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81" r:id="rId3"/>
    <p:sldId id="383" r:id="rId4"/>
    <p:sldId id="382" r:id="rId5"/>
    <p:sldId id="375" r:id="rId6"/>
    <p:sldId id="376" r:id="rId7"/>
    <p:sldId id="368" r:id="rId8"/>
    <p:sldId id="393" r:id="rId9"/>
    <p:sldId id="384" r:id="rId10"/>
    <p:sldId id="385" r:id="rId11"/>
    <p:sldId id="386" r:id="rId12"/>
    <p:sldId id="387" r:id="rId13"/>
    <p:sldId id="388" r:id="rId14"/>
    <p:sldId id="389" r:id="rId15"/>
    <p:sldId id="390" r:id="rId16"/>
    <p:sldId id="391" r:id="rId17"/>
    <p:sldId id="392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AE248F0C-526C-4C02-B770-1699BF49852E}">
          <p14:sldIdLst>
            <p14:sldId id="256"/>
            <p14:sldId id="381"/>
            <p14:sldId id="383"/>
            <p14:sldId id="382"/>
            <p14:sldId id="375"/>
            <p14:sldId id="376"/>
            <p14:sldId id="368"/>
            <p14:sldId id="39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0" name="Auteur" initials="A" lastIdx="4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A73F"/>
    <a:srgbClr val="1F772E"/>
    <a:srgbClr val="EC9920"/>
    <a:srgbClr val="C26F30"/>
    <a:srgbClr val="1B6C91"/>
    <a:srgbClr val="009CE2"/>
    <a:srgbClr val="EFA73D"/>
    <a:srgbClr val="A24848"/>
    <a:srgbClr val="CC3434"/>
    <a:srgbClr val="0D8A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4363" autoAdjust="0"/>
  </p:normalViewPr>
  <p:slideViewPr>
    <p:cSldViewPr snapToGrid="0">
      <p:cViewPr varScale="1">
        <p:scale>
          <a:sx n="53" d="100"/>
          <a:sy n="53" d="100"/>
        </p:scale>
        <p:origin x="859" y="4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3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t>19-12-2024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t>19-12-2024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Vrije vorm: vorm 29">
            <a:extLst>
              <a:ext uri="{FF2B5EF4-FFF2-40B4-BE49-F238E27FC236}">
                <a16:creationId xmlns:a16="http://schemas.microsoft.com/office/drawing/2014/main" id="{FB7BC648-3F3A-4FE6-B474-FF08AD16EC55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850001 w 6096000"/>
              <a:gd name="connsiteY1" fmla="*/ 0 h 6858000"/>
              <a:gd name="connsiteX2" fmla="*/ 5850001 w 6096000"/>
              <a:gd name="connsiteY2" fmla="*/ 975600 h 6858000"/>
              <a:gd name="connsiteX3" fmla="*/ 6096000 w 6096000"/>
              <a:gd name="connsiteY3" fmla="*/ 975600 h 6858000"/>
              <a:gd name="connsiteX4" fmla="*/ 6096000 w 6096000"/>
              <a:gd name="connsiteY4" fmla="*/ 6858000 h 6858000"/>
              <a:gd name="connsiteX5" fmla="*/ 0 w 6096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850001" y="0"/>
                </a:lnTo>
                <a:lnTo>
                  <a:pt x="5850001" y="975600"/>
                </a:lnTo>
                <a:lnTo>
                  <a:pt x="6096000" y="97560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552000" y="3657600"/>
            <a:ext cx="5004000" cy="1828800"/>
          </a:xfr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2000" y="5486400"/>
            <a:ext cx="5004000" cy="322075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 hasCustomPrompt="1"/>
          </p:nvPr>
        </p:nvSpPr>
        <p:spPr>
          <a:xfrm>
            <a:off x="6552000" y="2120417"/>
            <a:ext cx="5004000" cy="1403350"/>
          </a:xfrm>
        </p:spPr>
        <p:txBody>
          <a:bodyPr tIns="0" bIns="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BCE3D936-01A5-42C9-A617-17B3B8FB8C5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52000" y="5808475"/>
            <a:ext cx="5004000" cy="3456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nl-NL" dirty="0"/>
              <a:t>Datum presentatie</a:t>
            </a:r>
          </a:p>
        </p:txBody>
      </p:sp>
      <p:sp>
        <p:nvSpPr>
          <p:cNvPr id="11" name="Vertrouwelijkheidsniveau">
            <a:extLst>
              <a:ext uri="{FF2B5EF4-FFF2-40B4-BE49-F238E27FC236}">
                <a16:creationId xmlns:a16="http://schemas.microsoft.com/office/drawing/2014/main" id="{D6028795-C409-40A9-B428-B0AF6EBB64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41FD69D9-3E06-4876-9F73-71B6B351D2B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1048400" y="6528572"/>
            <a:ext cx="511200" cy="183600"/>
          </a:xfrm>
        </p:spPr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828510C-BC5B-408F-A83E-20041DE7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ge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E40B2573-7117-47DC-A1FC-56A832A1E9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0"/>
            <a:ext cx="12192000" cy="3429000"/>
          </a:xfrm>
          <a:solidFill>
            <a:schemeClr val="tx1">
              <a:lumMod val="85000"/>
            </a:schemeClr>
          </a:solidFill>
        </p:spPr>
        <p:txBody>
          <a:bodyPr tIns="1080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27AD964-7CC1-4105-95CD-B714971881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4A879FCC-B15B-43B0-94C1-EA709F51A4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4D76FA77-7724-405A-BCBC-F7FB2273E8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5329235 w 12192000"/>
              <a:gd name="connsiteY1" fmla="*/ 0 h 6858000"/>
              <a:gd name="connsiteX2" fmla="*/ 5848350 w 12192000"/>
              <a:gd name="connsiteY2" fmla="*/ 0 h 6858000"/>
              <a:gd name="connsiteX3" fmla="*/ 5857872 w 12192000"/>
              <a:gd name="connsiteY3" fmla="*/ 0 h 6858000"/>
              <a:gd name="connsiteX4" fmla="*/ 5857872 w 12192000"/>
              <a:gd name="connsiteY4" fmla="*/ 711998 h 6858000"/>
              <a:gd name="connsiteX5" fmla="*/ 6324600 w 12192000"/>
              <a:gd name="connsiteY5" fmla="*/ 711998 h 6858000"/>
              <a:gd name="connsiteX6" fmla="*/ 63246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6324600 w 12192000"/>
              <a:gd name="connsiteY9" fmla="*/ 6858000 h 6858000"/>
              <a:gd name="connsiteX10" fmla="*/ 584835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329235" y="0"/>
                </a:lnTo>
                <a:lnTo>
                  <a:pt x="5848350" y="0"/>
                </a:lnTo>
                <a:lnTo>
                  <a:pt x="5857872" y="0"/>
                </a:lnTo>
                <a:lnTo>
                  <a:pt x="5857872" y="711998"/>
                </a:lnTo>
                <a:lnTo>
                  <a:pt x="6324600" y="711998"/>
                </a:lnTo>
                <a:lnTo>
                  <a:pt x="632460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63246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2520000" anchor="t" anchorCtr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0" y="5153776"/>
            <a:ext cx="12192000" cy="576000"/>
          </a:xfrm>
          <a:solidFill>
            <a:schemeClr val="accent2"/>
          </a:solidFill>
        </p:spPr>
        <p:txBody>
          <a:bodyPr lIns="630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naam in te voegen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63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functie of project in te voegen</a:t>
            </a: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49EE6DDE-E144-43EA-A883-E219AA865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CE883B12-7812-4AB5-9452-637027F7477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360191 w 6096000"/>
              <a:gd name="connsiteY1" fmla="*/ 0 h 6858000"/>
              <a:gd name="connsiteX2" fmla="*/ 5850001 w 6096000"/>
              <a:gd name="connsiteY2" fmla="*/ 0 h 6858000"/>
              <a:gd name="connsiteX3" fmla="*/ 5862635 w 6096000"/>
              <a:gd name="connsiteY3" fmla="*/ 0 h 6858000"/>
              <a:gd name="connsiteX4" fmla="*/ 5862635 w 6096000"/>
              <a:gd name="connsiteY4" fmla="*/ 709612 h 6858000"/>
              <a:gd name="connsiteX5" fmla="*/ 6096000 w 6096000"/>
              <a:gd name="connsiteY5" fmla="*/ 709612 h 6858000"/>
              <a:gd name="connsiteX6" fmla="*/ 6096000 w 6096000"/>
              <a:gd name="connsiteY6" fmla="*/ 975600 h 6858000"/>
              <a:gd name="connsiteX7" fmla="*/ 6096000 w 6096000"/>
              <a:gd name="connsiteY7" fmla="*/ 1102518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360191" y="0"/>
                </a:lnTo>
                <a:lnTo>
                  <a:pt x="5850001" y="0"/>
                </a:lnTo>
                <a:lnTo>
                  <a:pt x="5862635" y="0"/>
                </a:lnTo>
                <a:lnTo>
                  <a:pt x="5862635" y="709612"/>
                </a:lnTo>
                <a:lnTo>
                  <a:pt x="6096000" y="709612"/>
                </a:lnTo>
                <a:lnTo>
                  <a:pt x="6096000" y="975600"/>
                </a:lnTo>
                <a:lnTo>
                  <a:pt x="6096000" y="110251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dirty="0"/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gegevens afzender in te voegen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gegevens afzender in te voegen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gegevens afzender in te voegen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59200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59200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59200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69C57F-4252-4209-A8BC-33FAC7ADB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3050453"/>
            <a:ext cx="4997688" cy="106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Type een afsluitende zin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A3A163FE-BA7A-4106-9910-A643D023C9F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5" name="Vertrouwelijkheidsniveau">
            <a:extLst>
              <a:ext uri="{FF2B5EF4-FFF2-40B4-BE49-F238E27FC236}">
                <a16:creationId xmlns:a16="http://schemas.microsoft.com/office/drawing/2014/main" id="{CAA5CBF2-B6F9-4237-8DE7-3D9FD8FFAB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6D7B6104-9A05-4402-8182-B4559988848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27413"/>
            <a:ext cx="12192000" cy="3430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9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35000" y="3749486"/>
            <a:ext cx="10925176" cy="1736913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22" name="Tijdelijke aanduiding voor dianummer 21">
            <a:extLst>
              <a:ext uri="{FF2B5EF4-FFF2-40B4-BE49-F238E27FC236}">
                <a16:creationId xmlns:a16="http://schemas.microsoft.com/office/drawing/2014/main" id="{17E1F773-BF9C-4C35-ABBC-BFB53364B3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3" name="Vertrouwelijkheidsniveau">
            <a:extLst>
              <a:ext uri="{FF2B5EF4-FFF2-40B4-BE49-F238E27FC236}">
                <a16:creationId xmlns:a16="http://schemas.microsoft.com/office/drawing/2014/main" id="{9083841F-8AA4-4AEC-93F7-5EDA66B599C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8" name="Tijdelijke aanduiding voor tekst 16">
            <a:extLst>
              <a:ext uri="{FF2B5EF4-FFF2-40B4-BE49-F238E27FC236}">
                <a16:creationId xmlns:a16="http://schemas.microsoft.com/office/drawing/2014/main" id="{631BC45E-EEEE-444C-8340-F4E4E532BF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0001" y="5486400"/>
            <a:ext cx="5004000" cy="322075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24115787-E7BA-4E6B-ACDF-C586817C79B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000" y="5808475"/>
            <a:ext cx="5004000" cy="3456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nl-NL" dirty="0"/>
              <a:t>Datum presentatie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8FD66A7-5A78-459B-9B7F-13F33318DE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C91930-E0E3-4652-8A0C-E4B528AB5B7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51AE06CA-FDAB-47E6-9A6B-49429DE85BD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6069807 w 6096000"/>
              <a:gd name="connsiteY0" fmla="*/ 975600 h 6858000"/>
              <a:gd name="connsiteX1" fmla="*/ 6096000 w 6096000"/>
              <a:gd name="connsiteY1" fmla="*/ 975600 h 6858000"/>
              <a:gd name="connsiteX2" fmla="*/ 6096000 w 6096000"/>
              <a:gd name="connsiteY2" fmla="*/ 1014413 h 6858000"/>
              <a:gd name="connsiteX3" fmla="*/ 6069807 w 6096000"/>
              <a:gd name="connsiteY3" fmla="*/ 1014413 h 6858000"/>
              <a:gd name="connsiteX4" fmla="*/ 0 w 6096000"/>
              <a:gd name="connsiteY4" fmla="*/ 0 h 6858000"/>
              <a:gd name="connsiteX5" fmla="*/ 5777707 w 6096000"/>
              <a:gd name="connsiteY5" fmla="*/ 0 h 6858000"/>
              <a:gd name="connsiteX6" fmla="*/ 5777707 w 6096000"/>
              <a:gd name="connsiteY6" fmla="*/ 1014413 h 6858000"/>
              <a:gd name="connsiteX7" fmla="*/ 5777707 w 6096000"/>
              <a:gd name="connsiteY7" fmla="*/ 1265494 h 6858000"/>
              <a:gd name="connsiteX8" fmla="*/ 5777707 w 6096000"/>
              <a:gd name="connsiteY8" fmla="*/ 1281113 h 6858000"/>
              <a:gd name="connsiteX9" fmla="*/ 6096000 w 6096000"/>
              <a:gd name="connsiteY9" fmla="*/ 1281113 h 6858000"/>
              <a:gd name="connsiteX10" fmla="*/ 6096000 w 6096000"/>
              <a:gd name="connsiteY10" fmla="*/ 6858000 h 6858000"/>
              <a:gd name="connsiteX11" fmla="*/ 5848350 w 6096000"/>
              <a:gd name="connsiteY11" fmla="*/ 6858000 h 6858000"/>
              <a:gd name="connsiteX12" fmla="*/ 0 w 6096000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96000" h="6858000">
                <a:moveTo>
                  <a:pt x="6069807" y="975600"/>
                </a:moveTo>
                <a:lnTo>
                  <a:pt x="6096000" y="975600"/>
                </a:lnTo>
                <a:lnTo>
                  <a:pt x="6096000" y="1014413"/>
                </a:lnTo>
                <a:lnTo>
                  <a:pt x="6069807" y="1014413"/>
                </a:lnTo>
                <a:close/>
                <a:moveTo>
                  <a:pt x="0" y="0"/>
                </a:moveTo>
                <a:lnTo>
                  <a:pt x="5777707" y="0"/>
                </a:lnTo>
                <a:lnTo>
                  <a:pt x="5777707" y="1014413"/>
                </a:lnTo>
                <a:lnTo>
                  <a:pt x="5777707" y="1265494"/>
                </a:lnTo>
                <a:lnTo>
                  <a:pt x="5777707" y="1281113"/>
                </a:lnTo>
                <a:lnTo>
                  <a:pt x="6096000" y="1281113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800000" anchor="t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l-NL" dirty="0"/>
              <a:t>Klik op het pictogram om een afbeelding in te voegen</a:t>
            </a:r>
          </a:p>
        </p:txBody>
      </p:sp>
      <p:sp>
        <p:nvSpPr>
          <p:cNvPr id="28" name="Vertrouwelijkheidsniveau">
            <a:extLst>
              <a:ext uri="{FF2B5EF4-FFF2-40B4-BE49-F238E27FC236}">
                <a16:creationId xmlns:a16="http://schemas.microsoft.com/office/drawing/2014/main" id="{233E6339-A3B7-4F01-A9A8-3BA0F6CFAD1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32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29" name="Ondertitel 2">
            <a:extLst>
              <a:ext uri="{FF2B5EF4-FFF2-40B4-BE49-F238E27FC236}">
                <a16:creationId xmlns:a16="http://schemas.microsoft.com/office/drawing/2014/main" id="{CC6EB04B-3622-4850-A8B2-65C8523784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52000" y="3657601"/>
            <a:ext cx="5004000" cy="1828800"/>
          </a:xfr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170997DC-0B66-445A-9CA4-DC2FB480E2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2000" y="2120417"/>
            <a:ext cx="5004000" cy="1403350"/>
          </a:xfrm>
        </p:spPr>
        <p:txBody>
          <a:bodyPr tIns="0" bIns="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9" name="Tijdelijke aanduiding voor tekst 16">
            <a:extLst>
              <a:ext uri="{FF2B5EF4-FFF2-40B4-BE49-F238E27FC236}">
                <a16:creationId xmlns:a16="http://schemas.microsoft.com/office/drawing/2014/main" id="{42907EF7-49B3-46B9-ACD2-A3F3E160AF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52000" y="5486400"/>
            <a:ext cx="5004000" cy="322075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0" name="Tijdelijke aanduiding voor tekst 8">
            <a:extLst>
              <a:ext uri="{FF2B5EF4-FFF2-40B4-BE49-F238E27FC236}">
                <a16:creationId xmlns:a16="http://schemas.microsoft.com/office/drawing/2014/main" id="{DF9EB481-DA3C-4E44-9FE2-E6F7ED8E58A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52000" y="5808475"/>
            <a:ext cx="5004000" cy="3456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nl-NL" dirty="0"/>
              <a:t>Datum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0A6A365-BFF5-4B16-B1E9-D831984D5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21421F68-1BEF-403F-B0C5-AAC49C6A096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0000" y="2350800"/>
            <a:ext cx="10922400" cy="39640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E8395B0-5BEF-4071-A7D0-AC6F71F0664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Vertrouwelijkheidsniveau">
            <a:extLst>
              <a:ext uri="{FF2B5EF4-FFF2-40B4-BE49-F238E27FC236}">
                <a16:creationId xmlns:a16="http://schemas.microsoft.com/office/drawing/2014/main" id="{81E8D0CB-07CC-4FF4-B9A2-3BEAACD9AE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4AE61CC0-169D-4A88-BF15-A47DE22E8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469717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0000" y="2350800"/>
            <a:ext cx="50038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2000" y="2350800"/>
            <a:ext cx="50112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260C6DF3-2547-4188-B44C-E1C924D734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7" name="Vertrouwelijkheidsniveau">
            <a:extLst>
              <a:ext uri="{FF2B5EF4-FFF2-40B4-BE49-F238E27FC236}">
                <a16:creationId xmlns:a16="http://schemas.microsoft.com/office/drawing/2014/main" id="{1B09E170-CA11-4EE2-B82E-0AD6B2F1CC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B1CF7121-85E0-45D3-B910-BCF8E25FE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ge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552000" y="2350799"/>
            <a:ext cx="5004000" cy="3963600"/>
          </a:xfrm>
        </p:spPr>
        <p:txBody>
          <a:bodyPr/>
          <a:lstStyle>
            <a:lvl1pPr marL="316800" indent="-3168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630000" indent="-3168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7984020-B91C-4CFF-88ED-501B2109C66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F17C0AA7-9F88-4479-B7CF-C1BB31AB870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594225 w 6096000"/>
              <a:gd name="connsiteY1" fmla="*/ 0 h 6858000"/>
              <a:gd name="connsiteX2" fmla="*/ 5848350 w 6096000"/>
              <a:gd name="connsiteY2" fmla="*/ 0 h 6858000"/>
              <a:gd name="connsiteX3" fmla="*/ 5862637 w 6096000"/>
              <a:gd name="connsiteY3" fmla="*/ 0 h 6858000"/>
              <a:gd name="connsiteX4" fmla="*/ 5862637 w 6096000"/>
              <a:gd name="connsiteY4" fmla="*/ 711244 h 6858000"/>
              <a:gd name="connsiteX5" fmla="*/ 6096000 w 6096000"/>
              <a:gd name="connsiteY5" fmla="*/ 711244 h 6858000"/>
              <a:gd name="connsiteX6" fmla="*/ 6096000 w 6096000"/>
              <a:gd name="connsiteY6" fmla="*/ 975600 h 6858000"/>
              <a:gd name="connsiteX7" fmla="*/ 6096000 w 6096000"/>
              <a:gd name="connsiteY7" fmla="*/ 1431131 h 6858000"/>
              <a:gd name="connsiteX8" fmla="*/ 6096000 w 6096000"/>
              <a:gd name="connsiteY8" fmla="*/ 6858000 h 6858000"/>
              <a:gd name="connsiteX9" fmla="*/ 5848350 w 6096000"/>
              <a:gd name="connsiteY9" fmla="*/ 6858000 h 6858000"/>
              <a:gd name="connsiteX10" fmla="*/ 0 w 6096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594225" y="0"/>
                </a:lnTo>
                <a:lnTo>
                  <a:pt x="5848350" y="0"/>
                </a:lnTo>
                <a:lnTo>
                  <a:pt x="5862637" y="0"/>
                </a:lnTo>
                <a:lnTo>
                  <a:pt x="5862637" y="711244"/>
                </a:lnTo>
                <a:lnTo>
                  <a:pt x="6096000" y="711244"/>
                </a:lnTo>
                <a:lnTo>
                  <a:pt x="6096000" y="975600"/>
                </a:lnTo>
                <a:lnTo>
                  <a:pt x="6096000" y="1431131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wrap="square" tIns="1800000" anchor="t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C1E2EA9-BE63-4625-B099-2271F692DE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281950"/>
            <a:ext cx="5004000" cy="106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7" name="Vertrouwelijkheidsniveau">
            <a:extLst>
              <a:ext uri="{FF2B5EF4-FFF2-40B4-BE49-F238E27FC236}">
                <a16:creationId xmlns:a16="http://schemas.microsoft.com/office/drawing/2014/main" id="{6C2A6650-CEC0-489B-BFC0-04E78F01962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32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ge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630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30000" y="5298141"/>
            <a:ext cx="10923588" cy="923272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8E684C-7D4C-426C-AC24-E424245763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Vertrouwelijkheidsniveau">
            <a:extLst>
              <a:ext uri="{FF2B5EF4-FFF2-40B4-BE49-F238E27FC236}">
                <a16:creationId xmlns:a16="http://schemas.microsoft.com/office/drawing/2014/main" id="{D32BCAE4-C367-4016-B734-236CBBFED4D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verticaal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0FA47D1B-42CA-4E2B-B2E8-239884DF4BD3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498305 w 6096000"/>
              <a:gd name="connsiteY1" fmla="*/ 0 h 6858000"/>
              <a:gd name="connsiteX2" fmla="*/ 5853600 w 6096000"/>
              <a:gd name="connsiteY2" fmla="*/ 0 h 6858000"/>
              <a:gd name="connsiteX3" fmla="*/ 5862636 w 6096000"/>
              <a:gd name="connsiteY3" fmla="*/ 0 h 6858000"/>
              <a:gd name="connsiteX4" fmla="*/ 5862636 w 6096000"/>
              <a:gd name="connsiteY4" fmla="*/ 712471 h 6858000"/>
              <a:gd name="connsiteX5" fmla="*/ 6096000 w 6096000"/>
              <a:gd name="connsiteY5" fmla="*/ 712471 h 6858000"/>
              <a:gd name="connsiteX6" fmla="*/ 6096000 w 6096000"/>
              <a:gd name="connsiteY6" fmla="*/ 961200 h 6858000"/>
              <a:gd name="connsiteX7" fmla="*/ 6096000 w 6096000"/>
              <a:gd name="connsiteY7" fmla="*/ 1891881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498305" y="0"/>
                </a:lnTo>
                <a:lnTo>
                  <a:pt x="5853600" y="0"/>
                </a:lnTo>
                <a:lnTo>
                  <a:pt x="5862636" y="0"/>
                </a:lnTo>
                <a:lnTo>
                  <a:pt x="5862636" y="712471"/>
                </a:lnTo>
                <a:lnTo>
                  <a:pt x="6096000" y="712471"/>
                </a:lnTo>
                <a:lnTo>
                  <a:pt x="6096000" y="961200"/>
                </a:lnTo>
                <a:lnTo>
                  <a:pt x="6096000" y="1891881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6552000" y="1052513"/>
            <a:ext cx="5004000" cy="5168900"/>
          </a:xfrm>
        </p:spPr>
        <p:txBody>
          <a:bodyPr anchor="ctr" anchorCtr="0"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F508C5A-8D78-4219-976E-46DFA0C4F8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3039154"/>
            <a:ext cx="5003800" cy="106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11F2E84-2AC4-4E76-AB35-4DF5275224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6" name="Vertrouwelijkheidsniveau">
            <a:extLst>
              <a:ext uri="{FF2B5EF4-FFF2-40B4-BE49-F238E27FC236}">
                <a16:creationId xmlns:a16="http://schemas.microsoft.com/office/drawing/2014/main" id="{42A8670A-3771-498C-BCA7-1CEC86864E8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</p:spTree>
    <p:extLst>
      <p:ext uri="{BB962C8B-B14F-4D97-AF65-F5344CB8AC3E}">
        <p14:creationId xmlns:p14="http://schemas.microsoft.com/office/powerpoint/2010/main" val="23063622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6552000" y="2350800"/>
            <a:ext cx="50040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0E24862E-A238-48C9-966B-53C0A9936E1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6">
            <a:extLst>
              <a:ext uri="{FF2B5EF4-FFF2-40B4-BE49-F238E27FC236}">
                <a16:creationId xmlns:a16="http://schemas.microsoft.com/office/drawing/2014/main" id="{9C42D806-99A5-4854-9BB7-C93AB66EA3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281950"/>
            <a:ext cx="5004000" cy="10692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7" name="Vertrouwelijkheidsniveau">
            <a:extLst>
              <a:ext uri="{FF2B5EF4-FFF2-40B4-BE49-F238E27FC236}">
                <a16:creationId xmlns:a16="http://schemas.microsoft.com/office/drawing/2014/main" id="{4BAFB278-E939-4041-A70B-47CB8943C72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32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F4CFC7BE-2502-4C51-AFEA-F92D9746773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594225 w 6096000"/>
              <a:gd name="connsiteY1" fmla="*/ 0 h 6858000"/>
              <a:gd name="connsiteX2" fmla="*/ 5848350 w 6096000"/>
              <a:gd name="connsiteY2" fmla="*/ 0 h 6858000"/>
              <a:gd name="connsiteX3" fmla="*/ 5862637 w 6096000"/>
              <a:gd name="connsiteY3" fmla="*/ 0 h 6858000"/>
              <a:gd name="connsiteX4" fmla="*/ 5862637 w 6096000"/>
              <a:gd name="connsiteY4" fmla="*/ 711244 h 6858000"/>
              <a:gd name="connsiteX5" fmla="*/ 6096000 w 6096000"/>
              <a:gd name="connsiteY5" fmla="*/ 711244 h 6858000"/>
              <a:gd name="connsiteX6" fmla="*/ 6096000 w 6096000"/>
              <a:gd name="connsiteY6" fmla="*/ 975600 h 6858000"/>
              <a:gd name="connsiteX7" fmla="*/ 6096000 w 6096000"/>
              <a:gd name="connsiteY7" fmla="*/ 1431131 h 6858000"/>
              <a:gd name="connsiteX8" fmla="*/ 6096000 w 6096000"/>
              <a:gd name="connsiteY8" fmla="*/ 6858000 h 6858000"/>
              <a:gd name="connsiteX9" fmla="*/ 5848350 w 6096000"/>
              <a:gd name="connsiteY9" fmla="*/ 6858000 h 6858000"/>
              <a:gd name="connsiteX10" fmla="*/ 0 w 6096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594225" y="0"/>
                </a:lnTo>
                <a:lnTo>
                  <a:pt x="5848350" y="0"/>
                </a:lnTo>
                <a:lnTo>
                  <a:pt x="5862637" y="0"/>
                </a:lnTo>
                <a:lnTo>
                  <a:pt x="5862637" y="711244"/>
                </a:lnTo>
                <a:lnTo>
                  <a:pt x="6096000" y="711244"/>
                </a:lnTo>
                <a:lnTo>
                  <a:pt x="6096000" y="975600"/>
                </a:lnTo>
                <a:lnTo>
                  <a:pt x="6096000" y="1431131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wrap="square" tIns="1800000" anchor="t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0000" y="1281950"/>
            <a:ext cx="10933200" cy="1069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000" y="2349499"/>
            <a:ext cx="10933200" cy="3963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0C4A9ED-10BC-4655-9631-74B32DCB2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8400" y="6528572"/>
            <a:ext cx="511200" cy="183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113A800-9FFB-4505-9B39-BBE671EBBBE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6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666" r:id="rId2"/>
    <p:sldLayoutId id="2147483725" r:id="rId3"/>
    <p:sldLayoutId id="2147483731" r:id="rId4"/>
    <p:sldLayoutId id="2147483652" r:id="rId5"/>
    <p:sldLayoutId id="2147483728" r:id="rId6"/>
    <p:sldLayoutId id="2147483689" r:id="rId7"/>
    <p:sldLayoutId id="2147483730" r:id="rId8"/>
    <p:sldLayoutId id="2147483729" r:id="rId9"/>
    <p:sldLayoutId id="2147483716" r:id="rId10"/>
    <p:sldLayoutId id="2147483667" r:id="rId11"/>
    <p:sldLayoutId id="214748372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Tx/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Tx/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Tx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Verdana" panose="020B0604030504040204" pitchFamily="34" charset="0"/>
        <a:buChar char="'"/>
        <a:defRPr sz="12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Verdana" panose="020B0604030504040204" pitchFamily="34" charset="0"/>
        <a:buChar char="'"/>
        <a:defRPr sz="1200" i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Informatiebijeenkomst</a:t>
            </a:r>
          </a:p>
          <a:p>
            <a:r>
              <a:rPr lang="nl-NL" dirty="0"/>
              <a:t>zaaknummer 311204934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21"/>
          </p:nvPr>
        </p:nvSpPr>
        <p:spPr>
          <a:xfrm>
            <a:off x="6552000" y="4704094"/>
            <a:ext cx="5004000" cy="322075"/>
          </a:xfrm>
        </p:spPr>
        <p:txBody>
          <a:bodyPr/>
          <a:lstStyle/>
          <a:p>
            <a:r>
              <a:rPr lang="nl-NL" dirty="0"/>
              <a:t>Charlie Hage, Robert Cellissen,</a:t>
            </a:r>
          </a:p>
          <a:p>
            <a:r>
              <a:rPr lang="nl-NL" dirty="0"/>
              <a:t>Victoria Emmelot, Henri Palm</a:t>
            </a:r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Samenwerking Strategische Modelvernieuwing Personenvervoer (SMP)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25"/>
          </p:nvPr>
        </p:nvSpPr>
        <p:spPr>
          <a:xfrm>
            <a:off x="6552000" y="5661834"/>
            <a:ext cx="5004000" cy="345651"/>
          </a:xfrm>
        </p:spPr>
        <p:txBody>
          <a:bodyPr/>
          <a:lstStyle/>
          <a:p>
            <a:r>
              <a:rPr lang="nl-NL" dirty="0"/>
              <a:t>17-12-2024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l-NL" dirty="0"/>
              <a:t>RWS informatie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1</a:t>
            </a:fld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07" y="2337704"/>
            <a:ext cx="5609029" cy="288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37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EFB8F3B-8F04-FB8D-5B66-9B30C519962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nl-NL" dirty="0"/>
              <a:t>Hoofddoel: Uitvoeren van projecten binnen het programma SMP</a:t>
            </a:r>
          </a:p>
          <a:p>
            <a:pPr marL="457200" indent="-457200">
              <a:buFont typeface="+mj-lt"/>
              <a:buAutoNum type="alphaLcParenR"/>
            </a:pPr>
            <a:r>
              <a:rPr lang="nl-NL" dirty="0"/>
              <a:t>Nevendoelen:</a:t>
            </a:r>
          </a:p>
          <a:p>
            <a:pPr lvl="1"/>
            <a:r>
              <a:rPr lang="nl-NL" dirty="0"/>
              <a:t>Verbreden kennisbasis en expertise in de markt</a:t>
            </a:r>
          </a:p>
          <a:p>
            <a:pPr lvl="1"/>
            <a:r>
              <a:rPr lang="nl-NL" dirty="0"/>
              <a:t>Efficiënte kennisinkoop en flexibele samenwerking met de markt</a:t>
            </a:r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5AB4A3D-A7AD-884F-4349-AF1F8D7214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10</a:t>
            </a:fld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43D402C-9B31-77A6-2C36-E0B21077CC0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0E9ABA4-4575-6742-5BCD-758A44EA9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 van de samenwerking</a:t>
            </a:r>
          </a:p>
        </p:txBody>
      </p:sp>
    </p:spTree>
    <p:extLst>
      <p:ext uri="{BB962C8B-B14F-4D97-AF65-F5344CB8AC3E}">
        <p14:creationId xmlns:p14="http://schemas.microsoft.com/office/powerpoint/2010/main" val="2296479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EFB8F3B-8F04-FB8D-5B66-9B30C519962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Samenwerking als onderdeel van een bredere alliantie  </a:t>
            </a:r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5AB4A3D-A7AD-884F-4349-AF1F8D7214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11</a:t>
            </a:fld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43D402C-9B31-77A6-2C36-E0B21077CC0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0E9ABA4-4575-6742-5BCD-758A44EA9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Vijf belangrijke punten (1)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563EFFF-7A33-F406-C805-6D9BABA5DFD8}"/>
              </a:ext>
            </a:extLst>
          </p:cNvPr>
          <p:cNvSpPr/>
          <p:nvPr/>
        </p:nvSpPr>
        <p:spPr>
          <a:xfrm>
            <a:off x="1695057" y="3254082"/>
            <a:ext cx="4126546" cy="280809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Samenwerkingsovereenkomst met marktpartijen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11390651-D5C5-0958-F6C5-D7F5DE33E107}"/>
              </a:ext>
            </a:extLst>
          </p:cNvPr>
          <p:cNvSpPr/>
          <p:nvPr/>
        </p:nvSpPr>
        <p:spPr>
          <a:xfrm>
            <a:off x="5935109" y="3254082"/>
            <a:ext cx="1906475" cy="280809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Afspraken met TNO over rol als kennispartner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A77E3CDF-4C7A-A99D-1F66-462BE29487C3}"/>
              </a:ext>
            </a:extLst>
          </p:cNvPr>
          <p:cNvSpPr/>
          <p:nvPr/>
        </p:nvSpPr>
        <p:spPr>
          <a:xfrm>
            <a:off x="7955090" y="3254083"/>
            <a:ext cx="2275674" cy="280809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Afspraken met universiteiten over kennisuitwisseling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120D4AF-B237-0494-67B7-247F6F464B08}"/>
              </a:ext>
            </a:extLst>
          </p:cNvPr>
          <p:cNvSpPr/>
          <p:nvPr/>
        </p:nvSpPr>
        <p:spPr>
          <a:xfrm>
            <a:off x="1431034" y="3048225"/>
            <a:ext cx="9323931" cy="7435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Alliantie Strategische Modelvernieuwing Personenvervoermodellen SMP</a:t>
            </a:r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FFCAEB74-DE70-CA9D-7581-A2641759B846}"/>
              </a:ext>
            </a:extLst>
          </p:cNvPr>
          <p:cNvSpPr/>
          <p:nvPr/>
        </p:nvSpPr>
        <p:spPr>
          <a:xfrm>
            <a:off x="1431034" y="4111951"/>
            <a:ext cx="4654591" cy="941526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1459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EFB8F3B-8F04-FB8D-5B66-9B30C519962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Wederkerige basis voor samenwerking</a:t>
            </a:r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5AB4A3D-A7AD-884F-4349-AF1F8D7214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12</a:t>
            </a:fld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43D402C-9B31-77A6-2C36-E0B21077CC0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0E9ABA4-4575-6742-5BCD-758A44EA9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Vijf belangrijke punten (2)</a:t>
            </a:r>
          </a:p>
        </p:txBody>
      </p:sp>
      <p:graphicFrame>
        <p:nvGraphicFramePr>
          <p:cNvPr id="15" name="Tabel 14">
            <a:extLst>
              <a:ext uri="{FF2B5EF4-FFF2-40B4-BE49-F238E27FC236}">
                <a16:creationId xmlns:a16="http://schemas.microsoft.com/office/drawing/2014/main" id="{23CE9107-12E2-7345-1DB7-176C690333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127741"/>
              </p:ext>
            </p:extLst>
          </p:nvPr>
        </p:nvGraphicFramePr>
        <p:xfrm>
          <a:off x="918818" y="3085179"/>
          <a:ext cx="10004286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4295">
                  <a:extLst>
                    <a:ext uri="{9D8B030D-6E8A-4147-A177-3AD203B41FA5}">
                      <a16:colId xmlns:a16="http://schemas.microsoft.com/office/drawing/2014/main" val="3497103863"/>
                    </a:ext>
                  </a:extLst>
                </a:gridCol>
                <a:gridCol w="4899991">
                  <a:extLst>
                    <a:ext uri="{9D8B030D-6E8A-4147-A177-3AD203B41FA5}">
                      <a16:colId xmlns:a16="http://schemas.microsoft.com/office/drawing/2014/main" val="1782138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Halen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Brengen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039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Kans om mee te dingen naar opdrachten binnen Programma SMP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Actief kennisdelen en samenwerken met andere partijen in alliantie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742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Kennisopbouw over nieuw modelinstrumentarium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Open en constructieve houding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906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Vergoeding voor deelname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Bijdrage aan kwalitatief hoogwaardig modelinstrumentarium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034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497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EFB8F3B-8F04-FB8D-5B66-9B30C519962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Indeling in percelen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Accent verschuift gedurende looptijd programma</a:t>
            </a:r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5AB4A3D-A7AD-884F-4349-AF1F8D7214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13</a:t>
            </a:fld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43D402C-9B31-77A6-2C36-E0B21077CC0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0E9ABA4-4575-6742-5BCD-758A44EA9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Vijf belangrijke punten (3)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4364CB8-A24B-ED3A-1B37-27E44F232E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839" y="3206936"/>
            <a:ext cx="8584922" cy="3505236"/>
          </a:xfrm>
          <a:prstGeom prst="rect">
            <a:avLst/>
          </a:prstGeom>
          <a:noFill/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695D65D8-A228-C0E3-1948-CFE54C21390E}"/>
              </a:ext>
            </a:extLst>
          </p:cNvPr>
          <p:cNvSpPr txBox="1"/>
          <p:nvPr/>
        </p:nvSpPr>
        <p:spPr>
          <a:xfrm>
            <a:off x="2277386" y="5391384"/>
            <a:ext cx="154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2"/>
                </a:solidFill>
              </a:rPr>
              <a:t>20%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D8B0B36-1A10-C10D-43B4-E07DCD49F47B}"/>
              </a:ext>
            </a:extLst>
          </p:cNvPr>
          <p:cNvSpPr txBox="1"/>
          <p:nvPr/>
        </p:nvSpPr>
        <p:spPr>
          <a:xfrm>
            <a:off x="5063656" y="5360541"/>
            <a:ext cx="154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2"/>
                </a:solidFill>
              </a:rPr>
              <a:t>20%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14DF478-3587-E348-6112-67EC27C89676}"/>
              </a:ext>
            </a:extLst>
          </p:cNvPr>
          <p:cNvSpPr txBox="1"/>
          <p:nvPr/>
        </p:nvSpPr>
        <p:spPr>
          <a:xfrm>
            <a:off x="8096256" y="5360541"/>
            <a:ext cx="154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2"/>
                </a:solidFill>
              </a:rPr>
              <a:t>50%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D2F14B2-0C85-BB73-E6AF-1BCA30360D85}"/>
              </a:ext>
            </a:extLst>
          </p:cNvPr>
          <p:cNvSpPr txBox="1"/>
          <p:nvPr/>
        </p:nvSpPr>
        <p:spPr>
          <a:xfrm>
            <a:off x="8085269" y="6353789"/>
            <a:ext cx="154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2"/>
                </a:solidFill>
              </a:rPr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1228430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EFB8F3B-8F04-FB8D-5B66-9B30C51996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0000" y="2350800"/>
            <a:ext cx="11207504" cy="39640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Aantal deelnemers: maximaal 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Perceel A: 2 deelnemers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Perceel B: 2 deelnemers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Perceel C: 3 deelnemers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Als partijen kwalificeren voor meerdere percelen: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Perceel A: 2 partijen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Perceel B: als partijen al zijn gekwalificeerd voor perceel A dan max 1 partij extra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Perceel C: als partijen al zijn gekwalificeerd voor A of B dan max 1 partij extra</a:t>
            </a:r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5AB4A3D-A7AD-884F-4349-AF1F8D7214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14</a:t>
            </a:fld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43D402C-9B31-77A6-2C36-E0B21077CC0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0E9ABA4-4575-6742-5BCD-758A44EA9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Vijf belangrijke punten (4)</a:t>
            </a:r>
          </a:p>
        </p:txBody>
      </p:sp>
    </p:spTree>
    <p:extLst>
      <p:ext uri="{BB962C8B-B14F-4D97-AF65-F5344CB8AC3E}">
        <p14:creationId xmlns:p14="http://schemas.microsoft.com/office/powerpoint/2010/main" val="3821446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EFB8F3B-8F04-FB8D-5B66-9B30C51996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0000" y="2350800"/>
            <a:ext cx="11207504" cy="39640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Eigendomsrechten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Producten die binnen de Samenwerking SMP worden ontwikkeld zijn eigendom van opdrachtgever.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In het geval partijen de binnen de Samenwerking SMP ontwikkelde producten voor andere opdrachtgevers of doeleinden willen </a:t>
            </a:r>
            <a:r>
              <a:rPr lang="nl-NL" dirty="0" err="1"/>
              <a:t>doorontwikkelen</a:t>
            </a:r>
            <a:r>
              <a:rPr lang="nl-NL" dirty="0"/>
              <a:t>, zijn aanvullende afspraken nodig.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Als partijen bestaande producten of modules inbrengen in de Samenwerking SMP worden vooraf aanvullende afspraken gemaakt over (onbeperkt) gebruikersrecht voor de gebruikers van het modelinstrumentarium van RWS</a:t>
            </a:r>
          </a:p>
          <a:p>
            <a:pPr lvl="1"/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5AB4A3D-A7AD-884F-4349-AF1F8D7214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15</a:t>
            </a:fld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43D402C-9B31-77A6-2C36-E0B21077CC0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0E9ABA4-4575-6742-5BCD-758A44EA9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Vijf belangrijke punten (5)</a:t>
            </a:r>
          </a:p>
        </p:txBody>
      </p:sp>
    </p:spTree>
    <p:extLst>
      <p:ext uri="{BB962C8B-B14F-4D97-AF65-F5344CB8AC3E}">
        <p14:creationId xmlns:p14="http://schemas.microsoft.com/office/powerpoint/2010/main" val="2925632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EFB8F3B-8F04-FB8D-5B66-9B30C519962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13200" lvl="1" indent="0">
              <a:buNone/>
            </a:pPr>
            <a:endParaRPr lang="nl-NL" dirty="0"/>
          </a:p>
          <a:p>
            <a:pPr lvl="1"/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5AB4A3D-A7AD-884F-4349-AF1F8D7214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16</a:t>
            </a:fld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43D402C-9B31-77A6-2C36-E0B21077CC0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0E9ABA4-4575-6742-5BCD-758A44EA9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Vragenronde</a:t>
            </a:r>
          </a:p>
        </p:txBody>
      </p:sp>
    </p:spTree>
    <p:extLst>
      <p:ext uri="{BB962C8B-B14F-4D97-AF65-F5344CB8AC3E}">
        <p14:creationId xmlns:p14="http://schemas.microsoft.com/office/powerpoint/2010/main" val="379249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EFB8F3B-8F04-FB8D-5B66-9B30C519962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13200" lvl="1" indent="0">
              <a:buNone/>
            </a:pPr>
            <a:endParaRPr lang="nl-NL" dirty="0"/>
          </a:p>
          <a:p>
            <a:pPr lvl="1"/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5AB4A3D-A7AD-884F-4349-AF1F8D7214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17</a:t>
            </a:fld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43D402C-9B31-77A6-2C36-E0B21077CC0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0E9ABA4-4575-6742-5BCD-758A44EA9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5. Toelichting vervolgprocedure en afsluiting </a:t>
            </a:r>
          </a:p>
        </p:txBody>
      </p:sp>
      <p:sp>
        <p:nvSpPr>
          <p:cNvPr id="6" name="Tijdelijke aanduiding voor inhoud 1">
            <a:extLst>
              <a:ext uri="{FF2B5EF4-FFF2-40B4-BE49-F238E27FC236}">
                <a16:creationId xmlns:a16="http://schemas.microsoft.com/office/drawing/2014/main" id="{69616E88-5A9F-EAB6-4C48-AE80BBBB171C}"/>
              </a:ext>
            </a:extLst>
          </p:cNvPr>
          <p:cNvSpPr txBox="1">
            <a:spLocks/>
          </p:cNvSpPr>
          <p:nvPr/>
        </p:nvSpPr>
        <p:spPr>
          <a:xfrm>
            <a:off x="630000" y="2350800"/>
            <a:ext cx="11207504" cy="39640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Verdana" panose="020B0604030504040204" pitchFamily="34" charset="0"/>
              <a:buChar char="'"/>
              <a:defRPr sz="12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Verdana" panose="020B0604030504040204" pitchFamily="34" charset="0"/>
              <a:buChar char="'"/>
              <a:defRPr sz="120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Verslag van de vragenronde wordt gepubliceerd op </a:t>
            </a:r>
            <a:r>
              <a:rPr lang="nl-NL" dirty="0" err="1"/>
              <a:t>Tenderned</a:t>
            </a: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Volgende inlichtingenronde: 16 januari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Sluiting inschrijvingen: 10 februari</a:t>
            </a:r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3955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EFB8F3B-8F04-FB8D-5B66-9B30C51996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0000" y="2350800"/>
            <a:ext cx="11137930" cy="39640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/>
              <a:t>Voorstelronde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Programma Strategische Modelvernieuwing SMP 	(Henri Palm)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Samenwerking SMP 						(Robert Cellissen)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Vragenronde 							(Charlie Hage)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Toelichting vervolgprocedure en afsluiting 		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5AB4A3D-A7AD-884F-4349-AF1F8D7214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2</a:t>
            </a:fld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43D402C-9B31-77A6-2C36-E0B21077CC0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0E9ABA4-4575-6742-5BCD-758A44EA9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582488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EFB8F3B-8F04-FB8D-5B66-9B30C519962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5AB4A3D-A7AD-884F-4349-AF1F8D7214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3</a:t>
            </a:fld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43D402C-9B31-77A6-2C36-E0B21077CC0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0E9ABA4-4575-6742-5BCD-758A44EA9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Voorstelronde</a:t>
            </a:r>
          </a:p>
        </p:txBody>
      </p:sp>
    </p:spTree>
    <p:extLst>
      <p:ext uri="{BB962C8B-B14F-4D97-AF65-F5344CB8AC3E}">
        <p14:creationId xmlns:p14="http://schemas.microsoft.com/office/powerpoint/2010/main" val="17019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EFB8F3B-8F04-FB8D-5B66-9B30C519962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5AB4A3D-A7AD-884F-4349-AF1F8D7214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4</a:t>
            </a:fld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43D402C-9B31-77A6-2C36-E0B21077CC0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0E9ABA4-4575-6742-5BCD-758A44EA9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Programma SMP</a:t>
            </a:r>
          </a:p>
        </p:txBody>
      </p:sp>
    </p:spTree>
    <p:extLst>
      <p:ext uri="{BB962C8B-B14F-4D97-AF65-F5344CB8AC3E}">
        <p14:creationId xmlns:p14="http://schemas.microsoft.com/office/powerpoint/2010/main" val="1244595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5</a:t>
            </a:fld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30000" y="714092"/>
            <a:ext cx="10933200" cy="638395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7BC7"/>
                </a:solidFill>
              </a:rPr>
              <a:t>Programma SMP</a:t>
            </a:r>
          </a:p>
        </p:txBody>
      </p:sp>
      <p:sp>
        <p:nvSpPr>
          <p:cNvPr id="20" name="Tijdelijke aanduiding voor tekst 3"/>
          <p:cNvSpPr>
            <a:spLocks noGrp="1"/>
          </p:cNvSpPr>
          <p:nvPr>
            <p:ph type="body" sz="quarter" idx="4294967295"/>
          </p:nvPr>
        </p:nvSpPr>
        <p:spPr>
          <a:xfrm>
            <a:off x="639798" y="1632783"/>
            <a:ext cx="11203200" cy="466465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1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Aanleiding programma:</a:t>
            </a:r>
            <a:r>
              <a:rPr lang="nl-NL" sz="1800" b="1" dirty="0"/>
              <a:t> </a:t>
            </a:r>
          </a:p>
          <a:p>
            <a:r>
              <a:rPr lang="nl-NL" sz="1800" dirty="0"/>
              <a:t>In onze samenleving vinden een aantal grote transities plaats m.b.t. klimaat, energie, natuur, woningbouw en digitalisering. Deze transities hebben grote invloed op de mobiliteit. </a:t>
            </a:r>
          </a:p>
          <a:p>
            <a:r>
              <a:rPr lang="nl-NL" sz="1800" dirty="0"/>
              <a:t>Nieuwe vragen en nieuwe informatiebehoeften die uit deze transities opkomen zijn met het huidige modelinstrumentarium niet toereikend te beantwoorden. </a:t>
            </a:r>
          </a:p>
          <a:p>
            <a:r>
              <a:rPr lang="nl-NL" sz="1800" dirty="0"/>
              <a:t>Dit geldt ook voor de forse opgave bij RWS voor het assetmanagement (instandhouding en vernieuwing). </a:t>
            </a:r>
          </a:p>
          <a:p>
            <a:r>
              <a:rPr lang="nl-NL" sz="1800" dirty="0"/>
              <a:t>Daarnaast is het huidige instrumentarium in haar samenhang lastig te beheren en up-to-date te houden. </a:t>
            </a:r>
          </a:p>
          <a:p>
            <a:pPr marL="0" indent="0">
              <a:buNone/>
            </a:pPr>
            <a:endParaRPr lang="nl-NL" sz="1800" b="1" dirty="0"/>
          </a:p>
          <a:p>
            <a:pPr marL="0" indent="0">
              <a:buNone/>
            </a:pPr>
            <a:r>
              <a:rPr lang="nl-NL" sz="1800" b="1" dirty="0"/>
              <a:t>Doel programma: </a:t>
            </a:r>
          </a:p>
          <a:p>
            <a:pPr marL="0" indent="0">
              <a:buNone/>
            </a:pPr>
            <a:r>
              <a:rPr lang="nl-NL" sz="1800" dirty="0"/>
              <a:t>Het realiseren van een vernieuwd modelinstrumentarium om:</a:t>
            </a:r>
            <a:endParaRPr lang="nl-NL" sz="1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r>
              <a:rPr lang="nl-NL" sz="1800" dirty="0">
                <a:latin typeface="+mj-lt"/>
                <a:ea typeface="+mj-ea"/>
                <a:cs typeface="+mj-cs"/>
              </a:rPr>
              <a:t>beter op de nieuwe vragen en informatiebehoeften in te spelen; </a:t>
            </a:r>
          </a:p>
          <a:p>
            <a:r>
              <a:rPr lang="nl-NL" sz="1800" dirty="0">
                <a:latin typeface="+mj-lt"/>
                <a:ea typeface="+mj-ea"/>
                <a:cs typeface="+mj-cs"/>
              </a:rPr>
              <a:t>het beheer van de modellen te verbeteren (robuuster, efficiënter, transparanter);</a:t>
            </a:r>
          </a:p>
          <a:p>
            <a:r>
              <a:rPr lang="nl-NL" sz="1800" dirty="0">
                <a:latin typeface="+mj-lt"/>
                <a:ea typeface="+mj-ea"/>
                <a:cs typeface="+mj-cs"/>
              </a:rPr>
              <a:t>zich aan te passen aan de veranderende eisen en technische mogelijkheden van deze tijd. </a:t>
            </a:r>
          </a:p>
        </p:txBody>
      </p:sp>
    </p:spTree>
    <p:extLst>
      <p:ext uri="{BB962C8B-B14F-4D97-AF65-F5344CB8AC3E}">
        <p14:creationId xmlns:p14="http://schemas.microsoft.com/office/powerpoint/2010/main" val="176845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3B359-CF0D-4389-949E-16A33FCBB3E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30000" y="706767"/>
            <a:ext cx="10933200" cy="638395"/>
          </a:xfrm>
        </p:spPr>
        <p:txBody>
          <a:bodyPr>
            <a:normAutofit fontScale="90000"/>
          </a:bodyPr>
          <a:lstStyle/>
          <a:p>
            <a:r>
              <a:rPr lang="nl-NL" kern="0" dirty="0"/>
              <a:t>Vernieuwingsopgaven modellen Verkeer &amp; Vervoer</a:t>
            </a:r>
            <a:br>
              <a:rPr lang="nl-NL" kern="0" dirty="0"/>
            </a:br>
            <a:endParaRPr lang="nl-NL" dirty="0"/>
          </a:p>
        </p:txBody>
      </p:sp>
      <p:grpSp>
        <p:nvGrpSpPr>
          <p:cNvPr id="4" name="Groep 3"/>
          <p:cNvGrpSpPr/>
          <p:nvPr/>
        </p:nvGrpSpPr>
        <p:grpSpPr>
          <a:xfrm>
            <a:off x="630000" y="2604791"/>
            <a:ext cx="10798443" cy="1509622"/>
            <a:chOff x="630000" y="2604791"/>
            <a:chExt cx="10798443" cy="1509622"/>
          </a:xfrm>
        </p:grpSpPr>
        <p:sp>
          <p:nvSpPr>
            <p:cNvPr id="6" name="Rechthoek 5"/>
            <p:cNvSpPr/>
            <p:nvPr/>
          </p:nvSpPr>
          <p:spPr bwMode="auto">
            <a:xfrm>
              <a:off x="657001" y="2910793"/>
              <a:ext cx="8536720" cy="896642"/>
            </a:xfrm>
            <a:prstGeom prst="rect">
              <a:avLst/>
            </a:prstGeom>
            <a:solidFill>
              <a:srgbClr val="EC992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7" name="Tekstvak 16"/>
            <p:cNvSpPr txBox="1"/>
            <p:nvPr/>
          </p:nvSpPr>
          <p:spPr>
            <a:xfrm>
              <a:off x="630000" y="2936769"/>
              <a:ext cx="8863581" cy="78483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Verschillen in persoons, preferenties en attitudes </a:t>
              </a:r>
              <a:r>
                <a:rPr kumimoji="0" lang="nl-NL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zijn belangrijke verklarende variabelen in het keuzegedrag. Het belang en de wens nemen toe om meer met deze verschillen rekening te houden en verdelingseffecten inzichtelijk te maken.</a:t>
              </a:r>
            </a:p>
          </p:txBody>
        </p:sp>
        <p:grpSp>
          <p:nvGrpSpPr>
            <p:cNvPr id="31" name="Groep 30"/>
            <p:cNvGrpSpPr/>
            <p:nvPr/>
          </p:nvGrpSpPr>
          <p:grpSpPr>
            <a:xfrm>
              <a:off x="9664819" y="2605282"/>
              <a:ext cx="1763624" cy="1509131"/>
              <a:chOff x="9664819" y="2605282"/>
              <a:chExt cx="1763624" cy="1509131"/>
            </a:xfrm>
          </p:grpSpPr>
          <p:sp>
            <p:nvSpPr>
              <p:cNvPr id="7" name="Rechthoek 6"/>
              <p:cNvSpPr/>
              <p:nvPr/>
            </p:nvSpPr>
            <p:spPr bwMode="auto">
              <a:xfrm>
                <a:off x="9719141" y="2605282"/>
                <a:ext cx="1658211" cy="1509131"/>
              </a:xfrm>
              <a:prstGeom prst="rect">
                <a:avLst/>
              </a:prstGeom>
              <a:solidFill>
                <a:srgbClr val="EC992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Tekstvak 15"/>
              <p:cNvSpPr txBox="1"/>
              <p:nvPr/>
            </p:nvSpPr>
            <p:spPr>
              <a:xfrm>
                <a:off x="9664819" y="3509617"/>
                <a:ext cx="17636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Meer diversiteit</a:t>
                </a:r>
                <a:br>
                  <a:rPr kumimoji="0" lang="nl-NL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</a:br>
                <a:r>
                  <a:rPr kumimoji="0" lang="nl-NL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in gedrag</a:t>
                </a:r>
              </a:p>
            </p:txBody>
          </p:sp>
          <p:pic>
            <p:nvPicPr>
              <p:cNvPr id="18" name="Afbeelding 1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134164" y="2706275"/>
                <a:ext cx="861070" cy="728597"/>
              </a:xfrm>
              <a:prstGeom prst="rect">
                <a:avLst/>
              </a:prstGeom>
            </p:spPr>
          </p:pic>
        </p:grpSp>
        <p:sp>
          <p:nvSpPr>
            <p:cNvPr id="19" name="Stroomdiagram: Handmatige bewerking 18"/>
            <p:cNvSpPr/>
            <p:nvPr/>
          </p:nvSpPr>
          <p:spPr bwMode="auto">
            <a:xfrm rot="5400000">
              <a:off x="8709208" y="3084209"/>
              <a:ext cx="1497609" cy="538773"/>
            </a:xfrm>
            <a:prstGeom prst="flowChartManualOperation">
              <a:avLst/>
            </a:prstGeom>
            <a:solidFill>
              <a:srgbClr val="C26F3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" name="Groep 1"/>
          <p:cNvGrpSpPr/>
          <p:nvPr/>
        </p:nvGrpSpPr>
        <p:grpSpPr>
          <a:xfrm>
            <a:off x="684869" y="1340455"/>
            <a:ext cx="10729059" cy="1509804"/>
            <a:chOff x="684869" y="1340455"/>
            <a:chExt cx="10729059" cy="1509804"/>
          </a:xfrm>
        </p:grpSpPr>
        <p:sp>
          <p:nvSpPr>
            <p:cNvPr id="9" name="Stroomdiagram: Handmatige bewerking 8"/>
            <p:cNvSpPr/>
            <p:nvPr/>
          </p:nvSpPr>
          <p:spPr bwMode="auto">
            <a:xfrm rot="16200000">
              <a:off x="1861340" y="1819873"/>
              <a:ext cx="1497609" cy="538773"/>
            </a:xfrm>
            <a:prstGeom prst="flowChartManualOperation">
              <a:avLst/>
            </a:prstGeom>
            <a:solidFill>
              <a:srgbClr val="1B6C9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0" name="Rechthoek 9"/>
            <p:cNvSpPr/>
            <p:nvPr/>
          </p:nvSpPr>
          <p:spPr bwMode="auto">
            <a:xfrm>
              <a:off x="2877208" y="1653399"/>
              <a:ext cx="8536720" cy="889916"/>
            </a:xfrm>
            <a:prstGeom prst="rect">
              <a:avLst/>
            </a:prstGeom>
            <a:solidFill>
              <a:srgbClr val="009CE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2" name="Tekstvak 11"/>
            <p:cNvSpPr txBox="1"/>
            <p:nvPr/>
          </p:nvSpPr>
          <p:spPr>
            <a:xfrm>
              <a:off x="2922011" y="1792939"/>
              <a:ext cx="810931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We gaan ons </a:t>
              </a:r>
              <a:r>
                <a:rPr kumimoji="0" lang="nl-NL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anders verplaatsen:</a:t>
              </a:r>
              <a:r>
                <a:rPr kumimoji="0" lang="nl-NL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in over en binnen de dagen, kiezen andere</a:t>
              </a:r>
              <a:br>
                <a:rPr kumimoji="0" lang="nl-NL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</a:br>
              <a:r>
                <a:rPr kumimoji="0" lang="nl-NL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bestemmingen, zijn vaker thuis en gebruiken nieuwe mobiliteitsvormen.</a:t>
              </a:r>
            </a:p>
          </p:txBody>
        </p:sp>
        <p:grpSp>
          <p:nvGrpSpPr>
            <p:cNvPr id="30" name="Groep 29"/>
            <p:cNvGrpSpPr/>
            <p:nvPr/>
          </p:nvGrpSpPr>
          <p:grpSpPr>
            <a:xfrm>
              <a:off x="684869" y="1341128"/>
              <a:ext cx="1658211" cy="1509131"/>
              <a:chOff x="684869" y="1341128"/>
              <a:chExt cx="1658211" cy="1509131"/>
            </a:xfrm>
          </p:grpSpPr>
          <p:sp>
            <p:nvSpPr>
              <p:cNvPr id="8" name="Rechthoek 7"/>
              <p:cNvSpPr/>
              <p:nvPr/>
            </p:nvSpPr>
            <p:spPr bwMode="auto">
              <a:xfrm>
                <a:off x="684869" y="1341128"/>
                <a:ext cx="1658211" cy="1509131"/>
              </a:xfrm>
              <a:prstGeom prst="rect">
                <a:avLst/>
              </a:prstGeom>
              <a:solidFill>
                <a:srgbClr val="009CE2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" name="Tekstvak 10"/>
              <p:cNvSpPr txBox="1"/>
              <p:nvPr/>
            </p:nvSpPr>
            <p:spPr>
              <a:xfrm>
                <a:off x="710167" y="2091251"/>
                <a:ext cx="1624164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Veranderend</a:t>
                </a:r>
                <a:br>
                  <a:rPr kumimoji="0" lang="nl-NL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</a:br>
                <a:r>
                  <a:rPr kumimoji="0" lang="nl-NL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gedrag in</a:t>
                </a:r>
                <a:br>
                  <a:rPr kumimoji="0" lang="nl-NL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</a:br>
                <a:r>
                  <a:rPr kumimoji="0" lang="nl-NL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 ruimte en tijd</a:t>
                </a:r>
              </a:p>
            </p:txBody>
          </p:sp>
          <p:pic>
            <p:nvPicPr>
              <p:cNvPr id="20" name="Afbeelding 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3007" y="1419281"/>
                <a:ext cx="751677" cy="681097"/>
              </a:xfrm>
              <a:prstGeom prst="rect">
                <a:avLst/>
              </a:prstGeom>
            </p:spPr>
          </p:pic>
        </p:grpSp>
      </p:grpSp>
      <p:grpSp>
        <p:nvGrpSpPr>
          <p:cNvPr id="34" name="Groep 33"/>
          <p:cNvGrpSpPr/>
          <p:nvPr/>
        </p:nvGrpSpPr>
        <p:grpSpPr>
          <a:xfrm>
            <a:off x="657003" y="3854713"/>
            <a:ext cx="10756928" cy="1513446"/>
            <a:chOff x="657003" y="3854713"/>
            <a:chExt cx="10756928" cy="1513446"/>
          </a:xfrm>
        </p:grpSpPr>
        <p:sp>
          <p:nvSpPr>
            <p:cNvPr id="14" name="Stroomdiagram: Handmatige bewerking 13"/>
            <p:cNvSpPr/>
            <p:nvPr/>
          </p:nvSpPr>
          <p:spPr bwMode="auto">
            <a:xfrm rot="16200000">
              <a:off x="1838329" y="4329276"/>
              <a:ext cx="1513446" cy="564319"/>
            </a:xfrm>
            <a:prstGeom prst="flowChartManualOperation">
              <a:avLst/>
            </a:prstGeom>
            <a:solidFill>
              <a:srgbClr val="A2484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21" name="Rechthoek 20"/>
            <p:cNvSpPr/>
            <p:nvPr/>
          </p:nvSpPr>
          <p:spPr bwMode="auto">
            <a:xfrm>
              <a:off x="2877211" y="4169210"/>
              <a:ext cx="8536720" cy="879061"/>
            </a:xfrm>
            <a:prstGeom prst="rect">
              <a:avLst/>
            </a:prstGeom>
            <a:solidFill>
              <a:srgbClr val="CC343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grpSp>
          <p:nvGrpSpPr>
            <p:cNvPr id="32" name="Groep 31"/>
            <p:cNvGrpSpPr/>
            <p:nvPr/>
          </p:nvGrpSpPr>
          <p:grpSpPr>
            <a:xfrm>
              <a:off x="657003" y="3859027"/>
              <a:ext cx="1658211" cy="1509131"/>
              <a:chOff x="657001" y="3859027"/>
              <a:chExt cx="1658211" cy="1509131"/>
            </a:xfrm>
          </p:grpSpPr>
          <p:sp>
            <p:nvSpPr>
              <p:cNvPr id="13" name="Rechthoek 12"/>
              <p:cNvSpPr/>
              <p:nvPr/>
            </p:nvSpPr>
            <p:spPr bwMode="auto">
              <a:xfrm>
                <a:off x="657001" y="3859027"/>
                <a:ext cx="1658211" cy="1509131"/>
              </a:xfrm>
              <a:prstGeom prst="rect">
                <a:avLst/>
              </a:prstGeom>
              <a:solidFill>
                <a:srgbClr val="CC343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" name="Tekstvak 23"/>
              <p:cNvSpPr txBox="1"/>
              <p:nvPr/>
            </p:nvSpPr>
            <p:spPr>
              <a:xfrm>
                <a:off x="741003" y="4825240"/>
                <a:ext cx="15456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Zwaarbelaste</a:t>
                </a:r>
                <a:br>
                  <a:rPr kumimoji="0" lang="nl-NL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</a:br>
                <a:r>
                  <a:rPr kumimoji="0" lang="nl-NL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netwerken</a:t>
                </a:r>
              </a:p>
            </p:txBody>
          </p:sp>
          <p:pic>
            <p:nvPicPr>
              <p:cNvPr id="25" name="Afbeelding 24"/>
              <p:cNvPicPr>
                <a:picLocks noChangeAspect="1"/>
              </p:cNvPicPr>
              <p:nvPr/>
            </p:nvPicPr>
            <p:blipFill rotWithShape="1">
              <a:blip r:embed="rId4"/>
              <a:srcRect l="15387" r="15664"/>
              <a:stretch/>
            </p:blipFill>
            <p:spPr>
              <a:xfrm>
                <a:off x="1079105" y="3956265"/>
                <a:ext cx="793547" cy="813204"/>
              </a:xfrm>
              <a:prstGeom prst="rect">
                <a:avLst/>
              </a:prstGeom>
            </p:spPr>
          </p:pic>
        </p:grpSp>
        <p:sp>
          <p:nvSpPr>
            <p:cNvPr id="26" name="Tekstvak 25"/>
            <p:cNvSpPr txBox="1"/>
            <p:nvPr/>
          </p:nvSpPr>
          <p:spPr>
            <a:xfrm>
              <a:off x="2851667" y="4215313"/>
              <a:ext cx="8109319" cy="78483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Naarmate netwerken zwaarder belast raken, wordt de </a:t>
              </a:r>
              <a:r>
                <a:rPr kumimoji="0" lang="nl-NL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afwikkeling van het verkeer </a:t>
              </a:r>
              <a:r>
                <a:rPr kumimoji="0" lang="nl-NL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steeds </a:t>
              </a:r>
              <a:r>
                <a:rPr kumimoji="0" lang="nl-NL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moeilijker voorspelbaar </a:t>
              </a:r>
              <a:r>
                <a:rPr kumimoji="0" lang="nl-NL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vanwege de complexe dynamiek in verkeersvraag en bottlenecks. Dit werkt ook door in de vraagmodellering.</a:t>
              </a:r>
            </a:p>
          </p:txBody>
        </p:sp>
      </p:grpSp>
      <p:grpSp>
        <p:nvGrpSpPr>
          <p:cNvPr id="35" name="Groep 34"/>
          <p:cNvGrpSpPr/>
          <p:nvPr/>
        </p:nvGrpSpPr>
        <p:grpSpPr>
          <a:xfrm>
            <a:off x="660485" y="5151388"/>
            <a:ext cx="10751122" cy="1448085"/>
            <a:chOff x="660485" y="5151388"/>
            <a:chExt cx="10751122" cy="1448085"/>
          </a:xfrm>
        </p:grpSpPr>
        <p:sp>
          <p:nvSpPr>
            <p:cNvPr id="15" name="Rechthoek 14"/>
            <p:cNvSpPr/>
            <p:nvPr/>
          </p:nvSpPr>
          <p:spPr bwMode="auto">
            <a:xfrm>
              <a:off x="660485" y="5448634"/>
              <a:ext cx="8536720" cy="861643"/>
            </a:xfrm>
            <a:prstGeom prst="rect">
              <a:avLst/>
            </a:prstGeom>
            <a:solidFill>
              <a:srgbClr val="44A73F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23" name="Stroomdiagram: Handmatige bewerking 22"/>
            <p:cNvSpPr/>
            <p:nvPr/>
          </p:nvSpPr>
          <p:spPr bwMode="auto">
            <a:xfrm rot="5400000">
              <a:off x="8741387" y="5603724"/>
              <a:ext cx="1448082" cy="543415"/>
            </a:xfrm>
            <a:prstGeom prst="flowChartManualOperation">
              <a:avLst/>
            </a:prstGeom>
            <a:solidFill>
              <a:srgbClr val="1F772E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28" name="Tekstvak 27"/>
            <p:cNvSpPr txBox="1"/>
            <p:nvPr/>
          </p:nvSpPr>
          <p:spPr>
            <a:xfrm>
              <a:off x="741003" y="5441330"/>
              <a:ext cx="8109319" cy="78483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De neiging bestaat om modellen steeds ingewikkelder te maken. Daartegenover is er behoefte aan </a:t>
              </a:r>
              <a:r>
                <a:rPr kumimoji="0" lang="nl-NL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eenvoudigere en </a:t>
              </a:r>
              <a:r>
                <a:rPr kumimoji="0" lang="nl-NL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meer </a:t>
              </a:r>
              <a:r>
                <a:rPr kumimoji="0" lang="nl-NL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transparante, navolgbare</a:t>
              </a:r>
              <a:r>
                <a:rPr kumimoji="0" lang="nl-NL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  <a:r>
                <a:rPr kumimoji="0" lang="nl-NL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modellen</a:t>
              </a:r>
              <a:r>
                <a:rPr kumimoji="0" lang="nl-NL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eventueel ondersteund door </a:t>
              </a:r>
              <a:r>
                <a:rPr kumimoji="0" lang="nl-NL" sz="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datagedreven</a:t>
              </a:r>
              <a:r>
                <a:rPr kumimoji="0" lang="nl-NL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technieken.</a:t>
              </a:r>
            </a:p>
          </p:txBody>
        </p:sp>
        <p:grpSp>
          <p:nvGrpSpPr>
            <p:cNvPr id="33" name="Groep 32"/>
            <p:cNvGrpSpPr/>
            <p:nvPr/>
          </p:nvGrpSpPr>
          <p:grpSpPr>
            <a:xfrm>
              <a:off x="9731339" y="5151388"/>
              <a:ext cx="1680268" cy="1448083"/>
              <a:chOff x="9731339" y="5102620"/>
              <a:chExt cx="1680268" cy="1448083"/>
            </a:xfrm>
          </p:grpSpPr>
          <p:sp>
            <p:nvSpPr>
              <p:cNvPr id="22" name="Rechthoek 21"/>
              <p:cNvSpPr/>
              <p:nvPr/>
            </p:nvSpPr>
            <p:spPr bwMode="auto">
              <a:xfrm>
                <a:off x="9733656" y="5102620"/>
                <a:ext cx="1675626" cy="1448083"/>
              </a:xfrm>
              <a:prstGeom prst="rect">
                <a:avLst/>
              </a:prstGeom>
              <a:solidFill>
                <a:srgbClr val="44A73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Tekstvak 26"/>
              <p:cNvSpPr txBox="1"/>
              <p:nvPr/>
            </p:nvSpPr>
            <p:spPr>
              <a:xfrm>
                <a:off x="9731339" y="6027483"/>
                <a:ext cx="168026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Decompliceren</a:t>
                </a:r>
                <a:endParaRPr kumimoji="0" lang="nl-N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pic>
            <p:nvPicPr>
              <p:cNvPr id="29" name="Afbeelding 2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39139" y="5237070"/>
                <a:ext cx="1040319" cy="72403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3793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/>
          <p:cNvGrpSpPr/>
          <p:nvPr/>
        </p:nvGrpSpPr>
        <p:grpSpPr>
          <a:xfrm>
            <a:off x="7447447" y="5243798"/>
            <a:ext cx="1187473" cy="1320932"/>
            <a:chOff x="6138912" y="4451572"/>
            <a:chExt cx="1187473" cy="1320932"/>
          </a:xfrm>
        </p:grpSpPr>
        <p:pic>
          <p:nvPicPr>
            <p:cNvPr id="4" name="Afbeelding 3"/>
            <p:cNvPicPr>
              <a:picLocks noChangeAspect="1"/>
            </p:cNvPicPr>
            <p:nvPr/>
          </p:nvPicPr>
          <p:blipFill rotWithShape="1">
            <a:blip r:embed="rId2"/>
            <a:srcRect l="69011" t="35416" r="17299" b="42130"/>
            <a:stretch/>
          </p:blipFill>
          <p:spPr>
            <a:xfrm>
              <a:off x="6138912" y="4451572"/>
              <a:ext cx="1144172" cy="1055591"/>
            </a:xfrm>
            <a:prstGeom prst="rect">
              <a:avLst/>
            </a:prstGeom>
          </p:spPr>
        </p:pic>
        <p:sp>
          <p:nvSpPr>
            <p:cNvPr id="6" name="Tekstvak 5"/>
            <p:cNvSpPr txBox="1"/>
            <p:nvPr/>
          </p:nvSpPr>
          <p:spPr>
            <a:xfrm>
              <a:off x="6171902" y="5464727"/>
              <a:ext cx="11544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toepassers</a:t>
              </a:r>
            </a:p>
          </p:txBody>
        </p:sp>
      </p:grpSp>
      <p:pic>
        <p:nvPicPr>
          <p:cNvPr id="11" name="Afbeelding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274" y="1701433"/>
            <a:ext cx="5742625" cy="484512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 rotWithShape="1">
          <a:blip r:embed="rId2"/>
          <a:srcRect l="81514" t="35416" r="6640" b="42130"/>
          <a:stretch/>
        </p:blipFill>
        <p:spPr>
          <a:xfrm>
            <a:off x="10764014" y="5148552"/>
            <a:ext cx="990071" cy="1055591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10506703" y="6275130"/>
            <a:ext cx="1426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ontwikkelaars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>
          <a:xfrm>
            <a:off x="11003450" y="6582907"/>
            <a:ext cx="511200" cy="183600"/>
          </a:xfrm>
        </p:spPr>
        <p:txBody>
          <a:bodyPr/>
          <a:lstStyle/>
          <a:p>
            <a:fld id="{6C93B359-CF0D-4389-949E-16A33FCBB3EC}" type="slidenum">
              <a:rPr lang="nl-NL" smtClean="0"/>
              <a:t>7</a:t>
            </a:fld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30000" y="726124"/>
            <a:ext cx="10933200" cy="638395"/>
          </a:xfrm>
        </p:spPr>
        <p:txBody>
          <a:bodyPr>
            <a:normAutofit/>
          </a:bodyPr>
          <a:lstStyle/>
          <a:p>
            <a:r>
              <a:rPr lang="nl-NL" dirty="0"/>
              <a:t>Flexibel nieuw modelinstrumentarium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226028" y="3339826"/>
            <a:ext cx="6500484" cy="733663"/>
          </a:xfrm>
          <a:prstGeom prst="rightArrow">
            <a:avLst/>
          </a:prstGeom>
          <a:solidFill>
            <a:srgbClr val="44A73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Flexibele modelarchitectuur</a:t>
            </a:r>
          </a:p>
        </p:txBody>
      </p:sp>
      <p:sp>
        <p:nvSpPr>
          <p:cNvPr id="76" name="Pijl-omhoog 75"/>
          <p:cNvSpPr/>
          <p:nvPr/>
        </p:nvSpPr>
        <p:spPr>
          <a:xfrm>
            <a:off x="1806881" y="4165687"/>
            <a:ext cx="259308" cy="433626"/>
          </a:xfrm>
          <a:prstGeom prst="upArrow">
            <a:avLst/>
          </a:prstGeom>
          <a:solidFill>
            <a:srgbClr val="44A73F"/>
          </a:solidFill>
        </p:spPr>
        <p:txBody>
          <a:bodyPr wrap="square" rtlCol="0">
            <a:spAutoFit/>
          </a:bodyPr>
          <a:lstStyle/>
          <a:p>
            <a:pPr algn="ctr"/>
            <a:endParaRPr lang="nl-NL" kern="0" dirty="0">
              <a:solidFill>
                <a:srgbClr val="FFFFFF"/>
              </a:solidFill>
            </a:endParaRPr>
          </a:p>
        </p:txBody>
      </p:sp>
      <p:sp>
        <p:nvSpPr>
          <p:cNvPr id="77" name="Pijl-omhoog 76"/>
          <p:cNvSpPr/>
          <p:nvPr/>
        </p:nvSpPr>
        <p:spPr>
          <a:xfrm>
            <a:off x="4376603" y="4165687"/>
            <a:ext cx="259308" cy="433626"/>
          </a:xfrm>
          <a:prstGeom prst="upArrow">
            <a:avLst/>
          </a:prstGeom>
          <a:solidFill>
            <a:srgbClr val="44A73F"/>
          </a:solidFill>
        </p:spPr>
        <p:txBody>
          <a:bodyPr wrap="square" rtlCol="0">
            <a:spAutoFit/>
          </a:bodyPr>
          <a:lstStyle/>
          <a:p>
            <a:pPr algn="ctr"/>
            <a:endParaRPr lang="nl-NL" kern="0" dirty="0">
              <a:solidFill>
                <a:srgbClr val="FFFFFF"/>
              </a:solidFill>
            </a:endParaRPr>
          </a:p>
        </p:txBody>
      </p:sp>
      <p:pic>
        <p:nvPicPr>
          <p:cNvPr id="78" name="Afbeelding 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915" y="4323423"/>
            <a:ext cx="4483407" cy="2493238"/>
          </a:xfrm>
          <a:prstGeom prst="rect">
            <a:avLst/>
          </a:prstGeom>
        </p:spPr>
      </p:pic>
      <p:sp>
        <p:nvSpPr>
          <p:cNvPr id="79" name="Pijl-omhoog 78"/>
          <p:cNvSpPr/>
          <p:nvPr/>
        </p:nvSpPr>
        <p:spPr>
          <a:xfrm>
            <a:off x="3091608" y="3990280"/>
            <a:ext cx="271107" cy="267426"/>
          </a:xfrm>
          <a:prstGeom prst="upArrow">
            <a:avLst/>
          </a:prstGeom>
          <a:solidFill>
            <a:srgbClr val="44A73F"/>
          </a:solidFill>
        </p:spPr>
        <p:txBody>
          <a:bodyPr wrap="square" rtlCol="0">
            <a:spAutoFit/>
          </a:bodyPr>
          <a:lstStyle/>
          <a:p>
            <a:pPr algn="ctr"/>
            <a:endParaRPr lang="nl-NL" kern="0" dirty="0">
              <a:solidFill>
                <a:srgbClr val="FFFFFF"/>
              </a:solidFill>
            </a:endParaRPr>
          </a:p>
        </p:txBody>
      </p:sp>
      <p:sp>
        <p:nvSpPr>
          <p:cNvPr id="85" name="Pijl-omlaag 84"/>
          <p:cNvSpPr/>
          <p:nvPr/>
        </p:nvSpPr>
        <p:spPr>
          <a:xfrm>
            <a:off x="4417475" y="2841425"/>
            <a:ext cx="218248" cy="422910"/>
          </a:xfrm>
          <a:prstGeom prst="downArrow">
            <a:avLst/>
          </a:prstGeom>
          <a:solidFill>
            <a:srgbClr val="44A73F"/>
          </a:solidFill>
        </p:spPr>
        <p:txBody>
          <a:bodyPr wrap="square" rtlCol="0">
            <a:spAutoFit/>
          </a:bodyPr>
          <a:lstStyle/>
          <a:p>
            <a:pPr algn="ctr"/>
            <a:endParaRPr lang="nl-NL" kern="0">
              <a:solidFill>
                <a:srgbClr val="FFFFFF"/>
              </a:solidFill>
            </a:endParaRPr>
          </a:p>
        </p:txBody>
      </p:sp>
      <p:sp>
        <p:nvSpPr>
          <p:cNvPr id="86" name="Pijl-omlaag 85"/>
          <p:cNvSpPr/>
          <p:nvPr/>
        </p:nvSpPr>
        <p:spPr>
          <a:xfrm>
            <a:off x="1847863" y="2841425"/>
            <a:ext cx="218248" cy="422910"/>
          </a:xfrm>
          <a:prstGeom prst="downArrow">
            <a:avLst/>
          </a:prstGeom>
          <a:solidFill>
            <a:srgbClr val="44A73F"/>
          </a:solidFill>
        </p:spPr>
        <p:txBody>
          <a:bodyPr wrap="square" rtlCol="0">
            <a:spAutoFit/>
          </a:bodyPr>
          <a:lstStyle/>
          <a:p>
            <a:pPr algn="ctr"/>
            <a:endParaRPr lang="nl-NL" kern="0">
              <a:solidFill>
                <a:srgbClr val="FFFFFF"/>
              </a:solidFill>
            </a:endParaRPr>
          </a:p>
        </p:txBody>
      </p:sp>
      <p:sp>
        <p:nvSpPr>
          <p:cNvPr id="87" name="Pijl-omlaag 86"/>
          <p:cNvSpPr/>
          <p:nvPr/>
        </p:nvSpPr>
        <p:spPr>
          <a:xfrm>
            <a:off x="3091609" y="3247628"/>
            <a:ext cx="259308" cy="228162"/>
          </a:xfrm>
          <a:prstGeom prst="downArrow">
            <a:avLst/>
          </a:prstGeom>
          <a:solidFill>
            <a:srgbClr val="44A73F"/>
          </a:solidFill>
        </p:spPr>
        <p:txBody>
          <a:bodyPr wrap="square" rtlCol="0">
            <a:spAutoFit/>
          </a:bodyPr>
          <a:lstStyle/>
          <a:p>
            <a:pPr algn="ctr"/>
            <a:endParaRPr lang="nl-NL" kern="0">
              <a:solidFill>
                <a:srgbClr val="FFFFFF"/>
              </a:solidFill>
            </a:endParaRPr>
          </a:p>
        </p:txBody>
      </p:sp>
      <p:pic>
        <p:nvPicPr>
          <p:cNvPr id="94" name="Afbeelding 9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5091" y="1364519"/>
            <a:ext cx="3412344" cy="1913464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 rot="19332022">
            <a:off x="10002643" y="4508546"/>
            <a:ext cx="1405055" cy="369332"/>
          </a:xfrm>
          <a:prstGeom prst="rec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tx2"/>
                </a:solidFill>
              </a:rPr>
              <a:t>voorbeeld</a:t>
            </a:r>
          </a:p>
        </p:txBody>
      </p:sp>
      <p:grpSp>
        <p:nvGrpSpPr>
          <p:cNvPr id="22" name="Groep 21"/>
          <p:cNvGrpSpPr/>
          <p:nvPr/>
        </p:nvGrpSpPr>
        <p:grpSpPr>
          <a:xfrm>
            <a:off x="6025712" y="4100835"/>
            <a:ext cx="1521442" cy="1314833"/>
            <a:chOff x="5924812" y="4288388"/>
            <a:chExt cx="1521442" cy="1314833"/>
          </a:xfrm>
        </p:grpSpPr>
        <p:pic>
          <p:nvPicPr>
            <p:cNvPr id="23" name="Afbeelding 22"/>
            <p:cNvPicPr>
              <a:picLocks noChangeAspect="1"/>
            </p:cNvPicPr>
            <p:nvPr/>
          </p:nvPicPr>
          <p:blipFill rotWithShape="1">
            <a:blip r:embed="rId2"/>
            <a:srcRect l="69011" t="35416" r="17299" b="42130"/>
            <a:stretch/>
          </p:blipFill>
          <p:spPr>
            <a:xfrm>
              <a:off x="5985796" y="4288388"/>
              <a:ext cx="1144172" cy="1055591"/>
            </a:xfrm>
            <a:prstGeom prst="rect">
              <a:avLst/>
            </a:prstGeom>
          </p:spPr>
        </p:pic>
        <p:sp>
          <p:nvSpPr>
            <p:cNvPr id="24" name="Tekstvak 23"/>
            <p:cNvSpPr txBox="1"/>
            <p:nvPr/>
          </p:nvSpPr>
          <p:spPr>
            <a:xfrm>
              <a:off x="5924812" y="5295444"/>
              <a:ext cx="15214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eindgebruikers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5794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3B359-CF0D-4389-949E-16A33FCBB3E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30000" y="726124"/>
            <a:ext cx="11302998" cy="638395"/>
          </a:xfrm>
        </p:spPr>
        <p:txBody>
          <a:bodyPr>
            <a:noAutofit/>
          </a:bodyPr>
          <a:lstStyle/>
          <a:p>
            <a:r>
              <a:rPr lang="nl-NL" sz="2600" b="1" dirty="0"/>
              <a:t>Greep uit groslijst potentiële projecten 2025 </a:t>
            </a:r>
            <a:r>
              <a:rPr lang="nl-NL" sz="2600" b="1" dirty="0">
                <a:solidFill>
                  <a:schemeClr val="tx1"/>
                </a:solidFill>
              </a:rPr>
              <a:t>*</a:t>
            </a:r>
            <a:endParaRPr lang="nl-NL" sz="2600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tekst 2"/>
          <p:cNvSpPr txBox="1">
            <a:spLocks/>
          </p:cNvSpPr>
          <p:nvPr/>
        </p:nvSpPr>
        <p:spPr bwMode="auto">
          <a:xfrm>
            <a:off x="2038977" y="1229692"/>
            <a:ext cx="9779382" cy="41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423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600" indent="-284400" algn="l" rtl="0" eaLnBrk="1" fontAlgn="base" hangingPunct="1">
              <a:spcBef>
                <a:spcPts val="423"/>
              </a:spcBef>
              <a:spcAft>
                <a:spcPct val="0"/>
              </a:spcAft>
              <a:buFont typeface="Verdana" pitchFamily="34" charset="0"/>
              <a:buChar char="–"/>
              <a:defRPr sz="1800">
                <a:solidFill>
                  <a:srgbClr val="000000"/>
                </a:solidFill>
                <a:latin typeface="+mn-lt"/>
              </a:defRPr>
            </a:lvl2pPr>
            <a:lvl3pPr marL="965200" indent="-342900" algn="l" rtl="0" eaLnBrk="1" fontAlgn="base" hangingPunct="1">
              <a:spcBef>
                <a:spcPts val="423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rgbClr val="000000"/>
                </a:solidFill>
                <a:latin typeface="+mn-lt"/>
              </a:defRPr>
            </a:lvl3pPr>
            <a:lvl4pPr marL="1274763" indent="-28575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–"/>
              <a:defRPr sz="1800">
                <a:solidFill>
                  <a:srgbClr val="000000"/>
                </a:solidFill>
                <a:latin typeface="+mn-lt"/>
              </a:defRPr>
            </a:lvl4pPr>
            <a:lvl5pPr marL="1631950" indent="-285750" algn="l" rtl="0" eaLnBrk="1" fontAlgn="base" hangingPunct="1">
              <a:spcBef>
                <a:spcPts val="423"/>
              </a:spcBef>
              <a:spcAft>
                <a:spcPct val="0"/>
              </a:spcAft>
              <a:buFont typeface="Verdana" pitchFamily="34" charset="0"/>
              <a:buChar char="»"/>
              <a:defRPr sz="1800" baseline="0">
                <a:solidFill>
                  <a:srgbClr val="000000"/>
                </a:solidFill>
                <a:latin typeface="+mn-lt"/>
              </a:defRPr>
            </a:lvl5pPr>
            <a:lvl6pPr marL="1803400" algn="l" rtl="0" eaLnBrk="1" fontAlgn="base" hangingPunct="1">
              <a:spcBef>
                <a:spcPts val="423"/>
              </a:spcBef>
              <a:spcAft>
                <a:spcPct val="0"/>
              </a:spcAft>
              <a:buFont typeface="Verdana" pitchFamily="34" charset="0"/>
              <a:buChar char="»"/>
              <a:defRPr sz="1800" baseline="0">
                <a:solidFill>
                  <a:srgbClr val="000000"/>
                </a:solidFill>
                <a:latin typeface="+mn-lt"/>
              </a:defRPr>
            </a:lvl6pPr>
            <a:lvl7pPr marL="226060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»"/>
              <a:defRPr sz="2200">
                <a:solidFill>
                  <a:srgbClr val="000000"/>
                </a:solidFill>
                <a:latin typeface="+mn-lt"/>
              </a:defRPr>
            </a:lvl7pPr>
            <a:lvl8pPr marL="271780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»"/>
              <a:defRPr sz="2200">
                <a:solidFill>
                  <a:srgbClr val="000000"/>
                </a:solidFill>
                <a:latin typeface="+mn-lt"/>
              </a:defRPr>
            </a:lvl8pPr>
            <a:lvl9pPr marL="317500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»"/>
              <a:defRPr sz="2200">
                <a:solidFill>
                  <a:srgbClr val="000000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23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Budgetconstraints</a:t>
            </a: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in tijd, geld en andere factoren in afstandsgedrag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23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Verkenning uitbreiden modelinstrumentarium met activiteiten (LMS–</a:t>
            </a:r>
            <a:r>
              <a:rPr kumimoji="0" lang="nl-N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Albatross</a:t>
            </a: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23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Inzicht in gedrag m.b.t. thuis winkelen, werken en onderwijs (na-enquête </a:t>
            </a:r>
            <a:r>
              <a:rPr kumimoji="0" lang="nl-N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ODiN</a:t>
            </a: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?)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23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b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23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Onderbouwing voor een populatiesynthese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23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Grip op de causaliteit tussen omstandigheden, attitudes en gedrag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23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Specificatieonderzoek differentiatie OV-tarieven</a:t>
            </a:r>
            <a:b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23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Toets relevantie dynamiek verkeersvraag/-afwikkeling (inhoud en beleidsmatig)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23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Vergelijking QBLOK met dynamische toedeling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23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Effecten automatisch rijden op wegcapaciteit en routes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23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b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23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Opstellen implementatieplan flexibele modelarchitectuur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23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Testcase en benchmark alle invoer in nieuw standaard formaat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23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Start afweging 1 GUI / schil of meerdere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23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* Disclaimer: maakbaarheid m.b.t. budget en capaciteit projecten 2025 moet nog plaatsvinden</a:t>
            </a: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AE4A21B-9681-BB1A-FE56-5553229C0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00" y="1266636"/>
            <a:ext cx="1294338" cy="1187221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42E00D68-5A1B-F4B6-B828-A1A1AA03C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76" y="2662386"/>
            <a:ext cx="1351362" cy="121031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ECB0E23-A04B-C2A7-D281-8B92DB4FA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976" y="4081226"/>
            <a:ext cx="1294338" cy="118722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9BC0100-0452-E541-C335-8DCE846043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976" y="5476976"/>
            <a:ext cx="1294338" cy="112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0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EFB8F3B-8F04-FB8D-5B66-9B30C519962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/>
              <a:t>Doel van de samenwerking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Vijf belangrijke punten</a:t>
            </a:r>
          </a:p>
          <a:p>
            <a:pPr marL="770400" lvl="1" indent="-457200">
              <a:buFont typeface="+mj-lt"/>
              <a:buAutoNum type="arabicPeriod"/>
            </a:pPr>
            <a:r>
              <a:rPr lang="nl-NL" dirty="0"/>
              <a:t>Samenwerking als onderdeel van een bredere alliantie</a:t>
            </a:r>
          </a:p>
          <a:p>
            <a:pPr marL="770400" lvl="1" indent="-457200">
              <a:buFont typeface="+mj-lt"/>
              <a:buAutoNum type="arabicPeriod"/>
            </a:pPr>
            <a:r>
              <a:rPr lang="nl-NL" dirty="0"/>
              <a:t>Wederkerige basis voor samenwerking</a:t>
            </a:r>
          </a:p>
          <a:p>
            <a:pPr marL="770400" lvl="1" indent="-457200">
              <a:buFont typeface="+mj-lt"/>
              <a:buAutoNum type="arabicPeriod"/>
            </a:pPr>
            <a:r>
              <a:rPr lang="nl-NL" dirty="0"/>
              <a:t>Indeling in percelen</a:t>
            </a:r>
          </a:p>
          <a:p>
            <a:pPr marL="770400" lvl="1" indent="-457200">
              <a:buFont typeface="+mj-lt"/>
              <a:buAutoNum type="arabicPeriod"/>
            </a:pPr>
            <a:r>
              <a:rPr lang="nl-NL" dirty="0"/>
              <a:t>Aantal deelnemers</a:t>
            </a:r>
          </a:p>
          <a:p>
            <a:pPr marL="770400" lvl="1" indent="-457200">
              <a:buFont typeface="+mj-lt"/>
              <a:buAutoNum type="arabicPeriod"/>
            </a:pPr>
            <a:r>
              <a:rPr lang="nl-NL" dirty="0"/>
              <a:t>Eigendomsrechten</a:t>
            </a:r>
          </a:p>
          <a:p>
            <a:pPr marL="313200" lvl="1" indent="0">
              <a:buNone/>
            </a:pPr>
            <a:endParaRPr lang="nl-NL" dirty="0"/>
          </a:p>
          <a:p>
            <a:pPr lvl="1"/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5AB4A3D-A7AD-884F-4349-AF1F8D7214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9</a:t>
            </a:fld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43D402C-9B31-77A6-2C36-E0B21077CC0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0E9ABA4-4575-6742-5BCD-758A44EA9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Samenwerking SMP</a:t>
            </a:r>
          </a:p>
        </p:txBody>
      </p:sp>
    </p:spTree>
    <p:extLst>
      <p:ext uri="{BB962C8B-B14F-4D97-AF65-F5344CB8AC3E}">
        <p14:creationId xmlns:p14="http://schemas.microsoft.com/office/powerpoint/2010/main" val="2657387634"/>
      </p:ext>
    </p:extLst>
  </p:cSld>
  <p:clrMapOvr>
    <a:masterClrMapping/>
  </p:clrMapOvr>
</p:sld>
</file>

<file path=ppt/theme/theme1.xml><?xml version="1.0" encoding="utf-8"?>
<a:theme xmlns:a="http://schemas.openxmlformats.org/drawingml/2006/main" name="RWS 16:9 NL">
  <a:themeElements>
    <a:clrScheme name="RWS">
      <a:dk1>
        <a:srgbClr val="000000"/>
      </a:dk1>
      <a:lt1>
        <a:srgbClr val="FFFFFF"/>
      </a:lt1>
      <a:dk2>
        <a:srgbClr val="007BC7"/>
      </a:dk2>
      <a:lt2>
        <a:srgbClr val="FFFFFF"/>
      </a:lt2>
      <a:accent1>
        <a:srgbClr val="007BC7"/>
      </a:accent1>
      <a:accent2>
        <a:srgbClr val="F9E11E"/>
      </a:accent2>
      <a:accent3>
        <a:srgbClr val="000000"/>
      </a:accent3>
      <a:accent4>
        <a:srgbClr val="007BC7"/>
      </a:accent4>
      <a:accent5>
        <a:srgbClr val="F9E11E"/>
      </a:accent5>
      <a:accent6>
        <a:srgbClr val="000000"/>
      </a:accent6>
      <a:hlink>
        <a:srgbClr val="007BC7"/>
      </a:hlink>
      <a:folHlink>
        <a:srgbClr val="007BC7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RWS 16X9 NL nieuw" id="{19A0BACC-3659-4C2E-97ED-55BE99EFB087}" vid="{49F572D2-CB11-4C13-A370-1BFC52EB747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 RWS 16X9 NL (9)</Template>
  <TotalTime>0</TotalTime>
  <Words>846</Words>
  <Application>Microsoft Office PowerPoint</Application>
  <PresentationFormat>Breedbeeld</PresentationFormat>
  <Paragraphs>130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Calibri</vt:lpstr>
      <vt:lpstr>Verdana</vt:lpstr>
      <vt:lpstr>Wingdings</vt:lpstr>
      <vt:lpstr>RWS 16:9 NL</vt:lpstr>
      <vt:lpstr>Samenwerking Strategische Modelvernieuwing Personenvervoer (SMP)</vt:lpstr>
      <vt:lpstr>Agenda</vt:lpstr>
      <vt:lpstr>1. Voorstelronde</vt:lpstr>
      <vt:lpstr>2. Programma SMP</vt:lpstr>
      <vt:lpstr>Programma SMP</vt:lpstr>
      <vt:lpstr>Vernieuwingsopgaven modellen Verkeer &amp; Vervoer </vt:lpstr>
      <vt:lpstr>Flexibel nieuw modelinstrumentarium</vt:lpstr>
      <vt:lpstr>Greep uit groslijst potentiële projecten 2025 *</vt:lpstr>
      <vt:lpstr>3. Samenwerking SMP</vt:lpstr>
      <vt:lpstr>Doel van de samenwerking</vt:lpstr>
      <vt:lpstr>Vijf belangrijke punten (1)</vt:lpstr>
      <vt:lpstr>Vijf belangrijke punten (2)</vt:lpstr>
      <vt:lpstr>Vijf belangrijke punten (3)</vt:lpstr>
      <vt:lpstr>Vijf belangrijke punten (4)</vt:lpstr>
      <vt:lpstr>Vijf belangrijke punten (5)</vt:lpstr>
      <vt:lpstr>4. Vragenronde</vt:lpstr>
      <vt:lpstr>5. Toelichting vervolgprocedure en afsluiting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/>
  <cp:lastModifiedBy/>
  <cp:revision>1</cp:revision>
  <dcterms:created xsi:type="dcterms:W3CDTF">2022-01-31T09:20:25Z</dcterms:created>
  <dcterms:modified xsi:type="dcterms:W3CDTF">2024-12-19T12:02:51Z</dcterms:modified>
</cp:coreProperties>
</file>