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CC1B6D-AA4F-DD88-5568-1BF70025229D}" name="Henk Strörmann" initials="HS" userId="S::henk.strormann@vggm.nl::ebf3488c-e755-4d0c-be76-ee25e512b815" providerId="AD"/>
  <p188:author id="{C2F27CAE-BE87-2031-9740-6974141E77A7}" name="Henk den Rooijen" initials="HR" userId="S::henk.den.rooijen@vggm.nl::d70b4c71-94f6-4560-9565-151e65a61c38"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8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347A48-5860-5663-AEFB-8F71534E4A7B}"/>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637AFE01-E03A-0F79-FB3C-A5AC86AF57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9611B310-3F45-AF2C-7DC2-4F6C2BDA7BED}"/>
              </a:ext>
            </a:extLst>
          </p:cNvPr>
          <p:cNvSpPr>
            <a:spLocks noGrp="1"/>
          </p:cNvSpPr>
          <p:nvPr>
            <p:ph type="dt" sz="half" idx="10"/>
          </p:nvPr>
        </p:nvSpPr>
        <p:spPr/>
        <p:txBody>
          <a:bodyPr/>
          <a:lstStyle/>
          <a:p>
            <a:fld id="{8945AACB-F4D5-479E-AD21-879EFC0BB898}" type="datetimeFigureOut">
              <a:rPr lang="nl-NL" smtClean="0"/>
              <a:t>7-2-2024</a:t>
            </a:fld>
            <a:endParaRPr lang="nl-NL"/>
          </a:p>
        </p:txBody>
      </p:sp>
      <p:sp>
        <p:nvSpPr>
          <p:cNvPr id="5" name="Tijdelijke aanduiding voor voettekst 4">
            <a:extLst>
              <a:ext uri="{FF2B5EF4-FFF2-40B4-BE49-F238E27FC236}">
                <a16:creationId xmlns:a16="http://schemas.microsoft.com/office/drawing/2014/main" id="{246D010D-1C42-1192-09CF-F52A7D44D1A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D67E478-1750-BCF1-69B3-EA70B3D5F684}"/>
              </a:ext>
            </a:extLst>
          </p:cNvPr>
          <p:cNvSpPr>
            <a:spLocks noGrp="1"/>
          </p:cNvSpPr>
          <p:nvPr>
            <p:ph type="sldNum" sz="quarter" idx="12"/>
          </p:nvPr>
        </p:nvSpPr>
        <p:spPr/>
        <p:txBody>
          <a:bodyPr/>
          <a:lstStyle/>
          <a:p>
            <a:fld id="{4BEE1EF1-1656-4C8A-AD56-D645D8F9B658}" type="slidenum">
              <a:rPr lang="nl-NL" smtClean="0"/>
              <a:t>‹nr.›</a:t>
            </a:fld>
            <a:endParaRPr lang="nl-NL"/>
          </a:p>
        </p:txBody>
      </p:sp>
    </p:spTree>
    <p:extLst>
      <p:ext uri="{BB962C8B-B14F-4D97-AF65-F5344CB8AC3E}">
        <p14:creationId xmlns:p14="http://schemas.microsoft.com/office/powerpoint/2010/main" val="3739522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FA93BC-C029-7C79-4119-EEDC169686B2}"/>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5BFC0ADE-3BA7-AFD5-606D-5829B83AFC39}"/>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A94E180-5289-9553-8748-1DD29EA4BD98}"/>
              </a:ext>
            </a:extLst>
          </p:cNvPr>
          <p:cNvSpPr>
            <a:spLocks noGrp="1"/>
          </p:cNvSpPr>
          <p:nvPr>
            <p:ph type="dt" sz="half" idx="10"/>
          </p:nvPr>
        </p:nvSpPr>
        <p:spPr/>
        <p:txBody>
          <a:bodyPr/>
          <a:lstStyle/>
          <a:p>
            <a:fld id="{8945AACB-F4D5-479E-AD21-879EFC0BB898}" type="datetimeFigureOut">
              <a:rPr lang="nl-NL" smtClean="0"/>
              <a:t>7-2-2024</a:t>
            </a:fld>
            <a:endParaRPr lang="nl-NL"/>
          </a:p>
        </p:txBody>
      </p:sp>
      <p:sp>
        <p:nvSpPr>
          <p:cNvPr id="5" name="Tijdelijke aanduiding voor voettekst 4">
            <a:extLst>
              <a:ext uri="{FF2B5EF4-FFF2-40B4-BE49-F238E27FC236}">
                <a16:creationId xmlns:a16="http://schemas.microsoft.com/office/drawing/2014/main" id="{36012640-DF5D-2C71-5B96-768D15DE9E2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6DACFD7-361F-989F-60CD-6000A13ABBA4}"/>
              </a:ext>
            </a:extLst>
          </p:cNvPr>
          <p:cNvSpPr>
            <a:spLocks noGrp="1"/>
          </p:cNvSpPr>
          <p:nvPr>
            <p:ph type="sldNum" sz="quarter" idx="12"/>
          </p:nvPr>
        </p:nvSpPr>
        <p:spPr/>
        <p:txBody>
          <a:bodyPr/>
          <a:lstStyle/>
          <a:p>
            <a:fld id="{4BEE1EF1-1656-4C8A-AD56-D645D8F9B658}" type="slidenum">
              <a:rPr lang="nl-NL" smtClean="0"/>
              <a:t>‹nr.›</a:t>
            </a:fld>
            <a:endParaRPr lang="nl-NL"/>
          </a:p>
        </p:txBody>
      </p:sp>
    </p:spTree>
    <p:extLst>
      <p:ext uri="{BB962C8B-B14F-4D97-AF65-F5344CB8AC3E}">
        <p14:creationId xmlns:p14="http://schemas.microsoft.com/office/powerpoint/2010/main" val="402424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8E34D55-6AA7-C041-1289-A57BCF495A86}"/>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10D900FD-F1A4-159C-5755-4743460E5AD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4438EC0-3D0B-3D0F-719C-6E0B96D30415}"/>
              </a:ext>
            </a:extLst>
          </p:cNvPr>
          <p:cNvSpPr>
            <a:spLocks noGrp="1"/>
          </p:cNvSpPr>
          <p:nvPr>
            <p:ph type="dt" sz="half" idx="10"/>
          </p:nvPr>
        </p:nvSpPr>
        <p:spPr/>
        <p:txBody>
          <a:bodyPr/>
          <a:lstStyle/>
          <a:p>
            <a:fld id="{8945AACB-F4D5-479E-AD21-879EFC0BB898}" type="datetimeFigureOut">
              <a:rPr lang="nl-NL" smtClean="0"/>
              <a:t>7-2-2024</a:t>
            </a:fld>
            <a:endParaRPr lang="nl-NL"/>
          </a:p>
        </p:txBody>
      </p:sp>
      <p:sp>
        <p:nvSpPr>
          <p:cNvPr id="5" name="Tijdelijke aanduiding voor voettekst 4">
            <a:extLst>
              <a:ext uri="{FF2B5EF4-FFF2-40B4-BE49-F238E27FC236}">
                <a16:creationId xmlns:a16="http://schemas.microsoft.com/office/drawing/2014/main" id="{DD17D415-927A-ECD6-2A18-A7994866BDA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87E488C-F822-E6D7-69AE-B61B5B4315E1}"/>
              </a:ext>
            </a:extLst>
          </p:cNvPr>
          <p:cNvSpPr>
            <a:spLocks noGrp="1"/>
          </p:cNvSpPr>
          <p:nvPr>
            <p:ph type="sldNum" sz="quarter" idx="12"/>
          </p:nvPr>
        </p:nvSpPr>
        <p:spPr/>
        <p:txBody>
          <a:bodyPr/>
          <a:lstStyle/>
          <a:p>
            <a:fld id="{4BEE1EF1-1656-4C8A-AD56-D645D8F9B658}" type="slidenum">
              <a:rPr lang="nl-NL" smtClean="0"/>
              <a:t>‹nr.›</a:t>
            </a:fld>
            <a:endParaRPr lang="nl-NL"/>
          </a:p>
        </p:txBody>
      </p:sp>
    </p:spTree>
    <p:extLst>
      <p:ext uri="{BB962C8B-B14F-4D97-AF65-F5344CB8AC3E}">
        <p14:creationId xmlns:p14="http://schemas.microsoft.com/office/powerpoint/2010/main" val="3666235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DB5E85-3FF9-11EF-11C1-E64C1512DD6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71AAB93-3451-4C06-ED07-F9431DEAA6EE}"/>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B6BA566-E8DB-99C8-D6A0-193718D59F69}"/>
              </a:ext>
            </a:extLst>
          </p:cNvPr>
          <p:cNvSpPr>
            <a:spLocks noGrp="1"/>
          </p:cNvSpPr>
          <p:nvPr>
            <p:ph type="dt" sz="half" idx="10"/>
          </p:nvPr>
        </p:nvSpPr>
        <p:spPr/>
        <p:txBody>
          <a:bodyPr/>
          <a:lstStyle/>
          <a:p>
            <a:fld id="{8945AACB-F4D5-479E-AD21-879EFC0BB898}" type="datetimeFigureOut">
              <a:rPr lang="nl-NL" smtClean="0"/>
              <a:t>7-2-2024</a:t>
            </a:fld>
            <a:endParaRPr lang="nl-NL"/>
          </a:p>
        </p:txBody>
      </p:sp>
      <p:sp>
        <p:nvSpPr>
          <p:cNvPr id="5" name="Tijdelijke aanduiding voor voettekst 4">
            <a:extLst>
              <a:ext uri="{FF2B5EF4-FFF2-40B4-BE49-F238E27FC236}">
                <a16:creationId xmlns:a16="http://schemas.microsoft.com/office/drawing/2014/main" id="{6869CE4E-E729-04BF-4354-7E1C775B0DC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5171A65-BD93-546D-E94C-ABA1AD26703C}"/>
              </a:ext>
            </a:extLst>
          </p:cNvPr>
          <p:cNvSpPr>
            <a:spLocks noGrp="1"/>
          </p:cNvSpPr>
          <p:nvPr>
            <p:ph type="sldNum" sz="quarter" idx="12"/>
          </p:nvPr>
        </p:nvSpPr>
        <p:spPr/>
        <p:txBody>
          <a:bodyPr/>
          <a:lstStyle/>
          <a:p>
            <a:fld id="{4BEE1EF1-1656-4C8A-AD56-D645D8F9B658}" type="slidenum">
              <a:rPr lang="nl-NL" smtClean="0"/>
              <a:t>‹nr.›</a:t>
            </a:fld>
            <a:endParaRPr lang="nl-NL"/>
          </a:p>
        </p:txBody>
      </p:sp>
    </p:spTree>
    <p:extLst>
      <p:ext uri="{BB962C8B-B14F-4D97-AF65-F5344CB8AC3E}">
        <p14:creationId xmlns:p14="http://schemas.microsoft.com/office/powerpoint/2010/main" val="1232856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C65ABF-F193-3344-8B6D-1154EFA278D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6FE05693-9A6D-A199-72B6-E8BDD41238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E90C0304-8F2D-F466-9938-F69306E6A90F}"/>
              </a:ext>
            </a:extLst>
          </p:cNvPr>
          <p:cNvSpPr>
            <a:spLocks noGrp="1"/>
          </p:cNvSpPr>
          <p:nvPr>
            <p:ph type="dt" sz="half" idx="10"/>
          </p:nvPr>
        </p:nvSpPr>
        <p:spPr/>
        <p:txBody>
          <a:bodyPr/>
          <a:lstStyle/>
          <a:p>
            <a:fld id="{8945AACB-F4D5-479E-AD21-879EFC0BB898}" type="datetimeFigureOut">
              <a:rPr lang="nl-NL" smtClean="0"/>
              <a:t>7-2-2024</a:t>
            </a:fld>
            <a:endParaRPr lang="nl-NL"/>
          </a:p>
        </p:txBody>
      </p:sp>
      <p:sp>
        <p:nvSpPr>
          <p:cNvPr id="5" name="Tijdelijke aanduiding voor voettekst 4">
            <a:extLst>
              <a:ext uri="{FF2B5EF4-FFF2-40B4-BE49-F238E27FC236}">
                <a16:creationId xmlns:a16="http://schemas.microsoft.com/office/drawing/2014/main" id="{A6C78D26-6BCC-6004-3C86-CEF3AE310DD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1CF167A-A23F-067B-6C6A-A235F39C87AD}"/>
              </a:ext>
            </a:extLst>
          </p:cNvPr>
          <p:cNvSpPr>
            <a:spLocks noGrp="1"/>
          </p:cNvSpPr>
          <p:nvPr>
            <p:ph type="sldNum" sz="quarter" idx="12"/>
          </p:nvPr>
        </p:nvSpPr>
        <p:spPr/>
        <p:txBody>
          <a:bodyPr/>
          <a:lstStyle/>
          <a:p>
            <a:fld id="{4BEE1EF1-1656-4C8A-AD56-D645D8F9B658}" type="slidenum">
              <a:rPr lang="nl-NL" smtClean="0"/>
              <a:t>‹nr.›</a:t>
            </a:fld>
            <a:endParaRPr lang="nl-NL"/>
          </a:p>
        </p:txBody>
      </p:sp>
    </p:spTree>
    <p:extLst>
      <p:ext uri="{BB962C8B-B14F-4D97-AF65-F5344CB8AC3E}">
        <p14:creationId xmlns:p14="http://schemas.microsoft.com/office/powerpoint/2010/main" val="1332035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A3A0A2-2859-910F-82FB-981056F73C6E}"/>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05F9B4F-39E2-DB40-87B4-3998179806E5}"/>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DE88771D-C057-D82D-4357-30E1053FEEC1}"/>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11CDB847-CEBA-D5EC-DF89-B238B51EFCF5}"/>
              </a:ext>
            </a:extLst>
          </p:cNvPr>
          <p:cNvSpPr>
            <a:spLocks noGrp="1"/>
          </p:cNvSpPr>
          <p:nvPr>
            <p:ph type="dt" sz="half" idx="10"/>
          </p:nvPr>
        </p:nvSpPr>
        <p:spPr/>
        <p:txBody>
          <a:bodyPr/>
          <a:lstStyle/>
          <a:p>
            <a:fld id="{8945AACB-F4D5-479E-AD21-879EFC0BB898}" type="datetimeFigureOut">
              <a:rPr lang="nl-NL" smtClean="0"/>
              <a:t>7-2-2024</a:t>
            </a:fld>
            <a:endParaRPr lang="nl-NL"/>
          </a:p>
        </p:txBody>
      </p:sp>
      <p:sp>
        <p:nvSpPr>
          <p:cNvPr id="6" name="Tijdelijke aanduiding voor voettekst 5">
            <a:extLst>
              <a:ext uri="{FF2B5EF4-FFF2-40B4-BE49-F238E27FC236}">
                <a16:creationId xmlns:a16="http://schemas.microsoft.com/office/drawing/2014/main" id="{2E44F423-7C7E-6867-B250-4576F375066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F2C1064E-A4E5-FAFE-D836-68A814566813}"/>
              </a:ext>
            </a:extLst>
          </p:cNvPr>
          <p:cNvSpPr>
            <a:spLocks noGrp="1"/>
          </p:cNvSpPr>
          <p:nvPr>
            <p:ph type="sldNum" sz="quarter" idx="12"/>
          </p:nvPr>
        </p:nvSpPr>
        <p:spPr/>
        <p:txBody>
          <a:bodyPr/>
          <a:lstStyle/>
          <a:p>
            <a:fld id="{4BEE1EF1-1656-4C8A-AD56-D645D8F9B658}" type="slidenum">
              <a:rPr lang="nl-NL" smtClean="0"/>
              <a:t>‹nr.›</a:t>
            </a:fld>
            <a:endParaRPr lang="nl-NL"/>
          </a:p>
        </p:txBody>
      </p:sp>
    </p:spTree>
    <p:extLst>
      <p:ext uri="{BB962C8B-B14F-4D97-AF65-F5344CB8AC3E}">
        <p14:creationId xmlns:p14="http://schemas.microsoft.com/office/powerpoint/2010/main" val="25703417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11DDA1-B3FD-C94F-9A53-1FC9F858B287}"/>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267E0A0F-1458-A499-F0AA-46313BE973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54769F02-9751-AADD-403D-6C183FA2F261}"/>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44EC3198-1295-1FB5-E442-55E210A7C4E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40EC77B3-7E60-B9CC-1D7F-52D81C25CE79}"/>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BD35E27-C69F-E2A1-A917-656B5A2F3548}"/>
              </a:ext>
            </a:extLst>
          </p:cNvPr>
          <p:cNvSpPr>
            <a:spLocks noGrp="1"/>
          </p:cNvSpPr>
          <p:nvPr>
            <p:ph type="dt" sz="half" idx="10"/>
          </p:nvPr>
        </p:nvSpPr>
        <p:spPr/>
        <p:txBody>
          <a:bodyPr/>
          <a:lstStyle/>
          <a:p>
            <a:fld id="{8945AACB-F4D5-479E-AD21-879EFC0BB898}" type="datetimeFigureOut">
              <a:rPr lang="nl-NL" smtClean="0"/>
              <a:t>7-2-2024</a:t>
            </a:fld>
            <a:endParaRPr lang="nl-NL"/>
          </a:p>
        </p:txBody>
      </p:sp>
      <p:sp>
        <p:nvSpPr>
          <p:cNvPr id="8" name="Tijdelijke aanduiding voor voettekst 7">
            <a:extLst>
              <a:ext uri="{FF2B5EF4-FFF2-40B4-BE49-F238E27FC236}">
                <a16:creationId xmlns:a16="http://schemas.microsoft.com/office/drawing/2014/main" id="{13FA14D7-B99D-9F8D-D1E3-DCCEBECCCB5E}"/>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8C08D93-A8F8-D139-38FB-1A874AE0E315}"/>
              </a:ext>
            </a:extLst>
          </p:cNvPr>
          <p:cNvSpPr>
            <a:spLocks noGrp="1"/>
          </p:cNvSpPr>
          <p:nvPr>
            <p:ph type="sldNum" sz="quarter" idx="12"/>
          </p:nvPr>
        </p:nvSpPr>
        <p:spPr/>
        <p:txBody>
          <a:bodyPr/>
          <a:lstStyle/>
          <a:p>
            <a:fld id="{4BEE1EF1-1656-4C8A-AD56-D645D8F9B658}" type="slidenum">
              <a:rPr lang="nl-NL" smtClean="0"/>
              <a:t>‹nr.›</a:t>
            </a:fld>
            <a:endParaRPr lang="nl-NL"/>
          </a:p>
        </p:txBody>
      </p:sp>
    </p:spTree>
    <p:extLst>
      <p:ext uri="{BB962C8B-B14F-4D97-AF65-F5344CB8AC3E}">
        <p14:creationId xmlns:p14="http://schemas.microsoft.com/office/powerpoint/2010/main" val="754331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81669A-A48F-1D14-D1DD-FE2217AC937C}"/>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558D15B2-7591-B27E-2E12-85BE509798AB}"/>
              </a:ext>
            </a:extLst>
          </p:cNvPr>
          <p:cNvSpPr>
            <a:spLocks noGrp="1"/>
          </p:cNvSpPr>
          <p:nvPr>
            <p:ph type="dt" sz="half" idx="10"/>
          </p:nvPr>
        </p:nvSpPr>
        <p:spPr/>
        <p:txBody>
          <a:bodyPr/>
          <a:lstStyle/>
          <a:p>
            <a:fld id="{8945AACB-F4D5-479E-AD21-879EFC0BB898}" type="datetimeFigureOut">
              <a:rPr lang="nl-NL" smtClean="0"/>
              <a:t>7-2-2024</a:t>
            </a:fld>
            <a:endParaRPr lang="nl-NL"/>
          </a:p>
        </p:txBody>
      </p:sp>
      <p:sp>
        <p:nvSpPr>
          <p:cNvPr id="4" name="Tijdelijke aanduiding voor voettekst 3">
            <a:extLst>
              <a:ext uri="{FF2B5EF4-FFF2-40B4-BE49-F238E27FC236}">
                <a16:creationId xmlns:a16="http://schemas.microsoft.com/office/drawing/2014/main" id="{F8EA46F5-8525-B9EC-CBD4-651ABE9F33F9}"/>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BA8535BF-A660-2DF8-15F8-23359E0711B8}"/>
              </a:ext>
            </a:extLst>
          </p:cNvPr>
          <p:cNvSpPr>
            <a:spLocks noGrp="1"/>
          </p:cNvSpPr>
          <p:nvPr>
            <p:ph type="sldNum" sz="quarter" idx="12"/>
          </p:nvPr>
        </p:nvSpPr>
        <p:spPr/>
        <p:txBody>
          <a:bodyPr/>
          <a:lstStyle/>
          <a:p>
            <a:fld id="{4BEE1EF1-1656-4C8A-AD56-D645D8F9B658}" type="slidenum">
              <a:rPr lang="nl-NL" smtClean="0"/>
              <a:t>‹nr.›</a:t>
            </a:fld>
            <a:endParaRPr lang="nl-NL"/>
          </a:p>
        </p:txBody>
      </p:sp>
    </p:spTree>
    <p:extLst>
      <p:ext uri="{BB962C8B-B14F-4D97-AF65-F5344CB8AC3E}">
        <p14:creationId xmlns:p14="http://schemas.microsoft.com/office/powerpoint/2010/main" val="2348420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B6941E8-584D-E095-E381-BDDD135D402A}"/>
              </a:ext>
            </a:extLst>
          </p:cNvPr>
          <p:cNvSpPr>
            <a:spLocks noGrp="1"/>
          </p:cNvSpPr>
          <p:nvPr>
            <p:ph type="dt" sz="half" idx="10"/>
          </p:nvPr>
        </p:nvSpPr>
        <p:spPr/>
        <p:txBody>
          <a:bodyPr/>
          <a:lstStyle/>
          <a:p>
            <a:fld id="{8945AACB-F4D5-479E-AD21-879EFC0BB898}" type="datetimeFigureOut">
              <a:rPr lang="nl-NL" smtClean="0"/>
              <a:t>7-2-2024</a:t>
            </a:fld>
            <a:endParaRPr lang="nl-NL"/>
          </a:p>
        </p:txBody>
      </p:sp>
      <p:sp>
        <p:nvSpPr>
          <p:cNvPr id="3" name="Tijdelijke aanduiding voor voettekst 2">
            <a:extLst>
              <a:ext uri="{FF2B5EF4-FFF2-40B4-BE49-F238E27FC236}">
                <a16:creationId xmlns:a16="http://schemas.microsoft.com/office/drawing/2014/main" id="{730AAC4F-CA7B-F966-4A13-4A0821F3214E}"/>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82DA7E69-2206-9125-833A-FBCAF2749D6C}"/>
              </a:ext>
            </a:extLst>
          </p:cNvPr>
          <p:cNvSpPr>
            <a:spLocks noGrp="1"/>
          </p:cNvSpPr>
          <p:nvPr>
            <p:ph type="sldNum" sz="quarter" idx="12"/>
          </p:nvPr>
        </p:nvSpPr>
        <p:spPr/>
        <p:txBody>
          <a:bodyPr/>
          <a:lstStyle/>
          <a:p>
            <a:fld id="{4BEE1EF1-1656-4C8A-AD56-D645D8F9B658}" type="slidenum">
              <a:rPr lang="nl-NL" smtClean="0"/>
              <a:t>‹nr.›</a:t>
            </a:fld>
            <a:endParaRPr lang="nl-NL"/>
          </a:p>
        </p:txBody>
      </p:sp>
    </p:spTree>
    <p:extLst>
      <p:ext uri="{BB962C8B-B14F-4D97-AF65-F5344CB8AC3E}">
        <p14:creationId xmlns:p14="http://schemas.microsoft.com/office/powerpoint/2010/main" val="2909914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63DBF0-229A-86E4-BB6B-91BE893EB7E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1F5D4001-9B3F-0172-0D9A-F5530CC7E4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ADD37709-3ED8-FAB5-61D9-D029559694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0685D7E-F1C7-A087-9008-5FCCC497536E}"/>
              </a:ext>
            </a:extLst>
          </p:cNvPr>
          <p:cNvSpPr>
            <a:spLocks noGrp="1"/>
          </p:cNvSpPr>
          <p:nvPr>
            <p:ph type="dt" sz="half" idx="10"/>
          </p:nvPr>
        </p:nvSpPr>
        <p:spPr/>
        <p:txBody>
          <a:bodyPr/>
          <a:lstStyle/>
          <a:p>
            <a:fld id="{8945AACB-F4D5-479E-AD21-879EFC0BB898}" type="datetimeFigureOut">
              <a:rPr lang="nl-NL" smtClean="0"/>
              <a:t>7-2-2024</a:t>
            </a:fld>
            <a:endParaRPr lang="nl-NL"/>
          </a:p>
        </p:txBody>
      </p:sp>
      <p:sp>
        <p:nvSpPr>
          <p:cNvPr id="6" name="Tijdelijke aanduiding voor voettekst 5">
            <a:extLst>
              <a:ext uri="{FF2B5EF4-FFF2-40B4-BE49-F238E27FC236}">
                <a16:creationId xmlns:a16="http://schemas.microsoft.com/office/drawing/2014/main" id="{A7E95091-3B37-71FA-5208-93714AA0586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C22AACB4-7668-1899-FA6F-DD267EBC0610}"/>
              </a:ext>
            </a:extLst>
          </p:cNvPr>
          <p:cNvSpPr>
            <a:spLocks noGrp="1"/>
          </p:cNvSpPr>
          <p:nvPr>
            <p:ph type="sldNum" sz="quarter" idx="12"/>
          </p:nvPr>
        </p:nvSpPr>
        <p:spPr/>
        <p:txBody>
          <a:bodyPr/>
          <a:lstStyle/>
          <a:p>
            <a:fld id="{4BEE1EF1-1656-4C8A-AD56-D645D8F9B658}" type="slidenum">
              <a:rPr lang="nl-NL" smtClean="0"/>
              <a:t>‹nr.›</a:t>
            </a:fld>
            <a:endParaRPr lang="nl-NL"/>
          </a:p>
        </p:txBody>
      </p:sp>
    </p:spTree>
    <p:extLst>
      <p:ext uri="{BB962C8B-B14F-4D97-AF65-F5344CB8AC3E}">
        <p14:creationId xmlns:p14="http://schemas.microsoft.com/office/powerpoint/2010/main" val="3927190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A00639-B417-D6D4-F381-CA4CD2E70A7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E266487C-9731-11C7-AEC1-121AE0A6E4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6489E1F-5A08-3291-A91C-B1C353F6A6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554E002-4309-F9E2-4777-CD9AC8640DCA}"/>
              </a:ext>
            </a:extLst>
          </p:cNvPr>
          <p:cNvSpPr>
            <a:spLocks noGrp="1"/>
          </p:cNvSpPr>
          <p:nvPr>
            <p:ph type="dt" sz="half" idx="10"/>
          </p:nvPr>
        </p:nvSpPr>
        <p:spPr/>
        <p:txBody>
          <a:bodyPr/>
          <a:lstStyle/>
          <a:p>
            <a:fld id="{8945AACB-F4D5-479E-AD21-879EFC0BB898}" type="datetimeFigureOut">
              <a:rPr lang="nl-NL" smtClean="0"/>
              <a:t>7-2-2024</a:t>
            </a:fld>
            <a:endParaRPr lang="nl-NL"/>
          </a:p>
        </p:txBody>
      </p:sp>
      <p:sp>
        <p:nvSpPr>
          <p:cNvPr id="6" name="Tijdelijke aanduiding voor voettekst 5">
            <a:extLst>
              <a:ext uri="{FF2B5EF4-FFF2-40B4-BE49-F238E27FC236}">
                <a16:creationId xmlns:a16="http://schemas.microsoft.com/office/drawing/2014/main" id="{AD5F249C-B080-DA50-AEFD-EE8522A384E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F3873BB7-B98C-7B63-AA26-34012694F649}"/>
              </a:ext>
            </a:extLst>
          </p:cNvPr>
          <p:cNvSpPr>
            <a:spLocks noGrp="1"/>
          </p:cNvSpPr>
          <p:nvPr>
            <p:ph type="sldNum" sz="quarter" idx="12"/>
          </p:nvPr>
        </p:nvSpPr>
        <p:spPr/>
        <p:txBody>
          <a:bodyPr/>
          <a:lstStyle/>
          <a:p>
            <a:fld id="{4BEE1EF1-1656-4C8A-AD56-D645D8F9B658}" type="slidenum">
              <a:rPr lang="nl-NL" smtClean="0"/>
              <a:t>‹nr.›</a:t>
            </a:fld>
            <a:endParaRPr lang="nl-NL"/>
          </a:p>
        </p:txBody>
      </p:sp>
    </p:spTree>
    <p:extLst>
      <p:ext uri="{BB962C8B-B14F-4D97-AF65-F5344CB8AC3E}">
        <p14:creationId xmlns:p14="http://schemas.microsoft.com/office/powerpoint/2010/main" val="2019509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65AF1744-01A3-F450-BE69-688194CCFD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713F013E-70C7-B0F6-762B-85EE30BFBC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9FA3606-AE69-A186-214E-F34C024310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45AACB-F4D5-479E-AD21-879EFC0BB898}" type="datetimeFigureOut">
              <a:rPr lang="nl-NL" smtClean="0"/>
              <a:t>7-2-2024</a:t>
            </a:fld>
            <a:endParaRPr lang="nl-NL"/>
          </a:p>
        </p:txBody>
      </p:sp>
      <p:sp>
        <p:nvSpPr>
          <p:cNvPr id="5" name="Tijdelijke aanduiding voor voettekst 4">
            <a:extLst>
              <a:ext uri="{FF2B5EF4-FFF2-40B4-BE49-F238E27FC236}">
                <a16:creationId xmlns:a16="http://schemas.microsoft.com/office/drawing/2014/main" id="{539E6342-8CD0-F631-E9A0-E09A9A47150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21A5CFC-414F-9538-67E5-B2B443CDA8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E1EF1-1656-4C8A-AD56-D645D8F9B658}" type="slidenum">
              <a:rPr lang="nl-NL" smtClean="0"/>
              <a:t>‹nr.›</a:t>
            </a:fld>
            <a:endParaRPr lang="nl-NL"/>
          </a:p>
        </p:txBody>
      </p:sp>
    </p:spTree>
    <p:extLst>
      <p:ext uri="{BB962C8B-B14F-4D97-AF65-F5344CB8AC3E}">
        <p14:creationId xmlns:p14="http://schemas.microsoft.com/office/powerpoint/2010/main" val="34885591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7">
            <a:extLst>
              <a:ext uri="{FF2B5EF4-FFF2-40B4-BE49-F238E27FC236}">
                <a16:creationId xmlns:a16="http://schemas.microsoft.com/office/drawing/2014/main" id="{53BB6611-4616-BC8F-B879-D1843AE00F82}"/>
              </a:ext>
            </a:extLst>
          </p:cNvPr>
          <p:cNvGraphicFramePr>
            <a:graphicFrameLocks noGrp="1"/>
          </p:cNvGraphicFramePr>
          <p:nvPr>
            <p:extLst>
              <p:ext uri="{D42A27DB-BD31-4B8C-83A1-F6EECF244321}">
                <p14:modId xmlns:p14="http://schemas.microsoft.com/office/powerpoint/2010/main" val="750758400"/>
              </p:ext>
            </p:extLst>
          </p:nvPr>
        </p:nvGraphicFramePr>
        <p:xfrm>
          <a:off x="166687" y="500062"/>
          <a:ext cx="12083597" cy="32800706"/>
        </p:xfrm>
        <a:graphic>
          <a:graphicData uri="http://schemas.openxmlformats.org/drawingml/2006/table">
            <a:tbl>
              <a:tblPr firstRow="1" bandRow="1">
                <a:tableStyleId>{5C22544A-7EE6-4342-B048-85BDC9FD1C3A}</a:tableStyleId>
              </a:tblPr>
              <a:tblGrid>
                <a:gridCol w="2485428">
                  <a:extLst>
                    <a:ext uri="{9D8B030D-6E8A-4147-A177-3AD203B41FA5}">
                      <a16:colId xmlns:a16="http://schemas.microsoft.com/office/drawing/2014/main" val="608030804"/>
                    </a:ext>
                  </a:extLst>
                </a:gridCol>
                <a:gridCol w="2678376">
                  <a:extLst>
                    <a:ext uri="{9D8B030D-6E8A-4147-A177-3AD203B41FA5}">
                      <a16:colId xmlns:a16="http://schemas.microsoft.com/office/drawing/2014/main" val="3595818334"/>
                    </a:ext>
                  </a:extLst>
                </a:gridCol>
                <a:gridCol w="2465534">
                  <a:extLst>
                    <a:ext uri="{9D8B030D-6E8A-4147-A177-3AD203B41FA5}">
                      <a16:colId xmlns:a16="http://schemas.microsoft.com/office/drawing/2014/main" val="1719114268"/>
                    </a:ext>
                  </a:extLst>
                </a:gridCol>
                <a:gridCol w="2073009">
                  <a:extLst>
                    <a:ext uri="{9D8B030D-6E8A-4147-A177-3AD203B41FA5}">
                      <a16:colId xmlns:a16="http://schemas.microsoft.com/office/drawing/2014/main" val="2243058189"/>
                    </a:ext>
                  </a:extLst>
                </a:gridCol>
                <a:gridCol w="2381250">
                  <a:extLst>
                    <a:ext uri="{9D8B030D-6E8A-4147-A177-3AD203B41FA5}">
                      <a16:colId xmlns:a16="http://schemas.microsoft.com/office/drawing/2014/main" val="3419763873"/>
                    </a:ext>
                  </a:extLst>
                </a:gridCol>
              </a:tblGrid>
              <a:tr h="1162466">
                <a:tc>
                  <a:txBody>
                    <a:bodyPr/>
                    <a:lstStyle/>
                    <a:p>
                      <a:endParaRPr lang="nl-NL"/>
                    </a:p>
                  </a:txBody>
                  <a:tcPr/>
                </a:tc>
                <a:tc>
                  <a:txBody>
                    <a:bodyPr/>
                    <a:lstStyle/>
                    <a:p>
                      <a:pPr lvl="0">
                        <a:buNone/>
                      </a:pPr>
                      <a:r>
                        <a:rPr lang="nl-NL" dirty="0"/>
                        <a:t>Basisprincipes van Brandbestrijding</a:t>
                      </a:r>
                    </a:p>
                  </a:txBody>
                  <a:tcPr/>
                </a:tc>
                <a:tc>
                  <a:txBody>
                    <a:bodyPr/>
                    <a:lstStyle/>
                    <a:p>
                      <a:r>
                        <a:rPr lang="nl-NL" dirty="0"/>
                        <a:t>Straalpijpvoering en blustechnieken</a:t>
                      </a:r>
                    </a:p>
                  </a:txBody>
                  <a:tcPr/>
                </a:tc>
                <a:tc>
                  <a:txBody>
                    <a:bodyPr/>
                    <a:lstStyle/>
                    <a:p>
                      <a:pPr lvl="0">
                        <a:buNone/>
                      </a:pPr>
                      <a:r>
                        <a:rPr lang="nl-NL" dirty="0"/>
                        <a:t>Energietransitie</a:t>
                      </a:r>
                    </a:p>
                  </a:txBody>
                  <a:tcPr/>
                </a:tc>
                <a:tc>
                  <a:txBody>
                    <a:bodyPr/>
                    <a:lstStyle/>
                    <a:p>
                      <a:r>
                        <a:rPr lang="nl-NL" dirty="0"/>
                        <a:t>Objecttypen</a:t>
                      </a:r>
                    </a:p>
                  </a:txBody>
                  <a:tcPr/>
                </a:tc>
                <a:extLst>
                  <a:ext uri="{0D108BD9-81ED-4DB2-BD59-A6C34878D82A}">
                    <a16:rowId xmlns:a16="http://schemas.microsoft.com/office/drawing/2014/main" val="4040291556"/>
                  </a:ext>
                </a:extLst>
              </a:tr>
              <a:tr h="1288138">
                <a:tc>
                  <a:txBody>
                    <a:bodyPr/>
                    <a:lstStyle/>
                    <a:p>
                      <a:r>
                        <a:rPr lang="nl-NL" sz="1400" dirty="0"/>
                        <a:t>Basis</a:t>
                      </a:r>
                    </a:p>
                    <a:p>
                      <a:r>
                        <a:rPr lang="nl-NL" sz="1400" dirty="0"/>
                        <a:t>(instructie / demo / experimenteren / toepassen)</a:t>
                      </a:r>
                    </a:p>
                    <a:p>
                      <a:endParaRPr lang="nl-NL" sz="1400"/>
                    </a:p>
                  </a:txBody>
                  <a:tcPr/>
                </a:tc>
                <a:tc>
                  <a:txBody>
                    <a:bodyPr/>
                    <a:lstStyle/>
                    <a:p>
                      <a:pPr lvl="0">
                        <a:buNone/>
                      </a:pPr>
                      <a:r>
                        <a:rPr lang="nl-NL" sz="1400" dirty="0"/>
                        <a:t>De ploeg voert een verkenning uit bij een gebouwbrand met kenmerkende brandcondities (die leiden tot een inzetvoorstel in een specifiek kwadrant). Op basis van de verkenning maakt de ploeg een keuze uit één van de kwadranten. Daarna kan de ploeg experimenteren met de bijpassende technieken en werkmethoden. </a:t>
                      </a:r>
                      <a:endParaRPr lang="en-US" dirty="0"/>
                    </a:p>
                    <a:p>
                      <a:pPr lvl="0">
                        <a:buNone/>
                      </a:pPr>
                      <a:endParaRPr lang="nl-NL" sz="1400"/>
                    </a:p>
                    <a:p>
                      <a:pPr lvl="0">
                        <a:buNone/>
                      </a:pPr>
                      <a:r>
                        <a:rPr lang="nl-NL" sz="1400" b="1" i="0" dirty="0"/>
                        <a:t>Defensief buiten</a:t>
                      </a:r>
                      <a:endParaRPr lang="nl-NL" dirty="0"/>
                    </a:p>
                    <a:p>
                      <a:pPr marL="285750" lvl="0" indent="-285750">
                        <a:buFont typeface="Arial"/>
                        <a:buChar char="•"/>
                      </a:pPr>
                      <a:r>
                        <a:rPr lang="nl-NL" sz="1400" i="0" dirty="0"/>
                        <a:t>Verkenning</a:t>
                      </a:r>
                    </a:p>
                    <a:p>
                      <a:pPr marL="285750" lvl="0" indent="-285750">
                        <a:buFont typeface="Arial"/>
                        <a:buChar char="•"/>
                      </a:pPr>
                      <a:r>
                        <a:rPr lang="nl-NL" sz="1400" i="0" dirty="0"/>
                        <a:t>Toepassen kenmerkenschema</a:t>
                      </a:r>
                      <a:endParaRPr lang="nl-NL" dirty="0"/>
                    </a:p>
                    <a:p>
                      <a:pPr marL="742950" lvl="1" indent="-285750">
                        <a:buFont typeface="Arial"/>
                        <a:buChar char="•"/>
                      </a:pPr>
                      <a:r>
                        <a:rPr lang="nl-NL" sz="1400" i="0" dirty="0"/>
                        <a:t>Gebouwkenmerken</a:t>
                      </a:r>
                      <a:endParaRPr lang="nl-NL" dirty="0"/>
                    </a:p>
                    <a:p>
                      <a:pPr marL="742950" lvl="1" indent="-285750">
                        <a:buFont typeface="Arial"/>
                        <a:buChar char="•"/>
                      </a:pPr>
                      <a:r>
                        <a:rPr lang="nl-NL" sz="1400" i="0" dirty="0"/>
                        <a:t>Brandkenmerken</a:t>
                      </a:r>
                      <a:endParaRPr lang="nl-NL" dirty="0"/>
                    </a:p>
                    <a:p>
                      <a:pPr marL="742950" lvl="1" indent="-285750">
                        <a:buFont typeface="Arial"/>
                        <a:buChar char="•"/>
                      </a:pPr>
                      <a:r>
                        <a:rPr lang="nl-NL" sz="1400" i="0" dirty="0"/>
                        <a:t>Menskenmerken</a:t>
                      </a:r>
                      <a:endParaRPr lang="nl-NL" dirty="0"/>
                    </a:p>
                    <a:p>
                      <a:pPr marL="742950" lvl="1" indent="-285750">
                        <a:buFont typeface="Arial"/>
                        <a:buChar char="•"/>
                      </a:pPr>
                      <a:r>
                        <a:rPr lang="nl-NL" sz="1400" i="0" dirty="0"/>
                        <a:t>Omgevingskenmerken</a:t>
                      </a:r>
                      <a:endParaRPr lang="nl-NL" dirty="0"/>
                    </a:p>
                    <a:p>
                      <a:pPr marL="742950" lvl="1" indent="-285750">
                        <a:buFont typeface="Arial"/>
                        <a:buChar char="•"/>
                      </a:pPr>
                      <a:r>
                        <a:rPr lang="nl-NL" sz="1400" i="0" dirty="0"/>
                        <a:t>Interventiekenmerken</a:t>
                      </a:r>
                      <a:endParaRPr lang="nl-NL" dirty="0"/>
                    </a:p>
                    <a:p>
                      <a:pPr marL="285750" lvl="0" indent="-285750">
                        <a:buFont typeface="Arial"/>
                        <a:buChar char="•"/>
                      </a:pPr>
                      <a:endParaRPr lang="nl-NL" sz="1400" i="0"/>
                    </a:p>
                    <a:p>
                      <a:pPr marL="285750" lvl="0" indent="-285750">
                        <a:buFont typeface="Arial"/>
                        <a:buChar char="•"/>
                      </a:pPr>
                      <a:r>
                        <a:rPr lang="nl-NL" sz="1400" b="0" i="0" u="none" strike="noStrike" noProof="0" dirty="0">
                          <a:solidFill>
                            <a:srgbClr val="000000"/>
                          </a:solidFill>
                          <a:latin typeface="Calibri"/>
                        </a:rPr>
                        <a:t>Afzetten (linten)</a:t>
                      </a:r>
                      <a:endParaRPr lang="nl-NL" sz="1400" i="0" dirty="0"/>
                    </a:p>
                    <a:p>
                      <a:pPr marL="285750" lvl="0" indent="-285750">
                        <a:buFont typeface="Arial"/>
                        <a:buChar char="•"/>
                      </a:pPr>
                      <a:r>
                        <a:rPr lang="nl-NL" sz="1400" i="0" dirty="0"/>
                        <a:t>Afschermen (waterschermen, koelen dak en gevel incl. straalpijpvoering)</a:t>
                      </a:r>
                      <a:endParaRPr lang="nl-NL" dirty="0"/>
                    </a:p>
                    <a:p>
                      <a:pPr lvl="0">
                        <a:buNone/>
                      </a:pPr>
                      <a:endParaRPr lang="nl-NL" sz="1400" i="0"/>
                    </a:p>
                    <a:p>
                      <a:pPr lvl="0">
                        <a:buNone/>
                      </a:pPr>
                      <a:r>
                        <a:rPr lang="nl-NL" sz="1400" b="1" i="0" dirty="0"/>
                        <a:t>Offensief buiten</a:t>
                      </a:r>
                      <a:endParaRPr lang="nl-NL" dirty="0"/>
                    </a:p>
                    <a:p>
                      <a:pPr marL="285750" lvl="0" indent="-285750">
                        <a:buFont typeface="Arial"/>
                        <a:buChar char="•"/>
                      </a:pPr>
                      <a:r>
                        <a:rPr lang="nl-NL" sz="1400" i="0" dirty="0"/>
                        <a:t>Verkenning</a:t>
                      </a:r>
                    </a:p>
                    <a:p>
                      <a:pPr marL="285750" lvl="0" indent="-285750">
                        <a:buFont typeface="Arial"/>
                        <a:buChar char="•"/>
                      </a:pPr>
                      <a:r>
                        <a:rPr lang="nl-NL" sz="1400" i="0" dirty="0"/>
                        <a:t>Toepassen kenmerkenschema</a:t>
                      </a:r>
                      <a:endParaRPr lang="nl-NL" dirty="0"/>
                    </a:p>
                    <a:p>
                      <a:pPr marL="285750" lvl="0" indent="-285750">
                        <a:buFont typeface="Arial"/>
                        <a:buChar char="•"/>
                      </a:pPr>
                      <a:endParaRPr lang="nl-NL" sz="1400" i="0"/>
                    </a:p>
                    <a:p>
                      <a:pPr marL="285750" lvl="0" indent="-285750">
                        <a:buFont typeface="Arial"/>
                        <a:buChar char="•"/>
                      </a:pPr>
                      <a:r>
                        <a:rPr lang="nl-NL" sz="1400" i="0" dirty="0"/>
                        <a:t>Afzetten (linten)</a:t>
                      </a:r>
                    </a:p>
                    <a:p>
                      <a:pPr marL="285750" lvl="0" indent="-285750">
                        <a:buFont typeface="Arial"/>
                        <a:buChar char="•"/>
                      </a:pPr>
                      <a:r>
                        <a:rPr lang="nl-NL" sz="1400" i="0" dirty="0"/>
                        <a:t>Massieve aanval (directe blussing)</a:t>
                      </a:r>
                    </a:p>
                    <a:p>
                      <a:pPr marL="285750" lvl="0" indent="-285750">
                        <a:buFont typeface="Arial"/>
                        <a:buChar char="•"/>
                      </a:pPr>
                      <a:r>
                        <a:rPr lang="nl-NL" sz="1400" i="0" dirty="0" err="1"/>
                        <a:t>Transitional</a:t>
                      </a:r>
                      <a:r>
                        <a:rPr lang="nl-NL" sz="1400" i="0" dirty="0"/>
                        <a:t> Attack</a:t>
                      </a:r>
                      <a:endParaRPr lang="nl-NL" dirty="0"/>
                    </a:p>
                    <a:p>
                      <a:pPr marL="285750" lvl="0" indent="-285750">
                        <a:buFont typeface="Arial"/>
                        <a:buChar char="•"/>
                      </a:pPr>
                      <a:r>
                        <a:rPr lang="nl-NL" sz="1400" i="0" dirty="0"/>
                        <a:t>Repressieve ventilatie</a:t>
                      </a:r>
                    </a:p>
                    <a:p>
                      <a:pPr lvl="0">
                        <a:buNone/>
                      </a:pPr>
                      <a:endParaRPr lang="nl-NL" sz="1400" i="0"/>
                    </a:p>
                    <a:p>
                      <a:pPr marL="0" lvl="0" indent="0">
                        <a:buNone/>
                      </a:pPr>
                      <a:r>
                        <a:rPr lang="nl-NL" sz="1400" b="1" i="0" dirty="0"/>
                        <a:t>Defensief binnen</a:t>
                      </a:r>
                      <a:endParaRPr lang="nl-NL" dirty="0"/>
                    </a:p>
                    <a:p>
                      <a:pPr marL="285750" lvl="0" indent="-285750">
                        <a:buFont typeface="Arial"/>
                        <a:buChar char="•"/>
                      </a:pPr>
                      <a:r>
                        <a:rPr lang="nl-NL" sz="1400" i="0" dirty="0"/>
                        <a:t>Verkenning</a:t>
                      </a:r>
                    </a:p>
                    <a:p>
                      <a:pPr marL="285750" lvl="0" indent="-285750">
                        <a:buFont typeface="Arial"/>
                        <a:buChar char="•"/>
                      </a:pPr>
                      <a:r>
                        <a:rPr lang="nl-NL" sz="1400" i="0" dirty="0"/>
                        <a:t>Toepassen kenmerkenschema</a:t>
                      </a:r>
                      <a:endParaRPr lang="nl-NL" dirty="0"/>
                    </a:p>
                    <a:p>
                      <a:pPr marL="285750" lvl="0" indent="-285750">
                        <a:buFont typeface="Arial"/>
                        <a:buChar char="•"/>
                      </a:pPr>
                      <a:endParaRPr lang="nl-NL" sz="1400" i="0"/>
                    </a:p>
                    <a:p>
                      <a:pPr marL="285750" lvl="0" indent="-285750">
                        <a:buFont typeface="Arial"/>
                        <a:buChar char="•"/>
                      </a:pPr>
                      <a:r>
                        <a:rPr lang="nl-NL" sz="1400" i="0" dirty="0"/>
                        <a:t>Voorkomen rookverspreiding (overdrukventilator)</a:t>
                      </a:r>
                      <a:endParaRPr lang="nl-NL" dirty="0"/>
                    </a:p>
                    <a:p>
                      <a:pPr marL="285750" lvl="0" indent="-285750">
                        <a:buFont typeface="Arial"/>
                        <a:buChar char="•"/>
                      </a:pPr>
                      <a:r>
                        <a:rPr lang="nl-NL" sz="1400" i="0" dirty="0"/>
                        <a:t>Evacueren</a:t>
                      </a:r>
                    </a:p>
                    <a:p>
                      <a:pPr marL="285750" lvl="0" indent="-285750">
                        <a:buFont typeface="Arial"/>
                        <a:buChar char="•"/>
                      </a:pPr>
                      <a:r>
                        <a:rPr lang="nl-NL" sz="1400" i="0" dirty="0"/>
                        <a:t>Deur forceren</a:t>
                      </a:r>
                    </a:p>
                    <a:p>
                      <a:pPr marL="285750" lvl="0" indent="-285750">
                        <a:buFont typeface="Arial"/>
                        <a:buChar char="•"/>
                      </a:pPr>
                      <a:r>
                        <a:rPr lang="nl-NL" sz="1400" i="0" dirty="0"/>
                        <a:t>Ventileren (mechanisch, natuurlijk, hydraulisch en repressief)</a:t>
                      </a:r>
                    </a:p>
                    <a:p>
                      <a:pPr marL="285750" lvl="0" indent="-285750">
                        <a:buFont typeface="Arial"/>
                        <a:buChar char="•"/>
                      </a:pPr>
                      <a:endParaRPr lang="nl-NL" sz="1400" i="0"/>
                    </a:p>
                    <a:p>
                      <a:pPr lvl="0">
                        <a:buNone/>
                      </a:pPr>
                      <a:r>
                        <a:rPr lang="nl-NL" sz="1400" b="1" i="0" dirty="0"/>
                        <a:t>Offensief binnen</a:t>
                      </a:r>
                      <a:endParaRPr lang="nl-NL" dirty="0"/>
                    </a:p>
                    <a:p>
                      <a:pPr marL="285750" lvl="0" indent="-285750">
                        <a:buFont typeface="Arial"/>
                        <a:buChar char="•"/>
                      </a:pPr>
                      <a:r>
                        <a:rPr lang="nl-NL" sz="1400" i="0" dirty="0"/>
                        <a:t>Verkenning</a:t>
                      </a:r>
                    </a:p>
                    <a:p>
                      <a:pPr marL="285750" lvl="0" indent="-285750">
                        <a:buFont typeface="Arial"/>
                        <a:buChar char="•"/>
                      </a:pPr>
                      <a:r>
                        <a:rPr lang="nl-NL" sz="1400" i="0" dirty="0"/>
                        <a:t>Toepassen kenmerkenschema</a:t>
                      </a:r>
                      <a:endParaRPr lang="nl-NL" dirty="0"/>
                    </a:p>
                    <a:p>
                      <a:pPr marL="285750" lvl="0" indent="-285750">
                        <a:buFont typeface="Arial"/>
                        <a:buChar char="•"/>
                      </a:pPr>
                      <a:endParaRPr lang="nl-NL" sz="1400" i="0"/>
                    </a:p>
                    <a:p>
                      <a:pPr marL="285750" lvl="0" indent="-285750">
                        <a:buFont typeface="Arial"/>
                        <a:buChar char="•"/>
                      </a:pPr>
                      <a:r>
                        <a:rPr lang="nl-NL" sz="1400" i="0" dirty="0"/>
                        <a:t>Antiventilatie</a:t>
                      </a:r>
                      <a:endParaRPr lang="nl-NL" dirty="0"/>
                    </a:p>
                    <a:p>
                      <a:pPr marL="285750" lvl="0" indent="-285750">
                        <a:buFont typeface="Arial"/>
                        <a:buChar char="•"/>
                      </a:pPr>
                      <a:r>
                        <a:rPr lang="nl-NL" sz="1400" i="0" dirty="0" err="1"/>
                        <a:t>Transitional</a:t>
                      </a:r>
                      <a:r>
                        <a:rPr lang="nl-NL" sz="1400" i="0" dirty="0"/>
                        <a:t> attack</a:t>
                      </a:r>
                    </a:p>
                    <a:p>
                      <a:pPr marL="285750" lvl="0" indent="-285750">
                        <a:buFont typeface="Arial"/>
                        <a:buChar char="•"/>
                      </a:pPr>
                      <a:r>
                        <a:rPr lang="nl-NL" sz="1400" i="0" dirty="0"/>
                        <a:t>Massieve aanval (directe blussing)</a:t>
                      </a:r>
                      <a:endParaRPr lang="nl-NL" dirty="0"/>
                    </a:p>
                    <a:p>
                      <a:pPr marL="285750" lvl="0" indent="-285750">
                        <a:buFont typeface="Arial"/>
                        <a:buChar char="•"/>
                      </a:pPr>
                      <a:r>
                        <a:rPr lang="nl-NL" sz="1400" i="0" dirty="0"/>
                        <a:t>Rookgaskoeling</a:t>
                      </a:r>
                    </a:p>
                    <a:p>
                      <a:pPr marL="285750" lvl="0" indent="-285750">
                        <a:buFont typeface="Arial"/>
                        <a:buChar char="•"/>
                      </a:pPr>
                      <a:r>
                        <a:rPr lang="nl-NL" sz="1400" i="0" dirty="0"/>
                        <a:t>Deurcontrole</a:t>
                      </a:r>
                      <a:endParaRPr lang="nl-NL" dirty="0"/>
                    </a:p>
                    <a:p>
                      <a:pPr marL="285750" lvl="0" indent="-285750">
                        <a:buFont typeface="Arial"/>
                        <a:buChar char="•"/>
                      </a:pPr>
                      <a:endParaRPr lang="nl-NL" sz="1400" i="0"/>
                    </a:p>
                    <a:p>
                      <a:pPr marL="0" lvl="0" indent="0">
                        <a:buNone/>
                      </a:pPr>
                      <a:r>
                        <a:rPr lang="nl-NL" sz="1400" i="0" dirty="0"/>
                        <a:t>De deelnemer:</a:t>
                      </a:r>
                    </a:p>
                    <a:p>
                      <a:pPr marL="285750" lvl="0" indent="-285750">
                        <a:buFont typeface="Arial"/>
                        <a:buChar char="•"/>
                      </a:pPr>
                      <a:r>
                        <a:rPr lang="nl-NL" sz="1400" i="0" dirty="0"/>
                        <a:t>Kan een verkenning uitvoeren waarbij het kenmerkenschema wordt gebruikt</a:t>
                      </a:r>
                      <a:endParaRPr lang="nl-NL" dirty="0"/>
                    </a:p>
                    <a:p>
                      <a:pPr marL="285750" lvl="0" indent="-285750">
                        <a:buFont typeface="Arial"/>
                        <a:buChar char="•"/>
                      </a:pPr>
                      <a:r>
                        <a:rPr lang="nl-NL" sz="1400" i="0" dirty="0"/>
                        <a:t>Kan de bevindingen volgens de FABCM methode vertalen naar een inzetvoorstel (bevelvoerder) </a:t>
                      </a:r>
                      <a:endParaRPr lang="nl-NL" dirty="0"/>
                    </a:p>
                    <a:p>
                      <a:pPr marL="285750" lvl="0" indent="-285750">
                        <a:buFont typeface="Arial"/>
                        <a:buChar char="•"/>
                      </a:pPr>
                      <a:r>
                        <a:rPr lang="nl-NL" sz="1400" i="0" dirty="0"/>
                        <a:t>Kent en past de verschillende technieken en werkmethoden, behorende bij de kwadranten, toe</a:t>
                      </a:r>
                      <a:endParaRPr lang="nl-NL" dirty="0"/>
                    </a:p>
                    <a:p>
                      <a:pPr marL="285750" lvl="0" indent="-285750">
                        <a:buFont typeface="Arial"/>
                        <a:buChar char="•"/>
                      </a:pPr>
                      <a:endParaRPr lang="nl-NL" sz="1400" i="0"/>
                    </a:p>
                    <a:p>
                      <a:pPr marL="0" lvl="0" indent="0">
                        <a:buNone/>
                      </a:pPr>
                      <a:r>
                        <a:rPr lang="nl-NL" sz="1400" i="0" dirty="0"/>
                        <a:t>De insteek is om een keuze uit één of meerdere kwadranten te maken. </a:t>
                      </a:r>
                      <a:endParaRPr lang="nl-NL" dirty="0"/>
                    </a:p>
                  </a:txBody>
                  <a:tcPr/>
                </a:tc>
                <a:tc>
                  <a:txBody>
                    <a:bodyPr/>
                    <a:lstStyle/>
                    <a:p>
                      <a:pPr lvl="0">
                        <a:buNone/>
                      </a:pPr>
                      <a:r>
                        <a:rPr lang="nl-NL" sz="1400" dirty="0"/>
                        <a:t>Op basis van voorkennis instructie / demonstratie / experimenteren en toepassen van technieken en werkwijzen.</a:t>
                      </a:r>
                      <a:endParaRPr lang="nl-NL" dirty="0"/>
                    </a:p>
                    <a:p>
                      <a:pPr lvl="0">
                        <a:buNone/>
                      </a:pPr>
                      <a:endParaRPr lang="nl-NL" sz="1400"/>
                    </a:p>
                    <a:p>
                      <a:pPr lvl="0">
                        <a:buNone/>
                      </a:pPr>
                      <a:r>
                        <a:rPr lang="nl-NL" sz="1400" dirty="0"/>
                        <a:t>Voorbeelden van (blus)technieken: </a:t>
                      </a:r>
                    </a:p>
                    <a:p>
                      <a:pPr marL="285750" lvl="0" indent="-285750">
                        <a:buFont typeface="Arial"/>
                        <a:buChar char="•"/>
                      </a:pPr>
                      <a:r>
                        <a:rPr lang="nl-NL" sz="1400" dirty="0"/>
                        <a:t>Boogmethode</a:t>
                      </a:r>
                    </a:p>
                    <a:p>
                      <a:pPr marL="285750" lvl="0" indent="-285750">
                        <a:buFont typeface="Arial"/>
                        <a:buChar char="•"/>
                      </a:pPr>
                      <a:r>
                        <a:rPr lang="nl-NL" sz="1400" dirty="0" err="1"/>
                        <a:t>Transitional</a:t>
                      </a:r>
                      <a:r>
                        <a:rPr lang="nl-NL" sz="1400" dirty="0"/>
                        <a:t> Attack</a:t>
                      </a:r>
                    </a:p>
                    <a:p>
                      <a:pPr marL="285750" lvl="0" indent="-285750">
                        <a:buFont typeface="Arial"/>
                        <a:buChar char="•"/>
                      </a:pPr>
                      <a:r>
                        <a:rPr lang="nl-NL" sz="1400" dirty="0"/>
                        <a:t>Massive Attack</a:t>
                      </a:r>
                    </a:p>
                    <a:p>
                      <a:pPr marL="285750" lvl="0" indent="-285750">
                        <a:buFont typeface="Arial"/>
                        <a:buChar char="•"/>
                      </a:pPr>
                      <a:r>
                        <a:rPr lang="nl-NL" sz="1400" dirty="0"/>
                        <a:t>3D-pulsmethode</a:t>
                      </a:r>
                    </a:p>
                    <a:p>
                      <a:pPr marL="285750" lvl="0" indent="-285750">
                        <a:buFont typeface="Arial"/>
                        <a:buChar char="•"/>
                      </a:pPr>
                      <a:r>
                        <a:rPr lang="nl-NL" sz="1400" dirty="0"/>
                        <a:t>Laag voortbewegen</a:t>
                      </a:r>
                    </a:p>
                    <a:p>
                      <a:pPr marL="285750" lvl="0" indent="-285750">
                        <a:buFont typeface="Arial"/>
                        <a:buChar char="•"/>
                      </a:pPr>
                      <a:r>
                        <a:rPr lang="nl-NL" sz="1400" dirty="0"/>
                        <a:t>….</a:t>
                      </a:r>
                    </a:p>
                    <a:p>
                      <a:pPr marL="285750" lvl="0" indent="-285750">
                        <a:buFont typeface="Arial"/>
                        <a:buChar char="•"/>
                      </a:pPr>
                      <a:endParaRPr lang="nl-NL" sz="1400"/>
                    </a:p>
                    <a:p>
                      <a:pPr marL="0" lvl="0" indent="0">
                        <a:buNone/>
                      </a:pPr>
                      <a:r>
                        <a:rPr lang="nl-NL" sz="1400" dirty="0"/>
                        <a:t>De deelnemer:</a:t>
                      </a:r>
                    </a:p>
                    <a:p>
                      <a:pPr marL="285750" lvl="0" indent="-285750">
                        <a:buFont typeface="Arial"/>
                        <a:buChar char="•"/>
                      </a:pPr>
                      <a:r>
                        <a:rPr lang="nl-NL" sz="1400" dirty="0"/>
                        <a:t>Kiest de juiste straalpijpinstelling voor de in te zetten techniek.</a:t>
                      </a:r>
                    </a:p>
                    <a:p>
                      <a:pPr marL="285750" lvl="0" indent="-285750">
                        <a:buFont typeface="Arial"/>
                        <a:buChar char="•"/>
                      </a:pPr>
                      <a:r>
                        <a:rPr lang="nl-NL" sz="1400" dirty="0"/>
                        <a:t>Voert de techniek op de juiste manier uit.</a:t>
                      </a:r>
                    </a:p>
                    <a:p>
                      <a:pPr marL="285750" lvl="0" indent="-285750">
                        <a:buFont typeface="Arial"/>
                        <a:buChar char="•"/>
                      </a:pPr>
                      <a:r>
                        <a:rPr lang="nl-NL" sz="1400" dirty="0"/>
                        <a:t>Ziet en controleert het effect van zijn handelingen en past de techniek </a:t>
                      </a:r>
                      <a:r>
                        <a:rPr lang="nl-NL" sz="1400" dirty="0" err="1"/>
                        <a:t>zonodig</a:t>
                      </a:r>
                      <a:r>
                        <a:rPr lang="nl-NL" sz="1400" dirty="0"/>
                        <a:t> aan.</a:t>
                      </a:r>
                    </a:p>
                    <a:p>
                      <a:pPr marL="285750" lvl="0" indent="-285750">
                        <a:buFont typeface="Arial"/>
                        <a:buChar char="•"/>
                      </a:pPr>
                      <a:r>
                        <a:rPr lang="nl-NL" sz="1400" dirty="0"/>
                        <a:t>De deelnemer is in staat de gekozen tactiek door te vertalen in technieken en werkwijzen. </a:t>
                      </a:r>
                    </a:p>
                    <a:p>
                      <a:pPr lvl="0">
                        <a:buNone/>
                      </a:pPr>
                      <a:endParaRPr lang="nl-NL" sz="1400"/>
                    </a:p>
                  </a:txBody>
                  <a:tcPr/>
                </a:tc>
                <a:tc>
                  <a:txBody>
                    <a:bodyPr/>
                    <a:lstStyle/>
                    <a:p>
                      <a:pPr lvl="0">
                        <a:buNone/>
                      </a:pPr>
                      <a:r>
                        <a:rPr lang="nl-NL" sz="1400" b="0" i="0" u="none" strike="noStrike" noProof="0" dirty="0">
                          <a:solidFill>
                            <a:srgbClr val="000000"/>
                          </a:solidFill>
                        </a:rPr>
                        <a:t>We onderscheiden hier accu's, zonnepanelen, elektrische voertuigen en waterstof. </a:t>
                      </a:r>
                    </a:p>
                    <a:p>
                      <a:pPr lvl="0">
                        <a:buNone/>
                      </a:pPr>
                      <a:endParaRPr lang="nl-NL" sz="1400" b="0" i="0" u="none" strike="noStrike" noProof="0" dirty="0">
                        <a:solidFill>
                          <a:srgbClr val="000000"/>
                        </a:solidFill>
                      </a:endParaRPr>
                    </a:p>
                    <a:p>
                      <a:pPr lvl="0">
                        <a:buNone/>
                      </a:pPr>
                      <a:r>
                        <a:rPr lang="nl-NL" sz="1400" b="1" i="0" u="none" strike="noStrike" noProof="0" dirty="0">
                          <a:solidFill>
                            <a:srgbClr val="000000"/>
                          </a:solidFill>
                        </a:rPr>
                        <a:t>(buurt)Li-ion accu's</a:t>
                      </a:r>
                    </a:p>
                    <a:p>
                      <a:pPr lvl="0">
                        <a:buNone/>
                      </a:pPr>
                      <a:r>
                        <a:rPr lang="nl-NL" sz="1400" b="0" i="0" u="none" strike="noStrike" noProof="0" dirty="0">
                          <a:solidFill>
                            <a:srgbClr val="000000"/>
                          </a:solidFill>
                        </a:rPr>
                        <a:t>Proefopstelling? Hoe werkt het? Wat zijn de belangrijkste aandachtspunten bij een incident? </a:t>
                      </a:r>
                      <a:r>
                        <a:rPr lang="nl-NL" sz="1400" b="0" i="0" u="none" strike="noStrike" noProof="0" dirty="0">
                          <a:solidFill>
                            <a:srgbClr val="000000"/>
                          </a:solidFill>
                          <a:latin typeface="Calibri"/>
                        </a:rPr>
                        <a:t>Toepassen van technieken. </a:t>
                      </a:r>
                    </a:p>
                    <a:p>
                      <a:pPr lvl="0">
                        <a:buNone/>
                      </a:pPr>
                      <a:endParaRPr lang="nl-NL" sz="1400" b="0" i="0" u="none" strike="noStrike" noProof="0" dirty="0">
                        <a:solidFill>
                          <a:srgbClr val="000000"/>
                        </a:solidFill>
                      </a:endParaRPr>
                    </a:p>
                    <a:p>
                      <a:pPr lvl="0">
                        <a:buNone/>
                      </a:pPr>
                      <a:r>
                        <a:rPr lang="nl-NL" sz="1400" b="1" i="0" u="none" strike="noStrike" noProof="0" dirty="0">
                          <a:solidFill>
                            <a:srgbClr val="000000"/>
                          </a:solidFill>
                        </a:rPr>
                        <a:t>Zonnepanelen</a:t>
                      </a:r>
                      <a:endParaRPr lang="nl-NL" sz="1400" b="0" i="0" u="none" strike="noStrike" noProof="0" dirty="0">
                        <a:solidFill>
                          <a:srgbClr val="000000"/>
                        </a:solidFill>
                      </a:endParaRPr>
                    </a:p>
                    <a:p>
                      <a:pPr lvl="0">
                        <a:buNone/>
                      </a:pPr>
                      <a:r>
                        <a:rPr lang="nl-NL" sz="1400" b="0" i="0" u="none" strike="noStrike" noProof="0" dirty="0">
                          <a:solidFill>
                            <a:srgbClr val="000000"/>
                          </a:solidFill>
                        </a:rPr>
                        <a:t>Proefopstelling waarbij deelnemers zien hoe installatie werkt en welke handelingen ze moeten verrichten bij een incident. </a:t>
                      </a:r>
                      <a:r>
                        <a:rPr lang="nl-NL" sz="1400" b="0" i="0" u="none" strike="noStrike" noProof="0" dirty="0">
                          <a:solidFill>
                            <a:srgbClr val="000000"/>
                          </a:solidFill>
                          <a:latin typeface="Calibri"/>
                        </a:rPr>
                        <a:t>Toepassen van technieken. </a:t>
                      </a:r>
                      <a:r>
                        <a:rPr lang="nl-NL" sz="1400" b="0" i="0" u="none" strike="noStrike" noProof="0" dirty="0">
                          <a:solidFill>
                            <a:srgbClr val="000000"/>
                          </a:solidFill>
                        </a:rPr>
                        <a:t> </a:t>
                      </a:r>
                    </a:p>
                    <a:p>
                      <a:pPr lvl="0">
                        <a:buNone/>
                      </a:pPr>
                      <a:endParaRPr lang="nl-NL" sz="1400" b="1" i="0" u="none" strike="noStrike" noProof="0" dirty="0">
                        <a:solidFill>
                          <a:srgbClr val="000000"/>
                        </a:solidFill>
                      </a:endParaRPr>
                    </a:p>
                    <a:p>
                      <a:pPr lvl="0">
                        <a:buNone/>
                      </a:pPr>
                      <a:r>
                        <a:rPr lang="nl-NL" sz="1400" b="1" i="0" u="none" strike="noStrike" noProof="0" dirty="0">
                          <a:solidFill>
                            <a:srgbClr val="000000"/>
                          </a:solidFill>
                        </a:rPr>
                        <a:t>Elektrische voertuigen</a:t>
                      </a:r>
                    </a:p>
                    <a:p>
                      <a:pPr lvl="0">
                        <a:buNone/>
                      </a:pPr>
                      <a:r>
                        <a:rPr lang="nl-NL" sz="1400" b="0" i="0" u="none" strike="noStrike" noProof="0" dirty="0">
                          <a:solidFill>
                            <a:srgbClr val="000000"/>
                          </a:solidFill>
                        </a:rPr>
                        <a:t>Hoe opgebouwd, wat zijn de aandachtspunten en welke handelingen verricht je bij een incident? </a:t>
                      </a:r>
                      <a:r>
                        <a:rPr lang="nl-NL" sz="1400" b="0" i="0" u="none" strike="noStrike" noProof="0" dirty="0">
                          <a:solidFill>
                            <a:srgbClr val="000000"/>
                          </a:solidFill>
                          <a:latin typeface="Calibri"/>
                        </a:rPr>
                        <a:t>Toepassen van technieken. </a:t>
                      </a:r>
                      <a:r>
                        <a:rPr lang="nl-NL" sz="1400" b="0" i="0" u="none" strike="noStrike" noProof="0" dirty="0">
                          <a:solidFill>
                            <a:srgbClr val="000000"/>
                          </a:solidFill>
                        </a:rPr>
                        <a:t> </a:t>
                      </a:r>
                    </a:p>
                    <a:p>
                      <a:pPr lvl="0">
                        <a:buNone/>
                      </a:pPr>
                      <a:endParaRPr lang="nl-NL" sz="1400" b="0" i="0" u="none" strike="noStrike" noProof="0" dirty="0">
                        <a:solidFill>
                          <a:srgbClr val="000000"/>
                        </a:solidFill>
                      </a:endParaRPr>
                    </a:p>
                    <a:p>
                      <a:pPr lvl="0">
                        <a:buNone/>
                      </a:pPr>
                      <a:r>
                        <a:rPr lang="nl-NL" sz="1400" b="1" i="0" u="none" strike="noStrike" noProof="0">
                          <a:solidFill>
                            <a:srgbClr val="000000"/>
                          </a:solidFill>
                        </a:rPr>
                        <a:t>Waterstof </a:t>
                      </a:r>
                      <a:endParaRPr lang="nl-NL" sz="1400" b="0" i="0" u="none" strike="noStrike" noProof="0" dirty="0">
                        <a:solidFill>
                          <a:srgbClr val="000000"/>
                        </a:solidFill>
                      </a:endParaRPr>
                    </a:p>
                    <a:p>
                      <a:pPr lvl="0">
                        <a:buNone/>
                      </a:pPr>
                      <a:r>
                        <a:rPr lang="nl-NL" sz="1400" b="0" i="0" u="none" strike="noStrike" noProof="0" dirty="0">
                          <a:solidFill>
                            <a:srgbClr val="000000"/>
                          </a:solidFill>
                        </a:rPr>
                        <a:t>We denken aan demonstratie en instructie. Toepassen van technieken.  </a:t>
                      </a:r>
                    </a:p>
                    <a:p>
                      <a:pPr lvl="0">
                        <a:buNone/>
                      </a:pPr>
                      <a:endParaRPr lang="nl-NL" sz="1400" b="0" i="0" u="none" strike="noStrike" noProof="0" dirty="0">
                        <a:solidFill>
                          <a:srgbClr val="000000"/>
                        </a:solidFill>
                      </a:endParaRPr>
                    </a:p>
                    <a:p>
                      <a:pPr lvl="0">
                        <a:buNone/>
                      </a:pPr>
                      <a:endParaRPr lang="nl-NL" sz="1400" b="0" i="0" u="none" strike="noStrike" noProof="0" dirty="0">
                        <a:solidFill>
                          <a:srgbClr val="000000"/>
                        </a:solidFill>
                      </a:endParaRPr>
                    </a:p>
                    <a:p>
                      <a:pPr lvl="0">
                        <a:buNone/>
                      </a:pPr>
                      <a:endParaRPr lang="nl-NL" sz="1400" b="0" i="0" u="none" strike="noStrike" noProof="0" dirty="0">
                        <a:solidFill>
                          <a:srgbClr val="000000"/>
                        </a:solidFill>
                      </a:endParaRPr>
                    </a:p>
                    <a:p>
                      <a:pPr lvl="0">
                        <a:buNone/>
                      </a:pPr>
                      <a:endParaRPr lang="nl-NL" sz="1400" b="0" i="0" u="none" strike="noStrike" noProof="0" dirty="0">
                        <a:solidFill>
                          <a:srgbClr val="000000"/>
                        </a:solidFill>
                      </a:endParaRPr>
                    </a:p>
                    <a:p>
                      <a:pPr marL="0" lvl="0" indent="0" algn="l">
                        <a:lnSpc>
                          <a:spcPct val="100000"/>
                        </a:lnSpc>
                        <a:spcBef>
                          <a:spcPts val="0"/>
                        </a:spcBef>
                        <a:spcAft>
                          <a:spcPts val="0"/>
                        </a:spcAft>
                        <a:buNone/>
                      </a:pPr>
                      <a:endParaRPr lang="nl-NL" sz="1400" b="0" i="0" u="none" strike="noStrike" noProof="0" dirty="0">
                        <a:solidFill>
                          <a:srgbClr val="000000"/>
                        </a:solidFill>
                      </a:endParaRPr>
                    </a:p>
                    <a:p>
                      <a:pPr marL="0" lvl="0" indent="0" algn="l">
                        <a:lnSpc>
                          <a:spcPct val="100000"/>
                        </a:lnSpc>
                        <a:spcBef>
                          <a:spcPts val="0"/>
                        </a:spcBef>
                        <a:spcAft>
                          <a:spcPts val="0"/>
                        </a:spcAft>
                        <a:buNone/>
                      </a:pPr>
                      <a:endParaRPr lang="nl-NL" sz="1400" b="0" i="0" u="none" strike="noStrike" noProof="0" dirty="0">
                        <a:solidFill>
                          <a:srgbClr val="000000"/>
                        </a:solidFill>
                        <a:latin typeface="Calibri"/>
                      </a:endParaRPr>
                    </a:p>
                    <a:p>
                      <a:pPr lvl="0">
                        <a:buNone/>
                      </a:pPr>
                      <a:endParaRPr lang="nl-NL" sz="1400" b="0" i="0" u="none" strike="noStrike" noProof="0" dirty="0">
                        <a:solidFill>
                          <a:srgbClr val="000000"/>
                        </a:solidFill>
                      </a:endParaRPr>
                    </a:p>
                    <a:p>
                      <a:pPr marL="0" lvl="0" indent="0">
                        <a:buNone/>
                      </a:pPr>
                      <a:endParaRPr lang="nl-NL" sz="1400" b="0" i="0" u="none" strike="noStrike" noProof="0" dirty="0">
                        <a:solidFill>
                          <a:srgbClr val="000000"/>
                        </a:solidFill>
                        <a:latin typeface="Calibri"/>
                      </a:endParaRPr>
                    </a:p>
                    <a:p>
                      <a:pPr marL="285750" lvl="0" indent="-285750">
                        <a:buFont typeface="Calibri"/>
                        <a:buChar char="-"/>
                      </a:pPr>
                      <a:endParaRPr lang="nl-NL" sz="1400" b="0" i="0" u="none" strike="noStrike" noProof="0" dirty="0">
                        <a:solidFill>
                          <a:srgbClr val="000000"/>
                        </a:solidFill>
                        <a:latin typeface="Calibri"/>
                      </a:endParaRPr>
                    </a:p>
                    <a:p>
                      <a:pPr marL="0" lvl="0" indent="0">
                        <a:buNone/>
                      </a:pPr>
                      <a:endParaRPr lang="nl-NL" sz="1400" b="0" i="0" u="none" strike="noStrike" noProof="0" dirty="0">
                        <a:solidFill>
                          <a:srgbClr val="000000"/>
                        </a:solidFill>
                        <a:latin typeface="Calibri"/>
                      </a:endParaRPr>
                    </a:p>
                  </a:txBody>
                  <a:tcPr/>
                </a:tc>
                <a:tc>
                  <a:txBody>
                    <a:bodyPr/>
                    <a:lstStyle/>
                    <a:p>
                      <a:pPr lvl="0">
                        <a:buNone/>
                      </a:pPr>
                      <a:endParaRPr lang="nl-NL" sz="1400" b="0" i="1" u="none" strike="noStrike" noProof="0">
                        <a:solidFill>
                          <a:srgbClr val="000000"/>
                        </a:solidFill>
                        <a:latin typeface="Calibri"/>
                      </a:endParaRPr>
                    </a:p>
                    <a:p>
                      <a:pPr lvl="0">
                        <a:buNone/>
                      </a:pPr>
                      <a:endParaRPr lang="nl-NL" sz="1400" b="0" i="1" u="none" strike="noStrike" noProof="0">
                        <a:solidFill>
                          <a:srgbClr val="000000"/>
                        </a:solidFill>
                        <a:latin typeface="Calibri"/>
                      </a:endParaRPr>
                    </a:p>
                    <a:p>
                      <a:pPr lvl="0">
                        <a:buNone/>
                      </a:pPr>
                      <a:endParaRPr lang="nl-NL" sz="1400" b="0" i="1" u="none" strike="noStrike" noProof="0">
                        <a:solidFill>
                          <a:srgbClr val="000000"/>
                        </a:solidFill>
                        <a:latin typeface="Calibri"/>
                      </a:endParaRPr>
                    </a:p>
                  </a:txBody>
                  <a:tcPr/>
                </a:tc>
                <a:extLst>
                  <a:ext uri="{0D108BD9-81ED-4DB2-BD59-A6C34878D82A}">
                    <a16:rowId xmlns:a16="http://schemas.microsoft.com/office/drawing/2014/main" val="3978350277"/>
                  </a:ext>
                </a:extLst>
              </a:tr>
              <a:tr h="1586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Statisch (scenario, eigen inzicht en keuze) inzet doen.</a:t>
                      </a:r>
                    </a:p>
                    <a:p>
                      <a:endParaRPr lang="nl-NL" sz="1400"/>
                    </a:p>
                  </a:txBody>
                  <a:tcPr/>
                </a:tc>
                <a:tc>
                  <a:txBody>
                    <a:bodyPr/>
                    <a:lstStyle/>
                    <a:p>
                      <a:pPr lvl="0">
                        <a:buNone/>
                      </a:pPr>
                      <a:r>
                        <a:rPr lang="nl-NL" sz="1400" i="0" dirty="0"/>
                        <a:t>Inzet waarbij op basis van een verkenning en toepassing van het kenmerkenschema een keuze voor een kwadrant gemaakt moet worden. </a:t>
                      </a:r>
                      <a:endParaRPr lang="en-US" dirty="0"/>
                    </a:p>
                    <a:p>
                      <a:pPr lvl="0">
                        <a:buNone/>
                      </a:pPr>
                      <a:endParaRPr lang="nl-NL" sz="1400" i="0"/>
                    </a:p>
                    <a:p>
                      <a:pPr lvl="0">
                        <a:buNone/>
                      </a:pPr>
                      <a:r>
                        <a:rPr lang="nl-NL" sz="1400" i="0" dirty="0"/>
                        <a:t>Inzet waarbij de condities zodanig positief beïnvloed kunnen worden dat er in een volgend kwadrant (offensief) opgetreden kan worden.  </a:t>
                      </a:r>
                      <a:endParaRPr lang="en-US" dirty="0"/>
                    </a:p>
                    <a:p>
                      <a:pPr lvl="0">
                        <a:buNone/>
                      </a:pPr>
                      <a:endParaRPr lang="nl-NL" sz="1400" i="0"/>
                    </a:p>
                    <a:p>
                      <a:pPr lvl="0">
                        <a:buNone/>
                      </a:pPr>
                      <a:r>
                        <a:rPr lang="nl-NL" sz="1400" i="0" dirty="0"/>
                        <a:t>De ploeg:</a:t>
                      </a:r>
                    </a:p>
                    <a:p>
                      <a:pPr marL="285750" lvl="0" indent="-285750">
                        <a:buFont typeface="Arial"/>
                        <a:buChar char="•"/>
                      </a:pPr>
                      <a:r>
                        <a:rPr lang="nl-NL" sz="1400" i="0" dirty="0"/>
                        <a:t>Voert een verkenning uit en past het kenmerkenschema toe</a:t>
                      </a:r>
                    </a:p>
                    <a:p>
                      <a:pPr marL="285750" lvl="0" indent="-285750">
                        <a:buFont typeface="Arial"/>
                        <a:buChar char="•"/>
                      </a:pPr>
                      <a:r>
                        <a:rPr lang="nl-NL" sz="1400" i="0" dirty="0"/>
                        <a:t>Kiest een kwadrant passend op basis van de verkenning </a:t>
                      </a:r>
                      <a:endParaRPr lang="nl-NL" dirty="0"/>
                    </a:p>
                    <a:p>
                      <a:pPr marL="285750" lvl="0" indent="-285750">
                        <a:buFont typeface="Arial"/>
                        <a:buChar char="•"/>
                      </a:pPr>
                      <a:r>
                        <a:rPr lang="nl-NL" sz="1400" i="0" dirty="0"/>
                        <a:t>Past de technieken en werkmethoden toe die horen bij het gekozen kwadrant</a:t>
                      </a:r>
                      <a:endParaRPr lang="nl-NL" dirty="0"/>
                    </a:p>
                    <a:p>
                      <a:pPr marL="285750" lvl="0" indent="-285750">
                        <a:buFont typeface="Arial"/>
                        <a:buChar char="•"/>
                      </a:pPr>
                      <a:r>
                        <a:rPr lang="nl-NL" sz="1400" i="0" dirty="0"/>
                        <a:t>Verbetert de condities zodanig dat er in een volgend kwadrant opgetreden kan worden</a:t>
                      </a:r>
                      <a:endParaRPr lang="nl-NL" dirty="0"/>
                    </a:p>
                    <a:p>
                      <a:pPr marL="285750" lvl="0" indent="-285750">
                        <a:buFont typeface="Arial"/>
                        <a:buChar char="•"/>
                      </a:pPr>
                      <a:endParaRPr lang="nl-NL" sz="1400" i="0"/>
                    </a:p>
                    <a:p>
                      <a:pPr lvl="0">
                        <a:buNone/>
                      </a:pPr>
                      <a:r>
                        <a:rPr lang="nl-NL" sz="1400" i="0" dirty="0"/>
                        <a:t>De insteek is om van defensief naar offensief optreden te gaan. </a:t>
                      </a:r>
                      <a:endParaRPr lang="nl-NL" sz="1400" i="1" dirty="0"/>
                    </a:p>
                  </a:txBody>
                  <a:tcPr/>
                </a:tc>
                <a:tc>
                  <a:txBody>
                    <a:bodyPr/>
                    <a:lstStyle/>
                    <a:p>
                      <a:r>
                        <a:rPr lang="nl-NL" sz="1400" dirty="0"/>
                        <a:t>Inzet waarbij meerdere straalpijpvoering- / blustechnieken beoefend kunnen worden. </a:t>
                      </a:r>
                    </a:p>
                    <a:p>
                      <a:pPr lvl="0">
                        <a:buNone/>
                      </a:pPr>
                      <a:endParaRPr lang="nl-NL" sz="1400"/>
                    </a:p>
                    <a:p>
                      <a:pPr lvl="0">
                        <a:buNone/>
                      </a:pPr>
                      <a:r>
                        <a:rPr lang="nl-NL" sz="1400" i="0" dirty="0"/>
                        <a:t>Inzet met specifieke omstandigheden op basis waarvan de deelnemer de keuze voor de meest geschikte straalpijpvoering- / blustechniek moet maken (op basis van de gekozen tactiek).</a:t>
                      </a:r>
                    </a:p>
                    <a:p>
                      <a:pPr lvl="0">
                        <a:buNone/>
                      </a:pPr>
                      <a:endParaRPr lang="nl-NL" sz="1400" i="0"/>
                    </a:p>
                    <a:p>
                      <a:pPr lvl="0">
                        <a:buNone/>
                      </a:pPr>
                      <a:r>
                        <a:rPr lang="nl-NL" sz="1400" i="0" dirty="0"/>
                        <a:t>De ploeg:</a:t>
                      </a:r>
                    </a:p>
                    <a:p>
                      <a:pPr marL="285750" lvl="0" indent="-285750">
                        <a:buFont typeface="Arial"/>
                        <a:buChar char="•"/>
                      </a:pPr>
                      <a:r>
                        <a:rPr lang="nl-NL" sz="1400" i="0" dirty="0"/>
                        <a:t>Kiest op basis van de aangetroffen omstandigheden (FABCM) een passende tactiek.</a:t>
                      </a:r>
                    </a:p>
                    <a:p>
                      <a:pPr marL="285750" lvl="0" indent="-285750">
                        <a:buFont typeface="Arial"/>
                        <a:buChar char="•"/>
                      </a:pPr>
                      <a:r>
                        <a:rPr lang="nl-NL" sz="1400" i="0" dirty="0"/>
                        <a:t>Kiest de meest geschikte straalpijp- / blustechniek passend bij de gekozen tactiek en omstandigheden.</a:t>
                      </a:r>
                    </a:p>
                    <a:p>
                      <a:pPr marL="285750" lvl="0" indent="-285750">
                        <a:buFont typeface="Arial"/>
                        <a:buChar char="•"/>
                      </a:pPr>
                      <a:r>
                        <a:rPr lang="nl-NL" sz="1400" i="0" dirty="0"/>
                        <a:t>Ziet en controleert het effect van het optreden en past de techniek </a:t>
                      </a:r>
                      <a:r>
                        <a:rPr lang="nl-NL" sz="1400" i="0" dirty="0" err="1"/>
                        <a:t>zonodig</a:t>
                      </a:r>
                      <a:r>
                        <a:rPr lang="nl-NL" sz="1400" i="0" dirty="0"/>
                        <a:t> aan. </a:t>
                      </a:r>
                    </a:p>
                    <a:p>
                      <a:pPr lvl="0">
                        <a:buNone/>
                      </a:pPr>
                      <a:endParaRPr lang="nl-NL" sz="1400" i="0"/>
                    </a:p>
                  </a:txBody>
                  <a:tcPr/>
                </a:tc>
                <a:tc>
                  <a:txBody>
                    <a:bodyPr/>
                    <a:lstStyle/>
                    <a:p>
                      <a:pPr lvl="0">
                        <a:buNone/>
                      </a:pPr>
                      <a:r>
                        <a:rPr lang="nl-NL" sz="1400" b="0" i="0" u="none" strike="noStrike" noProof="0" dirty="0">
                          <a:solidFill>
                            <a:srgbClr val="000000"/>
                          </a:solidFill>
                          <a:latin typeface="Calibri"/>
                        </a:rPr>
                        <a:t>Inzet waarbij één van de bovenstaande onderwerpen terugkomt in het brandscenario. </a:t>
                      </a: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Inzet met een element uit de energietransitie (accu, zonnepanelen, elektrisch voertuig of waterstof) die invloed heeft op het brandverloop en waar naar gehandeld moet worden. </a:t>
                      </a: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De ploeg:</a:t>
                      </a:r>
                      <a:endParaRPr lang="nl-NL" dirty="0"/>
                    </a:p>
                    <a:p>
                      <a:pPr marL="285750" lvl="0" indent="-285750">
                        <a:buFont typeface="Arial"/>
                        <a:buChar char="•"/>
                      </a:pPr>
                      <a:r>
                        <a:rPr lang="nl-NL" sz="1400" b="0" i="0" u="none" strike="noStrike" noProof="0" dirty="0">
                          <a:solidFill>
                            <a:srgbClr val="000000"/>
                          </a:solidFill>
                          <a:latin typeface="Calibri"/>
                        </a:rPr>
                        <a:t>Herkent de risico's van het energietransitie element voor zichzelf en de omgeving</a:t>
                      </a:r>
                    </a:p>
                    <a:p>
                      <a:pPr marL="285750" lvl="0" indent="-285750">
                        <a:buFont typeface="Arial"/>
                        <a:buChar char="•"/>
                      </a:pPr>
                      <a:r>
                        <a:rPr lang="nl-NL" sz="1400" b="0" i="0" u="none" strike="noStrike" noProof="0" dirty="0">
                          <a:solidFill>
                            <a:srgbClr val="000000"/>
                          </a:solidFill>
                          <a:latin typeface="Calibri"/>
                        </a:rPr>
                        <a:t>Kiest de meest geschikte techniek om het element te stabiliseren</a:t>
                      </a:r>
                    </a:p>
                    <a:p>
                      <a:pPr marL="285750" lvl="0" indent="-285750">
                        <a:buFont typeface="Arial"/>
                        <a:buChar char="•"/>
                      </a:pPr>
                      <a:r>
                        <a:rPr lang="nl-NL" sz="1400" b="0" i="0" u="none" strike="noStrike" noProof="0" dirty="0">
                          <a:solidFill>
                            <a:srgbClr val="000000"/>
                          </a:solidFill>
                          <a:latin typeface="Calibri"/>
                        </a:rPr>
                        <a:t>Kiest de meest geschikte blusstof en blustechniek</a:t>
                      </a:r>
                    </a:p>
                    <a:p>
                      <a:pPr marL="285750" lvl="0" indent="-285750">
                        <a:buFont typeface="Arial"/>
                        <a:buChar char="•"/>
                      </a:pPr>
                      <a:r>
                        <a:rPr lang="nl-NL" sz="1400" b="0" i="0" u="none" strike="noStrike" noProof="0" dirty="0">
                          <a:solidFill>
                            <a:srgbClr val="000000"/>
                          </a:solidFill>
                          <a:latin typeface="Calibri"/>
                        </a:rPr>
                        <a:t>Ziet en controleert het effect van het optreden en past de techniek </a:t>
                      </a:r>
                      <a:r>
                        <a:rPr lang="nl-NL" sz="1400" b="0" i="0" u="none" strike="noStrike" noProof="0" dirty="0" err="1">
                          <a:solidFill>
                            <a:srgbClr val="000000"/>
                          </a:solidFill>
                          <a:latin typeface="Calibri"/>
                        </a:rPr>
                        <a:t>zonodig</a:t>
                      </a:r>
                      <a:r>
                        <a:rPr lang="nl-NL" sz="1400" b="0" i="0" u="none" strike="noStrike" noProof="0" dirty="0">
                          <a:solidFill>
                            <a:srgbClr val="000000"/>
                          </a:solidFill>
                          <a:latin typeface="Calibri"/>
                        </a:rPr>
                        <a:t> aan. </a:t>
                      </a:r>
                    </a:p>
                    <a:p>
                      <a:pPr lvl="0">
                        <a:buNone/>
                      </a:pPr>
                      <a:endParaRPr lang="nl-NL" sz="1400"/>
                    </a:p>
                  </a:txBody>
                  <a:tcPr/>
                </a:tc>
                <a:tc>
                  <a:txBody>
                    <a:bodyPr/>
                    <a:lstStyle/>
                    <a:p>
                      <a:r>
                        <a:rPr lang="nl-NL" sz="1400" dirty="0"/>
                        <a:t>Woning</a:t>
                      </a:r>
                    </a:p>
                    <a:p>
                      <a:pPr lvl="0">
                        <a:buNone/>
                      </a:pPr>
                      <a:r>
                        <a:rPr lang="nl-NL" sz="1400" dirty="0"/>
                        <a:t>Verzorgingshuis</a:t>
                      </a:r>
                    </a:p>
                    <a:p>
                      <a:pPr lvl="0">
                        <a:buNone/>
                      </a:pPr>
                      <a:r>
                        <a:rPr lang="nl-NL" sz="1400" dirty="0"/>
                        <a:t>Agrarisch gebouw</a:t>
                      </a:r>
                    </a:p>
                    <a:p>
                      <a:pPr lvl="0">
                        <a:buNone/>
                      </a:pPr>
                      <a:r>
                        <a:rPr lang="nl-NL" sz="1400" dirty="0"/>
                        <a:t>Industrieel gebouw</a:t>
                      </a:r>
                    </a:p>
                    <a:p>
                      <a:pPr lvl="0">
                        <a:buNone/>
                      </a:pPr>
                      <a:r>
                        <a:rPr lang="nl-NL" sz="1400" dirty="0"/>
                        <a:t>Horeca</a:t>
                      </a:r>
                    </a:p>
                    <a:p>
                      <a:pPr lvl="0">
                        <a:buNone/>
                      </a:pPr>
                      <a:r>
                        <a:rPr lang="nl-NL" sz="1400" dirty="0"/>
                        <a:t>....</a:t>
                      </a:r>
                    </a:p>
                    <a:p>
                      <a:pPr lvl="0">
                        <a:buNone/>
                      </a:pPr>
                      <a:endParaRPr lang="nl-NL" sz="1400" dirty="0"/>
                    </a:p>
                    <a:p>
                      <a:pPr lvl="0">
                        <a:buNone/>
                      </a:pPr>
                      <a:r>
                        <a:rPr lang="nl-NL" sz="1400" b="0" i="0" u="none" strike="noStrike" noProof="0" dirty="0">
                          <a:solidFill>
                            <a:srgbClr val="000000"/>
                          </a:solidFill>
                          <a:latin typeface="Calibri"/>
                        </a:rPr>
                        <a:t>Het doel en de werkwijze hangt sterk af van het gebouwtype.</a:t>
                      </a:r>
                      <a:endParaRPr lang="en-US" sz="1400" b="0" i="0" u="none" strike="noStrike" noProof="0" dirty="0">
                        <a:solidFill>
                          <a:srgbClr val="000000"/>
                        </a:solidFill>
                        <a:latin typeface="Calibri"/>
                      </a:endParaRP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Ook de interventie-kenmerken hangt sterk af van het gebouwtype.</a:t>
                      </a:r>
                      <a:endParaRPr lang="en-US" sz="1400" b="0" i="0" u="none" strike="noStrike" noProof="0" dirty="0">
                        <a:solidFill>
                          <a:srgbClr val="000000"/>
                        </a:solidFill>
                        <a:latin typeface="Calibri"/>
                      </a:endParaRP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De gebruiksfunctie bepaald mede de techniek/ tactiek</a:t>
                      </a:r>
                      <a:endParaRPr lang="en-US" sz="1400" b="0" i="0" u="none" strike="noStrike" noProof="0">
                        <a:solidFill>
                          <a:srgbClr val="000000"/>
                        </a:solidFill>
                        <a:latin typeface="Calibri"/>
                      </a:endParaRPr>
                    </a:p>
                    <a:p>
                      <a:pPr lvl="0">
                        <a:buNone/>
                      </a:pPr>
                      <a:endParaRPr lang="nl-NL" sz="1400" b="0" i="0" u="none" strike="noStrike" noProof="0" dirty="0">
                        <a:solidFill>
                          <a:srgbClr val="000000"/>
                        </a:solidFill>
                        <a:latin typeface="Calibri"/>
                      </a:endParaRPr>
                    </a:p>
                    <a:p>
                      <a:pPr lvl="0">
                        <a:buNone/>
                      </a:pPr>
                      <a:r>
                        <a:rPr lang="nl-NL" sz="1400" b="0" i="1" u="none" strike="noStrike" noProof="0" dirty="0">
                          <a:solidFill>
                            <a:srgbClr val="000000"/>
                          </a:solidFill>
                          <a:latin typeface="Calibri"/>
                        </a:rPr>
                        <a:t>(eisen aan brandwerendheid van bouwconstructie en materialen)</a:t>
                      </a:r>
                      <a:endParaRPr lang="en-US" sz="1400" b="0" i="0" u="none" strike="noStrike" noProof="0">
                        <a:solidFill>
                          <a:srgbClr val="000000"/>
                        </a:solidFill>
                        <a:latin typeface="Calibri"/>
                      </a:endParaRPr>
                    </a:p>
                    <a:p>
                      <a:pPr lvl="0">
                        <a:buNone/>
                      </a:pPr>
                      <a:endParaRPr lang="nl-NL" sz="1400" dirty="0"/>
                    </a:p>
                  </a:txBody>
                  <a:tcPr/>
                </a:tc>
                <a:extLst>
                  <a:ext uri="{0D108BD9-81ED-4DB2-BD59-A6C34878D82A}">
                    <a16:rowId xmlns:a16="http://schemas.microsoft.com/office/drawing/2014/main" val="481938932"/>
                  </a:ext>
                </a:extLst>
              </a:tr>
              <a:tr h="2183554">
                <a:tc>
                  <a:txBody>
                    <a:bodyPr/>
                    <a:lstStyle/>
                    <a:p>
                      <a:r>
                        <a:rPr lang="nl-NL" sz="1400" dirty="0"/>
                        <a:t>Dynamisch (scenario met schakelmomenten tussen kwadranten en/of aan te vullen met andere onderdelen uit andere kerntaken /incidenttypen)</a:t>
                      </a:r>
                    </a:p>
                  </a:txBody>
                  <a:tcPr/>
                </a:tc>
                <a:tc>
                  <a:txBody>
                    <a:bodyPr/>
                    <a:lstStyle/>
                    <a:p>
                      <a:pPr lvl="0">
                        <a:buNone/>
                      </a:pPr>
                      <a:r>
                        <a:rPr lang="nl-NL" sz="1400" b="0" i="0" u="none" strike="noStrike" noProof="0" dirty="0">
                          <a:solidFill>
                            <a:srgbClr val="000000"/>
                          </a:solidFill>
                          <a:latin typeface="Calibri"/>
                        </a:rPr>
                        <a:t>Inzet waarbij op basis van een verkenning en toepassing van het kenmerkenschema een keuze voor een kwadrant gemaakt moet worden. </a:t>
                      </a:r>
                      <a:endParaRPr lang="en-US" sz="1400" b="0" i="0" u="none" strike="noStrike" noProof="0" dirty="0">
                        <a:solidFill>
                          <a:srgbClr val="000000"/>
                        </a:solidFill>
                        <a:latin typeface="Calibri"/>
                      </a:endParaRPr>
                    </a:p>
                    <a:p>
                      <a:pPr lvl="0">
                        <a:buNone/>
                      </a:pPr>
                      <a:endParaRPr lang="nl-NL" sz="1400" b="0" i="0" u="none" strike="noStrike" noProof="0">
                        <a:solidFill>
                          <a:srgbClr val="000000"/>
                        </a:solidFill>
                        <a:latin typeface="Calibri"/>
                      </a:endParaRPr>
                    </a:p>
                    <a:p>
                      <a:pPr lvl="0">
                        <a:buNone/>
                      </a:pPr>
                      <a:r>
                        <a:rPr lang="nl-NL" sz="1400" b="0" i="0" u="none" strike="noStrike" noProof="0" dirty="0">
                          <a:solidFill>
                            <a:srgbClr val="000000"/>
                          </a:solidFill>
                          <a:latin typeface="Calibri"/>
                        </a:rPr>
                        <a:t>Inzet waarbij de condities negatief escaleren en de ploeg hierop moet anticiperen. De condities kunnen hierna verbeteren of verslechteren, afhankelijk van de effectiviteit van het optreden van de ploeg. </a:t>
                      </a:r>
                      <a:endParaRPr lang="nl-NL" dirty="0"/>
                    </a:p>
                    <a:p>
                      <a:pPr lvl="0">
                        <a:buNone/>
                      </a:pPr>
                      <a:endParaRPr lang="nl-NL" sz="1400" b="0" i="0" u="none" strike="noStrike" noProof="0">
                        <a:solidFill>
                          <a:srgbClr val="000000"/>
                        </a:solidFill>
                        <a:latin typeface="Calibri"/>
                      </a:endParaRPr>
                    </a:p>
                    <a:p>
                      <a:pPr lvl="0">
                        <a:buNone/>
                      </a:pPr>
                      <a:r>
                        <a:rPr lang="nl-NL" sz="1400" b="0" i="0" u="none" strike="noStrike" noProof="0" dirty="0">
                          <a:solidFill>
                            <a:srgbClr val="000000"/>
                          </a:solidFill>
                          <a:latin typeface="Calibri"/>
                        </a:rPr>
                        <a:t>De ploeg:</a:t>
                      </a:r>
                      <a:endParaRPr lang="nl-NL" dirty="0"/>
                    </a:p>
                    <a:p>
                      <a:pPr marL="285750" lvl="0" indent="-285750">
                        <a:buClr>
                          <a:srgbClr val="000000"/>
                        </a:buClr>
                        <a:buFont typeface="Arial,Sans-Serif"/>
                        <a:buChar char="•"/>
                      </a:pPr>
                      <a:r>
                        <a:rPr lang="nl-NL" sz="1400" b="0" i="0" u="none" strike="noStrike" noProof="0" dirty="0">
                          <a:solidFill>
                            <a:srgbClr val="000000"/>
                          </a:solidFill>
                          <a:latin typeface="Calibri"/>
                        </a:rPr>
                        <a:t>Voert een verkenning uit en past het kenmerkenschema toe</a:t>
                      </a:r>
                      <a:endParaRPr lang="nl-NL" dirty="0"/>
                    </a:p>
                    <a:p>
                      <a:pPr marL="285750" lvl="0" indent="-285750">
                        <a:buClr>
                          <a:srgbClr val="000000"/>
                        </a:buClr>
                        <a:buFont typeface="Arial,Sans-Serif"/>
                        <a:buChar char="•"/>
                      </a:pPr>
                      <a:r>
                        <a:rPr lang="nl-NL" sz="1400" b="0" i="0" u="none" strike="noStrike" noProof="0" dirty="0">
                          <a:solidFill>
                            <a:srgbClr val="000000"/>
                          </a:solidFill>
                          <a:latin typeface="Calibri"/>
                        </a:rPr>
                        <a:t>Kiest een kwadrant passend op basis van de verkenning </a:t>
                      </a:r>
                      <a:endParaRPr lang="en-US" sz="1400" b="0" i="0" u="none" strike="noStrike" noProof="0" dirty="0">
                        <a:solidFill>
                          <a:srgbClr val="000000"/>
                        </a:solidFill>
                        <a:latin typeface="Calibri"/>
                      </a:endParaRPr>
                    </a:p>
                    <a:p>
                      <a:pPr marL="285750" lvl="0" indent="-285750">
                        <a:buClr>
                          <a:srgbClr val="000000"/>
                        </a:buClr>
                        <a:buFont typeface="Arial,Sans-Serif"/>
                        <a:buChar char="•"/>
                      </a:pPr>
                      <a:r>
                        <a:rPr lang="nl-NL" sz="1400" b="0" i="0" u="none" strike="noStrike" noProof="0" dirty="0">
                          <a:solidFill>
                            <a:srgbClr val="000000"/>
                          </a:solidFill>
                          <a:latin typeface="Calibri"/>
                        </a:rPr>
                        <a:t>Past de technieken en werkmethoden toe die horen bij het gekozen kwadrant</a:t>
                      </a:r>
                      <a:endParaRPr lang="en-US" sz="1400" b="0" i="0" u="none" strike="noStrike" noProof="0" dirty="0">
                        <a:solidFill>
                          <a:srgbClr val="000000"/>
                        </a:solidFill>
                        <a:latin typeface="Calibri"/>
                      </a:endParaRPr>
                    </a:p>
                    <a:p>
                      <a:pPr marL="285750" lvl="0" indent="-285750">
                        <a:buClr>
                          <a:srgbClr val="000000"/>
                        </a:buClr>
                        <a:buFont typeface="Arial,Sans-Serif"/>
                        <a:buChar char="•"/>
                      </a:pPr>
                      <a:r>
                        <a:rPr lang="nl-NL" sz="1400" b="0" i="0" u="none" strike="noStrike" noProof="0" dirty="0">
                          <a:solidFill>
                            <a:srgbClr val="000000"/>
                          </a:solidFill>
                          <a:latin typeface="Calibri"/>
                        </a:rPr>
                        <a:t>Past de gekozen tactiek en techniek aan op de verslechterende condities en probeert deze te verbeteren.</a:t>
                      </a:r>
                      <a:endParaRPr lang="nl-NL" dirty="0"/>
                    </a:p>
                    <a:p>
                      <a:pPr lvl="0">
                        <a:buNone/>
                      </a:pPr>
                      <a:endParaRPr lang="nl-NL" sz="1400"/>
                    </a:p>
                    <a:p>
                      <a:pPr lvl="0">
                        <a:buNone/>
                      </a:pPr>
                      <a:r>
                        <a:rPr lang="nl-NL" sz="1400" dirty="0"/>
                        <a:t>Insteek is om te moeten wisselen tussen kwadranten zowel van defensief naar offensief van buiten naar binnen en andersom.  </a:t>
                      </a:r>
                      <a:endParaRPr lang="nl-NL" dirty="0"/>
                    </a:p>
                  </a:txBody>
                  <a:tcPr/>
                </a:tc>
                <a:tc>
                  <a:txBody>
                    <a:bodyPr/>
                    <a:lstStyle/>
                    <a:p>
                      <a:pPr lvl="0">
                        <a:buNone/>
                      </a:pPr>
                      <a:r>
                        <a:rPr lang="nl-NL" sz="1400" b="0" i="0" u="none" strike="noStrike" noProof="0" dirty="0">
                          <a:solidFill>
                            <a:srgbClr val="000000"/>
                          </a:solidFill>
                          <a:latin typeface="Calibri"/>
                        </a:rPr>
                        <a:t>Inzet met specifieke omstandigheden op basis waarvan de deelnemer de keuze voor de meest geschikte straalpijpvoering- / blustechniek moet aanpassen op basis van de wijzigende omstandigheden.</a:t>
                      </a:r>
                      <a:endParaRPr lang="en-US" sz="1400" b="0" i="0" u="none" strike="noStrike" noProof="0" dirty="0">
                        <a:solidFill>
                          <a:srgbClr val="000000"/>
                        </a:solidFill>
                        <a:latin typeface="Calibri"/>
                      </a:endParaRPr>
                    </a:p>
                    <a:p>
                      <a:pPr lvl="0">
                        <a:buNone/>
                      </a:pPr>
                      <a:endParaRPr lang="nl-NL" sz="1400" b="0" i="0" u="none" strike="noStrike" noProof="0">
                        <a:solidFill>
                          <a:srgbClr val="000000"/>
                        </a:solidFill>
                        <a:latin typeface="Calibri"/>
                      </a:endParaRPr>
                    </a:p>
                    <a:p>
                      <a:pPr lvl="0">
                        <a:buNone/>
                      </a:pPr>
                      <a:r>
                        <a:rPr lang="nl-NL" sz="1400" b="0" i="0" u="none" strike="noStrike" noProof="0" dirty="0">
                          <a:solidFill>
                            <a:srgbClr val="000000"/>
                          </a:solidFill>
                          <a:latin typeface="Calibri"/>
                        </a:rPr>
                        <a:t>De ploeg:</a:t>
                      </a:r>
                    </a:p>
                    <a:p>
                      <a:pPr marL="285750" lvl="0" indent="-285750">
                        <a:buClr>
                          <a:srgbClr val="000000"/>
                        </a:buClr>
                        <a:buFont typeface="Arial,Sans-Serif"/>
                        <a:buChar char="•"/>
                      </a:pPr>
                      <a:r>
                        <a:rPr lang="nl-NL" sz="1400" b="0" i="0" u="none" strike="noStrike" noProof="0" dirty="0">
                          <a:solidFill>
                            <a:srgbClr val="000000"/>
                          </a:solidFill>
                          <a:latin typeface="Calibri"/>
                        </a:rPr>
                        <a:t>Kiest op basis van de aangetroffen omstandigheden (FABCM) een passende tactiek.</a:t>
                      </a:r>
                    </a:p>
                    <a:p>
                      <a:pPr marL="285750" lvl="0" indent="-285750">
                        <a:buClr>
                          <a:srgbClr val="000000"/>
                        </a:buClr>
                        <a:buFont typeface="Arial,Sans-Serif"/>
                        <a:buChar char="•"/>
                      </a:pPr>
                      <a:r>
                        <a:rPr lang="nl-NL" sz="1400" b="0" i="0" u="none" strike="noStrike" noProof="0" dirty="0">
                          <a:solidFill>
                            <a:srgbClr val="000000"/>
                          </a:solidFill>
                          <a:latin typeface="Calibri"/>
                        </a:rPr>
                        <a:t>Kiest de meest geschikte straalpijp- / blustechniek passend bij de gekozen tactiek en omstandigheden.</a:t>
                      </a:r>
                      <a:endParaRPr lang="en-US" sz="1400" b="0" i="0" u="none" strike="noStrike" noProof="0" dirty="0">
                        <a:solidFill>
                          <a:srgbClr val="000000"/>
                        </a:solidFill>
                        <a:latin typeface="Calibri"/>
                      </a:endParaRPr>
                    </a:p>
                    <a:p>
                      <a:pPr marL="285750" lvl="0" indent="-285750">
                        <a:buClr>
                          <a:srgbClr val="000000"/>
                        </a:buClr>
                        <a:buFont typeface="Arial,Sans-Serif"/>
                        <a:buChar char="•"/>
                      </a:pPr>
                      <a:r>
                        <a:rPr lang="nl-NL" sz="1400" b="0" i="0" u="none" strike="noStrike" noProof="0" dirty="0">
                          <a:solidFill>
                            <a:srgbClr val="000000"/>
                          </a:solidFill>
                          <a:latin typeface="Calibri"/>
                        </a:rPr>
                        <a:t>Past de tactiek en techniek aan als gevolg van wijzigende omstandigheden. </a:t>
                      </a:r>
                    </a:p>
                    <a:p>
                      <a:pPr marL="285750" lvl="0" indent="-285750">
                        <a:buClr>
                          <a:srgbClr val="000000"/>
                        </a:buClr>
                        <a:buFont typeface="Arial,Sans-Serif"/>
                        <a:buChar char="•"/>
                      </a:pPr>
                      <a:r>
                        <a:rPr lang="nl-NL" sz="1400" b="0" i="0" u="none" strike="noStrike" noProof="0" dirty="0">
                          <a:solidFill>
                            <a:srgbClr val="000000"/>
                          </a:solidFill>
                          <a:latin typeface="Calibri"/>
                        </a:rPr>
                        <a:t>Ziet en controleert het effect van het optreden en past de techniek </a:t>
                      </a:r>
                      <a:r>
                        <a:rPr lang="nl-NL" sz="1400" b="0" i="0" u="none" strike="noStrike" noProof="0" dirty="0" err="1">
                          <a:solidFill>
                            <a:srgbClr val="000000"/>
                          </a:solidFill>
                          <a:latin typeface="Calibri"/>
                        </a:rPr>
                        <a:t>zonodig</a:t>
                      </a:r>
                      <a:r>
                        <a:rPr lang="nl-NL" sz="1400" b="0" i="0" u="none" strike="noStrike" noProof="0" dirty="0">
                          <a:solidFill>
                            <a:srgbClr val="000000"/>
                          </a:solidFill>
                          <a:latin typeface="Calibri"/>
                        </a:rPr>
                        <a:t> aan. </a:t>
                      </a:r>
                    </a:p>
                    <a:p>
                      <a:pPr marL="285750" lvl="0" indent="-285750">
                        <a:buClr>
                          <a:srgbClr val="000000"/>
                        </a:buClr>
                        <a:buFont typeface="Arial,Sans-Serif"/>
                        <a:buChar char="•"/>
                      </a:pPr>
                      <a:endParaRPr lang="nl-NL" sz="1400" b="0" i="0" u="none" strike="noStrike" noProof="0">
                        <a:solidFill>
                          <a:srgbClr val="000000"/>
                        </a:solidFill>
                        <a:latin typeface="Calibri"/>
                      </a:endParaRPr>
                    </a:p>
                  </a:txBody>
                  <a:tcPr/>
                </a:tc>
                <a:tc>
                  <a:txBody>
                    <a:bodyPr/>
                    <a:lstStyle/>
                    <a:p>
                      <a:pPr lvl="0">
                        <a:buNone/>
                      </a:pPr>
                      <a:r>
                        <a:rPr lang="nl-NL" sz="1400" b="0" i="0" u="none" strike="noStrike" noProof="0" dirty="0">
                          <a:solidFill>
                            <a:srgbClr val="000000"/>
                          </a:solidFill>
                          <a:latin typeface="Calibri"/>
                        </a:rPr>
                        <a:t>Inzet waarbij meerdere van de bovenstaande onderwerpen terugkomen in het brandscenario. </a:t>
                      </a: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Inzet met elementen uit de energietransitie (accu, zonnepanelen, elektrisch voertuig en/of waterstof) die invloed hebben op het brandverloop en waar naar gehandeld moet worden. </a:t>
                      </a:r>
                      <a:endParaRPr lang="en-US" sz="1400" b="0" i="0" u="none" strike="noStrike" noProof="0" dirty="0">
                        <a:solidFill>
                          <a:srgbClr val="000000"/>
                        </a:solidFill>
                        <a:latin typeface="Calibri"/>
                      </a:endParaRPr>
                    </a:p>
                    <a:p>
                      <a:pPr lvl="0">
                        <a:buNone/>
                      </a:pPr>
                      <a:endParaRPr lang="nl-NL" sz="1400" b="0" i="0" u="none" strike="noStrike" noProof="0" dirty="0">
                        <a:solidFill>
                          <a:srgbClr val="000000"/>
                        </a:solidFill>
                        <a:latin typeface="Calibri"/>
                      </a:endParaRPr>
                    </a:p>
                    <a:p>
                      <a:pPr lvl="0">
                        <a:buNone/>
                      </a:pPr>
                      <a:r>
                        <a:rPr lang="nl-NL" sz="1400" b="0" i="0" u="none" strike="noStrike" noProof="0" dirty="0">
                          <a:solidFill>
                            <a:srgbClr val="000000"/>
                          </a:solidFill>
                          <a:latin typeface="Calibri"/>
                        </a:rPr>
                        <a:t>De ploeg:</a:t>
                      </a:r>
                    </a:p>
                    <a:p>
                      <a:pPr marL="285750" lvl="0" indent="-285750">
                        <a:buClr>
                          <a:srgbClr val="000000"/>
                        </a:buClr>
                        <a:buFont typeface="Arial,Sans-Serif"/>
                        <a:buChar char="•"/>
                      </a:pPr>
                      <a:r>
                        <a:rPr lang="nl-NL" sz="1400" b="0" i="0" u="none" strike="noStrike" noProof="0" dirty="0">
                          <a:solidFill>
                            <a:srgbClr val="000000"/>
                          </a:solidFill>
                          <a:latin typeface="Calibri"/>
                        </a:rPr>
                        <a:t>Herkent de risico's van de energietransitie elementen voor zichzelf en de omgeving</a:t>
                      </a:r>
                      <a:endParaRPr lang="en-US" sz="1400" b="0" i="0" u="none" strike="noStrike" noProof="0" dirty="0">
                        <a:solidFill>
                          <a:srgbClr val="000000"/>
                        </a:solidFill>
                        <a:latin typeface="Calibri"/>
                      </a:endParaRPr>
                    </a:p>
                    <a:p>
                      <a:pPr marL="285750" lvl="0" indent="-285750">
                        <a:buClr>
                          <a:srgbClr val="000000"/>
                        </a:buClr>
                        <a:buFont typeface="Arial,Sans-Serif"/>
                        <a:buChar char="•"/>
                      </a:pPr>
                      <a:r>
                        <a:rPr lang="nl-NL" sz="1400" b="0" i="0" u="none" strike="noStrike" noProof="0" dirty="0">
                          <a:solidFill>
                            <a:srgbClr val="000000"/>
                          </a:solidFill>
                          <a:latin typeface="Calibri"/>
                        </a:rPr>
                        <a:t>Kiest de meest geschikte techniek om de elementen te stabiliseren</a:t>
                      </a:r>
                    </a:p>
                    <a:p>
                      <a:pPr marL="285750" lvl="0" indent="-285750">
                        <a:buClr>
                          <a:srgbClr val="000000"/>
                        </a:buClr>
                        <a:buFont typeface="Arial,Sans-Serif"/>
                        <a:buChar char="•"/>
                      </a:pPr>
                      <a:r>
                        <a:rPr lang="nl-NL" sz="1400" b="0" i="0" u="none" strike="noStrike" noProof="0" dirty="0">
                          <a:solidFill>
                            <a:srgbClr val="000000"/>
                          </a:solidFill>
                          <a:latin typeface="Calibri"/>
                        </a:rPr>
                        <a:t>Kiest de meest geschikte blusstof en blustechniek</a:t>
                      </a:r>
                    </a:p>
                    <a:p>
                      <a:pPr marL="285750" lvl="0" indent="-285750">
                        <a:buClr>
                          <a:srgbClr val="000000"/>
                        </a:buClr>
                        <a:buFont typeface="Arial,Sans-Serif"/>
                        <a:buChar char="•"/>
                      </a:pPr>
                      <a:r>
                        <a:rPr lang="nl-NL" sz="1400" b="0" i="0" u="none" strike="noStrike" noProof="0" dirty="0">
                          <a:solidFill>
                            <a:srgbClr val="000000"/>
                          </a:solidFill>
                          <a:latin typeface="Calibri"/>
                        </a:rPr>
                        <a:t>Ziet en controleert het effect van het optreden en past de techniek </a:t>
                      </a:r>
                      <a:r>
                        <a:rPr lang="nl-NL" sz="1400" b="0" i="0" u="none" strike="noStrike" noProof="0" dirty="0" err="1">
                          <a:solidFill>
                            <a:srgbClr val="000000"/>
                          </a:solidFill>
                          <a:latin typeface="Calibri"/>
                        </a:rPr>
                        <a:t>zonodig</a:t>
                      </a:r>
                      <a:r>
                        <a:rPr lang="nl-NL" sz="1400" b="0" i="0" u="none" strike="noStrike" noProof="0" dirty="0">
                          <a:solidFill>
                            <a:srgbClr val="000000"/>
                          </a:solidFill>
                          <a:latin typeface="Calibri"/>
                        </a:rPr>
                        <a:t> aan. </a:t>
                      </a:r>
                    </a:p>
                    <a:p>
                      <a:pPr lvl="0">
                        <a:buNone/>
                      </a:pPr>
                      <a:endParaRPr lang="nl-NL" sz="1400" dirty="0"/>
                    </a:p>
                  </a:txBody>
                  <a:tcPr/>
                </a:tc>
                <a:tc>
                  <a:txBody>
                    <a:bodyPr/>
                    <a:lstStyle/>
                    <a:p>
                      <a:pPr lvl="0">
                        <a:buNone/>
                      </a:pPr>
                      <a:endParaRPr lang="nl-NL" sz="1400" b="0" i="0" u="none" strike="noStrike" noProof="0" dirty="0">
                        <a:solidFill>
                          <a:srgbClr val="000000"/>
                        </a:solidFill>
                        <a:latin typeface="Calibri"/>
                      </a:endParaRPr>
                    </a:p>
                  </a:txBody>
                  <a:tcPr/>
                </a:tc>
                <a:extLst>
                  <a:ext uri="{0D108BD9-81ED-4DB2-BD59-A6C34878D82A}">
                    <a16:rowId xmlns:a16="http://schemas.microsoft.com/office/drawing/2014/main" val="255137560"/>
                  </a:ext>
                </a:extLst>
              </a:tr>
            </a:tbl>
          </a:graphicData>
        </a:graphic>
      </p:graphicFrame>
    </p:spTree>
    <p:extLst>
      <p:ext uri="{BB962C8B-B14F-4D97-AF65-F5344CB8AC3E}">
        <p14:creationId xmlns:p14="http://schemas.microsoft.com/office/powerpoint/2010/main" val="331944115"/>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606D784C5D1734DBEDDC20528A63C59" ma:contentTypeVersion="5" ma:contentTypeDescription="Een nieuw document maken." ma:contentTypeScope="" ma:versionID="e2b31c03ae834aaf8a79c768422d6920">
  <xsd:schema xmlns:xsd="http://www.w3.org/2001/XMLSchema" xmlns:xs="http://www.w3.org/2001/XMLSchema" xmlns:p="http://schemas.microsoft.com/office/2006/metadata/properties" xmlns:ns2="f0e8593d-27ff-4bfd-999f-477bf8bee21c" xmlns:ns3="4e1a8bca-a864-4656-9527-a6c3464bb1c6" targetNamespace="http://schemas.microsoft.com/office/2006/metadata/properties" ma:root="true" ma:fieldsID="91542502cd5c53e8a2ca4fc51a5e9e89" ns2:_="" ns3:_="">
    <xsd:import namespace="f0e8593d-27ff-4bfd-999f-477bf8bee21c"/>
    <xsd:import namespace="4e1a8bca-a864-4656-9527-a6c3464bb1c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e8593d-27ff-4bfd-999f-477bf8bee2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e1a8bca-a864-4656-9527-a6c3464bb1c6"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5032AC7-35FF-451E-B8B0-3AD776E0DE3C}">
  <ds:schemaRefs>
    <ds:schemaRef ds:uri="http://schemas.microsoft.com/office/2006/metadata/properties"/>
    <ds:schemaRef ds:uri="4e1a8bca-a864-4656-9527-a6c3464bb1c6"/>
    <ds:schemaRef ds:uri="http://schemas.microsoft.com/office/infopath/2007/PartnerControls"/>
    <ds:schemaRef ds:uri="http://purl.org/dc/dcmitype/"/>
    <ds:schemaRef ds:uri="http://purl.org/dc/elements/1.1/"/>
    <ds:schemaRef ds:uri="http://schemas.microsoft.com/office/2006/documentManagement/types"/>
    <ds:schemaRef ds:uri="http://purl.org/dc/terms/"/>
    <ds:schemaRef ds:uri="http://schemas.openxmlformats.org/package/2006/metadata/core-properties"/>
    <ds:schemaRef ds:uri="f0e8593d-27ff-4bfd-999f-477bf8bee21c"/>
    <ds:schemaRef ds:uri="http://www.w3.org/XML/1998/namespace"/>
  </ds:schemaRefs>
</ds:datastoreItem>
</file>

<file path=customXml/itemProps2.xml><?xml version="1.0" encoding="utf-8"?>
<ds:datastoreItem xmlns:ds="http://schemas.openxmlformats.org/officeDocument/2006/customXml" ds:itemID="{790E47DA-F165-4BC2-A8E5-166D8036D1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e8593d-27ff-4bfd-999f-477bf8bee21c"/>
    <ds:schemaRef ds:uri="4e1a8bca-a864-4656-9527-a6c3464bb1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9E2CD4-1154-4A2A-9D44-2FDF3463C3F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1041</Words>
  <Application>Microsoft Office PowerPoint</Application>
  <PresentationFormat>Breedbeeld</PresentationFormat>
  <Paragraphs>162</Paragraphs>
  <Slides>1</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vt:i4>
      </vt:variant>
    </vt:vector>
  </HeadingPairs>
  <TitlesOfParts>
    <vt:vector size="6" baseType="lpstr">
      <vt:lpstr>Arial</vt:lpstr>
      <vt:lpstr>Arial,Sans-Serif</vt:lpstr>
      <vt:lpstr>Calibri</vt:lpstr>
      <vt:lpstr>Calibri Light</vt:lpstr>
      <vt:lpstr>Kantoorthema</vt:lpstr>
      <vt:lpstr>PowerPoint-presentatie</vt:lpstr>
    </vt:vector>
  </TitlesOfParts>
  <Company>VGGM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Brandpraktijk: inhoud.</dc:title>
  <dc:creator>Henk den Rooijen</dc:creator>
  <cp:lastModifiedBy>Mark Bijenhof</cp:lastModifiedBy>
  <cp:revision>676</cp:revision>
  <dcterms:created xsi:type="dcterms:W3CDTF">2023-08-15T09:36:49Z</dcterms:created>
  <dcterms:modified xsi:type="dcterms:W3CDTF">2024-02-07T12:28:41Z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0x0101005606D784C5D1734DBEDDC20528A63C59</vt:lpwstr>
  </property>
</Properties>
</file>