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6" r:id="rId6"/>
    <p:sldId id="324" r:id="rId7"/>
    <p:sldId id="323" r:id="rId8"/>
    <p:sldId id="321" r:id="rId9"/>
    <p:sldId id="325" r:id="rId10"/>
    <p:sldId id="326"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4ACAF8-25B6-4C5D-A545-5862E7667F27}" v="57" dt="2024-10-28T09:23:33.31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4" d="100"/>
          <a:sy n="94" d="100"/>
        </p:scale>
        <p:origin x="102"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es van Wijngaarden" userId="87d46cc2-0e55-4ed0-b30c-32e39478bd3d" providerId="ADAL" clId="{407D5971-9852-4B78-B6DE-867AF13B3E8A}"/>
    <pc:docChg chg="undo custSel addSld modSld">
      <pc:chgData name="Kees van Wijngaarden" userId="87d46cc2-0e55-4ed0-b30c-32e39478bd3d" providerId="ADAL" clId="{407D5971-9852-4B78-B6DE-867AF13B3E8A}" dt="2024-10-25T13:57:21.889" v="230" actId="20577"/>
      <pc:docMkLst>
        <pc:docMk/>
      </pc:docMkLst>
      <pc:sldChg chg="addSp delSp modSp mod setBg">
        <pc:chgData name="Kees van Wijngaarden" userId="87d46cc2-0e55-4ed0-b30c-32e39478bd3d" providerId="ADAL" clId="{407D5971-9852-4B78-B6DE-867AF13B3E8A}" dt="2024-10-25T13:56:18.799" v="184" actId="20577"/>
        <pc:sldMkLst>
          <pc:docMk/>
          <pc:sldMk cId="3986635014" sldId="325"/>
        </pc:sldMkLst>
        <pc:spChg chg="mod">
          <ac:chgData name="Kees van Wijngaarden" userId="87d46cc2-0e55-4ed0-b30c-32e39478bd3d" providerId="ADAL" clId="{407D5971-9852-4B78-B6DE-867AF13B3E8A}" dt="2024-10-25T13:53:03.742" v="55" actId="20577"/>
          <ac:spMkLst>
            <pc:docMk/>
            <pc:sldMk cId="3986635014" sldId="325"/>
            <ac:spMk id="6" creationId="{0AC8EA76-60E4-2AB0-288E-8EB9B3641EC7}"/>
          </ac:spMkLst>
        </pc:spChg>
        <pc:spChg chg="add del">
          <ac:chgData name="Kees van Wijngaarden" userId="87d46cc2-0e55-4ed0-b30c-32e39478bd3d" providerId="ADAL" clId="{407D5971-9852-4B78-B6DE-867AF13B3E8A}" dt="2024-10-25T13:49:37.996" v="2" actId="26606"/>
          <ac:spMkLst>
            <pc:docMk/>
            <pc:sldMk cId="3986635014" sldId="325"/>
            <ac:spMk id="11" creationId="{6753252F-4873-4F63-801D-CC719279A7D5}"/>
          </ac:spMkLst>
        </pc:spChg>
        <pc:spChg chg="add del">
          <ac:chgData name="Kees van Wijngaarden" userId="87d46cc2-0e55-4ed0-b30c-32e39478bd3d" providerId="ADAL" clId="{407D5971-9852-4B78-B6DE-867AF13B3E8A}" dt="2024-10-25T13:49:37.996" v="2" actId="26606"/>
          <ac:spMkLst>
            <pc:docMk/>
            <pc:sldMk cId="3986635014" sldId="325"/>
            <ac:spMk id="13" creationId="{047C8CCB-F95D-4249-92DD-651249D3535A}"/>
          </ac:spMkLst>
        </pc:spChg>
        <pc:graphicFrameChg chg="add mod modGraphic">
          <ac:chgData name="Kees van Wijngaarden" userId="87d46cc2-0e55-4ed0-b30c-32e39478bd3d" providerId="ADAL" clId="{407D5971-9852-4B78-B6DE-867AF13B3E8A}" dt="2024-10-25T13:56:18.799" v="184" actId="20577"/>
          <ac:graphicFrameMkLst>
            <pc:docMk/>
            <pc:sldMk cId="3986635014" sldId="325"/>
            <ac:graphicFrameMk id="2" creationId="{5DDC4287-9F68-E1DF-2925-6A3138D8B1FB}"/>
          </ac:graphicFrameMkLst>
        </pc:graphicFrameChg>
      </pc:sldChg>
      <pc:sldChg chg="modSp add mod">
        <pc:chgData name="Kees van Wijngaarden" userId="87d46cc2-0e55-4ed0-b30c-32e39478bd3d" providerId="ADAL" clId="{407D5971-9852-4B78-B6DE-867AF13B3E8A}" dt="2024-10-25T13:57:21.889" v="230" actId="20577"/>
        <pc:sldMkLst>
          <pc:docMk/>
          <pc:sldMk cId="2212833532" sldId="326"/>
        </pc:sldMkLst>
        <pc:spChg chg="mod">
          <ac:chgData name="Kees van Wijngaarden" userId="87d46cc2-0e55-4ed0-b30c-32e39478bd3d" providerId="ADAL" clId="{407D5971-9852-4B78-B6DE-867AF13B3E8A}" dt="2024-10-25T13:52:56.858" v="43" actId="20577"/>
          <ac:spMkLst>
            <pc:docMk/>
            <pc:sldMk cId="2212833532" sldId="326"/>
            <ac:spMk id="6" creationId="{C52F540D-DA80-D11A-508F-8D55342E5EDE}"/>
          </ac:spMkLst>
        </pc:spChg>
        <pc:graphicFrameChg chg="mod modGraphic">
          <ac:chgData name="Kees van Wijngaarden" userId="87d46cc2-0e55-4ed0-b30c-32e39478bd3d" providerId="ADAL" clId="{407D5971-9852-4B78-B6DE-867AF13B3E8A}" dt="2024-10-25T13:57:21.889" v="230" actId="20577"/>
          <ac:graphicFrameMkLst>
            <pc:docMk/>
            <pc:sldMk cId="2212833532" sldId="326"/>
            <ac:graphicFrameMk id="2" creationId="{AD1186B4-4B39-FE04-947B-32638423E6E9}"/>
          </ac:graphicFrameMkLst>
        </pc:graphicFrameChg>
      </pc:sldChg>
    </pc:docChg>
  </pc:docChgLst>
  <pc:docChgLst>
    <pc:chgData name="Wijngaarden, K. (Kees) van" userId="cbae9e5d-165b-4faf-ae59-6a7db6db0a2d" providerId="ADAL" clId="{1A4ACAF8-25B6-4C5D-A545-5862E7667F27}"/>
    <pc:docChg chg="modSld">
      <pc:chgData name="Wijngaarden, K. (Kees) van" userId="cbae9e5d-165b-4faf-ae59-6a7db6db0a2d" providerId="ADAL" clId="{1A4ACAF8-25B6-4C5D-A545-5862E7667F27}" dt="2024-10-28T09:23:33.313" v="56"/>
      <pc:docMkLst>
        <pc:docMk/>
      </pc:docMkLst>
      <pc:sldChg chg="modAnim">
        <pc:chgData name="Wijngaarden, K. (Kees) van" userId="cbae9e5d-165b-4faf-ae59-6a7db6db0a2d" providerId="ADAL" clId="{1A4ACAF8-25B6-4C5D-A545-5862E7667F27}" dt="2024-10-28T09:23:33.313" v="56"/>
        <pc:sldMkLst>
          <pc:docMk/>
          <pc:sldMk cId="3361005011" sldId="321"/>
        </pc:sldMkLst>
      </pc:sldChg>
      <pc:sldChg chg="modAnim">
        <pc:chgData name="Wijngaarden, K. (Kees) van" userId="cbae9e5d-165b-4faf-ae59-6a7db6db0a2d" providerId="ADAL" clId="{1A4ACAF8-25B6-4C5D-A545-5862E7667F27}" dt="2024-10-28T09:23:21.514" v="30"/>
        <pc:sldMkLst>
          <pc:docMk/>
          <pc:sldMk cId="4163886740" sldId="323"/>
        </pc:sldMkLst>
      </pc:sldChg>
      <pc:sldChg chg="modAnim">
        <pc:chgData name="Wijngaarden, K. (Kees) van" userId="cbae9e5d-165b-4faf-ae59-6a7db6db0a2d" providerId="ADAL" clId="{1A4ACAF8-25B6-4C5D-A545-5862E7667F27}" dt="2024-10-28T09:23:06.971" v="24"/>
        <pc:sldMkLst>
          <pc:docMk/>
          <pc:sldMk cId="666451654" sldId="32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4C469C-EA3E-2331-DDBA-219C0C80A70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9BCB605-C361-353F-041F-21E0643509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DB7AC273-0EEF-EB02-1221-16CFCC0941BC}"/>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5" name="Tijdelijke aanduiding voor voettekst 4">
            <a:extLst>
              <a:ext uri="{FF2B5EF4-FFF2-40B4-BE49-F238E27FC236}">
                <a16:creationId xmlns:a16="http://schemas.microsoft.com/office/drawing/2014/main" id="{41F1CA87-37ED-DD2F-3F42-5F609AE953D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6C405D3-DBE5-00E1-FA89-A7A969198A5F}"/>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375341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473579-E3CE-D0A9-BA57-B515C28A73F0}"/>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602FB2BB-0D21-01D0-D0C0-73575C50D32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3A1F06C-2434-F708-362E-30BF0E20A51E}"/>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5" name="Tijdelijke aanduiding voor voettekst 4">
            <a:extLst>
              <a:ext uri="{FF2B5EF4-FFF2-40B4-BE49-F238E27FC236}">
                <a16:creationId xmlns:a16="http://schemas.microsoft.com/office/drawing/2014/main" id="{4FACDE35-4C96-0693-3CAC-70D4D88EB86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116394F-5187-DEDA-2242-6F5D4C5025B7}"/>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402464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70E2272-7991-3256-4E7C-3FCD60317DF0}"/>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7C137A97-E388-8059-DD5A-B45480DBBAA1}"/>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5035E4D-2923-67F1-5C06-F23F7D5FAE1D}"/>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5" name="Tijdelijke aanduiding voor voettekst 4">
            <a:extLst>
              <a:ext uri="{FF2B5EF4-FFF2-40B4-BE49-F238E27FC236}">
                <a16:creationId xmlns:a16="http://schemas.microsoft.com/office/drawing/2014/main" id="{DE0264B6-CF60-27B2-A5EA-46D4F4E5464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03C5042-ABED-BCD7-66AB-71C8C100C5CA}"/>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735407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E5D480-EB81-2446-73AC-9B1C45029E3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D4A7A15-1309-075B-ED2C-55E23AC41B2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E5C91B6-7238-387E-1848-273FACBEB9E1}"/>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5" name="Tijdelijke aanduiding voor voettekst 4">
            <a:extLst>
              <a:ext uri="{FF2B5EF4-FFF2-40B4-BE49-F238E27FC236}">
                <a16:creationId xmlns:a16="http://schemas.microsoft.com/office/drawing/2014/main" id="{8AB6E48D-32CA-3A1A-49E8-F11F548112D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4F1CA0A-F881-F4FB-05C2-FB92D9693DD9}"/>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1978441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A6D1DA-628A-90CF-3C38-50487246B4C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2E7BE5E-DB31-0216-DD66-D1A4F3C4356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C551337-0765-84E1-D82C-ABD571BA55AB}"/>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5" name="Tijdelijke aanduiding voor voettekst 4">
            <a:extLst>
              <a:ext uri="{FF2B5EF4-FFF2-40B4-BE49-F238E27FC236}">
                <a16:creationId xmlns:a16="http://schemas.microsoft.com/office/drawing/2014/main" id="{8A517FD7-57CF-DD9C-19A5-B1A9487E11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EA9DC02-70CB-8743-8BF3-9DB9DA45832B}"/>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2444244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E4D3C6-7865-859E-EB43-EA86F659C1F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2D917A5-56D3-A6F2-C0C7-1EF26003A32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D2156199-404E-3F9A-C7C0-B935F60A288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D92202CB-0CEC-6017-507F-E9F878D55331}"/>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6" name="Tijdelijke aanduiding voor voettekst 5">
            <a:extLst>
              <a:ext uri="{FF2B5EF4-FFF2-40B4-BE49-F238E27FC236}">
                <a16:creationId xmlns:a16="http://schemas.microsoft.com/office/drawing/2014/main" id="{3469D72A-DA5F-8FF8-64D8-D14A513B98F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E35CB15-F7D3-97B6-B889-C1479A4AA20F}"/>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2503821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6A0A3E-ABE0-C2A2-39D6-E03703A7470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D3D34F08-D255-627B-E2B5-D08FCFA2CB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678FBF1-0950-7CF7-361F-AD651ED0929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142E5EE-652F-0672-488E-9D5A11FBED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926DC4E-B289-D509-18AB-F0DCA7E5801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0E941AB0-6A17-0FE7-FA1C-2A3B6B7F3FF3}"/>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8" name="Tijdelijke aanduiding voor voettekst 7">
            <a:extLst>
              <a:ext uri="{FF2B5EF4-FFF2-40B4-BE49-F238E27FC236}">
                <a16:creationId xmlns:a16="http://schemas.microsoft.com/office/drawing/2014/main" id="{7E498709-8C2B-6C7F-93B5-DFADA720F994}"/>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B9939421-B8C1-D629-4E3A-5E3A1568F117}"/>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3122996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B7078E-B0D0-A527-8652-58DB7A1D3432}"/>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9B9CE6D-0752-0ECA-EA65-0A87A1AC9D75}"/>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4" name="Tijdelijke aanduiding voor voettekst 3">
            <a:extLst>
              <a:ext uri="{FF2B5EF4-FFF2-40B4-BE49-F238E27FC236}">
                <a16:creationId xmlns:a16="http://schemas.microsoft.com/office/drawing/2014/main" id="{107A318C-72A4-87F2-DACF-32A37EA3454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2F6C55A3-E95B-2930-8675-C6B7D83E686E}"/>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3996257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0BA38BA-5DE2-464C-60CF-4CABC364F966}"/>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3" name="Tijdelijke aanduiding voor voettekst 2">
            <a:extLst>
              <a:ext uri="{FF2B5EF4-FFF2-40B4-BE49-F238E27FC236}">
                <a16:creationId xmlns:a16="http://schemas.microsoft.com/office/drawing/2014/main" id="{2CD9640C-C085-9065-E962-D9B16EF4D3D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9D92FC7-FB28-381D-B9BC-0F95329FCF83}"/>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2879219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A71C78-7ACD-0686-9B87-DC442CBAFF4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453F00D-CC01-4A22-693F-D1FAC9797F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0F5C339-B0BA-D304-ACE2-E262B965F9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5ABB064-C0E0-9099-3C10-2945DFE72F91}"/>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6" name="Tijdelijke aanduiding voor voettekst 5">
            <a:extLst>
              <a:ext uri="{FF2B5EF4-FFF2-40B4-BE49-F238E27FC236}">
                <a16:creationId xmlns:a16="http://schemas.microsoft.com/office/drawing/2014/main" id="{98CEAE2B-1218-49F7-A8BD-CED1F5604E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EEADB3A-047E-2D0A-C8AC-E99E140D2546}"/>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2890168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ACFC96-647D-59D5-12A2-5A0CA2B1B5A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5E45F102-F231-3B1C-7156-74A7684A75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173C5FE9-5FE7-427F-6824-694470D10D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EA5C9B2-2031-7A8C-92E0-25EB578BC7B9}"/>
              </a:ext>
            </a:extLst>
          </p:cNvPr>
          <p:cNvSpPr>
            <a:spLocks noGrp="1"/>
          </p:cNvSpPr>
          <p:nvPr>
            <p:ph type="dt" sz="half" idx="10"/>
          </p:nvPr>
        </p:nvSpPr>
        <p:spPr/>
        <p:txBody>
          <a:bodyPr/>
          <a:lstStyle/>
          <a:p>
            <a:fld id="{82783657-207F-40AC-A193-919A35CE336F}" type="datetimeFigureOut">
              <a:rPr lang="nl-NL" smtClean="0"/>
              <a:t>28-10-2024</a:t>
            </a:fld>
            <a:endParaRPr lang="nl-NL"/>
          </a:p>
        </p:txBody>
      </p:sp>
      <p:sp>
        <p:nvSpPr>
          <p:cNvPr id="6" name="Tijdelijke aanduiding voor voettekst 5">
            <a:extLst>
              <a:ext uri="{FF2B5EF4-FFF2-40B4-BE49-F238E27FC236}">
                <a16:creationId xmlns:a16="http://schemas.microsoft.com/office/drawing/2014/main" id="{82EECA96-6805-81D7-76F8-EBC751470F8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08E08B9-BDFC-2870-39F5-F32781E7592F}"/>
              </a:ext>
            </a:extLst>
          </p:cNvPr>
          <p:cNvSpPr>
            <a:spLocks noGrp="1"/>
          </p:cNvSpPr>
          <p:nvPr>
            <p:ph type="sldNum" sz="quarter" idx="12"/>
          </p:nvPr>
        </p:nvSpPr>
        <p:spPr/>
        <p:txBody>
          <a:bodyPr/>
          <a:lstStyle/>
          <a:p>
            <a:fld id="{64D9D2E5-24D6-4AD5-AD1C-D96AC190DCDE}" type="slidenum">
              <a:rPr lang="nl-NL" smtClean="0"/>
              <a:t>‹nr.›</a:t>
            </a:fld>
            <a:endParaRPr lang="nl-NL"/>
          </a:p>
        </p:txBody>
      </p:sp>
    </p:spTree>
    <p:extLst>
      <p:ext uri="{BB962C8B-B14F-4D97-AF65-F5344CB8AC3E}">
        <p14:creationId xmlns:p14="http://schemas.microsoft.com/office/powerpoint/2010/main" val="2609497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D2CB360-1E40-4E6B-0EFA-A9B69259E3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EA9BC3B6-FCF9-F595-6714-4BC4700793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A97F345-C501-226C-44B2-C4498B714A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2783657-207F-40AC-A193-919A35CE336F}" type="datetimeFigureOut">
              <a:rPr lang="nl-NL" smtClean="0"/>
              <a:t>28-10-2024</a:t>
            </a:fld>
            <a:endParaRPr lang="nl-NL"/>
          </a:p>
        </p:txBody>
      </p:sp>
      <p:sp>
        <p:nvSpPr>
          <p:cNvPr id="5" name="Tijdelijke aanduiding voor voettekst 4">
            <a:extLst>
              <a:ext uri="{FF2B5EF4-FFF2-40B4-BE49-F238E27FC236}">
                <a16:creationId xmlns:a16="http://schemas.microsoft.com/office/drawing/2014/main" id="{3313A4FB-212D-385E-2F12-0FE6F0239A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71FBC380-DADF-9CD5-3EB4-1A1ACD8C2A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4D9D2E5-24D6-4AD5-AD1C-D96AC190DCDE}" type="slidenum">
              <a:rPr lang="nl-NL" smtClean="0"/>
              <a:t>‹nr.›</a:t>
            </a:fld>
            <a:endParaRPr lang="nl-NL"/>
          </a:p>
        </p:txBody>
      </p:sp>
    </p:spTree>
    <p:extLst>
      <p:ext uri="{BB962C8B-B14F-4D97-AF65-F5344CB8AC3E}">
        <p14:creationId xmlns:p14="http://schemas.microsoft.com/office/powerpoint/2010/main" val="2237979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5C1963-4624-3948-FC87-CE33A1697664}"/>
              </a:ext>
            </a:extLst>
          </p:cNvPr>
          <p:cNvSpPr>
            <a:spLocks noGrp="1"/>
          </p:cNvSpPr>
          <p:nvPr>
            <p:ph type="ctrTitle"/>
          </p:nvPr>
        </p:nvSpPr>
        <p:spPr>
          <a:xfrm>
            <a:off x="1524000" y="1731963"/>
            <a:ext cx="9144000" cy="2387600"/>
          </a:xfrm>
        </p:spPr>
        <p:txBody>
          <a:bodyPr>
            <a:normAutofit/>
          </a:bodyPr>
          <a:lstStyle/>
          <a:p>
            <a:r>
              <a:rPr lang="nl-NL" sz="6600" b="1" dirty="0"/>
              <a:t>Boomstructuur Onderwijscatalogus</a:t>
            </a:r>
          </a:p>
        </p:txBody>
      </p:sp>
    </p:spTree>
    <p:extLst>
      <p:ext uri="{BB962C8B-B14F-4D97-AF65-F5344CB8AC3E}">
        <p14:creationId xmlns:p14="http://schemas.microsoft.com/office/powerpoint/2010/main" val="83170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B9B37551-2F9A-56FD-6B15-2AB1AB444FA1}"/>
              </a:ext>
            </a:extLst>
          </p:cNvPr>
          <p:cNvPicPr>
            <a:picLocks noChangeAspect="1"/>
          </p:cNvPicPr>
          <p:nvPr/>
        </p:nvPicPr>
        <p:blipFill>
          <a:blip r:embed="rId2"/>
          <a:stretch>
            <a:fillRect/>
          </a:stretch>
        </p:blipFill>
        <p:spPr>
          <a:xfrm>
            <a:off x="402769" y="175850"/>
            <a:ext cx="11428063" cy="6416539"/>
          </a:xfrm>
          <a:prstGeom prst="rect">
            <a:avLst/>
          </a:prstGeom>
        </p:spPr>
      </p:pic>
      <p:sp>
        <p:nvSpPr>
          <p:cNvPr id="6" name="Titel 1">
            <a:extLst>
              <a:ext uri="{FF2B5EF4-FFF2-40B4-BE49-F238E27FC236}">
                <a16:creationId xmlns:a16="http://schemas.microsoft.com/office/drawing/2014/main" id="{FD7A838F-D08E-73B6-F8E4-362939975081}"/>
              </a:ext>
            </a:extLst>
          </p:cNvPr>
          <p:cNvSpPr txBox="1">
            <a:spLocks/>
          </p:cNvSpPr>
          <p:nvPr/>
        </p:nvSpPr>
        <p:spPr>
          <a:xfrm>
            <a:off x="185057" y="169730"/>
            <a:ext cx="8814564" cy="6627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dirty="0"/>
              <a:t>Boomstructuur</a:t>
            </a:r>
          </a:p>
        </p:txBody>
      </p:sp>
    </p:spTree>
    <p:extLst>
      <p:ext uri="{BB962C8B-B14F-4D97-AF65-F5344CB8AC3E}">
        <p14:creationId xmlns:p14="http://schemas.microsoft.com/office/powerpoint/2010/main" val="1468858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52FD1-34B3-E497-8A3C-DC732F6C78CB}"/>
            </a:ext>
          </a:extLst>
        </p:cNvPr>
        <p:cNvGrpSpPr/>
        <p:nvPr/>
      </p:nvGrpSpPr>
      <p:grpSpPr>
        <a:xfrm>
          <a:off x="0" y="0"/>
          <a:ext cx="0" cy="0"/>
          <a:chOff x="0" y="0"/>
          <a:chExt cx="0" cy="0"/>
        </a:xfrm>
      </p:grpSpPr>
      <p:sp>
        <p:nvSpPr>
          <p:cNvPr id="2" name="Ovaal 1">
            <a:extLst>
              <a:ext uri="{FF2B5EF4-FFF2-40B4-BE49-F238E27FC236}">
                <a16:creationId xmlns:a16="http://schemas.microsoft.com/office/drawing/2014/main" id="{4243DFCC-8C09-6946-5073-55C5311ED523}"/>
              </a:ext>
            </a:extLst>
          </p:cNvPr>
          <p:cNvSpPr/>
          <p:nvPr/>
        </p:nvSpPr>
        <p:spPr>
          <a:xfrm>
            <a:off x="339365" y="1869717"/>
            <a:ext cx="11736371" cy="1484767"/>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nl-NL" sz="1400" b="1" dirty="0">
                <a:solidFill>
                  <a:schemeClr val="tx2"/>
                </a:solidFill>
              </a:rPr>
              <a:t>Basisinformatie</a:t>
            </a:r>
          </a:p>
        </p:txBody>
      </p:sp>
      <p:sp>
        <p:nvSpPr>
          <p:cNvPr id="3" name="Ovaal 2">
            <a:extLst>
              <a:ext uri="{FF2B5EF4-FFF2-40B4-BE49-F238E27FC236}">
                <a16:creationId xmlns:a16="http://schemas.microsoft.com/office/drawing/2014/main" id="{A0A0E674-20CD-FD03-368E-FA9CE43323EB}"/>
              </a:ext>
            </a:extLst>
          </p:cNvPr>
          <p:cNvSpPr/>
          <p:nvPr/>
        </p:nvSpPr>
        <p:spPr>
          <a:xfrm>
            <a:off x="1212584" y="2556377"/>
            <a:ext cx="1950592" cy="1086139"/>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Opleidings-inhoud</a:t>
            </a:r>
          </a:p>
          <a:p>
            <a:pPr algn="ctr"/>
            <a:endParaRPr lang="nl-NL" sz="1200" b="1" dirty="0"/>
          </a:p>
          <a:p>
            <a:pPr algn="ctr"/>
            <a:endParaRPr lang="nl-NL" sz="1200" b="1" dirty="0"/>
          </a:p>
        </p:txBody>
      </p:sp>
      <p:sp>
        <p:nvSpPr>
          <p:cNvPr id="4" name="Ovaal 3">
            <a:extLst>
              <a:ext uri="{FF2B5EF4-FFF2-40B4-BE49-F238E27FC236}">
                <a16:creationId xmlns:a16="http://schemas.microsoft.com/office/drawing/2014/main" id="{3408B7B4-8D05-1DF1-AD70-2151A97FC3F9}"/>
              </a:ext>
            </a:extLst>
          </p:cNvPr>
          <p:cNvSpPr/>
          <p:nvPr/>
        </p:nvSpPr>
        <p:spPr>
          <a:xfrm>
            <a:off x="3417700" y="2655869"/>
            <a:ext cx="1728192" cy="1152128"/>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Summatieve</a:t>
            </a:r>
          </a:p>
          <a:p>
            <a:pPr algn="ctr"/>
            <a:r>
              <a:rPr lang="nl-NL" sz="1200" b="1" dirty="0"/>
              <a:t>Toetsen</a:t>
            </a:r>
          </a:p>
          <a:p>
            <a:pPr algn="ctr"/>
            <a:endParaRPr lang="nl-NL" sz="1200" dirty="0"/>
          </a:p>
          <a:p>
            <a:pPr algn="ctr"/>
            <a:endParaRPr lang="nl-NL" sz="1200" dirty="0"/>
          </a:p>
        </p:txBody>
      </p:sp>
      <p:sp>
        <p:nvSpPr>
          <p:cNvPr id="5" name="Ovaal 4">
            <a:extLst>
              <a:ext uri="{FF2B5EF4-FFF2-40B4-BE49-F238E27FC236}">
                <a16:creationId xmlns:a16="http://schemas.microsoft.com/office/drawing/2014/main" id="{C27768CE-3B3D-2B8D-C897-D8843A3BA307}"/>
              </a:ext>
            </a:extLst>
          </p:cNvPr>
          <p:cNvSpPr/>
          <p:nvPr/>
        </p:nvSpPr>
        <p:spPr>
          <a:xfrm>
            <a:off x="8497269" y="2556377"/>
            <a:ext cx="1656184" cy="1152128"/>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Plannings-aspecten</a:t>
            </a:r>
          </a:p>
          <a:p>
            <a:pPr algn="ctr"/>
            <a:endParaRPr lang="nl-NL" sz="1200" b="1" dirty="0"/>
          </a:p>
          <a:p>
            <a:pPr algn="ctr"/>
            <a:endParaRPr lang="nl-NL" sz="1200" b="1" dirty="0"/>
          </a:p>
        </p:txBody>
      </p:sp>
      <p:sp>
        <p:nvSpPr>
          <p:cNvPr id="6" name="PIJL-OMLAAG 7">
            <a:extLst>
              <a:ext uri="{FF2B5EF4-FFF2-40B4-BE49-F238E27FC236}">
                <a16:creationId xmlns:a16="http://schemas.microsoft.com/office/drawing/2014/main" id="{A8EECA33-4013-0E02-64CB-5A4A61E44B12}"/>
              </a:ext>
            </a:extLst>
          </p:cNvPr>
          <p:cNvSpPr/>
          <p:nvPr/>
        </p:nvSpPr>
        <p:spPr>
          <a:xfrm>
            <a:off x="2047052" y="3714524"/>
            <a:ext cx="504056" cy="936104"/>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7" name="PIJL-OMLAAG 8">
            <a:extLst>
              <a:ext uri="{FF2B5EF4-FFF2-40B4-BE49-F238E27FC236}">
                <a16:creationId xmlns:a16="http://schemas.microsoft.com/office/drawing/2014/main" id="{4725542C-41CB-4F2C-8623-8DCEF54E41F7}"/>
              </a:ext>
            </a:extLst>
          </p:cNvPr>
          <p:cNvSpPr/>
          <p:nvPr/>
        </p:nvSpPr>
        <p:spPr>
          <a:xfrm>
            <a:off x="4029768" y="3880005"/>
            <a:ext cx="504056" cy="648072"/>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8" name="PIJL-OMLAAG 9">
            <a:extLst>
              <a:ext uri="{FF2B5EF4-FFF2-40B4-BE49-F238E27FC236}">
                <a16:creationId xmlns:a16="http://schemas.microsoft.com/office/drawing/2014/main" id="{0E33A635-0E7C-325A-C0CA-951D8404246C}"/>
              </a:ext>
            </a:extLst>
          </p:cNvPr>
          <p:cNvSpPr/>
          <p:nvPr/>
        </p:nvSpPr>
        <p:spPr>
          <a:xfrm>
            <a:off x="9217349" y="3780513"/>
            <a:ext cx="504056" cy="936104"/>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9" name="Tekstvak 8">
            <a:extLst>
              <a:ext uri="{FF2B5EF4-FFF2-40B4-BE49-F238E27FC236}">
                <a16:creationId xmlns:a16="http://schemas.microsoft.com/office/drawing/2014/main" id="{BB9951EE-E363-4C50-37B4-EAAF34F88B37}"/>
              </a:ext>
            </a:extLst>
          </p:cNvPr>
          <p:cNvSpPr txBox="1"/>
          <p:nvPr/>
        </p:nvSpPr>
        <p:spPr>
          <a:xfrm>
            <a:off x="7700463" y="614269"/>
            <a:ext cx="1805751" cy="1200329"/>
          </a:xfrm>
          <a:prstGeom prst="rect">
            <a:avLst/>
          </a:prstGeom>
          <a:noFill/>
        </p:spPr>
        <p:txBody>
          <a:bodyPr wrap="none" rtlCol="0">
            <a:spAutoFit/>
          </a:bodyPr>
          <a:lstStyle/>
          <a:p>
            <a:r>
              <a:rPr lang="nl-NL" sz="1200" b="1" dirty="0">
                <a:solidFill>
                  <a:schemeClr val="accent1">
                    <a:lumMod val="75000"/>
                  </a:schemeClr>
                </a:solidFill>
              </a:rPr>
              <a:t>Metadata</a:t>
            </a:r>
          </a:p>
          <a:p>
            <a:pPr marL="174625" indent="-174625">
              <a:buFont typeface="Arial" pitchFamily="34" charset="0"/>
              <a:buChar char="•"/>
            </a:pPr>
            <a:r>
              <a:rPr lang="nl-NL" sz="1200" dirty="0">
                <a:solidFill>
                  <a:schemeClr val="accent1">
                    <a:lumMod val="75000"/>
                  </a:schemeClr>
                </a:solidFill>
              </a:rPr>
              <a:t>Code Opleidingsvariant</a:t>
            </a:r>
          </a:p>
          <a:p>
            <a:pPr marL="174625" indent="-174625">
              <a:buFont typeface="Arial" pitchFamily="34" charset="0"/>
              <a:buChar char="•"/>
            </a:pPr>
            <a:r>
              <a:rPr lang="nl-NL" sz="1200" dirty="0">
                <a:solidFill>
                  <a:schemeClr val="accent1">
                    <a:lumMod val="75000"/>
                  </a:schemeClr>
                </a:solidFill>
              </a:rPr>
              <a:t>Crebo-code</a:t>
            </a:r>
          </a:p>
          <a:p>
            <a:pPr marL="174625" indent="-174625">
              <a:buFont typeface="Arial" pitchFamily="34" charset="0"/>
              <a:buChar char="•"/>
            </a:pPr>
            <a:r>
              <a:rPr lang="nl-NL" sz="1200" dirty="0">
                <a:solidFill>
                  <a:schemeClr val="accent1">
                    <a:lumMod val="75000"/>
                  </a:schemeClr>
                </a:solidFill>
              </a:rPr>
              <a:t>Organisatie-eenheid</a:t>
            </a:r>
          </a:p>
          <a:p>
            <a:pPr marL="174625" indent="-174625">
              <a:buFont typeface="Arial" pitchFamily="34" charset="0"/>
              <a:buChar char="•"/>
            </a:pPr>
            <a:r>
              <a:rPr lang="nl-NL" sz="1200" dirty="0">
                <a:solidFill>
                  <a:schemeClr val="accent1">
                    <a:lumMod val="75000"/>
                  </a:schemeClr>
                </a:solidFill>
              </a:rPr>
              <a:t>Niveau</a:t>
            </a:r>
          </a:p>
          <a:p>
            <a:pPr marL="174625" indent="-174625">
              <a:buFont typeface="Arial" pitchFamily="34" charset="0"/>
              <a:buChar char="•"/>
            </a:pPr>
            <a:r>
              <a:rPr lang="nl-NL" sz="1200" dirty="0">
                <a:solidFill>
                  <a:schemeClr val="accent1">
                    <a:lumMod val="75000"/>
                  </a:schemeClr>
                </a:solidFill>
              </a:rPr>
              <a:t>Leerweg</a:t>
            </a:r>
          </a:p>
        </p:txBody>
      </p:sp>
      <p:sp>
        <p:nvSpPr>
          <p:cNvPr id="10" name="Gebogen pijl 11">
            <a:extLst>
              <a:ext uri="{FF2B5EF4-FFF2-40B4-BE49-F238E27FC236}">
                <a16:creationId xmlns:a16="http://schemas.microsoft.com/office/drawing/2014/main" id="{6DE27299-AAB2-3819-368D-F7E25634D901}"/>
              </a:ext>
            </a:extLst>
          </p:cNvPr>
          <p:cNvSpPr/>
          <p:nvPr/>
        </p:nvSpPr>
        <p:spPr>
          <a:xfrm rot="10800000" flipH="1" flipV="1">
            <a:off x="6234050" y="815777"/>
            <a:ext cx="1451773" cy="1200330"/>
          </a:xfrm>
          <a:prstGeom prst="bentArrow">
            <a:avLst>
              <a:gd name="adj1" fmla="val 13111"/>
              <a:gd name="adj2" fmla="val 15437"/>
              <a:gd name="adj3" fmla="val 21251"/>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sp>
        <p:nvSpPr>
          <p:cNvPr id="11" name="Tekstvak 10">
            <a:extLst>
              <a:ext uri="{FF2B5EF4-FFF2-40B4-BE49-F238E27FC236}">
                <a16:creationId xmlns:a16="http://schemas.microsoft.com/office/drawing/2014/main" id="{E7D2A8CA-BA10-C6ED-BD74-4AC99379D283}"/>
              </a:ext>
            </a:extLst>
          </p:cNvPr>
          <p:cNvSpPr txBox="1"/>
          <p:nvPr/>
        </p:nvSpPr>
        <p:spPr>
          <a:xfrm>
            <a:off x="10303845" y="4340896"/>
            <a:ext cx="1349921" cy="1200329"/>
          </a:xfrm>
          <a:prstGeom prst="rect">
            <a:avLst/>
          </a:prstGeom>
          <a:noFill/>
        </p:spPr>
        <p:txBody>
          <a:bodyPr wrap="none" rtlCol="0">
            <a:spAutoFit/>
          </a:bodyPr>
          <a:lstStyle/>
          <a:p>
            <a:r>
              <a:rPr lang="nl-NL" sz="1200" b="1" dirty="0">
                <a:solidFill>
                  <a:schemeClr val="accent1">
                    <a:lumMod val="75000"/>
                  </a:schemeClr>
                </a:solidFill>
              </a:rPr>
              <a:t>Planning</a:t>
            </a:r>
          </a:p>
          <a:p>
            <a:pPr marL="174625" indent="-174625">
              <a:buFont typeface="Arial" pitchFamily="34" charset="0"/>
              <a:buChar char="•"/>
            </a:pPr>
            <a:r>
              <a:rPr lang="nl-NL" sz="1200" dirty="0">
                <a:solidFill>
                  <a:schemeClr val="accent1">
                    <a:lumMod val="75000"/>
                  </a:schemeClr>
                </a:solidFill>
              </a:rPr>
              <a:t>Startmomenten</a:t>
            </a:r>
          </a:p>
          <a:p>
            <a:pPr marL="174625" indent="-174625">
              <a:buFont typeface="Arial" pitchFamily="34" charset="0"/>
              <a:buChar char="•"/>
            </a:pPr>
            <a:r>
              <a:rPr lang="nl-NL" sz="1200" dirty="0">
                <a:solidFill>
                  <a:schemeClr val="accent1">
                    <a:lumMod val="75000"/>
                  </a:schemeClr>
                </a:solidFill>
              </a:rPr>
              <a:t>Inschrijfperiode</a:t>
            </a:r>
          </a:p>
          <a:p>
            <a:pPr marL="174625" indent="-174625">
              <a:buFont typeface="Arial" pitchFamily="34" charset="0"/>
              <a:buChar char="•"/>
            </a:pPr>
            <a:r>
              <a:rPr lang="nl-NL" sz="1200" dirty="0">
                <a:solidFill>
                  <a:schemeClr val="accent1">
                    <a:lumMod val="75000"/>
                  </a:schemeClr>
                </a:solidFill>
              </a:rPr>
              <a:t>Doorlooptijd</a:t>
            </a:r>
          </a:p>
          <a:p>
            <a:pPr marL="174625" indent="-174625">
              <a:buFont typeface="Arial" pitchFamily="34" charset="0"/>
              <a:buChar char="•"/>
            </a:pPr>
            <a:r>
              <a:rPr lang="nl-NL" sz="1200" dirty="0">
                <a:solidFill>
                  <a:schemeClr val="accent1">
                    <a:lumMod val="75000"/>
                  </a:schemeClr>
                </a:solidFill>
              </a:rPr>
              <a:t>Locatie</a:t>
            </a:r>
          </a:p>
          <a:p>
            <a:pPr marL="174625" indent="-174625">
              <a:buFont typeface="Arial" pitchFamily="34" charset="0"/>
              <a:buChar char="•"/>
            </a:pPr>
            <a:endParaRPr lang="nl-NL" sz="1200" dirty="0">
              <a:solidFill>
                <a:schemeClr val="accent1">
                  <a:lumMod val="75000"/>
                </a:schemeClr>
              </a:solidFill>
            </a:endParaRPr>
          </a:p>
        </p:txBody>
      </p:sp>
      <p:sp>
        <p:nvSpPr>
          <p:cNvPr id="12" name="Gebogen pijl 13">
            <a:extLst>
              <a:ext uri="{FF2B5EF4-FFF2-40B4-BE49-F238E27FC236}">
                <a16:creationId xmlns:a16="http://schemas.microsoft.com/office/drawing/2014/main" id="{C0836978-D09C-2157-3E72-58ABEFD6AC36}"/>
              </a:ext>
            </a:extLst>
          </p:cNvPr>
          <p:cNvSpPr/>
          <p:nvPr/>
        </p:nvSpPr>
        <p:spPr>
          <a:xfrm rot="5400000">
            <a:off x="9934422" y="3111445"/>
            <a:ext cx="936104" cy="1386918"/>
          </a:xfrm>
          <a:prstGeom prst="bentArrow">
            <a:avLst>
              <a:gd name="adj1" fmla="val 17490"/>
              <a:gd name="adj2" fmla="val 21958"/>
              <a:gd name="adj3" fmla="val 24119"/>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sp>
        <p:nvSpPr>
          <p:cNvPr id="13" name="Stroomdiagram: Document 12">
            <a:extLst>
              <a:ext uri="{FF2B5EF4-FFF2-40B4-BE49-F238E27FC236}">
                <a16:creationId xmlns:a16="http://schemas.microsoft.com/office/drawing/2014/main" id="{CA80260E-5369-E44F-C20B-6507C9B72C1E}"/>
              </a:ext>
            </a:extLst>
          </p:cNvPr>
          <p:cNvSpPr/>
          <p:nvPr/>
        </p:nvSpPr>
        <p:spPr>
          <a:xfrm>
            <a:off x="8857309" y="4849020"/>
            <a:ext cx="1224136" cy="864096"/>
          </a:xfrm>
          <a:prstGeom prst="flowChartDocument">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Aangeboden</a:t>
            </a:r>
          </a:p>
          <a:p>
            <a:pPr algn="ctr"/>
            <a:r>
              <a:rPr lang="nl-NL" sz="1400" dirty="0"/>
              <a:t>opleiding</a:t>
            </a:r>
          </a:p>
        </p:txBody>
      </p:sp>
      <p:sp>
        <p:nvSpPr>
          <p:cNvPr id="14" name="Stroomdiagram: Document 13">
            <a:extLst>
              <a:ext uri="{FF2B5EF4-FFF2-40B4-BE49-F238E27FC236}">
                <a16:creationId xmlns:a16="http://schemas.microsoft.com/office/drawing/2014/main" id="{F82D2764-338B-9DF9-5640-BF777254C449}"/>
              </a:ext>
            </a:extLst>
          </p:cNvPr>
          <p:cNvSpPr/>
          <p:nvPr/>
        </p:nvSpPr>
        <p:spPr>
          <a:xfrm>
            <a:off x="1687012" y="4783031"/>
            <a:ext cx="1224136" cy="864096"/>
          </a:xfrm>
          <a:prstGeom prst="flowChartDocument">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Studiegids</a:t>
            </a:r>
          </a:p>
        </p:txBody>
      </p:sp>
      <p:sp>
        <p:nvSpPr>
          <p:cNvPr id="15" name="Stroomdiagram: Document 14">
            <a:extLst>
              <a:ext uri="{FF2B5EF4-FFF2-40B4-BE49-F238E27FC236}">
                <a16:creationId xmlns:a16="http://schemas.microsoft.com/office/drawing/2014/main" id="{5CACFBAB-25AD-7242-AD35-CF089349A4D0}"/>
              </a:ext>
            </a:extLst>
          </p:cNvPr>
          <p:cNvSpPr/>
          <p:nvPr/>
        </p:nvSpPr>
        <p:spPr>
          <a:xfrm>
            <a:off x="3669728" y="4660480"/>
            <a:ext cx="1224136" cy="864096"/>
          </a:xfrm>
          <a:prstGeom prst="flowChartDocument">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err="1"/>
              <a:t>Examen-programma’s</a:t>
            </a:r>
            <a:endParaRPr lang="nl-NL" sz="1400" dirty="0"/>
          </a:p>
        </p:txBody>
      </p:sp>
      <p:sp>
        <p:nvSpPr>
          <p:cNvPr id="16" name="Gebogen pijl 18">
            <a:extLst>
              <a:ext uri="{FF2B5EF4-FFF2-40B4-BE49-F238E27FC236}">
                <a16:creationId xmlns:a16="http://schemas.microsoft.com/office/drawing/2014/main" id="{4A79E849-1F6D-C09C-087B-002CBD266480}"/>
              </a:ext>
            </a:extLst>
          </p:cNvPr>
          <p:cNvSpPr/>
          <p:nvPr/>
        </p:nvSpPr>
        <p:spPr>
          <a:xfrm rot="16200000" flipH="1">
            <a:off x="387680" y="3087655"/>
            <a:ext cx="1080120" cy="1158504"/>
          </a:xfrm>
          <a:prstGeom prst="bentArrow">
            <a:avLst>
              <a:gd name="adj1" fmla="val 17490"/>
              <a:gd name="adj2" fmla="val 21958"/>
              <a:gd name="adj3" fmla="val 24119"/>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sp>
        <p:nvSpPr>
          <p:cNvPr id="17" name="Tekstvak 16">
            <a:extLst>
              <a:ext uri="{FF2B5EF4-FFF2-40B4-BE49-F238E27FC236}">
                <a16:creationId xmlns:a16="http://schemas.microsoft.com/office/drawing/2014/main" id="{332A4E67-4449-D790-00D1-A58CEDA87828}"/>
              </a:ext>
            </a:extLst>
          </p:cNvPr>
          <p:cNvSpPr txBox="1"/>
          <p:nvPr/>
        </p:nvSpPr>
        <p:spPr>
          <a:xfrm>
            <a:off x="96968" y="4191285"/>
            <a:ext cx="1321196" cy="830997"/>
          </a:xfrm>
          <a:prstGeom prst="rect">
            <a:avLst/>
          </a:prstGeom>
          <a:noFill/>
        </p:spPr>
        <p:txBody>
          <a:bodyPr wrap="none" rtlCol="0">
            <a:spAutoFit/>
          </a:bodyPr>
          <a:lstStyle/>
          <a:p>
            <a:r>
              <a:rPr lang="nl-NL" sz="1200" b="1" dirty="0">
                <a:solidFill>
                  <a:schemeClr val="accent1">
                    <a:lumMod val="75000"/>
                  </a:schemeClr>
                </a:solidFill>
              </a:rPr>
              <a:t>Opleidingsinhoud</a:t>
            </a:r>
          </a:p>
          <a:p>
            <a:pPr marL="174625" indent="-174625">
              <a:buFont typeface="Arial" pitchFamily="34" charset="0"/>
              <a:buChar char="•"/>
            </a:pPr>
            <a:r>
              <a:rPr lang="nl-NL" sz="1200" dirty="0">
                <a:solidFill>
                  <a:schemeClr val="accent1">
                    <a:lumMod val="75000"/>
                  </a:schemeClr>
                </a:solidFill>
              </a:rPr>
              <a:t>Beschrijving</a:t>
            </a:r>
          </a:p>
          <a:p>
            <a:pPr marL="174625" indent="-174625">
              <a:buFont typeface="Arial" pitchFamily="34" charset="0"/>
              <a:buChar char="•"/>
            </a:pPr>
            <a:r>
              <a:rPr lang="nl-NL" sz="1200" dirty="0">
                <a:solidFill>
                  <a:schemeClr val="accent1">
                    <a:lumMod val="75000"/>
                  </a:schemeClr>
                </a:solidFill>
              </a:rPr>
              <a:t>Leerdoelen</a:t>
            </a:r>
          </a:p>
          <a:p>
            <a:pPr marL="174625" indent="-174625">
              <a:buFont typeface="Arial" pitchFamily="34" charset="0"/>
              <a:buChar char="•"/>
            </a:pPr>
            <a:r>
              <a:rPr lang="nl-NL" sz="1200" dirty="0">
                <a:solidFill>
                  <a:schemeClr val="accent1">
                    <a:lumMod val="75000"/>
                  </a:schemeClr>
                </a:solidFill>
              </a:rPr>
              <a:t>Relatie met KD</a:t>
            </a:r>
          </a:p>
        </p:txBody>
      </p:sp>
      <p:sp>
        <p:nvSpPr>
          <p:cNvPr id="18" name="Gebogen pijl 20">
            <a:extLst>
              <a:ext uri="{FF2B5EF4-FFF2-40B4-BE49-F238E27FC236}">
                <a16:creationId xmlns:a16="http://schemas.microsoft.com/office/drawing/2014/main" id="{7521475E-08CD-25F1-B9AD-9EE0DCF242F5}"/>
              </a:ext>
            </a:extLst>
          </p:cNvPr>
          <p:cNvSpPr/>
          <p:nvPr/>
        </p:nvSpPr>
        <p:spPr>
          <a:xfrm rot="5400000">
            <a:off x="3910257" y="4154205"/>
            <a:ext cx="2314502" cy="864096"/>
          </a:xfrm>
          <a:prstGeom prst="bentArrow">
            <a:avLst>
              <a:gd name="adj1" fmla="val 24467"/>
              <a:gd name="adj2" fmla="val 26367"/>
              <a:gd name="adj3" fmla="val 32937"/>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sp>
        <p:nvSpPr>
          <p:cNvPr id="19" name="Tekstvak 18">
            <a:extLst>
              <a:ext uri="{FF2B5EF4-FFF2-40B4-BE49-F238E27FC236}">
                <a16:creationId xmlns:a16="http://schemas.microsoft.com/office/drawing/2014/main" id="{BEA8D416-AA40-8086-4640-95F4F28DC65B}"/>
              </a:ext>
            </a:extLst>
          </p:cNvPr>
          <p:cNvSpPr txBox="1"/>
          <p:nvPr/>
        </p:nvSpPr>
        <p:spPr>
          <a:xfrm>
            <a:off x="4491444" y="5755116"/>
            <a:ext cx="1602426" cy="1015663"/>
          </a:xfrm>
          <a:prstGeom prst="rect">
            <a:avLst/>
          </a:prstGeom>
          <a:noFill/>
        </p:spPr>
        <p:txBody>
          <a:bodyPr wrap="none" rtlCol="0">
            <a:spAutoFit/>
          </a:bodyPr>
          <a:lstStyle/>
          <a:p>
            <a:r>
              <a:rPr lang="nl-NL" sz="1200" b="1" dirty="0">
                <a:solidFill>
                  <a:schemeClr val="accent1">
                    <a:lumMod val="75000"/>
                  </a:schemeClr>
                </a:solidFill>
              </a:rPr>
              <a:t>Examenprogramma</a:t>
            </a:r>
            <a:endParaRPr lang="nl-NL" sz="1200" dirty="0">
              <a:solidFill>
                <a:schemeClr val="accent1">
                  <a:lumMod val="75000"/>
                </a:schemeClr>
              </a:solidFill>
            </a:endParaRPr>
          </a:p>
          <a:p>
            <a:pPr marL="174625" indent="-174625">
              <a:buFont typeface="Arial" pitchFamily="34" charset="0"/>
              <a:buChar char="•"/>
            </a:pPr>
            <a:r>
              <a:rPr lang="nl-NL" sz="1200" dirty="0">
                <a:solidFill>
                  <a:schemeClr val="accent1">
                    <a:lumMod val="75000"/>
                  </a:schemeClr>
                </a:solidFill>
              </a:rPr>
              <a:t>Cohort</a:t>
            </a:r>
          </a:p>
          <a:p>
            <a:pPr marL="174625" indent="-174625">
              <a:buFont typeface="Arial" pitchFamily="34" charset="0"/>
              <a:buChar char="•"/>
            </a:pPr>
            <a:r>
              <a:rPr lang="nl-NL" sz="1200" dirty="0">
                <a:solidFill>
                  <a:schemeClr val="accent1">
                    <a:lumMod val="75000"/>
                  </a:schemeClr>
                </a:solidFill>
              </a:rPr>
              <a:t>Deeltoetsen</a:t>
            </a:r>
          </a:p>
          <a:p>
            <a:pPr marL="174625" indent="-174625">
              <a:buFont typeface="Arial" pitchFamily="34" charset="0"/>
              <a:buChar char="•"/>
            </a:pPr>
            <a:r>
              <a:rPr lang="nl-NL" sz="1200" dirty="0">
                <a:solidFill>
                  <a:schemeClr val="accent1">
                    <a:lumMod val="75000"/>
                  </a:schemeClr>
                </a:solidFill>
              </a:rPr>
              <a:t>Resultaatsschalen</a:t>
            </a:r>
          </a:p>
          <a:p>
            <a:pPr marL="174625" indent="-174625">
              <a:buFont typeface="Arial" pitchFamily="34" charset="0"/>
              <a:buChar char="•"/>
            </a:pPr>
            <a:r>
              <a:rPr lang="nl-NL" sz="1200" dirty="0">
                <a:solidFill>
                  <a:schemeClr val="accent1">
                    <a:lumMod val="75000"/>
                  </a:schemeClr>
                </a:solidFill>
              </a:rPr>
              <a:t>Omvang</a:t>
            </a:r>
          </a:p>
        </p:txBody>
      </p:sp>
      <p:sp>
        <p:nvSpPr>
          <p:cNvPr id="20" name="Titel 1">
            <a:extLst>
              <a:ext uri="{FF2B5EF4-FFF2-40B4-BE49-F238E27FC236}">
                <a16:creationId xmlns:a16="http://schemas.microsoft.com/office/drawing/2014/main" id="{7B1D8A84-37E9-8898-0269-0A3A57BEFCCD}"/>
              </a:ext>
            </a:extLst>
          </p:cNvPr>
          <p:cNvSpPr txBox="1">
            <a:spLocks/>
          </p:cNvSpPr>
          <p:nvPr/>
        </p:nvSpPr>
        <p:spPr>
          <a:xfrm>
            <a:off x="185057" y="169730"/>
            <a:ext cx="6842368" cy="6627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dirty="0"/>
              <a:t>Opleidingsvariant</a:t>
            </a:r>
          </a:p>
        </p:txBody>
      </p:sp>
      <p:sp>
        <p:nvSpPr>
          <p:cNvPr id="21" name="Tekstvak 20">
            <a:extLst>
              <a:ext uri="{FF2B5EF4-FFF2-40B4-BE49-F238E27FC236}">
                <a16:creationId xmlns:a16="http://schemas.microsoft.com/office/drawing/2014/main" id="{48F358F5-3C99-B38D-86F1-4D7569663908}"/>
              </a:ext>
            </a:extLst>
          </p:cNvPr>
          <p:cNvSpPr txBox="1"/>
          <p:nvPr/>
        </p:nvSpPr>
        <p:spPr>
          <a:xfrm>
            <a:off x="181786" y="896323"/>
            <a:ext cx="5823088" cy="923330"/>
          </a:xfrm>
          <a:prstGeom prst="rect">
            <a:avLst/>
          </a:prstGeom>
          <a:noFill/>
        </p:spPr>
        <p:txBody>
          <a:bodyPr wrap="square" rtlCol="0">
            <a:spAutoFit/>
          </a:bodyPr>
          <a:lstStyle/>
          <a:p>
            <a:r>
              <a:rPr lang="nl-NL" dirty="0"/>
              <a:t>In een onderwijscatalogus wordt een basis gelegd voor het opleidingsaanbod, die verder voor diverse doeleinden verrijkt wordt met meer detailinformatie.</a:t>
            </a:r>
          </a:p>
        </p:txBody>
      </p:sp>
      <p:sp>
        <p:nvSpPr>
          <p:cNvPr id="22" name="Stroomdiagram: Document 21">
            <a:extLst>
              <a:ext uri="{FF2B5EF4-FFF2-40B4-BE49-F238E27FC236}">
                <a16:creationId xmlns:a16="http://schemas.microsoft.com/office/drawing/2014/main" id="{F6526B6D-44C7-93A0-6CF6-F4474A3771D2}"/>
              </a:ext>
            </a:extLst>
          </p:cNvPr>
          <p:cNvSpPr/>
          <p:nvPr/>
        </p:nvSpPr>
        <p:spPr>
          <a:xfrm>
            <a:off x="6096000" y="5018038"/>
            <a:ext cx="1224136" cy="864096"/>
          </a:xfrm>
          <a:prstGeom prst="flowChartDocument">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Websites</a:t>
            </a:r>
          </a:p>
        </p:txBody>
      </p:sp>
      <p:sp>
        <p:nvSpPr>
          <p:cNvPr id="23" name="Ovaal 22">
            <a:extLst>
              <a:ext uri="{FF2B5EF4-FFF2-40B4-BE49-F238E27FC236}">
                <a16:creationId xmlns:a16="http://schemas.microsoft.com/office/drawing/2014/main" id="{3A6B3B94-CF52-A3EE-AC24-D6277537A6EB}"/>
              </a:ext>
            </a:extLst>
          </p:cNvPr>
          <p:cNvSpPr/>
          <p:nvPr/>
        </p:nvSpPr>
        <p:spPr>
          <a:xfrm>
            <a:off x="5797510" y="2710682"/>
            <a:ext cx="1728192" cy="1152128"/>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Marketing informatie</a:t>
            </a:r>
          </a:p>
          <a:p>
            <a:pPr algn="ctr"/>
            <a:endParaRPr lang="nl-NL" sz="1200" dirty="0"/>
          </a:p>
          <a:p>
            <a:pPr algn="ctr"/>
            <a:endParaRPr lang="nl-NL" sz="1200" dirty="0"/>
          </a:p>
        </p:txBody>
      </p:sp>
      <p:sp>
        <p:nvSpPr>
          <p:cNvPr id="24" name="PIJL-OMLAAG 9">
            <a:extLst>
              <a:ext uri="{FF2B5EF4-FFF2-40B4-BE49-F238E27FC236}">
                <a16:creationId xmlns:a16="http://schemas.microsoft.com/office/drawing/2014/main" id="{E7D7E367-49C1-1D85-1160-C002C8834E57}"/>
              </a:ext>
            </a:extLst>
          </p:cNvPr>
          <p:cNvSpPr/>
          <p:nvPr/>
        </p:nvSpPr>
        <p:spPr>
          <a:xfrm>
            <a:off x="6435884" y="3972372"/>
            <a:ext cx="504056" cy="936104"/>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25" name="Tekstvak 24">
            <a:extLst>
              <a:ext uri="{FF2B5EF4-FFF2-40B4-BE49-F238E27FC236}">
                <a16:creationId xmlns:a16="http://schemas.microsoft.com/office/drawing/2014/main" id="{FF59A574-B07D-C6D5-4A9D-6D4930C9B62D}"/>
              </a:ext>
            </a:extLst>
          </p:cNvPr>
          <p:cNvSpPr txBox="1"/>
          <p:nvPr/>
        </p:nvSpPr>
        <p:spPr>
          <a:xfrm>
            <a:off x="7579549" y="4514879"/>
            <a:ext cx="1244059" cy="1015663"/>
          </a:xfrm>
          <a:prstGeom prst="rect">
            <a:avLst/>
          </a:prstGeom>
          <a:noFill/>
        </p:spPr>
        <p:txBody>
          <a:bodyPr wrap="none" rtlCol="0">
            <a:spAutoFit/>
          </a:bodyPr>
          <a:lstStyle/>
          <a:p>
            <a:r>
              <a:rPr lang="nl-NL" sz="1200" b="1" dirty="0">
                <a:solidFill>
                  <a:schemeClr val="accent1">
                    <a:lumMod val="75000"/>
                  </a:schemeClr>
                </a:solidFill>
              </a:rPr>
              <a:t>Marketing</a:t>
            </a:r>
          </a:p>
          <a:p>
            <a:pPr marL="174625" indent="-174625">
              <a:buFont typeface="Arial" pitchFamily="34" charset="0"/>
              <a:buChar char="•"/>
            </a:pPr>
            <a:r>
              <a:rPr lang="nl-NL" sz="1200" dirty="0">
                <a:solidFill>
                  <a:schemeClr val="accent1">
                    <a:lumMod val="75000"/>
                  </a:schemeClr>
                </a:solidFill>
              </a:rPr>
              <a:t>Wervende </a:t>
            </a:r>
            <a:br>
              <a:rPr lang="nl-NL" sz="1200" dirty="0">
                <a:solidFill>
                  <a:schemeClr val="accent1">
                    <a:lumMod val="75000"/>
                  </a:schemeClr>
                </a:solidFill>
              </a:rPr>
            </a:br>
            <a:r>
              <a:rPr lang="nl-NL" sz="1200" dirty="0">
                <a:solidFill>
                  <a:schemeClr val="accent1">
                    <a:lumMod val="75000"/>
                  </a:schemeClr>
                </a:solidFill>
              </a:rPr>
              <a:t>teksten</a:t>
            </a:r>
          </a:p>
          <a:p>
            <a:pPr marL="174625" indent="-174625">
              <a:buFont typeface="Arial" pitchFamily="34" charset="0"/>
              <a:buChar char="•"/>
            </a:pPr>
            <a:r>
              <a:rPr lang="nl-NL" sz="1200" dirty="0">
                <a:solidFill>
                  <a:schemeClr val="accent1">
                    <a:lumMod val="75000"/>
                  </a:schemeClr>
                </a:solidFill>
              </a:rPr>
              <a:t>Aansluiten </a:t>
            </a:r>
            <a:br>
              <a:rPr lang="nl-NL" sz="1200" dirty="0">
                <a:solidFill>
                  <a:schemeClr val="accent1">
                    <a:lumMod val="75000"/>
                  </a:schemeClr>
                </a:solidFill>
              </a:rPr>
            </a:br>
            <a:r>
              <a:rPr lang="nl-NL" sz="1200" dirty="0">
                <a:solidFill>
                  <a:schemeClr val="accent1">
                    <a:lumMod val="75000"/>
                  </a:schemeClr>
                </a:solidFill>
              </a:rPr>
              <a:t>zoekmachines</a:t>
            </a:r>
          </a:p>
        </p:txBody>
      </p:sp>
      <p:sp>
        <p:nvSpPr>
          <p:cNvPr id="26" name="Gebogen pijl 13">
            <a:extLst>
              <a:ext uri="{FF2B5EF4-FFF2-40B4-BE49-F238E27FC236}">
                <a16:creationId xmlns:a16="http://schemas.microsoft.com/office/drawing/2014/main" id="{786F94DE-37D2-F424-D9A7-0744A408E24E}"/>
              </a:ext>
            </a:extLst>
          </p:cNvPr>
          <p:cNvSpPr/>
          <p:nvPr/>
        </p:nvSpPr>
        <p:spPr>
          <a:xfrm rot="5400000">
            <a:off x="7205082" y="3355429"/>
            <a:ext cx="1060267" cy="1158504"/>
          </a:xfrm>
          <a:prstGeom prst="bentArrow">
            <a:avLst>
              <a:gd name="adj1" fmla="val 17490"/>
              <a:gd name="adj2" fmla="val 21958"/>
              <a:gd name="adj3" fmla="val 24119"/>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cxnSp>
        <p:nvCxnSpPr>
          <p:cNvPr id="29" name="Rechte verbindingslijn 28">
            <a:extLst>
              <a:ext uri="{FF2B5EF4-FFF2-40B4-BE49-F238E27FC236}">
                <a16:creationId xmlns:a16="http://schemas.microsoft.com/office/drawing/2014/main" id="{1F574AA3-BDEF-BFF6-534E-E3DABD792B69}"/>
              </a:ext>
            </a:extLst>
          </p:cNvPr>
          <p:cNvCxnSpPr>
            <a:cxnSpLocks/>
          </p:cNvCxnSpPr>
          <p:nvPr/>
        </p:nvCxnSpPr>
        <p:spPr>
          <a:xfrm flipV="1">
            <a:off x="181786" y="2380736"/>
            <a:ext cx="11892507" cy="24809"/>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0" name="Tekstvak 29">
            <a:extLst>
              <a:ext uri="{FF2B5EF4-FFF2-40B4-BE49-F238E27FC236}">
                <a16:creationId xmlns:a16="http://schemas.microsoft.com/office/drawing/2014/main" id="{BF1AABE0-6D7A-E86D-67EC-9A6D20BF0A6F}"/>
              </a:ext>
            </a:extLst>
          </p:cNvPr>
          <p:cNvSpPr txBox="1"/>
          <p:nvPr/>
        </p:nvSpPr>
        <p:spPr>
          <a:xfrm>
            <a:off x="10544340" y="1320307"/>
            <a:ext cx="1558440" cy="369332"/>
          </a:xfrm>
          <a:prstGeom prst="rect">
            <a:avLst/>
          </a:prstGeom>
          <a:noFill/>
        </p:spPr>
        <p:txBody>
          <a:bodyPr wrap="none" rtlCol="0">
            <a:spAutoFit/>
          </a:bodyPr>
          <a:lstStyle>
            <a:defPPr>
              <a:defRPr lang="nl-NL"/>
            </a:defPPr>
            <a:lvl1pPr>
              <a:defRPr sz="1200" b="1">
                <a:solidFill>
                  <a:schemeClr val="accent1">
                    <a:lumMod val="75000"/>
                  </a:schemeClr>
                </a:solidFill>
              </a:defRPr>
            </a:lvl1pPr>
          </a:lstStyle>
          <a:p>
            <a:r>
              <a:rPr lang="nl-NL" sz="1800" dirty="0">
                <a:solidFill>
                  <a:schemeClr val="accent2">
                    <a:lumMod val="75000"/>
                  </a:schemeClr>
                </a:solidFill>
              </a:rPr>
              <a:t>Grof ontwerp</a:t>
            </a:r>
          </a:p>
        </p:txBody>
      </p:sp>
      <p:sp>
        <p:nvSpPr>
          <p:cNvPr id="31" name="Tekstvak 30">
            <a:extLst>
              <a:ext uri="{FF2B5EF4-FFF2-40B4-BE49-F238E27FC236}">
                <a16:creationId xmlns:a16="http://schemas.microsoft.com/office/drawing/2014/main" id="{B2C5916F-1D5C-9814-4E54-384D600D88BF}"/>
              </a:ext>
            </a:extLst>
          </p:cNvPr>
          <p:cNvSpPr txBox="1"/>
          <p:nvPr/>
        </p:nvSpPr>
        <p:spPr>
          <a:xfrm>
            <a:off x="10676859" y="3035216"/>
            <a:ext cx="1481239" cy="369332"/>
          </a:xfrm>
          <a:prstGeom prst="rect">
            <a:avLst/>
          </a:prstGeom>
          <a:noFill/>
        </p:spPr>
        <p:txBody>
          <a:bodyPr wrap="none" rtlCol="0">
            <a:spAutoFit/>
          </a:bodyPr>
          <a:lstStyle>
            <a:defPPr>
              <a:defRPr lang="nl-NL"/>
            </a:defPPr>
            <a:lvl1pPr>
              <a:defRPr sz="1200" b="1">
                <a:solidFill>
                  <a:schemeClr val="accent1">
                    <a:lumMod val="75000"/>
                  </a:schemeClr>
                </a:solidFill>
              </a:defRPr>
            </a:lvl1pPr>
          </a:lstStyle>
          <a:p>
            <a:r>
              <a:rPr lang="nl-NL" sz="1800" dirty="0">
                <a:solidFill>
                  <a:schemeClr val="accent2">
                    <a:lumMod val="75000"/>
                  </a:schemeClr>
                </a:solidFill>
              </a:rPr>
              <a:t>Fijn ontwerp</a:t>
            </a:r>
          </a:p>
        </p:txBody>
      </p:sp>
      <p:sp>
        <p:nvSpPr>
          <p:cNvPr id="32" name="PIJL-OMLAAG 9">
            <a:extLst>
              <a:ext uri="{FF2B5EF4-FFF2-40B4-BE49-F238E27FC236}">
                <a16:creationId xmlns:a16="http://schemas.microsoft.com/office/drawing/2014/main" id="{3AC52390-9342-D8ED-1A6C-0CECE00A481E}"/>
              </a:ext>
            </a:extLst>
          </p:cNvPr>
          <p:cNvSpPr/>
          <p:nvPr/>
        </p:nvSpPr>
        <p:spPr>
          <a:xfrm>
            <a:off x="11099874" y="2465579"/>
            <a:ext cx="504056" cy="661268"/>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33" name="PIJL-OMLAAG 9">
            <a:extLst>
              <a:ext uri="{FF2B5EF4-FFF2-40B4-BE49-F238E27FC236}">
                <a16:creationId xmlns:a16="http://schemas.microsoft.com/office/drawing/2014/main" id="{0FD90EE9-2E09-6F1A-4ADF-D206F50A4A33}"/>
              </a:ext>
            </a:extLst>
          </p:cNvPr>
          <p:cNvSpPr/>
          <p:nvPr/>
        </p:nvSpPr>
        <p:spPr>
          <a:xfrm rot="10800000">
            <a:off x="11095933" y="1628727"/>
            <a:ext cx="504056" cy="661268"/>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Tree>
    <p:extLst>
      <p:ext uri="{BB962C8B-B14F-4D97-AF65-F5344CB8AC3E}">
        <p14:creationId xmlns:p14="http://schemas.microsoft.com/office/powerpoint/2010/main" val="666451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54FB5-31E0-30E1-7DED-1D271A759829}"/>
            </a:ext>
          </a:extLst>
        </p:cNvPr>
        <p:cNvGrpSpPr/>
        <p:nvPr/>
      </p:nvGrpSpPr>
      <p:grpSpPr>
        <a:xfrm>
          <a:off x="0" y="0"/>
          <a:ext cx="0" cy="0"/>
          <a:chOff x="0" y="0"/>
          <a:chExt cx="0" cy="0"/>
        </a:xfrm>
      </p:grpSpPr>
      <p:sp>
        <p:nvSpPr>
          <p:cNvPr id="42" name="Rechthoek: afgeronde hoeken 41">
            <a:extLst>
              <a:ext uri="{FF2B5EF4-FFF2-40B4-BE49-F238E27FC236}">
                <a16:creationId xmlns:a16="http://schemas.microsoft.com/office/drawing/2014/main" id="{748B1FB1-7C42-4444-E1B2-FD414C3A6A11}"/>
              </a:ext>
            </a:extLst>
          </p:cNvPr>
          <p:cNvSpPr/>
          <p:nvPr/>
        </p:nvSpPr>
        <p:spPr>
          <a:xfrm>
            <a:off x="2759511" y="4044409"/>
            <a:ext cx="7685388" cy="1929925"/>
          </a:xfrm>
          <a:prstGeom prst="roundRect">
            <a:avLst>
              <a:gd name="adj" fmla="val 1309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400" dirty="0"/>
              <a:t>Opleidingsonderdeel</a:t>
            </a:r>
          </a:p>
        </p:txBody>
      </p:sp>
      <p:sp>
        <p:nvSpPr>
          <p:cNvPr id="2" name="Rechthoek: afgeronde hoeken 1">
            <a:extLst>
              <a:ext uri="{FF2B5EF4-FFF2-40B4-BE49-F238E27FC236}">
                <a16:creationId xmlns:a16="http://schemas.microsoft.com/office/drawing/2014/main" id="{F4E24217-5B48-717E-A0D4-031EC2380B89}"/>
              </a:ext>
            </a:extLst>
          </p:cNvPr>
          <p:cNvSpPr/>
          <p:nvPr/>
        </p:nvSpPr>
        <p:spPr>
          <a:xfrm>
            <a:off x="8715313" y="4419601"/>
            <a:ext cx="1434353" cy="720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Onderwijs-product</a:t>
            </a:r>
          </a:p>
        </p:txBody>
      </p:sp>
      <p:sp>
        <p:nvSpPr>
          <p:cNvPr id="5" name="Rechthoek: afgeronde hoeken 4">
            <a:extLst>
              <a:ext uri="{FF2B5EF4-FFF2-40B4-BE49-F238E27FC236}">
                <a16:creationId xmlns:a16="http://schemas.microsoft.com/office/drawing/2014/main" id="{22C44877-9578-BD08-14CE-5D4D8ACCF989}"/>
              </a:ext>
            </a:extLst>
          </p:cNvPr>
          <p:cNvSpPr/>
          <p:nvPr/>
        </p:nvSpPr>
        <p:spPr>
          <a:xfrm>
            <a:off x="5630045" y="1579302"/>
            <a:ext cx="1434353" cy="720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Opleidings-variant</a:t>
            </a:r>
          </a:p>
        </p:txBody>
      </p:sp>
      <p:sp>
        <p:nvSpPr>
          <p:cNvPr id="7" name="Tekstvak 6">
            <a:extLst>
              <a:ext uri="{FF2B5EF4-FFF2-40B4-BE49-F238E27FC236}">
                <a16:creationId xmlns:a16="http://schemas.microsoft.com/office/drawing/2014/main" id="{6B468F43-B7F2-D7A6-571D-84929CA46FFF}"/>
              </a:ext>
            </a:extLst>
          </p:cNvPr>
          <p:cNvSpPr txBox="1"/>
          <p:nvPr/>
        </p:nvSpPr>
        <p:spPr>
          <a:xfrm>
            <a:off x="261374" y="238781"/>
            <a:ext cx="8740385" cy="472776"/>
          </a:xfrm>
          <a:prstGeom prst="rect">
            <a:avLst/>
          </a:prstGeom>
          <a:noFill/>
        </p:spPr>
        <p:txBody>
          <a:bodyPr wrap="square" rtlCol="0">
            <a:spAutoFit/>
          </a:bodyPr>
          <a:lstStyle/>
          <a:p>
            <a:r>
              <a:rPr lang="nl-NL" sz="2400" b="1" dirty="0">
                <a:solidFill>
                  <a:schemeClr val="accent1">
                    <a:lumMod val="75000"/>
                  </a:schemeClr>
                </a:solidFill>
              </a:rPr>
              <a:t>Onderdelen die de basis vormen voor de onderwijscatalogus:</a:t>
            </a:r>
          </a:p>
        </p:txBody>
      </p:sp>
      <p:sp>
        <p:nvSpPr>
          <p:cNvPr id="8" name="Tekstvak 7">
            <a:extLst>
              <a:ext uri="{FF2B5EF4-FFF2-40B4-BE49-F238E27FC236}">
                <a16:creationId xmlns:a16="http://schemas.microsoft.com/office/drawing/2014/main" id="{564987E1-2757-EAFA-E9DD-623B8573F181}"/>
              </a:ext>
            </a:extLst>
          </p:cNvPr>
          <p:cNvSpPr txBox="1"/>
          <p:nvPr/>
        </p:nvSpPr>
        <p:spPr>
          <a:xfrm>
            <a:off x="261375" y="1001076"/>
            <a:ext cx="3015569" cy="369332"/>
          </a:xfrm>
          <a:prstGeom prst="rect">
            <a:avLst/>
          </a:prstGeom>
          <a:noFill/>
        </p:spPr>
        <p:txBody>
          <a:bodyPr wrap="none" rtlCol="0">
            <a:spAutoFit/>
          </a:bodyPr>
          <a:lstStyle/>
          <a:p>
            <a:pPr marL="342900" indent="-342900">
              <a:buFont typeface="+mj-lt"/>
              <a:buAutoNum type="arabicPeriod"/>
            </a:pPr>
            <a:r>
              <a:rPr lang="nl-NL" dirty="0">
                <a:solidFill>
                  <a:schemeClr val="accent1">
                    <a:lumMod val="75000"/>
                  </a:schemeClr>
                </a:solidFill>
              </a:rPr>
              <a:t>Bepalen opleidingsaanbod</a:t>
            </a:r>
          </a:p>
        </p:txBody>
      </p:sp>
      <p:sp>
        <p:nvSpPr>
          <p:cNvPr id="9" name="Tekstvak 8">
            <a:extLst>
              <a:ext uri="{FF2B5EF4-FFF2-40B4-BE49-F238E27FC236}">
                <a16:creationId xmlns:a16="http://schemas.microsoft.com/office/drawing/2014/main" id="{D8125F54-233B-BFA1-41FD-3A3DD2487EE4}"/>
              </a:ext>
            </a:extLst>
          </p:cNvPr>
          <p:cNvSpPr txBox="1"/>
          <p:nvPr/>
        </p:nvSpPr>
        <p:spPr>
          <a:xfrm>
            <a:off x="261375" y="2602467"/>
            <a:ext cx="2270750" cy="369332"/>
          </a:xfrm>
          <a:prstGeom prst="rect">
            <a:avLst/>
          </a:prstGeom>
          <a:noFill/>
        </p:spPr>
        <p:txBody>
          <a:bodyPr wrap="none" rtlCol="0">
            <a:spAutoFit/>
          </a:bodyPr>
          <a:lstStyle/>
          <a:p>
            <a:pPr marL="342900" indent="-342900">
              <a:buFont typeface="+mj-lt"/>
              <a:buAutoNum type="arabicPeriod" startAt="2"/>
            </a:pPr>
            <a:r>
              <a:rPr lang="nl-NL" dirty="0">
                <a:solidFill>
                  <a:schemeClr val="accent1">
                    <a:lumMod val="75000"/>
                  </a:schemeClr>
                </a:solidFill>
              </a:rPr>
              <a:t>“Blokken” bepalen</a:t>
            </a:r>
          </a:p>
        </p:txBody>
      </p:sp>
      <p:sp>
        <p:nvSpPr>
          <p:cNvPr id="10" name="Rechthoek: afgeronde hoeken 9">
            <a:extLst>
              <a:ext uri="{FF2B5EF4-FFF2-40B4-BE49-F238E27FC236}">
                <a16:creationId xmlns:a16="http://schemas.microsoft.com/office/drawing/2014/main" id="{62006BDE-2D51-EE1D-3575-EF3FEB0967FE}"/>
              </a:ext>
            </a:extLst>
          </p:cNvPr>
          <p:cNvSpPr/>
          <p:nvPr/>
        </p:nvSpPr>
        <p:spPr>
          <a:xfrm>
            <a:off x="7834766" y="2820971"/>
            <a:ext cx="1434353" cy="720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err="1"/>
              <a:t>Opleidings-programma</a:t>
            </a:r>
            <a:endParaRPr lang="nl-NL" sz="1400" dirty="0"/>
          </a:p>
        </p:txBody>
      </p:sp>
      <p:sp>
        <p:nvSpPr>
          <p:cNvPr id="25" name="Rechthoek: afgeronde hoeken 24">
            <a:extLst>
              <a:ext uri="{FF2B5EF4-FFF2-40B4-BE49-F238E27FC236}">
                <a16:creationId xmlns:a16="http://schemas.microsoft.com/office/drawing/2014/main" id="{9857798D-36C6-7746-A9F4-9F7B69191614}"/>
              </a:ext>
            </a:extLst>
          </p:cNvPr>
          <p:cNvSpPr/>
          <p:nvPr/>
        </p:nvSpPr>
        <p:spPr>
          <a:xfrm>
            <a:off x="3476169" y="2820971"/>
            <a:ext cx="1434353" cy="720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err="1"/>
              <a:t>Examen-programma</a:t>
            </a:r>
            <a:endParaRPr lang="nl-NL" sz="1400" dirty="0"/>
          </a:p>
        </p:txBody>
      </p:sp>
      <p:sp>
        <p:nvSpPr>
          <p:cNvPr id="33" name="Rechthoek: afgeronde hoeken 32">
            <a:extLst>
              <a:ext uri="{FF2B5EF4-FFF2-40B4-BE49-F238E27FC236}">
                <a16:creationId xmlns:a16="http://schemas.microsoft.com/office/drawing/2014/main" id="{959701AF-7F58-EAE7-9B58-F1649B458568}"/>
              </a:ext>
            </a:extLst>
          </p:cNvPr>
          <p:cNvSpPr/>
          <p:nvPr/>
        </p:nvSpPr>
        <p:spPr>
          <a:xfrm>
            <a:off x="6984643" y="4419601"/>
            <a:ext cx="1434353" cy="720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Onderwijs-product</a:t>
            </a:r>
          </a:p>
        </p:txBody>
      </p:sp>
      <p:sp>
        <p:nvSpPr>
          <p:cNvPr id="64" name="Rechthoek: afgeronde hoeken 63">
            <a:extLst>
              <a:ext uri="{FF2B5EF4-FFF2-40B4-BE49-F238E27FC236}">
                <a16:creationId xmlns:a16="http://schemas.microsoft.com/office/drawing/2014/main" id="{6DAD4E03-C05E-7579-B0E4-BB813FE71169}"/>
              </a:ext>
            </a:extLst>
          </p:cNvPr>
          <p:cNvSpPr/>
          <p:nvPr/>
        </p:nvSpPr>
        <p:spPr>
          <a:xfrm>
            <a:off x="1745499" y="1576978"/>
            <a:ext cx="1434353" cy="720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Opleiding</a:t>
            </a:r>
          </a:p>
        </p:txBody>
      </p:sp>
      <p:cxnSp>
        <p:nvCxnSpPr>
          <p:cNvPr id="89" name="Verbindingslijn: gebogen 88">
            <a:extLst>
              <a:ext uri="{FF2B5EF4-FFF2-40B4-BE49-F238E27FC236}">
                <a16:creationId xmlns:a16="http://schemas.microsoft.com/office/drawing/2014/main" id="{D9764E68-7390-8941-D9E5-6D4263B910F3}"/>
              </a:ext>
            </a:extLst>
          </p:cNvPr>
          <p:cNvCxnSpPr>
            <a:cxnSpLocks/>
            <a:stCxn id="5" idx="2"/>
            <a:endCxn id="10" idx="0"/>
          </p:cNvCxnSpPr>
          <p:nvPr/>
        </p:nvCxnSpPr>
        <p:spPr>
          <a:xfrm rot="16200000" flipH="1">
            <a:off x="7189090" y="1458117"/>
            <a:ext cx="520985" cy="220472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Rechte verbindingslijn met pijl 42">
            <a:extLst>
              <a:ext uri="{FF2B5EF4-FFF2-40B4-BE49-F238E27FC236}">
                <a16:creationId xmlns:a16="http://schemas.microsoft.com/office/drawing/2014/main" id="{328BB554-79F3-41B9-2B7A-4C08E0F75A26}"/>
              </a:ext>
            </a:extLst>
          </p:cNvPr>
          <p:cNvCxnSpPr>
            <a:stCxn id="64" idx="3"/>
            <a:endCxn id="5" idx="1"/>
          </p:cNvCxnSpPr>
          <p:nvPr/>
        </p:nvCxnSpPr>
        <p:spPr>
          <a:xfrm>
            <a:off x="3179852" y="1937320"/>
            <a:ext cx="2450193" cy="23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90ADE8CD-E488-17C7-D083-E8EBC3486115}"/>
              </a:ext>
            </a:extLst>
          </p:cNvPr>
          <p:cNvCxnSpPr>
            <a:cxnSpLocks/>
          </p:cNvCxnSpPr>
          <p:nvPr/>
        </p:nvCxnSpPr>
        <p:spPr>
          <a:xfrm>
            <a:off x="261375" y="4586329"/>
            <a:ext cx="11838920" cy="0"/>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26" name="Tekstvak 25">
            <a:extLst>
              <a:ext uri="{FF2B5EF4-FFF2-40B4-BE49-F238E27FC236}">
                <a16:creationId xmlns:a16="http://schemas.microsoft.com/office/drawing/2014/main" id="{35FE2F51-E139-55C1-94E2-1C1759FEE752}"/>
              </a:ext>
            </a:extLst>
          </p:cNvPr>
          <p:cNvSpPr txBox="1"/>
          <p:nvPr/>
        </p:nvSpPr>
        <p:spPr>
          <a:xfrm>
            <a:off x="10623929" y="3529372"/>
            <a:ext cx="1558440" cy="369332"/>
          </a:xfrm>
          <a:prstGeom prst="rect">
            <a:avLst/>
          </a:prstGeom>
          <a:noFill/>
        </p:spPr>
        <p:txBody>
          <a:bodyPr wrap="none" rtlCol="0">
            <a:spAutoFit/>
          </a:bodyPr>
          <a:lstStyle>
            <a:defPPr>
              <a:defRPr lang="nl-NL"/>
            </a:defPPr>
            <a:lvl1pPr>
              <a:defRPr sz="1200" b="1">
                <a:solidFill>
                  <a:schemeClr val="accent1">
                    <a:lumMod val="75000"/>
                  </a:schemeClr>
                </a:solidFill>
              </a:defRPr>
            </a:lvl1pPr>
          </a:lstStyle>
          <a:p>
            <a:r>
              <a:rPr lang="nl-NL" sz="1800" dirty="0">
                <a:solidFill>
                  <a:schemeClr val="accent2">
                    <a:lumMod val="75000"/>
                  </a:schemeClr>
                </a:solidFill>
              </a:rPr>
              <a:t>Grof ontwerp</a:t>
            </a:r>
          </a:p>
        </p:txBody>
      </p:sp>
      <p:sp>
        <p:nvSpPr>
          <p:cNvPr id="28" name="Tekstvak 27">
            <a:extLst>
              <a:ext uri="{FF2B5EF4-FFF2-40B4-BE49-F238E27FC236}">
                <a16:creationId xmlns:a16="http://schemas.microsoft.com/office/drawing/2014/main" id="{62D6FA3D-DF95-61C2-BA7C-EF8FE6060F5C}"/>
              </a:ext>
            </a:extLst>
          </p:cNvPr>
          <p:cNvSpPr txBox="1"/>
          <p:nvPr/>
        </p:nvSpPr>
        <p:spPr>
          <a:xfrm>
            <a:off x="10756448" y="5244281"/>
            <a:ext cx="1481239" cy="369332"/>
          </a:xfrm>
          <a:prstGeom prst="rect">
            <a:avLst/>
          </a:prstGeom>
          <a:noFill/>
        </p:spPr>
        <p:txBody>
          <a:bodyPr wrap="none" rtlCol="0">
            <a:spAutoFit/>
          </a:bodyPr>
          <a:lstStyle>
            <a:defPPr>
              <a:defRPr lang="nl-NL"/>
            </a:defPPr>
            <a:lvl1pPr>
              <a:defRPr sz="1200" b="1">
                <a:solidFill>
                  <a:schemeClr val="accent1">
                    <a:lumMod val="75000"/>
                  </a:schemeClr>
                </a:solidFill>
              </a:defRPr>
            </a:lvl1pPr>
          </a:lstStyle>
          <a:p>
            <a:r>
              <a:rPr lang="nl-NL" sz="1800" dirty="0">
                <a:solidFill>
                  <a:schemeClr val="accent2">
                    <a:lumMod val="75000"/>
                  </a:schemeClr>
                </a:solidFill>
              </a:rPr>
              <a:t>Fijn ontwerp</a:t>
            </a:r>
          </a:p>
        </p:txBody>
      </p:sp>
      <p:sp>
        <p:nvSpPr>
          <p:cNvPr id="29" name="PIJL-OMLAAG 9">
            <a:extLst>
              <a:ext uri="{FF2B5EF4-FFF2-40B4-BE49-F238E27FC236}">
                <a16:creationId xmlns:a16="http://schemas.microsoft.com/office/drawing/2014/main" id="{5933B4D0-DCBD-3D30-3BB0-CF8A71AFED72}"/>
              </a:ext>
            </a:extLst>
          </p:cNvPr>
          <p:cNvSpPr/>
          <p:nvPr/>
        </p:nvSpPr>
        <p:spPr>
          <a:xfrm>
            <a:off x="11179463" y="4674644"/>
            <a:ext cx="504056" cy="661268"/>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34" name="PIJL-OMLAAG 9">
            <a:extLst>
              <a:ext uri="{FF2B5EF4-FFF2-40B4-BE49-F238E27FC236}">
                <a16:creationId xmlns:a16="http://schemas.microsoft.com/office/drawing/2014/main" id="{C5C60F2F-7F6C-6BA3-28DE-8F4328429D4A}"/>
              </a:ext>
            </a:extLst>
          </p:cNvPr>
          <p:cNvSpPr/>
          <p:nvPr/>
        </p:nvSpPr>
        <p:spPr>
          <a:xfrm rot="10800000">
            <a:off x="11175522" y="3837792"/>
            <a:ext cx="504056" cy="661268"/>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35" name="Tekstvak 34">
            <a:extLst>
              <a:ext uri="{FF2B5EF4-FFF2-40B4-BE49-F238E27FC236}">
                <a16:creationId xmlns:a16="http://schemas.microsoft.com/office/drawing/2014/main" id="{E2443835-083D-95ED-9CA5-586A5FBC1805}"/>
              </a:ext>
            </a:extLst>
          </p:cNvPr>
          <p:cNvSpPr txBox="1"/>
          <p:nvPr/>
        </p:nvSpPr>
        <p:spPr>
          <a:xfrm>
            <a:off x="261375" y="4726334"/>
            <a:ext cx="2398477" cy="369332"/>
          </a:xfrm>
          <a:prstGeom prst="rect">
            <a:avLst/>
          </a:prstGeom>
          <a:noFill/>
        </p:spPr>
        <p:txBody>
          <a:bodyPr wrap="none" rtlCol="0">
            <a:spAutoFit/>
          </a:bodyPr>
          <a:lstStyle/>
          <a:p>
            <a:pPr marL="342900" indent="-342900">
              <a:buFont typeface="+mj-lt"/>
              <a:buAutoNum type="arabicPeriod" startAt="3"/>
            </a:pPr>
            <a:r>
              <a:rPr lang="nl-NL" dirty="0">
                <a:solidFill>
                  <a:schemeClr val="accent1">
                    <a:lumMod val="75000"/>
                  </a:schemeClr>
                </a:solidFill>
              </a:rPr>
              <a:t>Leerdoelen bepalen</a:t>
            </a:r>
          </a:p>
        </p:txBody>
      </p:sp>
      <p:cxnSp>
        <p:nvCxnSpPr>
          <p:cNvPr id="37" name="Verbindingslijn: gebogen 36">
            <a:extLst>
              <a:ext uri="{FF2B5EF4-FFF2-40B4-BE49-F238E27FC236}">
                <a16:creationId xmlns:a16="http://schemas.microsoft.com/office/drawing/2014/main" id="{10FEB656-C31A-1F0D-158A-9C60B87BE7C8}"/>
              </a:ext>
            </a:extLst>
          </p:cNvPr>
          <p:cNvCxnSpPr>
            <a:cxnSpLocks/>
            <a:stCxn id="10" idx="2"/>
            <a:endCxn id="33" idx="0"/>
          </p:cNvCxnSpPr>
          <p:nvPr/>
        </p:nvCxnSpPr>
        <p:spPr>
          <a:xfrm rot="5400000">
            <a:off x="7687909" y="3555567"/>
            <a:ext cx="877946" cy="85012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Verbindingslijn: gebogen 44">
            <a:extLst>
              <a:ext uri="{FF2B5EF4-FFF2-40B4-BE49-F238E27FC236}">
                <a16:creationId xmlns:a16="http://schemas.microsoft.com/office/drawing/2014/main" id="{CB9798FE-12A1-835E-D8AC-9B163D921717}"/>
              </a:ext>
            </a:extLst>
          </p:cNvPr>
          <p:cNvCxnSpPr>
            <a:cxnSpLocks/>
            <a:stCxn id="10" idx="2"/>
            <a:endCxn id="2" idx="0"/>
          </p:cNvCxnSpPr>
          <p:nvPr/>
        </p:nvCxnSpPr>
        <p:spPr>
          <a:xfrm rot="16200000" flipH="1">
            <a:off x="8553243" y="3540354"/>
            <a:ext cx="877946" cy="88054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F0E6B161-AFBC-83A5-D7CA-D42C7DE698EF}"/>
              </a:ext>
            </a:extLst>
          </p:cNvPr>
          <p:cNvSpPr/>
          <p:nvPr/>
        </p:nvSpPr>
        <p:spPr>
          <a:xfrm>
            <a:off x="2952223" y="5386391"/>
            <a:ext cx="1728193" cy="995557"/>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a:t>Inhoud</a:t>
            </a:r>
            <a:endParaRPr lang="nl-NL" sz="1200" b="1" dirty="0"/>
          </a:p>
          <a:p>
            <a:pPr algn="ctr"/>
            <a:endParaRPr lang="nl-NL" sz="1200" b="1" dirty="0"/>
          </a:p>
          <a:p>
            <a:pPr algn="ctr"/>
            <a:endParaRPr lang="nl-NL" sz="1200" b="1" dirty="0"/>
          </a:p>
        </p:txBody>
      </p:sp>
      <p:sp>
        <p:nvSpPr>
          <p:cNvPr id="53" name="Ovaal 52">
            <a:extLst>
              <a:ext uri="{FF2B5EF4-FFF2-40B4-BE49-F238E27FC236}">
                <a16:creationId xmlns:a16="http://schemas.microsoft.com/office/drawing/2014/main" id="{DA982711-D47B-E575-FB9C-57B7009E4A61}"/>
              </a:ext>
            </a:extLst>
          </p:cNvPr>
          <p:cNvSpPr/>
          <p:nvPr/>
        </p:nvSpPr>
        <p:spPr>
          <a:xfrm>
            <a:off x="4835194" y="5403355"/>
            <a:ext cx="1728192" cy="978593"/>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Formatieve</a:t>
            </a:r>
          </a:p>
          <a:p>
            <a:pPr algn="ctr"/>
            <a:r>
              <a:rPr lang="nl-NL" sz="1200" b="1" dirty="0"/>
              <a:t>Beoordeling</a:t>
            </a:r>
          </a:p>
          <a:p>
            <a:pPr algn="ctr"/>
            <a:endParaRPr lang="nl-NL" sz="1200" dirty="0"/>
          </a:p>
          <a:p>
            <a:pPr algn="ctr"/>
            <a:endParaRPr lang="nl-NL" sz="1200" dirty="0"/>
          </a:p>
        </p:txBody>
      </p:sp>
      <p:sp>
        <p:nvSpPr>
          <p:cNvPr id="54" name="Ovaal 53">
            <a:extLst>
              <a:ext uri="{FF2B5EF4-FFF2-40B4-BE49-F238E27FC236}">
                <a16:creationId xmlns:a16="http://schemas.microsoft.com/office/drawing/2014/main" id="{9D42EF59-58A7-25DA-35CB-D8B3A0571CC4}"/>
              </a:ext>
            </a:extLst>
          </p:cNvPr>
          <p:cNvSpPr/>
          <p:nvPr/>
        </p:nvSpPr>
        <p:spPr>
          <a:xfrm>
            <a:off x="8585365" y="5403354"/>
            <a:ext cx="1656184" cy="978593"/>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Leer-activiteiten</a:t>
            </a:r>
          </a:p>
          <a:p>
            <a:pPr algn="ctr"/>
            <a:endParaRPr lang="nl-NL" sz="1200" b="1" dirty="0"/>
          </a:p>
          <a:p>
            <a:pPr algn="ctr"/>
            <a:endParaRPr lang="nl-NL" sz="1200" b="1" dirty="0"/>
          </a:p>
        </p:txBody>
      </p:sp>
      <p:sp>
        <p:nvSpPr>
          <p:cNvPr id="55" name="Ovaal 54">
            <a:extLst>
              <a:ext uri="{FF2B5EF4-FFF2-40B4-BE49-F238E27FC236}">
                <a16:creationId xmlns:a16="http://schemas.microsoft.com/office/drawing/2014/main" id="{B44A5F4C-9BDB-34E6-04B6-655E5002C345}"/>
              </a:ext>
            </a:extLst>
          </p:cNvPr>
          <p:cNvSpPr/>
          <p:nvPr/>
        </p:nvSpPr>
        <p:spPr>
          <a:xfrm>
            <a:off x="6731697" y="5403355"/>
            <a:ext cx="1728192" cy="978593"/>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Leermiddelen</a:t>
            </a:r>
          </a:p>
          <a:p>
            <a:pPr algn="ctr"/>
            <a:endParaRPr lang="nl-NL" sz="1200" dirty="0"/>
          </a:p>
          <a:p>
            <a:pPr algn="ctr"/>
            <a:endParaRPr lang="nl-NL" sz="1200" dirty="0"/>
          </a:p>
        </p:txBody>
      </p:sp>
      <p:cxnSp>
        <p:nvCxnSpPr>
          <p:cNvPr id="12" name="Verbindingslijn: gebogen 11">
            <a:extLst>
              <a:ext uri="{FF2B5EF4-FFF2-40B4-BE49-F238E27FC236}">
                <a16:creationId xmlns:a16="http://schemas.microsoft.com/office/drawing/2014/main" id="{FCCB3689-B1E0-D3F9-6D9F-6F7977E52714}"/>
              </a:ext>
            </a:extLst>
          </p:cNvPr>
          <p:cNvCxnSpPr>
            <a:cxnSpLocks/>
            <a:stCxn id="5" idx="2"/>
            <a:endCxn id="25" idx="0"/>
          </p:cNvCxnSpPr>
          <p:nvPr/>
        </p:nvCxnSpPr>
        <p:spPr>
          <a:xfrm rot="5400000">
            <a:off x="5009792" y="1483540"/>
            <a:ext cx="520985" cy="215387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886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al 1">
            <a:extLst>
              <a:ext uri="{FF2B5EF4-FFF2-40B4-BE49-F238E27FC236}">
                <a16:creationId xmlns:a16="http://schemas.microsoft.com/office/drawing/2014/main" id="{9BED2A55-D1EA-1D38-2143-535260FB1AF9}"/>
              </a:ext>
            </a:extLst>
          </p:cNvPr>
          <p:cNvSpPr/>
          <p:nvPr/>
        </p:nvSpPr>
        <p:spPr>
          <a:xfrm>
            <a:off x="339365" y="1869717"/>
            <a:ext cx="11736371" cy="1484767"/>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nl-NL" sz="1400" b="1" dirty="0">
                <a:solidFill>
                  <a:schemeClr val="tx2"/>
                </a:solidFill>
              </a:rPr>
              <a:t>Basisinformatie</a:t>
            </a:r>
          </a:p>
        </p:txBody>
      </p:sp>
      <p:sp>
        <p:nvSpPr>
          <p:cNvPr id="3" name="Ovaal 2">
            <a:extLst>
              <a:ext uri="{FF2B5EF4-FFF2-40B4-BE49-F238E27FC236}">
                <a16:creationId xmlns:a16="http://schemas.microsoft.com/office/drawing/2014/main" id="{1BE9B4ED-5651-BDAF-C7B9-C0BBEF506FBE}"/>
              </a:ext>
            </a:extLst>
          </p:cNvPr>
          <p:cNvSpPr/>
          <p:nvPr/>
        </p:nvSpPr>
        <p:spPr>
          <a:xfrm>
            <a:off x="1212584" y="2556377"/>
            <a:ext cx="1950592" cy="1086139"/>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Cursusinhoud</a:t>
            </a:r>
          </a:p>
          <a:p>
            <a:pPr algn="ctr"/>
            <a:endParaRPr lang="nl-NL" sz="1200" b="1" dirty="0"/>
          </a:p>
          <a:p>
            <a:pPr algn="ctr"/>
            <a:endParaRPr lang="nl-NL" sz="1200" b="1" dirty="0"/>
          </a:p>
        </p:txBody>
      </p:sp>
      <p:sp>
        <p:nvSpPr>
          <p:cNvPr id="4" name="Ovaal 3">
            <a:extLst>
              <a:ext uri="{FF2B5EF4-FFF2-40B4-BE49-F238E27FC236}">
                <a16:creationId xmlns:a16="http://schemas.microsoft.com/office/drawing/2014/main" id="{7B3D372D-E02B-5431-D37E-36D9B365247A}"/>
              </a:ext>
            </a:extLst>
          </p:cNvPr>
          <p:cNvSpPr/>
          <p:nvPr/>
        </p:nvSpPr>
        <p:spPr>
          <a:xfrm>
            <a:off x="3417700" y="2655869"/>
            <a:ext cx="1728192" cy="1152128"/>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Formatieve</a:t>
            </a:r>
          </a:p>
          <a:p>
            <a:pPr algn="ctr"/>
            <a:r>
              <a:rPr lang="nl-NL" sz="1200" b="1" dirty="0"/>
              <a:t>Beoordeling</a:t>
            </a:r>
          </a:p>
          <a:p>
            <a:pPr algn="ctr"/>
            <a:endParaRPr lang="nl-NL" sz="1200" dirty="0"/>
          </a:p>
          <a:p>
            <a:pPr algn="ctr"/>
            <a:endParaRPr lang="nl-NL" sz="1200" dirty="0"/>
          </a:p>
        </p:txBody>
      </p:sp>
      <p:sp>
        <p:nvSpPr>
          <p:cNvPr id="5" name="Ovaal 4">
            <a:extLst>
              <a:ext uri="{FF2B5EF4-FFF2-40B4-BE49-F238E27FC236}">
                <a16:creationId xmlns:a16="http://schemas.microsoft.com/office/drawing/2014/main" id="{81786C74-78F2-9D30-BB39-9316A7F57181}"/>
              </a:ext>
            </a:extLst>
          </p:cNvPr>
          <p:cNvSpPr/>
          <p:nvPr/>
        </p:nvSpPr>
        <p:spPr>
          <a:xfrm>
            <a:off x="8497269" y="2556377"/>
            <a:ext cx="1656184" cy="1152128"/>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Leer-activiteiten</a:t>
            </a:r>
          </a:p>
          <a:p>
            <a:pPr algn="ctr"/>
            <a:endParaRPr lang="nl-NL" sz="1200" b="1" dirty="0"/>
          </a:p>
          <a:p>
            <a:pPr algn="ctr"/>
            <a:endParaRPr lang="nl-NL" sz="1200" b="1" dirty="0"/>
          </a:p>
        </p:txBody>
      </p:sp>
      <p:sp>
        <p:nvSpPr>
          <p:cNvPr id="6" name="PIJL-OMLAAG 7">
            <a:extLst>
              <a:ext uri="{FF2B5EF4-FFF2-40B4-BE49-F238E27FC236}">
                <a16:creationId xmlns:a16="http://schemas.microsoft.com/office/drawing/2014/main" id="{02970A60-9CE3-5E0A-047B-32AB7EB21D73}"/>
              </a:ext>
            </a:extLst>
          </p:cNvPr>
          <p:cNvSpPr/>
          <p:nvPr/>
        </p:nvSpPr>
        <p:spPr>
          <a:xfrm>
            <a:off x="2047052" y="3714523"/>
            <a:ext cx="504056" cy="1628889"/>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7" name="PIJL-OMLAAG 8">
            <a:extLst>
              <a:ext uri="{FF2B5EF4-FFF2-40B4-BE49-F238E27FC236}">
                <a16:creationId xmlns:a16="http://schemas.microsoft.com/office/drawing/2014/main" id="{D9CC244E-362C-6D1F-5B04-F353775A27B4}"/>
              </a:ext>
            </a:extLst>
          </p:cNvPr>
          <p:cNvSpPr/>
          <p:nvPr/>
        </p:nvSpPr>
        <p:spPr>
          <a:xfrm>
            <a:off x="4029768" y="3880005"/>
            <a:ext cx="504056" cy="648072"/>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8" name="PIJL-OMLAAG 9">
            <a:extLst>
              <a:ext uri="{FF2B5EF4-FFF2-40B4-BE49-F238E27FC236}">
                <a16:creationId xmlns:a16="http://schemas.microsoft.com/office/drawing/2014/main" id="{3BA73824-E765-2FD3-424C-0F3DEFD9E775}"/>
              </a:ext>
            </a:extLst>
          </p:cNvPr>
          <p:cNvSpPr/>
          <p:nvPr/>
        </p:nvSpPr>
        <p:spPr>
          <a:xfrm>
            <a:off x="9217349" y="3780513"/>
            <a:ext cx="504056" cy="936104"/>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9" name="Tekstvak 8">
            <a:extLst>
              <a:ext uri="{FF2B5EF4-FFF2-40B4-BE49-F238E27FC236}">
                <a16:creationId xmlns:a16="http://schemas.microsoft.com/office/drawing/2014/main" id="{A944DDF4-E893-9740-2472-35814A09CB2A}"/>
              </a:ext>
            </a:extLst>
          </p:cNvPr>
          <p:cNvSpPr txBox="1"/>
          <p:nvPr/>
        </p:nvSpPr>
        <p:spPr>
          <a:xfrm>
            <a:off x="7700463" y="614269"/>
            <a:ext cx="1109406" cy="1200329"/>
          </a:xfrm>
          <a:prstGeom prst="rect">
            <a:avLst/>
          </a:prstGeom>
          <a:noFill/>
        </p:spPr>
        <p:txBody>
          <a:bodyPr wrap="none" rtlCol="0">
            <a:spAutoFit/>
          </a:bodyPr>
          <a:lstStyle/>
          <a:p>
            <a:r>
              <a:rPr lang="nl-NL" sz="1200" b="1" dirty="0">
                <a:solidFill>
                  <a:schemeClr val="accent1">
                    <a:lumMod val="75000"/>
                  </a:schemeClr>
                </a:solidFill>
              </a:rPr>
              <a:t>Metadata</a:t>
            </a:r>
          </a:p>
          <a:p>
            <a:pPr marL="174625" indent="-174625">
              <a:buFont typeface="Arial" pitchFamily="34" charset="0"/>
              <a:buChar char="•"/>
            </a:pPr>
            <a:r>
              <a:rPr lang="nl-NL" sz="1200" dirty="0">
                <a:solidFill>
                  <a:schemeClr val="accent1">
                    <a:lumMod val="75000"/>
                  </a:schemeClr>
                </a:solidFill>
              </a:rPr>
              <a:t>Cursuscode</a:t>
            </a:r>
          </a:p>
          <a:p>
            <a:pPr marL="174625" indent="-174625">
              <a:buFont typeface="Arial" pitchFamily="34" charset="0"/>
              <a:buChar char="•"/>
            </a:pPr>
            <a:r>
              <a:rPr lang="nl-NL" sz="1200" dirty="0">
                <a:solidFill>
                  <a:schemeClr val="accent1">
                    <a:lumMod val="75000"/>
                  </a:schemeClr>
                </a:solidFill>
              </a:rPr>
              <a:t>SBU</a:t>
            </a:r>
          </a:p>
          <a:p>
            <a:pPr marL="174625" indent="-174625">
              <a:buFont typeface="Arial" pitchFamily="34" charset="0"/>
              <a:buChar char="•"/>
            </a:pPr>
            <a:r>
              <a:rPr lang="nl-NL" sz="1200" dirty="0">
                <a:solidFill>
                  <a:schemeClr val="accent1">
                    <a:lumMod val="75000"/>
                  </a:schemeClr>
                </a:solidFill>
              </a:rPr>
              <a:t>Activiteiten</a:t>
            </a:r>
          </a:p>
          <a:p>
            <a:pPr marL="174625" indent="-174625">
              <a:buFont typeface="Arial" pitchFamily="34" charset="0"/>
              <a:buChar char="•"/>
            </a:pPr>
            <a:r>
              <a:rPr lang="nl-NL" sz="1200" dirty="0">
                <a:solidFill>
                  <a:schemeClr val="accent1">
                    <a:lumMod val="75000"/>
                  </a:schemeClr>
                </a:solidFill>
              </a:rPr>
              <a:t>Toetsen</a:t>
            </a:r>
          </a:p>
          <a:p>
            <a:pPr marL="174625" indent="-174625">
              <a:buFont typeface="Arial" pitchFamily="34" charset="0"/>
              <a:buChar char="•"/>
            </a:pPr>
            <a:r>
              <a:rPr lang="nl-NL" sz="1200" dirty="0">
                <a:solidFill>
                  <a:schemeClr val="accent1">
                    <a:lumMod val="75000"/>
                  </a:schemeClr>
                </a:solidFill>
              </a:rPr>
              <a:t>Coördinator</a:t>
            </a:r>
          </a:p>
        </p:txBody>
      </p:sp>
      <p:sp>
        <p:nvSpPr>
          <p:cNvPr id="10" name="Gebogen pijl 11">
            <a:extLst>
              <a:ext uri="{FF2B5EF4-FFF2-40B4-BE49-F238E27FC236}">
                <a16:creationId xmlns:a16="http://schemas.microsoft.com/office/drawing/2014/main" id="{CB348D55-B0D6-FF34-4007-D528C6ECCD8B}"/>
              </a:ext>
            </a:extLst>
          </p:cNvPr>
          <p:cNvSpPr/>
          <p:nvPr/>
        </p:nvSpPr>
        <p:spPr>
          <a:xfrm rot="10800000" flipH="1" flipV="1">
            <a:off x="6234050" y="815777"/>
            <a:ext cx="1451773" cy="1200330"/>
          </a:xfrm>
          <a:prstGeom prst="bentArrow">
            <a:avLst>
              <a:gd name="adj1" fmla="val 13111"/>
              <a:gd name="adj2" fmla="val 15437"/>
              <a:gd name="adj3" fmla="val 21251"/>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sp>
        <p:nvSpPr>
          <p:cNvPr id="11" name="Tekstvak 10">
            <a:extLst>
              <a:ext uri="{FF2B5EF4-FFF2-40B4-BE49-F238E27FC236}">
                <a16:creationId xmlns:a16="http://schemas.microsoft.com/office/drawing/2014/main" id="{99EB16D5-E82E-758E-3681-C9E43CB3D056}"/>
              </a:ext>
            </a:extLst>
          </p:cNvPr>
          <p:cNvSpPr txBox="1"/>
          <p:nvPr/>
        </p:nvSpPr>
        <p:spPr>
          <a:xfrm>
            <a:off x="10303845" y="4340896"/>
            <a:ext cx="1386918" cy="1569660"/>
          </a:xfrm>
          <a:prstGeom prst="rect">
            <a:avLst/>
          </a:prstGeom>
          <a:noFill/>
        </p:spPr>
        <p:txBody>
          <a:bodyPr wrap="none" rtlCol="0">
            <a:spAutoFit/>
          </a:bodyPr>
          <a:lstStyle/>
          <a:p>
            <a:r>
              <a:rPr lang="nl-NL" sz="1200" b="1" dirty="0">
                <a:solidFill>
                  <a:schemeClr val="accent1">
                    <a:lumMod val="75000"/>
                  </a:schemeClr>
                </a:solidFill>
              </a:rPr>
              <a:t>Roosterinformatie</a:t>
            </a:r>
          </a:p>
          <a:p>
            <a:pPr marL="174625" indent="-174625">
              <a:buFont typeface="Arial" pitchFamily="34" charset="0"/>
              <a:buChar char="•"/>
            </a:pPr>
            <a:r>
              <a:rPr lang="nl-NL" sz="1200" dirty="0">
                <a:solidFill>
                  <a:schemeClr val="accent1">
                    <a:lumMod val="75000"/>
                  </a:schemeClr>
                </a:solidFill>
              </a:rPr>
              <a:t>Lessen</a:t>
            </a:r>
          </a:p>
          <a:p>
            <a:pPr marL="174625" indent="-174625">
              <a:buFont typeface="Arial" pitchFamily="34" charset="0"/>
              <a:buChar char="•"/>
            </a:pPr>
            <a:r>
              <a:rPr lang="nl-NL" sz="1200" dirty="0">
                <a:solidFill>
                  <a:schemeClr val="accent1">
                    <a:lumMod val="75000"/>
                  </a:schemeClr>
                </a:solidFill>
              </a:rPr>
              <a:t>Weekindeling</a:t>
            </a:r>
          </a:p>
          <a:p>
            <a:pPr marL="174625" indent="-174625">
              <a:buFont typeface="Arial" pitchFamily="34" charset="0"/>
              <a:buChar char="•"/>
            </a:pPr>
            <a:r>
              <a:rPr lang="nl-NL" sz="1200" dirty="0">
                <a:solidFill>
                  <a:schemeClr val="accent1">
                    <a:lumMod val="75000"/>
                  </a:schemeClr>
                </a:solidFill>
              </a:rPr>
              <a:t>Docenten</a:t>
            </a:r>
          </a:p>
          <a:p>
            <a:pPr marL="174625" indent="-174625">
              <a:buFont typeface="Arial" pitchFamily="34" charset="0"/>
              <a:buChar char="•"/>
            </a:pPr>
            <a:r>
              <a:rPr lang="nl-NL" sz="1200" dirty="0">
                <a:solidFill>
                  <a:schemeClr val="accent1">
                    <a:lumMod val="75000"/>
                  </a:schemeClr>
                </a:solidFill>
              </a:rPr>
              <a:t>Beschikbaarheid</a:t>
            </a:r>
          </a:p>
          <a:p>
            <a:pPr marL="174625" indent="-174625">
              <a:buFont typeface="Arial" pitchFamily="34" charset="0"/>
              <a:buChar char="•"/>
            </a:pPr>
            <a:r>
              <a:rPr lang="nl-NL" sz="1200" dirty="0">
                <a:solidFill>
                  <a:schemeClr val="accent1">
                    <a:lumMod val="75000"/>
                  </a:schemeClr>
                </a:solidFill>
              </a:rPr>
              <a:t>Klassen</a:t>
            </a:r>
          </a:p>
          <a:p>
            <a:pPr marL="174625" indent="-174625">
              <a:buFont typeface="Arial" pitchFamily="34" charset="0"/>
              <a:buChar char="•"/>
            </a:pPr>
            <a:r>
              <a:rPr lang="nl-NL" sz="1200" dirty="0">
                <a:solidFill>
                  <a:schemeClr val="accent1">
                    <a:lumMod val="75000"/>
                  </a:schemeClr>
                </a:solidFill>
              </a:rPr>
              <a:t>Lokalen</a:t>
            </a:r>
          </a:p>
          <a:p>
            <a:pPr marL="174625" indent="-174625">
              <a:buFont typeface="Arial" pitchFamily="34" charset="0"/>
              <a:buChar char="•"/>
            </a:pPr>
            <a:r>
              <a:rPr lang="nl-NL" sz="1200" dirty="0">
                <a:solidFill>
                  <a:schemeClr val="accent1">
                    <a:lumMod val="75000"/>
                  </a:schemeClr>
                </a:solidFill>
              </a:rPr>
              <a:t>Faciliteiten</a:t>
            </a:r>
          </a:p>
        </p:txBody>
      </p:sp>
      <p:sp>
        <p:nvSpPr>
          <p:cNvPr id="12" name="Gebogen pijl 13">
            <a:extLst>
              <a:ext uri="{FF2B5EF4-FFF2-40B4-BE49-F238E27FC236}">
                <a16:creationId xmlns:a16="http://schemas.microsoft.com/office/drawing/2014/main" id="{51111D6D-2780-4347-BD5E-2D9B419584A4}"/>
              </a:ext>
            </a:extLst>
          </p:cNvPr>
          <p:cNvSpPr/>
          <p:nvPr/>
        </p:nvSpPr>
        <p:spPr>
          <a:xfrm rot="5400000">
            <a:off x="9934422" y="3111445"/>
            <a:ext cx="936104" cy="1386918"/>
          </a:xfrm>
          <a:prstGeom prst="bentArrow">
            <a:avLst>
              <a:gd name="adj1" fmla="val 17490"/>
              <a:gd name="adj2" fmla="val 21958"/>
              <a:gd name="adj3" fmla="val 24119"/>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sp>
        <p:nvSpPr>
          <p:cNvPr id="13" name="Stroomdiagram: Document 12">
            <a:extLst>
              <a:ext uri="{FF2B5EF4-FFF2-40B4-BE49-F238E27FC236}">
                <a16:creationId xmlns:a16="http://schemas.microsoft.com/office/drawing/2014/main" id="{B8B7BC43-9E11-0325-FCD3-71F97E9CB2B5}"/>
              </a:ext>
            </a:extLst>
          </p:cNvPr>
          <p:cNvSpPr/>
          <p:nvPr/>
        </p:nvSpPr>
        <p:spPr>
          <a:xfrm>
            <a:off x="8857309" y="4849020"/>
            <a:ext cx="1224136" cy="864096"/>
          </a:xfrm>
          <a:prstGeom prst="flowChartDocument">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Rooster</a:t>
            </a:r>
          </a:p>
        </p:txBody>
      </p:sp>
      <p:sp>
        <p:nvSpPr>
          <p:cNvPr id="14" name="Stroomdiagram: Document 13">
            <a:extLst>
              <a:ext uri="{FF2B5EF4-FFF2-40B4-BE49-F238E27FC236}">
                <a16:creationId xmlns:a16="http://schemas.microsoft.com/office/drawing/2014/main" id="{6A8B641F-10A0-4AA5-64B2-BA59C66CFA5A}"/>
              </a:ext>
            </a:extLst>
          </p:cNvPr>
          <p:cNvSpPr/>
          <p:nvPr/>
        </p:nvSpPr>
        <p:spPr>
          <a:xfrm>
            <a:off x="1687012" y="5405200"/>
            <a:ext cx="1224136" cy="864096"/>
          </a:xfrm>
          <a:prstGeom prst="flowChartDocument">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Studiegids</a:t>
            </a:r>
          </a:p>
        </p:txBody>
      </p:sp>
      <p:sp>
        <p:nvSpPr>
          <p:cNvPr id="15" name="Stroomdiagram: Document 14">
            <a:extLst>
              <a:ext uri="{FF2B5EF4-FFF2-40B4-BE49-F238E27FC236}">
                <a16:creationId xmlns:a16="http://schemas.microsoft.com/office/drawing/2014/main" id="{73A424E0-5E43-8684-C956-AA8B03D203D5}"/>
              </a:ext>
            </a:extLst>
          </p:cNvPr>
          <p:cNvSpPr/>
          <p:nvPr/>
        </p:nvSpPr>
        <p:spPr>
          <a:xfrm>
            <a:off x="3669728" y="4660480"/>
            <a:ext cx="1224136" cy="864096"/>
          </a:xfrm>
          <a:prstGeom prst="flowChartDocument">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Beoordelingsmomenten</a:t>
            </a:r>
          </a:p>
        </p:txBody>
      </p:sp>
      <p:sp>
        <p:nvSpPr>
          <p:cNvPr id="16" name="Gebogen pijl 18">
            <a:extLst>
              <a:ext uri="{FF2B5EF4-FFF2-40B4-BE49-F238E27FC236}">
                <a16:creationId xmlns:a16="http://schemas.microsoft.com/office/drawing/2014/main" id="{81795B7E-249E-B390-93E6-1FFE013457E8}"/>
              </a:ext>
            </a:extLst>
          </p:cNvPr>
          <p:cNvSpPr/>
          <p:nvPr/>
        </p:nvSpPr>
        <p:spPr>
          <a:xfrm rot="16200000" flipH="1">
            <a:off x="387680" y="3087655"/>
            <a:ext cx="1080120" cy="1158504"/>
          </a:xfrm>
          <a:prstGeom prst="bentArrow">
            <a:avLst>
              <a:gd name="adj1" fmla="val 17490"/>
              <a:gd name="adj2" fmla="val 21958"/>
              <a:gd name="adj3" fmla="val 24119"/>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sp>
        <p:nvSpPr>
          <p:cNvPr id="17" name="Tekstvak 16">
            <a:extLst>
              <a:ext uri="{FF2B5EF4-FFF2-40B4-BE49-F238E27FC236}">
                <a16:creationId xmlns:a16="http://schemas.microsoft.com/office/drawing/2014/main" id="{29D2C356-C2B9-7986-0A79-92B59B4E8EF2}"/>
              </a:ext>
            </a:extLst>
          </p:cNvPr>
          <p:cNvSpPr txBox="1"/>
          <p:nvPr/>
        </p:nvSpPr>
        <p:spPr>
          <a:xfrm>
            <a:off x="96968" y="4191285"/>
            <a:ext cx="1638975" cy="1200329"/>
          </a:xfrm>
          <a:prstGeom prst="rect">
            <a:avLst/>
          </a:prstGeom>
          <a:noFill/>
        </p:spPr>
        <p:txBody>
          <a:bodyPr wrap="none" rtlCol="0">
            <a:spAutoFit/>
          </a:bodyPr>
          <a:lstStyle/>
          <a:p>
            <a:r>
              <a:rPr lang="nl-NL" sz="1200" b="1" dirty="0">
                <a:solidFill>
                  <a:schemeClr val="accent1">
                    <a:lumMod val="75000"/>
                  </a:schemeClr>
                </a:solidFill>
              </a:rPr>
              <a:t>Cursusinhoud</a:t>
            </a:r>
          </a:p>
          <a:p>
            <a:pPr marL="174625" indent="-174625">
              <a:buFont typeface="Arial" pitchFamily="34" charset="0"/>
              <a:buChar char="•"/>
            </a:pPr>
            <a:r>
              <a:rPr lang="nl-NL" sz="1200" dirty="0">
                <a:solidFill>
                  <a:schemeClr val="accent1">
                    <a:lumMod val="75000"/>
                  </a:schemeClr>
                </a:solidFill>
              </a:rPr>
              <a:t>Beschrijving</a:t>
            </a:r>
          </a:p>
          <a:p>
            <a:pPr marL="174625" indent="-174625">
              <a:buFont typeface="Arial" pitchFamily="34" charset="0"/>
              <a:buChar char="•"/>
            </a:pPr>
            <a:r>
              <a:rPr lang="nl-NL" sz="1200" dirty="0">
                <a:solidFill>
                  <a:schemeClr val="accent1">
                    <a:lumMod val="75000"/>
                  </a:schemeClr>
                </a:solidFill>
              </a:rPr>
              <a:t>Leerdoelen</a:t>
            </a:r>
          </a:p>
          <a:p>
            <a:pPr marL="174625" indent="-174625">
              <a:buFont typeface="Arial" pitchFamily="34" charset="0"/>
              <a:buChar char="•"/>
            </a:pPr>
            <a:r>
              <a:rPr lang="nl-NL" sz="1200" dirty="0">
                <a:solidFill>
                  <a:schemeClr val="accent1">
                    <a:lumMod val="75000"/>
                  </a:schemeClr>
                </a:solidFill>
              </a:rPr>
              <a:t>Leeractiviteiten</a:t>
            </a:r>
          </a:p>
          <a:p>
            <a:pPr marL="174625" indent="-174625">
              <a:buFont typeface="Arial" pitchFamily="34" charset="0"/>
              <a:buChar char="•"/>
            </a:pPr>
            <a:r>
              <a:rPr lang="nl-NL" sz="1200" dirty="0">
                <a:solidFill>
                  <a:schemeClr val="accent1">
                    <a:lumMod val="75000"/>
                  </a:schemeClr>
                </a:solidFill>
              </a:rPr>
              <a:t>Formatieve toetsing</a:t>
            </a:r>
          </a:p>
          <a:p>
            <a:pPr marL="174625" indent="-174625">
              <a:buFont typeface="Arial" pitchFamily="34" charset="0"/>
              <a:buChar char="•"/>
            </a:pPr>
            <a:r>
              <a:rPr lang="nl-NL" sz="1200" dirty="0">
                <a:solidFill>
                  <a:schemeClr val="accent1">
                    <a:lumMod val="75000"/>
                  </a:schemeClr>
                </a:solidFill>
              </a:rPr>
              <a:t>Werkprocessen</a:t>
            </a:r>
          </a:p>
        </p:txBody>
      </p:sp>
      <p:sp>
        <p:nvSpPr>
          <p:cNvPr id="18" name="Gebogen pijl 20">
            <a:extLst>
              <a:ext uri="{FF2B5EF4-FFF2-40B4-BE49-F238E27FC236}">
                <a16:creationId xmlns:a16="http://schemas.microsoft.com/office/drawing/2014/main" id="{F5EA8C06-AAC5-9013-21DA-628BE21CE34C}"/>
              </a:ext>
            </a:extLst>
          </p:cNvPr>
          <p:cNvSpPr/>
          <p:nvPr/>
        </p:nvSpPr>
        <p:spPr>
          <a:xfrm rot="5400000">
            <a:off x="3910257" y="4154205"/>
            <a:ext cx="2314502" cy="864096"/>
          </a:xfrm>
          <a:prstGeom prst="bentArrow">
            <a:avLst>
              <a:gd name="adj1" fmla="val 24467"/>
              <a:gd name="adj2" fmla="val 26367"/>
              <a:gd name="adj3" fmla="val 32937"/>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sp>
        <p:nvSpPr>
          <p:cNvPr id="19" name="Tekstvak 18">
            <a:extLst>
              <a:ext uri="{FF2B5EF4-FFF2-40B4-BE49-F238E27FC236}">
                <a16:creationId xmlns:a16="http://schemas.microsoft.com/office/drawing/2014/main" id="{D2B6D10A-59E1-E7AF-47F6-5BAAD3D65113}"/>
              </a:ext>
            </a:extLst>
          </p:cNvPr>
          <p:cNvSpPr txBox="1"/>
          <p:nvPr/>
        </p:nvSpPr>
        <p:spPr>
          <a:xfrm>
            <a:off x="4491444" y="5755116"/>
            <a:ext cx="1475532" cy="646331"/>
          </a:xfrm>
          <a:prstGeom prst="rect">
            <a:avLst/>
          </a:prstGeom>
          <a:noFill/>
        </p:spPr>
        <p:txBody>
          <a:bodyPr wrap="none" rtlCol="0">
            <a:spAutoFit/>
          </a:bodyPr>
          <a:lstStyle/>
          <a:p>
            <a:r>
              <a:rPr lang="nl-NL" sz="1200" b="1" dirty="0" err="1">
                <a:solidFill>
                  <a:schemeClr val="accent1">
                    <a:lumMod val="75000"/>
                  </a:schemeClr>
                </a:solidFill>
              </a:rPr>
              <a:t>Toetsprogramma</a:t>
            </a:r>
            <a:endParaRPr lang="nl-NL" sz="1200" b="1" dirty="0">
              <a:solidFill>
                <a:schemeClr val="accent1">
                  <a:lumMod val="75000"/>
                </a:schemeClr>
              </a:solidFill>
            </a:endParaRPr>
          </a:p>
          <a:p>
            <a:pPr marL="174625" indent="-174625">
              <a:buFont typeface="Arial" pitchFamily="34" charset="0"/>
              <a:buChar char="•"/>
            </a:pPr>
            <a:r>
              <a:rPr lang="nl-NL" sz="1200" dirty="0">
                <a:solidFill>
                  <a:schemeClr val="accent1">
                    <a:lumMod val="75000"/>
                  </a:schemeClr>
                </a:solidFill>
              </a:rPr>
              <a:t>Deeltoetsen</a:t>
            </a:r>
          </a:p>
          <a:p>
            <a:pPr marL="174625" indent="-174625">
              <a:buFont typeface="Arial" pitchFamily="34" charset="0"/>
              <a:buChar char="•"/>
            </a:pPr>
            <a:r>
              <a:rPr lang="nl-NL" sz="1200" dirty="0">
                <a:solidFill>
                  <a:schemeClr val="accent1">
                    <a:lumMod val="75000"/>
                  </a:schemeClr>
                </a:solidFill>
              </a:rPr>
              <a:t>Resultaatsschalen</a:t>
            </a:r>
          </a:p>
        </p:txBody>
      </p:sp>
      <p:sp>
        <p:nvSpPr>
          <p:cNvPr id="20" name="Titel 1">
            <a:extLst>
              <a:ext uri="{FF2B5EF4-FFF2-40B4-BE49-F238E27FC236}">
                <a16:creationId xmlns:a16="http://schemas.microsoft.com/office/drawing/2014/main" id="{440BD37C-AC4C-D849-F240-7EB99F8381C5}"/>
              </a:ext>
            </a:extLst>
          </p:cNvPr>
          <p:cNvSpPr txBox="1">
            <a:spLocks/>
          </p:cNvSpPr>
          <p:nvPr/>
        </p:nvSpPr>
        <p:spPr>
          <a:xfrm>
            <a:off x="185057" y="169730"/>
            <a:ext cx="6842368" cy="6627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dirty="0"/>
              <a:t>Opleidingsonderdeel</a:t>
            </a:r>
          </a:p>
        </p:txBody>
      </p:sp>
      <p:sp>
        <p:nvSpPr>
          <p:cNvPr id="21" name="Tekstvak 20">
            <a:extLst>
              <a:ext uri="{FF2B5EF4-FFF2-40B4-BE49-F238E27FC236}">
                <a16:creationId xmlns:a16="http://schemas.microsoft.com/office/drawing/2014/main" id="{FEC4788A-3A57-DCEC-17F0-F366DAD842A9}"/>
              </a:ext>
            </a:extLst>
          </p:cNvPr>
          <p:cNvSpPr txBox="1"/>
          <p:nvPr/>
        </p:nvSpPr>
        <p:spPr>
          <a:xfrm>
            <a:off x="181786" y="896323"/>
            <a:ext cx="5823088" cy="923330"/>
          </a:xfrm>
          <a:prstGeom prst="rect">
            <a:avLst/>
          </a:prstGeom>
          <a:noFill/>
        </p:spPr>
        <p:txBody>
          <a:bodyPr wrap="square" rtlCol="0">
            <a:spAutoFit/>
          </a:bodyPr>
          <a:lstStyle/>
          <a:p>
            <a:r>
              <a:rPr lang="nl-NL" dirty="0"/>
              <a:t>In een onderwijscatalogus wordt een basis gelegd voor een onderwijseenheid, die verder voor diverse doeleinden verrijkt wordt met meer detailinformatie.</a:t>
            </a:r>
          </a:p>
        </p:txBody>
      </p:sp>
      <p:sp>
        <p:nvSpPr>
          <p:cNvPr id="22" name="Stroomdiagram: Document 21">
            <a:extLst>
              <a:ext uri="{FF2B5EF4-FFF2-40B4-BE49-F238E27FC236}">
                <a16:creationId xmlns:a16="http://schemas.microsoft.com/office/drawing/2014/main" id="{B3131D44-9DAF-77CE-EF23-56CD32477E6A}"/>
              </a:ext>
            </a:extLst>
          </p:cNvPr>
          <p:cNvSpPr/>
          <p:nvPr/>
        </p:nvSpPr>
        <p:spPr>
          <a:xfrm>
            <a:off x="1337239" y="5905188"/>
            <a:ext cx="1224136" cy="864096"/>
          </a:xfrm>
          <a:prstGeom prst="flowChartDocument">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Websites</a:t>
            </a:r>
          </a:p>
        </p:txBody>
      </p:sp>
      <p:sp>
        <p:nvSpPr>
          <p:cNvPr id="23" name="Ovaal 22">
            <a:extLst>
              <a:ext uri="{FF2B5EF4-FFF2-40B4-BE49-F238E27FC236}">
                <a16:creationId xmlns:a16="http://schemas.microsoft.com/office/drawing/2014/main" id="{7CF42A96-F1F5-0C39-269E-28992539A5B0}"/>
              </a:ext>
            </a:extLst>
          </p:cNvPr>
          <p:cNvSpPr/>
          <p:nvPr/>
        </p:nvSpPr>
        <p:spPr>
          <a:xfrm>
            <a:off x="5797510" y="2710682"/>
            <a:ext cx="1728192" cy="1152128"/>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t>Leermiddelen</a:t>
            </a:r>
          </a:p>
          <a:p>
            <a:pPr algn="ctr"/>
            <a:endParaRPr lang="nl-NL" sz="1200" dirty="0"/>
          </a:p>
          <a:p>
            <a:pPr algn="ctr"/>
            <a:endParaRPr lang="nl-NL" sz="1200" dirty="0"/>
          </a:p>
        </p:txBody>
      </p:sp>
      <p:sp>
        <p:nvSpPr>
          <p:cNvPr id="24" name="PIJL-OMLAAG 9">
            <a:extLst>
              <a:ext uri="{FF2B5EF4-FFF2-40B4-BE49-F238E27FC236}">
                <a16:creationId xmlns:a16="http://schemas.microsoft.com/office/drawing/2014/main" id="{A2A07409-8998-AE76-C7DE-74F3AC593462}"/>
              </a:ext>
            </a:extLst>
          </p:cNvPr>
          <p:cNvSpPr/>
          <p:nvPr/>
        </p:nvSpPr>
        <p:spPr>
          <a:xfrm>
            <a:off x="6435884" y="3972372"/>
            <a:ext cx="504056" cy="936104"/>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25" name="Tekstvak 24">
            <a:extLst>
              <a:ext uri="{FF2B5EF4-FFF2-40B4-BE49-F238E27FC236}">
                <a16:creationId xmlns:a16="http://schemas.microsoft.com/office/drawing/2014/main" id="{96138C2B-7DAC-4AEC-191E-AF27A61D86C0}"/>
              </a:ext>
            </a:extLst>
          </p:cNvPr>
          <p:cNvSpPr txBox="1"/>
          <p:nvPr/>
        </p:nvSpPr>
        <p:spPr>
          <a:xfrm>
            <a:off x="7579549" y="4514879"/>
            <a:ext cx="1064715" cy="830997"/>
          </a:xfrm>
          <a:prstGeom prst="rect">
            <a:avLst/>
          </a:prstGeom>
          <a:noFill/>
        </p:spPr>
        <p:txBody>
          <a:bodyPr wrap="none" rtlCol="0">
            <a:spAutoFit/>
          </a:bodyPr>
          <a:lstStyle/>
          <a:p>
            <a:r>
              <a:rPr lang="nl-NL" sz="1200" b="1" dirty="0">
                <a:solidFill>
                  <a:schemeClr val="accent1">
                    <a:lumMod val="75000"/>
                  </a:schemeClr>
                </a:solidFill>
              </a:rPr>
              <a:t>Leermiddelen</a:t>
            </a:r>
          </a:p>
          <a:p>
            <a:pPr marL="174625" indent="-174625">
              <a:buFont typeface="Arial" pitchFamily="34" charset="0"/>
              <a:buChar char="•"/>
            </a:pPr>
            <a:r>
              <a:rPr lang="nl-NL" sz="1200" dirty="0">
                <a:solidFill>
                  <a:schemeClr val="accent1">
                    <a:lumMod val="75000"/>
                  </a:schemeClr>
                </a:solidFill>
              </a:rPr>
              <a:t>Boeken</a:t>
            </a:r>
          </a:p>
          <a:p>
            <a:pPr marL="174625" indent="-174625">
              <a:buFont typeface="Arial" pitchFamily="34" charset="0"/>
              <a:buChar char="•"/>
            </a:pPr>
            <a:r>
              <a:rPr lang="nl-NL" sz="1200" dirty="0">
                <a:solidFill>
                  <a:schemeClr val="accent1">
                    <a:lumMod val="75000"/>
                  </a:schemeClr>
                </a:solidFill>
              </a:rPr>
              <a:t>Middelen</a:t>
            </a:r>
          </a:p>
          <a:p>
            <a:pPr marL="174625" indent="-174625">
              <a:buFont typeface="Arial" pitchFamily="34" charset="0"/>
              <a:buChar char="•"/>
            </a:pPr>
            <a:r>
              <a:rPr lang="nl-NL" sz="1200" dirty="0">
                <a:solidFill>
                  <a:schemeClr val="accent1">
                    <a:lumMod val="75000"/>
                  </a:schemeClr>
                </a:solidFill>
              </a:rPr>
              <a:t>Licenties</a:t>
            </a:r>
          </a:p>
        </p:txBody>
      </p:sp>
      <p:sp>
        <p:nvSpPr>
          <p:cNvPr id="26" name="Gebogen pijl 13">
            <a:extLst>
              <a:ext uri="{FF2B5EF4-FFF2-40B4-BE49-F238E27FC236}">
                <a16:creationId xmlns:a16="http://schemas.microsoft.com/office/drawing/2014/main" id="{95D1B64D-92E4-A3D5-EB01-2882C13B9259}"/>
              </a:ext>
            </a:extLst>
          </p:cNvPr>
          <p:cNvSpPr/>
          <p:nvPr/>
        </p:nvSpPr>
        <p:spPr>
          <a:xfrm rot="5400000">
            <a:off x="7195156" y="3345503"/>
            <a:ext cx="1080120" cy="1158504"/>
          </a:xfrm>
          <a:prstGeom prst="bentArrow">
            <a:avLst>
              <a:gd name="adj1" fmla="val 17490"/>
              <a:gd name="adj2" fmla="val 21958"/>
              <a:gd name="adj3" fmla="val 24119"/>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sp>
        <p:nvSpPr>
          <p:cNvPr id="27" name="Stroomdiagram: Document 26">
            <a:extLst>
              <a:ext uri="{FF2B5EF4-FFF2-40B4-BE49-F238E27FC236}">
                <a16:creationId xmlns:a16="http://schemas.microsoft.com/office/drawing/2014/main" id="{4E7B6FED-5C7B-FFA5-1C22-DD013B89DA8A}"/>
              </a:ext>
            </a:extLst>
          </p:cNvPr>
          <p:cNvSpPr/>
          <p:nvPr/>
        </p:nvSpPr>
        <p:spPr>
          <a:xfrm>
            <a:off x="6075844" y="5040879"/>
            <a:ext cx="1224136" cy="864096"/>
          </a:xfrm>
          <a:prstGeom prst="flowChartDocument">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Leer-middelenlijst</a:t>
            </a:r>
          </a:p>
        </p:txBody>
      </p:sp>
      <p:cxnSp>
        <p:nvCxnSpPr>
          <p:cNvPr id="29" name="Rechte verbindingslijn 28">
            <a:extLst>
              <a:ext uri="{FF2B5EF4-FFF2-40B4-BE49-F238E27FC236}">
                <a16:creationId xmlns:a16="http://schemas.microsoft.com/office/drawing/2014/main" id="{E8E3B434-663A-3B6C-818D-9E538B72528E}"/>
              </a:ext>
            </a:extLst>
          </p:cNvPr>
          <p:cNvCxnSpPr>
            <a:cxnSpLocks/>
          </p:cNvCxnSpPr>
          <p:nvPr/>
        </p:nvCxnSpPr>
        <p:spPr>
          <a:xfrm flipV="1">
            <a:off x="181786" y="2380736"/>
            <a:ext cx="11838920" cy="24809"/>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0" name="Tekstvak 29">
            <a:extLst>
              <a:ext uri="{FF2B5EF4-FFF2-40B4-BE49-F238E27FC236}">
                <a16:creationId xmlns:a16="http://schemas.microsoft.com/office/drawing/2014/main" id="{1FC3FD79-EF57-CC61-546D-EE1C8F18DA14}"/>
              </a:ext>
            </a:extLst>
          </p:cNvPr>
          <p:cNvSpPr txBox="1"/>
          <p:nvPr/>
        </p:nvSpPr>
        <p:spPr>
          <a:xfrm>
            <a:off x="10544340" y="1320307"/>
            <a:ext cx="1558440" cy="369332"/>
          </a:xfrm>
          <a:prstGeom prst="rect">
            <a:avLst/>
          </a:prstGeom>
          <a:noFill/>
        </p:spPr>
        <p:txBody>
          <a:bodyPr wrap="none" rtlCol="0">
            <a:spAutoFit/>
          </a:bodyPr>
          <a:lstStyle>
            <a:defPPr>
              <a:defRPr lang="nl-NL"/>
            </a:defPPr>
            <a:lvl1pPr>
              <a:defRPr sz="1200" b="1">
                <a:solidFill>
                  <a:schemeClr val="accent1">
                    <a:lumMod val="75000"/>
                  </a:schemeClr>
                </a:solidFill>
              </a:defRPr>
            </a:lvl1pPr>
          </a:lstStyle>
          <a:p>
            <a:r>
              <a:rPr lang="nl-NL" sz="1800" dirty="0">
                <a:solidFill>
                  <a:schemeClr val="accent2">
                    <a:lumMod val="75000"/>
                  </a:schemeClr>
                </a:solidFill>
              </a:rPr>
              <a:t>Grof ontwerp</a:t>
            </a:r>
          </a:p>
        </p:txBody>
      </p:sp>
      <p:sp>
        <p:nvSpPr>
          <p:cNvPr id="31" name="Tekstvak 30">
            <a:extLst>
              <a:ext uri="{FF2B5EF4-FFF2-40B4-BE49-F238E27FC236}">
                <a16:creationId xmlns:a16="http://schemas.microsoft.com/office/drawing/2014/main" id="{EB36DA7E-54D2-8DD4-0FCA-72A287686923}"/>
              </a:ext>
            </a:extLst>
          </p:cNvPr>
          <p:cNvSpPr txBox="1"/>
          <p:nvPr/>
        </p:nvSpPr>
        <p:spPr>
          <a:xfrm>
            <a:off x="10676859" y="3035216"/>
            <a:ext cx="1481239" cy="369332"/>
          </a:xfrm>
          <a:prstGeom prst="rect">
            <a:avLst/>
          </a:prstGeom>
          <a:noFill/>
        </p:spPr>
        <p:txBody>
          <a:bodyPr wrap="none" rtlCol="0">
            <a:spAutoFit/>
          </a:bodyPr>
          <a:lstStyle>
            <a:defPPr>
              <a:defRPr lang="nl-NL"/>
            </a:defPPr>
            <a:lvl1pPr>
              <a:defRPr sz="1200" b="1">
                <a:solidFill>
                  <a:schemeClr val="accent1">
                    <a:lumMod val="75000"/>
                  </a:schemeClr>
                </a:solidFill>
              </a:defRPr>
            </a:lvl1pPr>
          </a:lstStyle>
          <a:p>
            <a:r>
              <a:rPr lang="nl-NL" sz="1800" dirty="0">
                <a:solidFill>
                  <a:schemeClr val="accent2">
                    <a:lumMod val="75000"/>
                  </a:schemeClr>
                </a:solidFill>
              </a:rPr>
              <a:t>Fijn ontwerp</a:t>
            </a:r>
          </a:p>
        </p:txBody>
      </p:sp>
      <p:sp>
        <p:nvSpPr>
          <p:cNvPr id="32" name="PIJL-OMLAAG 9">
            <a:extLst>
              <a:ext uri="{FF2B5EF4-FFF2-40B4-BE49-F238E27FC236}">
                <a16:creationId xmlns:a16="http://schemas.microsoft.com/office/drawing/2014/main" id="{0BB9B5EB-D609-96B2-B219-392739B7F7CA}"/>
              </a:ext>
            </a:extLst>
          </p:cNvPr>
          <p:cNvSpPr/>
          <p:nvPr/>
        </p:nvSpPr>
        <p:spPr>
          <a:xfrm>
            <a:off x="11099874" y="2465579"/>
            <a:ext cx="504056" cy="661268"/>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33" name="PIJL-OMLAAG 9">
            <a:extLst>
              <a:ext uri="{FF2B5EF4-FFF2-40B4-BE49-F238E27FC236}">
                <a16:creationId xmlns:a16="http://schemas.microsoft.com/office/drawing/2014/main" id="{E138C58F-B6E7-CA13-27B7-69DBAF3CE048}"/>
              </a:ext>
            </a:extLst>
          </p:cNvPr>
          <p:cNvSpPr/>
          <p:nvPr/>
        </p:nvSpPr>
        <p:spPr>
          <a:xfrm rot="10800000">
            <a:off x="11095933" y="1628727"/>
            <a:ext cx="504056" cy="661268"/>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a:p>
        </p:txBody>
      </p:sp>
    </p:spTree>
    <p:extLst>
      <p:ext uri="{BB962C8B-B14F-4D97-AF65-F5344CB8AC3E}">
        <p14:creationId xmlns:p14="http://schemas.microsoft.com/office/powerpoint/2010/main" val="3361005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F3D2B-F064-F90C-4130-91C616CF81F4}"/>
            </a:ext>
          </a:extLst>
        </p:cNvPr>
        <p:cNvGrpSpPr/>
        <p:nvPr/>
      </p:nvGrpSpPr>
      <p:grpSpPr>
        <a:xfrm>
          <a:off x="0" y="0"/>
          <a:ext cx="0" cy="0"/>
          <a:chOff x="0" y="0"/>
          <a:chExt cx="0" cy="0"/>
        </a:xfrm>
      </p:grpSpPr>
      <p:sp>
        <p:nvSpPr>
          <p:cNvPr id="6" name="Titel 1">
            <a:extLst>
              <a:ext uri="{FF2B5EF4-FFF2-40B4-BE49-F238E27FC236}">
                <a16:creationId xmlns:a16="http://schemas.microsoft.com/office/drawing/2014/main" id="{0AC8EA76-60E4-2AB0-288E-8EB9B3641EC7}"/>
              </a:ext>
            </a:extLst>
          </p:cNvPr>
          <p:cNvSpPr txBox="1">
            <a:spLocks/>
          </p:cNvSpPr>
          <p:nvPr/>
        </p:nvSpPr>
        <p:spPr>
          <a:xfrm>
            <a:off x="185057" y="169730"/>
            <a:ext cx="8814564" cy="6627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dirty="0"/>
              <a:t>Begrippen Examinering</a:t>
            </a:r>
          </a:p>
        </p:txBody>
      </p:sp>
      <p:graphicFrame>
        <p:nvGraphicFramePr>
          <p:cNvPr id="2" name="Tabel 1">
            <a:extLst>
              <a:ext uri="{FF2B5EF4-FFF2-40B4-BE49-F238E27FC236}">
                <a16:creationId xmlns:a16="http://schemas.microsoft.com/office/drawing/2014/main" id="{5DDC4287-9F68-E1DF-2925-6A3138D8B1FB}"/>
              </a:ext>
            </a:extLst>
          </p:cNvPr>
          <p:cNvGraphicFramePr>
            <a:graphicFrameLocks noGrp="1"/>
          </p:cNvGraphicFramePr>
          <p:nvPr>
            <p:extLst>
              <p:ext uri="{D42A27DB-BD31-4B8C-83A1-F6EECF244321}">
                <p14:modId xmlns:p14="http://schemas.microsoft.com/office/powerpoint/2010/main" val="4230532463"/>
              </p:ext>
            </p:extLst>
          </p:nvPr>
        </p:nvGraphicFramePr>
        <p:xfrm>
          <a:off x="357051" y="980564"/>
          <a:ext cx="11016343" cy="5714730"/>
        </p:xfrm>
        <a:graphic>
          <a:graphicData uri="http://schemas.openxmlformats.org/drawingml/2006/table">
            <a:tbl>
              <a:tblPr>
                <a:tableStyleId>{5C22544A-7EE6-4342-B048-85BDC9FD1C3A}</a:tableStyleId>
              </a:tblPr>
              <a:tblGrid>
                <a:gridCol w="2861865">
                  <a:extLst>
                    <a:ext uri="{9D8B030D-6E8A-4147-A177-3AD203B41FA5}">
                      <a16:colId xmlns:a16="http://schemas.microsoft.com/office/drawing/2014/main" val="735129191"/>
                    </a:ext>
                  </a:extLst>
                </a:gridCol>
                <a:gridCol w="8154478">
                  <a:extLst>
                    <a:ext uri="{9D8B030D-6E8A-4147-A177-3AD203B41FA5}">
                      <a16:colId xmlns:a16="http://schemas.microsoft.com/office/drawing/2014/main" val="1559086977"/>
                    </a:ext>
                  </a:extLst>
                </a:gridCol>
              </a:tblGrid>
              <a:tr h="474016">
                <a:tc>
                  <a:txBody>
                    <a:bodyPr/>
                    <a:lstStyle/>
                    <a:p>
                      <a:pPr algn="l" fontAlgn="b"/>
                      <a:r>
                        <a:rPr lang="nl-NL" sz="1600" b="1" u="none" strike="noStrike" dirty="0">
                          <a:effectLst/>
                        </a:rPr>
                        <a:t>Begrip</a:t>
                      </a:r>
                    </a:p>
                    <a:p>
                      <a:pPr algn="l" fontAlgn="b"/>
                      <a:endParaRPr lang="nl-NL" sz="1600" b="1"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r>
                        <a:rPr lang="nl-NL" sz="1600" b="1" u="none" strike="noStrike" dirty="0">
                          <a:effectLst/>
                        </a:rPr>
                        <a:t>Omschrijving</a:t>
                      </a:r>
                    </a:p>
                    <a:p>
                      <a:pPr algn="l" fontAlgn="b"/>
                      <a:endParaRPr lang="nl-NL" sz="1600" b="1"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577359314"/>
                  </a:ext>
                </a:extLst>
              </a:tr>
              <a:tr h="619868">
                <a:tc>
                  <a:txBody>
                    <a:bodyPr/>
                    <a:lstStyle/>
                    <a:p>
                      <a:pPr algn="l" fontAlgn="t"/>
                      <a:r>
                        <a:rPr lang="nl-NL" sz="1400" u="none" strike="noStrike" dirty="0">
                          <a:effectLst/>
                        </a:rPr>
                        <a:t>Opleidingsvariant</a:t>
                      </a:r>
                      <a:endParaRPr lang="nl-NL" sz="1400" b="0" i="0" u="none" strike="noStrike" dirty="0">
                        <a:solidFill>
                          <a:srgbClr val="000000"/>
                        </a:solidFill>
                        <a:effectLst/>
                        <a:latin typeface="Aptos Narrow" panose="020B0004020202020204" pitchFamily="34" charset="0"/>
                      </a:endParaRPr>
                    </a:p>
                  </a:txBody>
                  <a:tcPr marL="7620" marR="7620" marT="7620" marB="0"/>
                </a:tc>
                <a:tc>
                  <a:txBody>
                    <a:bodyPr/>
                    <a:lstStyle/>
                    <a:p>
                      <a:pPr algn="l" fontAlgn="t"/>
                      <a:r>
                        <a:rPr lang="nl-NL" sz="1400" u="none" strike="noStrike" dirty="0">
                          <a:effectLst/>
                        </a:rPr>
                        <a:t>Een opleidingseenheid die door een onderwijsaanbieder aangeboden wordt in een bepaalde vorm, al dan niet op een bepaalde onderwijslocatie, waarop een onderwijsvolger zich kan inschrijven.</a:t>
                      </a:r>
                    </a:p>
                    <a:p>
                      <a:pPr algn="l" fontAlgn="t"/>
                      <a:endParaRPr lang="nl-NL" sz="1400" b="0" i="0" u="none" strike="noStrike" dirty="0">
                        <a:solidFill>
                          <a:srgbClr val="000000"/>
                        </a:solidFill>
                        <a:effectLst/>
                        <a:latin typeface="Aptos Narrow" panose="020B0004020202020204" pitchFamily="34" charset="0"/>
                      </a:endParaRPr>
                    </a:p>
                  </a:txBody>
                  <a:tcPr marL="7620" marR="7620" marT="7620" marB="0"/>
                </a:tc>
                <a:extLst>
                  <a:ext uri="{0D108BD9-81ED-4DB2-BD59-A6C34878D82A}">
                    <a16:rowId xmlns:a16="http://schemas.microsoft.com/office/drawing/2014/main" val="3899203088"/>
                  </a:ext>
                </a:extLst>
              </a:tr>
              <a:tr h="1891014">
                <a:tc>
                  <a:txBody>
                    <a:bodyPr/>
                    <a:lstStyle/>
                    <a:p>
                      <a:pPr algn="l" fontAlgn="t"/>
                      <a:r>
                        <a:rPr lang="nl-NL" sz="1400" u="none" strike="noStrike" dirty="0">
                          <a:effectLst/>
                        </a:rPr>
                        <a:t>Examenprogramma</a:t>
                      </a:r>
                      <a:endParaRPr lang="nl-NL" sz="1400" b="0" i="0" u="none" strike="noStrike" dirty="0">
                        <a:solidFill>
                          <a:srgbClr val="000000"/>
                        </a:solidFill>
                        <a:effectLst/>
                        <a:latin typeface="Aptos Narrow" panose="020B0004020202020204" pitchFamily="34" charset="0"/>
                      </a:endParaRPr>
                    </a:p>
                  </a:txBody>
                  <a:tcPr marL="7620" marR="7620" marT="7620" marB="0"/>
                </a:tc>
                <a:tc>
                  <a:txBody>
                    <a:bodyPr/>
                    <a:lstStyle/>
                    <a:p>
                      <a:pPr algn="l" fontAlgn="t"/>
                      <a:r>
                        <a:rPr lang="nl-NL" sz="1400" u="none" strike="noStrike" dirty="0">
                          <a:effectLst/>
                        </a:rPr>
                        <a:t>Het examenprogramma geeft per kwalificatie een overzicht van de examenonderdelen en examens die een mbo-school inzet voor de examinering (kwalificerende beoordeling). Het examenprogramma geeft inzicht in de onderdelen die een student met een voldoende moet afsluiten om in aanmerking te komen voor een diploma. In het examenprogramma staat binnen welke omgeving (mbo-school of beroepspraktijk) de examens plaatsvinden. Hierbij houdt de school rekening met de praktische haalbaarheid van de examinering binnen de praktijksituatie en de afspraken in het sectoraal examenprofiel. In een examenprogramma staan de exameneenheden en examens voor de beroepsgerichte eisen en de generieke taal- en rekeneisen. Ook de wijze waarop een school deze onderdelen examineert, staat in het examenprogramma.</a:t>
                      </a:r>
                    </a:p>
                    <a:p>
                      <a:pPr algn="l" fontAlgn="t"/>
                      <a:endParaRPr lang="nl-NL" sz="1400" b="0" i="0" u="none" strike="noStrike" dirty="0">
                        <a:solidFill>
                          <a:srgbClr val="000000"/>
                        </a:solidFill>
                        <a:effectLst/>
                        <a:latin typeface="Aptos Narrow" panose="020B0004020202020204" pitchFamily="34" charset="0"/>
                      </a:endParaRPr>
                    </a:p>
                  </a:txBody>
                  <a:tcPr marL="7620" marR="7620" marT="7620" marB="0"/>
                </a:tc>
                <a:extLst>
                  <a:ext uri="{0D108BD9-81ED-4DB2-BD59-A6C34878D82A}">
                    <a16:rowId xmlns:a16="http://schemas.microsoft.com/office/drawing/2014/main" val="504824716"/>
                  </a:ext>
                </a:extLst>
              </a:tr>
              <a:tr h="619868">
                <a:tc>
                  <a:txBody>
                    <a:bodyPr/>
                    <a:lstStyle/>
                    <a:p>
                      <a:pPr algn="l" fontAlgn="t"/>
                      <a:r>
                        <a:rPr lang="nl-NL" sz="1400" u="none" strike="noStrike" dirty="0">
                          <a:effectLst/>
                        </a:rPr>
                        <a:t>Exameneenheid</a:t>
                      </a:r>
                      <a:endParaRPr lang="nl-NL" sz="1400" b="0" i="0" u="none" strike="noStrike" dirty="0">
                        <a:solidFill>
                          <a:srgbClr val="000000"/>
                        </a:solidFill>
                        <a:effectLst/>
                        <a:latin typeface="Aptos Narrow" panose="020B0004020202020204" pitchFamily="34" charset="0"/>
                      </a:endParaRPr>
                    </a:p>
                  </a:txBody>
                  <a:tcPr marL="7620" marR="7620" marT="7620" marB="0"/>
                </a:tc>
                <a:tc>
                  <a:txBody>
                    <a:bodyPr/>
                    <a:lstStyle/>
                    <a:p>
                      <a:pPr algn="l" fontAlgn="t"/>
                      <a:r>
                        <a:rPr lang="nl-NL" sz="1400" u="none" strike="noStrike" dirty="0">
                          <a:effectLst/>
                        </a:rPr>
                        <a:t>Een onderzoek naar kennis, inzicht, houding en vaardigheden van de student, op basis waarvan de instelling na beoordeling een formeel bewijs van prestatie toekent.</a:t>
                      </a:r>
                    </a:p>
                    <a:p>
                      <a:pPr algn="l" fontAlgn="t"/>
                      <a:endParaRPr lang="nl-NL" sz="1400" b="0" i="0" u="none" strike="noStrike" dirty="0">
                        <a:solidFill>
                          <a:srgbClr val="000000"/>
                        </a:solidFill>
                        <a:effectLst/>
                        <a:latin typeface="Aptos Narrow" panose="020B0004020202020204" pitchFamily="34" charset="0"/>
                      </a:endParaRPr>
                    </a:p>
                  </a:txBody>
                  <a:tcPr marL="7620" marR="7620" marT="7620" marB="0"/>
                </a:tc>
                <a:extLst>
                  <a:ext uri="{0D108BD9-81ED-4DB2-BD59-A6C34878D82A}">
                    <a16:rowId xmlns:a16="http://schemas.microsoft.com/office/drawing/2014/main" val="3077387621"/>
                  </a:ext>
                </a:extLst>
              </a:tr>
              <a:tr h="824059">
                <a:tc>
                  <a:txBody>
                    <a:bodyPr/>
                    <a:lstStyle/>
                    <a:p>
                      <a:pPr algn="l" fontAlgn="t"/>
                      <a:r>
                        <a:rPr lang="nl-NL" sz="1400" u="none" strike="noStrike">
                          <a:effectLst/>
                        </a:rPr>
                        <a:t>Summatieve resultaatsstructuur</a:t>
                      </a:r>
                      <a:endParaRPr lang="nl-NL" sz="1400" b="0" i="0" u="none" strike="noStrike">
                        <a:solidFill>
                          <a:srgbClr val="000000"/>
                        </a:solidFill>
                        <a:effectLst/>
                        <a:latin typeface="Aptos Narrow" panose="020B0004020202020204" pitchFamily="34" charset="0"/>
                      </a:endParaRPr>
                    </a:p>
                  </a:txBody>
                  <a:tcPr marL="7620" marR="7620" marT="7620" marB="0"/>
                </a:tc>
                <a:tc>
                  <a:txBody>
                    <a:bodyPr/>
                    <a:lstStyle/>
                    <a:p>
                      <a:pPr algn="l" fontAlgn="t"/>
                      <a:r>
                        <a:rPr lang="nl-NL" sz="1400" u="none" strike="noStrike" dirty="0">
                          <a:effectLst/>
                        </a:rPr>
                        <a:t>Structuur waarin summatieve toetsen gestructureerd kunnen worden vastgelegd zodat op basis daarvan de voortgang gevolgd kan worden m.b.t. diplomering. In de summatieve resultaatstructuur worden summatieve toetsen vastgelegd.</a:t>
                      </a:r>
                    </a:p>
                    <a:p>
                      <a:pPr algn="l" fontAlgn="t"/>
                      <a:endParaRPr lang="nl-NL" sz="1400" b="0" i="0" u="none" strike="noStrike" dirty="0">
                        <a:solidFill>
                          <a:srgbClr val="000000"/>
                        </a:solidFill>
                        <a:effectLst/>
                        <a:latin typeface="Aptos Narrow" panose="020B0004020202020204" pitchFamily="34" charset="0"/>
                      </a:endParaRPr>
                    </a:p>
                  </a:txBody>
                  <a:tcPr marL="7620" marR="7620" marT="7620" marB="0"/>
                </a:tc>
                <a:extLst>
                  <a:ext uri="{0D108BD9-81ED-4DB2-BD59-A6C34878D82A}">
                    <a16:rowId xmlns:a16="http://schemas.microsoft.com/office/drawing/2014/main" val="3390778233"/>
                  </a:ext>
                </a:extLst>
              </a:tr>
              <a:tr h="921750">
                <a:tc>
                  <a:txBody>
                    <a:bodyPr/>
                    <a:lstStyle/>
                    <a:p>
                      <a:pPr algn="l" fontAlgn="t"/>
                      <a:r>
                        <a:rPr lang="nl-NL" sz="1400" u="none" strike="noStrike">
                          <a:effectLst/>
                        </a:rPr>
                        <a:t>Summatieve toets</a:t>
                      </a:r>
                      <a:endParaRPr lang="nl-NL" sz="1400" b="0" i="0" u="none" strike="noStrike">
                        <a:solidFill>
                          <a:srgbClr val="000000"/>
                        </a:solidFill>
                        <a:effectLst/>
                        <a:latin typeface="Aptos Narrow" panose="020B0004020202020204" pitchFamily="34" charset="0"/>
                      </a:endParaRPr>
                    </a:p>
                  </a:txBody>
                  <a:tcPr marL="7620" marR="7620" marT="7620" marB="0"/>
                </a:tc>
                <a:tc>
                  <a:txBody>
                    <a:bodyPr/>
                    <a:lstStyle/>
                    <a:p>
                      <a:pPr algn="l" fontAlgn="t"/>
                      <a:r>
                        <a:rPr lang="nl-NL" sz="1400" u="none" strike="noStrike" dirty="0">
                          <a:effectLst/>
                        </a:rPr>
                        <a:t>Toets dat een </a:t>
                      </a:r>
                      <a:r>
                        <a:rPr lang="nl-NL" sz="1400" u="none" strike="noStrike" dirty="0" err="1">
                          <a:effectLst/>
                        </a:rPr>
                        <a:t>summatief</a:t>
                      </a:r>
                      <a:r>
                        <a:rPr lang="nl-NL" sz="1400" u="none" strike="noStrike" dirty="0">
                          <a:effectLst/>
                        </a:rPr>
                        <a:t> resultaat voor de deelnemer oplevert. </a:t>
                      </a:r>
                      <a:r>
                        <a:rPr lang="nl-NL" sz="1400" u="none" strike="noStrike" dirty="0" err="1">
                          <a:effectLst/>
                        </a:rPr>
                        <a:t>Summatief</a:t>
                      </a:r>
                      <a:r>
                        <a:rPr lang="nl-NL" sz="1400" u="none" strike="noStrike" dirty="0">
                          <a:effectLst/>
                        </a:rPr>
                        <a:t> beoordelen heeft meestal als doel het kwalificeren of certificeren van de student. Tijdens een leertraject kan een summatieve toets zijn gepland om bijvoorbeeld tot een hoger jaar van een opleiding te worden toegelaten.</a:t>
                      </a:r>
                      <a:endParaRPr lang="nl-NL" sz="1400" b="0" i="0" u="none" strike="noStrike" dirty="0">
                        <a:solidFill>
                          <a:srgbClr val="000000"/>
                        </a:solidFill>
                        <a:effectLst/>
                        <a:latin typeface="Aptos Narrow" panose="020B0004020202020204" pitchFamily="34" charset="0"/>
                      </a:endParaRPr>
                    </a:p>
                  </a:txBody>
                  <a:tcPr marL="7620" marR="7620" marT="7620" marB="0"/>
                </a:tc>
                <a:extLst>
                  <a:ext uri="{0D108BD9-81ED-4DB2-BD59-A6C34878D82A}">
                    <a16:rowId xmlns:a16="http://schemas.microsoft.com/office/drawing/2014/main" val="1652571008"/>
                  </a:ext>
                </a:extLst>
              </a:tr>
            </a:tbl>
          </a:graphicData>
        </a:graphic>
      </p:graphicFrame>
    </p:spTree>
    <p:extLst>
      <p:ext uri="{BB962C8B-B14F-4D97-AF65-F5344CB8AC3E}">
        <p14:creationId xmlns:p14="http://schemas.microsoft.com/office/powerpoint/2010/main" val="3986635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162A2-B6FA-2E85-E324-28A58E34F571}"/>
            </a:ext>
          </a:extLst>
        </p:cNvPr>
        <p:cNvGrpSpPr/>
        <p:nvPr/>
      </p:nvGrpSpPr>
      <p:grpSpPr>
        <a:xfrm>
          <a:off x="0" y="0"/>
          <a:ext cx="0" cy="0"/>
          <a:chOff x="0" y="0"/>
          <a:chExt cx="0" cy="0"/>
        </a:xfrm>
      </p:grpSpPr>
      <p:sp>
        <p:nvSpPr>
          <p:cNvPr id="6" name="Titel 1">
            <a:extLst>
              <a:ext uri="{FF2B5EF4-FFF2-40B4-BE49-F238E27FC236}">
                <a16:creationId xmlns:a16="http://schemas.microsoft.com/office/drawing/2014/main" id="{C52F540D-DA80-D11A-508F-8D55342E5EDE}"/>
              </a:ext>
            </a:extLst>
          </p:cNvPr>
          <p:cNvSpPr txBox="1">
            <a:spLocks/>
          </p:cNvSpPr>
          <p:nvPr/>
        </p:nvSpPr>
        <p:spPr>
          <a:xfrm>
            <a:off x="185057" y="169730"/>
            <a:ext cx="8814564" cy="6627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dirty="0"/>
              <a:t>Begrippen Onderwijs</a:t>
            </a:r>
          </a:p>
        </p:txBody>
      </p:sp>
      <p:graphicFrame>
        <p:nvGraphicFramePr>
          <p:cNvPr id="2" name="Tabel 1">
            <a:extLst>
              <a:ext uri="{FF2B5EF4-FFF2-40B4-BE49-F238E27FC236}">
                <a16:creationId xmlns:a16="http://schemas.microsoft.com/office/drawing/2014/main" id="{AD1186B4-4B39-FE04-947B-32638423E6E9}"/>
              </a:ext>
            </a:extLst>
          </p:cNvPr>
          <p:cNvGraphicFramePr>
            <a:graphicFrameLocks noGrp="1"/>
          </p:cNvGraphicFramePr>
          <p:nvPr>
            <p:extLst>
              <p:ext uri="{D42A27DB-BD31-4B8C-83A1-F6EECF244321}">
                <p14:modId xmlns:p14="http://schemas.microsoft.com/office/powerpoint/2010/main" val="3866521329"/>
              </p:ext>
            </p:extLst>
          </p:nvPr>
        </p:nvGraphicFramePr>
        <p:xfrm>
          <a:off x="357051" y="997982"/>
          <a:ext cx="11016343" cy="4715333"/>
        </p:xfrm>
        <a:graphic>
          <a:graphicData uri="http://schemas.openxmlformats.org/drawingml/2006/table">
            <a:tbl>
              <a:tblPr>
                <a:tableStyleId>{5C22544A-7EE6-4342-B048-85BDC9FD1C3A}</a:tableStyleId>
              </a:tblPr>
              <a:tblGrid>
                <a:gridCol w="2861865">
                  <a:extLst>
                    <a:ext uri="{9D8B030D-6E8A-4147-A177-3AD203B41FA5}">
                      <a16:colId xmlns:a16="http://schemas.microsoft.com/office/drawing/2014/main" val="735129191"/>
                    </a:ext>
                  </a:extLst>
                </a:gridCol>
                <a:gridCol w="8154478">
                  <a:extLst>
                    <a:ext uri="{9D8B030D-6E8A-4147-A177-3AD203B41FA5}">
                      <a16:colId xmlns:a16="http://schemas.microsoft.com/office/drawing/2014/main" val="1559086977"/>
                    </a:ext>
                  </a:extLst>
                </a:gridCol>
              </a:tblGrid>
              <a:tr h="459084">
                <a:tc>
                  <a:txBody>
                    <a:bodyPr/>
                    <a:lstStyle/>
                    <a:p>
                      <a:pPr algn="l" fontAlgn="b"/>
                      <a:r>
                        <a:rPr lang="nl-NL" sz="1600" b="1" u="none" strike="noStrike" dirty="0">
                          <a:effectLst/>
                        </a:rPr>
                        <a:t>Begrip</a:t>
                      </a:r>
                    </a:p>
                    <a:p>
                      <a:pPr algn="l" fontAlgn="b"/>
                      <a:endParaRPr lang="nl-NL" sz="1600" b="1"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r>
                        <a:rPr lang="nl-NL" sz="1600" b="1" u="none" strike="noStrike" dirty="0">
                          <a:effectLst/>
                        </a:rPr>
                        <a:t>Omschrijving</a:t>
                      </a:r>
                    </a:p>
                    <a:p>
                      <a:pPr algn="l" fontAlgn="b"/>
                      <a:endParaRPr lang="nl-NL" sz="1600" b="1"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577359314"/>
                  </a:ext>
                </a:extLst>
              </a:tr>
              <a:tr h="600341">
                <a:tc>
                  <a:txBody>
                    <a:bodyPr/>
                    <a:lstStyle/>
                    <a:p>
                      <a:pPr algn="l" fontAlgn="t"/>
                      <a:r>
                        <a:rPr lang="nl-NL" sz="1400" u="none" strike="noStrike" dirty="0">
                          <a:effectLst/>
                        </a:rPr>
                        <a:t>Opleidingsvariant</a:t>
                      </a:r>
                      <a:endParaRPr lang="nl-NL" sz="1400" b="0" i="0" u="none" strike="noStrike" dirty="0">
                        <a:solidFill>
                          <a:srgbClr val="000000"/>
                        </a:solidFill>
                        <a:effectLst/>
                        <a:latin typeface="Aptos Narrow" panose="020B0004020202020204" pitchFamily="34" charset="0"/>
                      </a:endParaRPr>
                    </a:p>
                  </a:txBody>
                  <a:tcPr marL="7620" marR="7620" marT="7620" marB="0"/>
                </a:tc>
                <a:tc>
                  <a:txBody>
                    <a:bodyPr/>
                    <a:lstStyle/>
                    <a:p>
                      <a:pPr algn="l" fontAlgn="t"/>
                      <a:r>
                        <a:rPr lang="nl-NL" sz="1400" u="none" strike="noStrike" dirty="0">
                          <a:effectLst/>
                        </a:rPr>
                        <a:t>Een opleidingseenheid die door een onderwijsaanbieder aangeboden wordt in een bepaalde vorm, al dan niet op een bepaalde onderwijslocatie, waarop een onderwijsvolger zich kan inschrijven.</a:t>
                      </a:r>
                    </a:p>
                    <a:p>
                      <a:pPr algn="l" fontAlgn="t"/>
                      <a:endParaRPr lang="nl-NL" sz="1400" b="0" i="0" u="none" strike="noStrike" dirty="0">
                        <a:solidFill>
                          <a:srgbClr val="000000"/>
                        </a:solidFill>
                        <a:effectLst/>
                        <a:latin typeface="Aptos Narrow" panose="020B0004020202020204" pitchFamily="34" charset="0"/>
                      </a:endParaRPr>
                    </a:p>
                  </a:txBody>
                  <a:tcPr marL="7620" marR="7620" marT="7620" marB="0"/>
                </a:tc>
                <a:extLst>
                  <a:ext uri="{0D108BD9-81ED-4DB2-BD59-A6C34878D82A}">
                    <a16:rowId xmlns:a16="http://schemas.microsoft.com/office/drawing/2014/main" val="3899203088"/>
                  </a:ext>
                </a:extLst>
              </a:tr>
              <a:tr h="1193619">
                <a:tc>
                  <a:txBody>
                    <a:bodyPr/>
                    <a:lstStyle/>
                    <a:p>
                      <a:pPr algn="l" fontAlgn="t"/>
                      <a:r>
                        <a:rPr lang="nl-NL" sz="1400" b="0" i="0" u="none" strike="noStrike" dirty="0">
                          <a:solidFill>
                            <a:srgbClr val="000000"/>
                          </a:solidFill>
                          <a:effectLst/>
                          <a:latin typeface="Aptos Narrow" panose="020B0004020202020204" pitchFamily="34" charset="0"/>
                        </a:rPr>
                        <a:t>Opleidingsprogramma</a:t>
                      </a:r>
                    </a:p>
                  </a:txBody>
                  <a:tcPr marL="7620" marR="7620" marT="7620" marB="0"/>
                </a:tc>
                <a:tc>
                  <a:txBody>
                    <a:bodyPr/>
                    <a:lstStyle/>
                    <a:p>
                      <a:pPr algn="l" fontAlgn="t"/>
                      <a:r>
                        <a:rPr lang="nl-NL" sz="1400" b="0" i="0" u="none" strike="noStrike" dirty="0">
                          <a:solidFill>
                            <a:srgbClr val="000000"/>
                          </a:solidFill>
                          <a:effectLst/>
                          <a:latin typeface="Aptos Narrow" panose="020B0004020202020204" pitchFamily="34" charset="0"/>
                        </a:rPr>
                        <a:t>Het opleidingsprogramma is een samenhangend overzicht waarin per opleiding de opleidingsonderdelen staan die samen een opleiding vormen. Het opleidingsprogramma bevat daarnaast bijvoorbeeld ook de doelen van de opleiding, de leerinhoud, toetsen, didactische principes en/of de wijze en het tijdstip waarop dit aangeboden wordt. In het onderwijsprogramma staat binnen welke omgeving (mbo-school, zelfstudie of beroepspraktijk) het onderwijs plaatsvindt. Hierbij houdt de school rekening met de praktische haalbaarheid en de doelgroep.</a:t>
                      </a:r>
                    </a:p>
                    <a:p>
                      <a:pPr algn="l" fontAlgn="t"/>
                      <a:endParaRPr lang="nl-NL" sz="1400" b="0" i="0" u="none" strike="noStrike" dirty="0">
                        <a:solidFill>
                          <a:srgbClr val="000000"/>
                        </a:solidFill>
                        <a:effectLst/>
                        <a:latin typeface="Aptos Narrow" panose="020B0004020202020204" pitchFamily="34" charset="0"/>
                      </a:endParaRPr>
                    </a:p>
                  </a:txBody>
                  <a:tcPr marL="7620" marR="7620" marT="7620" marB="0"/>
                </a:tc>
                <a:extLst>
                  <a:ext uri="{0D108BD9-81ED-4DB2-BD59-A6C34878D82A}">
                    <a16:rowId xmlns:a16="http://schemas.microsoft.com/office/drawing/2014/main" val="504824716"/>
                  </a:ext>
                </a:extLst>
              </a:tr>
              <a:tr h="402582">
                <a:tc>
                  <a:txBody>
                    <a:bodyPr/>
                    <a:lstStyle/>
                    <a:p>
                      <a:pPr algn="l" fontAlgn="t"/>
                      <a:r>
                        <a:rPr lang="nl-NL" sz="1400" b="0" i="0" u="none" strike="noStrike">
                          <a:solidFill>
                            <a:srgbClr val="000000"/>
                          </a:solidFill>
                          <a:effectLst/>
                          <a:latin typeface="Aptos Narrow" panose="020B0004020202020204" pitchFamily="34" charset="0"/>
                        </a:rPr>
                        <a:t>Opbouw</a:t>
                      </a:r>
                    </a:p>
                  </a:txBody>
                  <a:tcPr marL="7620" marR="7620" marT="7620" marB="0"/>
                </a:tc>
                <a:tc>
                  <a:txBody>
                    <a:bodyPr/>
                    <a:lstStyle/>
                    <a:p>
                      <a:pPr algn="l" fontAlgn="t"/>
                      <a:r>
                        <a:rPr lang="nl-NL" sz="1400" b="0" i="0" u="none" strike="noStrike" dirty="0">
                          <a:solidFill>
                            <a:srgbClr val="000000"/>
                          </a:solidFill>
                          <a:effectLst/>
                          <a:latin typeface="Aptos Narrow" panose="020B0004020202020204" pitchFamily="34" charset="0"/>
                        </a:rPr>
                        <a:t>Opdeling van een opleidingsprogramma in diverse onderdelen, zoals basisjaar, specialisaties, leerjaren enz. </a:t>
                      </a:r>
                    </a:p>
                    <a:p>
                      <a:pPr algn="l" fontAlgn="t"/>
                      <a:endParaRPr lang="nl-NL" sz="1400" b="0" i="0" u="none" strike="noStrike" dirty="0">
                        <a:solidFill>
                          <a:srgbClr val="000000"/>
                        </a:solidFill>
                        <a:effectLst/>
                        <a:latin typeface="Aptos Narrow" panose="020B0004020202020204" pitchFamily="34" charset="0"/>
                      </a:endParaRPr>
                    </a:p>
                  </a:txBody>
                  <a:tcPr marL="7620" marR="7620" marT="7620" marB="0"/>
                </a:tc>
                <a:extLst>
                  <a:ext uri="{0D108BD9-81ED-4DB2-BD59-A6C34878D82A}">
                    <a16:rowId xmlns:a16="http://schemas.microsoft.com/office/drawing/2014/main" val="3077387621"/>
                  </a:ext>
                </a:extLst>
              </a:tr>
              <a:tr h="995860">
                <a:tc>
                  <a:txBody>
                    <a:bodyPr/>
                    <a:lstStyle/>
                    <a:p>
                      <a:pPr algn="l" fontAlgn="t"/>
                      <a:r>
                        <a:rPr lang="nl-NL" sz="1400" b="0" i="0" u="none" strike="noStrike">
                          <a:solidFill>
                            <a:srgbClr val="000000"/>
                          </a:solidFill>
                          <a:effectLst/>
                          <a:latin typeface="Aptos Narrow" panose="020B0004020202020204" pitchFamily="34" charset="0"/>
                        </a:rPr>
                        <a:t>Opleidingsonderdeel</a:t>
                      </a:r>
                    </a:p>
                  </a:txBody>
                  <a:tcPr marL="7620" marR="7620" marT="7620" marB="0"/>
                </a:tc>
                <a:tc>
                  <a:txBody>
                    <a:bodyPr/>
                    <a:lstStyle/>
                    <a:p>
                      <a:pPr algn="l" fontAlgn="t"/>
                      <a:r>
                        <a:rPr lang="nl-NL" sz="1400" b="0" i="0" u="none" strike="noStrike" dirty="0">
                          <a:solidFill>
                            <a:srgbClr val="000000"/>
                          </a:solidFill>
                          <a:effectLst/>
                          <a:latin typeface="Aptos Narrow" panose="020B0004020202020204" pitchFamily="34" charset="0"/>
                        </a:rPr>
                        <a:t>Een opleidingsonderdeel kan bestaan uit modules, levels etc. en is een onderscheidbaar geheel van kennis, inzicht en vaardigheden, dat onderdeel kan zijn van één of meer opleidingen. Een opleidingsonderdeel is een afgerond geheel binnen een onderwijsprogramma. De persoonlijke leerroute kan worden samengesteld uit opleidingsonderdelen.</a:t>
                      </a:r>
                    </a:p>
                  </a:txBody>
                  <a:tcPr marL="7620" marR="7620" marT="7620" marB="0"/>
                </a:tc>
                <a:extLst>
                  <a:ext uri="{0D108BD9-81ED-4DB2-BD59-A6C34878D82A}">
                    <a16:rowId xmlns:a16="http://schemas.microsoft.com/office/drawing/2014/main" val="3390778233"/>
                  </a:ext>
                </a:extLst>
              </a:tr>
              <a:tr h="854353">
                <a:tc>
                  <a:txBody>
                    <a:bodyPr/>
                    <a:lstStyle/>
                    <a:p>
                      <a:pPr algn="l" fontAlgn="t"/>
                      <a:r>
                        <a:rPr lang="nl-NL" sz="1400" b="0" i="0" u="none" strike="noStrike">
                          <a:solidFill>
                            <a:srgbClr val="000000"/>
                          </a:solidFill>
                          <a:effectLst/>
                          <a:latin typeface="Aptos Narrow" panose="020B0004020202020204" pitchFamily="34" charset="0"/>
                        </a:rPr>
                        <a:t>Leeractiviteiten</a:t>
                      </a:r>
                    </a:p>
                  </a:txBody>
                  <a:tcPr marL="7620" marR="7620" marT="7620" marB="0"/>
                </a:tc>
                <a:tc>
                  <a:txBody>
                    <a:bodyPr/>
                    <a:lstStyle/>
                    <a:p>
                      <a:pPr algn="l" fontAlgn="t"/>
                      <a:r>
                        <a:rPr lang="nl-NL" sz="1400" b="0" i="0" u="none" strike="noStrike" dirty="0">
                          <a:solidFill>
                            <a:srgbClr val="000000"/>
                          </a:solidFill>
                          <a:effectLst/>
                          <a:latin typeface="Aptos Narrow" panose="020B0004020202020204" pitchFamily="34" charset="0"/>
                        </a:rPr>
                        <a:t>De planbare of roosterbare eenheden waaruit een opleidingsonderdeel is opgebouwd, dus de activiteiten die in het rooster moeten worden opgenomen.</a:t>
                      </a:r>
                    </a:p>
                  </a:txBody>
                  <a:tcPr marL="7620" marR="7620" marT="7620" marB="0"/>
                </a:tc>
                <a:extLst>
                  <a:ext uri="{0D108BD9-81ED-4DB2-BD59-A6C34878D82A}">
                    <a16:rowId xmlns:a16="http://schemas.microsoft.com/office/drawing/2014/main" val="1652571008"/>
                  </a:ext>
                </a:extLst>
              </a:tr>
            </a:tbl>
          </a:graphicData>
        </a:graphic>
      </p:graphicFrame>
    </p:spTree>
    <p:extLst>
      <p:ext uri="{BB962C8B-B14F-4D97-AF65-F5344CB8AC3E}">
        <p14:creationId xmlns:p14="http://schemas.microsoft.com/office/powerpoint/2010/main" val="221283353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9940c8a-a292-482a-a5d8-aa54d516c9ed">
      <Terms xmlns="http://schemas.microsoft.com/office/infopath/2007/PartnerControls"/>
    </lcf76f155ced4ddcb4097134ff3c332f>
    <TaxCatchAll xmlns="e6d56df3-68ca-4bb6-92bb-53bd552d68b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9257011E237BC4683382D5029D6FA43" ma:contentTypeVersion="13" ma:contentTypeDescription="Een nieuw document maken." ma:contentTypeScope="" ma:versionID="4314d011f7f7d20b122a2cd3b5e73ac4">
  <xsd:schema xmlns:xsd="http://www.w3.org/2001/XMLSchema" xmlns:xs="http://www.w3.org/2001/XMLSchema" xmlns:p="http://schemas.microsoft.com/office/2006/metadata/properties" xmlns:ns2="79940c8a-a292-482a-a5d8-aa54d516c9ed" xmlns:ns3="e6d56df3-68ca-4bb6-92bb-53bd552d68b4" targetNamespace="http://schemas.microsoft.com/office/2006/metadata/properties" ma:root="true" ma:fieldsID="a7b90f35c268a01da4962e347422f7ab" ns2:_="" ns3:_="">
    <xsd:import namespace="79940c8a-a292-482a-a5d8-aa54d516c9ed"/>
    <xsd:import namespace="e6d56df3-68ca-4bb6-92bb-53bd552d68b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940c8a-a292-482a-a5d8-aa54d516c9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Afbeeldingtags" ma:readOnly="false" ma:fieldId="{5cf76f15-5ced-4ddc-b409-7134ff3c332f}" ma:taxonomyMulti="true" ma:sspId="3bf51467-aee2-4e68-9157-99838e0eaad0"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d56df3-68ca-4bb6-92bb-53bd552d68b4" elementFormDefault="qualified">
    <xsd:import namespace="http://schemas.microsoft.com/office/2006/documentManagement/types"/>
    <xsd:import namespace="http://schemas.microsoft.com/office/infopath/2007/PartnerControls"/>
    <xsd:element name="SharedWithUsers" ma:index="1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Gedeeld met details" ma:internalName="SharedWithDetails" ma:readOnly="true">
      <xsd:simpleType>
        <xsd:restriction base="dms:Note">
          <xsd:maxLength value="255"/>
        </xsd:restriction>
      </xsd:simpleType>
    </xsd:element>
    <xsd:element name="TaxCatchAll" ma:index="16" nillable="true" ma:displayName="Taxonomy Catch All Column" ma:hidden="true" ma:list="{822cfa8d-e371-4c51-8edd-4634e1f43eda}" ma:internalName="TaxCatchAll" ma:showField="CatchAllData" ma:web="e6d56df3-68ca-4bb6-92bb-53bd552d6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C077EE-A9A4-4FE0-A62F-56D5C026245F}">
  <ds:schemaRefs>
    <ds:schemaRef ds:uri="http://purl.org/dc/elements/1.1/"/>
    <ds:schemaRef ds:uri="http://schemas.microsoft.com/office/2006/documentManagement/types"/>
    <ds:schemaRef ds:uri="http://purl.org/dc/dcmitype/"/>
    <ds:schemaRef ds:uri="http://www.w3.org/XML/1998/namespace"/>
    <ds:schemaRef ds:uri="79940c8a-a292-482a-a5d8-aa54d516c9ed"/>
    <ds:schemaRef ds:uri="e6d56df3-68ca-4bb6-92bb-53bd552d68b4"/>
    <ds:schemaRef ds:uri="http://purl.org/dc/terms/"/>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D788704D-FFA1-43B8-8061-3EFAD8976C3C}">
  <ds:schemaRefs>
    <ds:schemaRef ds:uri="http://schemas.microsoft.com/sharepoint/v3/contenttype/forms"/>
  </ds:schemaRefs>
</ds:datastoreItem>
</file>

<file path=customXml/itemProps3.xml><?xml version="1.0" encoding="utf-8"?>
<ds:datastoreItem xmlns:ds="http://schemas.openxmlformats.org/officeDocument/2006/customXml" ds:itemID="{96C3A693-80F9-4DD3-AB5A-D8A5FDFA80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940c8a-a292-482a-a5d8-aa54d516c9ed"/>
    <ds:schemaRef ds:uri="e6d56df3-68ca-4bb6-92bb-53bd552d68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83</TotalTime>
  <Words>645</Words>
  <Application>Microsoft Office PowerPoint</Application>
  <PresentationFormat>Breedbeeld</PresentationFormat>
  <Paragraphs>126</Paragraphs>
  <Slides>7</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Aptos</vt:lpstr>
      <vt:lpstr>Aptos Display</vt:lpstr>
      <vt:lpstr>Aptos Narrow</vt:lpstr>
      <vt:lpstr>Arial</vt:lpstr>
      <vt:lpstr>Kantoorthema</vt:lpstr>
      <vt:lpstr>Boomstructuur Onderwijscatalogus</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Wijngaarden, K. (Kees) van</dc:creator>
  <cp:lastModifiedBy>Wijngaarden, K. (Kees) van</cp:lastModifiedBy>
  <cp:revision>1</cp:revision>
  <dcterms:created xsi:type="dcterms:W3CDTF">2024-10-25T12:33:37Z</dcterms:created>
  <dcterms:modified xsi:type="dcterms:W3CDTF">2024-10-28T09:23:40Z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0x01010089257011E237BC4683382D5029D6FA43</vt:lpwstr>
  </property>
  <property fmtid="{D5CDD505-2E9C-101B-9397-08002B2CF9AE}" pid="3" name="MediaServiceImageTags">
    <vt:lpwstr/>
  </property>
</Properties>
</file>