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1"/>
  </p:notesMasterIdLst>
  <p:handoutMasterIdLst>
    <p:handoutMasterId r:id="rId22"/>
  </p:handoutMasterIdLst>
  <p:sldIdLst>
    <p:sldId id="821" r:id="rId5"/>
    <p:sldId id="905" r:id="rId6"/>
    <p:sldId id="307" r:id="rId7"/>
    <p:sldId id="669" r:id="rId8"/>
    <p:sldId id="297" r:id="rId9"/>
    <p:sldId id="294" r:id="rId10"/>
    <p:sldId id="298" r:id="rId11"/>
    <p:sldId id="310" r:id="rId12"/>
    <p:sldId id="301" r:id="rId13"/>
    <p:sldId id="903" r:id="rId14"/>
    <p:sldId id="902" r:id="rId15"/>
    <p:sldId id="901" r:id="rId16"/>
    <p:sldId id="311" r:id="rId17"/>
    <p:sldId id="898" r:id="rId18"/>
    <p:sldId id="295" r:id="rId19"/>
    <p:sldId id="309" r:id="rId20"/>
  </p:sldIdLst>
  <p:sldSz cx="9144000" cy="6858000" type="screen4x3"/>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3BC317-D1A6-9A17-988D-3756B7EB61B1}" name="Chiabodo, R. (Roberta)" initials="CR(" userId="S::r.chiabodo@vu.nl::2cb0a1b6-f1d3-4592-b440-74229aa7e63c" providerId="AD"/>
  <p188:author id="{8C9565A1-049E-2979-8C0C-B91837A826D0}" name="Icking, M. (Margot)" initials="IM(" userId="S::m.icking@vu.nl::b0306e16-9aa9-4356-ace8-adcb05f6dd7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verbrugge" initials="m" lastIdx="8" clrIdx="0"/>
  <p:cmAuthor id="1" name="Icking, M." initials="IM" lastIdx="3" clrIdx="1"/>
  <p:cmAuthor id="2" name="Leeuwen, J. van" initials="LJv" lastIdx="3"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9D"/>
    <a:srgbClr val="DB15B5"/>
    <a:srgbClr val="FFFFFF"/>
    <a:srgbClr val="F48938"/>
    <a:srgbClr val="9999FF"/>
    <a:srgbClr val="B25D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D4B289-AFDB-4ACD-860D-4E9C6F3EE4B4}" v="1" dt="2024-02-27T10:35:13.650"/>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96395" autoAdjust="0"/>
  </p:normalViewPr>
  <p:slideViewPr>
    <p:cSldViewPr snapToGrid="0" snapToObjects="1">
      <p:cViewPr varScale="1">
        <p:scale>
          <a:sx n="78" d="100"/>
          <a:sy n="78" d="100"/>
        </p:scale>
        <p:origin x="1627"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8" d="100"/>
          <a:sy n="78" d="100"/>
        </p:scale>
        <p:origin x="-3366" y="-10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cking, M. (Margot)" userId="b0306e16-9aa9-4356-ace8-adcb05f6dd78" providerId="ADAL" clId="{48D4B289-AFDB-4ACD-860D-4E9C6F3EE4B4}"/>
    <pc:docChg chg="undo custSel modSld">
      <pc:chgData name="Icking, M. (Margot)" userId="b0306e16-9aa9-4356-ace8-adcb05f6dd78" providerId="ADAL" clId="{48D4B289-AFDB-4ACD-860D-4E9C6F3EE4B4}" dt="2024-03-01T11:36:51.435" v="311" actId="20577"/>
      <pc:docMkLst>
        <pc:docMk/>
      </pc:docMkLst>
      <pc:sldChg chg="modSp mod">
        <pc:chgData name="Icking, M. (Margot)" userId="b0306e16-9aa9-4356-ace8-adcb05f6dd78" providerId="ADAL" clId="{48D4B289-AFDB-4ACD-860D-4E9C6F3EE4B4}" dt="2024-03-01T11:36:51.435" v="311" actId="20577"/>
        <pc:sldMkLst>
          <pc:docMk/>
          <pc:sldMk cId="0" sldId="298"/>
        </pc:sldMkLst>
        <pc:spChg chg="mod">
          <ac:chgData name="Icking, M. (Margot)" userId="b0306e16-9aa9-4356-ace8-adcb05f6dd78" providerId="ADAL" clId="{48D4B289-AFDB-4ACD-860D-4E9C6F3EE4B4}" dt="2024-03-01T11:36:51.435" v="311" actId="20577"/>
          <ac:spMkLst>
            <pc:docMk/>
            <pc:sldMk cId="0" sldId="298"/>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9CB5A9A-EECF-4F36-98A3-380CB1F20E50}" type="datetimeFigureOut">
              <a:rPr lang="nl-NL" smtClean="0"/>
              <a:t>1-3-2024</a:t>
            </a:fld>
            <a:endParaRPr lang="nl-NL"/>
          </a:p>
        </p:txBody>
      </p:sp>
      <p:sp>
        <p:nvSpPr>
          <p:cNvPr id="4" name="Tijdelijke aanduiding voor voetteks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E6A5274D-6409-445A-8FC6-E2051CE37E47}" type="slidenum">
              <a:rPr lang="nl-NL" smtClean="0"/>
              <a:t>‹#›</a:t>
            </a:fld>
            <a:endParaRPr lang="nl-NL"/>
          </a:p>
        </p:txBody>
      </p:sp>
    </p:spTree>
    <p:extLst>
      <p:ext uri="{BB962C8B-B14F-4D97-AF65-F5344CB8AC3E}">
        <p14:creationId xmlns:p14="http://schemas.microsoft.com/office/powerpoint/2010/main" val="7502059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117A9D1E-C113-4007-8C00-FF33C10B7796}" type="datetimeFigureOut">
              <a:rPr lang="nl-NL" smtClean="0"/>
              <a:pPr/>
              <a:t>1-3-2024</a:t>
            </a:fld>
            <a:endParaRPr lang="nl-NL"/>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15154"/>
            <a:ext cx="5438140" cy="4466987"/>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1" y="9428583"/>
            <a:ext cx="2945659" cy="496332"/>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E0C997BD-FDD1-4148-A355-68FCB3316AF9}" type="slidenum">
              <a:rPr lang="nl-NL" smtClean="0"/>
              <a:pPr/>
              <a:t>‹#›</a:t>
            </a:fld>
            <a:endParaRPr lang="nl-NL"/>
          </a:p>
        </p:txBody>
      </p:sp>
    </p:spTree>
    <p:extLst>
      <p:ext uri="{BB962C8B-B14F-4D97-AF65-F5344CB8AC3E}">
        <p14:creationId xmlns:p14="http://schemas.microsoft.com/office/powerpoint/2010/main" val="3228754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E0C997BD-FDD1-4148-A355-68FCB3316AF9}" type="slidenum">
              <a:rPr lang="nl-NL" smtClean="0"/>
              <a:pPr/>
              <a:t>1</a:t>
            </a:fld>
            <a:endParaRPr lang="nl-NL"/>
          </a:p>
        </p:txBody>
      </p:sp>
    </p:spTree>
    <p:extLst>
      <p:ext uri="{BB962C8B-B14F-4D97-AF65-F5344CB8AC3E}">
        <p14:creationId xmlns:p14="http://schemas.microsoft.com/office/powerpoint/2010/main" val="4089280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2" y="2130431"/>
            <a:ext cx="5470376" cy="1470025"/>
          </a:xfrm>
          <a:solidFill>
            <a:srgbClr val="0089CF">
              <a:alpha val="89804"/>
            </a:srgbClr>
          </a:solidFill>
          <a:ln>
            <a:noFill/>
          </a:ln>
          <a:effectLst>
            <a:outerShdw blurRad="50800" dist="38100" dir="2700000" algn="tl" rotWithShape="0">
              <a:srgbClr val="A6A6A6">
                <a:alpha val="40000"/>
              </a:srgbClr>
            </a:outerShdw>
          </a:effectLst>
        </p:spPr>
        <p:txBody>
          <a:bodyPr vert="horz" lIns="180000" tIns="108000" rIns="108000" bIns="0" rtlCol="0" anchor="ctr" anchorCtr="0">
            <a:noAutofit/>
          </a:bodyPr>
          <a:lstStyle>
            <a:lvl1pPr algn="l" defTabSz="914400" rtl="0" eaLnBrk="1" latinLnBrk="0" hangingPunct="1">
              <a:lnSpc>
                <a:spcPts val="3200"/>
              </a:lnSpc>
              <a:spcBef>
                <a:spcPct val="0"/>
              </a:spcBef>
              <a:buNone/>
              <a:defRPr lang="nl-NL" sz="2800" kern="1200" cap="all" baseline="0" dirty="0">
                <a:solidFill>
                  <a:schemeClr val="bg1"/>
                </a:solidFill>
                <a:latin typeface="+mj-lt"/>
                <a:ea typeface="+mj-ea"/>
                <a:cs typeface="+mj-cs"/>
              </a:defRPr>
            </a:lvl1pPr>
          </a:lstStyle>
          <a:p>
            <a:r>
              <a:rPr lang="nl-NL"/>
              <a:t>Klik om de stijl te bewerken</a:t>
            </a:r>
            <a:endParaRPr lang="nl-NL" dirty="0"/>
          </a:p>
        </p:txBody>
      </p:sp>
      <p:sp>
        <p:nvSpPr>
          <p:cNvPr id="3" name="Ondertitel 2"/>
          <p:cNvSpPr>
            <a:spLocks noGrp="1"/>
          </p:cNvSpPr>
          <p:nvPr>
            <p:ph type="subTitle" idx="1"/>
          </p:nvPr>
        </p:nvSpPr>
        <p:spPr>
          <a:xfrm>
            <a:off x="681187" y="3772377"/>
            <a:ext cx="5474989" cy="859311"/>
          </a:xfrm>
          <a:solidFill>
            <a:srgbClr val="005B9D">
              <a:alpha val="89804"/>
            </a:srgbClr>
          </a:solidFill>
          <a:ln>
            <a:noFill/>
          </a:ln>
        </p:spPr>
        <p:txBody>
          <a:bodyPr vert="horz" wrap="square" lIns="180000" tIns="72000" rIns="108000" bIns="144000" rtlCol="0">
            <a:spAutoFit/>
          </a:bodyPr>
          <a:lstStyle>
            <a:lvl1pPr marL="0" indent="0" algn="ctr">
              <a:buNone/>
              <a:defRPr lang="nl-NL" sz="2000" i="1" kern="1200" cap="all" baseline="0" dirty="0" smtClean="0">
                <a:solidFill>
                  <a:schemeClr val="bg1"/>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ts val="2500"/>
              </a:lnSpc>
              <a:spcBef>
                <a:spcPts val="0"/>
              </a:spcBef>
              <a:buFont typeface="Arial" pitchFamily="34" charset="0"/>
              <a:buNone/>
            </a:pPr>
            <a:r>
              <a:rPr lang="nl-NL"/>
              <a:t>Klik om de ondertitelstijl van het model te bewerken</a:t>
            </a:r>
            <a:endParaRPr lang="nl-NL" dirty="0"/>
          </a:p>
        </p:txBody>
      </p:sp>
      <p:sp>
        <p:nvSpPr>
          <p:cNvPr id="8" name="KopieerDriehoekje"/>
          <p:cNvSpPr>
            <a:spLocks noChangeAspect="1"/>
          </p:cNvSpPr>
          <p:nvPr userDrawn="1"/>
        </p:nvSpPr>
        <p:spPr>
          <a:xfrm flipV="1">
            <a:off x="1180878" y="3599505"/>
            <a:ext cx="216000" cy="108000"/>
          </a:xfrm>
          <a:prstGeom prst="triangle">
            <a:avLst/>
          </a:prstGeom>
          <a:solidFill>
            <a:srgbClr val="0089CF">
              <a:alpha val="89804"/>
            </a:srgbClr>
          </a:solidFill>
          <a:ln w="3175">
            <a:noFill/>
          </a:ln>
          <a:effectLst>
            <a:outerShdw blurRad="50800" dist="38100" dir="2700000" algn="tl"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a:solidFill>
                <a:srgbClr val="FFFFFF"/>
              </a:solidFill>
              <a:ea typeface="ＭＳ Ｐゴシック" charset="-128"/>
            </a:endParaRPr>
          </a:p>
        </p:txBody>
      </p:sp>
      <p:sp>
        <p:nvSpPr>
          <p:cNvPr id="9" name="KopieerBalk"/>
          <p:cNvSpPr/>
          <p:nvPr userDrawn="1"/>
        </p:nvSpPr>
        <p:spPr>
          <a:xfrm>
            <a:off x="1162380" y="3627153"/>
            <a:ext cx="144016" cy="147600"/>
          </a:xfrm>
          <a:prstGeom prst="rtTriangle">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0" name="KopieerBalk"/>
          <p:cNvSpPr/>
          <p:nvPr userDrawn="1"/>
        </p:nvSpPr>
        <p:spPr>
          <a:xfrm flipH="1">
            <a:off x="1270201" y="3627153"/>
            <a:ext cx="144016" cy="147600"/>
          </a:xfrm>
          <a:prstGeom prst="rtTriangle">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1" name="KopieerBalk"/>
          <p:cNvSpPr/>
          <p:nvPr userDrawn="1"/>
        </p:nvSpPr>
        <p:spPr>
          <a:xfrm flipH="1">
            <a:off x="1414216" y="3627153"/>
            <a:ext cx="4741961" cy="147600"/>
          </a:xfrm>
          <a:prstGeom prst="rect">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2" name="KopieerBalk"/>
          <p:cNvSpPr/>
          <p:nvPr userDrawn="1"/>
        </p:nvSpPr>
        <p:spPr>
          <a:xfrm flipH="1">
            <a:off x="683568" y="3627153"/>
            <a:ext cx="478800" cy="147600"/>
          </a:xfrm>
          <a:prstGeom prst="rect">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marL="361950" indent="0">
              <a:defRPr sz="3200" cap="small" baseline="0"/>
            </a:lvl1pPr>
          </a:lstStyle>
          <a:p>
            <a:r>
              <a:rPr lang="nl-NL"/>
              <a:t>Klik om de stijl te bewerken</a:t>
            </a:r>
            <a:endParaRPr lang="nl-NL" dirty="0"/>
          </a:p>
        </p:txBody>
      </p:sp>
      <p:sp>
        <p:nvSpPr>
          <p:cNvPr id="3" name="Tijdelijke aanduiding voor inhoud 2"/>
          <p:cNvSpPr>
            <a:spLocks noGrp="1"/>
          </p:cNvSpPr>
          <p:nvPr>
            <p:ph idx="1"/>
          </p:nvPr>
        </p:nvSpPr>
        <p:spPr/>
        <p:txBody>
          <a:bodyPr/>
          <a:lstStyle>
            <a:lvl1pPr>
              <a:defRPr>
                <a:solidFill>
                  <a:srgbClr val="005B9D"/>
                </a:solidFill>
              </a:defRPr>
            </a:lvl1pPr>
            <a:lvl2pPr>
              <a:defRPr>
                <a:solidFill>
                  <a:srgbClr val="005B9D"/>
                </a:solidFill>
              </a:defRPr>
            </a:lvl2pPr>
            <a:lvl3pPr>
              <a:defRPr>
                <a:solidFill>
                  <a:srgbClr val="005B9D"/>
                </a:solidFill>
              </a:defRPr>
            </a:lvl3pPr>
            <a:lvl4pPr>
              <a:defRPr>
                <a:solidFill>
                  <a:srgbClr val="005B9D"/>
                </a:solidFill>
              </a:defRPr>
            </a:lvl4pPr>
            <a:lvl5pPr>
              <a:defRPr sz="1100">
                <a:solidFill>
                  <a:srgbClr val="005B9D"/>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2" name="KopieerDriehoekje"/>
          <p:cNvSpPr>
            <a:spLocks noChangeAspect="1"/>
          </p:cNvSpPr>
          <p:nvPr userDrawn="1"/>
        </p:nvSpPr>
        <p:spPr>
          <a:xfrm flipV="1">
            <a:off x="499691" y="1052736"/>
            <a:ext cx="216000" cy="108000"/>
          </a:xfrm>
          <a:prstGeom prst="triangle">
            <a:avLst/>
          </a:prstGeom>
          <a:solidFill>
            <a:srgbClr val="0089CF">
              <a:alpha val="89804"/>
            </a:srgbClr>
          </a:solidFill>
          <a:ln w="3175">
            <a:noFill/>
          </a:ln>
          <a:effectLst>
            <a:outerShdw blurRad="50800" dist="38100" dir="2700000" algn="tl"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a:solidFill>
                <a:srgbClr val="FFFFFF"/>
              </a:solidFill>
              <a:ea typeface="ＭＳ Ｐゴシック" charset="-128"/>
            </a:endParaRPr>
          </a:p>
        </p:txBody>
      </p:sp>
      <p:sp>
        <p:nvSpPr>
          <p:cNvPr id="18" name="Rechthoek 17"/>
          <p:cNvSpPr/>
          <p:nvPr userDrawn="1"/>
        </p:nvSpPr>
        <p:spPr>
          <a:xfrm>
            <a:off x="0" y="6616273"/>
            <a:ext cx="9144000" cy="252000"/>
          </a:xfrm>
          <a:prstGeom prst="rect">
            <a:avLst/>
          </a:prstGeom>
          <a:solidFill>
            <a:srgbClr val="005B9D"/>
          </a:solidFill>
          <a:ln>
            <a:noFill/>
          </a:ln>
        </p:spPr>
        <p:txBody>
          <a:bodyPr vert="horz" wrap="square" lIns="180000" tIns="0" rIns="0" bIns="180000" rtlCol="0">
            <a:spAutoFit/>
          </a:bodyPr>
          <a:lstStyle/>
          <a:p>
            <a:pPr marL="0" lvl="0" indent="0" algn="l" defTabSz="914400" rtl="0" eaLnBrk="1" latinLnBrk="0" hangingPunct="1">
              <a:lnSpc>
                <a:spcPts val="2500"/>
              </a:lnSpc>
              <a:spcBef>
                <a:spcPct val="20000"/>
              </a:spcBef>
              <a:buFont typeface="Arial" pitchFamily="34" charset="0"/>
              <a:buNone/>
            </a:pPr>
            <a:endParaRPr lang="nl-NL" sz="2400" kern="1200">
              <a:solidFill>
                <a:schemeClr val="bg1"/>
              </a:solidFill>
              <a:latin typeface="Arial Narrow" pitchFamily="34" charset="0"/>
              <a:ea typeface="+mn-ea"/>
              <a:cs typeface="+mn-cs"/>
            </a:endParaRPr>
          </a:p>
        </p:txBody>
      </p:sp>
      <p:sp>
        <p:nvSpPr>
          <p:cNvPr id="19" name="Tijdelijke aanduiding voor dianummer 16"/>
          <p:cNvSpPr txBox="1">
            <a:spLocks/>
          </p:cNvSpPr>
          <p:nvPr userDrawn="1"/>
        </p:nvSpPr>
        <p:spPr>
          <a:xfrm>
            <a:off x="0" y="6492881"/>
            <a:ext cx="611560" cy="365125"/>
          </a:xfrm>
          <a:prstGeom prst="rect">
            <a:avLst/>
          </a:prstGeom>
        </p:spPr>
        <p:txBody>
          <a:bodyPr vert="horz" lIns="91440" tIns="45720" rIns="91440" bIns="45720" rtlCol="0" anchor="b" anchorCtr="0"/>
          <a:lstStyle>
            <a:lvl1pPr algn="ctr">
              <a:defRPr sz="9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6CC70A2-6B8C-4FE8-A4AE-E466C9B2130C}" type="slidenum">
              <a:rPr kumimoji="0" lang="nl-NL" sz="900" b="0"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l-NL" sz="900" b="0" i="0" u="none" strike="noStrike" kern="1200" cap="none" spc="0" normalizeH="0" baseline="0" noProof="0" dirty="0">
              <a:ln>
                <a:noFill/>
              </a:ln>
              <a:solidFill>
                <a:schemeClr val="bg1"/>
              </a:solidFill>
              <a:effectLst/>
              <a:uLnTx/>
              <a:uFillTx/>
              <a:latin typeface="+mn-lt"/>
              <a:ea typeface="+mn-ea"/>
              <a:cs typeface="+mn-cs"/>
            </a:endParaRPr>
          </a:p>
        </p:txBody>
      </p:sp>
      <p:sp>
        <p:nvSpPr>
          <p:cNvPr id="21" name="Tijdelijke aanduiding voor voettekst 4"/>
          <p:cNvSpPr>
            <a:spLocks noGrp="1"/>
          </p:cNvSpPr>
          <p:nvPr>
            <p:ph type="ftr" sz="quarter" idx="11"/>
          </p:nvPr>
        </p:nvSpPr>
        <p:spPr>
          <a:xfrm>
            <a:off x="566366" y="6616273"/>
            <a:ext cx="4959791" cy="241727"/>
          </a:xfrm>
        </p:spPr>
        <p:txBody>
          <a:bodyPr vert="horz" lIns="91440" tIns="45720" rIns="91440" bIns="45720" rtlCol="0" anchor="b" anchorCtr="0"/>
          <a:lstStyle>
            <a:lvl1pPr algn="l">
              <a:defRPr kumimoji="0" lang="nl-NL" sz="900" b="0" i="0" u="none" strike="noStrike" kern="1200" cap="none" spc="0" normalizeH="0" baseline="0" noProof="0" smtClean="0">
                <a:ln>
                  <a:noFill/>
                </a:ln>
                <a:solidFill>
                  <a:schemeClr val="bg1"/>
                </a:solidFill>
                <a:effectLst/>
                <a:uLnTx/>
                <a:uFillTx/>
                <a:latin typeface="+mn-lt"/>
                <a:ea typeface="+mn-ea"/>
                <a:cs typeface="+mn-cs"/>
              </a:defRPr>
            </a:lvl1pPr>
          </a:lstStyle>
          <a:p>
            <a:r>
              <a:rPr lang="nl-NL"/>
              <a:t>Bijlage 8 VU Onderzoeksgebouw </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2" name="Titel 1"/>
          <p:cNvSpPr>
            <a:spLocks noGrp="1"/>
          </p:cNvSpPr>
          <p:nvPr>
            <p:ph type="title"/>
          </p:nvPr>
        </p:nvSpPr>
        <p:spPr>
          <a:xfrm>
            <a:off x="323531" y="476672"/>
            <a:ext cx="5472608" cy="894308"/>
          </a:xfrm>
        </p:spPr>
        <p:txBody>
          <a:bodyPr anchor="ctr"/>
          <a:lstStyle>
            <a:lvl1pPr algn="l">
              <a:defRPr sz="2800" b="1" cap="all"/>
            </a:lvl1pPr>
          </a:lstStyle>
          <a:p>
            <a:r>
              <a:rPr lang="nl-NL"/>
              <a:t>Klik om de stijl te bewerken</a:t>
            </a:r>
            <a:endParaRPr lang="nl-NL" dirty="0"/>
          </a:p>
        </p:txBody>
      </p:sp>
      <p:sp>
        <p:nvSpPr>
          <p:cNvPr id="8" name="Rechthoek 7"/>
          <p:cNvSpPr/>
          <p:nvPr userDrawn="1"/>
        </p:nvSpPr>
        <p:spPr>
          <a:xfrm>
            <a:off x="0" y="6616273"/>
            <a:ext cx="9144000" cy="252000"/>
          </a:xfrm>
          <a:prstGeom prst="rect">
            <a:avLst/>
          </a:prstGeom>
          <a:solidFill>
            <a:srgbClr val="005B9D"/>
          </a:solidFill>
          <a:ln>
            <a:noFill/>
          </a:ln>
        </p:spPr>
        <p:txBody>
          <a:bodyPr vert="horz" wrap="square" lIns="180000" tIns="0" rIns="0" bIns="180000" rtlCol="0">
            <a:spAutoFit/>
          </a:bodyPr>
          <a:lstStyle/>
          <a:p>
            <a:pPr marL="0" lvl="0" indent="0" algn="l" defTabSz="914400" rtl="0" eaLnBrk="1" latinLnBrk="0" hangingPunct="1">
              <a:lnSpc>
                <a:spcPts val="2500"/>
              </a:lnSpc>
              <a:spcBef>
                <a:spcPct val="20000"/>
              </a:spcBef>
              <a:buFont typeface="Arial" pitchFamily="34" charset="0"/>
              <a:buNone/>
            </a:pPr>
            <a:endParaRPr lang="nl-NL" sz="2400" kern="1200">
              <a:solidFill>
                <a:schemeClr val="bg1"/>
              </a:solidFill>
              <a:latin typeface="Arial Narrow" pitchFamily="34" charset="0"/>
              <a:ea typeface="+mn-ea"/>
              <a:cs typeface="+mn-cs"/>
            </a:endParaRPr>
          </a:p>
        </p:txBody>
      </p:sp>
      <p:sp>
        <p:nvSpPr>
          <p:cNvPr id="9" name="Tijdelijke aanduiding voor dianummer 16"/>
          <p:cNvSpPr txBox="1">
            <a:spLocks/>
          </p:cNvSpPr>
          <p:nvPr userDrawn="1"/>
        </p:nvSpPr>
        <p:spPr>
          <a:xfrm>
            <a:off x="0" y="6492881"/>
            <a:ext cx="611560" cy="365125"/>
          </a:xfrm>
          <a:prstGeom prst="rect">
            <a:avLst/>
          </a:prstGeom>
        </p:spPr>
        <p:txBody>
          <a:bodyPr vert="horz" lIns="91440" tIns="45720" rIns="91440" bIns="45720" rtlCol="0" anchor="b" anchorCtr="0"/>
          <a:lstStyle>
            <a:lvl1pPr algn="ctr">
              <a:defRPr sz="9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6CC70A2-6B8C-4FE8-A4AE-E466C9B2130C}" type="slidenum">
              <a:rPr kumimoji="0" lang="nl-NL" sz="900" b="0"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l-NL" sz="900" b="0" i="0" u="none" strike="noStrike" kern="1200" cap="none" spc="0" normalizeH="0" baseline="0" noProof="0" dirty="0">
              <a:ln>
                <a:noFill/>
              </a:ln>
              <a:solidFill>
                <a:schemeClr val="bg1"/>
              </a:solidFill>
              <a:effectLst/>
              <a:uLnTx/>
              <a:uFillTx/>
              <a:latin typeface="+mn-lt"/>
              <a:ea typeface="+mn-ea"/>
              <a:cs typeface="+mn-cs"/>
            </a:endParaRPr>
          </a:p>
        </p:txBody>
      </p:sp>
      <p:sp>
        <p:nvSpPr>
          <p:cNvPr id="10" name="Tekstvak 9"/>
          <p:cNvSpPr txBox="1"/>
          <p:nvPr userDrawn="1"/>
        </p:nvSpPr>
        <p:spPr>
          <a:xfrm>
            <a:off x="5615627" y="6625643"/>
            <a:ext cx="3131840" cy="230832"/>
          </a:xfrm>
          <a:prstGeom prst="rect">
            <a:avLst/>
          </a:prstGeom>
          <a:noFill/>
        </p:spPr>
        <p:txBody>
          <a:bodyPr wrap="square" rtlCol="0" anchor="b" anchorCtr="0">
            <a:spAutoFit/>
          </a:bodyPr>
          <a:lstStyle/>
          <a:p>
            <a:pPr algn="r"/>
            <a:r>
              <a:rPr lang="nl-NL" sz="900" dirty="0">
                <a:solidFill>
                  <a:schemeClr val="bg1"/>
                </a:solidFill>
              </a:rPr>
              <a:t>Facilitaire Campus Organisatie</a:t>
            </a:r>
          </a:p>
        </p:txBody>
      </p:sp>
      <p:sp>
        <p:nvSpPr>
          <p:cNvPr id="12" name="Tijdelijke aanduiding voor voettekst 4"/>
          <p:cNvSpPr>
            <a:spLocks noGrp="1"/>
          </p:cNvSpPr>
          <p:nvPr>
            <p:ph type="ftr" sz="quarter" idx="11"/>
          </p:nvPr>
        </p:nvSpPr>
        <p:spPr>
          <a:xfrm>
            <a:off x="611559" y="6616273"/>
            <a:ext cx="4731717" cy="252000"/>
          </a:xfrm>
        </p:spPr>
        <p:txBody>
          <a:bodyPr vert="horz" lIns="91440" tIns="45720" rIns="91440" bIns="45720" rtlCol="0" anchor="b" anchorCtr="0"/>
          <a:lstStyle>
            <a:lvl1pPr>
              <a:defRPr kumimoji="0" lang="nl-NL" sz="900" b="0" i="0" u="none" strike="noStrike" kern="1200" cap="none" spc="0" normalizeH="0" baseline="0" noProof="0" smtClean="0">
                <a:ln>
                  <a:noFill/>
                </a:ln>
                <a:solidFill>
                  <a:schemeClr val="bg1"/>
                </a:solidFill>
                <a:effectLst/>
                <a:uLnTx/>
                <a:uFillTx/>
                <a:latin typeface="+mn-lt"/>
                <a:ea typeface="+mn-ea"/>
                <a:cs typeface="+mn-cs"/>
              </a:defRPr>
            </a:lvl1pPr>
          </a:lstStyle>
          <a:p>
            <a:r>
              <a:rPr lang="nl-NL"/>
              <a:t>Bijlage 8 VU Onderzoeksgebouw </a:t>
            </a:r>
            <a:endParaRPr lang="nl-NL" dirty="0"/>
          </a:p>
        </p:txBody>
      </p:sp>
      <p:sp>
        <p:nvSpPr>
          <p:cNvPr id="13" name="KopieerDriehoekje"/>
          <p:cNvSpPr>
            <a:spLocks noChangeAspect="1"/>
          </p:cNvSpPr>
          <p:nvPr userDrawn="1"/>
        </p:nvSpPr>
        <p:spPr>
          <a:xfrm flipV="1">
            <a:off x="826543" y="1370791"/>
            <a:ext cx="216000" cy="108000"/>
          </a:xfrm>
          <a:prstGeom prst="triangle">
            <a:avLst/>
          </a:prstGeom>
          <a:solidFill>
            <a:srgbClr val="0089CF">
              <a:alpha val="89804"/>
            </a:srgbClr>
          </a:solidFill>
          <a:ln w="3175">
            <a:noFill/>
          </a:ln>
          <a:effectLst>
            <a:outerShdw blurRad="50800" dist="38100" dir="2700000" algn="tl"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a:solidFill>
                <a:srgbClr val="FFFFFF"/>
              </a:solidFill>
              <a:ea typeface="ＭＳ Ｐゴシック" charset="-128"/>
            </a:endParaRPr>
          </a:p>
        </p:txBody>
      </p:sp>
      <p:sp>
        <p:nvSpPr>
          <p:cNvPr id="14" name="KopieerBalk"/>
          <p:cNvSpPr/>
          <p:nvPr userDrawn="1"/>
        </p:nvSpPr>
        <p:spPr>
          <a:xfrm>
            <a:off x="808045" y="1398439"/>
            <a:ext cx="144016" cy="147600"/>
          </a:xfrm>
          <a:prstGeom prst="rtTriangle">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5" name="KopieerBalk"/>
          <p:cNvSpPr/>
          <p:nvPr userDrawn="1"/>
        </p:nvSpPr>
        <p:spPr>
          <a:xfrm flipH="1">
            <a:off x="915866" y="1398439"/>
            <a:ext cx="144016" cy="147600"/>
          </a:xfrm>
          <a:prstGeom prst="rtTriangle">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6" name="KopieerBalk"/>
          <p:cNvSpPr/>
          <p:nvPr userDrawn="1"/>
        </p:nvSpPr>
        <p:spPr>
          <a:xfrm flipH="1">
            <a:off x="1059883" y="1398439"/>
            <a:ext cx="4745608" cy="147600"/>
          </a:xfrm>
          <a:prstGeom prst="rect">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7" name="KopieerBalk"/>
          <p:cNvSpPr/>
          <p:nvPr userDrawn="1"/>
        </p:nvSpPr>
        <p:spPr>
          <a:xfrm flipH="1">
            <a:off x="326855" y="1398439"/>
            <a:ext cx="481181" cy="147600"/>
          </a:xfrm>
          <a:prstGeom prst="rect">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pic>
        <p:nvPicPr>
          <p:cNvPr id="19" name="KopieerFCO_logo" descr="C:\Projecten\VU\Origineel mei 2011\PPTlogosEN\PPTlogosEN\Diensten NL\Di_NL_FCO_Blauw_HR_RGB.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5540345" y="5916508"/>
            <a:ext cx="3248308" cy="612000"/>
          </a:xfrm>
          <a:prstGeom prst="rect">
            <a:avLst/>
          </a:prstGeom>
          <a:noFill/>
          <a:extLst>
            <a:ext uri="{909E8E84-426E-40DD-AFC4-6F175D3DCCD1}">
              <a14:hiddenFill xmlns:a14="http://schemas.microsoft.com/office/drawing/2010/main">
                <a:solidFill>
                  <a:srgbClr val="FFFFFF"/>
                </a:solidFill>
              </a14:hiddenFill>
            </a:ext>
          </a:extLst>
        </p:spPr>
      </p:pic>
      <p:sp>
        <p:nvSpPr>
          <p:cNvPr id="20" name="Ondertitel 2"/>
          <p:cNvSpPr>
            <a:spLocks noGrp="1"/>
          </p:cNvSpPr>
          <p:nvPr>
            <p:ph type="subTitle" idx="12"/>
          </p:nvPr>
        </p:nvSpPr>
        <p:spPr>
          <a:xfrm>
            <a:off x="328291" y="1547268"/>
            <a:ext cx="5474989" cy="859311"/>
          </a:xfrm>
          <a:solidFill>
            <a:srgbClr val="005B9D">
              <a:alpha val="89804"/>
            </a:srgbClr>
          </a:solidFill>
          <a:ln>
            <a:noFill/>
          </a:ln>
        </p:spPr>
        <p:txBody>
          <a:bodyPr vert="horz" wrap="square" lIns="180000" tIns="72000" rIns="108000" bIns="144000" rtlCol="0">
            <a:spAutoFit/>
          </a:bodyPr>
          <a:lstStyle>
            <a:lvl1pPr marL="0" indent="0" algn="ctr">
              <a:buNone/>
              <a:defRPr lang="nl-NL" sz="2000" i="1" kern="1200" cap="all" baseline="0" dirty="0" smtClean="0">
                <a:solidFill>
                  <a:schemeClr val="bg1"/>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lvl="0" indent="0" algn="l" defTabSz="914400" rtl="0" eaLnBrk="1" latinLnBrk="0" hangingPunct="1">
              <a:lnSpc>
                <a:spcPts val="2500"/>
              </a:lnSpc>
              <a:spcBef>
                <a:spcPts val="0"/>
              </a:spcBef>
              <a:buFont typeface="Arial" pitchFamily="34" charset="0"/>
              <a:buNone/>
            </a:pPr>
            <a:r>
              <a:rPr lang="nl-NL"/>
              <a:t>Klik om de ondertitelstijl van het model te bewerken</a:t>
            </a:r>
            <a:endParaRPr lang="nl-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6"/>
            <a:ext cx="4038600" cy="4525963"/>
          </a:xfrm>
        </p:spPr>
        <p:txBody>
          <a:bodyPr vert="horz" lIns="91440" tIns="45720" rIns="91440" bIns="45720" rtlCol="0">
            <a:normAutofit/>
          </a:bodyPr>
          <a:lstStyle>
            <a:lvl1pPr algn="l" defTabSz="914400" rtl="0" eaLnBrk="1" latinLnBrk="0" hangingPunct="1">
              <a:spcBef>
                <a:spcPct val="20000"/>
              </a:spcBef>
              <a:buFont typeface="Arial" pitchFamily="34" charset="0"/>
              <a:defRPr lang="nl-NL" sz="2400" kern="1200" dirty="0" smtClean="0">
                <a:solidFill>
                  <a:srgbClr val="005B9D"/>
                </a:solidFill>
                <a:latin typeface="+mn-lt"/>
                <a:ea typeface="+mn-ea"/>
                <a:cs typeface="+mn-cs"/>
              </a:defRPr>
            </a:lvl1pPr>
            <a:lvl2pPr algn="l" defTabSz="914400" rtl="0" eaLnBrk="1" latinLnBrk="0" hangingPunct="1">
              <a:spcBef>
                <a:spcPct val="20000"/>
              </a:spcBef>
              <a:buFont typeface="Arial" pitchFamily="34" charset="0"/>
              <a:defRPr lang="nl-NL" sz="2400" kern="1200" dirty="0" smtClean="0">
                <a:solidFill>
                  <a:srgbClr val="005B9D"/>
                </a:solidFill>
                <a:latin typeface="+mn-lt"/>
                <a:ea typeface="+mn-ea"/>
                <a:cs typeface="+mn-cs"/>
              </a:defRPr>
            </a:lvl2pPr>
            <a:lvl3pPr algn="l" defTabSz="914400" rtl="0" eaLnBrk="1" latinLnBrk="0" hangingPunct="1">
              <a:spcBef>
                <a:spcPct val="20000"/>
              </a:spcBef>
              <a:buFont typeface="Arial" pitchFamily="34" charset="0"/>
              <a:defRPr lang="nl-NL" sz="2400" kern="1200" dirty="0" smtClean="0">
                <a:solidFill>
                  <a:srgbClr val="005B9D"/>
                </a:solidFill>
                <a:latin typeface="+mn-lt"/>
                <a:ea typeface="+mn-ea"/>
                <a:cs typeface="+mn-cs"/>
              </a:defRPr>
            </a:lvl3pPr>
            <a:lvl4pPr algn="l" defTabSz="914400" rtl="0" eaLnBrk="1" latinLnBrk="0" hangingPunct="1">
              <a:spcBef>
                <a:spcPct val="20000"/>
              </a:spcBef>
              <a:buFont typeface="Arial" pitchFamily="34" charset="0"/>
              <a:defRPr lang="nl-NL" sz="2400" kern="1200" dirty="0" smtClean="0">
                <a:solidFill>
                  <a:srgbClr val="005B9D"/>
                </a:solidFill>
                <a:latin typeface="+mn-lt"/>
                <a:ea typeface="+mn-ea"/>
                <a:cs typeface="+mn-cs"/>
              </a:defRPr>
            </a:lvl4pPr>
            <a:lvl5pPr algn="l" defTabSz="914400" rtl="0" eaLnBrk="1" latinLnBrk="0" hangingPunct="1">
              <a:spcBef>
                <a:spcPct val="20000"/>
              </a:spcBef>
              <a:buFont typeface="Arial" pitchFamily="34" charset="0"/>
              <a:defRPr lang="nl-NL" sz="1400" kern="1200" dirty="0" smtClean="0">
                <a:solidFill>
                  <a:srgbClr val="005B9D"/>
                </a:solidFill>
                <a:latin typeface="+mn-lt"/>
                <a:ea typeface="+mn-ea"/>
                <a:cs typeface="+mn-cs"/>
              </a:defRPr>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p:cNvSpPr>
            <a:spLocks noGrp="1"/>
          </p:cNvSpPr>
          <p:nvPr>
            <p:ph sz="half" idx="2"/>
          </p:nvPr>
        </p:nvSpPr>
        <p:spPr>
          <a:xfrm>
            <a:off x="4648200" y="1600206"/>
            <a:ext cx="4038600" cy="4525963"/>
          </a:xfrm>
        </p:spPr>
        <p:txBody>
          <a:bodyPr vert="horz" lIns="91440" tIns="45720" rIns="91440" bIns="45720" rtlCol="0">
            <a:normAutofit/>
          </a:bodyPr>
          <a:lstStyle>
            <a:lvl1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1pPr>
            <a:lvl2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2pPr>
            <a:lvl3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3pPr>
            <a:lvl4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4pPr>
            <a:lvl5pPr algn="l" defTabSz="914400" rtl="0" eaLnBrk="1" latinLnBrk="0" hangingPunct="1">
              <a:spcBef>
                <a:spcPct val="20000"/>
              </a:spcBef>
              <a:buFont typeface="Arial" pitchFamily="34" charset="0"/>
              <a:defRPr lang="nl-NL" sz="1400" kern="1200" dirty="0" smtClean="0">
                <a:solidFill>
                  <a:srgbClr val="005B9D"/>
                </a:solidFill>
                <a:latin typeface="+mn-lt"/>
                <a:ea typeface="+mn-ea"/>
                <a:cs typeface="+mn-cs"/>
              </a:defRPr>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Rechthoek 9"/>
          <p:cNvSpPr/>
          <p:nvPr userDrawn="1"/>
        </p:nvSpPr>
        <p:spPr>
          <a:xfrm>
            <a:off x="0" y="6616273"/>
            <a:ext cx="9144000" cy="252000"/>
          </a:xfrm>
          <a:prstGeom prst="rect">
            <a:avLst/>
          </a:prstGeom>
          <a:solidFill>
            <a:srgbClr val="005B9D"/>
          </a:solidFill>
          <a:ln>
            <a:noFill/>
          </a:ln>
        </p:spPr>
        <p:txBody>
          <a:bodyPr vert="horz" wrap="square" lIns="180000" tIns="0" rIns="0" bIns="180000" rtlCol="0">
            <a:spAutoFit/>
          </a:bodyPr>
          <a:lstStyle/>
          <a:p>
            <a:pPr marL="0" lvl="0" indent="0" algn="l" defTabSz="914400" rtl="0" eaLnBrk="1" latinLnBrk="0" hangingPunct="1">
              <a:lnSpc>
                <a:spcPts val="2500"/>
              </a:lnSpc>
              <a:spcBef>
                <a:spcPct val="20000"/>
              </a:spcBef>
              <a:buFont typeface="Arial" pitchFamily="34" charset="0"/>
              <a:buNone/>
            </a:pPr>
            <a:endParaRPr lang="nl-NL" sz="2400" kern="1200">
              <a:solidFill>
                <a:schemeClr val="bg1"/>
              </a:solidFill>
              <a:latin typeface="Arial Narrow" pitchFamily="34" charset="0"/>
              <a:ea typeface="+mn-ea"/>
              <a:cs typeface="+mn-cs"/>
            </a:endParaRPr>
          </a:p>
        </p:txBody>
      </p:sp>
      <p:sp>
        <p:nvSpPr>
          <p:cNvPr id="11" name="Tijdelijke aanduiding voor dianummer 16"/>
          <p:cNvSpPr txBox="1">
            <a:spLocks/>
          </p:cNvSpPr>
          <p:nvPr userDrawn="1"/>
        </p:nvSpPr>
        <p:spPr>
          <a:xfrm>
            <a:off x="0" y="6492881"/>
            <a:ext cx="611560" cy="365125"/>
          </a:xfrm>
          <a:prstGeom prst="rect">
            <a:avLst/>
          </a:prstGeom>
        </p:spPr>
        <p:txBody>
          <a:bodyPr vert="horz" lIns="91440" tIns="45720" rIns="91440" bIns="45720" rtlCol="0" anchor="b" anchorCtr="0"/>
          <a:lstStyle>
            <a:lvl1pPr algn="ctr">
              <a:defRPr sz="9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6CC70A2-6B8C-4FE8-A4AE-E466C9B2130C}" type="slidenum">
              <a:rPr kumimoji="0" lang="nl-NL" sz="900" b="0"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l-NL" sz="900" b="0" i="0" u="none" strike="noStrike" kern="1200" cap="none" spc="0" normalizeH="0" baseline="0" noProof="0" dirty="0">
              <a:ln>
                <a:noFill/>
              </a:ln>
              <a:solidFill>
                <a:schemeClr val="bg1"/>
              </a:solidFill>
              <a:effectLst/>
              <a:uLnTx/>
              <a:uFillTx/>
              <a:latin typeface="+mn-lt"/>
              <a:ea typeface="+mn-ea"/>
              <a:cs typeface="+mn-cs"/>
            </a:endParaRPr>
          </a:p>
        </p:txBody>
      </p:sp>
      <p:sp>
        <p:nvSpPr>
          <p:cNvPr id="14" name="Tijdelijke aanduiding voor voettekst 4"/>
          <p:cNvSpPr>
            <a:spLocks noGrp="1"/>
          </p:cNvSpPr>
          <p:nvPr>
            <p:ph type="ftr" sz="quarter" idx="11"/>
          </p:nvPr>
        </p:nvSpPr>
        <p:spPr>
          <a:xfrm>
            <a:off x="607690" y="6616273"/>
            <a:ext cx="4560657" cy="241733"/>
          </a:xfrm>
        </p:spPr>
        <p:txBody>
          <a:bodyPr vert="horz" lIns="91440" tIns="45720" rIns="91440" bIns="45720" rtlCol="0" anchor="b" anchorCtr="0"/>
          <a:lstStyle>
            <a:lvl1pPr algn="l">
              <a:defRPr kumimoji="0" lang="nl-NL" sz="900" b="0" i="0" u="none" strike="noStrike" kern="1200" cap="none" spc="0" normalizeH="0" baseline="0" noProof="0" smtClean="0">
                <a:ln>
                  <a:noFill/>
                </a:ln>
                <a:solidFill>
                  <a:schemeClr val="bg1"/>
                </a:solidFill>
                <a:effectLst/>
                <a:uLnTx/>
                <a:uFillTx/>
                <a:latin typeface="+mn-lt"/>
                <a:ea typeface="+mn-ea"/>
                <a:cs typeface="+mn-cs"/>
              </a:defRPr>
            </a:lvl1pPr>
          </a:lstStyle>
          <a:p>
            <a:r>
              <a:rPr lang="nl-NL"/>
              <a:t>Bijlage 8 VU Onderzoeksgebouw </a:t>
            </a:r>
            <a:endParaRPr lang="fr-FR" dirty="0"/>
          </a:p>
        </p:txBody>
      </p:sp>
      <p:sp>
        <p:nvSpPr>
          <p:cNvPr id="15" name="KopieerDriehoekje"/>
          <p:cNvSpPr>
            <a:spLocks noChangeAspect="1"/>
          </p:cNvSpPr>
          <p:nvPr userDrawn="1"/>
        </p:nvSpPr>
        <p:spPr>
          <a:xfrm flipV="1">
            <a:off x="499691" y="1052736"/>
            <a:ext cx="216000" cy="108000"/>
          </a:xfrm>
          <a:prstGeom prst="triangle">
            <a:avLst/>
          </a:prstGeom>
          <a:solidFill>
            <a:srgbClr val="0089CF">
              <a:alpha val="89804"/>
            </a:srgbClr>
          </a:solidFill>
          <a:ln w="3175">
            <a:noFill/>
          </a:ln>
          <a:effectLst>
            <a:outerShdw blurRad="50800" dist="38100" dir="2700000" algn="tl"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a:solidFill>
                <a:srgbClr val="FFFFFF"/>
              </a:solidFill>
              <a:ea typeface="ＭＳ Ｐゴシック" charset="-128"/>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vert="horz" lIns="91440" tIns="45720" rIns="91440" bIns="45720" rtlCol="0">
            <a:normAutofit/>
          </a:bodyPr>
          <a:lstStyle>
            <a:lvl1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1pPr>
            <a:lvl2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2pPr>
            <a:lvl3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3pPr>
            <a:lvl4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4pPr>
            <a:lvl5pPr algn="l" defTabSz="914400" rtl="0" eaLnBrk="1" latinLnBrk="0" hangingPunct="1">
              <a:spcBef>
                <a:spcPct val="20000"/>
              </a:spcBef>
              <a:buFont typeface="Arial" pitchFamily="34" charset="0"/>
              <a:defRPr lang="nl-NL" sz="2400" kern="1200" dirty="0" smtClean="0">
                <a:solidFill>
                  <a:srgbClr val="005B9D"/>
                </a:solidFill>
                <a:latin typeface="+mn-lt"/>
                <a:ea typeface="+mn-ea"/>
                <a:cs typeface="+mn-cs"/>
              </a:defRPr>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8" y="2174875"/>
            <a:ext cx="4041775" cy="3951288"/>
          </a:xfrm>
        </p:spPr>
        <p:txBody>
          <a:bodyPr vert="horz" lIns="91440" tIns="45720" rIns="91440" bIns="45720" rtlCol="0">
            <a:normAutofit/>
          </a:bodyPr>
          <a:lstStyle>
            <a:lvl1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1pPr>
            <a:lvl2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2pPr>
            <a:lvl3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3pPr>
            <a:lvl4pPr algn="l" defTabSz="914400" rtl="0" eaLnBrk="1" latinLnBrk="0" hangingPunct="1">
              <a:spcBef>
                <a:spcPct val="20000"/>
              </a:spcBef>
              <a:buFont typeface="Arial" pitchFamily="34" charset="0"/>
              <a:defRPr lang="nl-NL" sz="2400" kern="1200" smtClean="0">
                <a:solidFill>
                  <a:srgbClr val="005B9D"/>
                </a:solidFill>
                <a:latin typeface="+mn-lt"/>
                <a:ea typeface="+mn-ea"/>
                <a:cs typeface="+mn-cs"/>
              </a:defRPr>
            </a:lvl4pPr>
            <a:lvl5pPr algn="l" defTabSz="914400" rtl="0" eaLnBrk="1" latinLnBrk="0" hangingPunct="1">
              <a:spcBef>
                <a:spcPct val="20000"/>
              </a:spcBef>
              <a:buFont typeface="Arial" pitchFamily="34" charset="0"/>
              <a:defRPr lang="nl-NL" sz="2400" kern="1200" dirty="0" smtClean="0">
                <a:solidFill>
                  <a:srgbClr val="005B9D"/>
                </a:solidFill>
                <a:latin typeface="+mn-lt"/>
                <a:ea typeface="+mn-ea"/>
                <a:cs typeface="+mn-cs"/>
              </a:defRPr>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12" name="Rechthoek 11"/>
          <p:cNvSpPr/>
          <p:nvPr userDrawn="1"/>
        </p:nvSpPr>
        <p:spPr>
          <a:xfrm>
            <a:off x="0" y="6616273"/>
            <a:ext cx="9144000" cy="252000"/>
          </a:xfrm>
          <a:prstGeom prst="rect">
            <a:avLst/>
          </a:prstGeom>
          <a:solidFill>
            <a:srgbClr val="005B9D"/>
          </a:solidFill>
          <a:ln>
            <a:noFill/>
          </a:ln>
        </p:spPr>
        <p:txBody>
          <a:bodyPr vert="horz" wrap="square" lIns="180000" tIns="0" rIns="0" bIns="180000" rtlCol="0">
            <a:spAutoFit/>
          </a:bodyPr>
          <a:lstStyle/>
          <a:p>
            <a:pPr marL="0" lvl="0" indent="0" algn="l" defTabSz="914400" rtl="0" eaLnBrk="1" latinLnBrk="0" hangingPunct="1">
              <a:lnSpc>
                <a:spcPts val="2500"/>
              </a:lnSpc>
              <a:spcBef>
                <a:spcPct val="20000"/>
              </a:spcBef>
              <a:buFont typeface="Arial" pitchFamily="34" charset="0"/>
              <a:buNone/>
            </a:pPr>
            <a:endParaRPr lang="nl-NL" sz="2400" kern="1200">
              <a:solidFill>
                <a:schemeClr val="bg1"/>
              </a:solidFill>
              <a:latin typeface="Arial Narrow" pitchFamily="34" charset="0"/>
              <a:ea typeface="+mn-ea"/>
              <a:cs typeface="+mn-cs"/>
            </a:endParaRPr>
          </a:p>
        </p:txBody>
      </p:sp>
      <p:sp>
        <p:nvSpPr>
          <p:cNvPr id="13" name="Tijdelijke aanduiding voor dianummer 16"/>
          <p:cNvSpPr txBox="1">
            <a:spLocks/>
          </p:cNvSpPr>
          <p:nvPr userDrawn="1"/>
        </p:nvSpPr>
        <p:spPr>
          <a:xfrm>
            <a:off x="0" y="6492881"/>
            <a:ext cx="611560" cy="365125"/>
          </a:xfrm>
          <a:prstGeom prst="rect">
            <a:avLst/>
          </a:prstGeom>
        </p:spPr>
        <p:txBody>
          <a:bodyPr vert="horz" lIns="91440" tIns="45720" rIns="91440" bIns="45720" rtlCol="0" anchor="b" anchorCtr="0"/>
          <a:lstStyle>
            <a:lvl1pPr algn="ctr">
              <a:defRPr sz="9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6CC70A2-6B8C-4FE8-A4AE-E466C9B2130C}" type="slidenum">
              <a:rPr kumimoji="0" lang="nl-NL" sz="900" b="0"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l-NL" sz="900" b="0" i="0" u="none" strike="noStrike" kern="1200" cap="none" spc="0" normalizeH="0" baseline="0" noProof="0" dirty="0">
              <a:ln>
                <a:noFill/>
              </a:ln>
              <a:solidFill>
                <a:schemeClr val="bg1"/>
              </a:solidFill>
              <a:effectLst/>
              <a:uLnTx/>
              <a:uFillTx/>
              <a:latin typeface="+mn-lt"/>
              <a:ea typeface="+mn-ea"/>
              <a:cs typeface="+mn-cs"/>
            </a:endParaRPr>
          </a:p>
        </p:txBody>
      </p:sp>
      <p:sp>
        <p:nvSpPr>
          <p:cNvPr id="16" name="Tijdelijke aanduiding voor voettekst 4"/>
          <p:cNvSpPr>
            <a:spLocks noGrp="1"/>
          </p:cNvSpPr>
          <p:nvPr>
            <p:ph type="ftr" sz="quarter" idx="11"/>
          </p:nvPr>
        </p:nvSpPr>
        <p:spPr>
          <a:xfrm>
            <a:off x="630610" y="6616273"/>
            <a:ext cx="4418467" cy="241733"/>
          </a:xfrm>
        </p:spPr>
        <p:txBody>
          <a:bodyPr vert="horz" lIns="91440" tIns="45720" rIns="91440" bIns="45720" rtlCol="0" anchor="b" anchorCtr="0"/>
          <a:lstStyle>
            <a:lvl1pPr algn="l">
              <a:defRPr kumimoji="0" lang="nl-NL" sz="900" b="0" i="0" u="none" strike="noStrike" kern="1200" cap="none" spc="0" normalizeH="0" baseline="0" noProof="0" smtClean="0">
                <a:ln>
                  <a:noFill/>
                </a:ln>
                <a:solidFill>
                  <a:schemeClr val="bg1"/>
                </a:solidFill>
                <a:effectLst/>
                <a:uLnTx/>
                <a:uFillTx/>
                <a:latin typeface="+mn-lt"/>
                <a:ea typeface="+mn-ea"/>
                <a:cs typeface="+mn-cs"/>
              </a:defRPr>
            </a:lvl1pPr>
          </a:lstStyle>
          <a:p>
            <a:r>
              <a:rPr lang="nl-NL"/>
              <a:t>Bijlage 8 VU Onderzoeksgebouw </a:t>
            </a:r>
            <a:endParaRPr lang="fr-FR" dirty="0"/>
          </a:p>
        </p:txBody>
      </p:sp>
      <p:sp>
        <p:nvSpPr>
          <p:cNvPr id="17" name="KopieerDriehoekje"/>
          <p:cNvSpPr>
            <a:spLocks noChangeAspect="1"/>
          </p:cNvSpPr>
          <p:nvPr userDrawn="1"/>
        </p:nvSpPr>
        <p:spPr>
          <a:xfrm flipV="1">
            <a:off x="499691" y="1052736"/>
            <a:ext cx="216000" cy="108000"/>
          </a:xfrm>
          <a:prstGeom prst="triangle">
            <a:avLst/>
          </a:prstGeom>
          <a:solidFill>
            <a:srgbClr val="0089CF">
              <a:alpha val="89804"/>
            </a:srgbClr>
          </a:solidFill>
          <a:ln w="3175">
            <a:noFill/>
          </a:ln>
          <a:effectLst>
            <a:outerShdw blurRad="50800" dist="38100" dir="2700000" algn="tl"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a:solidFill>
                <a:srgbClr val="FFFFFF"/>
              </a:solidFill>
              <a:ea typeface="ＭＳ Ｐゴシック" charset="-128"/>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cap="none" baseline="0"/>
            </a:lvl1pPr>
          </a:lstStyle>
          <a:p>
            <a:r>
              <a:rPr lang="nl-NL"/>
              <a:t>Klik om de stijl te bewerken</a:t>
            </a:r>
            <a:endParaRPr lang="nl-NL" dirty="0"/>
          </a:p>
        </p:txBody>
      </p:sp>
      <p:sp>
        <p:nvSpPr>
          <p:cNvPr id="3" name="Tijdelijke aanduiding voor tekst 2"/>
          <p:cNvSpPr>
            <a:spLocks noGrp="1"/>
          </p:cNvSpPr>
          <p:nvPr>
            <p:ph type="body" idx="1"/>
          </p:nvPr>
        </p:nvSpPr>
        <p:spPr>
          <a:xfrm>
            <a:off x="531812" y="114220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531812" y="1925984"/>
            <a:ext cx="4040188" cy="3951288"/>
          </a:xfrm>
        </p:spPr>
        <p:txBody>
          <a:bodyPr vert="horz" lIns="91440" tIns="45720" rIns="91440" bIns="45720" rtlCol="0">
            <a:normAutofit/>
          </a:bodyPr>
          <a:lstStyle>
            <a:lvl1pPr algn="l" defTabSz="914400" rtl="0" eaLnBrk="1" latinLnBrk="0" hangingPunct="1">
              <a:spcBef>
                <a:spcPct val="20000"/>
              </a:spcBef>
              <a:buFont typeface="Arial" pitchFamily="34" charset="0"/>
              <a:defRPr lang="nl-NL" sz="2000" kern="1200" smtClean="0">
                <a:solidFill>
                  <a:srgbClr val="005B9D"/>
                </a:solidFill>
                <a:latin typeface="+mn-lt"/>
                <a:ea typeface="+mn-ea"/>
                <a:cs typeface="+mn-cs"/>
              </a:defRPr>
            </a:lvl1pPr>
            <a:lvl2pPr algn="l" defTabSz="914400" rtl="0" eaLnBrk="1" latinLnBrk="0" hangingPunct="1">
              <a:spcBef>
                <a:spcPct val="20000"/>
              </a:spcBef>
              <a:buFont typeface="Wingdings" pitchFamily="2" charset="2"/>
              <a:buChar char="§"/>
              <a:defRPr lang="nl-NL" sz="2000" kern="1200" smtClean="0">
                <a:solidFill>
                  <a:srgbClr val="005B9D"/>
                </a:solidFill>
                <a:latin typeface="+mn-lt"/>
                <a:ea typeface="+mn-ea"/>
                <a:cs typeface="+mn-cs"/>
              </a:defRPr>
            </a:lvl2pPr>
            <a:lvl3pPr algn="l" defTabSz="914400" rtl="0" eaLnBrk="1" latinLnBrk="0" hangingPunct="1">
              <a:spcBef>
                <a:spcPct val="20000"/>
              </a:spcBef>
              <a:buFont typeface="Arial" pitchFamily="34" charset="0"/>
              <a:defRPr lang="nl-NL" sz="2000" kern="1200" smtClean="0">
                <a:solidFill>
                  <a:srgbClr val="005B9D"/>
                </a:solidFill>
                <a:latin typeface="+mn-lt"/>
                <a:ea typeface="+mn-ea"/>
                <a:cs typeface="+mn-cs"/>
              </a:defRPr>
            </a:lvl3pPr>
            <a:lvl4pPr algn="l" defTabSz="914400" rtl="0" eaLnBrk="1" latinLnBrk="0" hangingPunct="1">
              <a:spcBef>
                <a:spcPct val="20000"/>
              </a:spcBef>
              <a:buFont typeface="Arial" pitchFamily="34" charset="0"/>
              <a:defRPr lang="nl-NL" sz="2000" kern="1200" smtClean="0">
                <a:solidFill>
                  <a:srgbClr val="005B9D"/>
                </a:solidFill>
                <a:latin typeface="+mn-lt"/>
                <a:ea typeface="+mn-ea"/>
                <a:cs typeface="+mn-cs"/>
              </a:defRPr>
            </a:lvl4pPr>
            <a:lvl5pPr algn="l" defTabSz="914400" rtl="0" eaLnBrk="1" latinLnBrk="0" hangingPunct="1">
              <a:spcBef>
                <a:spcPct val="20000"/>
              </a:spcBef>
              <a:buFont typeface="Arial" pitchFamily="34" charset="0"/>
              <a:defRPr lang="nl-NL" sz="1200" kern="1200" dirty="0" smtClean="0">
                <a:solidFill>
                  <a:srgbClr val="005B9D"/>
                </a:solidFill>
                <a:latin typeface="+mn-lt"/>
                <a:ea typeface="+mn-ea"/>
                <a:cs typeface="+mn-cs"/>
              </a:defRPr>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4644009" y="114220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8" y="1925984"/>
            <a:ext cx="4041775" cy="3951288"/>
          </a:xfrm>
        </p:spPr>
        <p:txBody>
          <a:bodyPr vert="horz" lIns="91440" tIns="45720" rIns="91440" bIns="45720" rtlCol="0">
            <a:normAutofit/>
          </a:bodyPr>
          <a:lstStyle>
            <a:lvl1pPr algn="l" defTabSz="914400" rtl="0" eaLnBrk="1" latinLnBrk="0" hangingPunct="1">
              <a:spcBef>
                <a:spcPct val="20000"/>
              </a:spcBef>
              <a:buFont typeface="Arial" pitchFamily="34" charset="0"/>
              <a:defRPr lang="nl-NL" sz="2000" kern="1200" dirty="0" smtClean="0">
                <a:solidFill>
                  <a:srgbClr val="005B9D"/>
                </a:solidFill>
                <a:latin typeface="+mn-lt"/>
                <a:ea typeface="+mn-ea"/>
                <a:cs typeface="+mn-cs"/>
              </a:defRPr>
            </a:lvl1pPr>
            <a:lvl2pPr algn="l" defTabSz="914400" rtl="0" eaLnBrk="1" latinLnBrk="0" hangingPunct="1">
              <a:spcBef>
                <a:spcPct val="20000"/>
              </a:spcBef>
              <a:buFont typeface="Wingdings" pitchFamily="2" charset="2"/>
              <a:buChar char="§"/>
              <a:defRPr lang="nl-NL" sz="2000" kern="1200" dirty="0" smtClean="0">
                <a:solidFill>
                  <a:srgbClr val="005B9D"/>
                </a:solidFill>
                <a:latin typeface="+mn-lt"/>
                <a:ea typeface="+mn-ea"/>
                <a:cs typeface="+mn-cs"/>
              </a:defRPr>
            </a:lvl2pPr>
            <a:lvl3pPr algn="l" defTabSz="914400" rtl="0" eaLnBrk="1" latinLnBrk="0" hangingPunct="1">
              <a:spcBef>
                <a:spcPct val="20000"/>
              </a:spcBef>
              <a:buFont typeface="Arial" pitchFamily="34" charset="0"/>
              <a:defRPr lang="nl-NL" sz="2000" kern="1200" dirty="0" smtClean="0">
                <a:solidFill>
                  <a:srgbClr val="005B9D"/>
                </a:solidFill>
                <a:latin typeface="+mn-lt"/>
                <a:ea typeface="+mn-ea"/>
                <a:cs typeface="+mn-cs"/>
              </a:defRPr>
            </a:lvl3pPr>
            <a:lvl4pPr algn="l" defTabSz="914400" rtl="0" eaLnBrk="1" latinLnBrk="0" hangingPunct="1">
              <a:spcBef>
                <a:spcPct val="20000"/>
              </a:spcBef>
              <a:buFont typeface="Arial" pitchFamily="34" charset="0"/>
              <a:defRPr lang="nl-NL" sz="2000" kern="1200" dirty="0" smtClean="0">
                <a:solidFill>
                  <a:srgbClr val="005B9D"/>
                </a:solidFill>
                <a:latin typeface="+mn-lt"/>
                <a:ea typeface="+mn-ea"/>
                <a:cs typeface="+mn-cs"/>
              </a:defRPr>
            </a:lvl4pPr>
            <a:lvl5pPr algn="l" defTabSz="914400" rtl="0" eaLnBrk="1" latinLnBrk="0" hangingPunct="1">
              <a:spcBef>
                <a:spcPct val="20000"/>
              </a:spcBef>
              <a:buFont typeface="Arial" pitchFamily="34" charset="0"/>
              <a:defRPr lang="nl-NL" sz="1200" kern="1200" dirty="0">
                <a:solidFill>
                  <a:srgbClr val="005B9D"/>
                </a:solidFill>
                <a:latin typeface="+mn-lt"/>
                <a:ea typeface="+mn-ea"/>
                <a:cs typeface="+mn-cs"/>
              </a:defRPr>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2" name="Rechthoek 11"/>
          <p:cNvSpPr/>
          <p:nvPr userDrawn="1"/>
        </p:nvSpPr>
        <p:spPr>
          <a:xfrm>
            <a:off x="0" y="6616273"/>
            <a:ext cx="9144000" cy="502358"/>
          </a:xfrm>
          <a:prstGeom prst="rect">
            <a:avLst/>
          </a:prstGeom>
          <a:solidFill>
            <a:srgbClr val="005B9D"/>
          </a:solidFill>
          <a:ln>
            <a:noFill/>
          </a:ln>
        </p:spPr>
        <p:txBody>
          <a:bodyPr vert="horz" wrap="square" lIns="180000" tIns="0" rIns="0" bIns="180000" rtlCol="0">
            <a:spAutoFit/>
          </a:bodyPr>
          <a:lstStyle/>
          <a:p>
            <a:pPr marL="0" lvl="0" indent="0" algn="l" defTabSz="914400" rtl="0" eaLnBrk="1" latinLnBrk="0" hangingPunct="1">
              <a:lnSpc>
                <a:spcPts val="2500"/>
              </a:lnSpc>
              <a:spcBef>
                <a:spcPct val="20000"/>
              </a:spcBef>
              <a:buFont typeface="Arial" pitchFamily="34" charset="0"/>
              <a:buNone/>
            </a:pPr>
            <a:endParaRPr lang="nl-NL" sz="2400" kern="1200">
              <a:solidFill>
                <a:schemeClr val="bg1"/>
              </a:solidFill>
              <a:latin typeface="Arial Narrow" pitchFamily="34" charset="0"/>
              <a:ea typeface="+mn-ea"/>
              <a:cs typeface="+mn-cs"/>
            </a:endParaRPr>
          </a:p>
        </p:txBody>
      </p:sp>
      <p:sp>
        <p:nvSpPr>
          <p:cNvPr id="13" name="Tijdelijke aanduiding voor dianummer 16"/>
          <p:cNvSpPr txBox="1">
            <a:spLocks/>
          </p:cNvSpPr>
          <p:nvPr userDrawn="1"/>
        </p:nvSpPr>
        <p:spPr>
          <a:xfrm>
            <a:off x="0" y="6492881"/>
            <a:ext cx="611560" cy="365125"/>
          </a:xfrm>
          <a:prstGeom prst="rect">
            <a:avLst/>
          </a:prstGeom>
        </p:spPr>
        <p:txBody>
          <a:bodyPr vert="horz" lIns="91440" tIns="45720" rIns="91440" bIns="45720" rtlCol="0" anchor="b" anchorCtr="0"/>
          <a:lstStyle>
            <a:lvl1pPr algn="ctr">
              <a:defRPr sz="9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6CC70A2-6B8C-4FE8-A4AE-E466C9B2130C}" type="slidenum">
              <a:rPr kumimoji="0" lang="nl-NL" sz="900" b="0"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l-NL" sz="900" b="0" i="0" u="none" strike="noStrike" kern="1200" cap="none" spc="0" normalizeH="0" baseline="0" noProof="0" dirty="0">
              <a:ln>
                <a:noFill/>
              </a:ln>
              <a:solidFill>
                <a:schemeClr val="bg1"/>
              </a:solidFill>
              <a:effectLst/>
              <a:uLnTx/>
              <a:uFillTx/>
              <a:latin typeface="+mn-lt"/>
              <a:ea typeface="+mn-ea"/>
              <a:cs typeface="+mn-cs"/>
            </a:endParaRPr>
          </a:p>
        </p:txBody>
      </p:sp>
      <p:sp>
        <p:nvSpPr>
          <p:cNvPr id="15" name="Tijdelijke aanduiding voor datum 3"/>
          <p:cNvSpPr>
            <a:spLocks noGrp="1"/>
          </p:cNvSpPr>
          <p:nvPr>
            <p:ph type="dt" sz="half" idx="10"/>
          </p:nvPr>
        </p:nvSpPr>
        <p:spPr>
          <a:xfrm>
            <a:off x="457200" y="6525350"/>
            <a:ext cx="2133600" cy="365125"/>
          </a:xfrm>
          <a:prstGeom prst="rect">
            <a:avLst/>
          </a:prstGeom>
        </p:spPr>
        <p:txBody>
          <a:bodyPr vert="horz" lIns="91440" tIns="45720" rIns="91440" bIns="45720" rtlCol="0" anchor="b" anchorCtr="0"/>
          <a:lstStyle>
            <a:lvl1pPr>
              <a:defRPr kumimoji="0" lang="nl-NL" sz="900" b="0" i="0" u="none" strike="noStrike" kern="1200" cap="none" spc="0" normalizeH="0" baseline="0" noProof="0" smtClean="0">
                <a:ln>
                  <a:noFill/>
                </a:ln>
                <a:solidFill>
                  <a:schemeClr val="bg1"/>
                </a:solidFill>
                <a:effectLst/>
                <a:uLnTx/>
                <a:uFillTx/>
                <a:latin typeface="+mn-lt"/>
                <a:ea typeface="+mn-ea"/>
                <a:cs typeface="+mn-cs"/>
              </a:defRPr>
            </a:lvl1pPr>
          </a:lstStyle>
          <a:p>
            <a:pPr algn="ctr"/>
            <a:endParaRPr lang="nl-NL" dirty="0"/>
          </a:p>
        </p:txBody>
      </p:sp>
      <p:sp>
        <p:nvSpPr>
          <p:cNvPr id="16" name="Tijdelijke aanduiding voor voettekst 4"/>
          <p:cNvSpPr>
            <a:spLocks noGrp="1"/>
          </p:cNvSpPr>
          <p:nvPr>
            <p:ph type="ftr" sz="quarter" idx="11"/>
          </p:nvPr>
        </p:nvSpPr>
        <p:spPr>
          <a:xfrm>
            <a:off x="3131842" y="6492881"/>
            <a:ext cx="6012160" cy="365125"/>
          </a:xfrm>
        </p:spPr>
        <p:txBody>
          <a:bodyPr vert="horz" lIns="91440" tIns="45720" rIns="91440" bIns="45720" rtlCol="0" anchor="b" anchorCtr="0"/>
          <a:lstStyle>
            <a:lvl1pPr algn="r">
              <a:defRPr kumimoji="0" lang="nl-NL" sz="900" b="0" i="0" u="none" strike="noStrike" kern="1200" cap="none" spc="0" normalizeH="0" baseline="0" noProof="0" smtClean="0">
                <a:ln>
                  <a:noFill/>
                </a:ln>
                <a:solidFill>
                  <a:schemeClr val="bg1"/>
                </a:solidFill>
                <a:effectLst/>
                <a:uLnTx/>
                <a:uFillTx/>
                <a:latin typeface="+mn-lt"/>
                <a:ea typeface="+mn-ea"/>
                <a:cs typeface="+mn-cs"/>
              </a:defRPr>
            </a:lvl1pPr>
          </a:lstStyle>
          <a:p>
            <a:r>
              <a:rPr lang="nl-NL"/>
              <a:t>Bijlage 8 VU Onderzoeksgebouw </a:t>
            </a:r>
            <a:endParaRPr lang="nl-NL" dirty="0"/>
          </a:p>
        </p:txBody>
      </p:sp>
      <p:sp>
        <p:nvSpPr>
          <p:cNvPr id="17" name="KopieerDriehoekje"/>
          <p:cNvSpPr>
            <a:spLocks noChangeAspect="1"/>
          </p:cNvSpPr>
          <p:nvPr userDrawn="1"/>
        </p:nvSpPr>
        <p:spPr>
          <a:xfrm flipV="1">
            <a:off x="499691" y="1052736"/>
            <a:ext cx="216000" cy="108000"/>
          </a:xfrm>
          <a:prstGeom prst="triangle">
            <a:avLst/>
          </a:prstGeom>
          <a:solidFill>
            <a:srgbClr val="0089CF">
              <a:alpha val="89804"/>
            </a:srgbClr>
          </a:solidFill>
          <a:ln w="3175">
            <a:noFill/>
          </a:ln>
          <a:effectLst>
            <a:outerShdw blurRad="50800" dist="38100" dir="2700000" algn="tl"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a:solidFill>
                <a:srgbClr val="FFFFFF"/>
              </a:solidFill>
              <a:ea typeface="ＭＳ Ｐゴシック" charset="-128"/>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NL" dirty="0"/>
          </a:p>
        </p:txBody>
      </p:sp>
      <p:sp>
        <p:nvSpPr>
          <p:cNvPr id="8" name="Rechthoek 7"/>
          <p:cNvSpPr/>
          <p:nvPr userDrawn="1"/>
        </p:nvSpPr>
        <p:spPr>
          <a:xfrm>
            <a:off x="0" y="6598800"/>
            <a:ext cx="9144000" cy="502358"/>
          </a:xfrm>
          <a:prstGeom prst="rect">
            <a:avLst/>
          </a:prstGeom>
          <a:solidFill>
            <a:srgbClr val="005B9D"/>
          </a:solidFill>
          <a:ln>
            <a:noFill/>
          </a:ln>
        </p:spPr>
        <p:txBody>
          <a:bodyPr vert="horz" wrap="square" lIns="180000" tIns="0" rIns="0" bIns="180000" rtlCol="0">
            <a:spAutoFit/>
          </a:bodyPr>
          <a:lstStyle/>
          <a:p>
            <a:pPr marL="0" lvl="0" indent="0" algn="l" defTabSz="914400" rtl="0" eaLnBrk="1" latinLnBrk="0" hangingPunct="1">
              <a:lnSpc>
                <a:spcPts val="2500"/>
              </a:lnSpc>
              <a:spcBef>
                <a:spcPct val="20000"/>
              </a:spcBef>
              <a:buFont typeface="Arial" pitchFamily="34" charset="0"/>
              <a:buNone/>
            </a:pPr>
            <a:endParaRPr lang="nl-NL" sz="2400" kern="1200">
              <a:solidFill>
                <a:schemeClr val="bg1"/>
              </a:solidFill>
              <a:latin typeface="Arial Narrow" pitchFamily="34" charset="0"/>
              <a:ea typeface="+mn-ea"/>
              <a:cs typeface="+mn-cs"/>
            </a:endParaRPr>
          </a:p>
        </p:txBody>
      </p:sp>
      <p:sp>
        <p:nvSpPr>
          <p:cNvPr id="9" name="Tijdelijke aanduiding voor dianummer 16"/>
          <p:cNvSpPr txBox="1">
            <a:spLocks/>
          </p:cNvSpPr>
          <p:nvPr userDrawn="1"/>
        </p:nvSpPr>
        <p:spPr>
          <a:xfrm>
            <a:off x="0" y="6492881"/>
            <a:ext cx="611560" cy="365125"/>
          </a:xfrm>
          <a:prstGeom prst="rect">
            <a:avLst/>
          </a:prstGeom>
        </p:spPr>
        <p:txBody>
          <a:bodyPr vert="horz" lIns="91440" tIns="45720" rIns="91440" bIns="45720" rtlCol="0" anchor="b" anchorCtr="0"/>
          <a:lstStyle>
            <a:lvl1pPr algn="ctr">
              <a:defRPr sz="9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6CC70A2-6B8C-4FE8-A4AE-E466C9B2130C}" type="slidenum">
              <a:rPr kumimoji="0" lang="nl-NL" sz="900" b="0"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l-NL" sz="900" b="0" i="0" u="none" strike="noStrike" kern="1200" cap="none" spc="0" normalizeH="0" baseline="0" noProof="0" dirty="0">
              <a:ln>
                <a:noFill/>
              </a:ln>
              <a:solidFill>
                <a:schemeClr val="bg1"/>
              </a:solidFill>
              <a:effectLst/>
              <a:uLnTx/>
              <a:uFillTx/>
              <a:latin typeface="+mn-lt"/>
              <a:ea typeface="+mn-ea"/>
              <a:cs typeface="+mn-cs"/>
            </a:endParaRPr>
          </a:p>
        </p:txBody>
      </p:sp>
      <p:sp>
        <p:nvSpPr>
          <p:cNvPr id="12" name="Tijdelijke aanduiding voor voettekst 4"/>
          <p:cNvSpPr>
            <a:spLocks noGrp="1"/>
          </p:cNvSpPr>
          <p:nvPr>
            <p:ph type="ftr" sz="quarter" idx="11"/>
          </p:nvPr>
        </p:nvSpPr>
        <p:spPr>
          <a:xfrm>
            <a:off x="499691" y="6508004"/>
            <a:ext cx="6012160" cy="365125"/>
          </a:xfrm>
        </p:spPr>
        <p:txBody>
          <a:bodyPr vert="horz" lIns="91440" tIns="45720" rIns="91440" bIns="45720" rtlCol="0" anchor="b" anchorCtr="0"/>
          <a:lstStyle>
            <a:lvl1pPr algn="l">
              <a:defRPr kumimoji="0" lang="nl-NL" sz="900" b="0" i="0" u="none" strike="noStrike" kern="1200" cap="none" spc="0" normalizeH="0" baseline="0" noProof="0" smtClean="0">
                <a:ln>
                  <a:noFill/>
                </a:ln>
                <a:solidFill>
                  <a:schemeClr val="bg1"/>
                </a:solidFill>
                <a:effectLst/>
                <a:uLnTx/>
                <a:uFillTx/>
                <a:latin typeface="+mn-lt"/>
                <a:ea typeface="+mn-ea"/>
                <a:cs typeface="+mn-cs"/>
              </a:defRPr>
            </a:lvl1pPr>
          </a:lstStyle>
          <a:p>
            <a:r>
              <a:rPr lang="nl-NL"/>
              <a:t>Bijlage 8 VU Onderzoeksgebouw </a:t>
            </a:r>
            <a:endParaRPr lang="nl-NL" dirty="0"/>
          </a:p>
        </p:txBody>
      </p:sp>
      <p:sp>
        <p:nvSpPr>
          <p:cNvPr id="13" name="KopieerDriehoekje"/>
          <p:cNvSpPr>
            <a:spLocks noChangeAspect="1"/>
          </p:cNvSpPr>
          <p:nvPr userDrawn="1"/>
        </p:nvSpPr>
        <p:spPr>
          <a:xfrm flipV="1">
            <a:off x="499691" y="1052736"/>
            <a:ext cx="216000" cy="108000"/>
          </a:xfrm>
          <a:prstGeom prst="triangle">
            <a:avLst/>
          </a:prstGeom>
          <a:solidFill>
            <a:srgbClr val="0089CF">
              <a:alpha val="89804"/>
            </a:srgbClr>
          </a:solidFill>
          <a:ln w="3175">
            <a:noFill/>
          </a:ln>
          <a:effectLst>
            <a:outerShdw blurRad="50800" dist="38100" dir="2700000" algn="tl"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a:solidFill>
                <a:srgbClr val="FFFFFF"/>
              </a:solidFill>
              <a:ea typeface="ＭＳ Ｐゴシック" charset="-128"/>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016734"/>
          </a:xfrm>
        </p:spPr>
        <p:txBody>
          <a:bodyPr/>
          <a:lstStyle/>
          <a:p>
            <a:r>
              <a:rPr lang="nl-NL"/>
              <a:t>Klik om de stijl te bewerken</a:t>
            </a:r>
            <a:endParaRPr lang="nl-NL" dirty="0"/>
          </a:p>
        </p:txBody>
      </p:sp>
      <p:sp>
        <p:nvSpPr>
          <p:cNvPr id="8" name="Rechthoek 7"/>
          <p:cNvSpPr/>
          <p:nvPr userDrawn="1"/>
        </p:nvSpPr>
        <p:spPr>
          <a:xfrm>
            <a:off x="0" y="6616273"/>
            <a:ext cx="9144000" cy="502358"/>
          </a:xfrm>
          <a:prstGeom prst="rect">
            <a:avLst/>
          </a:prstGeom>
          <a:solidFill>
            <a:srgbClr val="005B9D"/>
          </a:solidFill>
          <a:ln>
            <a:noFill/>
          </a:ln>
        </p:spPr>
        <p:txBody>
          <a:bodyPr vert="horz" wrap="square" lIns="180000" tIns="0" rIns="0" bIns="180000" rtlCol="0">
            <a:spAutoFit/>
          </a:bodyPr>
          <a:lstStyle/>
          <a:p>
            <a:pPr marL="0" lvl="0" indent="0" algn="l" defTabSz="914400" rtl="0" eaLnBrk="1" latinLnBrk="0" hangingPunct="1">
              <a:lnSpc>
                <a:spcPts val="2500"/>
              </a:lnSpc>
              <a:spcBef>
                <a:spcPct val="20000"/>
              </a:spcBef>
              <a:buFont typeface="Arial" pitchFamily="34" charset="0"/>
              <a:buNone/>
            </a:pPr>
            <a:endParaRPr lang="nl-NL" sz="2400" kern="1200">
              <a:solidFill>
                <a:schemeClr val="bg1"/>
              </a:solidFill>
              <a:latin typeface="Arial Narrow" pitchFamily="34" charset="0"/>
              <a:ea typeface="+mn-ea"/>
              <a:cs typeface="+mn-cs"/>
            </a:endParaRPr>
          </a:p>
        </p:txBody>
      </p:sp>
      <p:sp>
        <p:nvSpPr>
          <p:cNvPr id="9" name="Tijdelijke aanduiding voor dianummer 16"/>
          <p:cNvSpPr txBox="1">
            <a:spLocks/>
          </p:cNvSpPr>
          <p:nvPr userDrawn="1"/>
        </p:nvSpPr>
        <p:spPr>
          <a:xfrm>
            <a:off x="0" y="6492881"/>
            <a:ext cx="611560" cy="365125"/>
          </a:xfrm>
          <a:prstGeom prst="rect">
            <a:avLst/>
          </a:prstGeom>
        </p:spPr>
        <p:txBody>
          <a:bodyPr vert="horz" lIns="91440" tIns="45720" rIns="91440" bIns="45720" rtlCol="0" anchor="b" anchorCtr="0"/>
          <a:lstStyle>
            <a:lvl1pPr algn="ctr">
              <a:defRPr sz="9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6CC70A2-6B8C-4FE8-A4AE-E466C9B2130C}" type="slidenum">
              <a:rPr kumimoji="0" lang="nl-NL" sz="900" b="0"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l-NL" sz="900" b="0" i="0" u="none" strike="noStrike" kern="1200" cap="none" spc="0" normalizeH="0" baseline="0" noProof="0" dirty="0">
              <a:ln>
                <a:noFill/>
              </a:ln>
              <a:solidFill>
                <a:schemeClr val="bg1"/>
              </a:solidFill>
              <a:effectLst/>
              <a:uLnTx/>
              <a:uFillTx/>
              <a:latin typeface="+mn-lt"/>
              <a:ea typeface="+mn-ea"/>
              <a:cs typeface="+mn-cs"/>
            </a:endParaRPr>
          </a:p>
        </p:txBody>
      </p:sp>
      <p:sp>
        <p:nvSpPr>
          <p:cNvPr id="11" name="Tijdelijke aanduiding voor datum 3"/>
          <p:cNvSpPr>
            <a:spLocks noGrp="1"/>
          </p:cNvSpPr>
          <p:nvPr>
            <p:ph type="dt" sz="half" idx="10"/>
          </p:nvPr>
        </p:nvSpPr>
        <p:spPr>
          <a:xfrm>
            <a:off x="457200" y="6525350"/>
            <a:ext cx="2133600" cy="365125"/>
          </a:xfrm>
          <a:prstGeom prst="rect">
            <a:avLst/>
          </a:prstGeom>
        </p:spPr>
        <p:txBody>
          <a:bodyPr vert="horz" lIns="91440" tIns="45720" rIns="91440" bIns="45720" rtlCol="0" anchor="b" anchorCtr="0"/>
          <a:lstStyle>
            <a:lvl1pPr>
              <a:defRPr kumimoji="0" lang="nl-NL" sz="900" b="0" i="0" u="none" strike="noStrike" kern="1200" cap="none" spc="0" normalizeH="0" baseline="0" noProof="0" smtClean="0">
                <a:ln>
                  <a:noFill/>
                </a:ln>
                <a:solidFill>
                  <a:schemeClr val="bg1"/>
                </a:solidFill>
                <a:effectLst/>
                <a:uLnTx/>
                <a:uFillTx/>
                <a:latin typeface="+mn-lt"/>
                <a:ea typeface="+mn-ea"/>
                <a:cs typeface="+mn-cs"/>
              </a:defRPr>
            </a:lvl1pPr>
          </a:lstStyle>
          <a:p>
            <a:pPr algn="ctr"/>
            <a:endParaRPr lang="nl-NL" dirty="0"/>
          </a:p>
        </p:txBody>
      </p:sp>
      <p:sp>
        <p:nvSpPr>
          <p:cNvPr id="12" name="Tijdelijke aanduiding voor voettekst 4"/>
          <p:cNvSpPr>
            <a:spLocks noGrp="1"/>
          </p:cNvSpPr>
          <p:nvPr>
            <p:ph type="ftr" sz="quarter" idx="11"/>
          </p:nvPr>
        </p:nvSpPr>
        <p:spPr>
          <a:xfrm>
            <a:off x="3131840" y="6492881"/>
            <a:ext cx="5832648" cy="365125"/>
          </a:xfrm>
        </p:spPr>
        <p:txBody>
          <a:bodyPr vert="horz" lIns="91440" tIns="45720" rIns="91440" bIns="45720" rtlCol="0" anchor="b" anchorCtr="0"/>
          <a:lstStyle>
            <a:lvl1pPr algn="r">
              <a:defRPr kumimoji="0" lang="nl-NL" sz="900" b="0" i="0" u="none" strike="noStrike" kern="1200" cap="none" spc="0" normalizeH="0" baseline="0" noProof="0" smtClean="0">
                <a:ln>
                  <a:noFill/>
                </a:ln>
                <a:solidFill>
                  <a:schemeClr val="bg1"/>
                </a:solidFill>
                <a:effectLst/>
                <a:uLnTx/>
                <a:uFillTx/>
                <a:latin typeface="+mn-lt"/>
                <a:ea typeface="+mn-ea"/>
                <a:cs typeface="+mn-cs"/>
              </a:defRPr>
            </a:lvl1pPr>
          </a:lstStyle>
          <a:p>
            <a:r>
              <a:rPr lang="nl-NL"/>
              <a:t>Bijlage 8 VU Onderzoeksgebouw </a:t>
            </a:r>
            <a:endParaRPr lang="nl-NL" dirty="0"/>
          </a:p>
        </p:txBody>
      </p:sp>
      <p:sp>
        <p:nvSpPr>
          <p:cNvPr id="13" name="KopieerDriehoekje"/>
          <p:cNvSpPr>
            <a:spLocks noChangeAspect="1"/>
          </p:cNvSpPr>
          <p:nvPr userDrawn="1"/>
        </p:nvSpPr>
        <p:spPr>
          <a:xfrm flipV="1">
            <a:off x="499691" y="1016744"/>
            <a:ext cx="216000" cy="108000"/>
          </a:xfrm>
          <a:prstGeom prst="triangle">
            <a:avLst/>
          </a:prstGeom>
          <a:solidFill>
            <a:srgbClr val="0089CF">
              <a:alpha val="89804"/>
            </a:srgbClr>
          </a:solidFill>
          <a:ln w="3175">
            <a:noFill/>
          </a:ln>
          <a:effectLst>
            <a:outerShdw blurRad="50800" dist="38100" dir="2700000" algn="tl"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a:solidFill>
                <a:srgbClr val="FFFFFF"/>
              </a:solidFill>
              <a:ea typeface="ＭＳ Ｐゴシック" charset="-128"/>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5" name="Rechthoek 4"/>
          <p:cNvSpPr/>
          <p:nvPr userDrawn="1"/>
        </p:nvSpPr>
        <p:spPr>
          <a:xfrm>
            <a:off x="0" y="6616273"/>
            <a:ext cx="9144000" cy="502358"/>
          </a:xfrm>
          <a:prstGeom prst="rect">
            <a:avLst/>
          </a:prstGeom>
          <a:solidFill>
            <a:srgbClr val="005B9D"/>
          </a:solidFill>
          <a:ln>
            <a:noFill/>
          </a:ln>
        </p:spPr>
        <p:txBody>
          <a:bodyPr vert="horz" wrap="square" lIns="180000" tIns="0" rIns="0" bIns="180000" rtlCol="0">
            <a:spAutoFit/>
          </a:bodyPr>
          <a:lstStyle/>
          <a:p>
            <a:pPr marL="0" lvl="0" indent="0" algn="l" defTabSz="914400" rtl="0" eaLnBrk="1" latinLnBrk="0" hangingPunct="1">
              <a:lnSpc>
                <a:spcPts val="2500"/>
              </a:lnSpc>
              <a:spcBef>
                <a:spcPct val="20000"/>
              </a:spcBef>
              <a:buFont typeface="Arial" pitchFamily="34" charset="0"/>
              <a:buNone/>
            </a:pPr>
            <a:endParaRPr lang="nl-NL" sz="2400" kern="1200">
              <a:solidFill>
                <a:schemeClr val="bg1"/>
              </a:solidFill>
              <a:latin typeface="Arial Narrow" pitchFamily="34" charset="0"/>
              <a:ea typeface="+mn-ea"/>
              <a:cs typeface="+mn-cs"/>
            </a:endParaRPr>
          </a:p>
        </p:txBody>
      </p:sp>
      <p:sp>
        <p:nvSpPr>
          <p:cNvPr id="6" name="Tijdelijke aanduiding voor dianummer 16"/>
          <p:cNvSpPr txBox="1">
            <a:spLocks/>
          </p:cNvSpPr>
          <p:nvPr userDrawn="1"/>
        </p:nvSpPr>
        <p:spPr>
          <a:xfrm>
            <a:off x="0" y="6492881"/>
            <a:ext cx="611560" cy="365125"/>
          </a:xfrm>
          <a:prstGeom prst="rect">
            <a:avLst/>
          </a:prstGeom>
        </p:spPr>
        <p:txBody>
          <a:bodyPr vert="horz" lIns="91440" tIns="45720" rIns="91440" bIns="45720" rtlCol="0" anchor="b" anchorCtr="0"/>
          <a:lstStyle>
            <a:lvl1pPr algn="ctr">
              <a:defRPr sz="9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6CC70A2-6B8C-4FE8-A4AE-E466C9B2130C}" type="slidenum">
              <a:rPr kumimoji="0" lang="nl-NL" sz="900" b="0" i="0" u="none" strike="noStrike" kern="1200" cap="none" spc="0" normalizeH="0" baseline="0" noProof="0" smtClean="0">
                <a:ln>
                  <a:noFill/>
                </a:ln>
                <a:solidFill>
                  <a:schemeClr val="bg1"/>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l-NL" sz="900" b="0" i="0" u="none" strike="noStrike" kern="1200" cap="none" spc="0" normalizeH="0" baseline="0" noProof="0" dirty="0">
              <a:ln>
                <a:noFill/>
              </a:ln>
              <a:solidFill>
                <a:schemeClr val="bg1"/>
              </a:solidFill>
              <a:effectLst/>
              <a:uLnTx/>
              <a:uFillTx/>
              <a:latin typeface="+mn-lt"/>
              <a:ea typeface="+mn-ea"/>
              <a:cs typeface="+mn-cs"/>
            </a:endParaRPr>
          </a:p>
        </p:txBody>
      </p:sp>
      <p:sp>
        <p:nvSpPr>
          <p:cNvPr id="7" name="Tekstvak 6"/>
          <p:cNvSpPr txBox="1"/>
          <p:nvPr userDrawn="1"/>
        </p:nvSpPr>
        <p:spPr>
          <a:xfrm>
            <a:off x="5615627" y="6625643"/>
            <a:ext cx="3131840" cy="230832"/>
          </a:xfrm>
          <a:prstGeom prst="rect">
            <a:avLst/>
          </a:prstGeom>
          <a:noFill/>
        </p:spPr>
        <p:txBody>
          <a:bodyPr wrap="square" rtlCol="0" anchor="b" anchorCtr="0">
            <a:spAutoFit/>
          </a:bodyPr>
          <a:lstStyle/>
          <a:p>
            <a:pPr algn="r"/>
            <a:r>
              <a:rPr lang="nl-NL" sz="900" dirty="0">
                <a:solidFill>
                  <a:schemeClr val="bg1"/>
                </a:solidFill>
              </a:rPr>
              <a:t>Facilitaire Campus Organisatie</a:t>
            </a:r>
          </a:p>
        </p:txBody>
      </p:sp>
      <p:sp>
        <p:nvSpPr>
          <p:cNvPr id="8" name="Tijdelijke aanduiding voor datum 3"/>
          <p:cNvSpPr>
            <a:spLocks noGrp="1"/>
          </p:cNvSpPr>
          <p:nvPr>
            <p:ph type="dt" sz="half" idx="10"/>
          </p:nvPr>
        </p:nvSpPr>
        <p:spPr>
          <a:xfrm>
            <a:off x="457200" y="6525350"/>
            <a:ext cx="2133600" cy="365125"/>
          </a:xfrm>
          <a:prstGeom prst="rect">
            <a:avLst/>
          </a:prstGeom>
        </p:spPr>
        <p:txBody>
          <a:bodyPr vert="horz" lIns="91440" tIns="45720" rIns="91440" bIns="45720" rtlCol="0" anchor="b" anchorCtr="0"/>
          <a:lstStyle>
            <a:lvl1pPr>
              <a:defRPr kumimoji="0" lang="nl-NL" sz="900" b="0" i="0" u="none" strike="noStrike" kern="1200" cap="none" spc="0" normalizeH="0" baseline="0" noProof="0" smtClean="0">
                <a:ln>
                  <a:noFill/>
                </a:ln>
                <a:solidFill>
                  <a:schemeClr val="bg1"/>
                </a:solidFill>
                <a:effectLst/>
                <a:uLnTx/>
                <a:uFillTx/>
                <a:latin typeface="+mn-lt"/>
                <a:ea typeface="+mn-ea"/>
                <a:cs typeface="+mn-cs"/>
              </a:defRPr>
            </a:lvl1pPr>
          </a:lstStyle>
          <a:p>
            <a:pPr algn="ctr"/>
            <a:endParaRPr lang="nl-NL" dirty="0"/>
          </a:p>
        </p:txBody>
      </p:sp>
      <p:sp>
        <p:nvSpPr>
          <p:cNvPr id="9" name="Tijdelijke aanduiding voor voettekst 4"/>
          <p:cNvSpPr>
            <a:spLocks noGrp="1"/>
          </p:cNvSpPr>
          <p:nvPr>
            <p:ph type="ftr" sz="quarter" idx="11"/>
          </p:nvPr>
        </p:nvSpPr>
        <p:spPr>
          <a:xfrm>
            <a:off x="3131840" y="6492881"/>
            <a:ext cx="2895600" cy="365125"/>
          </a:xfrm>
        </p:spPr>
        <p:txBody>
          <a:bodyPr vert="horz" lIns="91440" tIns="45720" rIns="91440" bIns="45720" rtlCol="0" anchor="b" anchorCtr="0"/>
          <a:lstStyle>
            <a:lvl1pPr>
              <a:defRPr kumimoji="0" lang="nl-NL" sz="900" b="0" i="0" u="none" strike="noStrike" kern="1200" cap="none" spc="0" normalizeH="0" baseline="0" noProof="0" smtClean="0">
                <a:ln>
                  <a:noFill/>
                </a:ln>
                <a:solidFill>
                  <a:schemeClr val="bg1"/>
                </a:solidFill>
                <a:effectLst/>
                <a:uLnTx/>
                <a:uFillTx/>
                <a:latin typeface="+mn-lt"/>
                <a:ea typeface="+mn-ea"/>
                <a:cs typeface="+mn-cs"/>
              </a:defRPr>
            </a:lvl1pPr>
          </a:lstStyle>
          <a:p>
            <a:r>
              <a:rPr lang="nl-NL"/>
              <a:t>Bijlage 8 VU Onderzoeksgebouw </a:t>
            </a:r>
            <a:endParaRPr lang="nl-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1"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a:xfrm>
            <a:off x="457200" y="6356356"/>
            <a:ext cx="2133600" cy="365125"/>
          </a:xfrm>
          <a:prstGeom prst="rect">
            <a:avLst/>
          </a:prstGeom>
        </p:spPr>
        <p:txBody>
          <a:bodyPr/>
          <a:lstStyle/>
          <a:p>
            <a:endParaRPr lang="nl-NL"/>
          </a:p>
        </p:txBody>
      </p:sp>
      <p:sp>
        <p:nvSpPr>
          <p:cNvPr id="6" name="Tijdelijke aanduiding voor voettekst 5"/>
          <p:cNvSpPr>
            <a:spLocks noGrp="1"/>
          </p:cNvSpPr>
          <p:nvPr>
            <p:ph type="ftr" sz="quarter" idx="11"/>
          </p:nvPr>
        </p:nvSpPr>
        <p:spPr/>
        <p:txBody>
          <a:bodyPr/>
          <a:lstStyle/>
          <a:p>
            <a:r>
              <a:rPr lang="nl-NL"/>
              <a:t>Bijlage 8 VU Onderzoeksgebouw </a:t>
            </a:r>
          </a:p>
        </p:txBody>
      </p:sp>
      <p:sp>
        <p:nvSpPr>
          <p:cNvPr id="7" name="Tijdelijke aanduiding voor dianummer 6"/>
          <p:cNvSpPr>
            <a:spLocks noGrp="1"/>
          </p:cNvSpPr>
          <p:nvPr>
            <p:ph type="sldNum" sz="quarter" idx="12"/>
          </p:nvPr>
        </p:nvSpPr>
        <p:spPr/>
        <p:txBody>
          <a:bodyPr/>
          <a:lstStyle/>
          <a:p>
            <a:fld id="{49C52164-5144-41D0-8D91-371D6AA9D9EA}" type="slidenum">
              <a:rPr lang="nl-NL" smtClean="0"/>
              <a:pPr/>
              <a:t>‹#›</a:t>
            </a:fld>
            <a:endParaRPr lang="nl-NL"/>
          </a:p>
        </p:txBody>
      </p:sp>
      <p:sp>
        <p:nvSpPr>
          <p:cNvPr id="8" name="KopieerDriehoekje"/>
          <p:cNvSpPr/>
          <p:nvPr userDrawn="1"/>
        </p:nvSpPr>
        <p:spPr>
          <a:xfrm flipV="1">
            <a:off x="936625" y="1090806"/>
            <a:ext cx="196850" cy="98425"/>
          </a:xfrm>
          <a:prstGeom prst="triangle">
            <a:avLst/>
          </a:prstGeom>
          <a:solidFill>
            <a:srgbClr val="0089CF">
              <a:alpha val="89804"/>
            </a:srgbClr>
          </a:solidFill>
          <a:ln w="3175">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a:solidFill>
                <a:srgbClr val="FFFFFF"/>
              </a:solidFill>
              <a:ea typeface="ＭＳ Ｐゴシック" charset="-128"/>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a:xfrm>
            <a:off x="457200" y="6356356"/>
            <a:ext cx="2133600" cy="365125"/>
          </a:xfrm>
          <a:prstGeom prst="rect">
            <a:avLst/>
          </a:prstGeom>
        </p:spPr>
        <p:txBody>
          <a:bodyPr/>
          <a:lstStyle/>
          <a:p>
            <a:endParaRPr lang="nl-NL"/>
          </a:p>
        </p:txBody>
      </p:sp>
      <p:sp>
        <p:nvSpPr>
          <p:cNvPr id="6" name="Tijdelijke aanduiding voor voettekst 5"/>
          <p:cNvSpPr>
            <a:spLocks noGrp="1"/>
          </p:cNvSpPr>
          <p:nvPr>
            <p:ph type="ftr" sz="quarter" idx="11"/>
          </p:nvPr>
        </p:nvSpPr>
        <p:spPr/>
        <p:txBody>
          <a:bodyPr/>
          <a:lstStyle/>
          <a:p>
            <a:r>
              <a:rPr lang="nl-NL"/>
              <a:t>Bijlage 8 VU Onderzoeksgebouw </a:t>
            </a:r>
          </a:p>
        </p:txBody>
      </p:sp>
      <p:sp>
        <p:nvSpPr>
          <p:cNvPr id="7" name="Tijdelijke aanduiding voor dianummer 6"/>
          <p:cNvSpPr>
            <a:spLocks noGrp="1"/>
          </p:cNvSpPr>
          <p:nvPr>
            <p:ph type="sldNum" sz="quarter" idx="12"/>
          </p:nvPr>
        </p:nvSpPr>
        <p:spPr/>
        <p:txBody>
          <a:bodyPr/>
          <a:lstStyle/>
          <a:p>
            <a:fld id="{49C52164-5144-41D0-8D91-371D6AA9D9EA}" type="slidenum">
              <a:rPr lang="nl-NL" smtClean="0"/>
              <a:pPr/>
              <a:t>‹#›</a:t>
            </a:fld>
            <a:endParaRPr lang="nl-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457200" y="6356356"/>
            <a:ext cx="2133600" cy="365125"/>
          </a:xfrm>
          <a:prstGeom prst="rect">
            <a:avLst/>
          </a:prstGeom>
        </p:spPr>
        <p:txBody>
          <a:bodyPr/>
          <a:lstStyle/>
          <a:p>
            <a:endParaRPr lang="nl-NL"/>
          </a:p>
        </p:txBody>
      </p:sp>
      <p:sp>
        <p:nvSpPr>
          <p:cNvPr id="5" name="Tijdelijke aanduiding voor voettekst 4"/>
          <p:cNvSpPr>
            <a:spLocks noGrp="1"/>
          </p:cNvSpPr>
          <p:nvPr>
            <p:ph type="ftr" sz="quarter" idx="11"/>
          </p:nvPr>
        </p:nvSpPr>
        <p:spPr/>
        <p:txBody>
          <a:bodyPr/>
          <a:lstStyle/>
          <a:p>
            <a:r>
              <a:rPr lang="nl-NL"/>
              <a:t>Bijlage 8 VU Onderzoeksgebouw </a:t>
            </a:r>
          </a:p>
        </p:txBody>
      </p:sp>
      <p:sp>
        <p:nvSpPr>
          <p:cNvPr id="6" name="Tijdelijke aanduiding voor dianummer 5"/>
          <p:cNvSpPr>
            <a:spLocks noGrp="1"/>
          </p:cNvSpPr>
          <p:nvPr>
            <p:ph type="sldNum" sz="quarter" idx="12"/>
          </p:nvPr>
        </p:nvSpPr>
        <p:spPr/>
        <p:txBody>
          <a:bodyPr/>
          <a:lstStyle/>
          <a:p>
            <a:fld id="{49C52164-5144-41D0-8D91-371D6AA9D9EA}" type="slidenum">
              <a:rPr lang="nl-NL" smtClean="0"/>
              <a:pPr/>
              <a:t>‹#›</a:t>
            </a:fld>
            <a:endParaRPr lang="nl-NL"/>
          </a:p>
        </p:txBody>
      </p:sp>
      <p:sp>
        <p:nvSpPr>
          <p:cNvPr id="8" name="KopieerDriehoekje"/>
          <p:cNvSpPr>
            <a:spLocks noChangeAspect="1"/>
          </p:cNvSpPr>
          <p:nvPr userDrawn="1"/>
        </p:nvSpPr>
        <p:spPr>
          <a:xfrm flipV="1">
            <a:off x="499691" y="778108"/>
            <a:ext cx="216000" cy="108000"/>
          </a:xfrm>
          <a:prstGeom prst="triangle">
            <a:avLst/>
          </a:prstGeom>
          <a:solidFill>
            <a:srgbClr val="0089CF">
              <a:alpha val="89804"/>
            </a:srgbClr>
          </a:solidFill>
          <a:ln w="3175">
            <a:noFill/>
          </a:ln>
          <a:effectLst>
            <a:outerShdw blurRad="50800" dist="38100" dir="2700000" algn="tl"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a:solidFill>
                <a:srgbClr val="FFFFFF"/>
              </a:solidFill>
              <a:ea typeface="ＭＳ Ｐゴシック" charset="-128"/>
            </a:endParaRPr>
          </a:p>
        </p:txBody>
      </p:sp>
      <p:sp>
        <p:nvSpPr>
          <p:cNvPr id="9" name="KopieerBalk"/>
          <p:cNvSpPr/>
          <p:nvPr userDrawn="1"/>
        </p:nvSpPr>
        <p:spPr>
          <a:xfrm>
            <a:off x="481196" y="805756"/>
            <a:ext cx="144016" cy="147600"/>
          </a:xfrm>
          <a:prstGeom prst="rtTriangle">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0" name="KopieerBalk"/>
          <p:cNvSpPr/>
          <p:nvPr userDrawn="1"/>
        </p:nvSpPr>
        <p:spPr>
          <a:xfrm flipH="1">
            <a:off x="589017" y="805756"/>
            <a:ext cx="144016" cy="147600"/>
          </a:xfrm>
          <a:prstGeom prst="rtTriangle">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1" name="KopieerBalk"/>
          <p:cNvSpPr/>
          <p:nvPr userDrawn="1"/>
        </p:nvSpPr>
        <p:spPr>
          <a:xfrm flipH="1">
            <a:off x="733028" y="805756"/>
            <a:ext cx="4755600" cy="147600"/>
          </a:xfrm>
          <a:prstGeom prst="rect">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2" name="KopieerBalk"/>
          <p:cNvSpPr/>
          <p:nvPr userDrawn="1"/>
        </p:nvSpPr>
        <p:spPr>
          <a:xfrm flipH="1">
            <a:off x="3" y="805756"/>
            <a:ext cx="481181" cy="147600"/>
          </a:xfrm>
          <a:prstGeom prst="rect">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3" name="KopieerBalk"/>
          <p:cNvSpPr/>
          <p:nvPr userDrawn="1"/>
        </p:nvSpPr>
        <p:spPr>
          <a:xfrm flipH="1">
            <a:off x="5484294" y="802804"/>
            <a:ext cx="3659709" cy="147600"/>
          </a:xfrm>
          <a:prstGeom prst="rect">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44"/>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44"/>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457200" y="6356356"/>
            <a:ext cx="2133600" cy="365125"/>
          </a:xfrm>
          <a:prstGeom prst="rect">
            <a:avLst/>
          </a:prstGeom>
        </p:spPr>
        <p:txBody>
          <a:bodyPr/>
          <a:lstStyle/>
          <a:p>
            <a:endParaRPr lang="nl-NL"/>
          </a:p>
        </p:txBody>
      </p:sp>
      <p:sp>
        <p:nvSpPr>
          <p:cNvPr id="5" name="Tijdelijke aanduiding voor voettekst 4"/>
          <p:cNvSpPr>
            <a:spLocks noGrp="1"/>
          </p:cNvSpPr>
          <p:nvPr>
            <p:ph type="ftr" sz="quarter" idx="11"/>
          </p:nvPr>
        </p:nvSpPr>
        <p:spPr/>
        <p:txBody>
          <a:bodyPr/>
          <a:lstStyle/>
          <a:p>
            <a:r>
              <a:rPr lang="nl-NL"/>
              <a:t>Bijlage 8 VU Onderzoeksgebouw </a:t>
            </a:r>
          </a:p>
        </p:txBody>
      </p:sp>
      <p:sp>
        <p:nvSpPr>
          <p:cNvPr id="6" name="Tijdelijke aanduiding voor dianummer 5"/>
          <p:cNvSpPr>
            <a:spLocks noGrp="1"/>
          </p:cNvSpPr>
          <p:nvPr>
            <p:ph type="sldNum" sz="quarter" idx="12"/>
          </p:nvPr>
        </p:nvSpPr>
        <p:spPr/>
        <p:txBody>
          <a:bodyPr/>
          <a:lstStyle/>
          <a:p>
            <a:fld id="{49C52164-5144-41D0-8D91-371D6AA9D9EA}" type="slidenum">
              <a:rPr lang="nl-NL" smtClean="0"/>
              <a:pPr/>
              <a:t>‹#›</a:t>
            </a:fld>
            <a:endParaRPr lang="nl-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kstdia met VU logo">
    <p:spTree>
      <p:nvGrpSpPr>
        <p:cNvPr id="1" name=""/>
        <p:cNvGrpSpPr/>
        <p:nvPr/>
      </p:nvGrpSpPr>
      <p:grpSpPr>
        <a:xfrm>
          <a:off x="0" y="0"/>
          <a:ext cx="0" cy="0"/>
          <a:chOff x="0" y="0"/>
          <a:chExt cx="0" cy="0"/>
        </a:xfrm>
      </p:grpSpPr>
      <p:sp>
        <p:nvSpPr>
          <p:cNvPr id="4" name="Rechthoek 6"/>
          <p:cNvSpPr>
            <a:spLocks noChangeArrowheads="1"/>
          </p:cNvSpPr>
          <p:nvPr userDrawn="1"/>
        </p:nvSpPr>
        <p:spPr bwMode="auto">
          <a:xfrm>
            <a:off x="0" y="6616700"/>
            <a:ext cx="9144000" cy="258763"/>
          </a:xfrm>
          <a:prstGeom prst="rect">
            <a:avLst/>
          </a:prstGeom>
          <a:solidFill>
            <a:srgbClr val="005B9D"/>
          </a:solidFill>
          <a:ln w="9525">
            <a:noFill/>
            <a:miter lim="800000"/>
            <a:headEnd/>
            <a:tailEnd/>
          </a:ln>
        </p:spPr>
        <p:txBody>
          <a:bodyPr lIns="180000" tIns="0" rIns="0" bIns="180000">
            <a:spAutoFit/>
          </a:bodyPr>
          <a:lstStyle/>
          <a:p>
            <a:pPr>
              <a:lnSpc>
                <a:spcPts val="2500"/>
              </a:lnSpc>
              <a:spcBef>
                <a:spcPct val="20000"/>
              </a:spcBef>
              <a:buFont typeface="Arial" charset="0"/>
              <a:buNone/>
            </a:pPr>
            <a:endParaRPr lang="en-US" sz="2400">
              <a:solidFill>
                <a:schemeClr val="bg1"/>
              </a:solidFill>
              <a:latin typeface="Arial Narrow" pitchFamily="34" charset="0"/>
            </a:endParaRPr>
          </a:p>
        </p:txBody>
      </p:sp>
      <p:sp>
        <p:nvSpPr>
          <p:cNvPr id="5" name="Driehoekje"/>
          <p:cNvSpPr/>
          <p:nvPr userDrawn="1"/>
        </p:nvSpPr>
        <p:spPr>
          <a:xfrm flipV="1">
            <a:off x="509588" y="1079500"/>
            <a:ext cx="196850" cy="107950"/>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pic>
        <p:nvPicPr>
          <p:cNvPr id="6" name="VUlogo" descr="F:\PPT logos\Corporate\VUlogo_NL_Blauw_HR_RGB.png"/>
          <p:cNvPicPr>
            <a:picLocks noChangeAspect="1" noChangeArrowheads="1"/>
          </p:cNvPicPr>
          <p:nvPr userDrawn="1"/>
        </p:nvPicPr>
        <p:blipFill>
          <a:blip r:embed="rId2" cstate="print"/>
          <a:srcRect/>
          <a:stretch>
            <a:fillRect/>
          </a:stretch>
        </p:blipFill>
        <p:spPr bwMode="auto">
          <a:xfrm>
            <a:off x="7782884" y="6119813"/>
            <a:ext cx="1355725" cy="403225"/>
          </a:xfrm>
          <a:prstGeom prst="rect">
            <a:avLst/>
          </a:prstGeom>
          <a:noFill/>
          <a:ln w="9525">
            <a:noFill/>
            <a:miter lim="800000"/>
            <a:headEnd/>
            <a:tailEnd/>
          </a:ln>
        </p:spPr>
      </p:pic>
      <p:sp>
        <p:nvSpPr>
          <p:cNvPr id="2" name="Titel 1"/>
          <p:cNvSpPr>
            <a:spLocks noGrp="1"/>
          </p:cNvSpPr>
          <p:nvPr>
            <p:ph type="ctrTitle"/>
          </p:nvPr>
        </p:nvSpPr>
        <p:spPr>
          <a:xfrm>
            <a:off x="0" y="0"/>
            <a:ext cx="9144000" cy="1080000"/>
          </a:xfrm>
          <a:solidFill>
            <a:srgbClr val="0089CF">
              <a:alpha val="89804"/>
            </a:srgbClr>
          </a:solidFill>
          <a:ln>
            <a:noFill/>
          </a:ln>
          <a:effectLst>
            <a:outerShdw blurRad="50800" dist="38100" dir="5400000" algn="ctr" rotWithShape="0">
              <a:srgbClr val="A6A6A6">
                <a:alpha val="40000"/>
              </a:srgbClr>
            </a:outerShdw>
          </a:effectLst>
        </p:spPr>
        <p:txBody>
          <a:bodyPr lIns="612000" tIns="180000" rIns="360000" bIns="108000" anchor="b">
            <a:noAutofit/>
          </a:bodyPr>
          <a:lstStyle>
            <a:lvl1pPr algn="l">
              <a:lnSpc>
                <a:spcPts val="3200"/>
              </a:lnSpc>
              <a:defRPr sz="2800" cap="all" baseline="0">
                <a:solidFill>
                  <a:schemeClr val="bg1"/>
                </a:solidFill>
                <a:latin typeface="Arial Narrow" pitchFamily="34" charset="0"/>
              </a:defRPr>
            </a:lvl1pPr>
          </a:lstStyle>
          <a:p>
            <a:endParaRPr lang="nl-NL" dirty="0"/>
          </a:p>
        </p:txBody>
      </p:sp>
      <p:sp>
        <p:nvSpPr>
          <p:cNvPr id="14" name="Tijdelijke aanduiding voor tekst 13"/>
          <p:cNvSpPr>
            <a:spLocks noGrp="1"/>
          </p:cNvSpPr>
          <p:nvPr>
            <p:ph type="body" sz="quarter" idx="10"/>
          </p:nvPr>
        </p:nvSpPr>
        <p:spPr>
          <a:xfrm>
            <a:off x="322907" y="1440000"/>
            <a:ext cx="8461093" cy="4654800"/>
          </a:xfrm>
        </p:spPr>
        <p:txBody>
          <a:bodyPr lIns="0" tIns="0" rIns="0" bIns="0">
            <a:noAutofit/>
          </a:bodyPr>
          <a:lstStyle>
            <a:lvl1pPr marL="270000" indent="0">
              <a:spcBef>
                <a:spcPts val="300"/>
              </a:spcBef>
              <a:spcAft>
                <a:spcPts val="300"/>
              </a:spcAft>
              <a:buNone/>
              <a:defRPr sz="1200"/>
            </a:lvl1pPr>
            <a:lvl2pPr marL="270000" indent="-270000">
              <a:spcBef>
                <a:spcPts val="600"/>
              </a:spcBef>
              <a:buClr>
                <a:srgbClr val="FF0000"/>
              </a:buClr>
              <a:buSzPct val="80000"/>
              <a:buFont typeface="Arial" pitchFamily="34" charset="0"/>
              <a:buChar char="&gt;"/>
              <a:defRPr sz="1200"/>
            </a:lvl2pPr>
            <a:lvl3pPr marL="540000" indent="-270000">
              <a:spcBef>
                <a:spcPts val="600"/>
              </a:spcBef>
              <a:buClr>
                <a:srgbClr val="0089CF"/>
              </a:buClr>
              <a:buSzPct val="79000"/>
              <a:buFont typeface="Arial" pitchFamily="34" charset="0"/>
              <a:buChar char="►"/>
              <a:defRPr sz="1100"/>
            </a:lvl3pPr>
            <a:lvl4pPr marL="809625" indent="-270000">
              <a:spcBef>
                <a:spcPts val="600"/>
              </a:spcBef>
              <a:buClr>
                <a:srgbClr val="0089CF"/>
              </a:buClr>
              <a:buSzPct val="79000"/>
              <a:buFont typeface="Arial" pitchFamily="34" charset="0"/>
              <a:buChar char="►"/>
              <a:defRPr sz="1100"/>
            </a:lvl4pPr>
            <a:lvl5pPr marL="1080000" indent="-270000">
              <a:spcBef>
                <a:spcPts val="600"/>
              </a:spcBef>
              <a:buClr>
                <a:srgbClr val="0089CF"/>
              </a:buClr>
              <a:buSzPct val="79000"/>
              <a:buFont typeface="Arial" pitchFamily="34" charset="0"/>
              <a:buChar char="►"/>
              <a:defRPr sz="1100"/>
            </a:lvl5pPr>
          </a:lstStyle>
          <a:p>
            <a:pPr lvl="0"/>
            <a:r>
              <a:rPr lang="nl-NL" dirty="0"/>
              <a:t>Klik om de modelstijlen te bewerken</a:t>
            </a:r>
          </a:p>
          <a:p>
            <a:pPr lvl="2"/>
            <a:r>
              <a:rPr lang="nl-NL" dirty="0"/>
              <a:t>Tweede niveau</a:t>
            </a:r>
          </a:p>
          <a:p>
            <a:pPr lvl="3"/>
            <a:r>
              <a:rPr lang="nl-NL" dirty="0"/>
              <a:t>Derde niveau</a:t>
            </a:r>
          </a:p>
          <a:p>
            <a:pPr lvl="4"/>
            <a:r>
              <a:rPr lang="nl-NL" dirty="0"/>
              <a:t>Vierde niveau</a:t>
            </a:r>
          </a:p>
        </p:txBody>
      </p:sp>
      <p:sp>
        <p:nvSpPr>
          <p:cNvPr id="7" name="Tijdelijke aanduiding voor dianummer 16"/>
          <p:cNvSpPr>
            <a:spLocks noGrp="1"/>
          </p:cNvSpPr>
          <p:nvPr>
            <p:ph type="sldNum" sz="quarter" idx="11"/>
          </p:nvPr>
        </p:nvSpPr>
        <p:spPr>
          <a:xfrm>
            <a:off x="0" y="6492875"/>
            <a:ext cx="611188" cy="365125"/>
          </a:xfrm>
        </p:spPr>
        <p:txBody>
          <a:bodyPr anchor="b" anchorCtr="0"/>
          <a:lstStyle>
            <a:lvl1pPr algn="ctr">
              <a:defRPr sz="900">
                <a:solidFill>
                  <a:schemeClr val="bg1"/>
                </a:solidFill>
              </a:defRPr>
            </a:lvl1pPr>
          </a:lstStyle>
          <a:p>
            <a:pPr>
              <a:defRPr/>
            </a:pPr>
            <a:fld id="{B0BA2AD9-CEFF-4E54-AE0E-809DC4BD81A5}" type="slidenum">
              <a:rPr lang="nl-NL"/>
              <a:pPr>
                <a:defRPr/>
              </a:pPr>
              <a:t>‹#›</a:t>
            </a:fld>
            <a:endParaRPr lang="nl-NL"/>
          </a:p>
        </p:txBody>
      </p:sp>
      <p:sp>
        <p:nvSpPr>
          <p:cNvPr id="8" name="Tijdelijke aanduiding voor voettekst 17"/>
          <p:cNvSpPr>
            <a:spLocks noGrp="1"/>
          </p:cNvSpPr>
          <p:nvPr>
            <p:ph type="ftr" sz="quarter" idx="12"/>
          </p:nvPr>
        </p:nvSpPr>
        <p:spPr>
          <a:xfrm>
            <a:off x="611188" y="6492875"/>
            <a:ext cx="4752975" cy="365125"/>
          </a:xfrm>
        </p:spPr>
        <p:txBody>
          <a:bodyPr lIns="0" rIns="0" anchor="b" anchorCtr="0"/>
          <a:lstStyle>
            <a:lvl1pPr algn="l">
              <a:defRPr sz="900">
                <a:solidFill>
                  <a:schemeClr val="bg1"/>
                </a:solidFill>
              </a:defRPr>
            </a:lvl1pPr>
          </a:lstStyle>
          <a:p>
            <a:pPr>
              <a:defRPr/>
            </a:pPr>
            <a:r>
              <a:rPr lang="nl-NL"/>
              <a:t>Bijlage 8 VU Onderzoeksgebouw </a:t>
            </a:r>
            <a:endParaRPr lang="nl-NL" dirty="0"/>
          </a:p>
        </p:txBody>
      </p:sp>
    </p:spTree>
    <p:extLst>
      <p:ext uri="{BB962C8B-B14F-4D97-AF65-F5344CB8AC3E}">
        <p14:creationId xmlns:p14="http://schemas.microsoft.com/office/powerpoint/2010/main" val="1575796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kst + grafiek">
    <p:spTree>
      <p:nvGrpSpPr>
        <p:cNvPr id="1" name=""/>
        <p:cNvGrpSpPr/>
        <p:nvPr/>
      </p:nvGrpSpPr>
      <p:grpSpPr>
        <a:xfrm>
          <a:off x="0" y="0"/>
          <a:ext cx="0" cy="0"/>
          <a:chOff x="0" y="0"/>
          <a:chExt cx="0" cy="0"/>
        </a:xfrm>
      </p:grpSpPr>
      <p:sp>
        <p:nvSpPr>
          <p:cNvPr id="5" name="Rechthoek 4"/>
          <p:cNvSpPr/>
          <p:nvPr userDrawn="1"/>
        </p:nvSpPr>
        <p:spPr>
          <a:xfrm>
            <a:off x="0" y="1292225"/>
            <a:ext cx="2843213" cy="5345113"/>
          </a:xfrm>
          <a:prstGeom prst="rect">
            <a:avLst/>
          </a:prstGeom>
          <a:solidFill>
            <a:srgbClr val="005B9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sp>
        <p:nvSpPr>
          <p:cNvPr id="6" name="Rechthoek 7"/>
          <p:cNvSpPr>
            <a:spLocks noChangeArrowheads="1"/>
          </p:cNvSpPr>
          <p:nvPr userDrawn="1"/>
        </p:nvSpPr>
        <p:spPr bwMode="auto">
          <a:xfrm>
            <a:off x="0" y="6616700"/>
            <a:ext cx="9144000" cy="258763"/>
          </a:xfrm>
          <a:prstGeom prst="rect">
            <a:avLst/>
          </a:prstGeom>
          <a:solidFill>
            <a:srgbClr val="005B9D"/>
          </a:solidFill>
          <a:ln w="9525">
            <a:noFill/>
            <a:miter lim="800000"/>
            <a:headEnd/>
            <a:tailEnd/>
          </a:ln>
        </p:spPr>
        <p:txBody>
          <a:bodyPr lIns="180000" tIns="0" rIns="0" bIns="180000">
            <a:spAutoFit/>
          </a:bodyPr>
          <a:lstStyle/>
          <a:p>
            <a:pPr>
              <a:lnSpc>
                <a:spcPts val="2500"/>
              </a:lnSpc>
              <a:spcBef>
                <a:spcPct val="20000"/>
              </a:spcBef>
              <a:buFont typeface="Arial" charset="0"/>
              <a:buNone/>
            </a:pPr>
            <a:endParaRPr lang="en-US" sz="2400">
              <a:solidFill>
                <a:schemeClr val="bg1"/>
              </a:solidFill>
              <a:latin typeface="Arial Narrow" pitchFamily="34" charset="0"/>
            </a:endParaRPr>
          </a:p>
        </p:txBody>
      </p:sp>
      <p:sp>
        <p:nvSpPr>
          <p:cNvPr id="7" name="Driehoekje"/>
          <p:cNvSpPr/>
          <p:nvPr userDrawn="1"/>
        </p:nvSpPr>
        <p:spPr>
          <a:xfrm flipV="1">
            <a:off x="509588" y="1079500"/>
            <a:ext cx="196850" cy="107950"/>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sp>
        <p:nvSpPr>
          <p:cNvPr id="8" name="Balk"/>
          <p:cNvSpPr/>
          <p:nvPr userDrawn="1"/>
        </p:nvSpPr>
        <p:spPr>
          <a:xfrm>
            <a:off x="479425" y="1144588"/>
            <a:ext cx="142875" cy="146050"/>
          </a:xfrm>
          <a:prstGeom prst="rtTriangle">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sp>
        <p:nvSpPr>
          <p:cNvPr id="9" name="Balk"/>
          <p:cNvSpPr/>
          <p:nvPr userDrawn="1"/>
        </p:nvSpPr>
        <p:spPr>
          <a:xfrm flipH="1">
            <a:off x="587375" y="1144588"/>
            <a:ext cx="142875" cy="146050"/>
          </a:xfrm>
          <a:prstGeom prst="rtTriangle">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sp>
        <p:nvSpPr>
          <p:cNvPr id="10" name="Balk"/>
          <p:cNvSpPr/>
          <p:nvPr userDrawn="1"/>
        </p:nvSpPr>
        <p:spPr>
          <a:xfrm flipH="1">
            <a:off x="730250" y="1144588"/>
            <a:ext cx="2112963" cy="146050"/>
          </a:xfrm>
          <a:prstGeom prst="rect">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sp>
        <p:nvSpPr>
          <p:cNvPr id="12" name="Balk"/>
          <p:cNvSpPr/>
          <p:nvPr userDrawn="1"/>
        </p:nvSpPr>
        <p:spPr>
          <a:xfrm flipH="1">
            <a:off x="0" y="1144588"/>
            <a:ext cx="479425" cy="146050"/>
          </a:xfrm>
          <a:prstGeom prst="rect">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sp>
        <p:nvSpPr>
          <p:cNvPr id="2" name="Titel 1"/>
          <p:cNvSpPr>
            <a:spLocks noGrp="1"/>
          </p:cNvSpPr>
          <p:nvPr>
            <p:ph type="ctrTitle"/>
          </p:nvPr>
        </p:nvSpPr>
        <p:spPr>
          <a:xfrm>
            <a:off x="0" y="0"/>
            <a:ext cx="9144000" cy="1080000"/>
          </a:xfrm>
          <a:solidFill>
            <a:srgbClr val="0089CF">
              <a:alpha val="89804"/>
            </a:srgbClr>
          </a:solidFill>
          <a:ln>
            <a:noFill/>
          </a:ln>
          <a:effectLst>
            <a:outerShdw blurRad="50800" dist="38100" dir="5400000" algn="ctr" rotWithShape="0">
              <a:srgbClr val="A6A6A6">
                <a:alpha val="40000"/>
              </a:srgbClr>
            </a:outerShdw>
          </a:effectLst>
        </p:spPr>
        <p:txBody>
          <a:bodyPr lIns="540000" tIns="180000" rIns="0" bIns="180000" anchor="b">
            <a:noAutofit/>
          </a:bodyPr>
          <a:lstStyle>
            <a:lvl1pPr algn="l">
              <a:lnSpc>
                <a:spcPts val="3200"/>
              </a:lnSpc>
              <a:defRPr sz="2800" cap="all" baseline="0">
                <a:solidFill>
                  <a:schemeClr val="bg1"/>
                </a:solidFill>
                <a:latin typeface="Arial Narrow" pitchFamily="34" charset="0"/>
              </a:defRPr>
            </a:lvl1pPr>
          </a:lstStyle>
          <a:p>
            <a:endParaRPr lang="nl-NL" dirty="0"/>
          </a:p>
        </p:txBody>
      </p:sp>
      <p:sp>
        <p:nvSpPr>
          <p:cNvPr id="14" name="Tijdelijke aanduiding voor tekst 13"/>
          <p:cNvSpPr>
            <a:spLocks noGrp="1"/>
          </p:cNvSpPr>
          <p:nvPr>
            <p:ph type="body" sz="quarter" idx="10"/>
          </p:nvPr>
        </p:nvSpPr>
        <p:spPr>
          <a:xfrm>
            <a:off x="331200" y="1440000"/>
            <a:ext cx="2232619" cy="4968000"/>
          </a:xfrm>
        </p:spPr>
        <p:txBody>
          <a:bodyPr lIns="0" tIns="0" rIns="0" bIns="0">
            <a:noAutofit/>
          </a:bodyPr>
          <a:lstStyle>
            <a:lvl1pPr marL="266700" indent="-266700">
              <a:spcBef>
                <a:spcPts val="600"/>
              </a:spcBef>
              <a:buClr>
                <a:srgbClr val="FF0000"/>
              </a:buClr>
              <a:buSzPct val="80000"/>
              <a:buFont typeface="Arial" pitchFamily="34" charset="0"/>
              <a:buChar char="►"/>
              <a:defRPr sz="1200" b="0">
                <a:solidFill>
                  <a:schemeClr val="bg1"/>
                </a:solidFill>
              </a:defRPr>
            </a:lvl1pPr>
            <a:lvl2pPr marL="270000" indent="-270000">
              <a:spcBef>
                <a:spcPts val="600"/>
              </a:spcBef>
              <a:buClr>
                <a:srgbClr val="FF0000"/>
              </a:buClr>
              <a:buSzPct val="80000"/>
              <a:buFont typeface="Arial" pitchFamily="34" charset="0"/>
              <a:buChar char="►"/>
              <a:defRPr sz="1100" b="0">
                <a:solidFill>
                  <a:schemeClr val="bg1"/>
                </a:solidFill>
              </a:defRPr>
            </a:lvl2pPr>
            <a:lvl3pPr marL="540000" indent="-270000">
              <a:spcBef>
                <a:spcPts val="600"/>
              </a:spcBef>
              <a:buClr>
                <a:srgbClr val="FF0000"/>
              </a:buClr>
              <a:buSzPct val="80000"/>
              <a:buFont typeface="Arial" pitchFamily="34" charset="0"/>
              <a:buChar char="►"/>
              <a:defRPr sz="1100" b="0">
                <a:solidFill>
                  <a:schemeClr val="bg1"/>
                </a:solidFill>
              </a:defRPr>
            </a:lvl3pPr>
            <a:lvl4pPr marL="809625" indent="-270000">
              <a:spcBef>
                <a:spcPts val="600"/>
              </a:spcBef>
              <a:buClr>
                <a:srgbClr val="FF0000"/>
              </a:buClr>
              <a:buSzPct val="80000"/>
              <a:buFont typeface="Arial" pitchFamily="34" charset="0"/>
              <a:buChar char="►"/>
              <a:defRPr sz="1100" b="0">
                <a:solidFill>
                  <a:schemeClr val="bg1"/>
                </a:solidFill>
              </a:defRPr>
            </a:lvl4pPr>
            <a:lvl5pPr marL="1080000" indent="-270000">
              <a:spcBef>
                <a:spcPts val="600"/>
              </a:spcBef>
              <a:buClr>
                <a:srgbClr val="FF0000"/>
              </a:buClr>
              <a:buSzPct val="80000"/>
              <a:buFont typeface="Arial" pitchFamily="34" charset="0"/>
              <a:buChar char="►"/>
              <a:defRPr sz="1100" b="0">
                <a:solidFill>
                  <a:schemeClr val="bg1"/>
                </a:solidFill>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grafiek 10"/>
          <p:cNvSpPr>
            <a:spLocks noGrp="1"/>
          </p:cNvSpPr>
          <p:nvPr>
            <p:ph type="chart" sz="quarter" idx="14"/>
          </p:nvPr>
        </p:nvSpPr>
        <p:spPr>
          <a:xfrm>
            <a:off x="2843213" y="1080000"/>
            <a:ext cx="6300787" cy="5536800"/>
          </a:xfrm>
        </p:spPr>
        <p:txBody>
          <a:bodyPr rtlCol="0">
            <a:normAutofit/>
          </a:bodyPr>
          <a:lstStyle>
            <a:lvl1pPr>
              <a:defRPr sz="1600"/>
            </a:lvl1pPr>
          </a:lstStyle>
          <a:p>
            <a:pPr lvl="0"/>
            <a:endParaRPr lang="nl-NL" noProof="0" dirty="0"/>
          </a:p>
        </p:txBody>
      </p:sp>
      <p:sp>
        <p:nvSpPr>
          <p:cNvPr id="15" name="Tijdelijke aanduiding voor dianummer 16"/>
          <p:cNvSpPr>
            <a:spLocks noGrp="1"/>
          </p:cNvSpPr>
          <p:nvPr>
            <p:ph type="sldNum" sz="quarter" idx="15"/>
          </p:nvPr>
        </p:nvSpPr>
        <p:spPr>
          <a:xfrm>
            <a:off x="0" y="6492875"/>
            <a:ext cx="611188" cy="365125"/>
          </a:xfrm>
        </p:spPr>
        <p:txBody>
          <a:bodyPr anchor="b" anchorCtr="0"/>
          <a:lstStyle>
            <a:lvl1pPr algn="ctr">
              <a:defRPr sz="900">
                <a:solidFill>
                  <a:schemeClr val="bg1"/>
                </a:solidFill>
              </a:defRPr>
            </a:lvl1pPr>
          </a:lstStyle>
          <a:p>
            <a:pPr>
              <a:defRPr/>
            </a:pPr>
            <a:fld id="{101AD441-B35D-4AA6-9501-349054D9830A}" type="slidenum">
              <a:rPr lang="nl-NL"/>
              <a:pPr>
                <a:defRPr/>
              </a:pPr>
              <a:t>‹#›</a:t>
            </a:fld>
            <a:endParaRPr lang="nl-NL"/>
          </a:p>
        </p:txBody>
      </p:sp>
      <p:sp>
        <p:nvSpPr>
          <p:cNvPr id="17" name="Tijdelijke aanduiding voor voettekst 17"/>
          <p:cNvSpPr>
            <a:spLocks noGrp="1"/>
          </p:cNvSpPr>
          <p:nvPr>
            <p:ph type="ftr" sz="quarter" idx="12"/>
          </p:nvPr>
        </p:nvSpPr>
        <p:spPr>
          <a:xfrm>
            <a:off x="611188" y="6492875"/>
            <a:ext cx="4752975" cy="365125"/>
          </a:xfrm>
        </p:spPr>
        <p:txBody>
          <a:bodyPr lIns="0" rIns="0" anchor="b" anchorCtr="0"/>
          <a:lstStyle>
            <a:lvl1pPr algn="l">
              <a:defRPr sz="900">
                <a:solidFill>
                  <a:schemeClr val="bg1"/>
                </a:solidFill>
              </a:defRPr>
            </a:lvl1pPr>
          </a:lstStyle>
          <a:p>
            <a:pPr>
              <a:defRPr/>
            </a:pPr>
            <a:r>
              <a:rPr lang="nl-NL"/>
              <a:t>Bijlage 8 VU Onderzoeksgebouw </a:t>
            </a:r>
            <a:endParaRPr lang="nl-NL" dirty="0"/>
          </a:p>
        </p:txBody>
      </p:sp>
    </p:spTree>
    <p:extLst>
      <p:ext uri="{BB962C8B-B14F-4D97-AF65-F5344CB8AC3E}">
        <p14:creationId xmlns:p14="http://schemas.microsoft.com/office/powerpoint/2010/main" val="3246735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kstdia met dienstlogo">
    <p:spTree>
      <p:nvGrpSpPr>
        <p:cNvPr id="1" name=""/>
        <p:cNvGrpSpPr/>
        <p:nvPr/>
      </p:nvGrpSpPr>
      <p:grpSpPr>
        <a:xfrm>
          <a:off x="0" y="0"/>
          <a:ext cx="0" cy="0"/>
          <a:chOff x="0" y="0"/>
          <a:chExt cx="0" cy="0"/>
        </a:xfrm>
      </p:grpSpPr>
      <p:sp>
        <p:nvSpPr>
          <p:cNvPr id="4" name="Rechthoek 6"/>
          <p:cNvSpPr>
            <a:spLocks noChangeArrowheads="1"/>
          </p:cNvSpPr>
          <p:nvPr userDrawn="1"/>
        </p:nvSpPr>
        <p:spPr bwMode="auto">
          <a:xfrm>
            <a:off x="0" y="6616700"/>
            <a:ext cx="9144000" cy="258763"/>
          </a:xfrm>
          <a:prstGeom prst="rect">
            <a:avLst/>
          </a:prstGeom>
          <a:solidFill>
            <a:srgbClr val="005B9D"/>
          </a:solidFill>
          <a:ln w="9525">
            <a:noFill/>
            <a:miter lim="800000"/>
            <a:headEnd/>
            <a:tailEnd/>
          </a:ln>
        </p:spPr>
        <p:txBody>
          <a:bodyPr lIns="180000" tIns="0" rIns="0" bIns="180000">
            <a:spAutoFit/>
          </a:bodyPr>
          <a:lstStyle/>
          <a:p>
            <a:pPr>
              <a:lnSpc>
                <a:spcPts val="2500"/>
              </a:lnSpc>
              <a:spcBef>
                <a:spcPct val="20000"/>
              </a:spcBef>
              <a:buFont typeface="Arial" charset="0"/>
              <a:buNone/>
            </a:pPr>
            <a:endParaRPr lang="en-US" sz="2400">
              <a:solidFill>
                <a:schemeClr val="bg1"/>
              </a:solidFill>
              <a:latin typeface="Arial Narrow" pitchFamily="34" charset="0"/>
            </a:endParaRPr>
          </a:p>
        </p:txBody>
      </p:sp>
      <p:sp>
        <p:nvSpPr>
          <p:cNvPr id="5" name="Driehoekje"/>
          <p:cNvSpPr/>
          <p:nvPr userDrawn="1"/>
        </p:nvSpPr>
        <p:spPr>
          <a:xfrm flipV="1">
            <a:off x="509588" y="1079500"/>
            <a:ext cx="196850" cy="107950"/>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sp>
        <p:nvSpPr>
          <p:cNvPr id="2" name="Titel 1"/>
          <p:cNvSpPr>
            <a:spLocks noGrp="1"/>
          </p:cNvSpPr>
          <p:nvPr>
            <p:ph type="ctrTitle"/>
          </p:nvPr>
        </p:nvSpPr>
        <p:spPr>
          <a:xfrm>
            <a:off x="0" y="0"/>
            <a:ext cx="9144000" cy="1080000"/>
          </a:xfrm>
          <a:solidFill>
            <a:srgbClr val="0089CF">
              <a:alpha val="89804"/>
            </a:srgbClr>
          </a:solidFill>
          <a:ln>
            <a:noFill/>
          </a:ln>
          <a:effectLst>
            <a:outerShdw blurRad="50800" dist="38100" dir="5400000" algn="ctr" rotWithShape="0">
              <a:srgbClr val="A6A6A6">
                <a:alpha val="40000"/>
              </a:srgbClr>
            </a:outerShdw>
          </a:effectLst>
        </p:spPr>
        <p:txBody>
          <a:bodyPr lIns="612000" tIns="180000" rIns="360000" bIns="108000" anchor="b">
            <a:noAutofit/>
          </a:bodyPr>
          <a:lstStyle>
            <a:lvl1pPr algn="l">
              <a:lnSpc>
                <a:spcPts val="3200"/>
              </a:lnSpc>
              <a:defRPr sz="2800" cap="all" baseline="0">
                <a:solidFill>
                  <a:schemeClr val="bg1"/>
                </a:solidFill>
                <a:latin typeface="Arial Narrow" pitchFamily="34" charset="0"/>
              </a:defRPr>
            </a:lvl1pPr>
          </a:lstStyle>
          <a:p>
            <a:endParaRPr lang="nl-NL" dirty="0"/>
          </a:p>
        </p:txBody>
      </p:sp>
      <p:sp>
        <p:nvSpPr>
          <p:cNvPr id="14" name="Tijdelijke aanduiding voor tekst 13"/>
          <p:cNvSpPr>
            <a:spLocks noGrp="1"/>
          </p:cNvSpPr>
          <p:nvPr>
            <p:ph type="body" sz="quarter" idx="10"/>
          </p:nvPr>
        </p:nvSpPr>
        <p:spPr>
          <a:xfrm>
            <a:off x="322907" y="1440000"/>
            <a:ext cx="8461093" cy="4654800"/>
          </a:xfrm>
        </p:spPr>
        <p:txBody>
          <a:bodyPr lIns="0" tIns="0" rIns="0" bIns="0">
            <a:noAutofit/>
          </a:bodyPr>
          <a:lstStyle>
            <a:lvl1pPr marL="270000" indent="0">
              <a:spcBef>
                <a:spcPts val="600"/>
              </a:spcBef>
              <a:buNone/>
              <a:defRPr sz="1200"/>
            </a:lvl1pPr>
            <a:lvl2pPr marL="270000" indent="-270000">
              <a:spcBef>
                <a:spcPts val="600"/>
              </a:spcBef>
              <a:buClr>
                <a:srgbClr val="FF0000"/>
              </a:buClr>
              <a:buSzPct val="80000"/>
              <a:buFont typeface="Arial" pitchFamily="34" charset="0"/>
              <a:buChar char="&gt;"/>
              <a:defRPr sz="1200"/>
            </a:lvl2pPr>
            <a:lvl3pPr marL="540000" indent="-270000">
              <a:spcBef>
                <a:spcPts val="600"/>
              </a:spcBef>
              <a:buClr>
                <a:srgbClr val="0089CF"/>
              </a:buClr>
              <a:buSzPct val="80000"/>
              <a:buFont typeface="Arial" pitchFamily="34" charset="0"/>
              <a:buChar char="►"/>
              <a:defRPr sz="1100"/>
            </a:lvl3pPr>
            <a:lvl4pPr marL="809625" indent="-270000">
              <a:spcBef>
                <a:spcPts val="600"/>
              </a:spcBef>
              <a:buClr>
                <a:srgbClr val="0089CF"/>
              </a:buClr>
              <a:buSzPct val="80000"/>
              <a:buFont typeface="Arial" pitchFamily="34" charset="0"/>
              <a:buChar char="►"/>
              <a:defRPr sz="1100"/>
            </a:lvl4pPr>
            <a:lvl5pPr marL="1080000" indent="-270000">
              <a:spcBef>
                <a:spcPts val="600"/>
              </a:spcBef>
              <a:buClr>
                <a:srgbClr val="0089CF"/>
              </a:buClr>
              <a:buSzPct val="80000"/>
              <a:buFont typeface="Arial" pitchFamily="34" charset="0"/>
              <a:buChar char="►"/>
              <a:defRPr sz="1100"/>
            </a:lvl5pPr>
          </a:lstStyle>
          <a:p>
            <a:pPr lvl="0"/>
            <a:r>
              <a:rPr lang="nl-NL" dirty="0"/>
              <a:t>Klik om de modelstijlen te bewerken</a:t>
            </a:r>
          </a:p>
          <a:p>
            <a:pPr lvl="2"/>
            <a:r>
              <a:rPr lang="nl-NL" dirty="0"/>
              <a:t>Tweede niveau</a:t>
            </a:r>
          </a:p>
          <a:p>
            <a:pPr lvl="3"/>
            <a:r>
              <a:rPr lang="nl-NL" dirty="0"/>
              <a:t>Derde niveau</a:t>
            </a:r>
          </a:p>
          <a:p>
            <a:pPr lvl="4"/>
            <a:r>
              <a:rPr lang="nl-NL" dirty="0"/>
              <a:t>Vierde niveau</a:t>
            </a:r>
          </a:p>
        </p:txBody>
      </p:sp>
      <p:sp>
        <p:nvSpPr>
          <p:cNvPr id="7" name="Tijdelijke aanduiding voor dianummer 16"/>
          <p:cNvSpPr>
            <a:spLocks noGrp="1"/>
          </p:cNvSpPr>
          <p:nvPr>
            <p:ph type="sldNum" sz="quarter" idx="11"/>
          </p:nvPr>
        </p:nvSpPr>
        <p:spPr>
          <a:xfrm>
            <a:off x="0" y="6492875"/>
            <a:ext cx="611188" cy="365125"/>
          </a:xfrm>
        </p:spPr>
        <p:txBody>
          <a:bodyPr anchor="b" anchorCtr="0"/>
          <a:lstStyle>
            <a:lvl1pPr algn="ctr">
              <a:defRPr sz="900">
                <a:solidFill>
                  <a:schemeClr val="bg1"/>
                </a:solidFill>
              </a:defRPr>
            </a:lvl1pPr>
          </a:lstStyle>
          <a:p>
            <a:pPr>
              <a:defRPr/>
            </a:pPr>
            <a:fld id="{4FCDCAAE-248C-401C-9B16-81595D1EE420}" type="slidenum">
              <a:rPr lang="nl-NL"/>
              <a:pPr>
                <a:defRPr/>
              </a:pPr>
              <a:t>‹#›</a:t>
            </a:fld>
            <a:endParaRPr lang="nl-NL"/>
          </a:p>
        </p:txBody>
      </p:sp>
      <p:pic>
        <p:nvPicPr>
          <p:cNvPr id="9" name="Afbeelding 8" descr="VUlogo_NL_Blauw_HR_RGB[1].png"/>
          <p:cNvPicPr>
            <a:picLocks noChangeAspect="1"/>
          </p:cNvPicPr>
          <p:nvPr userDrawn="1"/>
        </p:nvPicPr>
        <p:blipFill>
          <a:blip r:embed="rId2" cstate="print"/>
          <a:stretch>
            <a:fillRect/>
          </a:stretch>
        </p:blipFill>
        <p:spPr>
          <a:xfrm>
            <a:off x="7804151" y="6122448"/>
            <a:ext cx="1336252" cy="397676"/>
          </a:xfrm>
          <a:prstGeom prst="rect">
            <a:avLst/>
          </a:prstGeom>
        </p:spPr>
      </p:pic>
      <p:sp>
        <p:nvSpPr>
          <p:cNvPr id="10" name="Tijdelijke aanduiding voor voettekst 17"/>
          <p:cNvSpPr>
            <a:spLocks noGrp="1"/>
          </p:cNvSpPr>
          <p:nvPr>
            <p:ph type="ftr" sz="quarter" idx="12"/>
          </p:nvPr>
        </p:nvSpPr>
        <p:spPr>
          <a:xfrm>
            <a:off x="611188" y="6492875"/>
            <a:ext cx="4752975" cy="365125"/>
          </a:xfrm>
        </p:spPr>
        <p:txBody>
          <a:bodyPr lIns="0" rIns="0" anchor="b" anchorCtr="0"/>
          <a:lstStyle>
            <a:lvl1pPr algn="l">
              <a:defRPr sz="900">
                <a:solidFill>
                  <a:schemeClr val="bg1"/>
                </a:solidFill>
              </a:defRPr>
            </a:lvl1pPr>
          </a:lstStyle>
          <a:p>
            <a:pPr>
              <a:defRPr/>
            </a:pPr>
            <a:r>
              <a:rPr lang="nl-NL"/>
              <a:t>Bijlage 8 VU Onderzoeksgebouw </a:t>
            </a:r>
            <a:endParaRPr lang="nl-NL" dirty="0"/>
          </a:p>
        </p:txBody>
      </p:sp>
    </p:spTree>
    <p:extLst>
      <p:ext uri="{BB962C8B-B14F-4D97-AF65-F5344CB8AC3E}">
        <p14:creationId xmlns:p14="http://schemas.microsoft.com/office/powerpoint/2010/main" val="558973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0" y="0"/>
            <a:ext cx="9144000" cy="1052736"/>
          </a:xfrm>
          <a:prstGeom prst="rect">
            <a:avLst/>
          </a:prstGeom>
          <a:solidFill>
            <a:srgbClr val="0089CF">
              <a:alpha val="89804"/>
            </a:srgbClr>
          </a:solidFill>
          <a:ln w="3175">
            <a:noFill/>
          </a:ln>
          <a:effectLst>
            <a:outerShdw blurRad="50800" dist="38100" dir="2700000" algn="tl" rotWithShape="0">
              <a:srgbClr val="A6A6A6">
                <a:alpha val="40000"/>
              </a:srgbClr>
            </a:outerShdw>
          </a:effectLst>
        </p:spPr>
        <p:txBody>
          <a:bodyPr vert="horz" lIns="180000" tIns="108000" rIns="108000" bIns="0" rtlCol="0" anchor="ctr" anchorCtr="0">
            <a:noAutofit/>
          </a:bodyPr>
          <a:lstStyle/>
          <a:p>
            <a:r>
              <a:rPr lang="nl-NL" dirty="0"/>
              <a:t>Klik om de stijl te bewerken</a:t>
            </a:r>
          </a:p>
        </p:txBody>
      </p:sp>
      <p:sp>
        <p:nvSpPr>
          <p:cNvPr id="3" name="Tijdelijke aanduiding voor tekst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p:cNvSpPr>
            <a:spLocks noGrp="1"/>
          </p:cNvSpPr>
          <p:nvPr>
            <p:ph type="ftr" sz="quarter" idx="3"/>
          </p:nvPr>
        </p:nvSpPr>
        <p:spPr>
          <a:xfrm>
            <a:off x="457200" y="6353187"/>
            <a:ext cx="5371106"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nl-NL"/>
              <a:t>Bijlage 8 VU Onderzoeksgebouw </a:t>
            </a:r>
          </a:p>
        </p:txBody>
      </p:sp>
      <p:sp>
        <p:nvSpPr>
          <p:cNvPr id="6" name="Tijdelijke aanduiding voor dianumm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C52164-5144-41D0-8D91-371D6AA9D9EA}" type="slidenum">
              <a:rPr lang="nl-NL" smtClean="0"/>
              <a:pPr/>
              <a:t>‹#›</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2" r:id="rId4"/>
    <p:sldLayoutId id="2147483653" r:id="rId5"/>
    <p:sldLayoutId id="2147483663" r:id="rId6"/>
    <p:sldLayoutId id="2147483654" r:id="rId7"/>
    <p:sldLayoutId id="2147483661" r:id="rId8"/>
    <p:sldLayoutId id="2147483655" r:id="rId9"/>
    <p:sldLayoutId id="2147483656" r:id="rId10"/>
    <p:sldLayoutId id="2147483657" r:id="rId11"/>
    <p:sldLayoutId id="2147483658" r:id="rId12"/>
    <p:sldLayoutId id="2147483659" r:id="rId13"/>
    <p:sldLayoutId id="2147483664" r:id="rId14"/>
    <p:sldLayoutId id="2147483665" r:id="rId15"/>
    <p:sldLayoutId id="2147483666" r:id="rId16"/>
  </p:sldLayoutIdLst>
  <p:hf hdr="0" dt="0"/>
  <p:txStyles>
    <p:titleStyle>
      <a:lvl1pPr marL="0" algn="l" defTabSz="914400" rtl="0" eaLnBrk="1" latinLnBrk="0" hangingPunct="1">
        <a:lnSpc>
          <a:spcPts val="3200"/>
        </a:lnSpc>
        <a:spcBef>
          <a:spcPct val="0"/>
        </a:spcBef>
        <a:buNone/>
        <a:defRPr lang="nl-NL" sz="3200" kern="1200" cap="none" baseline="0" dirty="0" smtClean="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lang="nl-NL" sz="2400" kern="1200" smtClean="0">
          <a:solidFill>
            <a:srgbClr val="005B9D"/>
          </a:solidFill>
          <a:latin typeface="+mn-lt"/>
          <a:ea typeface="+mn-ea"/>
          <a:cs typeface="+mn-cs"/>
        </a:defRPr>
      </a:lvl1pPr>
      <a:lvl2pPr marL="742950" indent="-285750" algn="l" defTabSz="914400" rtl="0" eaLnBrk="1" latinLnBrk="0" hangingPunct="1">
        <a:spcBef>
          <a:spcPct val="20000"/>
        </a:spcBef>
        <a:buFont typeface="Arial" pitchFamily="34" charset="0"/>
        <a:buChar char="–"/>
        <a:defRPr lang="nl-NL" sz="2000" kern="1200" smtClean="0">
          <a:solidFill>
            <a:srgbClr val="005B9D"/>
          </a:solidFill>
          <a:latin typeface="+mn-lt"/>
          <a:ea typeface="+mn-ea"/>
          <a:cs typeface="+mn-cs"/>
        </a:defRPr>
      </a:lvl2pPr>
      <a:lvl3pPr marL="1143000" indent="-228600" algn="l" defTabSz="914400" rtl="0" eaLnBrk="1" latinLnBrk="0" hangingPunct="1">
        <a:spcBef>
          <a:spcPct val="20000"/>
        </a:spcBef>
        <a:buFont typeface="Arial" pitchFamily="34" charset="0"/>
        <a:buChar char="•"/>
        <a:defRPr lang="nl-NL" sz="1800" kern="1200" smtClean="0">
          <a:solidFill>
            <a:srgbClr val="005B9D"/>
          </a:solidFill>
          <a:latin typeface="+mn-lt"/>
          <a:ea typeface="+mn-ea"/>
          <a:cs typeface="+mn-cs"/>
        </a:defRPr>
      </a:lvl3pPr>
      <a:lvl4pPr marL="1600200" indent="-228600" algn="l" defTabSz="914400" rtl="0" eaLnBrk="1" latinLnBrk="0" hangingPunct="1">
        <a:spcBef>
          <a:spcPct val="20000"/>
        </a:spcBef>
        <a:buFont typeface="Arial" pitchFamily="34" charset="0"/>
        <a:buChar char="–"/>
        <a:defRPr lang="nl-NL" sz="1600" kern="1200" smtClean="0">
          <a:solidFill>
            <a:srgbClr val="005B9D"/>
          </a:solidFill>
          <a:latin typeface="+mn-lt"/>
          <a:ea typeface="+mn-ea"/>
          <a:cs typeface="+mn-cs"/>
        </a:defRPr>
      </a:lvl4pPr>
      <a:lvl5pPr marL="2057400" indent="-228600" algn="l" defTabSz="914400" rtl="0" eaLnBrk="1" latinLnBrk="0" hangingPunct="1">
        <a:spcBef>
          <a:spcPct val="20000"/>
        </a:spcBef>
        <a:buFont typeface="Arial" pitchFamily="34" charset="0"/>
        <a:buChar char="»"/>
        <a:defRPr lang="nl-NL" sz="1400" kern="1200" dirty="0" smtClean="0">
          <a:solidFill>
            <a:srgbClr val="005B9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6.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6.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6">
            <a:extLst>
              <a:ext uri="{FF2B5EF4-FFF2-40B4-BE49-F238E27FC236}">
                <a16:creationId xmlns:a16="http://schemas.microsoft.com/office/drawing/2014/main" id="{24E956B8-3A3E-B81C-D25D-52D812AF7EC1}"/>
              </a:ext>
            </a:extLst>
          </p:cNvPr>
          <p:cNvPicPr>
            <a:picLocks noChangeAspect="1"/>
          </p:cNvPicPr>
          <p:nvPr/>
        </p:nvPicPr>
        <p:blipFill rotWithShape="1">
          <a:blip r:embed="rId3"/>
          <a:srcRect r="50239"/>
          <a:stretch/>
        </p:blipFill>
        <p:spPr>
          <a:xfrm>
            <a:off x="516994" y="149778"/>
            <a:ext cx="6662404" cy="6607730"/>
          </a:xfrm>
          <a:prstGeom prst="rect">
            <a:avLst/>
          </a:prstGeom>
        </p:spPr>
      </p:pic>
      <p:sp>
        <p:nvSpPr>
          <p:cNvPr id="5" name="Titel 4"/>
          <p:cNvSpPr>
            <a:spLocks noGrp="1"/>
          </p:cNvSpPr>
          <p:nvPr>
            <p:ph type="ctrTitle"/>
          </p:nvPr>
        </p:nvSpPr>
        <p:spPr>
          <a:xfrm>
            <a:off x="681188" y="2130431"/>
            <a:ext cx="5474990" cy="1470025"/>
          </a:xfrm>
        </p:spPr>
        <p:txBody>
          <a:bodyPr/>
          <a:lstStyle/>
          <a:p>
            <a:pPr algn="ctr"/>
            <a:r>
              <a:rPr lang="en-US" sz="2600" dirty="0"/>
              <a:t>Vu Onderzoeksgebouw</a:t>
            </a:r>
            <a:endParaRPr lang="nl-NL" sz="2000" dirty="0"/>
          </a:p>
        </p:txBody>
      </p:sp>
      <p:sp>
        <p:nvSpPr>
          <p:cNvPr id="6" name="Ondertitel 5"/>
          <p:cNvSpPr>
            <a:spLocks noGrp="1"/>
          </p:cNvSpPr>
          <p:nvPr>
            <p:ph type="subTitle" idx="1"/>
          </p:nvPr>
        </p:nvSpPr>
        <p:spPr>
          <a:xfrm>
            <a:off x="681187" y="3772377"/>
            <a:ext cx="5474989" cy="495108"/>
          </a:xfrm>
        </p:spPr>
        <p:txBody>
          <a:bodyPr/>
          <a:lstStyle/>
          <a:p>
            <a:r>
              <a:rPr lang="nl-NL" sz="1800" i="0" cap="none" dirty="0"/>
              <a:t>Bijlage 8</a:t>
            </a:r>
          </a:p>
        </p:txBody>
      </p:sp>
      <p:sp>
        <p:nvSpPr>
          <p:cNvPr id="9" name="KopieerDriehoekje"/>
          <p:cNvSpPr>
            <a:spLocks noChangeAspect="1"/>
          </p:cNvSpPr>
          <p:nvPr/>
        </p:nvSpPr>
        <p:spPr>
          <a:xfrm flipV="1">
            <a:off x="1180878" y="3599505"/>
            <a:ext cx="216000" cy="108000"/>
          </a:xfrm>
          <a:prstGeom prst="triangle">
            <a:avLst/>
          </a:prstGeom>
          <a:solidFill>
            <a:srgbClr val="0089CF">
              <a:alpha val="89804"/>
            </a:srgbClr>
          </a:solidFill>
          <a:ln w="3175">
            <a:noFill/>
          </a:ln>
          <a:effectLst>
            <a:outerShdw blurRad="50800" dist="38100" dir="2700000" algn="tl"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endParaRPr lang="nl-NL">
              <a:solidFill>
                <a:srgbClr val="FFFFFF"/>
              </a:solidFill>
              <a:ea typeface="ＭＳ Ｐゴシック" charset="-128"/>
            </a:endParaRPr>
          </a:p>
        </p:txBody>
      </p:sp>
      <p:sp>
        <p:nvSpPr>
          <p:cNvPr id="10" name="KopieerBalk"/>
          <p:cNvSpPr/>
          <p:nvPr/>
        </p:nvSpPr>
        <p:spPr>
          <a:xfrm flipH="1">
            <a:off x="1414216" y="3627153"/>
            <a:ext cx="4741961" cy="147600"/>
          </a:xfrm>
          <a:prstGeom prst="rect">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1" name="KopieerBalk"/>
          <p:cNvSpPr/>
          <p:nvPr/>
        </p:nvSpPr>
        <p:spPr>
          <a:xfrm flipH="1">
            <a:off x="683568" y="3627153"/>
            <a:ext cx="497310" cy="147600"/>
          </a:xfrm>
          <a:prstGeom prst="rect">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6" name="KopieerBalk"/>
          <p:cNvSpPr/>
          <p:nvPr/>
        </p:nvSpPr>
        <p:spPr>
          <a:xfrm>
            <a:off x="1162380" y="3627153"/>
            <a:ext cx="144016" cy="147600"/>
          </a:xfrm>
          <a:prstGeom prst="rtTriangle">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sp>
        <p:nvSpPr>
          <p:cNvPr id="17" name="KopieerBalk"/>
          <p:cNvSpPr/>
          <p:nvPr/>
        </p:nvSpPr>
        <p:spPr>
          <a:xfrm flipH="1">
            <a:off x="1270201" y="3627153"/>
            <a:ext cx="144016" cy="147600"/>
          </a:xfrm>
          <a:prstGeom prst="rtTriangle">
            <a:avLst/>
          </a:prstGeom>
          <a:solidFill>
            <a:srgbClr val="005B9D">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nl-NL">
              <a:solidFill>
                <a:srgbClr val="FFFFFF"/>
              </a:solidFill>
              <a:ea typeface="ＭＳ Ｐゴシック" charset="-128"/>
            </a:endParaRPr>
          </a:p>
        </p:txBody>
      </p:sp>
      <p:pic>
        <p:nvPicPr>
          <p:cNvPr id="4" name="Afbeelding 3">
            <a:extLst>
              <a:ext uri="{FF2B5EF4-FFF2-40B4-BE49-F238E27FC236}">
                <a16:creationId xmlns:a16="http://schemas.microsoft.com/office/drawing/2014/main" id="{C04D4193-E47D-3837-FC6D-F0E1B9DA26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2852" y="5050661"/>
            <a:ext cx="1706847" cy="1706847"/>
          </a:xfrm>
          <a:prstGeom prst="rect">
            <a:avLst/>
          </a:prstGeom>
        </p:spPr>
      </p:pic>
    </p:spTree>
    <p:extLst>
      <p:ext uri="{BB962C8B-B14F-4D97-AF65-F5344CB8AC3E}">
        <p14:creationId xmlns:p14="http://schemas.microsoft.com/office/powerpoint/2010/main" val="368538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D2BCB3E-CEC9-C1CF-8E67-25DF7EE2DB0B}"/>
              </a:ext>
            </a:extLst>
          </p:cNvPr>
          <p:cNvSpPr>
            <a:spLocks noGrp="1"/>
          </p:cNvSpPr>
          <p:nvPr>
            <p:ph type="ctrTitle"/>
          </p:nvPr>
        </p:nvSpPr>
        <p:spPr>
          <a:xfrm>
            <a:off x="0" y="0"/>
            <a:ext cx="9144000" cy="1080000"/>
          </a:xfrm>
        </p:spPr>
        <p:txBody>
          <a:bodyPr/>
          <a:lstStyle/>
          <a:p>
            <a:r>
              <a:rPr lang="nl-NL" dirty="0"/>
              <a:t>Inhoud</a:t>
            </a:r>
            <a:endParaRPr lang="en-US" dirty="0"/>
          </a:p>
        </p:txBody>
      </p:sp>
      <p:sp>
        <p:nvSpPr>
          <p:cNvPr id="4" name="Tijdelijke aanduiding voor voettekst 3">
            <a:extLst>
              <a:ext uri="{FF2B5EF4-FFF2-40B4-BE49-F238E27FC236}">
                <a16:creationId xmlns:a16="http://schemas.microsoft.com/office/drawing/2014/main" id="{E01276F1-2449-115B-44F2-699A09F77939}"/>
              </a:ext>
            </a:extLst>
          </p:cNvPr>
          <p:cNvSpPr>
            <a:spLocks noGrp="1"/>
          </p:cNvSpPr>
          <p:nvPr>
            <p:ph type="ftr" sz="quarter" idx="12"/>
          </p:nvPr>
        </p:nvSpPr>
        <p:spPr>
          <a:xfrm>
            <a:off x="611188" y="6492875"/>
            <a:ext cx="4752975" cy="365125"/>
          </a:xfrm>
        </p:spPr>
        <p:txBody>
          <a:bodyPr anchor="b">
            <a:normAutofit/>
          </a:bodyPr>
          <a:lstStyle/>
          <a:p>
            <a:pPr>
              <a:spcAft>
                <a:spcPts val="600"/>
              </a:spcAft>
            </a:pPr>
            <a:r>
              <a:rPr lang="nl-NL"/>
              <a:t>Bijlage 8 VU Onderzoeksgebouw </a:t>
            </a:r>
            <a:endParaRPr lang="fr-FR" dirty="0"/>
          </a:p>
        </p:txBody>
      </p:sp>
      <p:sp>
        <p:nvSpPr>
          <p:cNvPr id="5" name="Tijdelijke aanduiding voor inhoud 3">
            <a:extLst>
              <a:ext uri="{FF2B5EF4-FFF2-40B4-BE49-F238E27FC236}">
                <a16:creationId xmlns:a16="http://schemas.microsoft.com/office/drawing/2014/main" id="{877711DA-A15D-BD94-CC21-B9E3366C2466}"/>
              </a:ext>
            </a:extLst>
          </p:cNvPr>
          <p:cNvSpPr txBox="1">
            <a:spLocks/>
          </p:cNvSpPr>
          <p:nvPr/>
        </p:nvSpPr>
        <p:spPr>
          <a:xfrm>
            <a:off x="457200" y="1600206"/>
            <a:ext cx="82296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lang="nl-NL" sz="2400" kern="1200" smtClean="0">
                <a:solidFill>
                  <a:srgbClr val="005B9D"/>
                </a:solidFill>
                <a:latin typeface="+mn-lt"/>
                <a:ea typeface="+mn-ea"/>
                <a:cs typeface="+mn-cs"/>
              </a:defRPr>
            </a:lvl1pPr>
            <a:lvl2pPr marL="742950" indent="-285750" algn="l" defTabSz="914400" rtl="0" eaLnBrk="1" latinLnBrk="0" hangingPunct="1">
              <a:spcBef>
                <a:spcPct val="20000"/>
              </a:spcBef>
              <a:buFont typeface="Arial" pitchFamily="34" charset="0"/>
              <a:buChar char="–"/>
              <a:defRPr lang="nl-NL" sz="2000" kern="1200" smtClean="0">
                <a:solidFill>
                  <a:srgbClr val="005B9D"/>
                </a:solidFill>
                <a:latin typeface="+mn-lt"/>
                <a:ea typeface="+mn-ea"/>
                <a:cs typeface="+mn-cs"/>
              </a:defRPr>
            </a:lvl2pPr>
            <a:lvl3pPr marL="1143000" indent="-228600" algn="l" defTabSz="914400" rtl="0" eaLnBrk="1" latinLnBrk="0" hangingPunct="1">
              <a:spcBef>
                <a:spcPct val="20000"/>
              </a:spcBef>
              <a:buFont typeface="Arial" pitchFamily="34" charset="0"/>
              <a:buChar char="•"/>
              <a:defRPr lang="nl-NL" sz="1800" kern="1200" smtClean="0">
                <a:solidFill>
                  <a:srgbClr val="005B9D"/>
                </a:solidFill>
                <a:latin typeface="+mn-lt"/>
                <a:ea typeface="+mn-ea"/>
                <a:cs typeface="+mn-cs"/>
              </a:defRPr>
            </a:lvl3pPr>
            <a:lvl4pPr marL="1600200" indent="-228600" algn="l" defTabSz="914400" rtl="0" eaLnBrk="1" latinLnBrk="0" hangingPunct="1">
              <a:spcBef>
                <a:spcPct val="20000"/>
              </a:spcBef>
              <a:buFont typeface="Arial" pitchFamily="34" charset="0"/>
              <a:buChar char="–"/>
              <a:defRPr lang="nl-NL" sz="1600" kern="1200" smtClean="0">
                <a:solidFill>
                  <a:srgbClr val="005B9D"/>
                </a:solidFill>
                <a:latin typeface="+mn-lt"/>
                <a:ea typeface="+mn-ea"/>
                <a:cs typeface="+mn-cs"/>
              </a:defRPr>
            </a:lvl4pPr>
            <a:lvl5pPr marL="2057400" indent="-228600" algn="l" defTabSz="914400" rtl="0" eaLnBrk="1" latinLnBrk="0" hangingPunct="1">
              <a:spcBef>
                <a:spcPct val="20000"/>
              </a:spcBef>
              <a:buFont typeface="Arial" pitchFamily="34" charset="0"/>
              <a:buChar char="»"/>
              <a:defRPr lang="nl-NL" sz="1400" kern="1200" dirty="0" smtClean="0">
                <a:solidFill>
                  <a:srgbClr val="005B9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mj-lt"/>
              <a:buAutoNum type="arabicPeriod"/>
            </a:pPr>
            <a:r>
              <a:rPr lang="nl-NL" sz="1600" dirty="0"/>
              <a:t>Introductie </a:t>
            </a:r>
          </a:p>
          <a:p>
            <a:pPr>
              <a:buFont typeface="+mj-lt"/>
              <a:buAutoNum type="arabicPeriod"/>
            </a:pPr>
            <a:r>
              <a:rPr lang="nl-NL" sz="1600" dirty="0"/>
              <a:t>VU Onderzoeksgebouw</a:t>
            </a:r>
          </a:p>
          <a:p>
            <a:pPr>
              <a:buFont typeface="+mj-lt"/>
              <a:buAutoNum type="arabicPeriod"/>
            </a:pPr>
            <a:r>
              <a:rPr lang="nl-NL" sz="1600" dirty="0"/>
              <a:t>Omgeving en locatie</a:t>
            </a:r>
          </a:p>
          <a:p>
            <a:pPr>
              <a:buFont typeface="+mj-lt"/>
              <a:buAutoNum type="arabicPeriod"/>
            </a:pPr>
            <a:r>
              <a:rPr lang="nl-NL" sz="1600" dirty="0"/>
              <a:t>Omschrijving van het ontwerp</a:t>
            </a:r>
          </a:p>
          <a:p>
            <a:pPr>
              <a:buFont typeface="+mj-lt"/>
              <a:buAutoNum type="arabicPeriod"/>
            </a:pPr>
            <a:r>
              <a:rPr lang="nl-NL" sz="1600" dirty="0"/>
              <a:t>Doorsnede gebouw met gebruikers</a:t>
            </a:r>
          </a:p>
          <a:p>
            <a:pPr>
              <a:buFont typeface="+mj-lt"/>
              <a:buAutoNum type="arabicPeriod"/>
            </a:pPr>
            <a:r>
              <a:rPr lang="nl-NL" sz="1600" dirty="0"/>
              <a:t>Impressies</a:t>
            </a:r>
          </a:p>
          <a:p>
            <a:pPr>
              <a:buFont typeface="+mj-lt"/>
              <a:buAutoNum type="arabicPeriod"/>
            </a:pPr>
            <a:r>
              <a:rPr lang="nl-NL" sz="1600" dirty="0"/>
              <a:t>Projectgegevens </a:t>
            </a:r>
          </a:p>
          <a:p>
            <a:endParaRPr lang="nl-NL" dirty="0"/>
          </a:p>
        </p:txBody>
      </p:sp>
      <p:sp>
        <p:nvSpPr>
          <p:cNvPr id="2" name="Tijdelijke aanduiding voor dianummer 1">
            <a:extLst>
              <a:ext uri="{FF2B5EF4-FFF2-40B4-BE49-F238E27FC236}">
                <a16:creationId xmlns:a16="http://schemas.microsoft.com/office/drawing/2014/main" id="{21840FB6-8A51-C8B2-2358-89726371EABA}"/>
              </a:ext>
            </a:extLst>
          </p:cNvPr>
          <p:cNvSpPr>
            <a:spLocks noGrp="1"/>
          </p:cNvSpPr>
          <p:nvPr>
            <p:ph type="sldNum" sz="quarter" idx="11"/>
          </p:nvPr>
        </p:nvSpPr>
        <p:spPr/>
        <p:txBody>
          <a:bodyPr/>
          <a:lstStyle/>
          <a:p>
            <a:pPr>
              <a:defRPr/>
            </a:pPr>
            <a:fld id="{4FCDCAAE-248C-401C-9B16-81595D1EE420}" type="slidenum">
              <a:rPr lang="nl-NL" smtClean="0"/>
              <a:pPr>
                <a:defRPr/>
              </a:pPr>
              <a:t>2</a:t>
            </a:fld>
            <a:endParaRPr lang="nl-NL"/>
          </a:p>
        </p:txBody>
      </p:sp>
      <p:pic>
        <p:nvPicPr>
          <p:cNvPr id="3" name="Afbeelding 2">
            <a:extLst>
              <a:ext uri="{FF2B5EF4-FFF2-40B4-BE49-F238E27FC236}">
                <a16:creationId xmlns:a16="http://schemas.microsoft.com/office/drawing/2014/main" id="{54F321D5-816E-A723-F963-0D707B19788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984" t="28214" r="-1" b="30478"/>
          <a:stretch/>
        </p:blipFill>
        <p:spPr>
          <a:xfrm>
            <a:off x="7361148" y="5981381"/>
            <a:ext cx="1782852" cy="629534"/>
          </a:xfrm>
          <a:prstGeom prst="rect">
            <a:avLst/>
          </a:prstGeom>
        </p:spPr>
      </p:pic>
    </p:spTree>
    <p:extLst>
      <p:ext uri="{BB962C8B-B14F-4D97-AF65-F5344CB8AC3E}">
        <p14:creationId xmlns:p14="http://schemas.microsoft.com/office/powerpoint/2010/main" val="3634357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1. Introductie</a:t>
            </a:r>
            <a:endParaRPr lang="en-US" dirty="0"/>
          </a:p>
        </p:txBody>
      </p:sp>
      <p:sp>
        <p:nvSpPr>
          <p:cNvPr id="3" name="Tijdelijke aanduiding voor tekst 2"/>
          <p:cNvSpPr>
            <a:spLocks noGrp="1"/>
          </p:cNvSpPr>
          <p:nvPr>
            <p:ph type="body" sz="quarter" idx="10"/>
          </p:nvPr>
        </p:nvSpPr>
        <p:spPr/>
        <p:txBody>
          <a:bodyPr/>
          <a:lstStyle/>
          <a:p>
            <a:pPr marL="269875" algn="just">
              <a:lnSpc>
                <a:spcPts val="1600"/>
              </a:lnSpc>
              <a:spcBef>
                <a:spcPts val="0"/>
              </a:spcBef>
              <a:spcAft>
                <a:spcPts val="0"/>
              </a:spcAft>
            </a:pPr>
            <a:r>
              <a:rPr lang="nl-NL" dirty="0"/>
              <a:t>De VU gaat op de Campus in Amsterdam nieuwbouw realiseren als onderdeel van een upgrade van de Campus. Met de transformatie van de huidige Campus tot een aantrekkelijke stadscampus wil de VU haar groei en ambitie vorm geven. De bestaande gebouwen zijn niet alleen sterk verouderd, ook past de VU met haar circa 5.500 medewerkers en 32.000 studenten niet meer in de beschikbare gebouwen. </a:t>
            </a:r>
          </a:p>
          <a:p>
            <a:pPr marL="269875" algn="just">
              <a:lnSpc>
                <a:spcPts val="1600"/>
              </a:lnSpc>
              <a:spcBef>
                <a:spcPts val="0"/>
              </a:spcBef>
              <a:spcAft>
                <a:spcPts val="0"/>
              </a:spcAft>
            </a:pPr>
            <a:endParaRPr lang="nl-NL" dirty="0"/>
          </a:p>
          <a:p>
            <a:pPr marL="269875" algn="just">
              <a:lnSpc>
                <a:spcPts val="1600"/>
              </a:lnSpc>
              <a:spcBef>
                <a:spcPts val="0"/>
              </a:spcBef>
              <a:spcAft>
                <a:spcPts val="0"/>
              </a:spcAft>
            </a:pPr>
            <a:r>
              <a:rPr lang="nl-NL" dirty="0"/>
              <a:t>Dit informatieboekje behandelt de nieuwbouw van het </a:t>
            </a:r>
            <a:r>
              <a:rPr lang="nl-NL" dirty="0" err="1"/>
              <a:t>Onderzoeksgebouw</a:t>
            </a:r>
            <a:r>
              <a:rPr lang="nl-NL" dirty="0"/>
              <a:t> op de plot van de (voormalige) School Werk Tuinen van de VU campus in Amsterdam-Zuid (Zuidas Kenniskwartier). </a:t>
            </a:r>
          </a:p>
          <a:p>
            <a:pPr marL="269875" algn="just">
              <a:lnSpc>
                <a:spcPts val="1600"/>
              </a:lnSpc>
              <a:spcBef>
                <a:spcPts val="0"/>
              </a:spcBef>
              <a:spcAft>
                <a:spcPts val="0"/>
              </a:spcAft>
            </a:pPr>
            <a:endParaRPr lang="nl-NL" sz="1000" dirty="0"/>
          </a:p>
          <a:p>
            <a:pPr marL="269875" algn="just">
              <a:lnSpc>
                <a:spcPts val="1600"/>
              </a:lnSpc>
              <a:spcBef>
                <a:spcPts val="0"/>
              </a:spcBef>
              <a:spcAft>
                <a:spcPts val="0"/>
              </a:spcAft>
            </a:pPr>
            <a:r>
              <a:rPr lang="nl-NL" dirty="0"/>
              <a:t>De nadruk van het gebruik van het gebouw zal komen te liggen op onderzoek. In het gebouw komen lab ruimtes van diverse afmetingen, kantoren en onderzoeksruimten. De realisatie wordt als complex aangeduid voortkomend uit de integraliteit van het ontwerp en de verschillende ontwerpdisciplines: architectuur, installatietechniek en constructie. In totaal beslaat het gebouw circa 27.500  m² BVO (verdeeld over 1 </a:t>
            </a:r>
            <a:r>
              <a:rPr lang="nl-NL" dirty="0" err="1"/>
              <a:t>kelderlaag</a:t>
            </a:r>
            <a:r>
              <a:rPr lang="nl-NL" dirty="0"/>
              <a:t> en 13 bouwlagen bovengronds).</a:t>
            </a:r>
          </a:p>
          <a:p>
            <a:pPr marL="269875" algn="just">
              <a:lnSpc>
                <a:spcPts val="1600"/>
              </a:lnSpc>
              <a:spcBef>
                <a:spcPts val="0"/>
              </a:spcBef>
              <a:spcAft>
                <a:spcPts val="0"/>
              </a:spcAft>
            </a:pPr>
            <a:endParaRPr lang="nl-NL" sz="1000" dirty="0"/>
          </a:p>
          <a:p>
            <a:pPr marL="269875" algn="just">
              <a:lnSpc>
                <a:spcPts val="1600"/>
              </a:lnSpc>
              <a:spcBef>
                <a:spcPts val="0"/>
              </a:spcBef>
              <a:spcAft>
                <a:spcPts val="0"/>
              </a:spcAft>
            </a:pPr>
            <a:r>
              <a:rPr lang="nl-NL" dirty="0"/>
              <a:t>De beschikbare bouwplaats is zeer krap en omgeven door zeer gevoelige belendingen. Dit zijn met name een drukke verkeersas (De Boelelaan) en de omliggende bebouwing. </a:t>
            </a:r>
          </a:p>
          <a:p>
            <a:pPr marL="269875" algn="just">
              <a:lnSpc>
                <a:spcPts val="1600"/>
              </a:lnSpc>
              <a:spcBef>
                <a:spcPts val="0"/>
              </a:spcBef>
              <a:spcAft>
                <a:spcPts val="0"/>
              </a:spcAft>
            </a:pPr>
            <a:endParaRPr lang="nl-NL" dirty="0"/>
          </a:p>
          <a:p>
            <a:pPr marL="269875" algn="just">
              <a:lnSpc>
                <a:spcPts val="1600"/>
              </a:lnSpc>
              <a:spcBef>
                <a:spcPts val="0"/>
              </a:spcBef>
              <a:spcAft>
                <a:spcPts val="0"/>
              </a:spcAft>
            </a:pPr>
            <a:r>
              <a:rPr lang="nl-NL" dirty="0"/>
              <a:t>Het Onderzoeksgebouw is een duurzaam gebouw; het ontwerp van het gebouw heeft het duurzaamheidscertificaat BREEAM (Excellent) nieuwbouw ontvangen.</a:t>
            </a:r>
            <a:endParaRPr lang="en-US" strike="sngStrike" dirty="0"/>
          </a:p>
        </p:txBody>
      </p:sp>
      <p:sp>
        <p:nvSpPr>
          <p:cNvPr id="5" name="Tijdelijke aanduiding voor voettekst 4"/>
          <p:cNvSpPr>
            <a:spLocks noGrp="1"/>
          </p:cNvSpPr>
          <p:nvPr>
            <p:ph type="ftr" sz="quarter" idx="12"/>
          </p:nvPr>
        </p:nvSpPr>
        <p:spPr/>
        <p:txBody>
          <a:bodyPr/>
          <a:lstStyle/>
          <a:p>
            <a:pPr>
              <a:defRPr/>
            </a:pPr>
            <a:r>
              <a:rPr lang="nl-NL"/>
              <a:t>Bijlage 8 VU Onderzoeksgebouw </a:t>
            </a:r>
            <a:endParaRPr lang="nl-NL" dirty="0"/>
          </a:p>
        </p:txBody>
      </p:sp>
      <p:sp>
        <p:nvSpPr>
          <p:cNvPr id="4" name="Tijdelijke aanduiding voor dianummer 3">
            <a:extLst>
              <a:ext uri="{FF2B5EF4-FFF2-40B4-BE49-F238E27FC236}">
                <a16:creationId xmlns:a16="http://schemas.microsoft.com/office/drawing/2014/main" id="{0F26E7B9-E04F-ED05-26C9-B031C45A841F}"/>
              </a:ext>
            </a:extLst>
          </p:cNvPr>
          <p:cNvSpPr>
            <a:spLocks noGrp="1"/>
          </p:cNvSpPr>
          <p:nvPr>
            <p:ph type="sldNum" sz="quarter" idx="11"/>
          </p:nvPr>
        </p:nvSpPr>
        <p:spPr/>
        <p:txBody>
          <a:bodyPr/>
          <a:lstStyle/>
          <a:p>
            <a:pPr>
              <a:defRPr/>
            </a:pPr>
            <a:fld id="{B0BA2AD9-CEFF-4E54-AE0E-809DC4BD81A5}" type="slidenum">
              <a:rPr lang="nl-NL" smtClean="0"/>
              <a:pPr>
                <a:defRPr/>
              </a:pPr>
              <a:t>3</a:t>
            </a:fld>
            <a:endParaRPr lang="nl-NL"/>
          </a:p>
        </p:txBody>
      </p:sp>
      <p:pic>
        <p:nvPicPr>
          <p:cNvPr id="7" name="Afbeelding 6">
            <a:extLst>
              <a:ext uri="{FF2B5EF4-FFF2-40B4-BE49-F238E27FC236}">
                <a16:creationId xmlns:a16="http://schemas.microsoft.com/office/drawing/2014/main" id="{255B31ED-298C-B26D-389E-F80EF293BA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984" t="28214" r="-1" b="30478"/>
          <a:stretch/>
        </p:blipFill>
        <p:spPr>
          <a:xfrm>
            <a:off x="7361148" y="5981381"/>
            <a:ext cx="1782852" cy="62953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1ABA6-934B-47D1-9B67-AD7DF8F137EC}"/>
              </a:ext>
            </a:extLst>
          </p:cNvPr>
          <p:cNvSpPr>
            <a:spLocks noGrp="1"/>
          </p:cNvSpPr>
          <p:nvPr>
            <p:ph type="title"/>
          </p:nvPr>
        </p:nvSpPr>
        <p:spPr/>
        <p:txBody>
          <a:bodyPr/>
          <a:lstStyle/>
          <a:p>
            <a:br>
              <a:rPr lang="nl-NL" sz="2800" dirty="0">
                <a:latin typeface="Arial" panose="020B0604020202020204" pitchFamily="34" charset="0"/>
                <a:cs typeface="Arial" panose="020B0604020202020204" pitchFamily="34" charset="0"/>
              </a:rPr>
            </a:br>
            <a:r>
              <a:rPr lang="nl-NL" sz="2800" dirty="0">
                <a:latin typeface="Arial Narrow" panose="020B0606020202030204" pitchFamily="34" charset="0"/>
                <a:cs typeface="Arial" panose="020B0604020202020204" pitchFamily="34" charset="0"/>
              </a:rPr>
              <a:t>2. </a:t>
            </a:r>
            <a:r>
              <a:rPr lang="nl-NL" sz="2800" cap="all" dirty="0">
                <a:latin typeface="Arial Narrow" panose="020B0606020202030204" pitchFamily="34" charset="0"/>
              </a:rPr>
              <a:t>Onderzoeksgebouw VU SWT</a:t>
            </a:r>
          </a:p>
        </p:txBody>
      </p:sp>
      <p:sp>
        <p:nvSpPr>
          <p:cNvPr id="3" name="Tijdelijke aanduiding voor inhoud 2">
            <a:extLst>
              <a:ext uri="{FF2B5EF4-FFF2-40B4-BE49-F238E27FC236}">
                <a16:creationId xmlns:a16="http://schemas.microsoft.com/office/drawing/2014/main" id="{38AA843E-ACDC-4B2D-A7F2-D3C516E0F47A}"/>
              </a:ext>
            </a:extLst>
          </p:cNvPr>
          <p:cNvSpPr>
            <a:spLocks noGrp="1"/>
          </p:cNvSpPr>
          <p:nvPr>
            <p:ph idx="1"/>
          </p:nvPr>
        </p:nvSpPr>
        <p:spPr>
          <a:xfrm>
            <a:off x="457200" y="1600206"/>
            <a:ext cx="8686800" cy="4525963"/>
          </a:xfrm>
        </p:spPr>
        <p:txBody>
          <a:bodyPr>
            <a:normAutofit/>
          </a:bodyPr>
          <a:lstStyle/>
          <a:p>
            <a:r>
              <a:rPr lang="nl-NL" sz="1200" dirty="0"/>
              <a:t>Hoog- en laagbouw (</a:t>
            </a:r>
            <a:r>
              <a:rPr lang="nl-NL" sz="1200" dirty="0" err="1"/>
              <a:t>trillingsarm</a:t>
            </a:r>
            <a:r>
              <a:rPr lang="nl-NL" sz="1200" dirty="0"/>
              <a:t>)</a:t>
            </a:r>
          </a:p>
          <a:p>
            <a:r>
              <a:rPr lang="nl-NL" sz="1200" dirty="0"/>
              <a:t>Circa 27.500 m2 BVO en 400 FTE (bèta)</a:t>
            </a:r>
          </a:p>
          <a:p>
            <a:r>
              <a:rPr lang="nl-NL" sz="1200" dirty="0"/>
              <a:t>Besloten karakter (uitgezonderd publieke functies)</a:t>
            </a:r>
          </a:p>
          <a:p>
            <a:r>
              <a:rPr lang="nl-NL" sz="1200" dirty="0"/>
              <a:t>Gebruikers o.a.: Neurowetenschappen, Aardwetenschappen, Natuurkunde, UPC, Werkplaats</a:t>
            </a:r>
          </a:p>
          <a:p>
            <a:endParaRPr lang="nl-NL" sz="1200" dirty="0"/>
          </a:p>
          <a:p>
            <a:r>
              <a:rPr lang="nl-NL" sz="1200" dirty="0"/>
              <a:t>Functies en voorzieningen:</a:t>
            </a:r>
          </a:p>
          <a:p>
            <a:pPr lvl="1"/>
            <a:r>
              <a:rPr lang="nl-NL" sz="1200" dirty="0"/>
              <a:t>Onderzoek: generieke labs en specifieke faciliteiten</a:t>
            </a:r>
          </a:p>
          <a:p>
            <a:pPr lvl="1"/>
            <a:r>
              <a:rPr lang="nl-NL" sz="1200" dirty="0"/>
              <a:t>Kantoorruimte (hybride werkconcept), incl. ‘huiskamer’ &amp; </a:t>
            </a:r>
            <a:r>
              <a:rPr lang="nl-NL" sz="1200" dirty="0" err="1"/>
              <a:t>overlegruimte</a:t>
            </a:r>
            <a:endParaRPr lang="nl-NL" sz="1200" dirty="0"/>
          </a:p>
          <a:p>
            <a:pPr lvl="1"/>
            <a:r>
              <a:rPr lang="nl-NL" sz="1200" dirty="0"/>
              <a:t>Publieke ruimte: begane grond, horeca, vergadercentrum, seminarruimte</a:t>
            </a:r>
          </a:p>
          <a:p>
            <a:pPr lvl="1"/>
            <a:r>
              <a:rPr lang="nl-NL" sz="1200" dirty="0"/>
              <a:t>Voorzieningen: logistiek, opslag, kolf/rust, fietsenstalling, etc.</a:t>
            </a:r>
          </a:p>
          <a:p>
            <a:endParaRPr lang="nl-NL" sz="1200" dirty="0"/>
          </a:p>
          <a:p>
            <a:r>
              <a:rPr lang="nl-NL" sz="1200" dirty="0"/>
              <a:t>Publieke voorzieningen: laag in gebouw (0 t/m 2)</a:t>
            </a:r>
          </a:p>
          <a:p>
            <a:r>
              <a:rPr lang="nl-NL" sz="1200" dirty="0"/>
              <a:t>Trappen, liften en voorzieningen: veelal in voorhuis </a:t>
            </a:r>
          </a:p>
          <a:p>
            <a:r>
              <a:rPr lang="nl-NL" sz="1200" dirty="0"/>
              <a:t>Lab-/ onderzoeksomgeving: besloten gebied</a:t>
            </a:r>
          </a:p>
          <a:p>
            <a:endParaRPr lang="nl-NL" sz="1600" dirty="0"/>
          </a:p>
          <a:p>
            <a:pPr marL="0" indent="0">
              <a:buNone/>
            </a:pPr>
            <a:endParaRPr lang="nl-NL" sz="1600" dirty="0"/>
          </a:p>
        </p:txBody>
      </p:sp>
      <p:sp>
        <p:nvSpPr>
          <p:cNvPr id="4" name="Tijdelijke aanduiding voor voettekst 3">
            <a:extLst>
              <a:ext uri="{FF2B5EF4-FFF2-40B4-BE49-F238E27FC236}">
                <a16:creationId xmlns:a16="http://schemas.microsoft.com/office/drawing/2014/main" id="{ADA75E66-2718-4267-9C88-96311F30198B}"/>
              </a:ext>
            </a:extLst>
          </p:cNvPr>
          <p:cNvSpPr>
            <a:spLocks noGrp="1"/>
          </p:cNvSpPr>
          <p:nvPr>
            <p:ph type="ftr" sz="quarter" idx="11"/>
          </p:nvPr>
        </p:nvSpPr>
        <p:spPr/>
        <p:txBody>
          <a:bodyPr/>
          <a:lstStyle/>
          <a:p>
            <a:r>
              <a:rPr lang="nl-NL"/>
              <a:t>Bijlage 8 VU Onderzoeksgebouw </a:t>
            </a:r>
            <a:endParaRPr lang="fr-FR" dirty="0"/>
          </a:p>
        </p:txBody>
      </p:sp>
      <p:pic>
        <p:nvPicPr>
          <p:cNvPr id="5" name="Tijdelijke aanduiding voor inhoud 7">
            <a:extLst>
              <a:ext uri="{FF2B5EF4-FFF2-40B4-BE49-F238E27FC236}">
                <a16:creationId xmlns:a16="http://schemas.microsoft.com/office/drawing/2014/main" id="{B94DEE37-B180-85F0-0DD1-2A6D5ABA76A3}"/>
              </a:ext>
            </a:extLst>
          </p:cNvPr>
          <p:cNvPicPr>
            <a:picLocks noChangeAspect="1"/>
          </p:cNvPicPr>
          <p:nvPr/>
        </p:nvPicPr>
        <p:blipFill>
          <a:blip r:embed="rId2"/>
          <a:stretch>
            <a:fillRect/>
          </a:stretch>
        </p:blipFill>
        <p:spPr>
          <a:xfrm>
            <a:off x="4217436" y="4130841"/>
            <a:ext cx="4679678" cy="2398951"/>
          </a:xfrm>
          <a:prstGeom prst="rect">
            <a:avLst/>
          </a:prstGeom>
        </p:spPr>
      </p:pic>
    </p:spTree>
    <p:extLst>
      <p:ext uri="{BB962C8B-B14F-4D97-AF65-F5344CB8AC3E}">
        <p14:creationId xmlns:p14="http://schemas.microsoft.com/office/powerpoint/2010/main" val="1600208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3. Omgeving en Locatie</a:t>
            </a:r>
            <a:endParaRPr lang="en-US" dirty="0"/>
          </a:p>
        </p:txBody>
      </p:sp>
      <p:sp>
        <p:nvSpPr>
          <p:cNvPr id="3" name="Tijdelijke aanduiding voor tekst 2"/>
          <p:cNvSpPr>
            <a:spLocks noGrp="1"/>
          </p:cNvSpPr>
          <p:nvPr>
            <p:ph type="body" sz="quarter" idx="10"/>
          </p:nvPr>
        </p:nvSpPr>
        <p:spPr>
          <a:xfrm>
            <a:off x="395536" y="1408584"/>
            <a:ext cx="8461093" cy="1872208"/>
          </a:xfrm>
        </p:spPr>
        <p:txBody>
          <a:bodyPr/>
          <a:lstStyle/>
          <a:p>
            <a:pPr algn="just">
              <a:lnSpc>
                <a:spcPts val="1600"/>
              </a:lnSpc>
              <a:spcBef>
                <a:spcPts val="0"/>
              </a:spcBef>
              <a:spcAft>
                <a:spcPts val="0"/>
              </a:spcAft>
            </a:pPr>
            <a:r>
              <a:rPr lang="nl-NL" dirty="0"/>
              <a:t>Het nieuwe universiteitsgebouw komt te staan op de locatie van de voormalige schoolwerktuinen tussen de </a:t>
            </a:r>
            <a:r>
              <a:rPr lang="nl-NL" dirty="0" err="1"/>
              <a:t>De</a:t>
            </a:r>
            <a:r>
              <a:rPr lang="nl-NL" dirty="0"/>
              <a:t> Boelelaan en de Mahlerlaan in Amsterdam.</a:t>
            </a:r>
          </a:p>
          <a:p>
            <a:pPr algn="just">
              <a:lnSpc>
                <a:spcPts val="1600"/>
              </a:lnSpc>
              <a:spcBef>
                <a:spcPts val="0"/>
              </a:spcBef>
              <a:spcAft>
                <a:spcPts val="0"/>
              </a:spcAft>
            </a:pPr>
            <a:endParaRPr lang="nl-NL" dirty="0"/>
          </a:p>
          <a:p>
            <a:pPr algn="just">
              <a:lnSpc>
                <a:spcPts val="1600"/>
              </a:lnSpc>
              <a:spcBef>
                <a:spcPts val="0"/>
              </a:spcBef>
              <a:spcAft>
                <a:spcPts val="0"/>
              </a:spcAft>
            </a:pPr>
            <a:r>
              <a:rPr lang="nl-NL" dirty="0"/>
              <a:t>De ontwikkeling van een derde nieuw gebouw ten behoeve van de herhuisvesting van het bèta-medisch domein is het Onderzoeksgebouw op de locatie schoolwerktuinen (SWT). Dit is een nieuwe verdere stap in de vormgeving aan een moderne stadscampus. Hiermee wordt ingespeeld op de ruimtebehoefte vanuit het primaire proces; onderwijs en onderzoek. Tegelijkertijd ontstaat zo ruimte voor de gefaseerde sloop van het functioneel en technische verouderde Wis- en Natuurkundegebouw aan de zuidzijde van de VU Campus. </a:t>
            </a:r>
          </a:p>
          <a:p>
            <a:pPr algn="just">
              <a:lnSpc>
                <a:spcPts val="1600"/>
              </a:lnSpc>
              <a:spcBef>
                <a:spcPts val="0"/>
              </a:spcBef>
              <a:spcAft>
                <a:spcPts val="0"/>
              </a:spcAft>
            </a:pPr>
            <a:endParaRPr lang="nl-NL" dirty="0"/>
          </a:p>
          <a:p>
            <a:pPr algn="just">
              <a:lnSpc>
                <a:spcPts val="1600"/>
              </a:lnSpc>
              <a:spcBef>
                <a:spcPts val="0"/>
              </a:spcBef>
              <a:spcAft>
                <a:spcPts val="0"/>
              </a:spcAft>
            </a:pPr>
            <a:endParaRPr lang="nl-NL" dirty="0"/>
          </a:p>
          <a:p>
            <a:pPr algn="just">
              <a:lnSpc>
                <a:spcPts val="1600"/>
              </a:lnSpc>
              <a:spcBef>
                <a:spcPts val="0"/>
              </a:spcBef>
              <a:spcAft>
                <a:spcPts val="0"/>
              </a:spcAft>
            </a:pPr>
            <a:endParaRPr lang="nl-NL" dirty="0"/>
          </a:p>
          <a:p>
            <a:pPr algn="just">
              <a:lnSpc>
                <a:spcPts val="1600"/>
              </a:lnSpc>
              <a:spcBef>
                <a:spcPts val="0"/>
              </a:spcBef>
              <a:spcAft>
                <a:spcPts val="0"/>
              </a:spcAft>
            </a:pPr>
            <a:endParaRPr lang="nl-NL" dirty="0"/>
          </a:p>
          <a:p>
            <a:pPr algn="just">
              <a:lnSpc>
                <a:spcPts val="1600"/>
              </a:lnSpc>
              <a:spcBef>
                <a:spcPts val="0"/>
              </a:spcBef>
              <a:spcAft>
                <a:spcPts val="0"/>
              </a:spcAft>
            </a:pPr>
            <a:endParaRPr lang="nl-NL" dirty="0"/>
          </a:p>
          <a:p>
            <a:pPr algn="just">
              <a:lnSpc>
                <a:spcPts val="1600"/>
              </a:lnSpc>
              <a:spcBef>
                <a:spcPts val="0"/>
              </a:spcBef>
              <a:spcAft>
                <a:spcPts val="0"/>
              </a:spcAft>
            </a:pPr>
            <a:endParaRPr lang="nl-NL" dirty="0"/>
          </a:p>
          <a:p>
            <a:pPr algn="just">
              <a:lnSpc>
                <a:spcPts val="1600"/>
              </a:lnSpc>
              <a:spcBef>
                <a:spcPts val="0"/>
              </a:spcBef>
              <a:spcAft>
                <a:spcPts val="0"/>
              </a:spcAft>
            </a:pPr>
            <a:endParaRPr lang="nl-NL" dirty="0"/>
          </a:p>
        </p:txBody>
      </p:sp>
      <p:sp>
        <p:nvSpPr>
          <p:cNvPr id="5" name="Tijdelijke aanduiding voor voettekst 4"/>
          <p:cNvSpPr>
            <a:spLocks noGrp="1"/>
          </p:cNvSpPr>
          <p:nvPr>
            <p:ph type="ftr" sz="quarter" idx="12"/>
          </p:nvPr>
        </p:nvSpPr>
        <p:spPr/>
        <p:txBody>
          <a:bodyPr/>
          <a:lstStyle/>
          <a:p>
            <a:pPr>
              <a:defRPr/>
            </a:pPr>
            <a:r>
              <a:rPr lang="nl-NL"/>
              <a:t>Bijlage 8 VU Onderzoeksgebouw </a:t>
            </a:r>
            <a:endParaRPr lang="nl-NL"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5702" y="3501007"/>
            <a:ext cx="3534114" cy="2493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ijdelijke aanduiding voor tekst 2"/>
          <p:cNvSpPr txBox="1">
            <a:spLocks/>
          </p:cNvSpPr>
          <p:nvPr/>
        </p:nvSpPr>
        <p:spPr bwMode="auto">
          <a:xfrm>
            <a:off x="395536" y="3280792"/>
            <a:ext cx="4531027" cy="3172544"/>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marL="270000" indent="0" algn="l" rtl="0" eaLnBrk="0" fontAlgn="base" hangingPunct="0">
              <a:spcBef>
                <a:spcPts val="300"/>
              </a:spcBef>
              <a:spcAft>
                <a:spcPts val="300"/>
              </a:spcAft>
              <a:buFont typeface="Arial" charset="0"/>
              <a:buNone/>
              <a:defRPr sz="1200" kern="1200">
                <a:solidFill>
                  <a:schemeClr val="tx1"/>
                </a:solidFill>
                <a:latin typeface="+mn-lt"/>
                <a:ea typeface="+mn-ea"/>
                <a:cs typeface="+mn-cs"/>
              </a:defRPr>
            </a:lvl1pPr>
            <a:lvl2pPr marL="270000" indent="-270000" algn="l" rtl="0" eaLnBrk="0" fontAlgn="base" hangingPunct="0">
              <a:spcBef>
                <a:spcPts val="600"/>
              </a:spcBef>
              <a:spcAft>
                <a:spcPct val="0"/>
              </a:spcAft>
              <a:buClr>
                <a:srgbClr val="FF0000"/>
              </a:buClr>
              <a:buSzPct val="80000"/>
              <a:buFont typeface="Arial" pitchFamily="34" charset="0"/>
              <a:buChar char="&gt;"/>
              <a:defRPr sz="1200" kern="1200">
                <a:solidFill>
                  <a:schemeClr val="tx1"/>
                </a:solidFill>
                <a:latin typeface="+mn-lt"/>
                <a:ea typeface="+mn-ea"/>
                <a:cs typeface="+mn-cs"/>
              </a:defRPr>
            </a:lvl2pPr>
            <a:lvl3pPr marL="540000" indent="-270000" algn="l" rtl="0" eaLnBrk="0" fontAlgn="base" hangingPunct="0">
              <a:spcBef>
                <a:spcPts val="600"/>
              </a:spcBef>
              <a:spcAft>
                <a:spcPct val="0"/>
              </a:spcAft>
              <a:buClr>
                <a:srgbClr val="0089CF"/>
              </a:buClr>
              <a:buSzPct val="79000"/>
              <a:buFont typeface="Arial" pitchFamily="34" charset="0"/>
              <a:buChar char="►"/>
              <a:defRPr sz="1100" kern="1200">
                <a:solidFill>
                  <a:schemeClr val="tx1"/>
                </a:solidFill>
                <a:latin typeface="+mn-lt"/>
                <a:ea typeface="+mn-ea"/>
                <a:cs typeface="+mn-cs"/>
              </a:defRPr>
            </a:lvl3pPr>
            <a:lvl4pPr marL="809625" indent="-270000" algn="l" rtl="0" eaLnBrk="0" fontAlgn="base" hangingPunct="0">
              <a:spcBef>
                <a:spcPts val="600"/>
              </a:spcBef>
              <a:spcAft>
                <a:spcPct val="0"/>
              </a:spcAft>
              <a:buClr>
                <a:srgbClr val="0089CF"/>
              </a:buClr>
              <a:buSzPct val="79000"/>
              <a:buFont typeface="Arial" pitchFamily="34" charset="0"/>
              <a:buChar char="►"/>
              <a:defRPr sz="1100" kern="1200">
                <a:solidFill>
                  <a:schemeClr val="tx1"/>
                </a:solidFill>
                <a:latin typeface="+mn-lt"/>
                <a:ea typeface="+mn-ea"/>
                <a:cs typeface="+mn-cs"/>
              </a:defRPr>
            </a:lvl4pPr>
            <a:lvl5pPr marL="1080000" indent="-270000" algn="l" rtl="0" eaLnBrk="0" fontAlgn="base" hangingPunct="0">
              <a:spcBef>
                <a:spcPts val="600"/>
              </a:spcBef>
              <a:spcAft>
                <a:spcPct val="0"/>
              </a:spcAft>
              <a:buClr>
                <a:srgbClr val="0089CF"/>
              </a:buClr>
              <a:buSzPct val="79000"/>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ts val="1600"/>
              </a:lnSpc>
              <a:spcBef>
                <a:spcPts val="0"/>
              </a:spcBef>
              <a:spcAft>
                <a:spcPts val="0"/>
              </a:spcAft>
            </a:pPr>
            <a:endParaRPr lang="en-US" dirty="0"/>
          </a:p>
          <a:p>
            <a:pPr algn="just" eaLnBrk="1" hangingPunct="1">
              <a:lnSpc>
                <a:spcPts val="1600"/>
              </a:lnSpc>
              <a:spcBef>
                <a:spcPts val="0"/>
              </a:spcBef>
              <a:spcAft>
                <a:spcPts val="0"/>
              </a:spcAft>
            </a:pPr>
            <a:r>
              <a:rPr lang="nl-NL" dirty="0">
                <a:solidFill>
                  <a:srgbClr val="005B9D"/>
                </a:solidFill>
              </a:rPr>
              <a:t>Het nieuwe Onderzoeksgebouw wordt de eerste ontwikkeling van zowel de locatie schoolwerktuinen als middenstrook Zuidas. Het gebouw geeft zo een belangrijke impuls aan de ontwikkeling van dit nog onontgonnen deel van de Zuidas.</a:t>
            </a:r>
            <a:endParaRPr lang="en-US" dirty="0">
              <a:solidFill>
                <a:srgbClr val="005B9D"/>
              </a:solidFill>
            </a:endParaRPr>
          </a:p>
          <a:p>
            <a:pPr algn="just" eaLnBrk="1" hangingPunct="1">
              <a:lnSpc>
                <a:spcPts val="1600"/>
              </a:lnSpc>
              <a:spcBef>
                <a:spcPts val="0"/>
              </a:spcBef>
              <a:spcAft>
                <a:spcPts val="0"/>
              </a:spcAft>
            </a:pPr>
            <a:endParaRPr lang="nl-NL" dirty="0">
              <a:solidFill>
                <a:srgbClr val="005B9D"/>
              </a:solidFill>
            </a:endParaRPr>
          </a:p>
          <a:p>
            <a:pPr>
              <a:lnSpc>
                <a:spcPts val="1600"/>
              </a:lnSpc>
              <a:spcBef>
                <a:spcPts val="0"/>
              </a:spcBef>
              <a:spcAft>
                <a:spcPts val="0"/>
              </a:spcAft>
            </a:pPr>
            <a:endParaRPr lang="nl-NL" dirty="0"/>
          </a:p>
        </p:txBody>
      </p:sp>
      <p:sp>
        <p:nvSpPr>
          <p:cNvPr id="4" name="Tijdelijke aanduiding voor dianummer 3">
            <a:extLst>
              <a:ext uri="{FF2B5EF4-FFF2-40B4-BE49-F238E27FC236}">
                <a16:creationId xmlns:a16="http://schemas.microsoft.com/office/drawing/2014/main" id="{24EC5067-4A16-14AF-8FDD-8666D368BE94}"/>
              </a:ext>
            </a:extLst>
          </p:cNvPr>
          <p:cNvSpPr>
            <a:spLocks noGrp="1"/>
          </p:cNvSpPr>
          <p:nvPr>
            <p:ph type="sldNum" sz="quarter" idx="11"/>
          </p:nvPr>
        </p:nvSpPr>
        <p:spPr/>
        <p:txBody>
          <a:bodyPr/>
          <a:lstStyle/>
          <a:p>
            <a:pPr>
              <a:defRPr/>
            </a:pPr>
            <a:fld id="{B0BA2AD9-CEFF-4E54-AE0E-809DC4BD81A5}" type="slidenum">
              <a:rPr lang="nl-NL" smtClean="0"/>
              <a:pPr>
                <a:defRPr/>
              </a:pPr>
              <a:t>5</a:t>
            </a:fld>
            <a:endParaRPr lang="nl-NL"/>
          </a:p>
        </p:txBody>
      </p:sp>
      <p:pic>
        <p:nvPicPr>
          <p:cNvPr id="6" name="Afbeelding 5">
            <a:extLst>
              <a:ext uri="{FF2B5EF4-FFF2-40B4-BE49-F238E27FC236}">
                <a16:creationId xmlns:a16="http://schemas.microsoft.com/office/drawing/2014/main" id="{3A37351F-AF16-B5F5-7BB4-11720A15EAA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984" t="28214" r="-1" b="30478"/>
          <a:stretch/>
        </p:blipFill>
        <p:spPr>
          <a:xfrm>
            <a:off x="7361148" y="5981381"/>
            <a:ext cx="1782852" cy="62953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4. Omschrijving van het ontwerp</a:t>
            </a:r>
            <a:endParaRPr lang="en-US" dirty="0"/>
          </a:p>
        </p:txBody>
      </p:sp>
      <p:sp>
        <p:nvSpPr>
          <p:cNvPr id="3" name="Tijdelijke aanduiding voor tekst 2"/>
          <p:cNvSpPr>
            <a:spLocks noGrp="1"/>
          </p:cNvSpPr>
          <p:nvPr>
            <p:ph type="body" sz="quarter" idx="10"/>
          </p:nvPr>
        </p:nvSpPr>
        <p:spPr>
          <a:xfrm>
            <a:off x="322907" y="1440000"/>
            <a:ext cx="5329213" cy="4654800"/>
          </a:xfrm>
        </p:spPr>
        <p:txBody>
          <a:bodyPr/>
          <a:lstStyle/>
          <a:p>
            <a:pPr>
              <a:lnSpc>
                <a:spcPts val="1600"/>
              </a:lnSpc>
              <a:spcBef>
                <a:spcPts val="0"/>
              </a:spcBef>
              <a:spcAft>
                <a:spcPts val="0"/>
              </a:spcAft>
            </a:pPr>
            <a:r>
              <a:rPr lang="nl-NL" sz="1400" b="1" dirty="0"/>
              <a:t>Gebouwontwerp</a:t>
            </a:r>
          </a:p>
          <a:p>
            <a:pPr>
              <a:lnSpc>
                <a:spcPts val="1600"/>
              </a:lnSpc>
              <a:spcBef>
                <a:spcPts val="0"/>
              </a:spcBef>
              <a:spcAft>
                <a:spcPts val="0"/>
              </a:spcAft>
            </a:pPr>
            <a:r>
              <a:rPr lang="nl-NL" dirty="0"/>
              <a:t>Het nieuwe </a:t>
            </a:r>
            <a:r>
              <a:rPr lang="nl-NL" dirty="0" err="1"/>
              <a:t>Onderzoeksgebouw</a:t>
            </a:r>
            <a:r>
              <a:rPr lang="nl-NL" dirty="0"/>
              <a:t> op plot SWT is een overzichtelijk en comfortabel gebouw, van 13 lagen boven maaiveld en een ondergrondse </a:t>
            </a:r>
            <a:r>
              <a:rPr lang="nl-NL" dirty="0" err="1"/>
              <a:t>kelderlaag</a:t>
            </a:r>
            <a:r>
              <a:rPr lang="nl-NL" dirty="0"/>
              <a:t>.</a:t>
            </a:r>
          </a:p>
          <a:p>
            <a:pPr>
              <a:lnSpc>
                <a:spcPts val="1600"/>
              </a:lnSpc>
              <a:spcBef>
                <a:spcPts val="0"/>
              </a:spcBef>
              <a:spcAft>
                <a:spcPts val="0"/>
              </a:spcAft>
            </a:pPr>
            <a:endParaRPr lang="nl-NL" dirty="0"/>
          </a:p>
          <a:p>
            <a:pPr>
              <a:lnSpc>
                <a:spcPts val="1600"/>
              </a:lnSpc>
              <a:spcBef>
                <a:spcPts val="0"/>
              </a:spcBef>
              <a:spcAft>
                <a:spcPts val="0"/>
              </a:spcAft>
            </a:pPr>
            <a:r>
              <a:rPr lang="nl-NL" dirty="0"/>
              <a:t>Het gebouw staat duidelijk op de grond en gaat rondom een relatie aan met de openbare ruimte. De hoofdentree van het gebouw aan de </a:t>
            </a:r>
            <a:r>
              <a:rPr lang="nl-NL" dirty="0" err="1"/>
              <a:t>De</a:t>
            </a:r>
            <a:r>
              <a:rPr lang="nl-NL" dirty="0"/>
              <a:t> Boelelaan ligt niet gelijk op de prominente hoek, maar centraal in het gebouw. </a:t>
            </a:r>
          </a:p>
          <a:p>
            <a:r>
              <a:rPr lang="nl-NL" dirty="0"/>
              <a:t>In het gebouw werken diverse gebruikers in de laboratoria. Om een maximale flexibiliteit en gebruiksmogelijkheid nu en in de toekomst te waarborgen, wordt er gewerkt met een standaardisatie. </a:t>
            </a:r>
          </a:p>
          <a:p>
            <a:r>
              <a:rPr lang="nl-NL" dirty="0"/>
              <a:t>Verder zijn er standaard serviceruimten (apparatenkamers, spoelkeuken etc.) voorzien in de </a:t>
            </a:r>
            <a:r>
              <a:rPr lang="nl-NL" dirty="0" err="1"/>
              <a:t>labzones</a:t>
            </a:r>
            <a:r>
              <a:rPr lang="nl-NL" dirty="0"/>
              <a:t> op alle verdiepingen.  </a:t>
            </a:r>
          </a:p>
          <a:p>
            <a:pPr>
              <a:lnSpc>
                <a:spcPts val="1600"/>
              </a:lnSpc>
              <a:spcBef>
                <a:spcPts val="0"/>
              </a:spcBef>
              <a:spcAft>
                <a:spcPts val="0"/>
              </a:spcAft>
            </a:pPr>
            <a:endParaRPr lang="nl-NL" dirty="0"/>
          </a:p>
          <a:p>
            <a:pPr>
              <a:lnSpc>
                <a:spcPts val="1600"/>
              </a:lnSpc>
              <a:spcBef>
                <a:spcPts val="0"/>
              </a:spcBef>
              <a:spcAft>
                <a:spcPts val="0"/>
              </a:spcAft>
            </a:pPr>
            <a:r>
              <a:rPr lang="nl-NL" dirty="0"/>
              <a:t>In de kelder komen de betonnen massablokken voor de opstellingen van de </a:t>
            </a:r>
            <a:r>
              <a:rPr lang="nl-NL" dirty="0" err="1"/>
              <a:t>trillingsgevoelige</a:t>
            </a:r>
            <a:r>
              <a:rPr lang="nl-NL" dirty="0"/>
              <a:t> laserapparatuur.</a:t>
            </a:r>
          </a:p>
        </p:txBody>
      </p:sp>
      <p:sp>
        <p:nvSpPr>
          <p:cNvPr id="5" name="Tijdelijke aanduiding voor voettekst 4"/>
          <p:cNvSpPr>
            <a:spLocks noGrp="1"/>
          </p:cNvSpPr>
          <p:nvPr>
            <p:ph type="ftr" sz="quarter" idx="12"/>
          </p:nvPr>
        </p:nvSpPr>
        <p:spPr/>
        <p:txBody>
          <a:bodyPr/>
          <a:lstStyle/>
          <a:p>
            <a:r>
              <a:rPr lang="nl-NL"/>
              <a:t>Bijlage 8 VU Onderzoeksgebouw </a:t>
            </a:r>
            <a:endParaRPr lang="nl-NL"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54862" y="1268760"/>
            <a:ext cx="3130108"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4863" y="3717032"/>
            <a:ext cx="3130108" cy="2190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jdelijke aanduiding voor dianummer 3">
            <a:extLst>
              <a:ext uri="{FF2B5EF4-FFF2-40B4-BE49-F238E27FC236}">
                <a16:creationId xmlns:a16="http://schemas.microsoft.com/office/drawing/2014/main" id="{CA5392E2-1938-1F85-D56E-34ADA04AF59D}"/>
              </a:ext>
            </a:extLst>
          </p:cNvPr>
          <p:cNvSpPr>
            <a:spLocks noGrp="1"/>
          </p:cNvSpPr>
          <p:nvPr>
            <p:ph type="sldNum" sz="quarter" idx="11"/>
          </p:nvPr>
        </p:nvSpPr>
        <p:spPr/>
        <p:txBody>
          <a:bodyPr/>
          <a:lstStyle/>
          <a:p>
            <a:pPr>
              <a:defRPr/>
            </a:pPr>
            <a:fld id="{4FCDCAAE-248C-401C-9B16-81595D1EE420}" type="slidenum">
              <a:rPr lang="nl-NL" smtClean="0"/>
              <a:pPr>
                <a:defRPr/>
              </a:pPr>
              <a:t>6</a:t>
            </a:fld>
            <a:endParaRPr lang="nl-NL"/>
          </a:p>
        </p:txBody>
      </p:sp>
      <p:pic>
        <p:nvPicPr>
          <p:cNvPr id="6" name="Afbeelding 5">
            <a:extLst>
              <a:ext uri="{FF2B5EF4-FFF2-40B4-BE49-F238E27FC236}">
                <a16:creationId xmlns:a16="http://schemas.microsoft.com/office/drawing/2014/main" id="{1FBEB9C0-D1A6-DAAC-62A4-4A1644DC32B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984" t="28214" r="-1" b="30478"/>
          <a:stretch/>
        </p:blipFill>
        <p:spPr>
          <a:xfrm>
            <a:off x="7361148" y="5981381"/>
            <a:ext cx="1782852" cy="62953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4. Omschrijving van het ontwerp</a:t>
            </a:r>
            <a:endParaRPr lang="en-US" dirty="0"/>
          </a:p>
        </p:txBody>
      </p:sp>
      <p:sp>
        <p:nvSpPr>
          <p:cNvPr id="3" name="Tijdelijke aanduiding voor tekst 2"/>
          <p:cNvSpPr>
            <a:spLocks noGrp="1"/>
          </p:cNvSpPr>
          <p:nvPr>
            <p:ph type="body" sz="quarter" idx="10"/>
          </p:nvPr>
        </p:nvSpPr>
        <p:spPr/>
        <p:txBody>
          <a:bodyPr/>
          <a:lstStyle/>
          <a:p>
            <a:pPr algn="just">
              <a:lnSpc>
                <a:spcPts val="1600"/>
              </a:lnSpc>
              <a:spcBef>
                <a:spcPts val="0"/>
              </a:spcBef>
            </a:pPr>
            <a:r>
              <a:rPr lang="nl-NL" sz="1400" b="1" dirty="0"/>
              <a:t>Stramienmaat</a:t>
            </a:r>
          </a:p>
          <a:p>
            <a:pPr algn="just">
              <a:lnSpc>
                <a:spcPts val="1600"/>
              </a:lnSpc>
              <a:spcBef>
                <a:spcPts val="0"/>
              </a:spcBef>
            </a:pPr>
            <a:r>
              <a:rPr lang="nl-NL" dirty="0"/>
              <a:t>In het gebouw worden voornamelijk </a:t>
            </a:r>
            <a:r>
              <a:rPr lang="nl-NL" dirty="0" err="1"/>
              <a:t>labaratoriavoorzieningen</a:t>
            </a:r>
            <a:r>
              <a:rPr lang="nl-NL" dirty="0"/>
              <a:t> ondergebracht inclusief alle bijbehorende nevenfuncties. Het gebouw is uitgelegd op een stramienmaat van 7,20 x 7,20m.</a:t>
            </a:r>
          </a:p>
          <a:p>
            <a:pPr algn="just">
              <a:lnSpc>
                <a:spcPts val="1600"/>
              </a:lnSpc>
              <a:spcBef>
                <a:spcPts val="0"/>
              </a:spcBef>
            </a:pPr>
            <a:endParaRPr lang="nl-NL" dirty="0"/>
          </a:p>
          <a:p>
            <a:pPr algn="just">
              <a:lnSpc>
                <a:spcPts val="1600"/>
              </a:lnSpc>
              <a:spcBef>
                <a:spcPts val="0"/>
              </a:spcBef>
            </a:pPr>
            <a:r>
              <a:rPr lang="nl-NL" dirty="0"/>
              <a:t>Alle zones in het gebouw zijn gebaseerd op een stramienbreedte van een veelvoud van 3,60m. </a:t>
            </a:r>
          </a:p>
          <a:p>
            <a:pPr algn="just">
              <a:lnSpc>
                <a:spcPts val="1600"/>
              </a:lnSpc>
              <a:spcBef>
                <a:spcPts val="0"/>
              </a:spcBef>
            </a:pPr>
            <a:r>
              <a:rPr lang="nl-NL" dirty="0"/>
              <a:t>	</a:t>
            </a:r>
          </a:p>
          <a:p>
            <a:pPr algn="just">
              <a:lnSpc>
                <a:spcPts val="1600"/>
              </a:lnSpc>
              <a:spcBef>
                <a:spcPts val="0"/>
              </a:spcBef>
            </a:pPr>
            <a:r>
              <a:rPr lang="nl-NL" sz="1400" b="1" dirty="0"/>
              <a:t>Verdiepingen</a:t>
            </a:r>
          </a:p>
          <a:p>
            <a:pPr algn="just">
              <a:lnSpc>
                <a:spcPts val="1600"/>
              </a:lnSpc>
              <a:spcBef>
                <a:spcPts val="0"/>
              </a:spcBef>
            </a:pPr>
            <a:r>
              <a:rPr lang="nl-NL" dirty="0"/>
              <a:t>Alle standaard verdiepingen (met uitzondering van de begane grond en de techniekverdiepingen) worden ingericht als onderzoekslagen met bijbehorende kantoorruimtes en verdere specifieke nevenruimtes. De laagbouw bestaat uit 6 bouwlagen, waarvan de bovenste laag een </a:t>
            </a:r>
            <a:r>
              <a:rPr lang="nl-NL" dirty="0" err="1"/>
              <a:t>technieklaag</a:t>
            </a:r>
            <a:r>
              <a:rPr lang="nl-NL" dirty="0"/>
              <a:t>. De hoogbouw bestaat uit 13 lagen. De 5</a:t>
            </a:r>
            <a:r>
              <a:rPr lang="nl-NL" baseline="30000" dirty="0"/>
              <a:t>de</a:t>
            </a:r>
            <a:r>
              <a:rPr lang="nl-NL" dirty="0"/>
              <a:t> en de 6</a:t>
            </a:r>
            <a:r>
              <a:rPr lang="nl-NL" baseline="30000" dirty="0"/>
              <a:t>de  </a:t>
            </a:r>
            <a:r>
              <a:rPr lang="nl-NL" dirty="0"/>
              <a:t>laag zijn deels techniek en de 12</a:t>
            </a:r>
            <a:r>
              <a:rPr lang="nl-NL" baseline="30000" dirty="0"/>
              <a:t>de</a:t>
            </a:r>
            <a:r>
              <a:rPr lang="nl-NL" dirty="0"/>
              <a:t> laag is volledig techniek. In de hoogbouw bevinden zich aan de westzijde 4 liften en aan de oostzijde 1 (goederen)lift. De laagbouw bestaat uit 6 verdiepingen. Hier bevinden zich 2 (goederen-)liften, waarvan één uitsluitend verdieping 3 t/m 5 bedient. </a:t>
            </a:r>
          </a:p>
          <a:p>
            <a:pPr algn="just">
              <a:lnSpc>
                <a:spcPts val="1600"/>
              </a:lnSpc>
              <a:spcBef>
                <a:spcPts val="0"/>
              </a:spcBef>
            </a:pPr>
            <a:endParaRPr lang="nl-NL" dirty="0"/>
          </a:p>
          <a:p>
            <a:pPr algn="just">
              <a:lnSpc>
                <a:spcPts val="1600"/>
              </a:lnSpc>
              <a:spcBef>
                <a:spcPts val="0"/>
              </a:spcBef>
            </a:pPr>
            <a:r>
              <a:rPr lang="nl-NL" sz="1400" b="1" dirty="0"/>
              <a:t>Techniekverdiepingen</a:t>
            </a:r>
          </a:p>
          <a:p>
            <a:pPr algn="just">
              <a:lnSpc>
                <a:spcPts val="1600"/>
              </a:lnSpc>
              <a:spcBef>
                <a:spcPts val="0"/>
              </a:spcBef>
            </a:pPr>
            <a:r>
              <a:rPr lang="nl-NL" dirty="0"/>
              <a:t>Ten behoeve van de werktuigkundige en overige technische installaties voor het gebouw zijn op de 6</a:t>
            </a:r>
            <a:r>
              <a:rPr lang="nl-NL" baseline="30000" dirty="0"/>
              <a:t>e</a:t>
            </a:r>
            <a:r>
              <a:rPr lang="nl-NL" dirty="0"/>
              <a:t> en de 12</a:t>
            </a:r>
            <a:r>
              <a:rPr lang="nl-NL" baseline="30000" dirty="0"/>
              <a:t>e</a:t>
            </a:r>
            <a:r>
              <a:rPr lang="nl-NL" dirty="0"/>
              <a:t> verdieping techniekruimten gesitueerd.</a:t>
            </a:r>
          </a:p>
          <a:p>
            <a:pPr>
              <a:lnSpc>
                <a:spcPts val="1600"/>
              </a:lnSpc>
              <a:spcBef>
                <a:spcPts val="0"/>
              </a:spcBef>
            </a:pPr>
            <a:r>
              <a:rPr lang="nl-NL" dirty="0"/>
              <a:t> </a:t>
            </a:r>
          </a:p>
          <a:p>
            <a:pPr>
              <a:lnSpc>
                <a:spcPts val="1600"/>
              </a:lnSpc>
              <a:spcBef>
                <a:spcPts val="0"/>
              </a:spcBef>
            </a:pPr>
            <a:endParaRPr lang="nl-NL" dirty="0"/>
          </a:p>
          <a:p>
            <a:pPr>
              <a:lnSpc>
                <a:spcPts val="1600"/>
              </a:lnSpc>
              <a:spcBef>
                <a:spcPts val="0"/>
              </a:spcBef>
            </a:pPr>
            <a:endParaRPr lang="en-US" dirty="0"/>
          </a:p>
        </p:txBody>
      </p:sp>
      <p:sp>
        <p:nvSpPr>
          <p:cNvPr id="5" name="Tijdelijke aanduiding voor voettekst 4"/>
          <p:cNvSpPr>
            <a:spLocks noGrp="1"/>
          </p:cNvSpPr>
          <p:nvPr>
            <p:ph type="ftr" sz="quarter" idx="12"/>
          </p:nvPr>
        </p:nvSpPr>
        <p:spPr/>
        <p:txBody>
          <a:bodyPr/>
          <a:lstStyle/>
          <a:p>
            <a:pPr>
              <a:defRPr/>
            </a:pPr>
            <a:r>
              <a:rPr lang="nl-NL"/>
              <a:t>Bijlage 8 VU Onderzoeksgebouw </a:t>
            </a:r>
            <a:endParaRPr lang="nl-NL" dirty="0"/>
          </a:p>
        </p:txBody>
      </p:sp>
      <p:sp>
        <p:nvSpPr>
          <p:cNvPr id="4" name="Tijdelijke aanduiding voor dianummer 3">
            <a:extLst>
              <a:ext uri="{FF2B5EF4-FFF2-40B4-BE49-F238E27FC236}">
                <a16:creationId xmlns:a16="http://schemas.microsoft.com/office/drawing/2014/main" id="{9B3956EC-77AE-DBC7-0354-A45B028069C4}"/>
              </a:ext>
            </a:extLst>
          </p:cNvPr>
          <p:cNvSpPr>
            <a:spLocks noGrp="1"/>
          </p:cNvSpPr>
          <p:nvPr>
            <p:ph type="sldNum" sz="quarter" idx="11"/>
          </p:nvPr>
        </p:nvSpPr>
        <p:spPr/>
        <p:txBody>
          <a:bodyPr/>
          <a:lstStyle/>
          <a:p>
            <a:pPr>
              <a:defRPr/>
            </a:pPr>
            <a:fld id="{4FCDCAAE-248C-401C-9B16-81595D1EE420}" type="slidenum">
              <a:rPr lang="nl-NL" smtClean="0"/>
              <a:pPr>
                <a:defRPr/>
              </a:pPr>
              <a:t>7</a:t>
            </a:fld>
            <a:endParaRPr lang="nl-NL"/>
          </a:p>
        </p:txBody>
      </p:sp>
      <p:pic>
        <p:nvPicPr>
          <p:cNvPr id="6" name="Afbeelding 5">
            <a:extLst>
              <a:ext uri="{FF2B5EF4-FFF2-40B4-BE49-F238E27FC236}">
                <a16:creationId xmlns:a16="http://schemas.microsoft.com/office/drawing/2014/main" id="{A3FD5464-947F-097A-66D6-2E65D44F56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984" t="28214" r="-1" b="30478"/>
          <a:stretch/>
        </p:blipFill>
        <p:spPr>
          <a:xfrm>
            <a:off x="7361148" y="5981381"/>
            <a:ext cx="1782852" cy="62953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4. Omschrijving van het ontwerp</a:t>
            </a:r>
            <a:endParaRPr lang="en-US" dirty="0"/>
          </a:p>
        </p:txBody>
      </p:sp>
      <p:sp>
        <p:nvSpPr>
          <p:cNvPr id="3" name="Tijdelijke aanduiding voor tekst 2"/>
          <p:cNvSpPr>
            <a:spLocks noGrp="1"/>
          </p:cNvSpPr>
          <p:nvPr>
            <p:ph type="body" sz="quarter" idx="10"/>
          </p:nvPr>
        </p:nvSpPr>
        <p:spPr/>
        <p:txBody>
          <a:bodyPr/>
          <a:lstStyle/>
          <a:p>
            <a:pPr>
              <a:lnSpc>
                <a:spcPts val="1600"/>
              </a:lnSpc>
              <a:spcBef>
                <a:spcPts val="0"/>
              </a:spcBef>
            </a:pPr>
            <a:r>
              <a:rPr lang="nl-NL" sz="1400" b="1" dirty="0"/>
              <a:t>Duurzaamheid</a:t>
            </a:r>
          </a:p>
          <a:p>
            <a:pPr>
              <a:lnSpc>
                <a:spcPts val="1600"/>
              </a:lnSpc>
              <a:spcBef>
                <a:spcPts val="0"/>
              </a:spcBef>
            </a:pPr>
            <a:r>
              <a:rPr lang="nl-NL" dirty="0"/>
              <a:t>De VU geeft als maatschappelijk betrokken organisatie invulling aan de duurzame ontwikkelingen en het evenwicht tussen ecologische, economische en sociale belangen, gericht op het behouden en verspreiden van kennis voor een betere toekomst.</a:t>
            </a:r>
          </a:p>
          <a:p>
            <a:pPr>
              <a:lnSpc>
                <a:spcPts val="1600"/>
              </a:lnSpc>
              <a:spcBef>
                <a:spcPts val="0"/>
              </a:spcBef>
            </a:pPr>
            <a:endParaRPr lang="nl-NL" dirty="0"/>
          </a:p>
          <a:p>
            <a:pPr>
              <a:lnSpc>
                <a:spcPts val="1600"/>
              </a:lnSpc>
              <a:spcBef>
                <a:spcPts val="0"/>
              </a:spcBef>
            </a:pPr>
            <a:r>
              <a:rPr lang="nl-NL" dirty="0"/>
              <a:t>Met de bouw van het </a:t>
            </a:r>
            <a:r>
              <a:rPr lang="nl-NL" dirty="0" err="1"/>
              <a:t>Onderzoeksgebouw</a:t>
            </a:r>
            <a:r>
              <a:rPr lang="nl-NL" dirty="0"/>
              <a:t> zorgt de VU voor een duurzame, prettige leer- en werkomgeving voor studenten, medewerkers en bezoekers. </a:t>
            </a:r>
          </a:p>
          <a:p>
            <a:pPr>
              <a:lnSpc>
                <a:spcPts val="1600"/>
              </a:lnSpc>
              <a:spcBef>
                <a:spcPts val="0"/>
              </a:spcBef>
            </a:pPr>
            <a:endParaRPr lang="nl-NL" dirty="0"/>
          </a:p>
          <a:p>
            <a:pPr>
              <a:lnSpc>
                <a:spcPts val="1600"/>
              </a:lnSpc>
              <a:spcBef>
                <a:spcPts val="0"/>
              </a:spcBef>
            </a:pPr>
            <a:r>
              <a:rPr lang="nl-NL" dirty="0"/>
              <a:t>Het ontwerp van het gebouw heeft het duurzaamheidscertificaat BREEAM (Excellent) nieuwbouw ontvangen.</a:t>
            </a:r>
          </a:p>
          <a:p>
            <a:pPr>
              <a:lnSpc>
                <a:spcPts val="1600"/>
              </a:lnSpc>
              <a:spcBef>
                <a:spcPts val="0"/>
              </a:spcBef>
            </a:pPr>
            <a:endParaRPr lang="nl-NL" dirty="0"/>
          </a:p>
          <a:p>
            <a:pPr>
              <a:lnSpc>
                <a:spcPts val="1600"/>
              </a:lnSpc>
              <a:spcBef>
                <a:spcPts val="0"/>
              </a:spcBef>
            </a:pPr>
            <a:endParaRPr lang="nl-NL" dirty="0"/>
          </a:p>
        </p:txBody>
      </p:sp>
      <p:sp>
        <p:nvSpPr>
          <p:cNvPr id="5" name="Tijdelijke aanduiding voor voettekst 4"/>
          <p:cNvSpPr>
            <a:spLocks noGrp="1"/>
          </p:cNvSpPr>
          <p:nvPr>
            <p:ph type="ftr" sz="quarter" idx="12"/>
          </p:nvPr>
        </p:nvSpPr>
        <p:spPr/>
        <p:txBody>
          <a:bodyPr/>
          <a:lstStyle/>
          <a:p>
            <a:pPr>
              <a:defRPr/>
            </a:pPr>
            <a:r>
              <a:rPr lang="nl-NL"/>
              <a:t>Bijlage 8 VU Onderzoeksgebouw </a:t>
            </a:r>
            <a:endParaRPr lang="nl-NL" dirty="0"/>
          </a:p>
        </p:txBody>
      </p:sp>
      <p:sp>
        <p:nvSpPr>
          <p:cNvPr id="6" name="Tekstvak 5"/>
          <p:cNvSpPr txBox="1"/>
          <p:nvPr/>
        </p:nvSpPr>
        <p:spPr>
          <a:xfrm>
            <a:off x="255740" y="3411206"/>
            <a:ext cx="4928796" cy="2338717"/>
          </a:xfrm>
          <a:prstGeom prst="rect">
            <a:avLst/>
          </a:prstGeom>
          <a:noFill/>
        </p:spPr>
        <p:txBody>
          <a:bodyPr wrap="square" rtlCol="0">
            <a:spAutoFit/>
          </a:bodyPr>
          <a:lstStyle/>
          <a:p>
            <a:pPr marL="270000">
              <a:lnSpc>
                <a:spcPts val="1600"/>
              </a:lnSpc>
            </a:pPr>
            <a:r>
              <a:rPr lang="nl-NL" sz="1200" dirty="0">
                <a:solidFill>
                  <a:srgbClr val="005B9D"/>
                </a:solidFill>
              </a:rPr>
              <a:t>Voorbeelden van duurzame maatregelen in het </a:t>
            </a:r>
            <a:r>
              <a:rPr lang="nl-NL" sz="1200" dirty="0" err="1">
                <a:solidFill>
                  <a:srgbClr val="005B9D"/>
                </a:solidFill>
              </a:rPr>
              <a:t>Onderzoeksgebouw</a:t>
            </a:r>
            <a:r>
              <a:rPr lang="nl-NL" sz="1200" dirty="0">
                <a:solidFill>
                  <a:srgbClr val="005B9D"/>
                </a:solidFill>
              </a:rPr>
              <a:t> zijn: </a:t>
            </a:r>
          </a:p>
          <a:p>
            <a:pPr marL="270000">
              <a:lnSpc>
                <a:spcPts val="1600"/>
              </a:lnSpc>
            </a:pPr>
            <a:endParaRPr lang="nl-NL" sz="1200" dirty="0">
              <a:solidFill>
                <a:srgbClr val="005B9D"/>
              </a:solidFill>
            </a:endParaRPr>
          </a:p>
          <a:p>
            <a:pPr marL="441450" indent="-171450">
              <a:lnSpc>
                <a:spcPts val="1600"/>
              </a:lnSpc>
              <a:buFont typeface="Arial" panose="020B0604020202020204" pitchFamily="34" charset="0"/>
              <a:buChar char="•"/>
            </a:pPr>
            <a:r>
              <a:rPr lang="nl-NL" sz="1200" dirty="0">
                <a:solidFill>
                  <a:srgbClr val="005B9D"/>
                </a:solidFill>
              </a:rPr>
              <a:t>De aansluiting op de WKO;</a:t>
            </a:r>
          </a:p>
          <a:p>
            <a:pPr marL="441450" indent="-171450">
              <a:lnSpc>
                <a:spcPts val="1600"/>
              </a:lnSpc>
              <a:buFont typeface="Arial" panose="020B0604020202020204" pitchFamily="34" charset="0"/>
              <a:buChar char="•"/>
            </a:pPr>
            <a:r>
              <a:rPr lang="nl-NL" sz="1200" dirty="0">
                <a:solidFill>
                  <a:srgbClr val="005B9D"/>
                </a:solidFill>
              </a:rPr>
              <a:t>PV panelen op dak hoogbouw;</a:t>
            </a:r>
          </a:p>
          <a:p>
            <a:pPr marL="441450" indent="-171450">
              <a:lnSpc>
                <a:spcPts val="1600"/>
              </a:lnSpc>
              <a:buFont typeface="Arial" panose="020B0604020202020204" pitchFamily="34" charset="0"/>
              <a:buChar char="•"/>
            </a:pPr>
            <a:r>
              <a:rPr lang="nl-NL" sz="1200" dirty="0">
                <a:solidFill>
                  <a:srgbClr val="005B9D"/>
                </a:solidFill>
              </a:rPr>
              <a:t>Groen dak op dak laagbouw;</a:t>
            </a:r>
          </a:p>
          <a:p>
            <a:pPr marL="441450" indent="-171450">
              <a:lnSpc>
                <a:spcPts val="1600"/>
              </a:lnSpc>
              <a:buFont typeface="Arial" panose="020B0604020202020204" pitchFamily="34" charset="0"/>
              <a:buChar char="•"/>
            </a:pPr>
            <a:r>
              <a:rPr lang="nl-NL" sz="1200" dirty="0">
                <a:solidFill>
                  <a:srgbClr val="005B9D"/>
                </a:solidFill>
              </a:rPr>
              <a:t>Een flexibel indeelbaar gebouw dat toekomstige aanpassingen goed mogelijk maakt;</a:t>
            </a:r>
          </a:p>
          <a:p>
            <a:pPr marL="441450" indent="-171450">
              <a:lnSpc>
                <a:spcPts val="1600"/>
              </a:lnSpc>
              <a:buFont typeface="Arial" panose="020B0604020202020204" pitchFamily="34" charset="0"/>
              <a:buChar char="•"/>
            </a:pPr>
            <a:r>
              <a:rPr lang="nl-NL" sz="1200" dirty="0">
                <a:solidFill>
                  <a:srgbClr val="005B9D"/>
                </a:solidFill>
              </a:rPr>
              <a:t>Multifunctioneel gebruik van grote ruimten, zodat deze niet onnodig leeg staan;</a:t>
            </a:r>
          </a:p>
          <a:p>
            <a:pPr marL="441450" indent="-171450">
              <a:lnSpc>
                <a:spcPts val="1600"/>
              </a:lnSpc>
              <a:buFont typeface="Arial" panose="020B0604020202020204" pitchFamily="34" charset="0"/>
              <a:buChar char="•"/>
            </a:pPr>
            <a:r>
              <a:rPr lang="nl-NL" sz="1200" dirty="0">
                <a:solidFill>
                  <a:srgbClr val="005B9D"/>
                </a:solidFill>
              </a:rPr>
              <a:t>Energiezuinige apparatuur en liften;</a:t>
            </a:r>
          </a:p>
          <a:p>
            <a:pPr marL="441450" indent="-171450">
              <a:lnSpc>
                <a:spcPts val="1600"/>
              </a:lnSpc>
              <a:buFont typeface="Arial" panose="020B0604020202020204" pitchFamily="34" charset="0"/>
              <a:buChar char="•"/>
            </a:pPr>
            <a:r>
              <a:rPr lang="en-US" sz="1200" dirty="0" err="1">
                <a:solidFill>
                  <a:srgbClr val="005B9D"/>
                </a:solidFill>
              </a:rPr>
              <a:t>Waterbesparend</a:t>
            </a:r>
            <a:r>
              <a:rPr lang="en-US" sz="1200" dirty="0">
                <a:solidFill>
                  <a:srgbClr val="005B9D"/>
                </a:solidFill>
              </a:rPr>
              <a:t> </a:t>
            </a:r>
            <a:r>
              <a:rPr lang="en-US" sz="1200" dirty="0" err="1">
                <a:solidFill>
                  <a:srgbClr val="005B9D"/>
                </a:solidFill>
              </a:rPr>
              <a:t>sanitair</a:t>
            </a:r>
            <a:r>
              <a:rPr lang="en-US" sz="1200" dirty="0">
                <a:solidFill>
                  <a:srgbClr val="005B9D"/>
                </a:solidFill>
              </a:rPr>
              <a:t>.</a:t>
            </a:r>
          </a:p>
        </p:txBody>
      </p:sp>
      <p:pic>
        <p:nvPicPr>
          <p:cNvPr id="11265" name="Picture 1"/>
          <p:cNvPicPr>
            <a:picLocks noChangeAspect="1" noChangeArrowheads="1"/>
          </p:cNvPicPr>
          <p:nvPr/>
        </p:nvPicPr>
        <p:blipFill>
          <a:blip r:embed="rId2" cstate="print"/>
          <a:srcRect l="34620" t="4211" r="1333" b="1378"/>
          <a:stretch>
            <a:fillRect/>
          </a:stretch>
        </p:blipFill>
        <p:spPr bwMode="auto">
          <a:xfrm>
            <a:off x="5652120" y="3817088"/>
            <a:ext cx="2664296" cy="2243470"/>
          </a:xfrm>
          <a:prstGeom prst="rect">
            <a:avLst/>
          </a:prstGeom>
          <a:ln>
            <a:noFill/>
          </a:ln>
          <a:effectLst>
            <a:outerShdw blurRad="292100" dist="139700" dir="2700000" algn="tl" rotWithShape="0">
              <a:srgbClr val="333333">
                <a:alpha val="65000"/>
              </a:srgbClr>
            </a:outerShdw>
          </a:effectLst>
        </p:spPr>
      </p:pic>
      <p:sp>
        <p:nvSpPr>
          <p:cNvPr id="4" name="Tijdelijke aanduiding voor dianummer 3">
            <a:extLst>
              <a:ext uri="{FF2B5EF4-FFF2-40B4-BE49-F238E27FC236}">
                <a16:creationId xmlns:a16="http://schemas.microsoft.com/office/drawing/2014/main" id="{25D5700D-03A7-0BC7-5CE4-D53F495BBB46}"/>
              </a:ext>
            </a:extLst>
          </p:cNvPr>
          <p:cNvSpPr>
            <a:spLocks noGrp="1"/>
          </p:cNvSpPr>
          <p:nvPr>
            <p:ph type="sldNum" sz="quarter" idx="11"/>
          </p:nvPr>
        </p:nvSpPr>
        <p:spPr/>
        <p:txBody>
          <a:bodyPr/>
          <a:lstStyle/>
          <a:p>
            <a:pPr>
              <a:defRPr/>
            </a:pPr>
            <a:fld id="{4FCDCAAE-248C-401C-9B16-81595D1EE420}" type="slidenum">
              <a:rPr lang="nl-NL" smtClean="0"/>
              <a:pPr>
                <a:defRPr/>
              </a:pPr>
              <a:t>8</a:t>
            </a:fld>
            <a:endParaRPr lang="nl-NL"/>
          </a:p>
        </p:txBody>
      </p:sp>
      <p:pic>
        <p:nvPicPr>
          <p:cNvPr id="7" name="Afbeelding 6">
            <a:extLst>
              <a:ext uri="{FF2B5EF4-FFF2-40B4-BE49-F238E27FC236}">
                <a16:creationId xmlns:a16="http://schemas.microsoft.com/office/drawing/2014/main" id="{1225764A-76E9-F1C2-017F-5EB72AF20D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984" t="28214" r="-1" b="30478"/>
          <a:stretch/>
        </p:blipFill>
        <p:spPr>
          <a:xfrm>
            <a:off x="7361148" y="5981381"/>
            <a:ext cx="1782852" cy="62953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5. Doorsnede gebouw met gebruikers</a:t>
            </a:r>
            <a:endParaRPr lang="en-US" dirty="0"/>
          </a:p>
        </p:txBody>
      </p:sp>
      <p:sp>
        <p:nvSpPr>
          <p:cNvPr id="5" name="Tijdelijke aanduiding voor voettekst 4"/>
          <p:cNvSpPr>
            <a:spLocks noGrp="1"/>
          </p:cNvSpPr>
          <p:nvPr>
            <p:ph type="ftr" sz="quarter" idx="12"/>
          </p:nvPr>
        </p:nvSpPr>
        <p:spPr/>
        <p:txBody>
          <a:bodyPr/>
          <a:lstStyle/>
          <a:p>
            <a:pPr>
              <a:defRPr/>
            </a:pPr>
            <a:r>
              <a:rPr lang="nl-NL"/>
              <a:t>Bijlage 8 VU Onderzoeksgebouw </a:t>
            </a:r>
            <a:endParaRPr lang="nl-NL" dirty="0"/>
          </a:p>
        </p:txBody>
      </p:sp>
      <p:pic>
        <p:nvPicPr>
          <p:cNvPr id="3" name="Tijdelijke aanduiding voor inhoud 5">
            <a:extLst>
              <a:ext uri="{FF2B5EF4-FFF2-40B4-BE49-F238E27FC236}">
                <a16:creationId xmlns:a16="http://schemas.microsoft.com/office/drawing/2014/main" id="{DDDDEE25-4A4F-CCDB-24B3-B765F1DFD982}"/>
              </a:ext>
            </a:extLst>
          </p:cNvPr>
          <p:cNvPicPr>
            <a:picLocks noChangeAspect="1"/>
          </p:cNvPicPr>
          <p:nvPr/>
        </p:nvPicPr>
        <p:blipFill>
          <a:blip r:embed="rId2"/>
          <a:stretch>
            <a:fillRect/>
          </a:stretch>
        </p:blipFill>
        <p:spPr>
          <a:xfrm>
            <a:off x="371610" y="1653152"/>
            <a:ext cx="6592529" cy="4362704"/>
          </a:xfrm>
          <a:prstGeom prst="rect">
            <a:avLst/>
          </a:prstGeom>
        </p:spPr>
      </p:pic>
      <p:pic>
        <p:nvPicPr>
          <p:cNvPr id="4" name="Afbeelding 3">
            <a:extLst>
              <a:ext uri="{FF2B5EF4-FFF2-40B4-BE49-F238E27FC236}">
                <a16:creationId xmlns:a16="http://schemas.microsoft.com/office/drawing/2014/main" id="{DB6A3C56-3FB3-2A7D-8A3D-F6B147DD1AB1}"/>
              </a:ext>
            </a:extLst>
          </p:cNvPr>
          <p:cNvPicPr>
            <a:picLocks noChangeAspect="1"/>
          </p:cNvPicPr>
          <p:nvPr/>
        </p:nvPicPr>
        <p:blipFill>
          <a:blip r:embed="rId3"/>
          <a:stretch>
            <a:fillRect/>
          </a:stretch>
        </p:blipFill>
        <p:spPr>
          <a:xfrm>
            <a:off x="6585636" y="1571168"/>
            <a:ext cx="2057578" cy="1508891"/>
          </a:xfrm>
          <a:prstGeom prst="rect">
            <a:avLst/>
          </a:prstGeom>
        </p:spPr>
      </p:pic>
      <p:sp>
        <p:nvSpPr>
          <p:cNvPr id="6" name="Tijdelijke aanduiding voor dianummer 5">
            <a:extLst>
              <a:ext uri="{FF2B5EF4-FFF2-40B4-BE49-F238E27FC236}">
                <a16:creationId xmlns:a16="http://schemas.microsoft.com/office/drawing/2014/main" id="{BC3F1A4E-A723-59C3-6BF5-248FCFAFB0C5}"/>
              </a:ext>
            </a:extLst>
          </p:cNvPr>
          <p:cNvSpPr>
            <a:spLocks noGrp="1"/>
          </p:cNvSpPr>
          <p:nvPr>
            <p:ph type="sldNum" sz="quarter" idx="11"/>
          </p:nvPr>
        </p:nvSpPr>
        <p:spPr/>
        <p:txBody>
          <a:bodyPr/>
          <a:lstStyle/>
          <a:p>
            <a:pPr>
              <a:defRPr/>
            </a:pPr>
            <a:fld id="{4FCDCAAE-248C-401C-9B16-81595D1EE420}" type="slidenum">
              <a:rPr lang="nl-NL" smtClean="0"/>
              <a:pPr>
                <a:defRPr/>
              </a:pPr>
              <a:t>9</a:t>
            </a:fld>
            <a:endParaRPr lang="nl-NL"/>
          </a:p>
        </p:txBody>
      </p:sp>
      <p:pic>
        <p:nvPicPr>
          <p:cNvPr id="7" name="Afbeelding 6">
            <a:extLst>
              <a:ext uri="{FF2B5EF4-FFF2-40B4-BE49-F238E27FC236}">
                <a16:creationId xmlns:a16="http://schemas.microsoft.com/office/drawing/2014/main" id="{FB636638-5EA1-8473-E684-7060A6C92BB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984" t="28214" r="-1" b="30478"/>
          <a:stretch/>
        </p:blipFill>
        <p:spPr>
          <a:xfrm>
            <a:off x="7361148" y="5981381"/>
            <a:ext cx="1782852" cy="629534"/>
          </a:xfrm>
          <a:prstGeom prst="rect">
            <a:avLst/>
          </a:prstGeom>
        </p:spPr>
      </p:pic>
    </p:spTree>
    <p:extLst>
      <p:ext uri="{BB962C8B-B14F-4D97-AF65-F5344CB8AC3E}">
        <p14:creationId xmlns:p14="http://schemas.microsoft.com/office/powerpoint/2010/main" val="2422225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marL="0"/>
            <a:r>
              <a:rPr lang="nl-NL" sz="2800" cap="all" dirty="0">
                <a:latin typeface="Arial Narrow" pitchFamily="34" charset="0"/>
              </a:rPr>
              <a:t>   </a:t>
            </a:r>
            <a:br>
              <a:rPr lang="nl-NL" sz="2800" cap="all" dirty="0">
                <a:latin typeface="Arial Narrow" pitchFamily="34" charset="0"/>
              </a:rPr>
            </a:br>
            <a:r>
              <a:rPr lang="nl-NL" sz="2800" cap="all" dirty="0">
                <a:latin typeface="Arial Narrow" pitchFamily="34" charset="0"/>
              </a:rPr>
              <a:t>    6. Impressie van het gebouw Aanzicht De Boelelaan</a:t>
            </a:r>
            <a:endParaRPr lang="en-US" sz="2800" cap="all" dirty="0">
              <a:latin typeface="Arial Narrow" pitchFamily="34" charset="0"/>
            </a:endParaRPr>
          </a:p>
        </p:txBody>
      </p:sp>
      <p:sp>
        <p:nvSpPr>
          <p:cNvPr id="5" name="Tijdelijke aanduiding voor voettekst 4"/>
          <p:cNvSpPr>
            <a:spLocks noGrp="1"/>
          </p:cNvSpPr>
          <p:nvPr>
            <p:ph type="ftr" sz="quarter" idx="11"/>
          </p:nvPr>
        </p:nvSpPr>
        <p:spPr/>
        <p:txBody>
          <a:bodyPr/>
          <a:lstStyle/>
          <a:p>
            <a:pPr>
              <a:defRPr/>
            </a:pPr>
            <a:r>
              <a:rPr lang="nl-NL"/>
              <a:t>Bijlage 8 VU Onderzoeksgebouw </a:t>
            </a:r>
            <a:endParaRPr lang="nl-NL" dirty="0"/>
          </a:p>
        </p:txBody>
      </p:sp>
      <p:pic>
        <p:nvPicPr>
          <p:cNvPr id="4" name="Picture 2">
            <a:extLst>
              <a:ext uri="{FF2B5EF4-FFF2-40B4-BE49-F238E27FC236}">
                <a16:creationId xmlns:a16="http://schemas.microsoft.com/office/drawing/2014/main" id="{3625810F-0F8A-D2BF-2B2D-65698A3BF18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39800" y="1129226"/>
            <a:ext cx="7104905" cy="502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0365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marL="0"/>
            <a:r>
              <a:rPr lang="nl-NL" sz="2800" cap="all" dirty="0">
                <a:latin typeface="Arial Narrow" pitchFamily="34" charset="0"/>
              </a:rPr>
              <a:t>   </a:t>
            </a:r>
            <a:br>
              <a:rPr lang="nl-NL" sz="2800" cap="all" dirty="0">
                <a:latin typeface="Arial Narrow" pitchFamily="34" charset="0"/>
              </a:rPr>
            </a:br>
            <a:r>
              <a:rPr lang="nl-NL" sz="2800" cap="all" dirty="0">
                <a:latin typeface="Arial Narrow" pitchFamily="34" charset="0"/>
              </a:rPr>
              <a:t>    6. Impressie van het gebouw – Aanzicht achterzijde</a:t>
            </a:r>
            <a:endParaRPr lang="en-US" sz="2800" cap="all" dirty="0">
              <a:latin typeface="Arial Narrow" pitchFamily="34" charset="0"/>
            </a:endParaRPr>
          </a:p>
        </p:txBody>
      </p:sp>
      <p:sp>
        <p:nvSpPr>
          <p:cNvPr id="5" name="Tijdelijke aanduiding voor voettekst 4"/>
          <p:cNvSpPr>
            <a:spLocks noGrp="1"/>
          </p:cNvSpPr>
          <p:nvPr>
            <p:ph type="ftr" sz="quarter" idx="11"/>
          </p:nvPr>
        </p:nvSpPr>
        <p:spPr/>
        <p:txBody>
          <a:bodyPr/>
          <a:lstStyle/>
          <a:p>
            <a:pPr>
              <a:defRPr/>
            </a:pPr>
            <a:r>
              <a:rPr lang="nl-NL"/>
              <a:t>Bijlage 8 VU Onderzoeksgebouw </a:t>
            </a:r>
            <a:endParaRPr lang="nl-NL" dirty="0"/>
          </a:p>
        </p:txBody>
      </p:sp>
      <p:pic>
        <p:nvPicPr>
          <p:cNvPr id="7" name="Picture 3">
            <a:extLst>
              <a:ext uri="{FF2B5EF4-FFF2-40B4-BE49-F238E27FC236}">
                <a16:creationId xmlns:a16="http://schemas.microsoft.com/office/drawing/2014/main" id="{0E105D17-E1DB-98F9-C6B5-C226279A295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24347" y="1143000"/>
            <a:ext cx="4939650" cy="5422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8808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marL="0"/>
            <a:r>
              <a:rPr lang="nl-NL" sz="2800" cap="all" dirty="0">
                <a:latin typeface="Arial Narrow" pitchFamily="34" charset="0"/>
              </a:rPr>
              <a:t>   </a:t>
            </a:r>
            <a:br>
              <a:rPr lang="nl-NL" sz="2800" cap="all" dirty="0">
                <a:latin typeface="Arial Narrow" pitchFamily="34" charset="0"/>
              </a:rPr>
            </a:br>
            <a:r>
              <a:rPr lang="nl-NL" sz="2800" cap="all" dirty="0">
                <a:latin typeface="Arial Narrow" pitchFamily="34" charset="0"/>
              </a:rPr>
              <a:t>    6. Impressie van het gebouw – Entree De Boelelaan</a:t>
            </a:r>
            <a:endParaRPr lang="en-US" sz="2800" cap="all" dirty="0">
              <a:latin typeface="Arial Narrow" pitchFamily="34" charset="0"/>
            </a:endParaRPr>
          </a:p>
        </p:txBody>
      </p:sp>
      <p:sp>
        <p:nvSpPr>
          <p:cNvPr id="5" name="Tijdelijke aanduiding voor voettekst 4"/>
          <p:cNvSpPr>
            <a:spLocks noGrp="1"/>
          </p:cNvSpPr>
          <p:nvPr>
            <p:ph type="ftr" sz="quarter" idx="11"/>
          </p:nvPr>
        </p:nvSpPr>
        <p:spPr/>
        <p:txBody>
          <a:bodyPr/>
          <a:lstStyle/>
          <a:p>
            <a:pPr>
              <a:defRPr/>
            </a:pPr>
            <a:r>
              <a:rPr lang="nl-NL"/>
              <a:t>Bijlage 8 VU Onderzoeksgebouw </a:t>
            </a:r>
            <a:endParaRPr lang="nl-NL" dirty="0"/>
          </a:p>
        </p:txBody>
      </p:sp>
      <p:pic>
        <p:nvPicPr>
          <p:cNvPr id="6" name="Picture 4">
            <a:extLst>
              <a:ext uri="{FF2B5EF4-FFF2-40B4-BE49-F238E27FC236}">
                <a16:creationId xmlns:a16="http://schemas.microsoft.com/office/drawing/2014/main" id="{87900575-5611-BAB4-08AE-A46F20AD2267}"/>
              </a:ext>
            </a:extLst>
          </p:cNvPr>
          <p:cNvPicPr>
            <a:picLocks noGrp="1" noChangeAspect="1"/>
          </p:cNvPicPr>
          <p:nvPr>
            <p:ph idx="1"/>
          </p:nvPr>
        </p:nvPicPr>
        <p:blipFill>
          <a:blip r:embed="rId2"/>
          <a:stretch>
            <a:fillRect/>
          </a:stretch>
        </p:blipFill>
        <p:spPr>
          <a:xfrm>
            <a:off x="2235200" y="1116944"/>
            <a:ext cx="4610100" cy="5417852"/>
          </a:xfrm>
          <a:prstGeom prst="rect">
            <a:avLst/>
          </a:prstGeom>
        </p:spPr>
      </p:pic>
    </p:spTree>
    <p:extLst>
      <p:ext uri="{BB962C8B-B14F-4D97-AF65-F5344CB8AC3E}">
        <p14:creationId xmlns:p14="http://schemas.microsoft.com/office/powerpoint/2010/main" val="1582111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marL="0"/>
            <a:r>
              <a:rPr lang="nl-NL" sz="2800" cap="all" dirty="0">
                <a:latin typeface="Arial Narrow" pitchFamily="34" charset="0"/>
              </a:rPr>
              <a:t>   </a:t>
            </a:r>
            <a:br>
              <a:rPr lang="nl-NL" sz="2800" cap="all" dirty="0">
                <a:latin typeface="Arial Narrow" pitchFamily="34" charset="0"/>
              </a:rPr>
            </a:br>
            <a:r>
              <a:rPr lang="nl-NL" sz="2800" cap="all" dirty="0">
                <a:latin typeface="Arial Narrow" pitchFamily="34" charset="0"/>
              </a:rPr>
              <a:t>   6. Impressie van het gebouw - Atrium </a:t>
            </a:r>
            <a:endParaRPr lang="en-US" sz="2800" cap="all" dirty="0">
              <a:latin typeface="Arial Narrow" pitchFamily="34" charset="0"/>
            </a:endParaRPr>
          </a:p>
        </p:txBody>
      </p:sp>
      <p:sp>
        <p:nvSpPr>
          <p:cNvPr id="5" name="Tijdelijke aanduiding voor voettekst 4"/>
          <p:cNvSpPr>
            <a:spLocks noGrp="1"/>
          </p:cNvSpPr>
          <p:nvPr>
            <p:ph type="ftr" sz="quarter" idx="11"/>
          </p:nvPr>
        </p:nvSpPr>
        <p:spPr/>
        <p:txBody>
          <a:bodyPr/>
          <a:lstStyle/>
          <a:p>
            <a:pPr>
              <a:defRPr/>
            </a:pPr>
            <a:r>
              <a:rPr lang="nl-NL"/>
              <a:t>Bijlage 8 VU Onderzoeksgebouw </a:t>
            </a:r>
            <a:endParaRPr lang="nl-NL" dirty="0"/>
          </a:p>
        </p:txBody>
      </p:sp>
      <p:pic>
        <p:nvPicPr>
          <p:cNvPr id="7" name="Afbeelding 6" descr="Afbeelding met gebouw, binnen&#10;&#10;Automatisch gegenereerde beschrijving">
            <a:extLst>
              <a:ext uri="{FF2B5EF4-FFF2-40B4-BE49-F238E27FC236}">
                <a16:creationId xmlns:a16="http://schemas.microsoft.com/office/drawing/2014/main" id="{0D0F77F2-0F1C-6C76-F595-64CF55D1FF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2650" y="1238219"/>
            <a:ext cx="7378700" cy="521797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binnen, gebouw, gebied&#10;&#10;Automatisch gegenereerde beschrijving">
            <a:extLst>
              <a:ext uri="{FF2B5EF4-FFF2-40B4-BE49-F238E27FC236}">
                <a16:creationId xmlns:a16="http://schemas.microsoft.com/office/drawing/2014/main" id="{E8649D2D-A2CF-92AE-CECA-9754A59994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786"/>
          <a:stretch/>
        </p:blipFill>
        <p:spPr>
          <a:xfrm>
            <a:off x="215871" y="1397000"/>
            <a:ext cx="8728975" cy="4800600"/>
          </a:xfrm>
          <a:prstGeom prst="rect">
            <a:avLst/>
          </a:prstGeom>
          <a:noFill/>
        </p:spPr>
      </p:pic>
      <p:sp>
        <p:nvSpPr>
          <p:cNvPr id="4" name="Tijdelijke aanduiding voor voettekst 3">
            <a:extLst>
              <a:ext uri="{FF2B5EF4-FFF2-40B4-BE49-F238E27FC236}">
                <a16:creationId xmlns:a16="http://schemas.microsoft.com/office/drawing/2014/main" id="{ECAA198D-5B4F-FCE1-0C04-236ABEE10CF8}"/>
              </a:ext>
            </a:extLst>
          </p:cNvPr>
          <p:cNvSpPr>
            <a:spLocks noGrp="1"/>
          </p:cNvSpPr>
          <p:nvPr>
            <p:ph type="ftr" sz="quarter" idx="11"/>
          </p:nvPr>
        </p:nvSpPr>
        <p:spPr>
          <a:xfrm>
            <a:off x="566366" y="6616273"/>
            <a:ext cx="4959791" cy="241727"/>
          </a:xfrm>
        </p:spPr>
        <p:txBody>
          <a:bodyPr anchor="b">
            <a:normAutofit/>
          </a:bodyPr>
          <a:lstStyle/>
          <a:p>
            <a:pPr>
              <a:spcAft>
                <a:spcPts val="600"/>
              </a:spcAft>
              <a:defRPr/>
            </a:pPr>
            <a:r>
              <a:rPr lang="nl-NL"/>
              <a:t>Bijlage 8 VU Onderzoeksgebouw </a:t>
            </a:r>
          </a:p>
        </p:txBody>
      </p:sp>
      <p:sp>
        <p:nvSpPr>
          <p:cNvPr id="14" name="Titel 1">
            <a:extLst>
              <a:ext uri="{FF2B5EF4-FFF2-40B4-BE49-F238E27FC236}">
                <a16:creationId xmlns:a16="http://schemas.microsoft.com/office/drawing/2014/main" id="{821607D1-2066-56C0-D4FE-B8EBCD896BA9}"/>
              </a:ext>
            </a:extLst>
          </p:cNvPr>
          <p:cNvSpPr txBox="1">
            <a:spLocks/>
          </p:cNvSpPr>
          <p:nvPr/>
        </p:nvSpPr>
        <p:spPr>
          <a:xfrm>
            <a:off x="12700" y="0"/>
            <a:ext cx="9144000" cy="1052736"/>
          </a:xfrm>
          <a:prstGeom prst="rect">
            <a:avLst/>
          </a:prstGeom>
          <a:solidFill>
            <a:srgbClr val="0089CF">
              <a:alpha val="89804"/>
            </a:srgbClr>
          </a:solidFill>
          <a:ln w="3175">
            <a:noFill/>
          </a:ln>
          <a:effectLst>
            <a:outerShdw blurRad="50800" dist="38100" dir="2700000" algn="tl" rotWithShape="0">
              <a:srgbClr val="A6A6A6">
                <a:alpha val="40000"/>
              </a:srgbClr>
            </a:outerShdw>
          </a:effectLst>
        </p:spPr>
        <p:txBody>
          <a:bodyPr vert="horz" lIns="180000" tIns="108000" rIns="108000" bIns="0" rtlCol="0" anchor="ctr" anchorCtr="0">
            <a:noAutofit/>
          </a:bodyPr>
          <a:lstStyle>
            <a:lvl1pPr marL="361950" indent="0" algn="l" defTabSz="914400" rtl="0" eaLnBrk="1" latinLnBrk="0" hangingPunct="1">
              <a:lnSpc>
                <a:spcPts val="3200"/>
              </a:lnSpc>
              <a:spcBef>
                <a:spcPct val="0"/>
              </a:spcBef>
              <a:buNone/>
              <a:defRPr lang="nl-NL" sz="3200" kern="1200" cap="small" baseline="0">
                <a:solidFill>
                  <a:schemeClr val="bg1"/>
                </a:solidFill>
                <a:latin typeface="+mj-lt"/>
                <a:ea typeface="+mj-ea"/>
                <a:cs typeface="+mj-cs"/>
              </a:defRPr>
            </a:lvl1pPr>
          </a:lstStyle>
          <a:p>
            <a:pPr marL="0"/>
            <a:r>
              <a:rPr lang="nl-NL" sz="2800" cap="all" dirty="0">
                <a:latin typeface="Arial Narrow" pitchFamily="34" charset="0"/>
              </a:rPr>
              <a:t>   </a:t>
            </a:r>
          </a:p>
          <a:p>
            <a:pPr marL="0"/>
            <a:r>
              <a:rPr lang="nl-NL" sz="2800" cap="all" dirty="0">
                <a:latin typeface="Arial Narrow" pitchFamily="34" charset="0"/>
              </a:rPr>
              <a:t>   6. Impressie – huiskamer kantooromgeving</a:t>
            </a:r>
          </a:p>
        </p:txBody>
      </p:sp>
    </p:spTree>
    <p:extLst>
      <p:ext uri="{BB962C8B-B14F-4D97-AF65-F5344CB8AC3E}">
        <p14:creationId xmlns:p14="http://schemas.microsoft.com/office/powerpoint/2010/main" val="3837873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7.Projectgegevens</a:t>
            </a:r>
            <a:endParaRPr lang="en-US" dirty="0"/>
          </a:p>
        </p:txBody>
      </p:sp>
      <p:sp>
        <p:nvSpPr>
          <p:cNvPr id="3" name="Tijdelijke aanduiding voor tekst 2"/>
          <p:cNvSpPr>
            <a:spLocks noGrp="1"/>
          </p:cNvSpPr>
          <p:nvPr>
            <p:ph type="body" sz="quarter" idx="10"/>
          </p:nvPr>
        </p:nvSpPr>
        <p:spPr>
          <a:xfrm>
            <a:off x="331200" y="1440000"/>
            <a:ext cx="2368592" cy="4968000"/>
          </a:xfrm>
        </p:spPr>
        <p:txBody>
          <a:bodyPr/>
          <a:lstStyle/>
          <a:p>
            <a:pPr>
              <a:buNone/>
            </a:pPr>
            <a:r>
              <a:rPr lang="nl-NL" b="1" i="1" dirty="0"/>
              <a:t>Architect</a:t>
            </a:r>
          </a:p>
          <a:p>
            <a:pPr>
              <a:buFont typeface="Arial" pitchFamily="34" charset="0"/>
              <a:buChar char="►"/>
            </a:pPr>
            <a:r>
              <a:rPr lang="nl-NL" dirty="0"/>
              <a:t>cepezed</a:t>
            </a:r>
          </a:p>
          <a:p>
            <a:pPr>
              <a:buNone/>
            </a:pPr>
            <a:r>
              <a:rPr lang="nl-NL" b="1" i="1" dirty="0"/>
              <a:t>Constructeur</a:t>
            </a:r>
          </a:p>
          <a:p>
            <a:r>
              <a:rPr lang="nl-NL" dirty="0"/>
              <a:t>Pieters Bouw Techniek</a:t>
            </a:r>
          </a:p>
          <a:p>
            <a:pPr>
              <a:buNone/>
            </a:pPr>
            <a:r>
              <a:rPr lang="nl-NL" b="1" i="1" dirty="0"/>
              <a:t>Installatieadviseur</a:t>
            </a:r>
          </a:p>
          <a:p>
            <a:r>
              <a:rPr lang="nl-NL" dirty="0"/>
              <a:t>DWA</a:t>
            </a:r>
          </a:p>
          <a:p>
            <a:pPr>
              <a:buNone/>
            </a:pPr>
            <a:r>
              <a:rPr lang="nl-NL" b="1" i="1" dirty="0"/>
              <a:t>Bouwfysica adviseur</a:t>
            </a:r>
          </a:p>
          <a:p>
            <a:r>
              <a:rPr lang="nl-NL" dirty="0"/>
              <a:t>DGMR</a:t>
            </a:r>
          </a:p>
          <a:p>
            <a:pPr>
              <a:buNone/>
            </a:pPr>
            <a:r>
              <a:rPr lang="nl-NL" b="1" i="1" dirty="0"/>
              <a:t>Bouwdirectie</a:t>
            </a:r>
          </a:p>
          <a:p>
            <a:r>
              <a:rPr lang="nl-NL" dirty="0"/>
              <a:t>BBN adviseurs</a:t>
            </a:r>
          </a:p>
          <a:p>
            <a:pPr>
              <a:buNone/>
            </a:pPr>
            <a:r>
              <a:rPr lang="nl-NL" b="1" i="1" dirty="0"/>
              <a:t>Casco aannemer</a:t>
            </a:r>
          </a:p>
          <a:p>
            <a:r>
              <a:rPr lang="nl-NL" dirty="0"/>
              <a:t>Bouwcombinatie JP van Eesteren – </a:t>
            </a:r>
            <a:r>
              <a:rPr lang="nl-NL" dirty="0" err="1"/>
              <a:t>CroonWolter&amp;Dros</a:t>
            </a:r>
            <a:r>
              <a:rPr lang="nl-NL" dirty="0"/>
              <a:t> vof</a:t>
            </a:r>
          </a:p>
          <a:p>
            <a:pPr marL="0" indent="0">
              <a:buNone/>
            </a:pPr>
            <a:r>
              <a:rPr lang="nl-NL" b="1" i="1" dirty="0"/>
              <a:t>Labs inrichting</a:t>
            </a:r>
          </a:p>
          <a:p>
            <a:r>
              <a:rPr lang="nl-NL" dirty="0" err="1"/>
              <a:t>Potteau</a:t>
            </a:r>
            <a:endParaRPr lang="nl-NL" dirty="0"/>
          </a:p>
          <a:p>
            <a:endParaRPr lang="nl-NL" dirty="0"/>
          </a:p>
        </p:txBody>
      </p:sp>
      <p:sp>
        <p:nvSpPr>
          <p:cNvPr id="6" name="Tijdelijke aanduiding voor voettekst 5"/>
          <p:cNvSpPr>
            <a:spLocks noGrp="1"/>
          </p:cNvSpPr>
          <p:nvPr>
            <p:ph type="ftr" sz="quarter" idx="12"/>
          </p:nvPr>
        </p:nvSpPr>
        <p:spPr/>
        <p:txBody>
          <a:bodyPr/>
          <a:lstStyle/>
          <a:p>
            <a:pPr>
              <a:defRPr/>
            </a:pPr>
            <a:r>
              <a:rPr lang="nl-NL"/>
              <a:t>Bijlage 8 VU Onderzoeksgebouw </a:t>
            </a:r>
            <a:endParaRPr lang="nl-NL"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5817" y="1268760"/>
            <a:ext cx="4074676"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2162" y="3645024"/>
            <a:ext cx="4010536" cy="2812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Rechte verbindingslijn met pijl 8"/>
          <p:cNvCxnSpPr>
            <a:stCxn id="11" idx="0"/>
          </p:cNvCxnSpPr>
          <p:nvPr/>
        </p:nvCxnSpPr>
        <p:spPr>
          <a:xfrm flipV="1">
            <a:off x="3239853" y="3140968"/>
            <a:ext cx="252027" cy="2071439"/>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2" name="Rechte verbindingslijn met pijl 11"/>
          <p:cNvCxnSpPr>
            <a:stCxn id="11" idx="3"/>
          </p:cNvCxnSpPr>
          <p:nvPr/>
        </p:nvCxnSpPr>
        <p:spPr>
          <a:xfrm flipV="1">
            <a:off x="3563889" y="5157192"/>
            <a:ext cx="2376263" cy="17832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1" name="Tekstvak 10"/>
          <p:cNvSpPr txBox="1"/>
          <p:nvPr/>
        </p:nvSpPr>
        <p:spPr>
          <a:xfrm>
            <a:off x="2915817" y="5212407"/>
            <a:ext cx="648072" cy="246221"/>
          </a:xfrm>
          <a:prstGeom prst="rect">
            <a:avLst/>
          </a:prstGeom>
          <a:noFill/>
        </p:spPr>
        <p:txBody>
          <a:bodyPr wrap="square" rtlCol="0">
            <a:spAutoFit/>
          </a:bodyPr>
          <a:lstStyle/>
          <a:p>
            <a:r>
              <a:rPr lang="en-US" sz="1000" i="1" dirty="0"/>
              <a:t>Lab O|2</a:t>
            </a:r>
          </a:p>
        </p:txBody>
      </p:sp>
      <p:sp>
        <p:nvSpPr>
          <p:cNvPr id="16" name="Tekstvak 15"/>
          <p:cNvSpPr txBox="1"/>
          <p:nvPr/>
        </p:nvSpPr>
        <p:spPr>
          <a:xfrm>
            <a:off x="3716289" y="4509120"/>
            <a:ext cx="648072" cy="246221"/>
          </a:xfrm>
          <a:prstGeom prst="rect">
            <a:avLst/>
          </a:prstGeom>
          <a:noFill/>
        </p:spPr>
        <p:txBody>
          <a:bodyPr wrap="square" rtlCol="0">
            <a:spAutoFit/>
          </a:bodyPr>
          <a:lstStyle/>
          <a:p>
            <a:r>
              <a:rPr lang="en-US" sz="1000" i="1" dirty="0"/>
              <a:t>ACTA</a:t>
            </a:r>
          </a:p>
        </p:txBody>
      </p:sp>
      <p:cxnSp>
        <p:nvCxnSpPr>
          <p:cNvPr id="17" name="Rechte verbindingslijn met pijl 16"/>
          <p:cNvCxnSpPr>
            <a:stCxn id="16" idx="3"/>
          </p:cNvCxnSpPr>
          <p:nvPr/>
        </p:nvCxnSpPr>
        <p:spPr>
          <a:xfrm>
            <a:off x="4364361" y="4632231"/>
            <a:ext cx="1503783"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0" name="Tekstvak 19"/>
          <p:cNvSpPr txBox="1"/>
          <p:nvPr/>
        </p:nvSpPr>
        <p:spPr>
          <a:xfrm>
            <a:off x="7524328" y="2044879"/>
            <a:ext cx="1504975" cy="400110"/>
          </a:xfrm>
          <a:prstGeom prst="rect">
            <a:avLst/>
          </a:prstGeom>
          <a:noFill/>
        </p:spPr>
        <p:txBody>
          <a:bodyPr wrap="square" rtlCol="0">
            <a:spAutoFit/>
          </a:bodyPr>
          <a:lstStyle/>
          <a:p>
            <a:r>
              <a:rPr lang="en-US" sz="1000" i="1" dirty="0" err="1"/>
              <a:t>Nieuwe</a:t>
            </a:r>
            <a:r>
              <a:rPr lang="en-US" sz="1000" i="1" dirty="0"/>
              <a:t> </a:t>
            </a:r>
            <a:r>
              <a:rPr lang="en-US" sz="1000" i="1" dirty="0" err="1"/>
              <a:t>Onderzoeksgebouw</a:t>
            </a:r>
            <a:endParaRPr lang="en-US" sz="1000" i="1" dirty="0"/>
          </a:p>
        </p:txBody>
      </p:sp>
      <p:cxnSp>
        <p:nvCxnSpPr>
          <p:cNvPr id="21" name="Rechte verbindingslijn met pijl 20"/>
          <p:cNvCxnSpPr>
            <a:stCxn id="20" idx="1"/>
          </p:cNvCxnSpPr>
          <p:nvPr/>
        </p:nvCxnSpPr>
        <p:spPr>
          <a:xfrm flipH="1">
            <a:off x="5364088" y="2244934"/>
            <a:ext cx="2160240" cy="10394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4" name="Rechte verbindingslijn met pijl 23"/>
          <p:cNvCxnSpPr>
            <a:stCxn id="20" idx="2"/>
          </p:cNvCxnSpPr>
          <p:nvPr/>
        </p:nvCxnSpPr>
        <p:spPr>
          <a:xfrm flipH="1">
            <a:off x="7236296" y="2444989"/>
            <a:ext cx="1040520" cy="26062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4" name="Tijdelijke aanduiding voor dianummer 3">
            <a:extLst>
              <a:ext uri="{FF2B5EF4-FFF2-40B4-BE49-F238E27FC236}">
                <a16:creationId xmlns:a16="http://schemas.microsoft.com/office/drawing/2014/main" id="{12A14A1C-5BD2-F69C-81C4-6C9EECBA2478}"/>
              </a:ext>
            </a:extLst>
          </p:cNvPr>
          <p:cNvSpPr>
            <a:spLocks noGrp="1"/>
          </p:cNvSpPr>
          <p:nvPr>
            <p:ph type="sldNum" sz="quarter" idx="15"/>
          </p:nvPr>
        </p:nvSpPr>
        <p:spPr/>
        <p:txBody>
          <a:bodyPr/>
          <a:lstStyle/>
          <a:p>
            <a:pPr>
              <a:defRPr/>
            </a:pPr>
            <a:fld id="{101AD441-B35D-4AA6-9501-349054D9830A}" type="slidenum">
              <a:rPr lang="nl-NL" smtClean="0"/>
              <a:pPr>
                <a:defRPr/>
              </a:pPr>
              <a:t>15</a:t>
            </a:fld>
            <a:endParaRPr lang="nl-NL"/>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Colofon</a:t>
            </a:r>
            <a:endParaRPr lang="en-US" dirty="0"/>
          </a:p>
        </p:txBody>
      </p:sp>
      <p:sp>
        <p:nvSpPr>
          <p:cNvPr id="3" name="Tijdelijke aanduiding voor tekst 2"/>
          <p:cNvSpPr>
            <a:spLocks noGrp="1"/>
          </p:cNvSpPr>
          <p:nvPr>
            <p:ph type="body" sz="quarter" idx="10"/>
          </p:nvPr>
        </p:nvSpPr>
        <p:spPr/>
        <p:txBody>
          <a:bodyPr/>
          <a:lstStyle/>
          <a:p>
            <a:pPr marL="269875" eaLnBrk="1" hangingPunct="1">
              <a:lnSpc>
                <a:spcPts val="1600"/>
              </a:lnSpc>
              <a:spcBef>
                <a:spcPts val="0"/>
              </a:spcBef>
            </a:pPr>
            <a:endParaRPr lang="nl-NL" dirty="0"/>
          </a:p>
          <a:p>
            <a:pPr marL="269875" eaLnBrk="1" hangingPunct="1">
              <a:lnSpc>
                <a:spcPts val="1600"/>
              </a:lnSpc>
              <a:spcBef>
                <a:spcPts val="0"/>
              </a:spcBef>
            </a:pPr>
            <a:endParaRPr lang="nl-NL" dirty="0"/>
          </a:p>
          <a:p>
            <a:pPr marL="269875" eaLnBrk="1" hangingPunct="1">
              <a:lnSpc>
                <a:spcPts val="1600"/>
              </a:lnSpc>
              <a:spcBef>
                <a:spcPts val="0"/>
              </a:spcBef>
            </a:pPr>
            <a:endParaRPr lang="nl-NL" dirty="0"/>
          </a:p>
          <a:p>
            <a:pPr marL="269875" eaLnBrk="1" hangingPunct="1">
              <a:lnSpc>
                <a:spcPts val="1600"/>
              </a:lnSpc>
              <a:spcBef>
                <a:spcPts val="0"/>
              </a:spcBef>
            </a:pPr>
            <a:endParaRPr lang="nl-NL" dirty="0"/>
          </a:p>
          <a:p>
            <a:pPr marL="269875" eaLnBrk="1" hangingPunct="1">
              <a:lnSpc>
                <a:spcPts val="1600"/>
              </a:lnSpc>
              <a:spcBef>
                <a:spcPts val="0"/>
              </a:spcBef>
            </a:pPr>
            <a:endParaRPr lang="nl-NL" dirty="0"/>
          </a:p>
          <a:p>
            <a:pPr marL="269875" eaLnBrk="1" hangingPunct="1">
              <a:lnSpc>
                <a:spcPts val="1600"/>
              </a:lnSpc>
              <a:spcBef>
                <a:spcPts val="0"/>
              </a:spcBef>
            </a:pPr>
            <a:endParaRPr lang="nl-NL" dirty="0"/>
          </a:p>
          <a:p>
            <a:pPr marL="269875" eaLnBrk="1" hangingPunct="1">
              <a:lnSpc>
                <a:spcPts val="1600"/>
              </a:lnSpc>
              <a:spcBef>
                <a:spcPts val="0"/>
              </a:spcBef>
            </a:pPr>
            <a:r>
              <a:rPr lang="nl-NL" dirty="0"/>
              <a:t>Dit informatie boekje is met zorg samengesteld ter informatie aan mogelijke geïnteresseerden voor </a:t>
            </a:r>
          </a:p>
          <a:p>
            <a:pPr marL="269875" eaLnBrk="1" hangingPunct="1">
              <a:lnSpc>
                <a:spcPts val="1600"/>
              </a:lnSpc>
              <a:spcBef>
                <a:spcPts val="0"/>
              </a:spcBef>
            </a:pPr>
            <a:r>
              <a:rPr lang="nl-NL" dirty="0"/>
              <a:t>de Nieuwbouw </a:t>
            </a:r>
            <a:r>
              <a:rPr lang="nl-NL" dirty="0" err="1"/>
              <a:t>Onderzoeksgebouw</a:t>
            </a:r>
            <a:r>
              <a:rPr lang="nl-NL" dirty="0"/>
              <a:t> VU.</a:t>
            </a:r>
          </a:p>
          <a:p>
            <a:pPr marL="269875" eaLnBrk="1" hangingPunct="1">
              <a:lnSpc>
                <a:spcPts val="1600"/>
              </a:lnSpc>
              <a:spcBef>
                <a:spcPts val="0"/>
              </a:spcBef>
            </a:pPr>
            <a:endParaRPr lang="nl-NL" b="1" dirty="0"/>
          </a:p>
          <a:p>
            <a:pPr marL="269875" eaLnBrk="1" hangingPunct="1">
              <a:lnSpc>
                <a:spcPts val="1600"/>
              </a:lnSpc>
              <a:spcBef>
                <a:spcPts val="0"/>
              </a:spcBef>
            </a:pPr>
            <a:r>
              <a:rPr lang="nl-NL" b="1" u="sng" dirty="0"/>
              <a:t>Aan de inhoud kunnen geen rechten worden ontleend. </a:t>
            </a:r>
          </a:p>
          <a:p>
            <a:pPr marL="269875" eaLnBrk="1" hangingPunct="1">
              <a:lnSpc>
                <a:spcPts val="1600"/>
              </a:lnSpc>
              <a:spcBef>
                <a:spcPts val="0"/>
              </a:spcBef>
            </a:pPr>
            <a:endParaRPr lang="nl-NL" dirty="0"/>
          </a:p>
          <a:p>
            <a:pPr marL="269875" eaLnBrk="1" hangingPunct="1">
              <a:lnSpc>
                <a:spcPts val="1600"/>
              </a:lnSpc>
              <a:spcBef>
                <a:spcPts val="0"/>
              </a:spcBef>
            </a:pPr>
            <a:endParaRPr lang="nl-NL" dirty="0"/>
          </a:p>
          <a:p>
            <a:pPr marL="269875" eaLnBrk="1" hangingPunct="1">
              <a:lnSpc>
                <a:spcPts val="1600"/>
              </a:lnSpc>
              <a:spcBef>
                <a:spcPts val="0"/>
              </a:spcBef>
            </a:pPr>
            <a:endParaRPr lang="nl-NL" sz="1100" b="1" dirty="0"/>
          </a:p>
          <a:p>
            <a:pPr marL="269875" eaLnBrk="1" hangingPunct="1">
              <a:lnSpc>
                <a:spcPts val="1600"/>
              </a:lnSpc>
              <a:spcBef>
                <a:spcPts val="0"/>
              </a:spcBef>
            </a:pPr>
            <a:endParaRPr lang="nl-NL" sz="1100" b="1" dirty="0"/>
          </a:p>
          <a:p>
            <a:pPr marL="269875" eaLnBrk="1" hangingPunct="1">
              <a:lnSpc>
                <a:spcPts val="1600"/>
              </a:lnSpc>
              <a:spcBef>
                <a:spcPts val="0"/>
              </a:spcBef>
            </a:pPr>
            <a:endParaRPr lang="nl-NL" sz="1100" b="1" dirty="0"/>
          </a:p>
          <a:p>
            <a:pPr marL="269875" eaLnBrk="1" hangingPunct="1">
              <a:lnSpc>
                <a:spcPts val="1600"/>
              </a:lnSpc>
              <a:spcBef>
                <a:spcPts val="0"/>
              </a:spcBef>
            </a:pPr>
            <a:endParaRPr lang="nl-NL" sz="1100" b="1" dirty="0"/>
          </a:p>
          <a:p>
            <a:pPr marL="269875" eaLnBrk="1" hangingPunct="1">
              <a:lnSpc>
                <a:spcPts val="1600"/>
              </a:lnSpc>
              <a:spcBef>
                <a:spcPts val="0"/>
              </a:spcBef>
            </a:pPr>
            <a:r>
              <a:rPr lang="nl-NL" sz="1050" b="1" dirty="0"/>
              <a:t>Vrije Universiteit Amsterdam</a:t>
            </a:r>
          </a:p>
          <a:p>
            <a:pPr marL="269875" eaLnBrk="1" hangingPunct="1">
              <a:lnSpc>
                <a:spcPts val="1600"/>
              </a:lnSpc>
              <a:spcBef>
                <a:spcPts val="0"/>
              </a:spcBef>
            </a:pPr>
            <a:r>
              <a:rPr lang="nl-NL" sz="900" i="1" dirty="0"/>
              <a:t>Facilitaire Campus Organisatie</a:t>
            </a:r>
          </a:p>
          <a:p>
            <a:pPr marL="269875" eaLnBrk="1" hangingPunct="1">
              <a:lnSpc>
                <a:spcPts val="1600"/>
              </a:lnSpc>
              <a:spcBef>
                <a:spcPts val="0"/>
              </a:spcBef>
            </a:pPr>
            <a:r>
              <a:rPr lang="nl-NL" sz="900" i="1" dirty="0"/>
              <a:t>Februari 2023</a:t>
            </a:r>
            <a:endParaRPr lang="en-US" dirty="0"/>
          </a:p>
        </p:txBody>
      </p:sp>
      <p:sp>
        <p:nvSpPr>
          <p:cNvPr id="5" name="Tijdelijke aanduiding voor voettekst 4"/>
          <p:cNvSpPr>
            <a:spLocks noGrp="1"/>
          </p:cNvSpPr>
          <p:nvPr>
            <p:ph type="ftr" sz="quarter" idx="12"/>
          </p:nvPr>
        </p:nvSpPr>
        <p:spPr/>
        <p:txBody>
          <a:bodyPr/>
          <a:lstStyle/>
          <a:p>
            <a:pPr>
              <a:defRPr/>
            </a:pPr>
            <a:r>
              <a:rPr lang="nl-NL"/>
              <a:t>Bijlage 8 VU Onderzoeksgebouw </a:t>
            </a:r>
            <a:endParaRPr lang="nl-NL" dirty="0"/>
          </a:p>
        </p:txBody>
      </p:sp>
      <p:sp>
        <p:nvSpPr>
          <p:cNvPr id="4" name="Tijdelijke aanduiding voor dianummer 3">
            <a:extLst>
              <a:ext uri="{FF2B5EF4-FFF2-40B4-BE49-F238E27FC236}">
                <a16:creationId xmlns:a16="http://schemas.microsoft.com/office/drawing/2014/main" id="{D9EB7F2D-88D7-A1A1-D4C4-1372B33C24BE}"/>
              </a:ext>
            </a:extLst>
          </p:cNvPr>
          <p:cNvSpPr>
            <a:spLocks noGrp="1"/>
          </p:cNvSpPr>
          <p:nvPr>
            <p:ph type="sldNum" sz="quarter" idx="11"/>
          </p:nvPr>
        </p:nvSpPr>
        <p:spPr/>
        <p:txBody>
          <a:bodyPr/>
          <a:lstStyle/>
          <a:p>
            <a:pPr>
              <a:defRPr/>
            </a:pPr>
            <a:fld id="{B0BA2AD9-CEFF-4E54-AE0E-809DC4BD81A5}" type="slidenum">
              <a:rPr lang="nl-NL" smtClean="0"/>
              <a:pPr>
                <a:defRPr/>
              </a:pPr>
              <a:t>16</a:t>
            </a:fld>
            <a:endParaRPr lang="nl-NL"/>
          </a:p>
        </p:txBody>
      </p:sp>
      <p:pic>
        <p:nvPicPr>
          <p:cNvPr id="6" name="Afbeelding 5">
            <a:extLst>
              <a:ext uri="{FF2B5EF4-FFF2-40B4-BE49-F238E27FC236}">
                <a16:creationId xmlns:a16="http://schemas.microsoft.com/office/drawing/2014/main" id="{93540C79-C94E-4ABF-5B6D-D014F14680A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984" t="28214" r="-1" b="30478"/>
          <a:stretch/>
        </p:blipFill>
        <p:spPr>
          <a:xfrm>
            <a:off x="7361148" y="5981381"/>
            <a:ext cx="1782852" cy="629534"/>
          </a:xfrm>
          <a:prstGeom prst="rect">
            <a:avLst/>
          </a:prstGeom>
        </p:spPr>
      </p:pic>
    </p:spTree>
  </p:cSld>
  <p:clrMapOvr>
    <a:masterClrMapping/>
  </p:clrMapOvr>
</p:sld>
</file>

<file path=ppt/theme/theme1.xml><?xml version="1.0" encoding="utf-8"?>
<a:theme xmlns:a="http://schemas.openxmlformats.org/drawingml/2006/main" name="Concept horecavisie  2017">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34DB142618A74B8E8D9254A18E3864" ma:contentTypeVersion="15" ma:contentTypeDescription="Een nieuw document maken." ma:contentTypeScope="" ma:versionID="d295bcb46fd8d3b47060c43d2c0c390c">
  <xsd:schema xmlns:xsd="http://www.w3.org/2001/XMLSchema" xmlns:xs="http://www.w3.org/2001/XMLSchema" xmlns:p="http://schemas.microsoft.com/office/2006/metadata/properties" xmlns:ns2="27085d45-0c41-4209-a280-fb4003bf1341" xmlns:ns3="622ecbc4-9b75-4c65-8939-3ec7b5eead68" targetNamespace="http://schemas.microsoft.com/office/2006/metadata/properties" ma:root="true" ma:fieldsID="706d9d29aed547c433b9ac5b248aa30e" ns2:_="" ns3:_="">
    <xsd:import namespace="27085d45-0c41-4209-a280-fb4003bf1341"/>
    <xsd:import namespace="622ecbc4-9b75-4c65-8939-3ec7b5eead6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085d45-0c41-4209-a280-fb4003bf13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f95a2ead-fb08-4f89-b991-c2b77859518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2ecbc4-9b75-4c65-8939-3ec7b5eead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df6b20d2-0ad4-478c-a932-da52b8727fba}" ma:internalName="TaxCatchAll" ma:showField="CatchAllData" ma:web="622ecbc4-9b75-4c65-8939-3ec7b5eead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7085d45-0c41-4209-a280-fb4003bf1341">
      <Terms xmlns="http://schemas.microsoft.com/office/infopath/2007/PartnerControls"/>
    </lcf76f155ced4ddcb4097134ff3c332f>
    <TaxCatchAll xmlns="622ecbc4-9b75-4c65-8939-3ec7b5eead6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EB6704-1DFD-425E-8C4E-E43E6D45B9EB}"/>
</file>

<file path=customXml/itemProps2.xml><?xml version="1.0" encoding="utf-8"?>
<ds:datastoreItem xmlns:ds="http://schemas.openxmlformats.org/officeDocument/2006/customXml" ds:itemID="{F8E7F621-BC13-4388-8044-2B4B9BD3523F}">
  <ds:schemaRefs>
    <ds:schemaRef ds:uri="http://www.w3.org/XML/1998/namespace"/>
    <ds:schemaRef ds:uri="http://schemas.microsoft.com/office/2006/metadata/properties"/>
    <ds:schemaRef ds:uri="http://purl.org/dc/term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622ecbc4-9b75-4c65-8939-3ec7b5eead68"/>
    <ds:schemaRef ds:uri="27085d45-0c41-4209-a280-fb4003bf1341"/>
    <ds:schemaRef ds:uri="http://purl.org/dc/dcmitype/"/>
  </ds:schemaRefs>
</ds:datastoreItem>
</file>

<file path=customXml/itemProps3.xml><?xml version="1.0" encoding="utf-8"?>
<ds:datastoreItem xmlns:ds="http://schemas.openxmlformats.org/officeDocument/2006/customXml" ds:itemID="{6CCAEB5B-2AE3-45AC-A726-72883491AF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11674</TotalTime>
  <Words>1174</Words>
  <Application>Microsoft Office PowerPoint</Application>
  <PresentationFormat>On-screen Show (4:3)</PresentationFormat>
  <Paragraphs>153</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ＭＳ Ｐゴシック</vt:lpstr>
      <vt:lpstr>Arial</vt:lpstr>
      <vt:lpstr>Arial Narrow</vt:lpstr>
      <vt:lpstr>Calibri</vt:lpstr>
      <vt:lpstr>Wingdings</vt:lpstr>
      <vt:lpstr>Concept horecavisie  2017</vt:lpstr>
      <vt:lpstr>Vu Onderzoeksgebouw</vt:lpstr>
      <vt:lpstr>Inhoud</vt:lpstr>
      <vt:lpstr>1. Introductie</vt:lpstr>
      <vt:lpstr> 2. Onderzoeksgebouw VU SWT</vt:lpstr>
      <vt:lpstr>3. Omgeving en Locatie</vt:lpstr>
      <vt:lpstr>4. Omschrijving van het ontwerp</vt:lpstr>
      <vt:lpstr>4. Omschrijving van het ontwerp</vt:lpstr>
      <vt:lpstr>4. Omschrijving van het ontwerp</vt:lpstr>
      <vt:lpstr>5. Doorsnede gebouw met gebruikers</vt:lpstr>
      <vt:lpstr>        6. Impressie van het gebouw Aanzicht De Boelelaan</vt:lpstr>
      <vt:lpstr>        6. Impressie van het gebouw – Aanzicht achterzijde</vt:lpstr>
      <vt:lpstr>        6. Impressie van het gebouw – Entree De Boelelaan</vt:lpstr>
      <vt:lpstr>       6. Impressie van het gebouw - Atrium </vt:lpstr>
      <vt:lpstr>PowerPoint Presentation</vt:lpstr>
      <vt:lpstr>7.Projectgegevens</vt:lpstr>
      <vt:lpstr>Colofon</vt:lpstr>
    </vt:vector>
  </TitlesOfParts>
  <Company>Vrije Universiteit Amsterdam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Herijking Horeca &amp; Retailvisie 2012 - 5 jaar later</dc:title>
  <dc:creator>Icking, M.</dc:creator>
  <cp:lastModifiedBy>Icking, M. (Margot)</cp:lastModifiedBy>
  <cp:revision>5102</cp:revision>
  <cp:lastPrinted>2018-06-20T07:12:51Z</cp:lastPrinted>
  <dcterms:created xsi:type="dcterms:W3CDTF">2017-03-22T10:09:15Z</dcterms:created>
  <dcterms:modified xsi:type="dcterms:W3CDTF">2024-03-01T11:37:00Z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0x0101008234DB142618A74B8E8D9254A18E3864</vt:lpwstr>
  </property>
  <property fmtid="{D5CDD505-2E9C-101B-9397-08002B2CF9AE}" pid="3" name="Order">
    <vt:r8>100</vt:r8>
  </property>
  <property fmtid="{D5CDD505-2E9C-101B-9397-08002B2CF9AE}" pid="4" name="MediaServiceImageTags">
    <vt:lpwstr/>
  </property>
</Properties>
</file>