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70" r:id="rId5"/>
    <p:sldId id="258" r:id="rId6"/>
    <p:sldId id="279" r:id="rId7"/>
    <p:sldId id="274" r:id="rId8"/>
    <p:sldId id="273" r:id="rId9"/>
    <p:sldId id="272" r:id="rId10"/>
    <p:sldId id="275" r:id="rId11"/>
    <p:sldId id="276" r:id="rId12"/>
    <p:sldId id="280" r:id="rId13"/>
    <p:sldId id="277" r:id="rId14"/>
    <p:sldId id="278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A79E52-D4C9-C76B-75EA-712C67AF5894}" name="Esselien Walgaard" initials="EW" userId="S::e.walgaard_amersfoort.nl#ext#@laborredimo.onmicrosoft.com::86663cbc-9eee-4e01-8aeb-0c07282bf1e5" providerId="AD"/>
  <p188:author id="{8B93ED58-B89F-66B5-72AB-E660CB51F506}" name="Marije Noppers" initials="MN" userId="a1f87649b209fbeb" providerId="Windows Live"/>
  <p188:author id="{82F847D1-BD87-668C-B540-E2C0F54360AC}" name="Ellen Stuve" initials="ES" userId="S::ea.stuve_amersfoort.nl#ext#@laborredimo.onmicrosoft.com::fd2f4465-ff47-4c63-9918-7dfd826a1eec" providerId="AD"/>
  <p188:author id="{A261B1F5-CCD5-B3A7-5A4F-E4FB449E0D25}" name="Nicole Braham" initials="NB" userId="S::N.Braham@amersfoort.nl::9a83d691-b22b-4d89-8714-b94b42810dfd" providerId="AD"/>
  <p188:author id="{69AB79FA-49D3-DC88-44FE-3904E732A9A3}" name="Marije Noppers" initials="MN" userId="S::marije.noppers_laborredimo.com#ext#@laborredimo.onmicrosoft.com::dc4a2f68-6d8c-47dd-87e4-1d502f5894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FDE47C-0376-F999-898A-4B0EE80B7F35}" v="1" dt="2024-04-03T09:01:25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CCF1DE20-A006-C044-982A-93913D5D7A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1068257 w 12192000"/>
              <a:gd name="connsiteY3" fmla="*/ 3429000 h 3429000"/>
              <a:gd name="connsiteX4" fmla="*/ 1084580 w 12192000"/>
              <a:gd name="connsiteY4" fmla="*/ 3267075 h 3429000"/>
              <a:gd name="connsiteX5" fmla="*/ 0 w 12192000"/>
              <a:gd name="connsiteY5" fmla="*/ 218249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1068257" y="3429000"/>
                </a:lnTo>
                <a:lnTo>
                  <a:pt x="1084580" y="3267075"/>
                </a:lnTo>
                <a:cubicBezTo>
                  <a:pt x="1084580" y="2668078"/>
                  <a:pt x="598997" y="2182495"/>
                  <a:pt x="0" y="21824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latin typeface="Helvetica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1CC8B0D7-F5EC-CB45-8DE6-3CC0547B4F24}"/>
              </a:ext>
            </a:extLst>
          </p:cNvPr>
          <p:cNvSpPr/>
          <p:nvPr userDrawn="1"/>
        </p:nvSpPr>
        <p:spPr>
          <a:xfrm>
            <a:off x="0" y="2182495"/>
            <a:ext cx="1084580" cy="2169160"/>
          </a:xfrm>
          <a:custGeom>
            <a:avLst/>
            <a:gdLst>
              <a:gd name="connsiteX0" fmla="*/ 0 w 1084580"/>
              <a:gd name="connsiteY0" fmla="*/ 0 h 2169160"/>
              <a:gd name="connsiteX1" fmla="*/ 1084580 w 1084580"/>
              <a:gd name="connsiteY1" fmla="*/ 1084580 h 2169160"/>
              <a:gd name="connsiteX2" fmla="*/ 0 w 1084580"/>
              <a:gd name="connsiteY2" fmla="*/ 2169160 h 216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4580" h="2169160">
                <a:moveTo>
                  <a:pt x="0" y="0"/>
                </a:moveTo>
                <a:cubicBezTo>
                  <a:pt x="598997" y="0"/>
                  <a:pt x="1084580" y="485583"/>
                  <a:pt x="1084580" y="1084580"/>
                </a:cubicBezTo>
                <a:cubicBezTo>
                  <a:pt x="1084580" y="1683577"/>
                  <a:pt x="598997" y="2169160"/>
                  <a:pt x="0" y="21691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3D1CCDA1-501C-5044-904A-31F965229F2D}"/>
              </a:ext>
            </a:extLst>
          </p:cNvPr>
          <p:cNvSpPr/>
          <p:nvPr userDrawn="1"/>
        </p:nvSpPr>
        <p:spPr>
          <a:xfrm>
            <a:off x="0" y="3429000"/>
            <a:ext cx="12192000" cy="3210339"/>
          </a:xfrm>
          <a:custGeom>
            <a:avLst/>
            <a:gdLst>
              <a:gd name="connsiteX0" fmla="*/ 1068257 w 12192000"/>
              <a:gd name="connsiteY0" fmla="*/ 0 h 3210339"/>
              <a:gd name="connsiteX1" fmla="*/ 12192000 w 12192000"/>
              <a:gd name="connsiteY1" fmla="*/ 0 h 3210339"/>
              <a:gd name="connsiteX2" fmla="*/ 12192000 w 12192000"/>
              <a:gd name="connsiteY2" fmla="*/ 2533650 h 3210339"/>
              <a:gd name="connsiteX3" fmla="*/ 10752139 w 12192000"/>
              <a:gd name="connsiteY3" fmla="*/ 2533650 h 3210339"/>
              <a:gd name="connsiteX4" fmla="*/ 10752138 w 12192000"/>
              <a:gd name="connsiteY4" fmla="*/ 2533649 h 3210339"/>
              <a:gd name="connsiteX5" fmla="*/ 10752137 w 12192000"/>
              <a:gd name="connsiteY5" fmla="*/ 2533650 h 3210339"/>
              <a:gd name="connsiteX6" fmla="*/ 10750550 w 12192000"/>
              <a:gd name="connsiteY6" fmla="*/ 2533650 h 3210339"/>
              <a:gd name="connsiteX7" fmla="*/ 10750550 w 12192000"/>
              <a:gd name="connsiteY7" fmla="*/ 2536392 h 3210339"/>
              <a:gd name="connsiteX8" fmla="*/ 10360294 w 12192000"/>
              <a:gd name="connsiteY8" fmla="*/ 3210339 h 3210339"/>
              <a:gd name="connsiteX9" fmla="*/ 0 w 12192000"/>
              <a:gd name="connsiteY9" fmla="*/ 3210339 h 3210339"/>
              <a:gd name="connsiteX10" fmla="*/ 0 w 12192000"/>
              <a:gd name="connsiteY10" fmla="*/ 922655 h 3210339"/>
              <a:gd name="connsiteX11" fmla="*/ 1062545 w 12192000"/>
              <a:gd name="connsiteY11" fmla="*/ 56656 h 321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210339">
                <a:moveTo>
                  <a:pt x="1068257" y="0"/>
                </a:moveTo>
                <a:lnTo>
                  <a:pt x="12192000" y="0"/>
                </a:lnTo>
                <a:lnTo>
                  <a:pt x="12192000" y="2533650"/>
                </a:lnTo>
                <a:lnTo>
                  <a:pt x="10752139" y="2533650"/>
                </a:lnTo>
                <a:lnTo>
                  <a:pt x="10752138" y="2533649"/>
                </a:lnTo>
                <a:lnTo>
                  <a:pt x="10752137" y="2533650"/>
                </a:lnTo>
                <a:lnTo>
                  <a:pt x="10750550" y="2533650"/>
                </a:lnTo>
                <a:lnTo>
                  <a:pt x="10750550" y="2536392"/>
                </a:lnTo>
                <a:lnTo>
                  <a:pt x="10360294" y="3210339"/>
                </a:lnTo>
                <a:lnTo>
                  <a:pt x="0" y="3210339"/>
                </a:lnTo>
                <a:lnTo>
                  <a:pt x="0" y="922655"/>
                </a:lnTo>
                <a:cubicBezTo>
                  <a:pt x="524123" y="922655"/>
                  <a:pt x="961412" y="550881"/>
                  <a:pt x="1062545" y="566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18" name="Afbeelding 17" descr="Afbeelding met klok&#10;&#10;Automatisch gegenereerde beschrijving">
            <a:extLst>
              <a:ext uri="{FF2B5EF4-FFF2-40B4-BE49-F238E27FC236}">
                <a16:creationId xmlns:a16="http://schemas.microsoft.com/office/drawing/2014/main" id="{B115E76E-83C3-3A4B-B16C-4149542A52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0084" y="6029615"/>
            <a:ext cx="1066116" cy="707736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B1481E75-3903-E547-8851-5FF3FA7FDF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58031" y="3934471"/>
            <a:ext cx="7082013" cy="693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nl-NL"/>
              <a:t>Titel eventueel over twee regels</a:t>
            </a:r>
          </a:p>
        </p:txBody>
      </p:sp>
      <p:sp>
        <p:nvSpPr>
          <p:cNvPr id="26" name="Tijdelijke aanduiding voor tekst 21">
            <a:extLst>
              <a:ext uri="{FF2B5EF4-FFF2-40B4-BE49-F238E27FC236}">
                <a16:creationId xmlns:a16="http://schemas.microsoft.com/office/drawing/2014/main" id="{537BD292-95A3-E840-8900-ACDFE9BD8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58031" y="4794759"/>
            <a:ext cx="7082013" cy="693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FontTx/>
              <a:buNone/>
              <a:defRPr sz="12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nl-NL"/>
              <a:t>Plaats hier eventueel </a:t>
            </a:r>
            <a:r>
              <a:rPr lang="nl-NL" err="1"/>
              <a:t>subkop</a:t>
            </a:r>
            <a:r>
              <a:rPr lang="nl-NL"/>
              <a:t> of datum</a:t>
            </a:r>
          </a:p>
        </p:txBody>
      </p:sp>
      <p:pic>
        <p:nvPicPr>
          <p:cNvPr id="28" name="Afbeelding 27" descr="Afbeelding met tekening&#10;&#10;Automatisch gegenereerde beschrijving">
            <a:extLst>
              <a:ext uri="{FF2B5EF4-FFF2-40B4-BE49-F238E27FC236}">
                <a16:creationId xmlns:a16="http://schemas.microsoft.com/office/drawing/2014/main" id="{F96E8E22-9085-104F-9B33-500C02CFAD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7154" y="6279383"/>
            <a:ext cx="1282231" cy="25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6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rije vorm 17">
            <a:extLst>
              <a:ext uri="{FF2B5EF4-FFF2-40B4-BE49-F238E27FC236}">
                <a16:creationId xmlns:a16="http://schemas.microsoft.com/office/drawing/2014/main" id="{FCE93508-4D44-0E4A-A295-481F572448A1}"/>
              </a:ext>
            </a:extLst>
          </p:cNvPr>
          <p:cNvSpPr/>
          <p:nvPr userDrawn="1"/>
        </p:nvSpPr>
        <p:spPr>
          <a:xfrm>
            <a:off x="0" y="6051498"/>
            <a:ext cx="12192000" cy="669502"/>
          </a:xfrm>
          <a:custGeom>
            <a:avLst/>
            <a:gdLst>
              <a:gd name="connsiteX0" fmla="*/ 247035 w 12192000"/>
              <a:gd name="connsiteY0" fmla="*/ 0 h 669502"/>
              <a:gd name="connsiteX1" fmla="*/ 12192000 w 12192000"/>
              <a:gd name="connsiteY1" fmla="*/ 0 h 669502"/>
              <a:gd name="connsiteX2" fmla="*/ 12192000 w 12192000"/>
              <a:gd name="connsiteY2" fmla="*/ 243695 h 669502"/>
              <a:gd name="connsiteX3" fmla="*/ 11176813 w 12192000"/>
              <a:gd name="connsiteY3" fmla="*/ 243695 h 669502"/>
              <a:gd name="connsiteX4" fmla="*/ 10933944 w 12192000"/>
              <a:gd name="connsiteY4" fmla="*/ 669502 h 669502"/>
              <a:gd name="connsiteX5" fmla="*/ 4511445 w 12192000"/>
              <a:gd name="connsiteY5" fmla="*/ 669502 h 669502"/>
              <a:gd name="connsiteX6" fmla="*/ 4428838 w 12192000"/>
              <a:gd name="connsiteY6" fmla="*/ 669502 h 669502"/>
              <a:gd name="connsiteX7" fmla="*/ 0 w 12192000"/>
              <a:gd name="connsiteY7" fmla="*/ 669502 h 669502"/>
              <a:gd name="connsiteX8" fmla="*/ 0 w 12192000"/>
              <a:gd name="connsiteY8" fmla="*/ 257024 h 669502"/>
              <a:gd name="connsiteX9" fmla="*/ 248713 w 12192000"/>
              <a:gd name="connsiteY9" fmla="*/ 8311 h 669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69502">
                <a:moveTo>
                  <a:pt x="247035" y="0"/>
                </a:moveTo>
                <a:lnTo>
                  <a:pt x="12192000" y="0"/>
                </a:lnTo>
                <a:lnTo>
                  <a:pt x="12192000" y="243695"/>
                </a:lnTo>
                <a:lnTo>
                  <a:pt x="11176813" y="243695"/>
                </a:lnTo>
                <a:lnTo>
                  <a:pt x="10933944" y="669502"/>
                </a:lnTo>
                <a:lnTo>
                  <a:pt x="4511445" y="669502"/>
                </a:lnTo>
                <a:lnTo>
                  <a:pt x="4428838" y="669502"/>
                </a:lnTo>
                <a:lnTo>
                  <a:pt x="0" y="669502"/>
                </a:lnTo>
                <a:lnTo>
                  <a:pt x="0" y="257024"/>
                </a:lnTo>
                <a:cubicBezTo>
                  <a:pt x="137360" y="257024"/>
                  <a:pt x="248713" y="145671"/>
                  <a:pt x="248713" y="83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4" name="Afbeelding 3" descr="Afbeelding met klok&#10;&#10;Automatisch gegenereerde beschrijving">
            <a:extLst>
              <a:ext uri="{FF2B5EF4-FFF2-40B4-BE49-F238E27FC236}">
                <a16:creationId xmlns:a16="http://schemas.microsoft.com/office/drawing/2014/main" id="{9615C442-5C88-C242-8A2C-7B2CFD872A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313585" y="6323247"/>
            <a:ext cx="676766" cy="449268"/>
          </a:xfrm>
          <a:prstGeom prst="rect">
            <a:avLst/>
          </a:prstGeom>
        </p:spPr>
      </p:pic>
      <p:pic>
        <p:nvPicPr>
          <p:cNvPr id="12" name="Afbeelding 11" descr="Afbeelding met tekening&#10;&#10;Automatisch gegenereerde beschrijving">
            <a:extLst>
              <a:ext uri="{FF2B5EF4-FFF2-40B4-BE49-F238E27FC236}">
                <a16:creationId xmlns:a16="http://schemas.microsoft.com/office/drawing/2014/main" id="{EAC9156C-1209-954E-AFC7-72C451EE11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679" y="6463975"/>
            <a:ext cx="862821" cy="170735"/>
          </a:xfrm>
          <a:prstGeom prst="rect">
            <a:avLst/>
          </a:prstGeom>
        </p:spPr>
      </p:pic>
      <p:sp>
        <p:nvSpPr>
          <p:cNvPr id="20" name="Vrije vorm 19">
            <a:extLst>
              <a:ext uri="{FF2B5EF4-FFF2-40B4-BE49-F238E27FC236}">
                <a16:creationId xmlns:a16="http://schemas.microsoft.com/office/drawing/2014/main" id="{A4DC45D3-C4AF-7740-B093-2FAB425225F0}"/>
              </a:ext>
            </a:extLst>
          </p:cNvPr>
          <p:cNvSpPr/>
          <p:nvPr userDrawn="1"/>
        </p:nvSpPr>
        <p:spPr>
          <a:xfrm>
            <a:off x="1" y="5811096"/>
            <a:ext cx="248713" cy="497426"/>
          </a:xfrm>
          <a:custGeom>
            <a:avLst/>
            <a:gdLst>
              <a:gd name="connsiteX0" fmla="*/ 0 w 248713"/>
              <a:gd name="connsiteY0" fmla="*/ 0 h 497426"/>
              <a:gd name="connsiteX1" fmla="*/ 248713 w 248713"/>
              <a:gd name="connsiteY1" fmla="*/ 248713 h 497426"/>
              <a:gd name="connsiteX2" fmla="*/ 0 w 248713"/>
              <a:gd name="connsiteY2" fmla="*/ 497426 h 49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713" h="497426">
                <a:moveTo>
                  <a:pt x="0" y="0"/>
                </a:moveTo>
                <a:cubicBezTo>
                  <a:pt x="137360" y="0"/>
                  <a:pt x="248713" y="111353"/>
                  <a:pt x="248713" y="248713"/>
                </a:cubicBezTo>
                <a:cubicBezTo>
                  <a:pt x="248713" y="386073"/>
                  <a:pt x="137360" y="497426"/>
                  <a:pt x="0" y="4974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Tijdelijke aanduiding voor tekst 21">
            <a:extLst>
              <a:ext uri="{FF2B5EF4-FFF2-40B4-BE49-F238E27FC236}">
                <a16:creationId xmlns:a16="http://schemas.microsoft.com/office/drawing/2014/main" id="{D0716A22-D758-E949-936E-2D0D97ADC7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5631" y="449591"/>
            <a:ext cx="9626529" cy="5257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FontTx/>
              <a:buNone/>
              <a:defRPr sz="2800" b="1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7" name="Tijdelijke aanduiding voor tekst 21">
            <a:extLst>
              <a:ext uri="{FF2B5EF4-FFF2-40B4-BE49-F238E27FC236}">
                <a16:creationId xmlns:a16="http://schemas.microsoft.com/office/drawing/2014/main" id="{AF610B07-14DE-2846-AB4F-1C06ABBAFB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5631" y="1330912"/>
            <a:ext cx="9626529" cy="4480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26000" indent="-288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200" b="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nl-NL"/>
              <a:t>Typ hier puntsgewijs de inhoud van je presentatie</a:t>
            </a:r>
          </a:p>
        </p:txBody>
      </p:sp>
    </p:spTree>
    <p:extLst>
      <p:ext uri="{BB962C8B-B14F-4D97-AF65-F5344CB8AC3E}">
        <p14:creationId xmlns:p14="http://schemas.microsoft.com/office/powerpoint/2010/main" val="94225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68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fbeelding met gebouw, buiten, stad, gevuld&#10;&#10;Automatisch gegenereerde beschrijving">
            <a:extLst>
              <a:ext uri="{FF2B5EF4-FFF2-40B4-BE49-F238E27FC236}">
                <a16:creationId xmlns:a16="http://schemas.microsoft.com/office/drawing/2014/main" id="{323C8C48-FF28-5543-AE9A-513E4F862F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868" b="1868"/>
          <a:stretch>
            <a:fillRect/>
          </a:stretch>
        </p:blipFill>
        <p:spPr/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28CA70-4CD0-0D4F-879A-096E2E6E82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Informatiesessie aanbesteding broker</a:t>
            </a:r>
            <a:endParaRPr lang="en-US"/>
          </a:p>
          <a:p>
            <a:pPr>
              <a:lnSpc>
                <a:spcPct val="344827"/>
              </a:lnSpc>
            </a:pPr>
            <a:r>
              <a:rPr lang="nl-NL" sz="1400"/>
              <a:t>11 maart 2024 </a:t>
            </a:r>
            <a:endParaRPr lang="nl-NL" sz="1400">
              <a:cs typeface="Helvetica" pitchFamily="2" charset="0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5316D6-A621-CE44-A16B-2D6711CCCD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201149"/>
              </a:lnSpc>
            </a:pPr>
            <a:endParaRPr lang="nl-NL" sz="1200">
              <a:solidFill>
                <a:schemeClr val="tx2"/>
              </a:solidFill>
              <a:cs typeface="Helvetica" pitchFamily="2" charset="0"/>
            </a:endParaRPr>
          </a:p>
          <a:p>
            <a:pPr>
              <a:lnSpc>
                <a:spcPct val="201149"/>
              </a:lnSpc>
            </a:pPr>
            <a:endParaRPr lang="nl-NL">
              <a:cs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31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72CB-1312-9C48-1633-F2C8C623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6CED219-FC61-3D05-CA82-A0FDB67AD7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Aandachtspunten voor inschrijving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C1F563-3F1E-76DD-011E-28103AD76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31735" y="1308682"/>
            <a:ext cx="7618626" cy="3232656"/>
          </a:xfrm>
        </p:spPr>
        <p:txBody>
          <a:bodyPr lIns="0" tIns="0" rIns="0" bIns="0" anchor="t">
            <a:noAutofit/>
          </a:bodyPr>
          <a:lstStyle/>
          <a:p>
            <a:pPr marL="342900" indent="-342900"/>
            <a:r>
              <a:rPr lang="nl-NL" sz="2000" dirty="0">
                <a:latin typeface="+mj-lt"/>
                <a:cs typeface="Times New Roman"/>
              </a:rPr>
              <a:t>Het </a:t>
            </a:r>
            <a:r>
              <a:rPr lang="nl-NL" sz="2000" dirty="0" err="1">
                <a:latin typeface="+mj-lt"/>
                <a:cs typeface="Times New Roman"/>
              </a:rPr>
              <a:t>PvE</a:t>
            </a:r>
            <a:r>
              <a:rPr lang="nl-NL" sz="2000" dirty="0">
                <a:latin typeface="+mj-lt"/>
                <a:cs typeface="Times New Roman"/>
              </a:rPr>
              <a:t> en Prijzenblad moeten via een </a:t>
            </a:r>
            <a:r>
              <a:rPr lang="nl-NL" sz="2000" dirty="0" err="1">
                <a:latin typeface="+mj-lt"/>
                <a:cs typeface="Times New Roman"/>
              </a:rPr>
              <a:t>TenderNed</a:t>
            </a:r>
            <a:r>
              <a:rPr lang="nl-NL" sz="2000" dirty="0">
                <a:latin typeface="+mj-lt"/>
                <a:cs typeface="Times New Roman"/>
              </a:rPr>
              <a:t> bericht opgevraagd worden bij de gemeente; </a:t>
            </a:r>
            <a:endParaRPr lang="nl-NL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/>
            <a:r>
              <a:rPr lang="nl-NL" sz="2000" dirty="0">
                <a:latin typeface="+mj-lt"/>
                <a:cs typeface="Times New Roman"/>
              </a:rPr>
              <a:t>Bij vragen of onduidelijkheden, stel vragen of maak opmerkingen;</a:t>
            </a:r>
          </a:p>
          <a:p>
            <a:pPr marL="342900" indent="-342900"/>
            <a:r>
              <a:rPr lang="nl-NL" sz="2000" dirty="0">
                <a:latin typeface="+mj-lt"/>
                <a:cs typeface="Times New Roman"/>
              </a:rPr>
              <a:t>Communiceer uitsluitend via </a:t>
            </a:r>
            <a:r>
              <a:rPr lang="nl-NL" sz="2000" dirty="0" err="1">
                <a:latin typeface="+mj-lt"/>
                <a:cs typeface="Times New Roman"/>
              </a:rPr>
              <a:t>TenderNed</a:t>
            </a:r>
            <a:r>
              <a:rPr lang="nl-NL" sz="2000" dirty="0">
                <a:latin typeface="+mj-lt"/>
                <a:cs typeface="Times New Roman"/>
              </a:rPr>
              <a:t> met gemeente Amersfoort over deze aanbesteding;  </a:t>
            </a:r>
            <a:endParaRPr lang="nl-NL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/>
            <a:r>
              <a:rPr lang="nl-NL" sz="2000" dirty="0">
                <a:latin typeface="+mj-lt"/>
                <a:cs typeface="Times New Roman"/>
              </a:rPr>
              <a:t>Zorg dat je alle gevraagde informatie tijdig en ondertekend indient;</a:t>
            </a:r>
          </a:p>
          <a:p>
            <a:pPr marL="342900" indent="-342900"/>
            <a:r>
              <a:rPr lang="nl-NL" sz="2000" dirty="0">
                <a:latin typeface="+mj-lt"/>
                <a:cs typeface="Times New Roman"/>
              </a:rPr>
              <a:t>Gebruik de Checklist bij het voorbereiden van jullie Inschrijving.</a:t>
            </a:r>
          </a:p>
          <a:p>
            <a:pPr marL="342900" indent="-342900"/>
            <a:endParaRPr lang="nl-NL" sz="240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Symbolen tekenen die knallen! Vier tips! - Indigo Leeuw">
            <a:extLst>
              <a:ext uri="{FF2B5EF4-FFF2-40B4-BE49-F238E27FC236}">
                <a16:creationId xmlns:a16="http://schemas.microsoft.com/office/drawing/2014/main" id="{E430BDF4-4F52-06FD-D65E-E6B8EA2CA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609"/>
            <a:ext cx="3123848" cy="312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737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72CB-1312-9C48-1633-F2C8C623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6CED219-FC61-3D05-CA82-A0FDB67AD7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Eerste vervolgstap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C1F563-3F1E-76DD-011E-28103AD76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u="none" strike="noStrike">
                <a:effectLst/>
              </a:rPr>
              <a:t>Uiterste datum en tijdstip voor ontvangen van vragen ten behoeve van de eerste Nota van Inlichtingen 18 maart 2024 12:00 uur</a:t>
            </a:r>
            <a:endParaRPr lang="nl-NL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nl-NL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1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BEB065B-9949-734D-8C34-36BC02E9FA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Waar staan we bij stil?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4885CB0-E2CC-B748-B637-6D87F34CD6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574" y="1345290"/>
            <a:ext cx="9626529" cy="4480184"/>
          </a:xfrm>
        </p:spPr>
        <p:txBody>
          <a:bodyPr lIns="0" tIns="0" rIns="0" bIns="0" anchor="t">
            <a:noAutofit/>
          </a:bodyPr>
          <a:lstStyle/>
          <a:p>
            <a:pPr marL="457200" indent="-457200" fontAlgn="base"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Wat </a:t>
            </a:r>
            <a:r>
              <a:rPr lang="en-US" sz="2400" dirty="0" err="1">
                <a:solidFill>
                  <a:srgbClr val="000000"/>
                </a:solidFill>
                <a:latin typeface="+mn-lt"/>
              </a:rPr>
              <a:t>willen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+mn-lt"/>
              </a:rPr>
              <a:t>bereiken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?</a:t>
            </a:r>
            <a:endParaRPr lang="en-US" dirty="0">
              <a:solidFill>
                <a:srgbClr val="000000"/>
              </a:solidFill>
              <a:latin typeface="+mn-lt"/>
              <a:cs typeface="Helvetica"/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Scope</a:t>
            </a:r>
          </a:p>
          <a:p>
            <a:pPr marL="457200" indent="-457200">
              <a:buAutoNum type="arabicPeriod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Proces tot op </a:t>
            </a:r>
            <a:r>
              <a:rPr lang="nl-NL" sz="2400" dirty="0">
                <a:solidFill>
                  <a:srgbClr val="000000"/>
                </a:solidFill>
                <a:latin typeface="+mn-lt"/>
              </a:rPr>
              <a:t>heden</a:t>
            </a:r>
            <a:endParaRPr lang="en-US" dirty="0">
              <a:solidFill>
                <a:srgbClr val="000000"/>
              </a:solidFill>
              <a:latin typeface="+mn-lt"/>
              <a:cs typeface="Helvetica"/>
            </a:endParaRPr>
          </a:p>
          <a:p>
            <a:pPr marL="457200" indent="-457200">
              <a:buAutoNum type="arabicPeriod"/>
            </a:pPr>
            <a:r>
              <a:rPr lang="nl-NL" sz="2400" dirty="0">
                <a:solidFill>
                  <a:srgbClr val="000000"/>
                </a:solidFill>
                <a:latin typeface="+mn-lt"/>
              </a:rPr>
              <a:t>Toelichting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 planning van de aanbesteding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  <a:endParaRPr lang="en-US" dirty="0">
              <a:solidFill>
                <a:srgbClr val="000000"/>
              </a:solidFill>
              <a:latin typeface="+mn-lt"/>
              <a:cs typeface="Helvetica"/>
            </a:endParaRPr>
          </a:p>
          <a:p>
            <a:pPr marL="457200" indent="-457200">
              <a:buAutoNum type="arabicPeriod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Toelichting scope van de overeenkomst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+mn-lt"/>
              <a:cs typeface="Helvetica"/>
            </a:endParaRPr>
          </a:p>
          <a:p>
            <a:pPr marL="457200" indent="-457200" algn="l" rtl="0" fontAlgn="base">
              <a:buAutoNum type="arabicPeriod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Toelichting prijzenblad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+mn-lt"/>
              <a:cs typeface="Helvetica"/>
            </a:endParaRPr>
          </a:p>
          <a:p>
            <a:pPr marL="457200" indent="-457200" algn="l" rtl="0" fontAlgn="base">
              <a:buAutoNum type="arabicPeriod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Aandachtspunten voor inschrijving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+mn-lt"/>
              <a:cs typeface="Helvetica"/>
            </a:endParaRPr>
          </a:p>
          <a:p>
            <a:pPr marL="457200" indent="-457200" algn="l" rtl="0" fontAlgn="base">
              <a:buAutoNum type="arabicPeriod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Eerste vervolgstap (</a:t>
            </a:r>
            <a:r>
              <a:rPr lang="nl-NL" sz="2400" b="0" i="0" u="none" strike="noStrike" dirty="0" err="1">
                <a:solidFill>
                  <a:srgbClr val="000000"/>
                </a:solidFill>
                <a:effectLst/>
                <a:latin typeface="+mn-lt"/>
              </a:rPr>
              <a:t>NvI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 d.d.)</a:t>
            </a:r>
            <a:endParaRPr lang="en-US" b="0" i="0" dirty="0">
              <a:solidFill>
                <a:srgbClr val="000000"/>
              </a:solidFill>
              <a:effectLst/>
              <a:latin typeface="+mn-lt"/>
              <a:cs typeface="Helvetica"/>
            </a:endParaRPr>
          </a:p>
          <a:p>
            <a:pPr marL="361950" lvl="1" indent="-361950">
              <a:lnSpc>
                <a:spcPct val="100000"/>
              </a:lnSpc>
              <a:buFontTx/>
              <a:buChar char="-"/>
            </a:pPr>
            <a:endParaRPr lang="nl-NL">
              <a:solidFill>
                <a:schemeClr val="tx2"/>
              </a:solidFill>
            </a:endParaRPr>
          </a:p>
          <a:p>
            <a:pPr marL="125730" indent="-287655">
              <a:buAutoNum type="arabicPeriod"/>
            </a:pPr>
            <a:endParaRPr lang="nl-NL">
              <a:cs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8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068FFCB-EA80-2882-CFF0-495A38C11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pPr marL="0" indent="0" algn="ctr">
              <a:buNone/>
            </a:pPr>
            <a:r>
              <a:rPr lang="nl-NL" sz="2400" dirty="0">
                <a:latin typeface="+mj-lt"/>
                <a:ea typeface="Calibri"/>
                <a:cs typeface="Times New Roman"/>
              </a:rPr>
              <a:t>Aan het einde van de presentatie is ruimte voor toelichtende vragen over het proces. Vragen over de inhoud gaan via Nota van Inlichtingen.</a:t>
            </a:r>
          </a:p>
        </p:txBody>
      </p:sp>
    </p:spTree>
    <p:extLst>
      <p:ext uri="{BB962C8B-B14F-4D97-AF65-F5344CB8AC3E}">
        <p14:creationId xmlns:p14="http://schemas.microsoft.com/office/powerpoint/2010/main" val="2615786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8FB54-F463-9F0B-D4C8-6FED8D420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BED2814-37DF-CA5B-B438-683A98C67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Wat willen we bereiken?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8524C6-3039-9EA9-E00E-5A09BEF33D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374" y="1505084"/>
            <a:ext cx="8088741" cy="4480184"/>
          </a:xfrm>
        </p:spPr>
        <p:txBody>
          <a:bodyPr/>
          <a:lstStyle/>
          <a:p>
            <a:pPr marL="342900" indent="-342900"/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Amersfoort maakt nu gebruik van diverse opties om inhuur van personeel mogelijk te maken.</a:t>
            </a:r>
          </a:p>
          <a:p>
            <a:pPr marL="342900" indent="-342900"/>
            <a:r>
              <a:rPr lang="nl-NL" sz="24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Amersfoort wil klaar</a:t>
            </a:r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zijn voor de toekomst en daarom inhuur anders en beter organiseren. </a:t>
            </a:r>
          </a:p>
          <a:p>
            <a:pPr marL="342900" indent="-342900"/>
            <a:r>
              <a:rPr lang="nl-NL" sz="24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Door inhuur centraal te organiseren.</a:t>
            </a:r>
            <a:endParaRPr lang="nl-NL" sz="24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 een </a:t>
            </a:r>
            <a:r>
              <a:rPr lang="nl-NL" sz="2400" kern="0">
                <a:effectLst/>
                <a:latin typeface="+mj-lt"/>
                <a:ea typeface="Times New Roman" panose="02020603050405020304" pitchFamily="18" charset="0"/>
              </a:rPr>
              <a:t>efficiënter, effectiever en transparanter proces.</a:t>
            </a:r>
          </a:p>
        </p:txBody>
      </p:sp>
      <p:pic>
        <p:nvPicPr>
          <p:cNvPr id="5" name="Graphic 4" descr="Roos met effen opvulling">
            <a:extLst>
              <a:ext uri="{FF2B5EF4-FFF2-40B4-BE49-F238E27FC236}">
                <a16:creationId xmlns:a16="http://schemas.microsoft.com/office/drawing/2014/main" id="{9EEC706D-96D3-E5D5-C429-0A3B3D696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028" y="1850571"/>
            <a:ext cx="2449286" cy="24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72CB-1312-9C48-1633-F2C8C623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6CED219-FC61-3D05-CA82-A0FDB67AD7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Toelichting scope van de overeenkomst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C1F563-3F1E-76DD-011E-28103AD76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pPr marL="0" indent="0" algn="l" rtl="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buNone/>
              <a:defRPr sz="1800"/>
            </a:pPr>
            <a:r>
              <a:rPr lang="nl-NL" sz="2000" dirty="0">
                <a:solidFill>
                  <a:prstClr val="black"/>
                </a:solidFill>
                <a:latin typeface="+mj-lt"/>
                <a:ea typeface="Open Sans"/>
                <a:cs typeface="Open Sans"/>
              </a:rPr>
              <a:t>De scope betreft:</a:t>
            </a:r>
          </a:p>
          <a:p>
            <a:pPr marL="514350" indent="-514350" algn="l" rtl="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nl-NL" sz="2000" dirty="0">
                <a:solidFill>
                  <a:prstClr val="black"/>
                </a:solidFill>
                <a:latin typeface="+mj-lt"/>
                <a:ea typeface="Open Sans"/>
                <a:cs typeface="Open Sans"/>
              </a:rPr>
              <a:t>Externe inhuur vanaf schaal 10</a:t>
            </a:r>
          </a:p>
          <a:p>
            <a:pPr marL="514350" indent="-51435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defRPr sz="1800"/>
            </a:pPr>
            <a:r>
              <a:rPr lang="nl-NL" sz="2000" dirty="0">
                <a:solidFill>
                  <a:prstClr val="black"/>
                </a:solidFill>
                <a:latin typeface="+mj-lt"/>
                <a:ea typeface="Open Sans"/>
                <a:cs typeface="Open Sans"/>
              </a:rPr>
              <a:t>Leveranciers van de doelgroepen WIZ, VTH en Archeologie worden na het aflopen van de huidige raamovereenkomsten door de broker gecontracteerd. </a:t>
            </a:r>
          </a:p>
          <a:p>
            <a:pPr marL="0" indent="0" algn="l" rtl="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buNone/>
              <a:defRPr sz="1800"/>
            </a:pPr>
            <a:r>
              <a:rPr lang="nl-NL" sz="2000" dirty="0">
                <a:solidFill>
                  <a:prstClr val="black"/>
                </a:solidFill>
                <a:latin typeface="+mj-lt"/>
                <a:ea typeface="Open Sans"/>
                <a:cs typeface="Open Sans"/>
              </a:rPr>
              <a:t>Niet in scope:</a:t>
            </a:r>
          </a:p>
          <a:p>
            <a:pPr marL="514350" indent="-51435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defRPr sz="1800"/>
            </a:pPr>
            <a:r>
              <a:rPr lang="nl-NL" sz="2000" dirty="0">
                <a:latin typeface="+mj-lt"/>
                <a:ea typeface="Open Sans"/>
                <a:cs typeface="Open Sans"/>
              </a:rPr>
              <a:t>Externe inhuur t/m schaal 9* (uitzenden en Payroll) is buiten scope</a:t>
            </a:r>
          </a:p>
          <a:p>
            <a:pPr marL="514350" indent="-514350" algn="l" rtl="0" fontAlgn="ctr">
              <a:spcBef>
                <a:spcPts val="600"/>
              </a:spcBef>
              <a:spcAft>
                <a:spcPts val="600"/>
              </a:spcAft>
              <a:buClr>
                <a:srgbClr val="E26207"/>
              </a:buClr>
              <a:buSzPct val="100000"/>
              <a:buFont typeface="Arial" panose="020B0604020202020204" pitchFamily="34" charset="0"/>
              <a:buChar char="•"/>
              <a:defRPr sz="1800"/>
            </a:pPr>
            <a:r>
              <a:rPr lang="nl-NL" sz="2000" dirty="0">
                <a:solidFill>
                  <a:prstClr val="black"/>
                </a:solidFill>
                <a:latin typeface="+mj-lt"/>
                <a:ea typeface="Open Sans"/>
                <a:cs typeface="Open Sans"/>
              </a:rPr>
              <a:t>Advies en Diensten (Inkoop)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665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41D9-426B-79C8-3027-D05CA19E8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Route tussen twee spelden, met een pad met effen opvulling">
            <a:extLst>
              <a:ext uri="{FF2B5EF4-FFF2-40B4-BE49-F238E27FC236}">
                <a16:creationId xmlns:a16="http://schemas.microsoft.com/office/drawing/2014/main" id="{3BAB8395-1AB5-DA4A-DD0A-9B3C0C6CD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515" y="1632857"/>
            <a:ext cx="2854147" cy="2618014"/>
          </a:xfrm>
          <a:prstGeom prst="rect">
            <a:avLst/>
          </a:prstGeom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EEC26E-B56F-4D56-037D-268F13BAD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Proces tot op heden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155074-CAC8-79E2-9A19-3CA54C577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36081" y="1439769"/>
            <a:ext cx="7828606" cy="4480184"/>
          </a:xfrm>
        </p:spPr>
        <p:txBody>
          <a:bodyPr lIns="0" tIns="0" rIns="0" bIns="0"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nl-NL" sz="2400">
                <a:solidFill>
                  <a:srgbClr val="000000"/>
                </a:solidFill>
                <a:latin typeface="+mn-lt"/>
              </a:rPr>
              <a:t>Onderzoek gewenste oplossing (juni 2023)</a:t>
            </a:r>
          </a:p>
          <a:p>
            <a:pPr fontAlgn="base">
              <a:buFont typeface="+mj-lt"/>
              <a:buAutoNum type="arabicPeriod"/>
            </a:pPr>
            <a:r>
              <a:rPr lang="nl-NL" sz="2400">
                <a:solidFill>
                  <a:srgbClr val="000000"/>
                </a:solidFill>
                <a:latin typeface="+mn-lt"/>
              </a:rPr>
              <a:t>Principe besluit directie; interne inhuurdesk met broker</a:t>
            </a:r>
          </a:p>
          <a:p>
            <a:pPr fontAlgn="base">
              <a:buFont typeface="+mj-lt"/>
              <a:buAutoNum type="arabicPeriod"/>
            </a:pPr>
            <a:r>
              <a:rPr lang="nl-NL" sz="2400">
                <a:solidFill>
                  <a:srgbClr val="000000"/>
                </a:solidFill>
                <a:latin typeface="+mn-lt"/>
              </a:rPr>
              <a:t>Toetsen en uitwerken principe besluit met medewerkers van gemeente Amersfoort </a:t>
            </a:r>
          </a:p>
          <a:p>
            <a:pPr fontAlgn="base">
              <a:buFont typeface="+mj-lt"/>
              <a:buAutoNum type="arabicPeriod"/>
            </a:pPr>
            <a:r>
              <a:rPr lang="nl-NL" sz="2400">
                <a:solidFill>
                  <a:srgbClr val="000000"/>
                </a:solidFill>
                <a:latin typeface="+mn-lt"/>
              </a:rPr>
              <a:t>Definitief besluit directie (november 2023)</a:t>
            </a:r>
          </a:p>
          <a:p>
            <a:pPr fontAlgn="base">
              <a:buFont typeface="+mj-lt"/>
              <a:buAutoNum type="arabicPeriod"/>
            </a:pPr>
            <a:r>
              <a:rPr lang="nl-NL" sz="2400">
                <a:solidFill>
                  <a:srgbClr val="000000"/>
                </a:solidFill>
                <a:latin typeface="+mn-lt"/>
              </a:rPr>
              <a:t>Voorbereiding EU aanbesteding</a:t>
            </a:r>
          </a:p>
        </p:txBody>
      </p:sp>
    </p:spTree>
    <p:extLst>
      <p:ext uri="{BB962C8B-B14F-4D97-AF65-F5344CB8AC3E}">
        <p14:creationId xmlns:p14="http://schemas.microsoft.com/office/powerpoint/2010/main" val="228563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C1AD5-CD57-6A69-8BD7-844495C2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55389E3-C843-BB85-0CAD-5732FF5C57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Toelichting planning van de aanbesteding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E2588EB-2820-4C9B-F553-4B6BBB189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357245"/>
              </p:ext>
            </p:extLst>
          </p:nvPr>
        </p:nvGraphicFramePr>
        <p:xfrm>
          <a:off x="1796902" y="1040572"/>
          <a:ext cx="5922335" cy="4776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931">
                  <a:extLst>
                    <a:ext uri="{9D8B030D-6E8A-4147-A177-3AD203B41FA5}">
                      <a16:colId xmlns:a16="http://schemas.microsoft.com/office/drawing/2014/main" val="1172541103"/>
                    </a:ext>
                  </a:extLst>
                </a:gridCol>
                <a:gridCol w="3401404">
                  <a:extLst>
                    <a:ext uri="{9D8B030D-6E8A-4147-A177-3AD203B41FA5}">
                      <a16:colId xmlns:a16="http://schemas.microsoft.com/office/drawing/2014/main" val="322065550"/>
                    </a:ext>
                  </a:extLst>
                </a:gridCol>
              </a:tblGrid>
              <a:tr h="20814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b="1" u="none" strike="noStrike">
                          <a:effectLst/>
                        </a:rPr>
                        <a:t>Activiteiten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b="1" u="none" strike="noStrike">
                          <a:effectLst/>
                        </a:rPr>
                        <a:t>Data 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3697867842"/>
                  </a:ext>
                </a:extLst>
              </a:tr>
              <a:tr h="41628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Datum versturen publicatie naar TenderNed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4-mrt-2024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1880495713"/>
                  </a:ext>
                </a:extLst>
              </a:tr>
              <a:tr h="41628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Datum publicatie aankondiging op TenderNed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6-mrt-2024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2871641911"/>
                  </a:ext>
                </a:extLst>
              </a:tr>
              <a:tr h="197775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Informatiebijeenkomst via Teams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11-mrt-2024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2809337795"/>
                  </a:ext>
                </a:extLst>
              </a:tr>
              <a:tr h="62442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Uiterste datum en tijdstip voor ontvangen van vragen </a:t>
                      </a:r>
                      <a:r>
                        <a:rPr lang="nl-NL" sz="1200" u="none" strike="noStrike" err="1">
                          <a:effectLst/>
                        </a:rPr>
                        <a:t>tbv</a:t>
                      </a:r>
                      <a:r>
                        <a:rPr lang="nl-NL" sz="1200" u="none" strike="noStrike">
                          <a:effectLst/>
                        </a:rPr>
                        <a:t> de eerste nota van inlichtingen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18 maart 2024 12:00 uur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4206206268"/>
                  </a:ext>
                </a:extLst>
              </a:tr>
              <a:tr h="41628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Uiterste datum publicatie eerste nota van inlichtingen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3-apr-2024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3505444890"/>
                  </a:ext>
                </a:extLst>
              </a:tr>
              <a:tr h="62442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Uiterste datum en tijdstip voor ontvangen van vragen tbv de tweede nota van inlichtingen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10 april 2024 12:00 uur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3856982514"/>
                  </a:ext>
                </a:extLst>
              </a:tr>
              <a:tr h="41628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Uiterste datum publicatie tweede nota van inlichtingen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17-apr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640934416"/>
                  </a:ext>
                </a:extLst>
              </a:tr>
              <a:tr h="62442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Sluitingsdatum en –tijdstip indienen inschrijving, uiterlijk(via de kluis in TenderNed)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30 april 2024 12:00 uur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1121546224"/>
                  </a:ext>
                </a:extLst>
              </a:tr>
              <a:tr h="20814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Opening kluis TenderNed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30 april 2024 12:15 uur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4039430347"/>
                  </a:ext>
                </a:extLst>
              </a:tr>
              <a:tr h="20814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Voorlopige gunning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23-mei-2024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3319442741"/>
                  </a:ext>
                </a:extLst>
              </a:tr>
              <a:tr h="20814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Definitieve gunning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200" u="none" strike="noStrike">
                          <a:effectLst/>
                        </a:rPr>
                        <a:t>13-jun-2024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extLst>
                  <a:ext uri="{0D108BD9-81ED-4DB2-BD59-A6C34878D82A}">
                    <a16:rowId xmlns:a16="http://schemas.microsoft.com/office/drawing/2014/main" val="2553510344"/>
                  </a:ext>
                </a:extLst>
              </a:tr>
              <a:tr h="208140">
                <a:tc>
                  <a:txBody>
                    <a:bodyPr/>
                    <a:lstStyle/>
                    <a:p>
                      <a:pPr algn="l" fontAlgn="ctr"/>
                      <a:r>
                        <a:rPr lang="nl-NL" sz="1200" u="none" strike="noStrike">
                          <a:effectLst/>
                        </a:rPr>
                        <a:t>Start overeenkomst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200" u="none" strike="noStrike">
                          <a:effectLst/>
                        </a:rPr>
                        <a:t>15-jun-2024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92" marR="8892" marT="8892" marB="0" anchor="b"/>
                </a:tc>
                <a:extLst>
                  <a:ext uri="{0D108BD9-81ED-4DB2-BD59-A6C34878D82A}">
                    <a16:rowId xmlns:a16="http://schemas.microsoft.com/office/drawing/2014/main" val="3540418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178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72CB-1312-9C48-1633-F2C8C623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6CED219-FC61-3D05-CA82-A0FDB67AD7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Toelichting prijzenblad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B74884-2D21-5737-AFBC-8AAA4B1A1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31" y="1549803"/>
            <a:ext cx="9230832" cy="375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7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72CB-1312-9C48-1633-F2C8C623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6CED219-FC61-3D05-CA82-A0FDB67AD7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>
            <a:noAutofit/>
          </a:bodyPr>
          <a:lstStyle/>
          <a:p>
            <a:pPr>
              <a:lnSpc>
                <a:spcPct val="172413"/>
              </a:lnSpc>
            </a:pPr>
            <a:r>
              <a:rPr lang="nl-NL"/>
              <a:t>Toelichting prijzenblad</a:t>
            </a:r>
            <a:r>
              <a:rPr lang="en-US"/>
              <a:t>​</a:t>
            </a:r>
          </a:p>
          <a:p>
            <a:pPr>
              <a:lnSpc>
                <a:spcPct val="172413"/>
              </a:lnSpc>
            </a:pPr>
            <a:endParaRPr lang="nl-NL">
              <a:cs typeface="Helvetica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A35FA83-C43F-8481-2AFD-9FE0E84C2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30" y="975360"/>
            <a:ext cx="9414309" cy="47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344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Gemeente Amersfoor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200"/>
      </a:accent1>
      <a:accent2>
        <a:srgbClr val="E30613"/>
      </a:accent2>
      <a:accent3>
        <a:srgbClr val="FFBF5E"/>
      </a:accent3>
      <a:accent4>
        <a:srgbClr val="FA5D66"/>
      </a:accent4>
      <a:accent5>
        <a:srgbClr val="FFE9C9"/>
      </a:accent5>
      <a:accent6>
        <a:srgbClr val="FDC9CC"/>
      </a:accent6>
      <a:hlink>
        <a:srgbClr val="0563C1"/>
      </a:hlink>
      <a:folHlink>
        <a:srgbClr val="954F72"/>
      </a:folHlink>
    </a:clrScheme>
    <a:fontScheme name="Gemeente Amersfoor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Amersfoort 27 juli.potx" id="{396565C4-81A5-4C3F-B8AF-7D26912B3278}" vid="{6C356C37-D71F-4493-AB18-DD36BA2F627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87A182EA97443B90A2BDFFA16B9B8" ma:contentTypeVersion="14" ma:contentTypeDescription="Een nieuw document maken." ma:contentTypeScope="" ma:versionID="e9f2e0ac1b9e77371160c03f7e70c4a5">
  <xsd:schema xmlns:xsd="http://www.w3.org/2001/XMLSchema" xmlns:xs="http://www.w3.org/2001/XMLSchema" xmlns:p="http://schemas.microsoft.com/office/2006/metadata/properties" xmlns:ns2="8641d731-8d82-4025-94ac-f81355cd7152" xmlns:ns3="746fbf30-322b-40ed-bd2b-2342a9dc1d58" targetNamespace="http://schemas.microsoft.com/office/2006/metadata/properties" ma:root="true" ma:fieldsID="12d038d04744ce11198c2d2cb4955115" ns2:_="" ns3:_="">
    <xsd:import namespace="8641d731-8d82-4025-94ac-f81355cd7152"/>
    <xsd:import namespace="746fbf30-322b-40ed-bd2b-2342a9dc1d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1d731-8d82-4025-94ac-f81355cd71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88b94e4-faf0-4286-a14b-6aee6575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fbf30-322b-40ed-bd2b-2342a9dc1d5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8c787a-7046-42a0-954b-325867d18381}" ma:internalName="TaxCatchAll" ma:showField="CatchAllData" ma:web="746fbf30-322b-40ed-bd2b-2342a9dc1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6fbf30-322b-40ed-bd2b-2342a9dc1d58" xsi:nil="true"/>
    <lcf76f155ced4ddcb4097134ff3c332f xmlns="8641d731-8d82-4025-94ac-f81355cd71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F86F36-DC47-4B38-9FC2-24D37143B4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F7B506-CC94-470A-9078-D57F98AA840F}"/>
</file>

<file path=customXml/itemProps3.xml><?xml version="1.0" encoding="utf-8"?>
<ds:datastoreItem xmlns:ds="http://schemas.openxmlformats.org/officeDocument/2006/customXml" ds:itemID="{4CF3FD51-79A9-4960-A081-D66A969548E4}">
  <ds:schemaRefs>
    <ds:schemaRef ds:uri="07d72a10-5709-442f-893b-bbaf25adeb98"/>
    <ds:schemaRef ds:uri="5078da1a-f574-44cc-949d-7e7599c88c6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Nicole Braham</dc:creator>
  <cp:revision>32</cp:revision>
  <dcterms:created xsi:type="dcterms:W3CDTF">2024-02-05T13:19:03Z</dcterms:created>
  <dcterms:modified xsi:type="dcterms:W3CDTF">2024-04-03T09:01:34Z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0x01010027298E24BFFD0D4BA4422C533369A366</vt:lpwstr>
  </property>
</Properties>
</file>