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61" r:id="rId4"/>
    <p:sldId id="262" r:id="rId5"/>
    <p:sldId id="263" r:id="rId6"/>
    <p:sldId id="264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0D1"/>
    <a:srgbClr val="00445C"/>
    <a:srgbClr val="184B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32"/>
  </p:normalViewPr>
  <p:slideViewPr>
    <p:cSldViewPr snapToGrid="0" showGuides="1">
      <p:cViewPr varScale="1">
        <p:scale>
          <a:sx n="112" d="100"/>
          <a:sy n="112" d="100"/>
        </p:scale>
        <p:origin x="4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9EC56-AC04-E34B-B6E6-F32A7153529B}" type="datetimeFigureOut">
              <a:rPr lang="nl-NL" smtClean="0"/>
              <a:t>3-4-2024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33ACF-3B15-E84E-AE0C-C642A16A98D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2952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48E6EB-03FE-74F7-0288-1DAAC2185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632723"/>
            <a:ext cx="9144000" cy="365125"/>
          </a:xfrm>
        </p:spPr>
        <p:txBody>
          <a:bodyPr wrap="none" anchor="t"/>
          <a:lstStyle>
            <a:lvl1pPr algn="ctr">
              <a:defRPr sz="2500">
                <a:solidFill>
                  <a:srgbClr val="184B7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60CCEEC-1CF1-5708-1B72-AE0635CDF4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13540"/>
            <a:ext cx="9143999" cy="1348587"/>
          </a:xfrm>
        </p:spPr>
        <p:txBody>
          <a:bodyPr/>
          <a:lstStyle>
            <a:lvl1pPr marL="0" indent="0" algn="ctr">
              <a:lnSpc>
                <a:spcPts val="2500"/>
              </a:lnSpc>
              <a:buNone/>
              <a:defRPr sz="2100">
                <a:solidFill>
                  <a:srgbClr val="00445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3F00C4D-416C-9DBA-112A-9AF39DA7F1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6611" y="6252021"/>
            <a:ext cx="794219" cy="365125"/>
          </a:xfrm>
          <a:prstGeom prst="rect">
            <a:avLst/>
          </a:prstGeom>
        </p:spPr>
        <p:txBody>
          <a:bodyPr wrap="none" lIns="0" tIns="0" rIns="0" bIns="0" anchor="ctr"/>
          <a:lstStyle>
            <a:lvl1pPr>
              <a:defRPr sz="1100">
                <a:solidFill>
                  <a:srgbClr val="184B7F"/>
                </a:solidFill>
              </a:defRPr>
            </a:lvl1pPr>
          </a:lstStyle>
          <a:p>
            <a:fld id="{F2C47DBD-9C45-8C44-B4AA-93E82D9ECA99}" type="datetime1">
              <a:rPr lang="nl-NL" smtClean="0"/>
              <a:t>3-4-2024</a:t>
            </a:fld>
            <a:r>
              <a:rPr lang="nl-NL" dirty="0"/>
              <a:t>\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057512-F3E2-09AD-A548-3C7CB4815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17037" y="6252021"/>
            <a:ext cx="4278963" cy="365125"/>
          </a:xfrm>
          <a:prstGeom prst="rect">
            <a:avLst/>
          </a:prstGeom>
        </p:spPr>
        <p:txBody>
          <a:bodyPr wrap="none" lIns="0" tIns="0" rIns="0" bIns="0" anchor="ctr"/>
          <a:lstStyle>
            <a:lvl1pPr algn="l">
              <a:defRPr sz="1100">
                <a:solidFill>
                  <a:srgbClr val="184B7F"/>
                </a:solidFill>
              </a:defRPr>
            </a:lvl1pPr>
          </a:lstStyle>
          <a:p>
            <a:r>
              <a:rPr lang="nl-NL"/>
              <a:t>Gemeente Culemborg - onderwerp of afzender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CD636E2-EE31-FCA8-653B-8CFD3C128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252020"/>
            <a:ext cx="626477" cy="365125"/>
          </a:xfrm>
        </p:spPr>
        <p:txBody>
          <a:bodyPr/>
          <a:lstStyle>
            <a:lvl1pPr>
              <a:defRPr sz="1100" b="1">
                <a:solidFill>
                  <a:srgbClr val="184B7F"/>
                </a:solidFill>
              </a:defRPr>
            </a:lvl1pPr>
          </a:lstStyle>
          <a:p>
            <a:fld id="{4C22C260-2BED-8543-9F00-798B5E267026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C102E370-3612-AF59-A2DC-3075D4BD24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63530" y="6377432"/>
            <a:ext cx="120650" cy="11430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15ECFE52-643D-368D-F39C-F3F66413728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65100" y="6379200"/>
            <a:ext cx="108000" cy="10800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7F5181BF-CC23-12E0-B193-7F33EF0BE8F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2800" y="6379200"/>
            <a:ext cx="108000" cy="1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22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E5F918-3768-34FE-3BB9-CEAB30BF7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5646C7-B977-4895-C3BC-4404EB12CB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75263F3-DF93-0454-E913-B6F11F71BB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6873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776260-621E-1BEB-E250-C145747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00" y="363600"/>
            <a:ext cx="961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0C374F5-FDC7-B10E-76DE-032983C09E4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19589" y="2696310"/>
            <a:ext cx="2494800" cy="436504"/>
          </a:xfrm>
        </p:spPr>
        <p:txBody>
          <a:bodyPr anchor="b"/>
          <a:lstStyle>
            <a:lvl1pPr marL="0" indent="0">
              <a:buNone/>
              <a:defRPr sz="1800" b="0" i="1">
                <a:solidFill>
                  <a:srgbClr val="00A0D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kopje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FA0AE6E-758E-76EF-61AB-D9F5F2D94A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9589" y="3148235"/>
            <a:ext cx="2494800" cy="2668461"/>
          </a:xfrm>
        </p:spPr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1A669927-4FB1-CA47-54C7-7CFA6632EB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589" y="2058774"/>
            <a:ext cx="2494800" cy="637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7200" b="1">
                <a:solidFill>
                  <a:srgbClr val="00A0D1"/>
                </a:solidFill>
              </a:defRPr>
            </a:lvl1pPr>
            <a:lvl2pPr marL="457200" indent="0">
              <a:buNone/>
              <a:defRPr sz="7200" b="1">
                <a:solidFill>
                  <a:srgbClr val="00A0D1"/>
                </a:solidFill>
              </a:defRPr>
            </a:lvl2pPr>
            <a:lvl3pPr marL="914400" indent="0">
              <a:buNone/>
              <a:defRPr sz="7200" b="1">
                <a:solidFill>
                  <a:srgbClr val="00A0D1"/>
                </a:solidFill>
              </a:defRPr>
            </a:lvl3pPr>
            <a:lvl4pPr marL="1371600" indent="0">
              <a:buNone/>
              <a:defRPr sz="7200" b="1">
                <a:solidFill>
                  <a:srgbClr val="00A0D1"/>
                </a:solidFill>
              </a:defRPr>
            </a:lvl4pPr>
            <a:lvl5pPr marL="1828800" indent="0">
              <a:buNone/>
              <a:defRPr sz="7200" b="1">
                <a:solidFill>
                  <a:srgbClr val="00A0D1"/>
                </a:solidFill>
              </a:defRPr>
            </a:lvl5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12" name="Tijdelijke aanduiding voor tekst 10">
            <a:extLst>
              <a:ext uri="{FF2B5EF4-FFF2-40B4-BE49-F238E27FC236}">
                <a16:creationId xmlns:a16="http://schemas.microsoft.com/office/drawing/2014/main" id="{46BFFDDD-BC8A-ECD9-428E-8BE3C5835F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74198" y="2058774"/>
            <a:ext cx="2494800" cy="637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7200" b="1">
                <a:solidFill>
                  <a:srgbClr val="00A0D1"/>
                </a:solidFill>
              </a:defRPr>
            </a:lvl1pPr>
            <a:lvl2pPr marL="457200" indent="0">
              <a:buNone/>
              <a:defRPr sz="7200" b="1">
                <a:solidFill>
                  <a:srgbClr val="00A0D1"/>
                </a:solidFill>
              </a:defRPr>
            </a:lvl2pPr>
            <a:lvl3pPr marL="914400" indent="0">
              <a:buNone/>
              <a:defRPr sz="7200" b="1">
                <a:solidFill>
                  <a:srgbClr val="00A0D1"/>
                </a:solidFill>
              </a:defRPr>
            </a:lvl3pPr>
            <a:lvl4pPr marL="1371600" indent="0">
              <a:buNone/>
              <a:defRPr sz="7200" b="1">
                <a:solidFill>
                  <a:srgbClr val="00A0D1"/>
                </a:solidFill>
              </a:defRPr>
            </a:lvl4pPr>
            <a:lvl5pPr marL="1828800" indent="0">
              <a:buNone/>
              <a:defRPr sz="7200" b="1">
                <a:solidFill>
                  <a:srgbClr val="00A0D1"/>
                </a:solidFill>
              </a:defRPr>
            </a:lvl5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13" name="Tijdelijke aanduiding voor tekst 10">
            <a:extLst>
              <a:ext uri="{FF2B5EF4-FFF2-40B4-BE49-F238E27FC236}">
                <a16:creationId xmlns:a16="http://schemas.microsoft.com/office/drawing/2014/main" id="{472AFF38-00D6-B692-0623-BE81801D80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38125" y="2058774"/>
            <a:ext cx="2494800" cy="637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7200" b="1">
                <a:solidFill>
                  <a:srgbClr val="00A0D1"/>
                </a:solidFill>
              </a:defRPr>
            </a:lvl1pPr>
            <a:lvl2pPr marL="457200" indent="0">
              <a:buNone/>
              <a:defRPr sz="7200" b="1">
                <a:solidFill>
                  <a:srgbClr val="00A0D1"/>
                </a:solidFill>
              </a:defRPr>
            </a:lvl2pPr>
            <a:lvl3pPr marL="914400" indent="0">
              <a:buNone/>
              <a:defRPr sz="7200" b="1">
                <a:solidFill>
                  <a:srgbClr val="00A0D1"/>
                </a:solidFill>
              </a:defRPr>
            </a:lvl3pPr>
            <a:lvl4pPr marL="1371600" indent="0">
              <a:buNone/>
              <a:defRPr sz="7200" b="1">
                <a:solidFill>
                  <a:srgbClr val="00A0D1"/>
                </a:solidFill>
              </a:defRPr>
            </a:lvl4pPr>
            <a:lvl5pPr marL="1828800" indent="0">
              <a:buNone/>
              <a:defRPr sz="7200" b="1">
                <a:solidFill>
                  <a:srgbClr val="00A0D1"/>
                </a:solidFill>
              </a:defRPr>
            </a:lvl5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14" name="Tijdelijke aanduiding voor tekst 10">
            <a:extLst>
              <a:ext uri="{FF2B5EF4-FFF2-40B4-BE49-F238E27FC236}">
                <a16:creationId xmlns:a16="http://schemas.microsoft.com/office/drawing/2014/main" id="{54114F0E-A5E8-761C-9A7A-1CBD7E80FC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97394" y="2058774"/>
            <a:ext cx="2494800" cy="637536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7200" b="1">
                <a:solidFill>
                  <a:srgbClr val="00A0D1"/>
                </a:solidFill>
              </a:defRPr>
            </a:lvl1pPr>
            <a:lvl2pPr marL="457200" indent="0">
              <a:buNone/>
              <a:defRPr sz="7200" b="1">
                <a:solidFill>
                  <a:srgbClr val="00A0D1"/>
                </a:solidFill>
              </a:defRPr>
            </a:lvl2pPr>
            <a:lvl3pPr marL="914400" indent="0">
              <a:buNone/>
              <a:defRPr sz="7200" b="1">
                <a:solidFill>
                  <a:srgbClr val="00A0D1"/>
                </a:solidFill>
              </a:defRPr>
            </a:lvl3pPr>
            <a:lvl4pPr marL="1371600" indent="0">
              <a:buNone/>
              <a:defRPr sz="7200" b="1">
                <a:solidFill>
                  <a:srgbClr val="00A0D1"/>
                </a:solidFill>
              </a:defRPr>
            </a:lvl4pPr>
            <a:lvl5pPr marL="1828800" indent="0">
              <a:buNone/>
              <a:defRPr sz="7200" b="1">
                <a:solidFill>
                  <a:srgbClr val="00A0D1"/>
                </a:solidFill>
              </a:defRPr>
            </a:lvl5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15" name="Tijdelijke aanduiding voor tekst 2">
            <a:extLst>
              <a:ext uri="{FF2B5EF4-FFF2-40B4-BE49-F238E27FC236}">
                <a16:creationId xmlns:a16="http://schemas.microsoft.com/office/drawing/2014/main" id="{80BECB1E-4117-A811-5030-552C55E01DFA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474198" y="2696310"/>
            <a:ext cx="2494800" cy="436504"/>
          </a:xfrm>
        </p:spPr>
        <p:txBody>
          <a:bodyPr anchor="b"/>
          <a:lstStyle>
            <a:lvl1pPr marL="0" indent="0">
              <a:buNone/>
              <a:defRPr sz="1800" b="0" i="1">
                <a:solidFill>
                  <a:srgbClr val="00A0D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kopje</a:t>
            </a:r>
          </a:p>
        </p:txBody>
      </p:sp>
      <p:sp>
        <p:nvSpPr>
          <p:cNvPr id="16" name="Tijdelijke aanduiding voor inhoud 3">
            <a:extLst>
              <a:ext uri="{FF2B5EF4-FFF2-40B4-BE49-F238E27FC236}">
                <a16:creationId xmlns:a16="http://schemas.microsoft.com/office/drawing/2014/main" id="{B0BF8989-B78C-BBA6-2702-3C893DA3AA0F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3474198" y="3148235"/>
            <a:ext cx="2494800" cy="2668461"/>
          </a:xfrm>
        </p:spPr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7" name="Tijdelijke aanduiding voor tekst 2">
            <a:extLst>
              <a:ext uri="{FF2B5EF4-FFF2-40B4-BE49-F238E27FC236}">
                <a16:creationId xmlns:a16="http://schemas.microsoft.com/office/drawing/2014/main" id="{3E49B6B3-1E56-5DEF-5DD9-13EAFD3EB02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238125" y="2696310"/>
            <a:ext cx="2494800" cy="436504"/>
          </a:xfrm>
        </p:spPr>
        <p:txBody>
          <a:bodyPr anchor="b"/>
          <a:lstStyle>
            <a:lvl1pPr marL="0" indent="0">
              <a:buNone/>
              <a:defRPr sz="1800" b="0" i="1">
                <a:solidFill>
                  <a:srgbClr val="00A0D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kopje</a:t>
            </a:r>
          </a:p>
        </p:txBody>
      </p:sp>
      <p:sp>
        <p:nvSpPr>
          <p:cNvPr id="18" name="Tijdelijke aanduiding voor inhoud 3">
            <a:extLst>
              <a:ext uri="{FF2B5EF4-FFF2-40B4-BE49-F238E27FC236}">
                <a16:creationId xmlns:a16="http://schemas.microsoft.com/office/drawing/2014/main" id="{499F64DD-503A-4ABD-3F3E-CFB5D7F78D3E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6238125" y="3148235"/>
            <a:ext cx="2494800" cy="2668461"/>
          </a:xfrm>
        </p:spPr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9" name="Tijdelijke aanduiding voor tekst 2">
            <a:extLst>
              <a:ext uri="{FF2B5EF4-FFF2-40B4-BE49-F238E27FC236}">
                <a16:creationId xmlns:a16="http://schemas.microsoft.com/office/drawing/2014/main" id="{9197882B-F5D0-6B11-C6C8-9E2277A5C1A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997394" y="2696310"/>
            <a:ext cx="2494800" cy="436504"/>
          </a:xfrm>
        </p:spPr>
        <p:txBody>
          <a:bodyPr anchor="b"/>
          <a:lstStyle>
            <a:lvl1pPr marL="0" indent="0">
              <a:buNone/>
              <a:defRPr sz="1800" b="0" i="1">
                <a:solidFill>
                  <a:srgbClr val="00A0D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kopje</a:t>
            </a:r>
          </a:p>
        </p:txBody>
      </p:sp>
      <p:sp>
        <p:nvSpPr>
          <p:cNvPr id="20" name="Tijdelijke aanduiding voor inhoud 3">
            <a:extLst>
              <a:ext uri="{FF2B5EF4-FFF2-40B4-BE49-F238E27FC236}">
                <a16:creationId xmlns:a16="http://schemas.microsoft.com/office/drawing/2014/main" id="{D7120D10-2991-E4CD-9343-D0A4EF80840F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997394" y="3148235"/>
            <a:ext cx="2494800" cy="2668461"/>
          </a:xfrm>
        </p:spPr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1" name="Tijdelijke aanduiding voor dianummer 20">
            <a:extLst>
              <a:ext uri="{FF2B5EF4-FFF2-40B4-BE49-F238E27FC236}">
                <a16:creationId xmlns:a16="http://schemas.microsoft.com/office/drawing/2014/main" id="{6E15709E-AB53-4F77-5970-67EA891A8C72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954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 links gro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E5F918-3768-34FE-3BB9-CEAB30BF7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5646C7-B977-4895-C3BC-4404EB12C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9650" y="1837899"/>
            <a:ext cx="4903905" cy="366691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9C8FDE6-3344-5652-A8A4-6E177F5762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Tijdelijke aanduiding voor afbeelding 8">
            <a:extLst>
              <a:ext uri="{FF2B5EF4-FFF2-40B4-BE49-F238E27FC236}">
                <a16:creationId xmlns:a16="http://schemas.microsoft.com/office/drawing/2014/main" id="{63DD3B42-6FCB-870D-E833-056919A4B1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6431" y="1976085"/>
            <a:ext cx="5222512" cy="379874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58931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 rechts s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E5F918-3768-34FE-3BB9-CEAB30BF7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5646C7-B977-4895-C3BC-4404EB12C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430" y="1837898"/>
            <a:ext cx="7781605" cy="371600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33E0029-816A-DAFA-7313-1B284BBCFC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Tijdelijke aanduiding voor afbeelding 8">
            <a:extLst>
              <a:ext uri="{FF2B5EF4-FFF2-40B4-BE49-F238E27FC236}">
                <a16:creationId xmlns:a16="http://schemas.microsoft.com/office/drawing/2014/main" id="{B7B968BF-9B62-4CAA-1067-EAE802F0881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96713" y="2006769"/>
            <a:ext cx="2471129" cy="37680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0852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 links s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E5F918-3768-34FE-3BB9-CEAB30BF7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5646C7-B977-4895-C3BC-4404EB12C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1902" y="1837899"/>
            <a:ext cx="7671653" cy="366077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CD9ACA0-F46D-DEA4-D96B-11178091E0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Tijdelijke aanduiding voor afbeelding 8">
            <a:extLst>
              <a:ext uri="{FF2B5EF4-FFF2-40B4-BE49-F238E27FC236}">
                <a16:creationId xmlns:a16="http://schemas.microsoft.com/office/drawing/2014/main" id="{68D7D3E8-1095-5521-4CDC-137B6A3CFA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6430" y="1994497"/>
            <a:ext cx="2522271" cy="378033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72207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A06EFBE-7850-D4A6-94E7-01B5B5EF48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36D116DF-CC8A-FDBC-EBD6-9E67BB8DF6D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39973" y="365125"/>
            <a:ext cx="7707962" cy="540971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59553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zonder 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5646C7-B977-4895-C3BC-4404EB12C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430" y="558459"/>
            <a:ext cx="10427126" cy="494635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7D15F0D-1BFE-3887-E575-614BA6DFA6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9187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9C92F0E-CA45-0B6D-8109-D0AAECA69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430" y="365125"/>
            <a:ext cx="9610406" cy="721109"/>
          </a:xfrm>
          <a:prstGeom prst="rect">
            <a:avLst/>
          </a:prstGeom>
        </p:spPr>
        <p:txBody>
          <a:bodyPr vert="horz" lIns="0" tIns="0" rIns="0" bIns="46800" rtlCol="0" anchor="ctr">
            <a:noAutofit/>
          </a:bodyPr>
          <a:lstStyle/>
          <a:p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CA70798-79D7-A049-E192-9F85C71F2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430" y="1837899"/>
            <a:ext cx="10427126" cy="36669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4C08ABE-4019-42DF-B0D5-B3975202E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800" y="6253200"/>
            <a:ext cx="62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rgbClr val="184B7F"/>
                </a:solidFill>
                <a:latin typeface="+mn-lt"/>
              </a:defRPr>
            </a:lvl1pPr>
          </a:lstStyle>
          <a:p>
            <a:fld id="{4C22C260-2BED-8543-9F00-798B5E267026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3531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ts val="3600"/>
        </a:lnSpc>
        <a:spcBef>
          <a:spcPts val="0"/>
        </a:spcBef>
        <a:buClr>
          <a:srgbClr val="00A0D1"/>
        </a:buClr>
        <a:buFont typeface="Arial" panose="020B0604020202020204" pitchFamily="34" charset="0"/>
        <a:buChar char="•"/>
        <a:defRPr sz="1800" kern="1200">
          <a:solidFill>
            <a:srgbClr val="184B7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ts val="3600"/>
        </a:lnSpc>
        <a:spcBef>
          <a:spcPts val="0"/>
        </a:spcBef>
        <a:buClr>
          <a:srgbClr val="00A0D1"/>
        </a:buClr>
        <a:buFont typeface="Arial" panose="020B0604020202020204" pitchFamily="34" charset="0"/>
        <a:buChar char="•"/>
        <a:defRPr sz="1800" kern="1200">
          <a:solidFill>
            <a:srgbClr val="184B7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ts val="3600"/>
        </a:lnSpc>
        <a:spcBef>
          <a:spcPts val="0"/>
        </a:spcBef>
        <a:buClr>
          <a:srgbClr val="00A0D1"/>
        </a:buClr>
        <a:buFont typeface="Arial" panose="020B0604020202020204" pitchFamily="34" charset="0"/>
        <a:buChar char="•"/>
        <a:defRPr sz="1800" kern="1200">
          <a:solidFill>
            <a:srgbClr val="184B7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ts val="3600"/>
        </a:lnSpc>
        <a:spcBef>
          <a:spcPts val="0"/>
        </a:spcBef>
        <a:buClr>
          <a:srgbClr val="00A0D1"/>
        </a:buClr>
        <a:buFont typeface="Arial" panose="020B0604020202020204" pitchFamily="34" charset="0"/>
        <a:buChar char="•"/>
        <a:defRPr sz="1800" kern="1200">
          <a:solidFill>
            <a:srgbClr val="184B7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ts val="3600"/>
        </a:lnSpc>
        <a:spcBef>
          <a:spcPts val="0"/>
        </a:spcBef>
        <a:buClr>
          <a:srgbClr val="00A0D1"/>
        </a:buClr>
        <a:buFont typeface="Arial" panose="020B0604020202020204" pitchFamily="34" charset="0"/>
        <a:buChar char="•"/>
        <a:defRPr sz="1800" kern="1200">
          <a:solidFill>
            <a:srgbClr val="184B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8A5F560-2B96-9433-74F8-27CE8A213F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nl-NL" dirty="0"/>
            </a:br>
            <a:r>
              <a:rPr lang="nl-NL" dirty="0"/>
              <a:t>Proces RO, voorlopig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6ADA093-D690-5797-336A-73DD16291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9FDA-9C6B-CA40-AF3D-4941D75FD4E4}" type="datetime1">
              <a:rPr lang="nl-NL" smtClean="0"/>
              <a:t>3-4-2024</a:t>
            </a:fld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3320DF2-B306-DF64-4502-907192CB5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Gemeente Culemborg - onderwerp of afzender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4668816-E6A4-D04D-E124-478017B39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75646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54595D-FC3E-7459-A7D4-61B7EA8FE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BOPA</a:t>
            </a:r>
          </a:p>
        </p:txBody>
      </p:sp>
      <p:graphicFrame>
        <p:nvGraphicFramePr>
          <p:cNvPr id="5" name="Tabel 5">
            <a:extLst>
              <a:ext uri="{FF2B5EF4-FFF2-40B4-BE49-F238E27FC236}">
                <a16:creationId xmlns:a16="http://schemas.microsoft.com/office/drawing/2014/main" id="{DC2D1AA0-64C5-0D22-DA04-8A4ED7242A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9090496"/>
              </p:ext>
            </p:extLst>
          </p:nvPr>
        </p:nvGraphicFramePr>
        <p:xfrm>
          <a:off x="736600" y="1838325"/>
          <a:ext cx="10426695" cy="411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9213">
                  <a:extLst>
                    <a:ext uri="{9D8B030D-6E8A-4147-A177-3AD203B41FA5}">
                      <a16:colId xmlns:a16="http://schemas.microsoft.com/office/drawing/2014/main" val="4124304157"/>
                    </a:ext>
                  </a:extLst>
                </a:gridCol>
                <a:gridCol w="2021465">
                  <a:extLst>
                    <a:ext uri="{9D8B030D-6E8A-4147-A177-3AD203B41FA5}">
                      <a16:colId xmlns:a16="http://schemas.microsoft.com/office/drawing/2014/main" val="387244191"/>
                    </a:ext>
                  </a:extLst>
                </a:gridCol>
                <a:gridCol w="2085339">
                  <a:extLst>
                    <a:ext uri="{9D8B030D-6E8A-4147-A177-3AD203B41FA5}">
                      <a16:colId xmlns:a16="http://schemas.microsoft.com/office/drawing/2014/main" val="2785056160"/>
                    </a:ext>
                  </a:extLst>
                </a:gridCol>
                <a:gridCol w="2085339">
                  <a:extLst>
                    <a:ext uri="{9D8B030D-6E8A-4147-A177-3AD203B41FA5}">
                      <a16:colId xmlns:a16="http://schemas.microsoft.com/office/drawing/2014/main" val="3678315963"/>
                    </a:ext>
                  </a:extLst>
                </a:gridCol>
                <a:gridCol w="2085339">
                  <a:extLst>
                    <a:ext uri="{9D8B030D-6E8A-4147-A177-3AD203B41FA5}">
                      <a16:colId xmlns:a16="http://schemas.microsoft.com/office/drawing/2014/main" val="1784282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Initiatieffase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Definitiefase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Ontwerpfase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Voorbereidingsfase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Uitvoeringsfase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242226"/>
                  </a:ext>
                </a:extLst>
              </a:tr>
              <a:tr h="177549">
                <a:tc>
                  <a:txBody>
                    <a:bodyPr/>
                    <a:lstStyle/>
                    <a:p>
                      <a:r>
                        <a:rPr lang="nl-NL" b="1" dirty="0"/>
                        <a:t>Intaketafel</a:t>
                      </a:r>
                    </a:p>
                    <a:p>
                      <a:r>
                        <a:rPr lang="nl-NL" dirty="0"/>
                        <a:t>- toets op wenselijkheid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1" dirty="0"/>
                        <a:t>Anterieur overeenkomst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1" dirty="0"/>
                        <a:t>Indienden BOPA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1" dirty="0"/>
                        <a:t>Bouwtechnische toets door externe partij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9870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/>
                        <a:t>Wachtlijst/toewijzen casemanager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1" dirty="0"/>
                        <a:t>Omgevingstafels </a:t>
                      </a:r>
                      <a:r>
                        <a:rPr lang="nl-NL" b="0" dirty="0"/>
                        <a:t>om tot ontwerp te komen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1" dirty="0"/>
                        <a:t>Beoordeling ambtelijk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907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b="1" dirty="0" err="1"/>
                        <a:t>Factsheet</a:t>
                      </a:r>
                      <a:r>
                        <a:rPr lang="nl-NL" b="1" dirty="0"/>
                        <a:t> voor </a:t>
                      </a:r>
                      <a:r>
                        <a:rPr lang="nl-NL" b="1" dirty="0" err="1"/>
                        <a:t>PoHo</a:t>
                      </a:r>
                      <a:r>
                        <a:rPr lang="nl-NL" b="1" dirty="0"/>
                        <a:t> en evt. raad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1" dirty="0"/>
                        <a:t>Participatie door initiatiefnemer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1" dirty="0"/>
                        <a:t>Bindend advies van de raad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7501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1" dirty="0"/>
                        <a:t>Vaststellen door college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69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1" dirty="0"/>
                        <a:t>Vergunning verlenen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907769"/>
                  </a:ext>
                </a:extLst>
              </a:tr>
            </a:tbl>
          </a:graphicData>
        </a:graphic>
      </p:graphicFrame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107558E-7424-95BC-702B-CE56227D35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5494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723B72-565B-652E-015C-0FB98B3E6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Initiatieffase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80C2524C-BA63-4C19-B39D-3CE1BF2001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947" y="1695661"/>
            <a:ext cx="11606106" cy="2566911"/>
          </a:xfrm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3F433F0-FF2B-8D3A-8C59-B0C1B9EE13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3</a:t>
            </a:fld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36190701-CF8D-E810-54B2-ABFD8820C4B5}"/>
              </a:ext>
            </a:extLst>
          </p:cNvPr>
          <p:cNvSpPr/>
          <p:nvPr/>
        </p:nvSpPr>
        <p:spPr>
          <a:xfrm>
            <a:off x="620786" y="1695661"/>
            <a:ext cx="914400" cy="8546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0386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410B3B-34DB-0E99-16CF-720990FEF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Definitiefase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1D424254-9584-3642-E09C-0D2B1A51D8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514" y="1362483"/>
            <a:ext cx="11548223" cy="2519051"/>
          </a:xfrm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472FD94-C3A8-AB78-1F78-4B7A027DA6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4</a:t>
            </a:fld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EB1F95ED-BACD-781D-7004-A5B60764F2F7}"/>
              </a:ext>
            </a:extLst>
          </p:cNvPr>
          <p:cNvSpPr/>
          <p:nvPr/>
        </p:nvSpPr>
        <p:spPr>
          <a:xfrm>
            <a:off x="5641705" y="1469782"/>
            <a:ext cx="729840" cy="72110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4461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6811C7-C96A-8C3E-C1E7-0CDF826E0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Ontwerpfase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96EBA800-4CC0-F36D-D444-189847BA82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0247" y="1660850"/>
            <a:ext cx="11142953" cy="2814779"/>
          </a:xfrm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DDFC2AF-771F-D30C-AEEA-F9C9CBC3AE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3926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2A9BEC-D640-96F5-BB8E-195A75C2C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Voorbereidingsfase (8 weken)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BC8A41A1-BE6F-DE69-F737-EA2082B60D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4904"/>
          <a:stretch/>
        </p:blipFill>
        <p:spPr>
          <a:xfrm>
            <a:off x="60476" y="1474002"/>
            <a:ext cx="11222403" cy="2547492"/>
          </a:xfrm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D68068A-9979-1AEE-E00F-03C59C0FE4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2C260-2BED-8543-9F00-798B5E267026}" type="slidenum">
              <a:rPr lang="nl-NL" smtClean="0"/>
              <a:pPr/>
              <a:t>6</a:t>
            </a:fld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CBBA1D38-8BB2-2529-BF5E-ECEC47BB12AB}"/>
              </a:ext>
            </a:extLst>
          </p:cNvPr>
          <p:cNvSpPr/>
          <p:nvPr/>
        </p:nvSpPr>
        <p:spPr>
          <a:xfrm>
            <a:off x="1250301" y="1474002"/>
            <a:ext cx="4026373" cy="151179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3A5CC23B-7D0E-8543-1496-80E61BFDF7BF}"/>
              </a:ext>
            </a:extLst>
          </p:cNvPr>
          <p:cNvSpPr/>
          <p:nvPr/>
        </p:nvSpPr>
        <p:spPr>
          <a:xfrm>
            <a:off x="8816830" y="1594934"/>
            <a:ext cx="1275127" cy="120907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6888890"/>
      </p:ext>
    </p:extLst>
  </p:cSld>
  <p:clrMapOvr>
    <a:masterClrMapping/>
  </p:clrMapOvr>
</p:sld>
</file>

<file path=ppt/theme/theme1.xml><?xml version="1.0" encoding="utf-8"?>
<a:theme xmlns:a="http://schemas.openxmlformats.org/drawingml/2006/main" name="Gemeente Culembor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ullemborg presentatie template 2022 v0.1" id="{CFAFEDD0-85B8-0147-809A-B31CF1D31FC9}" vid="{3F4283AD-017E-4248-9D26-3D734706F96B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CAAD1CDF196443949105A28CA0C1FE" ma:contentTypeVersion="18" ma:contentTypeDescription="Create a new document." ma:contentTypeScope="" ma:versionID="ae3b226da6f173a94364c2116c270b98">
  <xsd:schema xmlns:xsd="http://www.w3.org/2001/XMLSchema" xmlns:xs="http://www.w3.org/2001/XMLSchema" xmlns:p="http://schemas.microsoft.com/office/2006/metadata/properties" xmlns:ns2="9399b344-2abc-4299-8c27-5efbb3b96f4c" xmlns:ns3="9370bb6c-a038-4cc9-8ad4-73bcb46bcd4e" targetNamespace="http://schemas.microsoft.com/office/2006/metadata/properties" ma:root="true" ma:fieldsID="e1a6c98115ccf4ed09c7d01e1006198d" ns2:_="" ns3:_="">
    <xsd:import namespace="9399b344-2abc-4299-8c27-5efbb3b96f4c"/>
    <xsd:import namespace="9370bb6c-a038-4cc9-8ad4-73bcb46bcd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99b344-2abc-4299-8c27-5efbb3b96f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5fd8be9-ec79-4110-8771-ef68ed754c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b6c-a038-4cc9-8ad4-73bcb46bcd4e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f1e269f-f60a-4472-8895-305598cd9d89}" ma:internalName="TaxCatchAll" ma:showField="CatchAllData" ma:web="9370bb6c-a038-4cc9-8ad4-73bcb46bcd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370bb6c-a038-4cc9-8ad4-73bcb46bcd4e" xsi:nil="true"/>
    <lcf76f155ced4ddcb4097134ff3c332f xmlns="9399b344-2abc-4299-8c27-5efbb3b96f4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8C84F4F-4919-4A4E-A866-0DA0D8A6E1DF}"/>
</file>

<file path=customXml/itemProps2.xml><?xml version="1.0" encoding="utf-8"?>
<ds:datastoreItem xmlns:ds="http://schemas.openxmlformats.org/officeDocument/2006/customXml" ds:itemID="{84FCEE8C-3436-422F-8A40-9E8600E2A87E}"/>
</file>

<file path=customXml/itemProps3.xml><?xml version="1.0" encoding="utf-8"?>
<ds:datastoreItem xmlns:ds="http://schemas.openxmlformats.org/officeDocument/2006/customXml" ds:itemID="{436EE566-9420-4389-AEF8-569F177E036E}"/>
</file>

<file path=docProps/app.xml><?xml version="1.0" encoding="utf-8"?>
<Properties xmlns="http://schemas.openxmlformats.org/officeDocument/2006/extended-properties" xmlns:vt="http://schemas.openxmlformats.org/officeDocument/2006/docPropsVTypes">
  <Template>Culemborg presentatie template 2022 v0.1</Template>
  <TotalTime>51</TotalTime>
  <Words>78</Words>
  <Application>Microsoft Office PowerPoint</Application>
  <PresentationFormat>Breedbeeld</PresentationFormat>
  <Paragraphs>32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9" baseType="lpstr">
      <vt:lpstr>Arial</vt:lpstr>
      <vt:lpstr>Calibri</vt:lpstr>
      <vt:lpstr>Gemeente Culemborg</vt:lpstr>
      <vt:lpstr> Proces RO, voorlopig</vt:lpstr>
      <vt:lpstr>BOPA</vt:lpstr>
      <vt:lpstr>Initiatieffase</vt:lpstr>
      <vt:lpstr>Definitiefase</vt:lpstr>
      <vt:lpstr>Ontwerpfase</vt:lpstr>
      <vt:lpstr>Voorbereidingsfase (8 weken)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Sessie RO en ODR</dc:title>
  <dc:creator>Maaike de Lange</dc:creator>
  <cp:lastModifiedBy>Rianne Koetsier</cp:lastModifiedBy>
  <cp:revision>4</cp:revision>
  <dcterms:created xsi:type="dcterms:W3CDTF">2024-03-12T13:32:41Z</dcterms:created>
  <dcterms:modified xsi:type="dcterms:W3CDTF">2024-04-03T07:29:57Z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0x01010008CAAD1CDF196443949105A28CA0C1FE</vt:lpwstr>
  </property>
</Properties>
</file>