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revisionInfo.xml" ContentType="application/vnd.ms-powerpoint.revisioninfo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</p:sldIdLst>
  <p:sldSz cx="9144000" cy="6858000" type="screen4x3"/>
  <p:notesSz cx="6808788" cy="9940925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29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91E8-4A35-4A21-B467-65EB2F4778F4}" type="datetimeFigureOut">
              <a:rPr lang="nl-NL" smtClean="0"/>
              <a:t>23-1-2020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F0B9-F8DF-42B1-A9EF-881D703809E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3053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91E8-4A35-4A21-B467-65EB2F4778F4}" type="datetimeFigureOut">
              <a:rPr lang="nl-NL" smtClean="0"/>
              <a:t>23-1-2020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F0B9-F8DF-42B1-A9EF-881D703809E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7750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91E8-4A35-4A21-B467-65EB2F4778F4}" type="datetimeFigureOut">
              <a:rPr lang="nl-NL" smtClean="0"/>
              <a:t>23-1-2020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F0B9-F8DF-42B1-A9EF-881D703809E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66736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91E8-4A35-4A21-B467-65EB2F4778F4}" type="datetimeFigureOut">
              <a:rPr lang="nl-NL" smtClean="0"/>
              <a:t>23-1-2020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F0B9-F8DF-42B1-A9EF-881D703809E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6128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91E8-4A35-4A21-B467-65EB2F4778F4}" type="datetimeFigureOut">
              <a:rPr lang="nl-NL" smtClean="0"/>
              <a:t>23-1-2020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F0B9-F8DF-42B1-A9EF-881D703809E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910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91E8-4A35-4A21-B467-65EB2F4778F4}" type="datetimeFigureOut">
              <a:rPr lang="nl-NL" smtClean="0"/>
              <a:t>23-1-2020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F0B9-F8DF-42B1-A9EF-881D703809E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5429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91E8-4A35-4A21-B467-65EB2F4778F4}" type="datetimeFigureOut">
              <a:rPr lang="nl-NL" smtClean="0"/>
              <a:t>23-1-2020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F0B9-F8DF-42B1-A9EF-881D703809E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55294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91E8-4A35-4A21-B467-65EB2F4778F4}" type="datetimeFigureOut">
              <a:rPr lang="nl-NL" smtClean="0"/>
              <a:t>23-1-2020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F0B9-F8DF-42B1-A9EF-881D703809E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0623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91E8-4A35-4A21-B467-65EB2F4778F4}" type="datetimeFigureOut">
              <a:rPr lang="nl-NL" smtClean="0"/>
              <a:t>23-1-2020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F0B9-F8DF-42B1-A9EF-881D703809E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646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91E8-4A35-4A21-B467-65EB2F4778F4}" type="datetimeFigureOut">
              <a:rPr lang="nl-NL" smtClean="0"/>
              <a:t>23-1-2020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F0B9-F8DF-42B1-A9EF-881D703809E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7889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91E8-4A35-4A21-B467-65EB2F4778F4}" type="datetimeFigureOut">
              <a:rPr lang="nl-NL" smtClean="0"/>
              <a:t>23-1-2020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F0B9-F8DF-42B1-A9EF-881D703809E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40766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C91E8-4A35-4A21-B467-65EB2F4778F4}" type="datetimeFigureOut">
              <a:rPr lang="nl-NL" smtClean="0"/>
              <a:t>23-1-2020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3F0B9-F8DF-42B1-A9EF-881D703809E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58583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747748" y="656724"/>
            <a:ext cx="1584325" cy="51593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nl-NL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algn="l">
              <a:defRPr/>
            </a:pPr>
            <a:r>
              <a:rPr lang="nl-NL" sz="1600" dirty="0"/>
              <a:t>Werken</a:t>
            </a:r>
          </a:p>
        </p:txBody>
      </p:sp>
      <p:grpSp>
        <p:nvGrpSpPr>
          <p:cNvPr id="5" name="Groeperen 23"/>
          <p:cNvGrpSpPr>
            <a:grpSpLocks/>
          </p:cNvGrpSpPr>
          <p:nvPr/>
        </p:nvGrpSpPr>
        <p:grpSpPr bwMode="auto">
          <a:xfrm>
            <a:off x="2382837" y="615950"/>
            <a:ext cx="2703513" cy="4253210"/>
            <a:chOff x="3124200" y="616165"/>
            <a:chExt cx="2703399" cy="4253532"/>
          </a:xfrm>
        </p:grpSpPr>
        <p:sp>
          <p:nvSpPr>
            <p:cNvPr id="6" name="Tekstvak 5"/>
            <p:cNvSpPr txBox="1"/>
            <p:nvPr/>
          </p:nvSpPr>
          <p:spPr>
            <a:xfrm>
              <a:off x="3527408" y="1199615"/>
              <a:ext cx="2300191" cy="52232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28575">
              <a:solidFill>
                <a:schemeClr val="accent1"/>
              </a:solidFill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defRPr/>
              </a:pPr>
              <a:r>
                <a:rPr lang="nl-NL" altLang="nl-NL" sz="1400" dirty="0">
                  <a:solidFill>
                    <a:schemeClr val="bg1"/>
                  </a:solidFill>
                </a:rPr>
                <a:t>B1. MVO  arbeidsextensief</a:t>
              </a:r>
            </a:p>
            <a:p>
              <a:pPr eaLnBrk="1" hangingPunct="1">
                <a:defRPr/>
              </a:pPr>
              <a:r>
                <a:rPr lang="nl-NL" altLang="nl-NL" sz="1400" dirty="0">
                  <a:solidFill>
                    <a:schemeClr val="bg1"/>
                  </a:solidFill>
                </a:rPr>
                <a:t>&gt; € 90.000 - &lt; € 750.000</a:t>
              </a:r>
            </a:p>
          </p:txBody>
        </p:sp>
        <p:sp>
          <p:nvSpPr>
            <p:cNvPr id="7" name="Tekstvak 12"/>
            <p:cNvSpPr txBox="1">
              <a:spLocks noChangeArrowheads="1"/>
            </p:cNvSpPr>
            <p:nvPr/>
          </p:nvSpPr>
          <p:spPr bwMode="auto">
            <a:xfrm>
              <a:off x="3513121" y="3717482"/>
              <a:ext cx="2300191" cy="52391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defRPr/>
              </a:pPr>
              <a:r>
                <a:rPr lang="nl-NL" altLang="nl-NL" sz="1400">
                  <a:solidFill>
                    <a:schemeClr val="bg1"/>
                  </a:solidFill>
                </a:rPr>
                <a:t>C. Nationaal  </a:t>
              </a:r>
            </a:p>
            <a:p>
              <a:pPr eaLnBrk="1" hangingPunct="1">
                <a:defRPr/>
              </a:pPr>
              <a:r>
                <a:rPr lang="nl-NL" altLang="nl-NL" sz="1400">
                  <a:solidFill>
                    <a:schemeClr val="bg1"/>
                  </a:solidFill>
                </a:rPr>
                <a:t>&gt; € 1.500.000 - &lt; € 5.548.000</a:t>
              </a:r>
            </a:p>
          </p:txBody>
        </p:sp>
        <p:sp>
          <p:nvSpPr>
            <p:cNvPr id="8" name="Tekstvak 13"/>
            <p:cNvSpPr txBox="1">
              <a:spLocks noChangeArrowheads="1"/>
            </p:cNvSpPr>
            <p:nvPr/>
          </p:nvSpPr>
          <p:spPr bwMode="auto">
            <a:xfrm>
              <a:off x="3524233" y="4345782"/>
              <a:ext cx="2289078" cy="523915"/>
            </a:xfrm>
            <a:prstGeom prst="rect">
              <a:avLst/>
            </a:prstGeom>
            <a:solidFill>
              <a:srgbClr val="948A54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l-NL" altLang="nl-NL" sz="1400">
                  <a:solidFill>
                    <a:schemeClr val="bg1"/>
                  </a:solidFill>
                </a:rPr>
                <a:t>D. Europees   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l-NL" altLang="nl-NL" sz="1400">
                  <a:solidFill>
                    <a:schemeClr val="bg1"/>
                  </a:solidFill>
                </a:rPr>
                <a:t>&gt; € 5.548.000</a:t>
              </a:r>
            </a:p>
          </p:txBody>
        </p:sp>
        <p:sp>
          <p:nvSpPr>
            <p:cNvPr id="9" name="Tekstvak 8"/>
            <p:cNvSpPr txBox="1"/>
            <p:nvPr/>
          </p:nvSpPr>
          <p:spPr>
            <a:xfrm>
              <a:off x="3527408" y="641567"/>
              <a:ext cx="2300191" cy="48422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defRPr/>
              </a:pPr>
              <a:r>
                <a:rPr lang="nl-NL" altLang="nl-NL" sz="1400">
                  <a:solidFill>
                    <a:srgbClr val="FFFFFF"/>
                  </a:solidFill>
                </a:rPr>
                <a:t>A. EVO </a:t>
              </a:r>
            </a:p>
            <a:p>
              <a:pPr eaLnBrk="1" hangingPunct="1">
                <a:defRPr/>
              </a:pPr>
              <a:r>
                <a:rPr lang="nl-NL" altLang="nl-NL" sz="1400">
                  <a:solidFill>
                    <a:srgbClr val="FFFFFF"/>
                  </a:solidFill>
                </a:rPr>
                <a:t> &lt; € 90.000</a:t>
              </a:r>
            </a:p>
          </p:txBody>
        </p:sp>
        <p:sp>
          <p:nvSpPr>
            <p:cNvPr id="10" name="Linkeraccolade 9"/>
            <p:cNvSpPr>
              <a:spLocks/>
            </p:cNvSpPr>
            <p:nvPr/>
          </p:nvSpPr>
          <p:spPr bwMode="auto">
            <a:xfrm>
              <a:off x="3124200" y="616165"/>
              <a:ext cx="400033" cy="4253532"/>
            </a:xfrm>
            <a:prstGeom prst="leftBrace">
              <a:avLst>
                <a:gd name="adj1" fmla="val 8344"/>
                <a:gd name="adj2" fmla="val 9583"/>
              </a:avLst>
            </a:prstGeom>
            <a:noFill/>
            <a:ln w="25400">
              <a:solidFill>
                <a:srgbClr val="604A7B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nl-NL">
                <a:latin typeface="+mn-lt"/>
                <a:ea typeface="+mn-ea"/>
              </a:endParaRPr>
            </a:p>
          </p:txBody>
        </p:sp>
      </p:grpSp>
      <p:sp>
        <p:nvSpPr>
          <p:cNvPr id="11" name="Rechteraccolade 10"/>
          <p:cNvSpPr/>
          <p:nvPr/>
        </p:nvSpPr>
        <p:spPr>
          <a:xfrm>
            <a:off x="5103813" y="3717032"/>
            <a:ext cx="234950" cy="1117600"/>
          </a:xfrm>
          <a:prstGeom prst="rightBrace">
            <a:avLst>
              <a:gd name="adj1" fmla="val 28611"/>
              <a:gd name="adj2" fmla="val 50000"/>
            </a:avLst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nl-NL"/>
          </a:p>
        </p:txBody>
      </p:sp>
      <p:sp>
        <p:nvSpPr>
          <p:cNvPr id="12" name="Rechthoek 11"/>
          <p:cNvSpPr/>
          <p:nvPr/>
        </p:nvSpPr>
        <p:spPr>
          <a:xfrm>
            <a:off x="5344818" y="4013894"/>
            <a:ext cx="2087563" cy="82073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nl-NL" sz="1100" dirty="0"/>
              <a:t>Bij aanbestedingen waar percelen van toepassing zijn SROI toepassen afhankelijk van waarde percelen </a:t>
            </a:r>
          </a:p>
        </p:txBody>
      </p:sp>
      <p:grpSp>
        <p:nvGrpSpPr>
          <p:cNvPr id="15" name="Groeperen 32"/>
          <p:cNvGrpSpPr>
            <a:grpSpLocks/>
          </p:cNvGrpSpPr>
          <p:nvPr/>
        </p:nvGrpSpPr>
        <p:grpSpPr bwMode="auto">
          <a:xfrm>
            <a:off x="7731199" y="615952"/>
            <a:ext cx="1003230" cy="737318"/>
            <a:chOff x="6860730" y="3910434"/>
            <a:chExt cx="1003917" cy="736802"/>
          </a:xfrm>
        </p:grpSpPr>
        <p:sp>
          <p:nvSpPr>
            <p:cNvPr id="17" name="Tekstvak 30"/>
            <p:cNvSpPr txBox="1">
              <a:spLocks noChangeArrowheads="1"/>
            </p:cNvSpPr>
            <p:nvPr/>
          </p:nvSpPr>
          <p:spPr bwMode="auto">
            <a:xfrm>
              <a:off x="6860730" y="4339629"/>
              <a:ext cx="983751" cy="307607"/>
            </a:xfrm>
            <a:prstGeom prst="rect">
              <a:avLst/>
            </a:prstGeom>
            <a:solidFill>
              <a:srgbClr val="948A54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nl-NL" altLang="nl-NL" sz="1400" dirty="0">
                  <a:solidFill>
                    <a:schemeClr val="bg1"/>
                  </a:solidFill>
                </a:rPr>
                <a:t>Wel SROI</a:t>
              </a:r>
            </a:p>
          </p:txBody>
        </p:sp>
        <p:sp>
          <p:nvSpPr>
            <p:cNvPr id="18" name="Tekstvak 31"/>
            <p:cNvSpPr txBox="1">
              <a:spLocks noChangeArrowheads="1"/>
            </p:cNvSpPr>
            <p:nvPr/>
          </p:nvSpPr>
          <p:spPr bwMode="auto">
            <a:xfrm>
              <a:off x="6870191" y="3910434"/>
              <a:ext cx="994456" cy="30776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l-NL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4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nl-NL"/>
                <a:t>Geen SROI </a:t>
              </a:r>
            </a:p>
          </p:txBody>
        </p:sp>
      </p:grpSp>
      <p:sp>
        <p:nvSpPr>
          <p:cNvPr id="19" name="Tekstvak 3"/>
          <p:cNvSpPr txBox="1">
            <a:spLocks noChangeArrowheads="1"/>
          </p:cNvSpPr>
          <p:nvPr/>
        </p:nvSpPr>
        <p:spPr bwMode="auto">
          <a:xfrm>
            <a:off x="755650" y="109538"/>
            <a:ext cx="1584325" cy="36713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nl-NL"/>
            </a:defPPr>
            <a:lvl1pPr algn="ctr">
              <a:defRPr sz="1000"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algn="l">
              <a:defRPr/>
            </a:pPr>
            <a:r>
              <a:rPr lang="nl-NL" altLang="nl-NL" sz="1400" dirty="0"/>
              <a:t>Soort opdracht   </a:t>
            </a:r>
          </a:p>
        </p:txBody>
      </p:sp>
      <p:sp>
        <p:nvSpPr>
          <p:cNvPr id="20" name="Tekstvak 20"/>
          <p:cNvSpPr txBox="1">
            <a:spLocks noChangeArrowheads="1"/>
          </p:cNvSpPr>
          <p:nvPr/>
        </p:nvSpPr>
        <p:spPr bwMode="auto">
          <a:xfrm>
            <a:off x="2803525" y="109538"/>
            <a:ext cx="2297113" cy="36713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nl-NL"/>
            </a:defPPr>
            <a:lvl1pPr algn="ctr">
              <a:defRPr sz="1000">
                <a:solidFill>
                  <a:schemeClr val="lt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algn="l">
              <a:defRPr/>
            </a:pPr>
            <a:r>
              <a:rPr lang="nl-NL" altLang="nl-NL" sz="1200" dirty="0"/>
              <a:t>Soort procedure / opdrachtwaarde excl. BTW</a:t>
            </a:r>
          </a:p>
        </p:txBody>
      </p:sp>
      <p:sp>
        <p:nvSpPr>
          <p:cNvPr id="23" name="Tekstvak 22"/>
          <p:cNvSpPr txBox="1"/>
          <p:nvPr/>
        </p:nvSpPr>
        <p:spPr bwMode="auto">
          <a:xfrm>
            <a:off x="2803525" y="2481411"/>
            <a:ext cx="2300288" cy="522288"/>
          </a:xfrm>
          <a:prstGeom prst="rect">
            <a:avLst/>
          </a:prstGeom>
          <a:solidFill>
            <a:schemeClr val="bg2">
              <a:lumMod val="50000"/>
            </a:schemeClr>
          </a:solidFill>
          <a:ln w="28575">
            <a:solidFill>
              <a:schemeClr val="accent1"/>
            </a:solidFill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nl-NL" altLang="nl-NL" sz="1400" dirty="0">
                <a:solidFill>
                  <a:schemeClr val="bg1"/>
                </a:solidFill>
              </a:rPr>
              <a:t>B3. MVO  arbeidsextensief</a:t>
            </a:r>
          </a:p>
          <a:p>
            <a:pPr eaLnBrk="1" hangingPunct="1">
              <a:defRPr/>
            </a:pPr>
            <a:r>
              <a:rPr lang="nl-NL" altLang="nl-NL" sz="1400" dirty="0">
                <a:solidFill>
                  <a:schemeClr val="bg1"/>
                </a:solidFill>
              </a:rPr>
              <a:t>&gt; € 750.000 - &lt; € 1.500.000</a:t>
            </a:r>
          </a:p>
        </p:txBody>
      </p:sp>
      <p:sp>
        <p:nvSpPr>
          <p:cNvPr id="24" name="Tekstvak 23"/>
          <p:cNvSpPr txBox="1"/>
          <p:nvPr/>
        </p:nvSpPr>
        <p:spPr bwMode="auto">
          <a:xfrm>
            <a:off x="2803525" y="1817321"/>
            <a:ext cx="2300288" cy="522288"/>
          </a:xfrm>
          <a:prstGeom prst="rect">
            <a:avLst/>
          </a:prstGeom>
          <a:solidFill>
            <a:schemeClr val="accent4">
              <a:lumMod val="75000"/>
            </a:schemeClr>
          </a:solidFill>
          <a:ln w="28575">
            <a:solidFill>
              <a:schemeClr val="accent1"/>
            </a:solidFill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nl-NL" altLang="nl-NL" sz="1400" dirty="0">
                <a:solidFill>
                  <a:schemeClr val="bg1"/>
                </a:solidFill>
              </a:rPr>
              <a:t>B2. MVO  arbeidsintensief</a:t>
            </a:r>
          </a:p>
          <a:p>
            <a:pPr eaLnBrk="1" hangingPunct="1">
              <a:defRPr/>
            </a:pPr>
            <a:r>
              <a:rPr lang="nl-NL" altLang="nl-NL" sz="1400" dirty="0">
                <a:solidFill>
                  <a:schemeClr val="bg1"/>
                </a:solidFill>
              </a:rPr>
              <a:t>&gt; € 90.000 - &lt; € 300.000</a:t>
            </a:r>
          </a:p>
        </p:txBody>
      </p:sp>
      <p:sp>
        <p:nvSpPr>
          <p:cNvPr id="25" name="Tekstvak 24"/>
          <p:cNvSpPr txBox="1"/>
          <p:nvPr/>
        </p:nvSpPr>
        <p:spPr bwMode="auto">
          <a:xfrm>
            <a:off x="2786062" y="3076354"/>
            <a:ext cx="2300288" cy="522288"/>
          </a:xfrm>
          <a:prstGeom prst="rect">
            <a:avLst/>
          </a:prstGeom>
          <a:solidFill>
            <a:schemeClr val="bg2">
              <a:lumMod val="50000"/>
            </a:schemeClr>
          </a:solidFill>
          <a:ln w="28575">
            <a:solidFill>
              <a:schemeClr val="accent1"/>
            </a:solidFill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nl-NL" altLang="nl-NL" sz="1400" dirty="0">
                <a:solidFill>
                  <a:schemeClr val="bg1"/>
                </a:solidFill>
              </a:rPr>
              <a:t>B4. MVO  arbeidsintensief</a:t>
            </a:r>
          </a:p>
          <a:p>
            <a:pPr eaLnBrk="1" hangingPunct="1">
              <a:defRPr/>
            </a:pPr>
            <a:r>
              <a:rPr lang="nl-NL" altLang="nl-NL" sz="1400" dirty="0">
                <a:solidFill>
                  <a:schemeClr val="bg1"/>
                </a:solidFill>
              </a:rPr>
              <a:t>&gt; € 300.000 - &lt; € 1.500.000</a:t>
            </a:r>
          </a:p>
        </p:txBody>
      </p:sp>
      <p:sp>
        <p:nvSpPr>
          <p:cNvPr id="26" name="Afgeronde rechthoek 12"/>
          <p:cNvSpPr>
            <a:spLocks noChangeArrowheads="1"/>
          </p:cNvSpPr>
          <p:nvPr/>
        </p:nvSpPr>
        <p:spPr bwMode="auto">
          <a:xfrm>
            <a:off x="2786062" y="5805264"/>
            <a:ext cx="2319337" cy="719138"/>
          </a:xfrm>
          <a:prstGeom prst="roundRect">
            <a:avLst>
              <a:gd name="adj" fmla="val 16667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400" dirty="0"/>
              <a:t>Arbeidsextensief</a:t>
            </a:r>
            <a:r>
              <a:rPr lang="nl-NL" sz="900" dirty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900" dirty="0"/>
              <a:t>loonsom &lt; 30% van de opdrachtwaarde (excl. BTW)</a:t>
            </a:r>
          </a:p>
        </p:txBody>
      </p:sp>
      <p:sp>
        <p:nvSpPr>
          <p:cNvPr id="27" name="Afgeronde rechthoek 13"/>
          <p:cNvSpPr>
            <a:spLocks noChangeArrowheads="1"/>
          </p:cNvSpPr>
          <p:nvPr/>
        </p:nvSpPr>
        <p:spPr bwMode="auto">
          <a:xfrm>
            <a:off x="5344818" y="5784794"/>
            <a:ext cx="2317750" cy="719137"/>
          </a:xfrm>
          <a:prstGeom prst="roundRect">
            <a:avLst>
              <a:gd name="adj" fmla="val 16667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400" dirty="0"/>
              <a:t>Arbeidsintensief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900" dirty="0"/>
              <a:t>loonsom &gt;30% van de opdrachtwaarde (excl. BTW)</a:t>
            </a:r>
          </a:p>
        </p:txBody>
      </p:sp>
    </p:spTree>
    <p:extLst>
      <p:ext uri="{BB962C8B-B14F-4D97-AF65-F5344CB8AC3E}">
        <p14:creationId xmlns:p14="http://schemas.microsoft.com/office/powerpoint/2010/main" val="2844363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fgeronde rechthoek 1"/>
          <p:cNvSpPr>
            <a:spLocks noChangeArrowheads="1"/>
          </p:cNvSpPr>
          <p:nvPr/>
        </p:nvSpPr>
        <p:spPr bwMode="auto">
          <a:xfrm>
            <a:off x="2824163" y="2997200"/>
            <a:ext cx="2324100" cy="579438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400" dirty="0"/>
              <a:t>Gunningscriterium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nl-NL" sz="1400" dirty="0"/>
          </a:p>
        </p:txBody>
      </p:sp>
      <p:sp>
        <p:nvSpPr>
          <p:cNvPr id="11268" name="Afgeronde rechthoek 12"/>
          <p:cNvSpPr>
            <a:spLocks noChangeArrowheads="1"/>
          </p:cNvSpPr>
          <p:nvPr/>
        </p:nvSpPr>
        <p:spPr bwMode="auto">
          <a:xfrm>
            <a:off x="2843213" y="2133600"/>
            <a:ext cx="2319337" cy="719138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400" dirty="0"/>
              <a:t>Uitvoeringsvoorwaarde 2% </a:t>
            </a:r>
            <a:r>
              <a:rPr lang="nl-NL" sz="900" dirty="0"/>
              <a:t>(kapitaalintensief: loonsom &lt; 30% van de opdrachtwaarde excl. BTW)</a:t>
            </a:r>
          </a:p>
        </p:txBody>
      </p:sp>
      <p:sp>
        <p:nvSpPr>
          <p:cNvPr id="11269" name="Afgeronde rechthoek 13"/>
          <p:cNvSpPr>
            <a:spLocks noChangeArrowheads="1"/>
          </p:cNvSpPr>
          <p:nvPr/>
        </p:nvSpPr>
        <p:spPr bwMode="auto">
          <a:xfrm>
            <a:off x="2824163" y="1341438"/>
            <a:ext cx="2317750" cy="719137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400" dirty="0"/>
              <a:t>Uitvoeringsvoorwaarde 5% </a:t>
            </a:r>
            <a:r>
              <a:rPr lang="nl-NL" sz="900" dirty="0"/>
              <a:t>(arbeidsintensief: loonsom &gt;30% van de opdrachtwaarde excl. BTW)</a:t>
            </a:r>
          </a:p>
        </p:txBody>
      </p:sp>
      <p:sp>
        <p:nvSpPr>
          <p:cNvPr id="11277" name="Afgeronde rechthoek 26"/>
          <p:cNvSpPr>
            <a:spLocks noChangeArrowheads="1"/>
          </p:cNvSpPr>
          <p:nvPr/>
        </p:nvSpPr>
        <p:spPr bwMode="auto">
          <a:xfrm>
            <a:off x="419100" y="1341438"/>
            <a:ext cx="1922463" cy="339725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400" dirty="0"/>
              <a:t>Verplicht</a:t>
            </a:r>
          </a:p>
        </p:txBody>
      </p:sp>
      <p:sp>
        <p:nvSpPr>
          <p:cNvPr id="11279" name="Afgeronde rechthoek 28"/>
          <p:cNvSpPr>
            <a:spLocks noChangeArrowheads="1"/>
          </p:cNvSpPr>
          <p:nvPr/>
        </p:nvSpPr>
        <p:spPr bwMode="auto">
          <a:xfrm>
            <a:off x="2828925" y="534988"/>
            <a:ext cx="2319338" cy="579437"/>
          </a:xfrm>
          <a:prstGeom prst="roundRect">
            <a:avLst>
              <a:gd name="adj" fmla="val 16667"/>
            </a:avLst>
          </a:prstGeom>
          <a:solidFill>
            <a:schemeClr val="accent6">
              <a:lumMod val="75000"/>
            </a:schemeClr>
          </a:solid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400" dirty="0"/>
              <a:t>Keuzemogelijkheden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nl-NL" sz="1400" dirty="0"/>
          </a:p>
        </p:txBody>
      </p:sp>
      <p:sp>
        <p:nvSpPr>
          <p:cNvPr id="11280" name="Afgeronde rechthoek 29"/>
          <p:cNvSpPr>
            <a:spLocks noChangeArrowheads="1"/>
          </p:cNvSpPr>
          <p:nvPr/>
        </p:nvSpPr>
        <p:spPr bwMode="auto">
          <a:xfrm>
            <a:off x="396875" y="525463"/>
            <a:ext cx="1944688" cy="577850"/>
          </a:xfrm>
          <a:prstGeom prst="roundRect">
            <a:avLst>
              <a:gd name="adj" fmla="val 16667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1400" dirty="0"/>
              <a:t>Opname Social Return in bestek</a:t>
            </a:r>
          </a:p>
        </p:txBody>
      </p:sp>
      <p:sp>
        <p:nvSpPr>
          <p:cNvPr id="31" name="Afgeronde rechthoek 30"/>
          <p:cNvSpPr/>
          <p:nvPr/>
        </p:nvSpPr>
        <p:spPr>
          <a:xfrm>
            <a:off x="2817813" y="5373216"/>
            <a:ext cx="2324100" cy="871538"/>
          </a:xfrm>
          <a:prstGeom prst="round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nl-NL" altLang="nl-NL" sz="1400" dirty="0">
                <a:solidFill>
                  <a:schemeClr val="bg1"/>
                </a:solidFill>
              </a:rPr>
              <a:t>Neem contact op met socialreturn@almere.nl | Coördinatiepunt Social Return</a:t>
            </a:r>
          </a:p>
        </p:txBody>
      </p:sp>
      <p:sp>
        <p:nvSpPr>
          <p:cNvPr id="2" name="Afgeronde rechthoek 1"/>
          <p:cNvSpPr/>
          <p:nvPr/>
        </p:nvSpPr>
        <p:spPr>
          <a:xfrm>
            <a:off x="396875" y="4581128"/>
            <a:ext cx="1873250" cy="360362"/>
          </a:xfrm>
          <a:prstGeom prst="round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nl-NL" sz="1400" dirty="0"/>
              <a:t>Floriade</a:t>
            </a:r>
          </a:p>
        </p:txBody>
      </p:sp>
      <p:sp>
        <p:nvSpPr>
          <p:cNvPr id="3" name="Afgeronde rechthoek 2"/>
          <p:cNvSpPr/>
          <p:nvPr/>
        </p:nvSpPr>
        <p:spPr>
          <a:xfrm>
            <a:off x="2857500" y="4581128"/>
            <a:ext cx="2305050" cy="576262"/>
          </a:xfrm>
          <a:prstGeom prst="round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nl-NL" altLang="nl-NL" sz="1400" dirty="0">
                <a:solidFill>
                  <a:srgbClr val="FFFFFF"/>
                </a:solidFill>
              </a:rPr>
              <a:t>Uitvoeringsvoorwaarde 5%</a:t>
            </a:r>
            <a:endParaRPr lang="nl-NL" altLang="nl-NL" sz="900" dirty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nl-NL" altLang="nl-NL" sz="900" dirty="0">
                <a:solidFill>
                  <a:srgbClr val="FFFFFF"/>
                </a:solidFill>
              </a:rPr>
              <a:t>(alles boven de  € 90.000)</a:t>
            </a:r>
            <a:endParaRPr lang="nl-NL" altLang="nl-NL" sz="1400" dirty="0">
              <a:solidFill>
                <a:srgbClr val="FFFFFF"/>
              </a:solidFill>
            </a:endParaRPr>
          </a:p>
        </p:txBody>
      </p:sp>
      <p:sp>
        <p:nvSpPr>
          <p:cNvPr id="4" name="Afgeronde rechthoek 3"/>
          <p:cNvSpPr/>
          <p:nvPr/>
        </p:nvSpPr>
        <p:spPr>
          <a:xfrm>
            <a:off x="419100" y="5373216"/>
            <a:ext cx="1873250" cy="436563"/>
          </a:xfrm>
          <a:prstGeom prst="round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nl-NL" sz="1400" dirty="0"/>
              <a:t>Raamcontract of  Percelen</a:t>
            </a:r>
          </a:p>
        </p:txBody>
      </p:sp>
      <p:sp>
        <p:nvSpPr>
          <p:cNvPr id="13334" name="Tekstvak 6"/>
          <p:cNvSpPr txBox="1">
            <a:spLocks noChangeArrowheads="1"/>
          </p:cNvSpPr>
          <p:nvPr/>
        </p:nvSpPr>
        <p:spPr bwMode="auto">
          <a:xfrm>
            <a:off x="501130" y="4077072"/>
            <a:ext cx="13096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l-NL" altLang="nl-NL" sz="1400" dirty="0"/>
              <a:t>Uitzonderingen</a:t>
            </a:r>
          </a:p>
        </p:txBody>
      </p:sp>
      <p:sp>
        <p:nvSpPr>
          <p:cNvPr id="13336" name="Tijdelijke aanduiding voor dianumm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l-NL" altLang="nl-NL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74203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F8C7A8005255546A5829E4DE8EB4993" ma:contentTypeVersion="11" ma:contentTypeDescription="Een nieuw document maken." ma:contentTypeScope="" ma:versionID="87eae85b3316d7b3e8626cfcec42ab0b">
  <xsd:schema xmlns:xsd="http://www.w3.org/2001/XMLSchema" xmlns:xs="http://www.w3.org/2001/XMLSchema" xmlns:p="http://schemas.microsoft.com/office/2006/metadata/properties" xmlns:ns1="http://schemas.microsoft.com/sharepoint/v3" xmlns:ns2="e1f914b6-a544-4516-8258-dce33e67d544" xmlns:ns3="af445418-f9f4-4a88-9686-0bd2eeddc28f" xmlns:ns4="98f37cb4-3e29-432b-9996-52d8ce599376" targetNamespace="http://schemas.microsoft.com/office/2006/metadata/properties" ma:root="true" ma:fieldsID="f04fa2b0a7abb6cdfd625016162a9b29" ns1:_="" ns2:_="" ns3:_="" ns4:_="">
    <xsd:import namespace="http://schemas.microsoft.com/sharepoint/v3"/>
    <xsd:import namespace="e1f914b6-a544-4516-8258-dce33e67d544"/>
    <xsd:import namespace="af445418-f9f4-4a88-9686-0bd2eeddc28f"/>
    <xsd:import namespace="98f37cb4-3e29-432b-9996-52d8ce599376"/>
    <xsd:element name="properties">
      <xsd:complexType>
        <xsd:sequence>
          <xsd:element name="documentManagement">
            <xsd:complexType>
              <xsd:all>
                <xsd:element ref="ns2:Dossierstatus" minOccurs="0"/>
                <xsd:element ref="ns2:ed27092e72324e7b8a09504db5c18e16" minOccurs="0"/>
                <xsd:element ref="ns2:TaxCatchAll" minOccurs="0"/>
                <xsd:element ref="ns2:TaxCatchAllLabel" minOccurs="0"/>
                <xsd:element ref="ns1:DocumentSetDescription" minOccurs="0"/>
                <xsd:element ref="ns2:oae82dd5d8c9485585d643a2b3d2b482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DocumentSetDescription" ma:index="13" nillable="true" ma:displayName="Beschrijving" ma:description="Een beschrijving van de documentenset" ma:internalName="DocumentSetDescription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f914b6-a544-4516-8258-dce33e67d544" elementFormDefault="qualified">
    <xsd:import namespace="http://schemas.microsoft.com/office/2006/documentManagement/types"/>
    <xsd:import namespace="http://schemas.microsoft.com/office/infopath/2007/PartnerControls"/>
    <xsd:element name="Dossierstatus" ma:index="8" nillable="true" ma:displayName="Dossierstatus" ma:default="In behandeling" ma:format="Dropdown" ma:internalName="Dossierstatus" ma:readOnly="false">
      <xsd:simpleType>
        <xsd:restriction base="dms:Choice">
          <xsd:enumeration value="In behandeling"/>
          <xsd:enumeration value="Afgehandeld"/>
        </xsd:restriction>
      </xsd:simpleType>
    </xsd:element>
    <xsd:element name="ed27092e72324e7b8a09504db5c18e16" ma:index="9" nillable="true" ma:taxonomy="true" ma:internalName="ed27092e72324e7b8a09504db5c18e16" ma:taxonomyFieldName="Stadsdeel" ma:displayName="Stadsdeel" ma:default="" ma:fieldId="{ed27092e-7232-4e7b-8a09-504db5c18e16}" ma:sspId="264fed88-3460-4323-80f9-15b2a3d3d26d" ma:termSetId="947a16d1-0d74-4adc-a862-3b062bd89f83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CatchAll" ma:index="10" nillable="true" ma:displayName="Taxonomy Catch All Column" ma:hidden="true" ma:list="{df30412e-579e-46af-9c08-2e5292cf7d79}" ma:internalName="TaxCatchAll" ma:showField="CatchAllData" ma:web="98f37cb4-3e29-432b-9996-52d8ce59937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1" nillable="true" ma:displayName="Taxonomy Catch All Column1" ma:hidden="true" ma:list="{df30412e-579e-46af-9c08-2e5292cf7d79}" ma:internalName="TaxCatchAllLabel" ma:readOnly="true" ma:showField="CatchAllDataLabel" ma:web="98f37cb4-3e29-432b-9996-52d8ce59937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ae82dd5d8c9485585d643a2b3d2b482" ma:index="14" nillable="true" ma:taxonomy="true" ma:internalName="oae82dd5d8c9485585d643a2b3d2b482" ma:taxonomyFieldName="Gebiedscode" ma:displayName="Gebiedscode" ma:default="" ma:fieldId="{8ae82dd5-d8c9-4855-85d6-43a2b3d2b482}" ma:sspId="264fed88-3460-4323-80f9-15b2a3d3d26d" ma:termSetId="287a6c71-c4f6-4d27-9e4f-34941a3add0d" ma:anchorId="00000000-0000-0000-0000-000000000000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445418-f9f4-4a88-9686-0bd2eeddc28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9" nillable="true" ma:taxonomy="true" ma:internalName="lcf76f155ced4ddcb4097134ff3c332f" ma:taxonomyFieldName="MediaServiceImageTags" ma:displayName="Afbeeldingtags" ma:readOnly="false" ma:fieldId="{5cf76f15-5ced-4ddc-b409-7134ff3c332f}" ma:taxonomyMulti="true" ma:sspId="264fed88-3460-4323-80f9-15b2a3d3d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f37cb4-3e29-432b-9996-52d8ce599376" elementFormDefault="qualified">
    <xsd:import namespace="http://schemas.microsoft.com/office/2006/documentManagement/types"/>
    <xsd:import namespace="http://schemas.microsoft.com/office/infopath/2007/PartnerControls"/>
    <xsd:element name="SharedWithDetails" ma:index="24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d27092e72324e7b8a09504db5c18e16 xmlns="e1f914b6-a544-4516-8258-dce33e67d544">
      <Terms xmlns="http://schemas.microsoft.com/office/infopath/2007/PartnerControls"/>
    </ed27092e72324e7b8a09504db5c18e16>
    <DocumentSetDescription xmlns="http://schemas.microsoft.com/sharepoint/v3" xsi:nil="true"/>
    <Dossierstatus xmlns="e1f914b6-a544-4516-8258-dce33e67d544">In behandeling</Dossierstatus>
    <TaxCatchAll xmlns="e1f914b6-a544-4516-8258-dce33e67d544" xsi:nil="true"/>
    <oae82dd5d8c9485585d643a2b3d2b482 xmlns="e1f914b6-a544-4516-8258-dce33e67d544">
      <Terms xmlns="http://schemas.microsoft.com/office/infopath/2007/PartnerControls"/>
    </oae82dd5d8c9485585d643a2b3d2b482>
    <lcf76f155ced4ddcb4097134ff3c332f xmlns="af445418-f9f4-4a88-9686-0bd2eeddc28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F82597A-EF4D-4E3D-804B-58C7C7783E2D}"/>
</file>

<file path=customXml/itemProps2.xml><?xml version="1.0" encoding="utf-8"?>
<ds:datastoreItem xmlns:ds="http://schemas.openxmlformats.org/officeDocument/2006/customXml" ds:itemID="{722FCA19-2A6E-4D17-9A01-92F9A4F061D0}"/>
</file>

<file path=customXml/itemProps3.xml><?xml version="1.0" encoding="utf-8"?>
<ds:datastoreItem xmlns:ds="http://schemas.openxmlformats.org/officeDocument/2006/customXml" ds:itemID="{204CC075-FBD6-4A4F-95B0-E8E1BBB3C730}"/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190</Words>
  <Application>Microsoft Office PowerPoint</Application>
  <PresentationFormat>Diavoorstelling (4:3)</PresentationFormat>
  <Paragraphs>36</Paragraphs>
  <Slides>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6" baseType="lpstr">
      <vt:lpstr>MS PGothic</vt:lpstr>
      <vt:lpstr>Arial</vt:lpstr>
      <vt:lpstr>Calibri</vt:lpstr>
      <vt:lpstr>Kantoorthema</vt:lpstr>
      <vt:lpstr>PowerPoint-presentatie</vt:lpstr>
      <vt:lpstr>PowerPoint-presentatie</vt:lpstr>
    </vt:vector>
  </TitlesOfParts>
  <Company>Gemeente Almere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Kraaij S (Sander)</dc:creator>
  <cp:lastModifiedBy>Reekers WP (Wouter)</cp:lastModifiedBy>
  <cp:revision>6</cp:revision>
  <cp:lastPrinted>2018-06-22T07:45:51Z</cp:lastPrinted>
  <dcterms:created xsi:type="dcterms:W3CDTF">2018-05-31T10:36:08Z</dcterms:created>
  <dcterms:modified xsi:type="dcterms:W3CDTF">2020-01-23T15:20:08Z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0x0101002F8C7A8005255546A5829E4DE8EB4993</vt:lpwstr>
  </property>
</Properties>
</file>