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notesSlides/notesSlide2.xml" ContentType="application/vnd.openxmlformats-officedocument.presentationml.notesSlide+xml"/>
  <Override PartName="/ppt/ink/ink3.xml" ContentType="application/inkml+xml"/>
  <Override PartName="/ppt/ink/ink4.xml" ContentType="application/inkml+xml"/>
  <Override PartName="/ppt/ink/ink5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5"/>
  </p:sldMasterIdLst>
  <p:notesMasterIdLst>
    <p:notesMasterId r:id="rId24"/>
  </p:notesMasterIdLst>
  <p:handoutMasterIdLst>
    <p:handoutMasterId r:id="rId25"/>
  </p:handoutMasterIdLst>
  <p:sldIdLst>
    <p:sldId id="305" r:id="rId6"/>
    <p:sldId id="364" r:id="rId7"/>
    <p:sldId id="307" r:id="rId8"/>
    <p:sldId id="405" r:id="rId9"/>
    <p:sldId id="383" r:id="rId10"/>
    <p:sldId id="398" r:id="rId11"/>
    <p:sldId id="394" r:id="rId12"/>
    <p:sldId id="264" r:id="rId13"/>
    <p:sldId id="370" r:id="rId14"/>
    <p:sldId id="399" r:id="rId15"/>
    <p:sldId id="404" r:id="rId16"/>
    <p:sldId id="406" r:id="rId17"/>
    <p:sldId id="400" r:id="rId18"/>
    <p:sldId id="401" r:id="rId19"/>
    <p:sldId id="402" r:id="rId20"/>
    <p:sldId id="403" r:id="rId21"/>
    <p:sldId id="315" r:id="rId22"/>
    <p:sldId id="346" r:id="rId23"/>
  </p:sldIdLst>
  <p:sldSz cx="9144000" cy="6858000" type="screen4x3"/>
  <p:notesSz cx="6797675" cy="9872663"/>
  <p:defaultTextStyle>
    <a:defPPr>
      <a:defRPr lang="nl-NL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18" userDrawn="1">
          <p15:clr>
            <a:srgbClr val="A4A3A4"/>
          </p15:clr>
        </p15:guide>
        <p15:guide id="2" orient="horz" pos="1026" userDrawn="1">
          <p15:clr>
            <a:srgbClr val="A4A3A4"/>
          </p15:clr>
        </p15:guide>
        <p15:guide id="3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10" userDrawn="1">
          <p15:clr>
            <a:srgbClr val="A4A3A4"/>
          </p15:clr>
        </p15:guide>
        <p15:guide id="2" pos="2142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33FF"/>
    <a:srgbClr val="262B54"/>
    <a:srgbClr val="F2AE45"/>
    <a:srgbClr val="293169"/>
    <a:srgbClr val="DB365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E9639D4-E3E2-4D34-9284-5A2195B3D0D7}" styleName="Stijl, lich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12" d="100"/>
          <a:sy n="112" d="100"/>
        </p:scale>
        <p:origin x="1584" y="108"/>
      </p:cViewPr>
      <p:guideLst>
        <p:guide orient="horz" pos="2818"/>
        <p:guide orient="horz" pos="1026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>
        <p:guide orient="horz" pos="3110"/>
        <p:guide pos="2142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notesMaster" Target="notesMasters/notesMaster1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theme" Target="theme/theme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46065" cy="493250"/>
          </a:xfrm>
          <a:prstGeom prst="rect">
            <a:avLst/>
          </a:prstGeom>
        </p:spPr>
        <p:txBody>
          <a:bodyPr vert="horz" lIns="87545" tIns="43772" rIns="87545" bIns="43772" rtlCol="0"/>
          <a:lstStyle>
            <a:lvl1pPr algn="l">
              <a:defRPr sz="11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quarter" idx="1"/>
          </p:nvPr>
        </p:nvSpPr>
        <p:spPr>
          <a:xfrm>
            <a:off x="3850091" y="1"/>
            <a:ext cx="2946065" cy="493250"/>
          </a:xfrm>
          <a:prstGeom prst="rect">
            <a:avLst/>
          </a:prstGeom>
        </p:spPr>
        <p:txBody>
          <a:bodyPr vert="horz" lIns="87545" tIns="43772" rIns="87545" bIns="43772" rtlCol="0"/>
          <a:lstStyle>
            <a:lvl1pPr algn="r">
              <a:defRPr sz="1100"/>
            </a:lvl1pPr>
          </a:lstStyle>
          <a:p>
            <a:fld id="{741B0496-B040-44CE-98C5-2A85BBC92DC6}" type="datetimeFigureOut">
              <a:rPr lang="nl-NL" smtClean="0"/>
              <a:t>9-1-2025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2"/>
          </p:nvPr>
        </p:nvSpPr>
        <p:spPr>
          <a:xfrm>
            <a:off x="1" y="9377882"/>
            <a:ext cx="2946065" cy="493250"/>
          </a:xfrm>
          <a:prstGeom prst="rect">
            <a:avLst/>
          </a:prstGeom>
        </p:spPr>
        <p:txBody>
          <a:bodyPr vert="horz" lIns="87545" tIns="43772" rIns="87545" bIns="43772" rtlCol="0" anchor="b"/>
          <a:lstStyle>
            <a:lvl1pPr algn="l">
              <a:defRPr sz="1100"/>
            </a:lvl1pPr>
          </a:lstStyle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3"/>
          </p:nvPr>
        </p:nvSpPr>
        <p:spPr>
          <a:xfrm>
            <a:off x="3850091" y="9377882"/>
            <a:ext cx="2946065" cy="493250"/>
          </a:xfrm>
          <a:prstGeom prst="rect">
            <a:avLst/>
          </a:prstGeom>
        </p:spPr>
        <p:txBody>
          <a:bodyPr vert="horz" lIns="87545" tIns="43772" rIns="87545" bIns="43772" rtlCol="0" anchor="b"/>
          <a:lstStyle>
            <a:lvl1pPr algn="r">
              <a:defRPr sz="1100"/>
            </a:lvl1pPr>
          </a:lstStyle>
          <a:p>
            <a:fld id="{B208F19C-257A-4317-8EC7-87E34356A35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863597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4-12-02T06:48:53.358"/>
    </inkml:context>
    <inkml:brush xml:id="br0">
      <inkml:brushProperty name="width" value="0.3" units="cm"/>
      <inkml:brushProperty name="height" value="0.6" units="cm"/>
      <inkml:brushProperty name="tip" value="rectangle"/>
      <inkml:brushProperty name="rasterOp" value="maskPen"/>
    </inkml:brush>
  </inkml:definitions>
  <inkml:trace contextRef="#ctx0" brushRef="#br0">12577 2372 16383 0 0,'0'0'0'0'0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4-12-02T06:48:53.359"/>
    </inkml:context>
    <inkml:brush xml:id="br0">
      <inkml:brushProperty name="width" value="0.3" units="cm"/>
      <inkml:brushProperty name="height" value="0.6" units="cm"/>
      <inkml:brushProperty name="tip" value="rectangle"/>
      <inkml:brushProperty name="rasterOp" value="maskPen"/>
    </inkml:brush>
  </inkml:definitions>
  <inkml:trace contextRef="#ctx0" brushRef="#br0">17621 2143 16383 0 0,'0'0'0'0'0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4-12-02T06:48:53.421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13194 8352 16383 0 0,'0'0'0'0'0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4-12-02T06:48:53.422"/>
    </inkml:context>
    <inkml:brush xml:id="br0">
      <inkml:brushProperty name="width" value="0.3" units="cm"/>
      <inkml:brushProperty name="height" value="0.6" units="cm"/>
      <inkml:brushProperty name="tip" value="rectangle"/>
      <inkml:brushProperty name="rasterOp" value="maskPen"/>
    </inkml:brush>
  </inkml:definitions>
  <inkml:trace contextRef="#ctx0" brushRef="#br0">11218 5706 16383 0 0,'11'0'0'0'0,"13"0"0"0"0,14 5 0 0 0,5 2 0 0 0,11 0 0 0 0,1 3 0 0 0,-3 1 0 0 0,-5-2 0 0 0,-5-2 0 0 0,-6 2 0 0 0,8 1 0 0 0,7-3 0 0 0,15 4 0 0 0,7-1 0 0 0,6-1 0 0 0,1 2 0 0 0,-3 0 0 0 0,-4-2 0 0 0,1-3 0 0 0,-2-2 0 0 0,-2-2 0 0 0,-8-1 0 0 0,-4-1 0 0 0,-7-1 0 0 0,-2 1 0 0 0,-3-1 0 0 0,-5 1 0 0 0,-4 0 0 0 0,-3 0 0 0 0,-2 0 0 0 0,-2-1 0 0 0,5 1 0 0 0,2 0 0 0 0,0 1 0 0 0,-2-1 0 0 0,-1 0 0 0 0,-1 0 0 0 0,-2 0 0 0 0,1 0 0 0 0,3 0 0 0 0,3 0 0 0 0,-1 0 0 0 0,-1 0 0 0 0,-2 0 0 0 0,4 0 0 0 0,1 0 0 0 0,4 0 0 0 0,5 0 0 0 0,0 0 0 0 0,-4 0 0 0 0,2 0 0 0 0,-2 0 0 0 0,-3 0 0 0 0,-3 0 0 0 0,-4 0 0 0 0,-1 0 0 0 0,3 0 0 0 0,7 0 0 0 0,0 0 0 0 0,-1-6 0 0 0,-2-1 0 0 0,-4-4 0 0 0,-2-2 0 0 0,-2 3 0 0 0,-1-3 0 0 0,0 1 0 0 0,-1 3 0 0 0,5-3 0 0 0,2 1 0 0 0,5 2 0 0 0,1 3 0 0 0,-2 2 0 0 0,-3 2 0 0 0,-2 2 0 0 0,3 0 0 0 0,0 0 0 0 0,-2 1 0 0 0,-1-1 0 0 0,-2 0 0 0 0,4 1 0 0 0,0-1 0 0 0,0 0 0 0 0,-3 0 0 0 0,0 0 0 0 0,-3 0 0 0 0,0 0 0 0 0,-1 0 0 0 0,-1 0 0 0 0,1 0 0 0 0,4 0 0 0 0,3 0 0 0 0,-1 0 0 0 0,-1 0 0 0 0,-2 0 0 0 0,-1 0 0 0 0,-1 0 0 0 0,-1 0 0 0 0,5 0 0 0 0,1 0 0 0 0,0 0 0 0 0,-1 5 0 0 0,-2 2 0 0 0,-1 0 0 0 0,-1-2 0 0 0,-1-1 0 0 0,5-2 0 0 0,1-1 0 0 0,0 0 0 0 0,-1-1 0 0 0,-2 0 0 0 0,-1-1 0 0 0,4 1 0 0 0,7 0 0 0 0,0 0 0 0 0,-2 0 0 0 0,-2-1 0 0 0,-4 1 0 0 0,-2 0 0 0 0,-1 0 0 0 0,13 0 0 0 0,11 1 0 0 0,0-1 0 0 0,1 0 0 0 0,-5 0 0 0 0,6 0 0 0 0,-4 0 0 0 0,-4 0 0 0 0,-7 0 0 0 0,0 0 0 0 0,-2 0 0 0 0,7 0 0 0 0,0 0 0 0 0,-2 0 0 0 0,-4 0 0 0 0,-5 0 0 0 0,2 0 0 0 0,5 0 0 0 0,0 0 0 0 0,-3 0 0 0 0,-3 0 0 0 0,-3 0 0 0 0,-3 0 0 0 0,-6 5 0 0 0,-3 2 0 0 0,10-1 0 0 0,5 0 0 0 0,0-3 0 0 0,-6 5 0 0 0,-3 0 0 0 0,-2-1 0 0 0,0-1 0 0 0,0-3 0 0 0,1-1 0 0 0,5-1 0 0 0,3-1 0 0 0,0 0 0 0 0,-1 0 0 0 0,-2 0 0 0 0,-1-1 0 0 0,-1 1 0 0 0,0 0 0 0 0,-2 0 0 0 0,1 0 0 0 0,-1 0 0 0 0,1 0 0 0 0,4 0 0 0 0,8 0 0 0 0,1 0 0 0 0,-1 0 0 0 0,-3 0 0 0 0,-4 0 0 0 0,-1 0 0 0 0,-3 0 0 0 0,-1 0 0 0 0,5 0 0 0 0,1 0 0 0 0,0 0 0 0 0,-2 0 0 0 0,-1 0 0 0 0,-1 0 0 0 0,-1 0 0 0 0,4 0 0 0 0,2 0 0 0 0,-1 0 0 0 0,-1 0 0 0 0,-2 0 0 0 0,-1 0 0 0 0,-2 0 0 0 0,0 0 0 0 0,5 0 0 0 0,2 0 0 0 0,-1 0 0 0 0,-7 5 0 0 0,-2 2 0 0 0,-2 0 0 0 0,0-2 0 0 0,2-1 0 0 0,-5 3 0 0 0,-1 2 0 0 0,1-2 0 0 0,2-2 0 0 0,2-1 0 0 0,2-2 0 0 0,0-1 0 0 0,2-1 0 0 0,-6 0 0 0 0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4-12-02T06:48:53.423"/>
    </inkml:context>
    <inkml:brush xml:id="br0">
      <inkml:brushProperty name="width" value="0.3" units="cm"/>
      <inkml:brushProperty name="height" value="0.6" units="cm"/>
      <inkml:brushProperty name="tip" value="rectangle"/>
      <inkml:brushProperty name="rasterOp" value="maskPen"/>
    </inkml:brush>
  </inkml:definitions>
  <inkml:trace contextRef="#ctx0" brushRef="#br0">11994 7170 16383 0 0,'0'0'0'0'0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3633"/>
          </a:xfrm>
          <a:prstGeom prst="rect">
            <a:avLst/>
          </a:prstGeom>
        </p:spPr>
        <p:txBody>
          <a:bodyPr vert="horz" lIns="94829" tIns="47414" rIns="94829" bIns="47414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3633"/>
          </a:xfrm>
          <a:prstGeom prst="rect">
            <a:avLst/>
          </a:prstGeom>
        </p:spPr>
        <p:txBody>
          <a:bodyPr vert="horz" lIns="94829" tIns="47414" rIns="94829" bIns="47414" rtlCol="0"/>
          <a:lstStyle>
            <a:lvl1pPr algn="r">
              <a:defRPr sz="1200"/>
            </a:lvl1pPr>
          </a:lstStyle>
          <a:p>
            <a:fld id="{A3067A51-7F8C-4BED-ADB7-8D4589C7F180}" type="datetimeFigureOut">
              <a:rPr lang="nl-NL" smtClean="0"/>
              <a:t>9-1-2025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930275" y="739775"/>
            <a:ext cx="4937125" cy="37036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829" tIns="47414" rIns="94829" bIns="47414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79768" y="4689515"/>
            <a:ext cx="5438140" cy="4442698"/>
          </a:xfrm>
          <a:prstGeom prst="rect">
            <a:avLst/>
          </a:prstGeom>
        </p:spPr>
        <p:txBody>
          <a:bodyPr vert="horz" lIns="94829" tIns="47414" rIns="94829" bIns="47414" rtlCol="0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9377316"/>
            <a:ext cx="2945659" cy="493633"/>
          </a:xfrm>
          <a:prstGeom prst="rect">
            <a:avLst/>
          </a:prstGeom>
        </p:spPr>
        <p:txBody>
          <a:bodyPr vert="horz" lIns="94829" tIns="47414" rIns="94829" bIns="47414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50443" y="9377316"/>
            <a:ext cx="2945659" cy="493633"/>
          </a:xfrm>
          <a:prstGeom prst="rect">
            <a:avLst/>
          </a:prstGeom>
        </p:spPr>
        <p:txBody>
          <a:bodyPr vert="horz" lIns="94829" tIns="47414" rIns="94829" bIns="47414" rtlCol="0" anchor="b"/>
          <a:lstStyle>
            <a:lvl1pPr algn="r">
              <a:defRPr sz="1200"/>
            </a:lvl1pPr>
          </a:lstStyle>
          <a:p>
            <a:fld id="{25874018-4B94-46B8-876F-8784D5E376E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077212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F6BE5B-036F-4212-85B9-FFC3C3D0ED50}" type="slidenum">
              <a:rPr lang="nl-NL" smtClean="0"/>
              <a:t>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694863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D1C153C7-437D-49D9-961B-0BBC8F454054}" type="datetime1">
              <a:rPr lang="en-US" smtClean="0"/>
              <a:pPr/>
              <a:t>1/9/2025</a:t>
            </a:fld>
            <a:endParaRPr lang="en-US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en-US"/>
              <a:t>Gemeente Zwolle</a:t>
            </a: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7A09D6D-848C-42E8-95B8-36ABC500CE41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05902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NL"/>
              <a:t>Titelstijl van model bewerken</a:t>
            </a:r>
          </a:p>
        </p:txBody>
      </p:sp>
      <p:sp>
        <p:nvSpPr>
          <p:cNvPr id="3" name="Sub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/>
              <a:t>Klik om de ondertitelstijl van het model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5B2B3C-21F3-2546-8380-76B340017B82}" type="datetimeFigureOut">
              <a:rPr lang="nl-NL" smtClean="0"/>
              <a:t>9-1-2025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E8AE8C-B465-6140-B031-0980CF33845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577285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Titelstijl van model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5B2B3C-21F3-2546-8380-76B340017B82}" type="datetimeFigureOut">
              <a:rPr lang="nl-NL" smtClean="0"/>
              <a:t>9-1-2025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E8AE8C-B465-6140-B031-0980CF33845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43685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l-NL"/>
              <a:t>Titelstijl van model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l-NL"/>
              <a:t>Klik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5B2B3C-21F3-2546-8380-76B340017B82}" type="datetimeFigureOut">
              <a:rPr lang="nl-NL" smtClean="0"/>
              <a:t>9-1-2025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E8AE8C-B465-6140-B031-0980CF33845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891054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Titelstijl van model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5B2B3C-21F3-2546-8380-76B340017B82}" type="datetimeFigureOut">
              <a:rPr lang="nl-NL" smtClean="0"/>
              <a:t>9-1-2025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E8AE8C-B465-6140-B031-0980CF33845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259550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/>
              <a:t>Titelstijl van model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 om de tekststijl van het model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5B2B3C-21F3-2546-8380-76B340017B82}" type="datetimeFigureOut">
              <a:rPr lang="nl-NL" smtClean="0"/>
              <a:t>9-1-2025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E8AE8C-B465-6140-B031-0980CF33845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686198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ee objec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Titelstijl van model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5B2B3C-21F3-2546-8380-76B340017B82}" type="datetimeFigureOut">
              <a:rPr lang="nl-NL" smtClean="0"/>
              <a:t>9-1-2025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E8AE8C-B465-6140-B031-0980CF33845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38094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/>
              <a:t>Titelstijl van model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tekststijl van het model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tekststijl van het model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5B2B3C-21F3-2546-8380-76B340017B82}" type="datetimeFigureOut">
              <a:rPr lang="nl-NL" smtClean="0"/>
              <a:t>9-1-2025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E8AE8C-B465-6140-B031-0980CF33845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240029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Titelstijl van model bewerken</a:t>
            </a:r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5B2B3C-21F3-2546-8380-76B340017B82}" type="datetimeFigureOut">
              <a:rPr lang="nl-NL" smtClean="0"/>
              <a:t>9-1-2025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E8AE8C-B465-6140-B031-0980CF33845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581214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5B2B3C-21F3-2546-8380-76B340017B82}" type="datetimeFigureOut">
              <a:rPr lang="nl-NL" smtClean="0"/>
              <a:t>9-1-2025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E8AE8C-B465-6140-B031-0980CF33845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661144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/>
              <a:t>Titelstijl van model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 om de tekststijl van het model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5B2B3C-21F3-2546-8380-76B340017B82}" type="datetimeFigureOut">
              <a:rPr lang="nl-NL" smtClean="0"/>
              <a:t>9-1-2025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E8AE8C-B465-6140-B031-0980CF33845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825724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/>
              <a:t>Titelstijl van model bewerken</a:t>
            </a:r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/>
              <a:t>Sleep de afbeelding naar de tijdelijke aanduiding of klik op het pictogram als u een afbeelding wilt toevoegen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 om de tekststijl van het model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5B2B3C-21F3-2546-8380-76B340017B82}" type="datetimeFigureOut">
              <a:rPr lang="nl-NL" smtClean="0"/>
              <a:t>9-1-2025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E8AE8C-B465-6140-B031-0980CF33845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112722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Titelstijl van model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5B2B3C-21F3-2546-8380-76B340017B82}" type="datetimeFigureOut">
              <a:rPr lang="nl-NL" smtClean="0"/>
              <a:t>9-1-2025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E8AE8C-B465-6140-B031-0980CF33845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133609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h.de.leeuw@zwolle.nl" TargetMode="External"/><Relationship Id="rId7" Type="http://schemas.openxmlformats.org/officeDocument/2006/relationships/hyperlink" Target="https://wspregiozwolle.nl/social-return-on-investment-sroi/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linkedin.com/company/esr-zwolle" TargetMode="External"/><Relationship Id="rId5" Type="http://schemas.openxmlformats.org/officeDocument/2006/relationships/hyperlink" Target="mailto:socialreturn@zwolle.nl" TargetMode="External"/><Relationship Id="rId4" Type="http://schemas.openxmlformats.org/officeDocument/2006/relationships/hyperlink" Target="mailto:w.ekkelenkamp@zwolle.nl" TargetMode="Externa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https://eur04.safelinks.protection.outlook.com/?url=https%3A%2F%2Fsectortafelzorgenwelzijn.nl%2Fiedereen-doet-mee%2F&amp;data=05%7C02%7C%7C611d2e5061824b1a57ac08dd0ecfb8c7%7C19dea41c63e941268596ff22f8184216%7C0%7C0%7C638683007499237860%7CUnknown%7CTWFpbGZsb3d8eyJFbXB0eU1hcGkiOnRydWUsIlYiOiIwLjAuMDAwMCIsIlAiOiJXaW4zMiIsIkFOIjoiTWFpbCIsIldUIjoyfQ%3D%3D%7C0%7C%7C%7C&amp;sdata=Kx0b9Hl8RoxgJTz9fgC6qKsWieJ96xd%2BdUBGMfGwSyk%3D&amp;reserved=0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customXml" Target="../ink/ink3.xml"/><Relationship Id="rId7" Type="http://schemas.openxmlformats.org/officeDocument/2006/relationships/customXml" Target="../ink/ink5.xml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openxmlformats.org/officeDocument/2006/relationships/customXml" Target="../ink/ink4.xml"/><Relationship Id="rId4" Type="http://schemas.openxmlformats.org/officeDocument/2006/relationships/image" Target="../media/image24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s://youtu.be/yFTCK42iY6Q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ustomXml" Target="../ink/ink1.xml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5" Type="http://schemas.openxmlformats.org/officeDocument/2006/relationships/customXml" Target="../ink/ink2.xml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hyperlink" Target="https://www.social-enterprise.nl/onze-leden" TargetMode="External"/><Relationship Id="rId7" Type="http://schemas.openxmlformats.org/officeDocument/2006/relationships/image" Target="../media/image17.png"/><Relationship Id="rId2" Type="http://schemas.openxmlformats.org/officeDocument/2006/relationships/hyperlink" Target="https://www.pso-nederland.nl/gecertificeerde-organisaties-2/online-marktplaats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pso-nederland.nl/" TargetMode="External"/><Relationship Id="rId5" Type="http://schemas.openxmlformats.org/officeDocument/2006/relationships/hyperlink" Target="https://impactoost.nl/marktplaats/" TargetMode="External"/><Relationship Id="rId4" Type="http://schemas.openxmlformats.org/officeDocument/2006/relationships/hyperlink" Target="https://cedris.nl/over-ons/leden/" TargetMode="External"/><Relationship Id="rId9" Type="http://schemas.openxmlformats.org/officeDocument/2006/relationships/image" Target="../media/image1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hoek 10"/>
          <p:cNvSpPr/>
          <p:nvPr/>
        </p:nvSpPr>
        <p:spPr>
          <a:xfrm>
            <a:off x="0" y="0"/>
            <a:ext cx="9144000" cy="663388"/>
          </a:xfrm>
          <a:prstGeom prst="rect">
            <a:avLst/>
          </a:prstGeom>
          <a:solidFill>
            <a:srgbClr val="262B54"/>
          </a:solidFill>
          <a:ln>
            <a:noFill/>
          </a:ln>
          <a:effectLst>
            <a:outerShdw sx="1000" sy="1000" rotWithShape="0">
              <a:srgbClr val="000000"/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prstClr val="white"/>
              </a:solidFill>
            </a:endParaRPr>
          </a:p>
        </p:txBody>
      </p:sp>
      <p:sp>
        <p:nvSpPr>
          <p:cNvPr id="17" name="Tekstvak 16"/>
          <p:cNvSpPr txBox="1"/>
          <p:nvPr/>
        </p:nvSpPr>
        <p:spPr>
          <a:xfrm>
            <a:off x="79586" y="138272"/>
            <a:ext cx="320004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800" b="1">
                <a:solidFill>
                  <a:prstClr val="white"/>
                </a:solidFill>
              </a:rPr>
              <a:t>Even voorstellen .....</a:t>
            </a:r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5E4A1671-5535-449F-BC0A-3741DE724B6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2254" t="26251" r="36094" b="9456"/>
          <a:stretch/>
        </p:blipFill>
        <p:spPr>
          <a:xfrm>
            <a:off x="-4" y="793095"/>
            <a:ext cx="5943600" cy="4161453"/>
          </a:xfrm>
          <a:prstGeom prst="rect">
            <a:avLst/>
          </a:prstGeom>
        </p:spPr>
      </p:pic>
      <p:sp>
        <p:nvSpPr>
          <p:cNvPr id="6" name="Tekstvak 5">
            <a:extLst>
              <a:ext uri="{FF2B5EF4-FFF2-40B4-BE49-F238E27FC236}">
                <a16:creationId xmlns:a16="http://schemas.microsoft.com/office/drawing/2014/main" id="{76763EE5-E89A-423E-8694-FC0656B57D94}"/>
              </a:ext>
            </a:extLst>
          </p:cNvPr>
          <p:cNvSpPr txBox="1"/>
          <p:nvPr/>
        </p:nvSpPr>
        <p:spPr>
          <a:xfrm>
            <a:off x="189018" y="5002933"/>
            <a:ext cx="5921301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b="1" i="0">
                <a:solidFill>
                  <a:srgbClr val="333333"/>
                </a:solidFill>
                <a:effectLst/>
              </a:rPr>
              <a:t>SROI-adviseurs:</a:t>
            </a:r>
          </a:p>
          <a:p>
            <a:r>
              <a:rPr lang="nl-NL" i="0">
                <a:solidFill>
                  <a:srgbClr val="333333"/>
                </a:solidFill>
                <a:effectLst/>
              </a:rPr>
              <a:t>Henk de Leeuw, </a:t>
            </a:r>
            <a:r>
              <a:rPr lang="nl-NL" i="0">
                <a:solidFill>
                  <a:srgbClr val="333333"/>
                </a:solidFill>
                <a:effectLst/>
                <a:hlinkClick r:id="rId3"/>
              </a:rPr>
              <a:t>h.de.leeuw@zwolle.nl</a:t>
            </a:r>
            <a:r>
              <a:rPr lang="nl-NL" i="0">
                <a:solidFill>
                  <a:srgbClr val="333333"/>
                </a:solidFill>
                <a:effectLst/>
              </a:rPr>
              <a:t>, 06 5280 3575</a:t>
            </a:r>
          </a:p>
          <a:p>
            <a:r>
              <a:rPr lang="nl-NL"/>
              <a:t>Wim Ekkelenkamp, </a:t>
            </a:r>
            <a:r>
              <a:rPr lang="nl-NL">
                <a:hlinkClick r:id="rId4"/>
              </a:rPr>
              <a:t>w.ekkelenkamp@zwolle.nl</a:t>
            </a:r>
            <a:r>
              <a:rPr lang="nl-NL"/>
              <a:t>, </a:t>
            </a:r>
            <a:r>
              <a:rPr lang="nl-NL" sz="180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06 51180147</a:t>
            </a:r>
            <a:endParaRPr lang="nl-NL"/>
          </a:p>
          <a:p>
            <a:r>
              <a:rPr lang="nl-NL" i="0">
                <a:solidFill>
                  <a:srgbClr val="333333"/>
                </a:solidFill>
                <a:effectLst/>
                <a:hlinkClick r:id="rId5"/>
              </a:rPr>
              <a:t>socialreturn@zwolle.nl</a:t>
            </a:r>
            <a:endParaRPr lang="nl-NL" i="0">
              <a:solidFill>
                <a:srgbClr val="333333"/>
              </a:solidFill>
              <a:effectLst/>
            </a:endParaRPr>
          </a:p>
          <a:p>
            <a:r>
              <a:rPr lang="nl-NL" sz="1800" u="sng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hlinkClick r:id="rId6"/>
              </a:rPr>
              <a:t>https://www.linkedin.com/company/esr-zwolle</a:t>
            </a:r>
            <a:endParaRPr lang="nl-NL" sz="1800" u="sng">
              <a:solidFill>
                <a:srgbClr val="0000FF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r>
              <a:rPr lang="nl-NL">
                <a:hlinkClick r:id="rId7"/>
              </a:rPr>
              <a:t>https://wspregiozwolle.nl/social-return-on-investment-sroi/</a:t>
            </a:r>
            <a:r>
              <a:rPr lang="nl-NL"/>
              <a:t> </a:t>
            </a:r>
          </a:p>
        </p:txBody>
      </p:sp>
      <p:sp>
        <p:nvSpPr>
          <p:cNvPr id="7" name="Tekstvak 6">
            <a:extLst>
              <a:ext uri="{FF2B5EF4-FFF2-40B4-BE49-F238E27FC236}">
                <a16:creationId xmlns:a16="http://schemas.microsoft.com/office/drawing/2014/main" id="{CFFF62E6-1470-42BE-8E85-E25BCB3579AA}"/>
              </a:ext>
            </a:extLst>
          </p:cNvPr>
          <p:cNvSpPr txBox="1"/>
          <p:nvPr/>
        </p:nvSpPr>
        <p:spPr>
          <a:xfrm>
            <a:off x="5962251" y="1736664"/>
            <a:ext cx="2966646" cy="480131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b="1"/>
              <a:t>18 opdrachtgevers</a:t>
            </a:r>
            <a:r>
              <a:rPr lang="nl-NL"/>
              <a:t>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/>
              <a:t>Provincie Overijssel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/>
              <a:t>Waterschap DOD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/>
              <a:t>16 gemeenten</a:t>
            </a:r>
          </a:p>
          <a:p>
            <a:endParaRPr lang="nl-NL"/>
          </a:p>
          <a:p>
            <a:r>
              <a:rPr lang="nl-NL" b="1"/>
              <a:t>2020 Uniforme werkwijze: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/>
              <a:t>Overijssel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/>
              <a:t>Gelderland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l-NL"/>
          </a:p>
          <a:p>
            <a:r>
              <a:rPr lang="nl-NL" b="1"/>
              <a:t>2 SROI-adviseurs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/>
              <a:t>Bundeling kennis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/>
              <a:t>Efficiënte bedrijfsvoering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l-NL"/>
          </a:p>
          <a:p>
            <a:endParaRPr lang="nl-NL"/>
          </a:p>
          <a:p>
            <a:endParaRPr lang="nl-NL"/>
          </a:p>
          <a:p>
            <a:r>
              <a:rPr lang="nl-NL" b="1"/>
              <a:t>Regionale monitoring (Wizzr)</a:t>
            </a:r>
          </a:p>
          <a:p>
            <a:endParaRPr lang="nl-NL"/>
          </a:p>
        </p:txBody>
      </p:sp>
      <p:cxnSp>
        <p:nvCxnSpPr>
          <p:cNvPr id="14" name="Rechte verbindingslijn met pijl 13">
            <a:extLst>
              <a:ext uri="{FF2B5EF4-FFF2-40B4-BE49-F238E27FC236}">
                <a16:creationId xmlns:a16="http://schemas.microsoft.com/office/drawing/2014/main" id="{A3B9475A-E06E-46FD-B2A6-C5F5C031FD1C}"/>
              </a:ext>
            </a:extLst>
          </p:cNvPr>
          <p:cNvCxnSpPr>
            <a:cxnSpLocks/>
          </p:cNvCxnSpPr>
          <p:nvPr/>
        </p:nvCxnSpPr>
        <p:spPr>
          <a:xfrm flipH="1">
            <a:off x="4245429" y="2621895"/>
            <a:ext cx="1586204" cy="0"/>
          </a:xfrm>
          <a:prstGeom prst="straightConnector1">
            <a:avLst/>
          </a:prstGeom>
          <a:ln w="98425"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9727523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972B1C1-8B97-8ABF-3EED-81D87992E3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.</a:t>
            </a:r>
          </a:p>
        </p:txBody>
      </p:sp>
      <p:pic>
        <p:nvPicPr>
          <p:cNvPr id="5" name="Tijdelijke aanduiding voor inhoud 4">
            <a:extLst>
              <a:ext uri="{FF2B5EF4-FFF2-40B4-BE49-F238E27FC236}">
                <a16:creationId xmlns:a16="http://schemas.microsoft.com/office/drawing/2014/main" id="{D468E208-ED4D-994F-BD97-3BBBCB34986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7199" y="648098"/>
            <a:ext cx="8564429" cy="3742669"/>
          </a:xfrm>
        </p:spPr>
      </p:pic>
    </p:spTree>
    <p:extLst>
      <p:ext uri="{BB962C8B-B14F-4D97-AF65-F5344CB8AC3E}">
        <p14:creationId xmlns:p14="http://schemas.microsoft.com/office/powerpoint/2010/main" val="343488808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D89D2C0-6D50-CBD4-2627-075E8CEAFF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.</a:t>
            </a:r>
          </a:p>
        </p:txBody>
      </p:sp>
      <p:pic>
        <p:nvPicPr>
          <p:cNvPr id="7" name="Tijdelijke aanduiding voor inhoud 6">
            <a:extLst>
              <a:ext uri="{FF2B5EF4-FFF2-40B4-BE49-F238E27FC236}">
                <a16:creationId xmlns:a16="http://schemas.microsoft.com/office/drawing/2014/main" id="{4057364B-6922-BD23-0AED-B51F379B355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7891" y="2092411"/>
            <a:ext cx="8842566" cy="4258961"/>
          </a:xfrm>
        </p:spPr>
      </p:pic>
      <p:pic>
        <p:nvPicPr>
          <p:cNvPr id="5" name="Afbeelding 4">
            <a:extLst>
              <a:ext uri="{FF2B5EF4-FFF2-40B4-BE49-F238E27FC236}">
                <a16:creationId xmlns:a16="http://schemas.microsoft.com/office/drawing/2014/main" id="{63C8D678-F8B9-8EAF-0713-18FC9EB28A4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8710" y="274639"/>
            <a:ext cx="7214858" cy="862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125515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143ACF7-699E-906B-B5F3-C06D6E684A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Wat kan WSP betekenen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BAFA9C50-510A-8CF7-82F4-8EC39561E0B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nl-NL" b="0" i="0" dirty="0">
                <a:solidFill>
                  <a:srgbClr val="292623"/>
                </a:solidFill>
                <a:effectLst/>
                <a:latin typeface="-apple-system"/>
              </a:rPr>
              <a:t>Met het project </a:t>
            </a:r>
            <a:r>
              <a:rPr lang="nl-NL" b="1" i="0" dirty="0">
                <a:solidFill>
                  <a:srgbClr val="292623"/>
                </a:solidFill>
                <a:effectLst/>
                <a:latin typeface="-apple-system"/>
              </a:rPr>
              <a:t>Brugbanen </a:t>
            </a:r>
            <a:r>
              <a:rPr lang="nl-NL" b="0" i="0" dirty="0">
                <a:solidFill>
                  <a:srgbClr val="292623"/>
                </a:solidFill>
                <a:effectLst/>
                <a:latin typeface="-apple-system"/>
              </a:rPr>
              <a:t>willen we betaalde werkplekken realiseren voor jongeren in het praktijkonderwijs (pro) en voortgezet speciaal onderwijs (vso) die graag aan de slag willen in de zorg.</a:t>
            </a:r>
          </a:p>
          <a:p>
            <a:endParaRPr lang="nl-NL" dirty="0">
              <a:solidFill>
                <a:srgbClr val="292623"/>
              </a:solidFill>
              <a:latin typeface="-apple-system"/>
            </a:endParaRPr>
          </a:p>
          <a:p>
            <a:r>
              <a:rPr lang="nl-NL" b="0" i="0" dirty="0">
                <a:solidFill>
                  <a:srgbClr val="292623"/>
                </a:solidFill>
                <a:effectLst/>
                <a:latin typeface="-apple-system"/>
              </a:rPr>
              <a:t>Dit kan alleen slagen als het een gezamenlijk project wordt. !</a:t>
            </a:r>
          </a:p>
          <a:p>
            <a:r>
              <a:rPr lang="nl-NL" sz="2000" u="sng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hlinkClick r:id="rId2"/>
              </a:rPr>
              <a:t>Iedereen doet mee – Sectortafel Zorg &amp; Welzijn Regio Zwolle</a:t>
            </a:r>
            <a:endParaRPr lang="nl-NL" sz="20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endParaRPr lang="nl-NL" b="0" i="0" dirty="0">
              <a:solidFill>
                <a:srgbClr val="292623"/>
              </a:solidFill>
              <a:effectLst/>
              <a:latin typeface="-apple-system"/>
            </a:endParaRP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7542659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EE5566D-2754-8054-973A-FC9C5748ED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.</a:t>
            </a:r>
          </a:p>
        </p:txBody>
      </p:sp>
      <p:pic>
        <p:nvPicPr>
          <p:cNvPr id="5" name="Tijdelijke aanduiding voor inhoud 4">
            <a:extLst>
              <a:ext uri="{FF2B5EF4-FFF2-40B4-BE49-F238E27FC236}">
                <a16:creationId xmlns:a16="http://schemas.microsoft.com/office/drawing/2014/main" id="{FCBFA695-3925-D196-DA71-2F38869133D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33631" y="846137"/>
            <a:ext cx="8820385" cy="4187181"/>
          </a:xfr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6" name="Inkt 5">
                <a:extLst>
                  <a:ext uri="{FF2B5EF4-FFF2-40B4-BE49-F238E27FC236}">
                    <a16:creationId xmlns:a16="http://schemas.microsoft.com/office/drawing/2014/main" id="{09298F37-E28C-34ED-1DE4-D29C15F10D31}"/>
                  </a:ext>
                </a:extLst>
              </p14:cNvPr>
              <p14:cNvContentPartPr/>
              <p14:nvPr/>
            </p14:nvContentPartPr>
            <p14:xfrm>
              <a:off x="4566478" y="4715565"/>
              <a:ext cx="16565" cy="16565"/>
            </p14:xfrm>
          </p:contentPart>
        </mc:Choice>
        <mc:Fallback xmlns="">
          <p:pic>
            <p:nvPicPr>
              <p:cNvPr id="6" name="Inkt 5">
                <a:extLst>
                  <a:ext uri="{FF2B5EF4-FFF2-40B4-BE49-F238E27FC236}">
                    <a16:creationId xmlns:a16="http://schemas.microsoft.com/office/drawing/2014/main" id="{09298F37-E28C-34ED-1DE4-D29C15F10D31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3738228" y="3887315"/>
                <a:ext cx="1656500" cy="16565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7" name="Inkt 6">
                <a:extLst>
                  <a:ext uri="{FF2B5EF4-FFF2-40B4-BE49-F238E27FC236}">
                    <a16:creationId xmlns:a16="http://schemas.microsoft.com/office/drawing/2014/main" id="{096801D1-9965-0D63-A1C2-61F91D7B5EAE}"/>
                  </a:ext>
                </a:extLst>
              </p14:cNvPr>
              <p14:cNvContentPartPr/>
              <p14:nvPr/>
            </p14:nvContentPartPr>
            <p14:xfrm>
              <a:off x="3329608" y="3059043"/>
              <a:ext cx="2869529" cy="66841"/>
            </p14:xfrm>
          </p:contentPart>
        </mc:Choice>
        <mc:Fallback xmlns="">
          <p:pic>
            <p:nvPicPr>
              <p:cNvPr id="7" name="Inkt 6">
                <a:extLst>
                  <a:ext uri="{FF2B5EF4-FFF2-40B4-BE49-F238E27FC236}">
                    <a16:creationId xmlns:a16="http://schemas.microsoft.com/office/drawing/2014/main" id="{096801D1-9965-0D63-A1C2-61F91D7B5EAE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3275615" y="2951811"/>
                <a:ext cx="2977154" cy="280947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8" name="Inkt 7">
                <a:extLst>
                  <a:ext uri="{FF2B5EF4-FFF2-40B4-BE49-F238E27FC236}">
                    <a16:creationId xmlns:a16="http://schemas.microsoft.com/office/drawing/2014/main" id="{52F54CC2-B465-9037-DA31-C2FC7E7F2A54}"/>
                  </a:ext>
                </a:extLst>
              </p14:cNvPr>
              <p14:cNvContentPartPr/>
              <p14:nvPr/>
            </p14:nvContentPartPr>
            <p14:xfrm>
              <a:off x="3815521" y="3975651"/>
              <a:ext cx="16565" cy="16565"/>
            </p14:xfrm>
          </p:contentPart>
        </mc:Choice>
        <mc:Fallback xmlns="">
          <p:pic>
            <p:nvPicPr>
              <p:cNvPr id="8" name="Inkt 7">
                <a:extLst>
                  <a:ext uri="{FF2B5EF4-FFF2-40B4-BE49-F238E27FC236}">
                    <a16:creationId xmlns:a16="http://schemas.microsoft.com/office/drawing/2014/main" id="{52F54CC2-B465-9037-DA31-C2FC7E7F2A54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1330771" y="-993849"/>
                <a:ext cx="4969500" cy="99390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15026944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5F70816-FEA5-06AF-6762-01E0837D33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.</a:t>
            </a:r>
          </a:p>
        </p:txBody>
      </p:sp>
      <p:pic>
        <p:nvPicPr>
          <p:cNvPr id="5" name="Tijdelijke aanduiding voor inhoud 4">
            <a:extLst>
              <a:ext uri="{FF2B5EF4-FFF2-40B4-BE49-F238E27FC236}">
                <a16:creationId xmlns:a16="http://schemas.microsoft.com/office/drawing/2014/main" id="{9F508288-F92C-563B-3F04-96686959C2C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7200" y="758698"/>
            <a:ext cx="8510822" cy="4035724"/>
          </a:xfrm>
        </p:spPr>
      </p:pic>
    </p:spTree>
    <p:extLst>
      <p:ext uri="{BB962C8B-B14F-4D97-AF65-F5344CB8AC3E}">
        <p14:creationId xmlns:p14="http://schemas.microsoft.com/office/powerpoint/2010/main" val="187079342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18D42B5-2A55-409E-4F7C-32F567E9CA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.</a:t>
            </a:r>
          </a:p>
        </p:txBody>
      </p:sp>
      <p:pic>
        <p:nvPicPr>
          <p:cNvPr id="5" name="Tijdelijke aanduiding voor inhoud 4">
            <a:extLst>
              <a:ext uri="{FF2B5EF4-FFF2-40B4-BE49-F238E27FC236}">
                <a16:creationId xmlns:a16="http://schemas.microsoft.com/office/drawing/2014/main" id="{B60764BA-BF73-7629-D8B2-955AC7B49EA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7200" y="846138"/>
            <a:ext cx="8614664" cy="4450792"/>
          </a:xfrm>
        </p:spPr>
      </p:pic>
    </p:spTree>
    <p:extLst>
      <p:ext uri="{BB962C8B-B14F-4D97-AF65-F5344CB8AC3E}">
        <p14:creationId xmlns:p14="http://schemas.microsoft.com/office/powerpoint/2010/main" val="347099163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14681B5-DA44-F86A-25A6-9EA9B55F2E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.</a:t>
            </a:r>
          </a:p>
        </p:txBody>
      </p:sp>
      <p:pic>
        <p:nvPicPr>
          <p:cNvPr id="5" name="Tijdelijke aanduiding voor inhoud 4">
            <a:extLst>
              <a:ext uri="{FF2B5EF4-FFF2-40B4-BE49-F238E27FC236}">
                <a16:creationId xmlns:a16="http://schemas.microsoft.com/office/drawing/2014/main" id="{F977C5F1-F6B5-559C-01B9-70696777FA0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7200" y="926977"/>
            <a:ext cx="8299622" cy="4188720"/>
          </a:xfrm>
        </p:spPr>
      </p:pic>
    </p:spTree>
    <p:extLst>
      <p:ext uri="{BB962C8B-B14F-4D97-AF65-F5344CB8AC3E}">
        <p14:creationId xmlns:p14="http://schemas.microsoft.com/office/powerpoint/2010/main" val="6425574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ep 3"/>
          <p:cNvGrpSpPr/>
          <p:nvPr/>
        </p:nvGrpSpPr>
        <p:grpSpPr>
          <a:xfrm>
            <a:off x="-127" y="0"/>
            <a:ext cx="9144127" cy="663388"/>
            <a:chOff x="-127" y="0"/>
            <a:chExt cx="9144127" cy="663388"/>
          </a:xfrm>
        </p:grpSpPr>
        <p:sp>
          <p:nvSpPr>
            <p:cNvPr id="5" name="Rechthoek 4"/>
            <p:cNvSpPr/>
            <p:nvPr/>
          </p:nvSpPr>
          <p:spPr>
            <a:xfrm>
              <a:off x="0" y="0"/>
              <a:ext cx="9144000" cy="663388"/>
            </a:xfrm>
            <a:prstGeom prst="rect">
              <a:avLst/>
            </a:prstGeom>
            <a:solidFill>
              <a:srgbClr val="262B54"/>
            </a:solidFill>
            <a:ln>
              <a:noFill/>
            </a:ln>
            <a:effectLst>
              <a:outerShdw sx="1000" sy="1000" rotWithShape="0">
                <a:srgbClr val="000000"/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>
                <a:solidFill>
                  <a:prstClr val="white"/>
                </a:solidFill>
              </a:endParaRPr>
            </a:p>
          </p:txBody>
        </p:sp>
        <p:sp>
          <p:nvSpPr>
            <p:cNvPr id="6" name="Rechthoek 5"/>
            <p:cNvSpPr/>
            <p:nvPr/>
          </p:nvSpPr>
          <p:spPr>
            <a:xfrm>
              <a:off x="8271029" y="147028"/>
              <a:ext cx="637867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nl-NL" b="1" dirty="0">
                  <a:solidFill>
                    <a:srgbClr val="DB3653"/>
                  </a:solidFill>
                </a:rPr>
                <a:t>SROI</a:t>
              </a:r>
              <a:endParaRPr lang="nl-NL" dirty="0">
                <a:solidFill>
                  <a:srgbClr val="DB3653"/>
                </a:solidFill>
              </a:endParaRPr>
            </a:p>
          </p:txBody>
        </p:sp>
        <p:pic>
          <p:nvPicPr>
            <p:cNvPr id="7" name="Afbeelding 6" descr="C:\Users\z003755\AppData\Local\Microsoft\Windows\Temporary Internet Files\Content.Outlook\BQB6E284\Logo 2WRZ (2).jpg"/>
            <p:cNvPicPr/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127" y="6296"/>
              <a:ext cx="1479304" cy="65709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8" name="Tekstvak 7"/>
            <p:cNvSpPr txBox="1"/>
            <p:nvPr/>
          </p:nvSpPr>
          <p:spPr>
            <a:xfrm>
              <a:off x="1479177" y="140167"/>
              <a:ext cx="4683270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l-NL" sz="2800" b="1" dirty="0">
                  <a:solidFill>
                    <a:prstClr val="white"/>
                  </a:solidFill>
                </a:rPr>
                <a:t>Bouwblokken Oost-Nederland</a:t>
              </a:r>
            </a:p>
          </p:txBody>
        </p:sp>
      </p:grpSp>
      <p:pic>
        <p:nvPicPr>
          <p:cNvPr id="3" name="Afbeelding 2">
            <a:extLst>
              <a:ext uri="{FF2B5EF4-FFF2-40B4-BE49-F238E27FC236}">
                <a16:creationId xmlns:a16="http://schemas.microsoft.com/office/drawing/2014/main" id="{E00CF2CB-A273-5B72-871F-B859F270E1F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8468" t="12919" r="22253" b="20918"/>
          <a:stretch/>
        </p:blipFill>
        <p:spPr>
          <a:xfrm>
            <a:off x="395416" y="809873"/>
            <a:ext cx="8532478" cy="5951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635112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ep 3"/>
          <p:cNvGrpSpPr/>
          <p:nvPr/>
        </p:nvGrpSpPr>
        <p:grpSpPr>
          <a:xfrm>
            <a:off x="-127" y="0"/>
            <a:ext cx="9144127" cy="663388"/>
            <a:chOff x="-127" y="0"/>
            <a:chExt cx="9144127" cy="663388"/>
          </a:xfrm>
        </p:grpSpPr>
        <p:sp>
          <p:nvSpPr>
            <p:cNvPr id="5" name="Rechthoek 4"/>
            <p:cNvSpPr/>
            <p:nvPr/>
          </p:nvSpPr>
          <p:spPr>
            <a:xfrm>
              <a:off x="0" y="0"/>
              <a:ext cx="9144000" cy="663388"/>
            </a:xfrm>
            <a:prstGeom prst="rect">
              <a:avLst/>
            </a:prstGeom>
            <a:solidFill>
              <a:srgbClr val="262B54"/>
            </a:solidFill>
            <a:ln>
              <a:noFill/>
            </a:ln>
            <a:effectLst>
              <a:outerShdw sx="1000" sy="1000" rotWithShape="0">
                <a:srgbClr val="000000"/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>
                <a:solidFill>
                  <a:prstClr val="white"/>
                </a:solidFill>
              </a:endParaRPr>
            </a:p>
          </p:txBody>
        </p:sp>
        <p:sp>
          <p:nvSpPr>
            <p:cNvPr id="6" name="Rechthoek 5"/>
            <p:cNvSpPr/>
            <p:nvPr/>
          </p:nvSpPr>
          <p:spPr>
            <a:xfrm>
              <a:off x="8271029" y="147028"/>
              <a:ext cx="637867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nl-NL" b="1" dirty="0">
                  <a:solidFill>
                    <a:srgbClr val="DB3653"/>
                  </a:solidFill>
                </a:rPr>
                <a:t>SROI</a:t>
              </a:r>
              <a:endParaRPr lang="nl-NL" dirty="0">
                <a:solidFill>
                  <a:srgbClr val="DB3653"/>
                </a:solidFill>
              </a:endParaRPr>
            </a:p>
          </p:txBody>
        </p:sp>
        <p:pic>
          <p:nvPicPr>
            <p:cNvPr id="7" name="Afbeelding 6" descr="C:\Users\z003755\AppData\Local\Microsoft\Windows\Temporary Internet Files\Content.Outlook\BQB6E284\Logo 2WRZ (2).jpg"/>
            <p:cNvPicPr/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127" y="6296"/>
              <a:ext cx="1479304" cy="65709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8" name="Tekstvak 7"/>
            <p:cNvSpPr txBox="1"/>
            <p:nvPr/>
          </p:nvSpPr>
          <p:spPr>
            <a:xfrm>
              <a:off x="1479177" y="140167"/>
              <a:ext cx="4683270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l-NL" sz="2800" b="1" dirty="0">
                  <a:solidFill>
                    <a:prstClr val="white"/>
                  </a:solidFill>
                </a:rPr>
                <a:t>Bouwblokken Oost-Nederland</a:t>
              </a:r>
            </a:p>
          </p:txBody>
        </p:sp>
      </p:grpSp>
      <p:pic>
        <p:nvPicPr>
          <p:cNvPr id="9" name="Afbeelding 8">
            <a:extLst>
              <a:ext uri="{FF2B5EF4-FFF2-40B4-BE49-F238E27FC236}">
                <a16:creationId xmlns:a16="http://schemas.microsoft.com/office/drawing/2014/main" id="{2CF56BBF-048A-88A4-44D2-D84AD3C6C33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8469" t="12776" r="21982" b="13134"/>
          <a:stretch/>
        </p:blipFill>
        <p:spPr>
          <a:xfrm>
            <a:off x="1005016" y="769895"/>
            <a:ext cx="7640178" cy="59410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24698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>
            <a:extLst>
              <a:ext uri="{FF2B5EF4-FFF2-40B4-BE49-F238E27FC236}">
                <a16:creationId xmlns:a16="http://schemas.microsoft.com/office/drawing/2014/main" id="{7D41F4BF-C4BF-B745-9CB9-C8F88497D1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09455"/>
            <a:ext cx="9144000" cy="813600"/>
          </a:xfrm>
          <a:prstGeom prst="rect">
            <a:avLst/>
          </a:prstGeom>
        </p:spPr>
      </p:pic>
      <p:pic>
        <p:nvPicPr>
          <p:cNvPr id="3" name="Afbeelding 2">
            <a:extLst>
              <a:ext uri="{FF2B5EF4-FFF2-40B4-BE49-F238E27FC236}">
                <a16:creationId xmlns:a16="http://schemas.microsoft.com/office/drawing/2014/main" id="{744C9CF7-2B53-E603-A5A5-4800699945F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637900"/>
            <a:ext cx="9144000" cy="1317009"/>
          </a:xfrm>
          <a:prstGeom prst="rect">
            <a:avLst/>
          </a:prstGeom>
        </p:spPr>
      </p:pic>
      <p:pic>
        <p:nvPicPr>
          <p:cNvPr id="5" name="Afbeelding 4">
            <a:extLst>
              <a:ext uri="{FF2B5EF4-FFF2-40B4-BE49-F238E27FC236}">
                <a16:creationId xmlns:a16="http://schemas.microsoft.com/office/drawing/2014/main" id="{75164FFE-509B-2200-50C0-2F0A2A76A60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19875" y="2667400"/>
            <a:ext cx="2524125" cy="2552700"/>
          </a:xfrm>
          <a:prstGeom prst="rect">
            <a:avLst/>
          </a:prstGeom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AE58E474-D895-CBF1-20D6-0A39942FFBA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71565" y="5078497"/>
            <a:ext cx="1944879" cy="1516346"/>
          </a:xfrm>
          <a:prstGeom prst="rect">
            <a:avLst/>
          </a:prstGeom>
        </p:spPr>
      </p:pic>
      <p:pic>
        <p:nvPicPr>
          <p:cNvPr id="9" name="Afbeelding 8">
            <a:extLst>
              <a:ext uri="{FF2B5EF4-FFF2-40B4-BE49-F238E27FC236}">
                <a16:creationId xmlns:a16="http://schemas.microsoft.com/office/drawing/2014/main" id="{D3FD4460-F5F0-E3E8-2F75-E80F1F0E8B3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76524" y="3276722"/>
            <a:ext cx="2696189" cy="802682"/>
          </a:xfrm>
          <a:prstGeom prst="rect">
            <a:avLst/>
          </a:prstGeom>
        </p:spPr>
      </p:pic>
      <p:pic>
        <p:nvPicPr>
          <p:cNvPr id="11" name="Afbeelding 10">
            <a:extLst>
              <a:ext uri="{FF2B5EF4-FFF2-40B4-BE49-F238E27FC236}">
                <a16:creationId xmlns:a16="http://schemas.microsoft.com/office/drawing/2014/main" id="{FF0D7F76-0CB7-65D1-69C7-78A45EC578C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948127" y="3120850"/>
            <a:ext cx="2733675" cy="1114425"/>
          </a:xfrm>
          <a:prstGeom prst="rect">
            <a:avLst/>
          </a:prstGeom>
        </p:spPr>
      </p:pic>
      <p:pic>
        <p:nvPicPr>
          <p:cNvPr id="13" name="Afbeelding 12">
            <a:extLst>
              <a:ext uri="{FF2B5EF4-FFF2-40B4-BE49-F238E27FC236}">
                <a16:creationId xmlns:a16="http://schemas.microsoft.com/office/drawing/2014/main" id="{BD2A1DD7-04F6-5389-B66B-BE03C4A9608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284339" y="4934120"/>
            <a:ext cx="1771236" cy="1114425"/>
          </a:xfrm>
          <a:prstGeom prst="rect">
            <a:avLst/>
          </a:prstGeom>
        </p:spPr>
      </p:pic>
      <p:pic>
        <p:nvPicPr>
          <p:cNvPr id="15" name="Afbeelding 14">
            <a:extLst>
              <a:ext uri="{FF2B5EF4-FFF2-40B4-BE49-F238E27FC236}">
                <a16:creationId xmlns:a16="http://schemas.microsoft.com/office/drawing/2014/main" id="{31F236DF-63FD-B2DF-4724-6B1EA3B1834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371588" y="5058034"/>
            <a:ext cx="1852251" cy="1114425"/>
          </a:xfrm>
          <a:prstGeom prst="rect">
            <a:avLst/>
          </a:prstGeom>
        </p:spPr>
      </p:pic>
      <p:pic>
        <p:nvPicPr>
          <p:cNvPr id="21" name="Afbeelding 20">
            <a:extLst>
              <a:ext uri="{FF2B5EF4-FFF2-40B4-BE49-F238E27FC236}">
                <a16:creationId xmlns:a16="http://schemas.microsoft.com/office/drawing/2014/main" id="{FB0C67EA-27A0-023C-17FE-1F778F0B8AFC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91765" y="4812334"/>
            <a:ext cx="1376561" cy="1318937"/>
          </a:xfrm>
          <a:prstGeom prst="rect">
            <a:avLst/>
          </a:prstGeom>
        </p:spPr>
      </p:pic>
      <p:pic>
        <p:nvPicPr>
          <p:cNvPr id="23" name="Afbeelding 22">
            <a:extLst>
              <a:ext uri="{FF2B5EF4-FFF2-40B4-BE49-F238E27FC236}">
                <a16:creationId xmlns:a16="http://schemas.microsoft.com/office/drawing/2014/main" id="{1E40BB71-DE55-CABD-EFEC-90AAB66EA831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688999" y="3342487"/>
            <a:ext cx="1310552" cy="1042865"/>
          </a:xfrm>
          <a:prstGeom prst="rect">
            <a:avLst/>
          </a:prstGeom>
        </p:spPr>
      </p:pic>
      <p:pic>
        <p:nvPicPr>
          <p:cNvPr id="6" name="Afbeelding 5">
            <a:extLst>
              <a:ext uri="{FF2B5EF4-FFF2-40B4-BE49-F238E27FC236}">
                <a16:creationId xmlns:a16="http://schemas.microsoft.com/office/drawing/2014/main" id="{3EA333DD-6483-A827-336D-736BC354D32E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664171" y="151931"/>
            <a:ext cx="5057775" cy="685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78128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hthoek 8"/>
          <p:cNvSpPr/>
          <p:nvPr/>
        </p:nvSpPr>
        <p:spPr>
          <a:xfrm>
            <a:off x="0" y="0"/>
            <a:ext cx="9144000" cy="663388"/>
          </a:xfrm>
          <a:prstGeom prst="rect">
            <a:avLst/>
          </a:prstGeom>
          <a:solidFill>
            <a:srgbClr val="262B54"/>
          </a:solidFill>
          <a:ln>
            <a:noFill/>
          </a:ln>
          <a:effectLst>
            <a:outerShdw sx="1000" sy="1000" rotWithShape="0">
              <a:srgbClr val="000000"/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3200" b="1" dirty="0"/>
              <a:t>ESR </a:t>
            </a:r>
            <a:r>
              <a:rPr lang="nl-NL" sz="2800" b="1" dirty="0"/>
              <a:t>Dienstverlening naar de opdrachtnemer</a:t>
            </a:r>
          </a:p>
        </p:txBody>
      </p:sp>
      <p:sp>
        <p:nvSpPr>
          <p:cNvPr id="14" name="Tekstvak 13"/>
          <p:cNvSpPr txBox="1"/>
          <p:nvPr/>
        </p:nvSpPr>
        <p:spPr>
          <a:xfrm>
            <a:off x="852755" y="2619910"/>
            <a:ext cx="7541232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000" b="1" dirty="0"/>
              <a:t>Na gunning:</a:t>
            </a:r>
          </a:p>
          <a:p>
            <a:pPr marL="285750" indent="-285750">
              <a:buClr>
                <a:schemeClr val="tx2">
                  <a:lumMod val="50000"/>
                </a:schemeClr>
              </a:buClr>
              <a:buFont typeface="Wingdings" panose="05000000000000000000" pitchFamily="2" charset="2"/>
              <a:buChar char="Ø"/>
            </a:pPr>
            <a:r>
              <a:rPr lang="nl-NL" sz="2000" dirty="0"/>
              <a:t>Intake met opdrachtnemer</a:t>
            </a:r>
          </a:p>
          <a:p>
            <a:pPr marL="285750" indent="-285750">
              <a:buClr>
                <a:schemeClr val="tx2">
                  <a:lumMod val="50000"/>
                </a:schemeClr>
              </a:buClr>
              <a:buFont typeface="Wingdings" panose="05000000000000000000" pitchFamily="2" charset="2"/>
              <a:buChar char="Ø"/>
            </a:pPr>
            <a:r>
              <a:rPr lang="nl-NL" sz="2000" dirty="0"/>
              <a:t>Vastleggen afspraken</a:t>
            </a:r>
          </a:p>
          <a:p>
            <a:pPr marL="285750" indent="-285750">
              <a:buClr>
                <a:schemeClr val="tx2">
                  <a:lumMod val="50000"/>
                </a:schemeClr>
              </a:buClr>
              <a:buFont typeface="Wingdings" panose="05000000000000000000" pitchFamily="2" charset="2"/>
              <a:buChar char="Ø"/>
            </a:pPr>
            <a:r>
              <a:rPr lang="nl-NL" sz="2000" dirty="0"/>
              <a:t>Doorverwijzen opdrachtnemer</a:t>
            </a:r>
          </a:p>
          <a:p>
            <a:pPr marL="285750" indent="-285750">
              <a:buClr>
                <a:schemeClr val="tx2">
                  <a:lumMod val="50000"/>
                </a:schemeClr>
              </a:buClr>
              <a:buFont typeface="Wingdings" panose="05000000000000000000" pitchFamily="2" charset="2"/>
              <a:buChar char="Ø"/>
            </a:pPr>
            <a:r>
              <a:rPr lang="nl-NL" sz="2000" dirty="0"/>
              <a:t>Monitoring resultaten</a:t>
            </a:r>
          </a:p>
          <a:p>
            <a:pPr marL="285750" indent="-285750">
              <a:buClr>
                <a:schemeClr val="tx2">
                  <a:lumMod val="50000"/>
                </a:schemeClr>
              </a:buClr>
              <a:buFont typeface="Wingdings" panose="05000000000000000000" pitchFamily="2" charset="2"/>
              <a:buChar char="Ø"/>
            </a:pPr>
            <a:r>
              <a:rPr lang="nl-NL" sz="2000" dirty="0"/>
              <a:t>Validatie en evaluatie</a:t>
            </a:r>
          </a:p>
          <a:p>
            <a:pPr marL="285750" indent="-285750">
              <a:buClr>
                <a:schemeClr val="tx2">
                  <a:lumMod val="50000"/>
                </a:schemeClr>
              </a:buClr>
              <a:buFont typeface="Wingdings" panose="05000000000000000000" pitchFamily="2" charset="2"/>
              <a:buChar char="Ø"/>
            </a:pPr>
            <a:r>
              <a:rPr lang="nl-NL" sz="2000" dirty="0"/>
              <a:t>Terugkoppeling naar contractmanager</a:t>
            </a:r>
          </a:p>
          <a:p>
            <a:pPr marL="285750" indent="-285750">
              <a:buClr>
                <a:schemeClr val="tx2">
                  <a:lumMod val="50000"/>
                </a:schemeClr>
              </a:buClr>
              <a:buFont typeface="Wingdings" panose="05000000000000000000" pitchFamily="2" charset="2"/>
              <a:buChar char="Ø"/>
            </a:pPr>
            <a:r>
              <a:rPr lang="nl-NL" sz="2000" dirty="0"/>
              <a:t>Regionale monitoring </a:t>
            </a:r>
          </a:p>
          <a:p>
            <a:pPr marL="285750" indent="-285750">
              <a:buClr>
                <a:schemeClr val="tx2">
                  <a:lumMod val="50000"/>
                </a:schemeClr>
              </a:buClr>
              <a:buFont typeface="Wingdings" panose="05000000000000000000" pitchFamily="2" charset="2"/>
              <a:buChar char="Ø"/>
            </a:pPr>
            <a:r>
              <a:rPr lang="nl-NL" sz="2000" dirty="0"/>
              <a:t>Terugkoppeling naar deelnemende gemeenten.</a:t>
            </a:r>
          </a:p>
        </p:txBody>
      </p:sp>
      <p:sp>
        <p:nvSpPr>
          <p:cNvPr id="15" name="Tekstvak 14"/>
          <p:cNvSpPr txBox="1"/>
          <p:nvPr/>
        </p:nvSpPr>
        <p:spPr>
          <a:xfrm>
            <a:off x="263188" y="1262742"/>
            <a:ext cx="8708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000" b="1" dirty="0"/>
              <a:t>Algemeen</a:t>
            </a:r>
          </a:p>
          <a:p>
            <a:pPr marL="285750" indent="-285750">
              <a:buClr>
                <a:schemeClr val="tx2">
                  <a:lumMod val="50000"/>
                </a:schemeClr>
              </a:buClr>
              <a:buFont typeface="Wingdings" panose="05000000000000000000" pitchFamily="2" charset="2"/>
              <a:buChar char="Ø"/>
            </a:pPr>
            <a:r>
              <a:rPr lang="nl-NL" sz="2000" dirty="0"/>
              <a:t>Hulpmiddelen actueel houden</a:t>
            </a:r>
          </a:p>
          <a:p>
            <a:pPr marL="285750" indent="-285750">
              <a:buClr>
                <a:schemeClr val="tx2">
                  <a:lumMod val="50000"/>
                </a:schemeClr>
              </a:buClr>
              <a:buFont typeface="Wingdings" panose="05000000000000000000" pitchFamily="2" charset="2"/>
              <a:buChar char="Ø"/>
            </a:pPr>
            <a:r>
              <a:rPr lang="nl-NL" sz="2000" dirty="0"/>
              <a:t>Informatievoorziening</a:t>
            </a:r>
          </a:p>
        </p:txBody>
      </p:sp>
    </p:spTree>
    <p:extLst>
      <p:ext uri="{BB962C8B-B14F-4D97-AF65-F5344CB8AC3E}">
        <p14:creationId xmlns:p14="http://schemas.microsoft.com/office/powerpoint/2010/main" val="23366136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BF6CBD0-FE23-205B-704D-A86E108332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Wat is SROI?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D4971464-796E-1C61-5597-72609C4D8A0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/>
              <a:t>Filmpje</a:t>
            </a:r>
          </a:p>
          <a:p>
            <a:pPr marL="0" indent="0">
              <a:buNone/>
            </a:pPr>
            <a:endParaRPr lang="nl-NL"/>
          </a:p>
          <a:p>
            <a:r>
              <a:rPr lang="nl-NL">
                <a:hlinkClick r:id="rId2"/>
              </a:rPr>
              <a:t>https://youtu.be/yFTCK42iY6Q</a:t>
            </a:r>
            <a:endParaRPr lang="nl-NL"/>
          </a:p>
          <a:p>
            <a:endParaRPr lang="nl-NL"/>
          </a:p>
          <a:p>
            <a:endParaRPr lang="nl-NL"/>
          </a:p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150977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BF6CBD0-FE23-205B-704D-A86E108332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Wat is SROI?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D4971464-796E-1C61-5597-72609C4D8A0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nl-NL"/>
              <a:t>Social Return Of Investment</a:t>
            </a:r>
          </a:p>
          <a:p>
            <a:pPr marL="0" indent="0">
              <a:buNone/>
            </a:pPr>
            <a:r>
              <a:rPr lang="nl-NL" b="0" i="0">
                <a:solidFill>
                  <a:srgbClr val="343434"/>
                </a:solidFill>
                <a:effectLst/>
                <a:latin typeface="OpenSans"/>
              </a:rPr>
              <a:t>Het Europese en nationale aanbestedingsrecht biedt de mogelijkheid tot het toepassen van sociale aspecten bij het verstrekken van overheidsopdrachten. </a:t>
            </a:r>
            <a:endParaRPr lang="nl-NL"/>
          </a:p>
          <a:p>
            <a:endParaRPr lang="nl-NL"/>
          </a:p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964329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5C05399-ECE6-1664-8999-4F6F6D6517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.</a:t>
            </a:r>
          </a:p>
        </p:txBody>
      </p:sp>
      <p:pic>
        <p:nvPicPr>
          <p:cNvPr id="5" name="Tijdelijke aanduiding voor inhoud 4">
            <a:extLst>
              <a:ext uri="{FF2B5EF4-FFF2-40B4-BE49-F238E27FC236}">
                <a16:creationId xmlns:a16="http://schemas.microsoft.com/office/drawing/2014/main" id="{6D8A3284-F56E-099D-3E71-65993AD3909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6331" y="576649"/>
            <a:ext cx="8791337" cy="4226010"/>
          </a:xfrm>
        </p:spPr>
      </p:pic>
    </p:spTree>
    <p:extLst>
      <p:ext uri="{BB962C8B-B14F-4D97-AF65-F5344CB8AC3E}">
        <p14:creationId xmlns:p14="http://schemas.microsoft.com/office/powerpoint/2010/main" val="20832907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28E4380-20B4-24D5-D5E2-5F449696A1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MVOI –SDG doelstellingen</a:t>
            </a:r>
          </a:p>
        </p:txBody>
      </p:sp>
      <p:pic>
        <p:nvPicPr>
          <p:cNvPr id="5" name="Tijdelijke aanduiding voor inhoud 4">
            <a:extLst>
              <a:ext uri="{FF2B5EF4-FFF2-40B4-BE49-F238E27FC236}">
                <a16:creationId xmlns:a16="http://schemas.microsoft.com/office/drawing/2014/main" id="{B93EC026-E7A6-FD63-4E7A-B6172637A88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11339" y="1600200"/>
            <a:ext cx="6121321" cy="4525963"/>
          </a:xfr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3" name="Inkt 2">
                <a:extLst>
                  <a:ext uri="{FF2B5EF4-FFF2-40B4-BE49-F238E27FC236}">
                    <a16:creationId xmlns:a16="http://schemas.microsoft.com/office/drawing/2014/main" id="{5F7D4278-DE3C-4FAC-B60C-137559215933}"/>
                  </a:ext>
                </a:extLst>
              </p14:cNvPr>
              <p14:cNvContentPartPr/>
              <p14:nvPr/>
            </p14:nvContentPartPr>
            <p14:xfrm>
              <a:off x="4179956" y="971826"/>
              <a:ext cx="16565" cy="16565"/>
            </p14:xfrm>
          </p:contentPart>
        </mc:Choice>
        <mc:Fallback xmlns="">
          <p:pic>
            <p:nvPicPr>
              <p:cNvPr id="3" name="Inkt 2">
                <a:extLst>
                  <a:ext uri="{FF2B5EF4-FFF2-40B4-BE49-F238E27FC236}">
                    <a16:creationId xmlns:a16="http://schemas.microsoft.com/office/drawing/2014/main" id="{5F7D4278-DE3C-4FAC-B60C-137559215933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695206" y="-3997674"/>
                <a:ext cx="4969500" cy="9939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4" name="Inkt 3">
                <a:extLst>
                  <a:ext uri="{FF2B5EF4-FFF2-40B4-BE49-F238E27FC236}">
                    <a16:creationId xmlns:a16="http://schemas.microsoft.com/office/drawing/2014/main" id="{635D9897-20EC-EE80-3714-D89703541DB4}"/>
                  </a:ext>
                </a:extLst>
              </p14:cNvPr>
              <p14:cNvContentPartPr/>
              <p14:nvPr/>
            </p14:nvContentPartPr>
            <p14:xfrm>
              <a:off x="7338390" y="828260"/>
              <a:ext cx="16565" cy="16565"/>
            </p14:xfrm>
          </p:contentPart>
        </mc:Choice>
        <mc:Fallback xmlns="">
          <p:pic>
            <p:nvPicPr>
              <p:cNvPr id="4" name="Inkt 3">
                <a:extLst>
                  <a:ext uri="{FF2B5EF4-FFF2-40B4-BE49-F238E27FC236}">
                    <a16:creationId xmlns:a16="http://schemas.microsoft.com/office/drawing/2014/main" id="{635D9897-20EC-EE80-3714-D89703541DB4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4853640" y="-4141240"/>
                <a:ext cx="4969500" cy="99390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9289567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>
            <a:extLst>
              <a:ext uri="{FF2B5EF4-FFF2-40B4-BE49-F238E27FC236}">
                <a16:creationId xmlns:a16="http://schemas.microsoft.com/office/drawing/2014/main" id="{93F7F63E-D4A6-F740-C963-2BE89ECAD57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4823" t="13473" r="14828" b="9732"/>
          <a:stretch/>
        </p:blipFill>
        <p:spPr>
          <a:xfrm>
            <a:off x="0" y="1065684"/>
            <a:ext cx="9144000" cy="5807680"/>
          </a:xfrm>
          <a:prstGeom prst="rect">
            <a:avLst/>
          </a:prstGeom>
        </p:spPr>
      </p:pic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A286F-281F-41A5-94A3-4D952FB3FB22}" type="datetime1">
              <a:rPr lang="nl-NL"/>
              <a:pPr/>
              <a:t>9-1-2025</a:t>
            </a:fld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253466A-8FE4-4BFF-A949-BB451101E2D2}" type="slidenum">
              <a:rPr lang="nl-NL"/>
              <a:pPr/>
              <a:t>8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nl-NL"/>
              <a:t>kijk</a:t>
            </a:r>
          </a:p>
        </p:txBody>
      </p:sp>
      <p:sp>
        <p:nvSpPr>
          <p:cNvPr id="7" name="Rechthoek: afgeronde hoeken 6">
            <a:extLst>
              <a:ext uri="{FF2B5EF4-FFF2-40B4-BE49-F238E27FC236}">
                <a16:creationId xmlns:a16="http://schemas.microsoft.com/office/drawing/2014/main" id="{DC411B4B-88EE-477D-8B00-237A93A56C62}"/>
              </a:ext>
            </a:extLst>
          </p:cNvPr>
          <p:cNvSpPr/>
          <p:nvPr/>
        </p:nvSpPr>
        <p:spPr bwMode="auto">
          <a:xfrm>
            <a:off x="493483" y="3811136"/>
            <a:ext cx="1319197" cy="472515"/>
          </a:xfrm>
          <a:prstGeom prst="roundRect">
            <a:avLst/>
          </a:prstGeom>
          <a:solidFill>
            <a:srgbClr val="92D050"/>
          </a:solidFill>
          <a:ln w="3175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nl-NL" sz="1200"/>
              <a:t>Circulair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nl-NL" sz="1200"/>
              <a:t>Inkopen</a:t>
            </a:r>
            <a:endParaRPr kumimoji="0" lang="nl-NL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8" name="Rechthoek: afgeronde hoeken 7">
            <a:extLst>
              <a:ext uri="{FF2B5EF4-FFF2-40B4-BE49-F238E27FC236}">
                <a16:creationId xmlns:a16="http://schemas.microsoft.com/office/drawing/2014/main" id="{FDC869B3-636D-FA58-6807-620548BEF6CE}"/>
              </a:ext>
            </a:extLst>
          </p:cNvPr>
          <p:cNvSpPr/>
          <p:nvPr/>
        </p:nvSpPr>
        <p:spPr bwMode="auto">
          <a:xfrm>
            <a:off x="3735696" y="3824659"/>
            <a:ext cx="755954" cy="282019"/>
          </a:xfrm>
          <a:prstGeom prst="roundRect">
            <a:avLst/>
          </a:prstGeom>
          <a:solidFill>
            <a:srgbClr val="92D050"/>
          </a:solidFill>
          <a:ln w="3175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nl-NL" sz="1200"/>
              <a:t>SROI</a:t>
            </a:r>
            <a:endParaRPr kumimoji="0" lang="nl-NL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9" name="Rechthoek: afgeronde hoeken 8">
            <a:extLst>
              <a:ext uri="{FF2B5EF4-FFF2-40B4-BE49-F238E27FC236}">
                <a16:creationId xmlns:a16="http://schemas.microsoft.com/office/drawing/2014/main" id="{F5E07810-ECD6-4008-CE69-9273010D2496}"/>
              </a:ext>
            </a:extLst>
          </p:cNvPr>
          <p:cNvSpPr/>
          <p:nvPr/>
        </p:nvSpPr>
        <p:spPr bwMode="auto">
          <a:xfrm>
            <a:off x="2338867" y="4196984"/>
            <a:ext cx="1256341" cy="472515"/>
          </a:xfrm>
          <a:prstGeom prst="roundRect">
            <a:avLst/>
          </a:prstGeom>
          <a:solidFill>
            <a:srgbClr val="92D050"/>
          </a:solidFill>
          <a:ln w="3175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nl-NL" sz="1200"/>
              <a:t>Verminderen CO2 uitstoot</a:t>
            </a:r>
            <a:endParaRPr kumimoji="0" lang="nl-NL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0" name="Rechthoek: afgeronde hoeken 9">
            <a:extLst>
              <a:ext uri="{FF2B5EF4-FFF2-40B4-BE49-F238E27FC236}">
                <a16:creationId xmlns:a16="http://schemas.microsoft.com/office/drawing/2014/main" id="{53ABA2D2-641C-6654-DF99-4D5AF6C7BC02}"/>
              </a:ext>
            </a:extLst>
          </p:cNvPr>
          <p:cNvSpPr/>
          <p:nvPr/>
        </p:nvSpPr>
        <p:spPr bwMode="auto">
          <a:xfrm>
            <a:off x="756576" y="4567511"/>
            <a:ext cx="1319197" cy="348350"/>
          </a:xfrm>
          <a:prstGeom prst="roundRect">
            <a:avLst/>
          </a:prstGeom>
          <a:solidFill>
            <a:srgbClr val="92D050"/>
          </a:solidFill>
          <a:ln w="3175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nl-NL" sz="1200"/>
              <a:t>Zero emissie</a:t>
            </a:r>
            <a:endParaRPr kumimoji="0" lang="nl-NL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1" name="Rechthoek: afgeronde hoeken 10">
            <a:extLst>
              <a:ext uri="{FF2B5EF4-FFF2-40B4-BE49-F238E27FC236}">
                <a16:creationId xmlns:a16="http://schemas.microsoft.com/office/drawing/2014/main" id="{A254A5F9-0FF0-1FAB-3597-6DEEE4B29F2E}"/>
              </a:ext>
            </a:extLst>
          </p:cNvPr>
          <p:cNvSpPr/>
          <p:nvPr/>
        </p:nvSpPr>
        <p:spPr bwMode="auto">
          <a:xfrm>
            <a:off x="4922911" y="4094996"/>
            <a:ext cx="1005601" cy="472515"/>
          </a:xfrm>
          <a:prstGeom prst="roundRect">
            <a:avLst/>
          </a:prstGeom>
          <a:solidFill>
            <a:srgbClr val="92D050"/>
          </a:solidFill>
          <a:ln w="3175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nl-NL" sz="1200"/>
              <a:t>Sociaal Enterprise</a:t>
            </a:r>
            <a:endParaRPr kumimoji="0" lang="nl-NL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2" name="Rechthoek: afgeronde hoeken 11">
            <a:extLst>
              <a:ext uri="{FF2B5EF4-FFF2-40B4-BE49-F238E27FC236}">
                <a16:creationId xmlns:a16="http://schemas.microsoft.com/office/drawing/2014/main" id="{EAD4F9A1-D859-5D22-FB5B-D39853AB1476}"/>
              </a:ext>
            </a:extLst>
          </p:cNvPr>
          <p:cNvSpPr/>
          <p:nvPr/>
        </p:nvSpPr>
        <p:spPr bwMode="auto">
          <a:xfrm>
            <a:off x="7221185" y="5413692"/>
            <a:ext cx="936103" cy="457200"/>
          </a:xfrm>
          <a:prstGeom prst="roundRect">
            <a:avLst/>
          </a:prstGeom>
          <a:gradFill flip="none" rotWithShape="1">
            <a:gsLst>
              <a:gs pos="0">
                <a:srgbClr val="92D050">
                  <a:tint val="66000"/>
                  <a:satMod val="160000"/>
                </a:srgbClr>
              </a:gs>
              <a:gs pos="50000">
                <a:srgbClr val="92D050">
                  <a:tint val="44500"/>
                  <a:satMod val="160000"/>
                </a:srgbClr>
              </a:gs>
              <a:gs pos="100000">
                <a:srgbClr val="92D050">
                  <a:tint val="23500"/>
                  <a:satMod val="160000"/>
                </a:srgbClr>
              </a:gs>
            </a:gsLst>
            <a:lin ang="2700000" scaled="1"/>
            <a:tileRect/>
          </a:gradFill>
          <a:ln w="3175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nl-NL" sz="1200"/>
              <a:t>MKB vriendelijk</a:t>
            </a:r>
            <a:endParaRPr kumimoji="0" lang="nl-NL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3" name="Rechthoek: afgeronde hoeken 12">
            <a:extLst>
              <a:ext uri="{FF2B5EF4-FFF2-40B4-BE49-F238E27FC236}">
                <a16:creationId xmlns:a16="http://schemas.microsoft.com/office/drawing/2014/main" id="{D0651C9E-5619-291D-8154-8A72A655878D}"/>
              </a:ext>
            </a:extLst>
          </p:cNvPr>
          <p:cNvSpPr/>
          <p:nvPr/>
        </p:nvSpPr>
        <p:spPr bwMode="auto">
          <a:xfrm>
            <a:off x="3039683" y="5814096"/>
            <a:ext cx="1319197" cy="380482"/>
          </a:xfrm>
          <a:prstGeom prst="roundRect">
            <a:avLst/>
          </a:prstGeom>
          <a:gradFill flip="none" rotWithShape="1">
            <a:gsLst>
              <a:gs pos="0">
                <a:srgbClr val="92D050">
                  <a:tint val="66000"/>
                  <a:satMod val="160000"/>
                </a:srgbClr>
              </a:gs>
              <a:gs pos="50000">
                <a:srgbClr val="92D050">
                  <a:tint val="44500"/>
                  <a:satMod val="160000"/>
                </a:srgbClr>
              </a:gs>
              <a:gs pos="100000">
                <a:srgbClr val="92D050">
                  <a:tint val="23500"/>
                  <a:satMod val="160000"/>
                </a:srgbClr>
              </a:gs>
            </a:gsLst>
            <a:lin ang="2700000" scaled="1"/>
            <a:tileRect/>
          </a:gradFill>
          <a:ln w="3175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nl-NL" sz="1200"/>
              <a:t>Energietransitie</a:t>
            </a:r>
            <a:endParaRPr kumimoji="0" lang="nl-NL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4" name="Rechthoek: afgeronde hoeken 13">
            <a:extLst>
              <a:ext uri="{FF2B5EF4-FFF2-40B4-BE49-F238E27FC236}">
                <a16:creationId xmlns:a16="http://schemas.microsoft.com/office/drawing/2014/main" id="{6B68B6DC-1F53-3B5F-C4F7-12518EE50DF1}"/>
              </a:ext>
            </a:extLst>
          </p:cNvPr>
          <p:cNvSpPr/>
          <p:nvPr/>
        </p:nvSpPr>
        <p:spPr bwMode="auto">
          <a:xfrm>
            <a:off x="6031420" y="4591197"/>
            <a:ext cx="1005602" cy="472515"/>
          </a:xfrm>
          <a:prstGeom prst="roundRect">
            <a:avLst/>
          </a:prstGeom>
          <a:solidFill>
            <a:srgbClr val="92D050"/>
          </a:solidFill>
          <a:ln w="3175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nl-NL" sz="1200"/>
              <a:t>Inclusie en diversiteit</a:t>
            </a:r>
            <a:endParaRPr kumimoji="0" lang="nl-NL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5" name="Rechthoek: afgeronde hoeken 14">
            <a:extLst>
              <a:ext uri="{FF2B5EF4-FFF2-40B4-BE49-F238E27FC236}">
                <a16:creationId xmlns:a16="http://schemas.microsoft.com/office/drawing/2014/main" id="{B12FC498-4272-23FB-8A0C-A3BB4655EEC4}"/>
              </a:ext>
            </a:extLst>
          </p:cNvPr>
          <p:cNvSpPr/>
          <p:nvPr/>
        </p:nvSpPr>
        <p:spPr bwMode="auto">
          <a:xfrm>
            <a:off x="942949" y="5814862"/>
            <a:ext cx="1174805" cy="380481"/>
          </a:xfrm>
          <a:prstGeom prst="roundRect">
            <a:avLst/>
          </a:prstGeom>
          <a:gradFill flip="none" rotWithShape="1">
            <a:gsLst>
              <a:gs pos="0">
                <a:srgbClr val="92D050">
                  <a:tint val="66000"/>
                  <a:satMod val="160000"/>
                </a:srgbClr>
              </a:gs>
              <a:gs pos="50000">
                <a:srgbClr val="92D050">
                  <a:tint val="44500"/>
                  <a:satMod val="160000"/>
                </a:srgbClr>
              </a:gs>
              <a:gs pos="100000">
                <a:srgbClr val="92D050">
                  <a:tint val="23500"/>
                  <a:satMod val="160000"/>
                </a:srgbClr>
              </a:gs>
            </a:gsLst>
            <a:lin ang="2700000" scaled="1"/>
            <a:tileRect/>
          </a:gradFill>
          <a:ln w="3175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nl-NL" sz="1200"/>
              <a:t>Biodiversiteit</a:t>
            </a:r>
            <a:endParaRPr kumimoji="0" lang="nl-NL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6" name="Rechthoek: afgeronde hoeken 15">
            <a:extLst>
              <a:ext uri="{FF2B5EF4-FFF2-40B4-BE49-F238E27FC236}">
                <a16:creationId xmlns:a16="http://schemas.microsoft.com/office/drawing/2014/main" id="{2C5E284C-D811-A1C3-9FBC-AC24619AB612}"/>
              </a:ext>
            </a:extLst>
          </p:cNvPr>
          <p:cNvSpPr/>
          <p:nvPr/>
        </p:nvSpPr>
        <p:spPr bwMode="auto">
          <a:xfrm>
            <a:off x="5563369" y="5559914"/>
            <a:ext cx="936103" cy="472515"/>
          </a:xfrm>
          <a:prstGeom prst="roundRect">
            <a:avLst/>
          </a:prstGeom>
          <a:gradFill flip="none" rotWithShape="1">
            <a:gsLst>
              <a:gs pos="0">
                <a:srgbClr val="92D050">
                  <a:tint val="66000"/>
                  <a:satMod val="160000"/>
                </a:srgbClr>
              </a:gs>
              <a:gs pos="50000">
                <a:srgbClr val="92D050">
                  <a:tint val="44500"/>
                  <a:satMod val="160000"/>
                </a:srgbClr>
              </a:gs>
              <a:gs pos="100000">
                <a:srgbClr val="92D050">
                  <a:tint val="23500"/>
                  <a:satMod val="160000"/>
                </a:srgbClr>
              </a:gs>
            </a:gsLst>
            <a:lin ang="2700000" scaled="1"/>
            <a:tileRect/>
          </a:gradFill>
          <a:ln w="3175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nl-NL" sz="1200"/>
              <a:t>Klimaat adaptatie</a:t>
            </a:r>
            <a:endParaRPr kumimoji="0" lang="nl-NL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9" name="Rechthoek: afgeronde hoeken 18">
            <a:extLst>
              <a:ext uri="{FF2B5EF4-FFF2-40B4-BE49-F238E27FC236}">
                <a16:creationId xmlns:a16="http://schemas.microsoft.com/office/drawing/2014/main" id="{1FF6A1E7-EE76-F75A-B9EF-2E170A402425}"/>
              </a:ext>
            </a:extLst>
          </p:cNvPr>
          <p:cNvSpPr/>
          <p:nvPr/>
        </p:nvSpPr>
        <p:spPr bwMode="auto">
          <a:xfrm>
            <a:off x="2138103" y="5023516"/>
            <a:ext cx="1637467" cy="472515"/>
          </a:xfrm>
          <a:prstGeom prst="roundRect">
            <a:avLst/>
          </a:prstGeom>
          <a:gradFill flip="none" rotWithShape="1">
            <a:gsLst>
              <a:gs pos="0">
                <a:srgbClr val="92D050">
                  <a:tint val="66000"/>
                  <a:satMod val="160000"/>
                </a:srgbClr>
              </a:gs>
              <a:gs pos="50000">
                <a:srgbClr val="92D050">
                  <a:tint val="44500"/>
                  <a:satMod val="160000"/>
                </a:srgbClr>
              </a:gs>
              <a:gs pos="100000">
                <a:srgbClr val="92D050">
                  <a:tint val="23500"/>
                  <a:satMod val="160000"/>
                </a:srgbClr>
              </a:gs>
            </a:gsLst>
            <a:lin ang="2700000" scaled="1"/>
            <a:tileRect/>
          </a:gradFill>
          <a:ln w="3175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nl-NL" sz="1200"/>
              <a:t>Keten verantwoordelijkheid</a:t>
            </a:r>
            <a:endParaRPr kumimoji="0" lang="nl-NL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0" name="Rechthoek: afgeronde hoeken 19">
            <a:extLst>
              <a:ext uri="{FF2B5EF4-FFF2-40B4-BE49-F238E27FC236}">
                <a16:creationId xmlns:a16="http://schemas.microsoft.com/office/drawing/2014/main" id="{79C45CF9-E1F9-EC00-849E-CA0BAD3401EE}"/>
              </a:ext>
            </a:extLst>
          </p:cNvPr>
          <p:cNvSpPr/>
          <p:nvPr/>
        </p:nvSpPr>
        <p:spPr bwMode="auto">
          <a:xfrm>
            <a:off x="6631972" y="4013989"/>
            <a:ext cx="1421892" cy="311278"/>
          </a:xfrm>
          <a:prstGeom prst="roundRect">
            <a:avLst/>
          </a:prstGeom>
          <a:solidFill>
            <a:srgbClr val="92D050"/>
          </a:solidFill>
          <a:ln w="3175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nl-NL" sz="1200"/>
              <a:t>Kansengelijkheid</a:t>
            </a:r>
            <a:endParaRPr kumimoji="0" lang="nl-NL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7" name="Tekstvak 16">
            <a:extLst>
              <a:ext uri="{FF2B5EF4-FFF2-40B4-BE49-F238E27FC236}">
                <a16:creationId xmlns:a16="http://schemas.microsoft.com/office/drawing/2014/main" id="{6BBF6A60-41DE-42B2-AA28-19127ED84693}"/>
              </a:ext>
            </a:extLst>
          </p:cNvPr>
          <p:cNvSpPr txBox="1"/>
          <p:nvPr/>
        </p:nvSpPr>
        <p:spPr>
          <a:xfrm>
            <a:off x="2138103" y="2263707"/>
            <a:ext cx="5782352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800">
                <a:solidFill>
                  <a:srgbClr val="FFFFFF"/>
                </a:solidFill>
              </a:rPr>
              <a:t>Maatschappelijk Verantwoord</a:t>
            </a:r>
            <a:br>
              <a:rPr lang="nl-NL" sz="2800">
                <a:solidFill>
                  <a:srgbClr val="FFFFFF"/>
                </a:solidFill>
              </a:rPr>
            </a:br>
            <a:r>
              <a:rPr lang="nl-NL" sz="2800">
                <a:solidFill>
                  <a:srgbClr val="FFFFFF"/>
                </a:solidFill>
              </a:rPr>
              <a:t>Opdrachtgeven en Inkopen (MVOI)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vak 1"/>
          <p:cNvSpPr txBox="1"/>
          <p:nvPr/>
        </p:nvSpPr>
        <p:spPr>
          <a:xfrm>
            <a:off x="264998" y="997902"/>
            <a:ext cx="2977418" cy="16312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000" b="1">
                <a:ea typeface="Verdana" panose="020B0604030504040204" pitchFamily="34" charset="0"/>
                <a:cs typeface="Arial" panose="020B0604020202020204" pitchFamily="34" charset="0"/>
              </a:rPr>
              <a:t>1.	Inzet personeel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2000">
                <a:ea typeface="Verdana" panose="020B0604030504040204" pitchFamily="34" charset="0"/>
                <a:cs typeface="Arial" panose="020B0604020202020204" pitchFamily="34" charset="0"/>
              </a:rPr>
              <a:t>werkloosheid naar werk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2000">
                <a:ea typeface="Verdana" panose="020B0604030504040204" pitchFamily="34" charset="0"/>
                <a:cs typeface="Arial" panose="020B0604020202020204" pitchFamily="34" charset="0"/>
              </a:rPr>
              <a:t>werk naar werk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2000">
                <a:ea typeface="Verdana" panose="020B0604030504040204" pitchFamily="34" charset="0"/>
                <a:cs typeface="Arial" panose="020B0604020202020204" pitchFamily="34" charset="0"/>
              </a:rPr>
              <a:t>onderwijs naar werk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2000">
                <a:ea typeface="Verdana" panose="020B0604030504040204" pitchFamily="34" charset="0"/>
                <a:cs typeface="Arial" panose="020B0604020202020204" pitchFamily="34" charset="0"/>
              </a:rPr>
              <a:t>kwetsbaar naar werk</a:t>
            </a:r>
          </a:p>
        </p:txBody>
      </p:sp>
      <p:sp>
        <p:nvSpPr>
          <p:cNvPr id="4" name="Rechthoek 3"/>
          <p:cNvSpPr/>
          <p:nvPr/>
        </p:nvSpPr>
        <p:spPr>
          <a:xfrm>
            <a:off x="261551" y="3117345"/>
            <a:ext cx="2913483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2000" b="1">
                <a:ea typeface="Verdana" panose="020B0604030504040204" pitchFamily="34" charset="0"/>
                <a:cs typeface="Arial" panose="020B0604020202020204" pitchFamily="34" charset="0"/>
              </a:rPr>
              <a:t>2.	MVO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2000">
                <a:ea typeface="Verdana" panose="020B0604030504040204" pitchFamily="34" charset="0"/>
                <a:cs typeface="Arial" panose="020B0604020202020204" pitchFamily="34" charset="0"/>
              </a:rPr>
              <a:t>inzet </a:t>
            </a:r>
            <a:r>
              <a:rPr lang="nl-NL" sz="2000" err="1">
                <a:ea typeface="Verdana" panose="020B0604030504040204" pitchFamily="34" charset="0"/>
                <a:cs typeface="Arial" panose="020B0604020202020204" pitchFamily="34" charset="0"/>
              </a:rPr>
              <a:t>tbv</a:t>
            </a:r>
            <a:r>
              <a:rPr lang="nl-NL" sz="2000">
                <a:ea typeface="Verdana" panose="020B0604030504040204" pitchFamily="34" charset="0"/>
                <a:cs typeface="Arial" panose="020B0604020202020204" pitchFamily="34" charset="0"/>
              </a:rPr>
              <a:t> onderwijs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2000">
                <a:ea typeface="Verdana" panose="020B0604030504040204" pitchFamily="34" charset="0"/>
                <a:cs typeface="Arial" panose="020B0604020202020204" pitchFamily="34" charset="0"/>
              </a:rPr>
              <a:t>begeleiding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2000">
                <a:ea typeface="Verdana" panose="020B0604030504040204" pitchFamily="34" charset="0"/>
                <a:cs typeface="Arial" panose="020B0604020202020204" pitchFamily="34" charset="0"/>
              </a:rPr>
              <a:t>opleiding</a:t>
            </a:r>
          </a:p>
        </p:txBody>
      </p:sp>
      <p:sp>
        <p:nvSpPr>
          <p:cNvPr id="5" name="Rechthoek 4"/>
          <p:cNvSpPr/>
          <p:nvPr/>
        </p:nvSpPr>
        <p:spPr>
          <a:xfrm>
            <a:off x="262184" y="4854865"/>
            <a:ext cx="4572000" cy="163121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nl-NL" sz="2000" b="1">
                <a:ea typeface="Verdana" panose="020B0604030504040204" pitchFamily="34" charset="0"/>
                <a:cs typeface="Arial" panose="020B0604020202020204" pitchFamily="34" charset="0"/>
              </a:rPr>
              <a:t>3.	Sociale inkoop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2000">
                <a:ea typeface="Verdana" panose="020B0604030504040204" pitchFamily="34" charset="0"/>
                <a:cs typeface="Arial" panose="020B0604020202020204" pitchFamily="34" charset="0"/>
                <a:hlinkClick r:id="rId2"/>
              </a:rPr>
              <a:t>PSO-30+</a:t>
            </a:r>
            <a:endParaRPr lang="nl-NL" sz="2000">
              <a:ea typeface="Verdana" panose="020B060403050404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2000">
                <a:ea typeface="Verdana" panose="020B0604030504040204" pitchFamily="34" charset="0"/>
                <a:cs typeface="Arial" panose="020B0604020202020204" pitchFamily="34" charset="0"/>
                <a:hlinkClick r:id="rId3"/>
              </a:rPr>
              <a:t>Social Enterprise NL</a:t>
            </a:r>
            <a:endParaRPr lang="nl-NL" sz="2000">
              <a:ea typeface="Verdana" panose="020B060403050404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2000">
                <a:ea typeface="Verdana" panose="020B0604030504040204" pitchFamily="34" charset="0"/>
                <a:cs typeface="Arial" panose="020B0604020202020204" pitchFamily="34" charset="0"/>
                <a:hlinkClick r:id="rId4"/>
              </a:rPr>
              <a:t>Sociale Werkvoorziening</a:t>
            </a:r>
            <a:endParaRPr lang="nl-NL" sz="2000">
              <a:ea typeface="Verdana" panose="020B060403050404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2000">
                <a:ea typeface="Verdana" panose="020B0604030504040204" pitchFamily="34" charset="0"/>
                <a:cs typeface="Arial" panose="020B0604020202020204" pitchFamily="34" charset="0"/>
                <a:hlinkClick r:id="rId5"/>
              </a:rPr>
              <a:t>Impact Oost-Nederland</a:t>
            </a:r>
            <a:endParaRPr lang="nl-NL" sz="2000"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pic>
        <p:nvPicPr>
          <p:cNvPr id="4098" name="Picture 2" descr="Home">
            <a:hlinkClick r:id="rId6" tooltip="Home"/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7439002" y="956948"/>
            <a:ext cx="1440000" cy="11147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>
            <a:hlinkClick r:id="rId3"/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8720" y="2675728"/>
            <a:ext cx="1440000" cy="144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hthoek 8"/>
          <p:cNvSpPr/>
          <p:nvPr/>
        </p:nvSpPr>
        <p:spPr>
          <a:xfrm>
            <a:off x="0" y="0"/>
            <a:ext cx="9144000" cy="663388"/>
          </a:xfrm>
          <a:prstGeom prst="rect">
            <a:avLst/>
          </a:prstGeom>
          <a:solidFill>
            <a:srgbClr val="262B54"/>
          </a:solidFill>
          <a:ln>
            <a:noFill/>
          </a:ln>
          <a:effectLst>
            <a:outerShdw sx="1000" sy="1000" rotWithShape="0">
              <a:srgbClr val="000000"/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" name="Tekstvak 10"/>
          <p:cNvSpPr txBox="1"/>
          <p:nvPr/>
        </p:nvSpPr>
        <p:spPr>
          <a:xfrm>
            <a:off x="135568" y="140167"/>
            <a:ext cx="427213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800" b="1">
                <a:solidFill>
                  <a:schemeClr val="bg1"/>
                </a:solidFill>
                <a:cs typeface="Arial" panose="020B0604020202020204" pitchFamily="34" charset="0"/>
              </a:rPr>
              <a:t>SROI: verschillende smaken</a:t>
            </a:r>
          </a:p>
        </p:txBody>
      </p:sp>
      <p:pic>
        <p:nvPicPr>
          <p:cNvPr id="1028" name="Picture 4" descr="Impact Oost | LinkedIn">
            <a:hlinkClick r:id="rId5"/>
            <a:extLst>
              <a:ext uri="{FF2B5EF4-FFF2-40B4-BE49-F238E27FC236}">
                <a16:creationId xmlns:a16="http://schemas.microsoft.com/office/drawing/2014/main" id="{7FC46398-EE76-4E29-BD6D-1C1534ECAC3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143" b="22530"/>
          <a:stretch/>
        </p:blipFill>
        <p:spPr bwMode="auto">
          <a:xfrm>
            <a:off x="7502762" y="5570446"/>
            <a:ext cx="1440000" cy="811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kstvak 18">
            <a:extLst>
              <a:ext uri="{FF2B5EF4-FFF2-40B4-BE49-F238E27FC236}">
                <a16:creationId xmlns:a16="http://schemas.microsoft.com/office/drawing/2014/main" id="{96795AEF-A3B3-4CF7-8E83-646D5E542959}"/>
              </a:ext>
            </a:extLst>
          </p:cNvPr>
          <p:cNvSpPr txBox="1"/>
          <p:nvPr/>
        </p:nvSpPr>
        <p:spPr>
          <a:xfrm>
            <a:off x="4077567" y="4132510"/>
            <a:ext cx="2448619" cy="2585323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NL" b="1">
                <a:solidFill>
                  <a:srgbClr val="3333FF"/>
                </a:solidFill>
                <a:latin typeface="Calibri"/>
              </a:rPr>
              <a:t>Bijvoorbeeld</a:t>
            </a:r>
            <a:r>
              <a:rPr kumimoji="0" lang="nl-NL" sz="1800" b="1" i="0" u="none" strike="noStrike" kern="1200" cap="none" spc="0" normalizeH="0" baseline="0" noProof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: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>
              <a:ln>
                <a:noFill/>
              </a:ln>
              <a:solidFill>
                <a:srgbClr val="3333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800" b="0" i="0" u="none" strike="noStrike" kern="1200" cap="none" spc="0" normalizeH="0" baseline="0" noProof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Catering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800" b="0" i="0" u="none" strike="noStrike" kern="1200" cap="none" spc="0" normalizeH="0" baseline="0" noProof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Schoonmaak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800" b="0" i="0" u="none" strike="noStrike" kern="1200" cap="none" spc="0" normalizeH="0" baseline="0" noProof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Drukwerk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800" b="0" i="0" u="none" strike="noStrike" kern="1200" cap="none" spc="0" normalizeH="0" baseline="0" noProof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Post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800" b="0" i="0" u="none" strike="noStrike" kern="1200" cap="none" spc="0" normalizeH="0" baseline="0" noProof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Groen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NL">
                <a:solidFill>
                  <a:srgbClr val="3333FF"/>
                </a:solidFill>
                <a:latin typeface="Calibri"/>
              </a:rPr>
              <a:t>Sloop</a:t>
            </a:r>
            <a:endParaRPr kumimoji="0" lang="nl-NL" sz="1800" b="0" i="0" u="none" strike="noStrike" kern="1200" cap="none" spc="0" normalizeH="0" baseline="0" noProof="0">
              <a:ln>
                <a:noFill/>
              </a:ln>
              <a:solidFill>
                <a:srgbClr val="3333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800" b="0" i="0" u="none" strike="noStrike" kern="1200" cap="none" spc="0" normalizeH="0" baseline="0" noProof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Opruimwerkzaamheden</a:t>
            </a:r>
          </a:p>
        </p:txBody>
      </p:sp>
    </p:spTree>
    <p:extLst>
      <p:ext uri="{BB962C8B-B14F-4D97-AF65-F5344CB8AC3E}">
        <p14:creationId xmlns:p14="http://schemas.microsoft.com/office/powerpoint/2010/main" val="2196874695"/>
      </p:ext>
    </p:extLst>
  </p:cSld>
  <p:clrMapOvr>
    <a:masterClrMapping/>
  </p:clrMapOvr>
</p:sld>
</file>

<file path=ppt/theme/theme1.xml><?xml version="1.0" encoding="utf-8"?>
<a:theme xmlns:a="http://schemas.openxmlformats.org/drawingml/2006/main" name="Standaardth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dlc_DocId xmlns="3d285abd-41e3-414d-89a0-903c8e3e25d6">DNQ32HJYUMP5-249143177-68</_dlc_DocId>
    <_dlc_DocIdUrl xmlns="3d285abd-41e3-414d-89a0-903c8e3e25d6">
      <Url>https://sscons.sharepoint.com/sites/EXT-PRO-AanbestedingWmoOmmen/_layouts/15/DocIdRedir.aspx?ID=DNQ32HJYUMP5-249143177-68</Url>
      <Description>DNQ32HJYUMP5-249143177-68</Description>
    </_dlc_DocIdUrl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57AB4298098F946B13E87E91150E262" ma:contentTypeVersion="5" ma:contentTypeDescription="Een nieuw document maken." ma:contentTypeScope="" ma:versionID="1010914717a05d24615ee06ae9a569cc">
  <xsd:schema xmlns:xsd="http://www.w3.org/2001/XMLSchema" xmlns:xs="http://www.w3.org/2001/XMLSchema" xmlns:p="http://schemas.microsoft.com/office/2006/metadata/properties" xmlns:ns2="3d285abd-41e3-414d-89a0-903c8e3e25d6" xmlns:ns3="2d50a386-621f-4b43-8970-b35c506a096a" targetNamespace="http://schemas.microsoft.com/office/2006/metadata/properties" ma:root="true" ma:fieldsID="a5671380bca4d1798e9c5a1b91588052" ns2:_="" ns3:_="">
    <xsd:import namespace="3d285abd-41e3-414d-89a0-903c8e3e25d6"/>
    <xsd:import namespace="2d50a386-621f-4b43-8970-b35c506a096a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  <xsd:element ref="ns3:MediaServiceMetadata" minOccurs="0"/>
                <xsd:element ref="ns3:MediaServiceFastMetadata" minOccurs="0"/>
                <xsd:element ref="ns3:MediaServiceSearchProperties" minOccurs="0"/>
                <xsd:element ref="ns3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d285abd-41e3-414d-89a0-903c8e3e25d6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Waarde van de document-id" ma:description="De waarde van de document-id die aan dit item is toegewezen." ma:indexed="true" ma:internalName="_dlc_DocId" ma:readOnly="true">
      <xsd:simpleType>
        <xsd:restriction base="dms:Text"/>
      </xsd:simpleType>
    </xsd:element>
    <xsd:element name="_dlc_DocIdUrl" ma:index="9" nillable="true" ma:displayName="Document-id" ma:description="Permanente koppeling naar dit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Id blijven behouden" ma:description="Id behouden tijdens toevoegen." ma:hidden="true" ma:internalName="_dlc_DocIdPersistId" ma:readOnly="true">
      <xsd:simpleType>
        <xsd:restriction base="dms:Boolea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d50a386-621f-4b43-8970-b35c506a096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4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Props1.xml><?xml version="1.0" encoding="utf-8"?>
<ds:datastoreItem xmlns:ds="http://schemas.openxmlformats.org/officeDocument/2006/customXml" ds:itemID="{F1BA4522-2062-4422-B644-571EF7D64506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8533A7F5-8C22-4B90-8FAF-1EC344743098}">
  <ds:schemaRefs>
    <ds:schemaRef ds:uri="http://www.w3.org/XML/1998/namespace"/>
    <ds:schemaRef ds:uri="http://schemas.microsoft.com/office/2006/metadata/properties"/>
    <ds:schemaRef ds:uri="http://purl.org/dc/terms/"/>
    <ds:schemaRef ds:uri="http://purl.org/dc/elements/1.1/"/>
    <ds:schemaRef ds:uri="http://schemas.microsoft.com/office/2006/documentManagement/types"/>
    <ds:schemaRef ds:uri="2d50a386-621f-4b43-8970-b35c506a096a"/>
    <ds:schemaRef ds:uri="http://purl.org/dc/dcmitype/"/>
    <ds:schemaRef ds:uri="http://schemas.openxmlformats.org/package/2006/metadata/core-properties"/>
    <ds:schemaRef ds:uri="http://schemas.microsoft.com/office/infopath/2007/PartnerControls"/>
    <ds:schemaRef ds:uri="3d285abd-41e3-414d-89a0-903c8e3e25d6"/>
  </ds:schemaRefs>
</ds:datastoreItem>
</file>

<file path=customXml/itemProps3.xml><?xml version="1.0" encoding="utf-8"?>
<ds:datastoreItem xmlns:ds="http://schemas.openxmlformats.org/officeDocument/2006/customXml" ds:itemID="{EC5901DB-1E2A-482E-AB5E-D6BA9C94D0A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d285abd-41e3-414d-89a0-903c8e3e25d6"/>
    <ds:schemaRef ds:uri="2d50a386-621f-4b43-8970-b35c506a096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4.xml><?xml version="1.0" encoding="utf-8"?>
<ds:datastoreItem xmlns:ds="http://schemas.openxmlformats.org/officeDocument/2006/customXml" ds:itemID="{B5A590ED-5A37-439F-BA23-F86E45DD7D0E}">
  <ds:schemaRefs>
    <ds:schemaRef ds:uri="http://schemas.microsoft.com/sharepoint/event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Standaardthema</Template>
  <TotalTime>6</TotalTime>
  <Words>329</Words>
  <Application>Microsoft Office PowerPoint</Application>
  <PresentationFormat>Diavoorstelling (4:3)</PresentationFormat>
  <Paragraphs>106</Paragraphs>
  <Slides>18</Slides>
  <Notes>2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6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18</vt:i4>
      </vt:variant>
    </vt:vector>
  </HeadingPairs>
  <TitlesOfParts>
    <vt:vector size="25" baseType="lpstr">
      <vt:lpstr>-apple-system</vt:lpstr>
      <vt:lpstr>Arial</vt:lpstr>
      <vt:lpstr>Calibri</vt:lpstr>
      <vt:lpstr>OpenSans</vt:lpstr>
      <vt:lpstr>Verdana</vt:lpstr>
      <vt:lpstr>Wingdings</vt:lpstr>
      <vt:lpstr>Standaardthema</vt:lpstr>
      <vt:lpstr>PowerPoint-presentatie</vt:lpstr>
      <vt:lpstr>PowerPoint-presentatie</vt:lpstr>
      <vt:lpstr>PowerPoint-presentatie</vt:lpstr>
      <vt:lpstr>Wat is SROI?</vt:lpstr>
      <vt:lpstr>Wat is SROI?</vt:lpstr>
      <vt:lpstr>.</vt:lpstr>
      <vt:lpstr>MVOI –SDG doelstellingen</vt:lpstr>
      <vt:lpstr>PowerPoint-presentatie</vt:lpstr>
      <vt:lpstr>PowerPoint-presentatie</vt:lpstr>
      <vt:lpstr>.</vt:lpstr>
      <vt:lpstr>.</vt:lpstr>
      <vt:lpstr>Wat kan WSP betekenen</vt:lpstr>
      <vt:lpstr>.</vt:lpstr>
      <vt:lpstr>.</vt:lpstr>
      <vt:lpstr>.</vt:lpstr>
      <vt:lpstr>.</vt:lpstr>
      <vt:lpstr>PowerPoint-presentatie</vt:lpstr>
      <vt:lpstr>PowerPoint-presentatie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info@thegoodplace.nl</dc:creator>
  <cp:lastModifiedBy>Marije Trompetter</cp:lastModifiedBy>
  <cp:revision>6</cp:revision>
  <cp:lastPrinted>2024-03-27T13:12:08Z</cp:lastPrinted>
  <dcterms:created xsi:type="dcterms:W3CDTF">2016-02-08T07:43:09Z</dcterms:created>
  <dcterms:modified xsi:type="dcterms:W3CDTF">2025-01-09T14:13:13Z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0x010100457AB4298098F946B13E87E91150E262</vt:lpwstr>
  </property>
  <property fmtid="{D5CDD505-2E9C-101B-9397-08002B2CF9AE}" pid="3" name="_dlc_DocIdItemGuid">
    <vt:lpwstr>2efaae33-d7c6-4ac1-ab0d-d46cd720fa22</vt:lpwstr>
  </property>
</Properties>
</file>