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6"/>
  </p:notesMasterIdLst>
  <p:sldIdLst>
    <p:sldId id="340" r:id="rId6"/>
    <p:sldId id="341" r:id="rId7"/>
    <p:sldId id="322" r:id="rId8"/>
    <p:sldId id="319" r:id="rId9"/>
    <p:sldId id="387" r:id="rId10"/>
    <p:sldId id="391" r:id="rId11"/>
    <p:sldId id="336" r:id="rId12"/>
    <p:sldId id="334" r:id="rId13"/>
    <p:sldId id="325" r:id="rId14"/>
    <p:sldId id="286" r:id="rId15"/>
    <p:sldId id="318" r:id="rId16"/>
    <p:sldId id="320" r:id="rId17"/>
    <p:sldId id="384" r:id="rId18"/>
    <p:sldId id="323" r:id="rId19"/>
    <p:sldId id="324" r:id="rId20"/>
    <p:sldId id="326" r:id="rId21"/>
    <p:sldId id="327" r:id="rId22"/>
    <p:sldId id="328" r:id="rId23"/>
    <p:sldId id="329" r:id="rId24"/>
    <p:sldId id="330" r:id="rId25"/>
    <p:sldId id="331" r:id="rId26"/>
    <p:sldId id="389" r:id="rId27"/>
    <p:sldId id="337" r:id="rId28"/>
    <p:sldId id="342" r:id="rId29"/>
    <p:sldId id="390" r:id="rId30"/>
    <p:sldId id="386" r:id="rId31"/>
    <p:sldId id="343" r:id="rId32"/>
    <p:sldId id="345" r:id="rId33"/>
    <p:sldId id="346" r:id="rId34"/>
    <p:sldId id="347" r:id="rId35"/>
    <p:sldId id="348" r:id="rId36"/>
    <p:sldId id="349" r:id="rId37"/>
    <p:sldId id="364" r:id="rId38"/>
    <p:sldId id="377" r:id="rId39"/>
    <p:sldId id="378" r:id="rId40"/>
    <p:sldId id="379" r:id="rId41"/>
    <p:sldId id="380" r:id="rId42"/>
    <p:sldId id="381" r:id="rId43"/>
    <p:sldId id="382" r:id="rId44"/>
    <p:sldId id="383" r:id="rId4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k, Jeroen" initials="BJ" lastIdx="1" clrIdx="0">
    <p:extLst>
      <p:ext uri="{19B8F6BF-5375-455C-9EA6-DF929625EA0E}">
        <p15:presenceInfo xmlns:p15="http://schemas.microsoft.com/office/powerpoint/2012/main" userId="S::Jeroen.Brink@haarlemmermeer.nl::8f583893-7db0-471a-b665-04cd7bd8b12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D2E86"/>
    <a:srgbClr val="23AA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0"/>
  </p:normalViewPr>
  <p:slideViewPr>
    <p:cSldViewPr snapToGrid="0">
      <p:cViewPr varScale="1">
        <p:scale>
          <a:sx n="172" d="100"/>
          <a:sy n="172" d="100"/>
        </p:scale>
        <p:origin x="588" y="27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8" Type="http://schemas.openxmlformats.org/officeDocument/2006/relationships/presProps" Target="presProps.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tilla Vigh" userId="64c904e4-f2f4-4a10-9133-3de58431601c" providerId="ADAL" clId="{62020308-46E9-4EDB-9B9F-8F6CA4FBABD1}"/>
    <pc:docChg chg="modSld sldOrd">
      <pc:chgData name="Atilla Vigh" userId="64c904e4-f2f4-4a10-9133-3de58431601c" providerId="ADAL" clId="{62020308-46E9-4EDB-9B9F-8F6CA4FBABD1}" dt="2024-03-13T12:21:32.808" v="21" actId="13926"/>
      <pc:docMkLst>
        <pc:docMk/>
      </pc:docMkLst>
      <pc:sldChg chg="ord">
        <pc:chgData name="Atilla Vigh" userId="64c904e4-f2f4-4a10-9133-3de58431601c" providerId="ADAL" clId="{62020308-46E9-4EDB-9B9F-8F6CA4FBABD1}" dt="2024-03-13T12:19:01.017" v="1"/>
        <pc:sldMkLst>
          <pc:docMk/>
          <pc:sldMk cId="3371299361" sldId="319"/>
        </pc:sldMkLst>
      </pc:sldChg>
      <pc:sldChg chg="ord">
        <pc:chgData name="Atilla Vigh" userId="64c904e4-f2f4-4a10-9133-3de58431601c" providerId="ADAL" clId="{62020308-46E9-4EDB-9B9F-8F6CA4FBABD1}" dt="2024-03-13T12:19:11.816" v="5"/>
        <pc:sldMkLst>
          <pc:docMk/>
          <pc:sldMk cId="686814882" sldId="322"/>
        </pc:sldMkLst>
      </pc:sldChg>
      <pc:sldChg chg="ord">
        <pc:chgData name="Atilla Vigh" userId="64c904e4-f2f4-4a10-9133-3de58431601c" providerId="ADAL" clId="{62020308-46E9-4EDB-9B9F-8F6CA4FBABD1}" dt="2024-03-13T12:21:06.694" v="19"/>
        <pc:sldMkLst>
          <pc:docMk/>
          <pc:sldMk cId="3660185958" sldId="325"/>
        </pc:sldMkLst>
      </pc:sldChg>
      <pc:sldChg chg="ord">
        <pc:chgData name="Atilla Vigh" userId="64c904e4-f2f4-4a10-9133-3de58431601c" providerId="ADAL" clId="{62020308-46E9-4EDB-9B9F-8F6CA4FBABD1}" dt="2024-03-13T12:20:46.647" v="13"/>
        <pc:sldMkLst>
          <pc:docMk/>
          <pc:sldMk cId="2300097234" sldId="334"/>
        </pc:sldMkLst>
      </pc:sldChg>
      <pc:sldChg chg="ord">
        <pc:chgData name="Atilla Vigh" userId="64c904e4-f2f4-4a10-9133-3de58431601c" providerId="ADAL" clId="{62020308-46E9-4EDB-9B9F-8F6CA4FBABD1}" dt="2024-03-13T12:20:23.178" v="11"/>
        <pc:sldMkLst>
          <pc:docMk/>
          <pc:sldMk cId="673478911" sldId="336"/>
        </pc:sldMkLst>
      </pc:sldChg>
      <pc:sldChg chg="modSp mod">
        <pc:chgData name="Atilla Vigh" userId="64c904e4-f2f4-4a10-9133-3de58431601c" providerId="ADAL" clId="{62020308-46E9-4EDB-9B9F-8F6CA4FBABD1}" dt="2024-03-13T12:21:32.808" v="21" actId="13926"/>
        <pc:sldMkLst>
          <pc:docMk/>
          <pc:sldMk cId="1223738332" sldId="340"/>
        </pc:sldMkLst>
        <pc:spChg chg="mod">
          <ac:chgData name="Atilla Vigh" userId="64c904e4-f2f4-4a10-9133-3de58431601c" providerId="ADAL" clId="{62020308-46E9-4EDB-9B9F-8F6CA4FBABD1}" dt="2024-03-13T12:21:16.883" v="20" actId="6549"/>
          <ac:spMkLst>
            <pc:docMk/>
            <pc:sldMk cId="1223738332" sldId="340"/>
            <ac:spMk id="3" creationId="{61E0A693-03C1-E047-8D84-297422E0A1BB}"/>
          </ac:spMkLst>
        </pc:spChg>
        <pc:spChg chg="mod">
          <ac:chgData name="Atilla Vigh" userId="64c904e4-f2f4-4a10-9133-3de58431601c" providerId="ADAL" clId="{62020308-46E9-4EDB-9B9F-8F6CA4FBABD1}" dt="2024-03-13T12:21:32.808" v="21" actId="13926"/>
          <ac:spMkLst>
            <pc:docMk/>
            <pc:sldMk cId="1223738332" sldId="340"/>
            <ac:spMk id="4" creationId="{E614186D-6152-9348-8716-90C50783F2E4}"/>
          </ac:spMkLst>
        </pc:spChg>
      </pc:sldChg>
      <pc:sldChg chg="ord">
        <pc:chgData name="Atilla Vigh" userId="64c904e4-f2f4-4a10-9133-3de58431601c" providerId="ADAL" clId="{62020308-46E9-4EDB-9B9F-8F6CA4FBABD1}" dt="2024-03-13T12:19:40.295" v="7"/>
        <pc:sldMkLst>
          <pc:docMk/>
          <pc:sldMk cId="1189456451" sldId="387"/>
        </pc:sldMkLst>
      </pc:sldChg>
      <pc:sldChg chg="ord">
        <pc:chgData name="Atilla Vigh" userId="64c904e4-f2f4-4a10-9133-3de58431601c" providerId="ADAL" clId="{62020308-46E9-4EDB-9B9F-8F6CA4FBABD1}" dt="2024-03-13T12:20:03.964" v="9"/>
        <pc:sldMkLst>
          <pc:docMk/>
          <pc:sldMk cId="532360792" sldId="391"/>
        </pc:sldMkLst>
      </pc:sldChg>
    </pc:docChg>
  </pc:docChgLst>
  <pc:docChgLst>
    <pc:chgData name="Vigh, Atilla" userId="64c904e4-f2f4-4a10-9133-3de58431601c" providerId="ADAL" clId="{62020308-46E9-4EDB-9B9F-8F6CA4FBABD1}"/>
    <pc:docChg chg="custSel delSld modSld">
      <pc:chgData name="Vigh, Atilla" userId="64c904e4-f2f4-4a10-9133-3de58431601c" providerId="ADAL" clId="{62020308-46E9-4EDB-9B9F-8F6CA4FBABD1}" dt="2024-01-23T10:20:06.313" v="21" actId="47"/>
      <pc:docMkLst>
        <pc:docMk/>
      </pc:docMkLst>
      <pc:sldChg chg="del">
        <pc:chgData name="Vigh, Atilla" userId="64c904e4-f2f4-4a10-9133-3de58431601c" providerId="ADAL" clId="{62020308-46E9-4EDB-9B9F-8F6CA4FBABD1}" dt="2024-01-23T10:19:59.675" v="15" actId="47"/>
        <pc:sldMkLst>
          <pc:docMk/>
          <pc:sldMk cId="2951285956" sldId="266"/>
        </pc:sldMkLst>
      </pc:sldChg>
      <pc:sldChg chg="del">
        <pc:chgData name="Vigh, Atilla" userId="64c904e4-f2f4-4a10-9133-3de58431601c" providerId="ADAL" clId="{62020308-46E9-4EDB-9B9F-8F6CA4FBABD1}" dt="2024-01-23T10:20:01.672" v="17" actId="47"/>
        <pc:sldMkLst>
          <pc:docMk/>
          <pc:sldMk cId="3525268928" sldId="281"/>
        </pc:sldMkLst>
      </pc:sldChg>
      <pc:sldChg chg="del">
        <pc:chgData name="Vigh, Atilla" userId="64c904e4-f2f4-4a10-9133-3de58431601c" providerId="ADAL" clId="{62020308-46E9-4EDB-9B9F-8F6CA4FBABD1}" dt="2024-01-23T10:20:02.625" v="18" actId="47"/>
        <pc:sldMkLst>
          <pc:docMk/>
          <pc:sldMk cId="3676930214" sldId="282"/>
        </pc:sldMkLst>
      </pc:sldChg>
      <pc:sldChg chg="del">
        <pc:chgData name="Vigh, Atilla" userId="64c904e4-f2f4-4a10-9133-3de58431601c" providerId="ADAL" clId="{62020308-46E9-4EDB-9B9F-8F6CA4FBABD1}" dt="2024-01-23T10:20:06.313" v="21" actId="47"/>
        <pc:sldMkLst>
          <pc:docMk/>
          <pc:sldMk cId="1825496810" sldId="283"/>
        </pc:sldMkLst>
      </pc:sldChg>
      <pc:sldChg chg="del">
        <pc:chgData name="Vigh, Atilla" userId="64c904e4-f2f4-4a10-9133-3de58431601c" providerId="ADAL" clId="{62020308-46E9-4EDB-9B9F-8F6CA4FBABD1}" dt="2024-01-23T10:20:00.541" v="16" actId="47"/>
        <pc:sldMkLst>
          <pc:docMk/>
          <pc:sldMk cId="4144834146" sldId="288"/>
        </pc:sldMkLst>
      </pc:sldChg>
      <pc:sldChg chg="del">
        <pc:chgData name="Vigh, Atilla" userId="64c904e4-f2f4-4a10-9133-3de58431601c" providerId="ADAL" clId="{62020308-46E9-4EDB-9B9F-8F6CA4FBABD1}" dt="2024-01-23T10:20:03.617" v="19" actId="47"/>
        <pc:sldMkLst>
          <pc:docMk/>
          <pc:sldMk cId="2780883692" sldId="298"/>
        </pc:sldMkLst>
      </pc:sldChg>
      <pc:sldChg chg="modSp mod">
        <pc:chgData name="Vigh, Atilla" userId="64c904e4-f2f4-4a10-9133-3de58431601c" providerId="ADAL" clId="{62020308-46E9-4EDB-9B9F-8F6CA4FBABD1}" dt="2024-01-23T10:16:02.722" v="14" actId="20577"/>
        <pc:sldMkLst>
          <pc:docMk/>
          <pc:sldMk cId="1223738332" sldId="340"/>
        </pc:sldMkLst>
        <pc:spChg chg="mod">
          <ac:chgData name="Vigh, Atilla" userId="64c904e4-f2f4-4a10-9133-3de58431601c" providerId="ADAL" clId="{62020308-46E9-4EDB-9B9F-8F6CA4FBABD1}" dt="2024-01-23T10:16:02.722" v="14" actId="20577"/>
          <ac:spMkLst>
            <pc:docMk/>
            <pc:sldMk cId="1223738332" sldId="340"/>
            <ac:spMk id="4" creationId="{E614186D-6152-9348-8716-90C50783F2E4}"/>
          </ac:spMkLst>
        </pc:spChg>
      </pc:sldChg>
      <pc:sldChg chg="del">
        <pc:chgData name="Vigh, Atilla" userId="64c904e4-f2f4-4a10-9133-3de58431601c" providerId="ADAL" clId="{62020308-46E9-4EDB-9B9F-8F6CA4FBABD1}" dt="2024-01-23T10:20:04.684" v="20" actId="47"/>
        <pc:sldMkLst>
          <pc:docMk/>
          <pc:sldMk cId="239251757" sldId="388"/>
        </pc:sldMkLst>
      </pc:sldChg>
    </pc:docChg>
  </pc:docChgLst>
  <pc:docChgLst>
    <pc:chgData name="Vigh, Atilla" userId="64c904e4-f2f4-4a10-9133-3de58431601c" providerId="ADAL" clId="{AE0F2B6C-9539-4640-A085-78A0D164CEA6}"/>
    <pc:docChg chg="custSel modSld">
      <pc:chgData name="Vigh, Atilla" userId="64c904e4-f2f4-4a10-9133-3de58431601c" providerId="ADAL" clId="{AE0F2B6C-9539-4640-A085-78A0D164CEA6}" dt="2023-08-29T08:13:42.629" v="36" actId="20577"/>
      <pc:docMkLst>
        <pc:docMk/>
      </pc:docMkLst>
      <pc:sldChg chg="modSp mod">
        <pc:chgData name="Vigh, Atilla" userId="64c904e4-f2f4-4a10-9133-3de58431601c" providerId="ADAL" clId="{AE0F2B6C-9539-4640-A085-78A0D164CEA6}" dt="2023-08-29T08:13:42.629" v="36" actId="20577"/>
        <pc:sldMkLst>
          <pc:docMk/>
          <pc:sldMk cId="1223738332" sldId="340"/>
        </pc:sldMkLst>
        <pc:spChg chg="mod">
          <ac:chgData name="Vigh, Atilla" userId="64c904e4-f2f4-4a10-9133-3de58431601c" providerId="ADAL" clId="{AE0F2B6C-9539-4640-A085-78A0D164CEA6}" dt="2023-08-29T08:13:42.629" v="36" actId="20577"/>
          <ac:spMkLst>
            <pc:docMk/>
            <pc:sldMk cId="1223738332" sldId="340"/>
            <ac:spMk id="4" creationId="{E614186D-6152-9348-8716-90C50783F2E4}"/>
          </ac:spMkLst>
        </pc:spChg>
      </pc:sldChg>
    </pc:docChg>
  </pc:docChgLst>
  <pc:docChgLst>
    <pc:chgData name="Kate, Jan ten" userId="S::jan.ten.kate@haarlemmermeer.nl::758b1d57-9ae8-4704-a17d-1090e308a128" providerId="AD" clId="Web-{D5FFA429-02E5-4ABC-86E3-DE3D4DBFF8A3}"/>
    <pc:docChg chg="modSld">
      <pc:chgData name="Kate, Jan ten" userId="S::jan.ten.kate@haarlemmermeer.nl::758b1d57-9ae8-4704-a17d-1090e308a128" providerId="AD" clId="Web-{D5FFA429-02E5-4ABC-86E3-DE3D4DBFF8A3}" dt="2023-10-31T09:32:07.696" v="0"/>
      <pc:docMkLst>
        <pc:docMk/>
      </pc:docMkLst>
      <pc:sldChg chg="modSp">
        <pc:chgData name="Kate, Jan ten" userId="S::jan.ten.kate@haarlemmermeer.nl::758b1d57-9ae8-4704-a17d-1090e308a128" providerId="AD" clId="Web-{D5FFA429-02E5-4ABC-86E3-DE3D4DBFF8A3}" dt="2023-10-31T09:32:07.696" v="0"/>
        <pc:sldMkLst>
          <pc:docMk/>
          <pc:sldMk cId="1261241019" sldId="389"/>
        </pc:sldMkLst>
        <pc:picChg chg="ord">
          <ac:chgData name="Kate, Jan ten" userId="S::jan.ten.kate@haarlemmermeer.nl::758b1d57-9ae8-4704-a17d-1090e308a128" providerId="AD" clId="Web-{D5FFA429-02E5-4ABC-86E3-DE3D4DBFF8A3}" dt="2023-10-31T09:32:07.696" v="0"/>
          <ac:picMkLst>
            <pc:docMk/>
            <pc:sldMk cId="1261241019" sldId="389"/>
            <ac:picMk id="6" creationId="{7398C54B-55CE-4897-A17F-93443E47E83E}"/>
          </ac:picMkLst>
        </pc:picChg>
      </pc:sldChg>
    </pc:docChg>
  </pc:docChgLst>
  <pc:docChgLst>
    <pc:chgData name="Kate, Jan ten" userId="758b1d57-9ae8-4704-a17d-1090e308a128" providerId="ADAL" clId="{827B143F-31C5-CD43-AFBC-1910E2896E31}"/>
    <pc:docChg chg="modSld">
      <pc:chgData name="Kate, Jan ten" userId="758b1d57-9ae8-4704-a17d-1090e308a128" providerId="ADAL" clId="{827B143F-31C5-CD43-AFBC-1910E2896E31}" dt="2023-08-25T09:28:51.466" v="15" actId="20577"/>
      <pc:docMkLst>
        <pc:docMk/>
      </pc:docMkLst>
      <pc:sldChg chg="modSp mod">
        <pc:chgData name="Kate, Jan ten" userId="758b1d57-9ae8-4704-a17d-1090e308a128" providerId="ADAL" clId="{827B143F-31C5-CD43-AFBC-1910E2896E31}" dt="2023-08-22T13:40:20.550" v="14"/>
        <pc:sldMkLst>
          <pc:docMk/>
          <pc:sldMk cId="119861938" sldId="377"/>
        </pc:sldMkLst>
        <pc:spChg chg="mod">
          <ac:chgData name="Kate, Jan ten" userId="758b1d57-9ae8-4704-a17d-1090e308a128" providerId="ADAL" clId="{827B143F-31C5-CD43-AFBC-1910E2896E31}" dt="2023-08-22T13:40:20.550" v="14"/>
          <ac:spMkLst>
            <pc:docMk/>
            <pc:sldMk cId="119861938" sldId="377"/>
            <ac:spMk id="3" creationId="{00000000-0000-0000-0000-000000000000}"/>
          </ac:spMkLst>
        </pc:spChg>
      </pc:sldChg>
      <pc:sldChg chg="modSp mod">
        <pc:chgData name="Kate, Jan ten" userId="758b1d57-9ae8-4704-a17d-1090e308a128" providerId="ADAL" clId="{827B143F-31C5-CD43-AFBC-1910E2896E31}" dt="2023-08-25T09:28:51.466" v="15" actId="20577"/>
        <pc:sldMkLst>
          <pc:docMk/>
          <pc:sldMk cId="1261241019" sldId="389"/>
        </pc:sldMkLst>
        <pc:spChg chg="mod">
          <ac:chgData name="Kate, Jan ten" userId="758b1d57-9ae8-4704-a17d-1090e308a128" providerId="ADAL" clId="{827B143F-31C5-CD43-AFBC-1910E2896E31}" dt="2023-08-25T09:28:51.466" v="15" actId="20577"/>
          <ac:spMkLst>
            <pc:docMk/>
            <pc:sldMk cId="1261241019" sldId="38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CDAD11-DF3D-4A2F-8D37-DF96B8869C7A}" type="datetimeFigureOut">
              <a:rPr lang="nl-NL" smtClean="0"/>
              <a:t>13-3-2024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4FF809-81BA-4F47-8777-CF9F70617F85}" type="slidenum">
              <a:rPr lang="nl-NL" smtClean="0"/>
              <a:t>‹nr.›</a:t>
            </a:fld>
            <a:endParaRPr lang="nl-NL"/>
          </a:p>
        </p:txBody>
      </p:sp>
    </p:spTree>
    <p:extLst>
      <p:ext uri="{BB962C8B-B14F-4D97-AF65-F5344CB8AC3E}">
        <p14:creationId xmlns:p14="http://schemas.microsoft.com/office/powerpoint/2010/main" val="1312084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5</a:t>
            </a:fld>
            <a:endParaRPr lang="nl-NL"/>
          </a:p>
        </p:txBody>
      </p:sp>
    </p:spTree>
    <p:extLst>
      <p:ext uri="{BB962C8B-B14F-4D97-AF65-F5344CB8AC3E}">
        <p14:creationId xmlns:p14="http://schemas.microsoft.com/office/powerpoint/2010/main" val="3505414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7</a:t>
            </a:fld>
            <a:endParaRPr lang="nl-NL"/>
          </a:p>
        </p:txBody>
      </p:sp>
    </p:spTree>
    <p:extLst>
      <p:ext uri="{BB962C8B-B14F-4D97-AF65-F5344CB8AC3E}">
        <p14:creationId xmlns:p14="http://schemas.microsoft.com/office/powerpoint/2010/main" val="3137444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9</a:t>
            </a:fld>
            <a:endParaRPr lang="nl-NL"/>
          </a:p>
        </p:txBody>
      </p:sp>
    </p:spTree>
    <p:extLst>
      <p:ext uri="{BB962C8B-B14F-4D97-AF65-F5344CB8AC3E}">
        <p14:creationId xmlns:p14="http://schemas.microsoft.com/office/powerpoint/2010/main" val="493992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15</a:t>
            </a:fld>
            <a:endParaRPr lang="nl-NL"/>
          </a:p>
        </p:txBody>
      </p:sp>
    </p:spTree>
    <p:extLst>
      <p:ext uri="{BB962C8B-B14F-4D97-AF65-F5344CB8AC3E}">
        <p14:creationId xmlns:p14="http://schemas.microsoft.com/office/powerpoint/2010/main" val="52971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16</a:t>
            </a:fld>
            <a:endParaRPr lang="nl-NL"/>
          </a:p>
        </p:txBody>
      </p:sp>
    </p:spTree>
    <p:extLst>
      <p:ext uri="{BB962C8B-B14F-4D97-AF65-F5344CB8AC3E}">
        <p14:creationId xmlns:p14="http://schemas.microsoft.com/office/powerpoint/2010/main" val="416812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17</a:t>
            </a:fld>
            <a:endParaRPr lang="nl-NL"/>
          </a:p>
        </p:txBody>
      </p:sp>
    </p:spTree>
    <p:extLst>
      <p:ext uri="{BB962C8B-B14F-4D97-AF65-F5344CB8AC3E}">
        <p14:creationId xmlns:p14="http://schemas.microsoft.com/office/powerpoint/2010/main" val="2680428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164FF809-81BA-4F47-8777-CF9F70617F85}" type="slidenum">
              <a:rPr lang="nl-NL" smtClean="0"/>
              <a:t>18</a:t>
            </a:fld>
            <a:endParaRPr lang="nl-NL"/>
          </a:p>
        </p:txBody>
      </p:sp>
    </p:spTree>
    <p:extLst>
      <p:ext uri="{BB962C8B-B14F-4D97-AF65-F5344CB8AC3E}">
        <p14:creationId xmlns:p14="http://schemas.microsoft.com/office/powerpoint/2010/main" val="37432744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7.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7.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2.jpeg"/><Relationship Id="rId4" Type="http://schemas.openxmlformats.org/officeDocument/2006/relationships/image" Target="../media/image7.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pagina">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5815D074-A873-44DD-980D-C02FA7224481}"/>
              </a:ext>
            </a:extLst>
          </p:cNvPr>
          <p:cNvSpPr/>
          <p:nvPr userDrawn="1"/>
        </p:nvSpPr>
        <p:spPr>
          <a:xfrm>
            <a:off x="0" y="0"/>
            <a:ext cx="9058275" cy="68590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2">
            <a:extLst>
              <a:ext uri="{FF2B5EF4-FFF2-40B4-BE49-F238E27FC236}">
                <a16:creationId xmlns:a16="http://schemas.microsoft.com/office/drawing/2014/main" id="{D23CF201-F62C-419E-ADB7-DE1A7BB416D9}"/>
              </a:ext>
            </a:extLst>
          </p:cNvPr>
          <p:cNvPicPr>
            <a:picLocks noChangeAspect="1"/>
          </p:cNvPicPr>
          <p:nvPr userDrawn="1"/>
        </p:nvPicPr>
        <p:blipFill>
          <a:blip r:embed="rId2"/>
          <a:stretch>
            <a:fillRect/>
          </a:stretch>
        </p:blipFill>
        <p:spPr>
          <a:xfrm>
            <a:off x="9067800" y="3120647"/>
            <a:ext cx="3124200" cy="3738359"/>
          </a:xfrm>
          <a:prstGeom prst="rect">
            <a:avLst/>
          </a:prstGeom>
        </p:spPr>
      </p:pic>
      <p:sp>
        <p:nvSpPr>
          <p:cNvPr id="2" name="Title 1"/>
          <p:cNvSpPr>
            <a:spLocks noGrp="1"/>
          </p:cNvSpPr>
          <p:nvPr>
            <p:ph type="ctrTitle"/>
          </p:nvPr>
        </p:nvSpPr>
        <p:spPr>
          <a:xfrm>
            <a:off x="623889" y="2380891"/>
            <a:ext cx="7812086" cy="1742670"/>
          </a:xfrm>
        </p:spPr>
        <p:txBody>
          <a:bodyPr anchor="b">
            <a:normAutofit/>
          </a:bodyPr>
          <a:lstStyle>
            <a:lvl1pPr algn="l">
              <a:defRPr sz="5700" b="1">
                <a:solidFill>
                  <a:schemeClr val="bg1"/>
                </a:solidFill>
                <a:latin typeface="+mn-lt"/>
              </a:defRPr>
            </a:lvl1pPr>
          </a:lstStyle>
          <a:p>
            <a:r>
              <a:rPr lang="nl-NL"/>
              <a:t>Klik om stijl te bewerken</a:t>
            </a:r>
            <a:endParaRPr lang="en-US"/>
          </a:p>
        </p:txBody>
      </p:sp>
      <p:sp>
        <p:nvSpPr>
          <p:cNvPr id="3" name="Subtitle 2"/>
          <p:cNvSpPr>
            <a:spLocks noGrp="1"/>
          </p:cNvSpPr>
          <p:nvPr>
            <p:ph type="subTitle" idx="1"/>
          </p:nvPr>
        </p:nvSpPr>
        <p:spPr>
          <a:xfrm>
            <a:off x="623889" y="4322618"/>
            <a:ext cx="7812085" cy="907473"/>
          </a:xfrm>
        </p:spPr>
        <p:txBody>
          <a:bodyPr>
            <a:normAutofit/>
          </a:bodyPr>
          <a:lstStyle>
            <a:lvl1pPr marL="0" indent="0" algn="l">
              <a:buNone/>
              <a:defRPr sz="2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a:xfrm>
            <a:off x="623888" y="1939649"/>
            <a:ext cx="2957511" cy="365125"/>
          </a:xfrm>
        </p:spPr>
        <p:txBody>
          <a:bodyPr/>
          <a:lstStyle>
            <a:lvl1pPr>
              <a:defRPr sz="2000" b="1">
                <a:solidFill>
                  <a:schemeClr val="bg1"/>
                </a:solidFill>
              </a:defRPr>
            </a:lvl1pPr>
          </a:lstStyle>
          <a:p>
            <a:fld id="{48C1187E-F4A4-4544-B911-C863F0902630}" type="datetime4">
              <a:rPr lang="nl-NL" smtClean="0"/>
              <a:pPr/>
              <a:t>13 maart 2024</a:t>
            </a:fld>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chemeClr val="bg1"/>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chemeClr val="bg1"/>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9048750" y="-7065"/>
            <a:ext cx="3143249" cy="3112215"/>
          </a:xfrm>
          <a:blipFill>
            <a:blip r:embed="rId3"/>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Tree>
    <p:extLst>
      <p:ext uri="{BB962C8B-B14F-4D97-AF65-F5344CB8AC3E}">
        <p14:creationId xmlns:p14="http://schemas.microsoft.com/office/powerpoint/2010/main" val="310554068"/>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5314">
          <p15:clr>
            <a:srgbClr val="FBAE40"/>
          </p15:clr>
        </p15:guide>
        <p15:guide id="6" orient="horz" pos="1956">
          <p15:clr>
            <a:srgbClr val="FBAE40"/>
          </p15:clr>
        </p15:guide>
        <p15:guide id="7" pos="57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olgpagina_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5929914" y="620712"/>
            <a:ext cx="5638199" cy="5616575"/>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23889" y="3429000"/>
            <a:ext cx="4679949"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4679949" cy="2490497"/>
          </a:xfrm>
        </p:spPr>
        <p:txBody>
          <a:bodyPr/>
          <a:lstStyle/>
          <a:p>
            <a:r>
              <a:rPr lang="nl-NL"/>
              <a:t>Klik om stijl te bewerken</a:t>
            </a:r>
            <a:endParaRPr lang="en-US"/>
          </a:p>
        </p:txBody>
      </p:sp>
    </p:spTree>
    <p:extLst>
      <p:ext uri="{BB962C8B-B14F-4D97-AF65-F5344CB8AC3E}">
        <p14:creationId xmlns:p14="http://schemas.microsoft.com/office/powerpoint/2010/main" val="3160356310"/>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727">
          <p15:clr>
            <a:srgbClr val="FBAE40"/>
          </p15:clr>
        </p15:guide>
        <p15:guide id="6" orient="horz" pos="1956">
          <p15:clr>
            <a:srgbClr val="FBAE40"/>
          </p15:clr>
        </p15:guide>
        <p15:guide id="7" pos="334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olgpagina_2">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ADCD25B4-F229-4263-ADC9-86323DFADE68}"/>
              </a:ext>
            </a:extLst>
          </p:cNvPr>
          <p:cNvSpPr/>
          <p:nvPr userDrawn="1"/>
        </p:nvSpPr>
        <p:spPr>
          <a:xfrm>
            <a:off x="5303838" y="0"/>
            <a:ext cx="6888162" cy="6859006"/>
          </a:xfrm>
          <a:prstGeom prst="rect">
            <a:avLst/>
          </a:prstGeom>
          <a:solidFill>
            <a:srgbClr val="23A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5929914" y="620712"/>
            <a:ext cx="5638199" cy="5616575"/>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23889" y="3429000"/>
            <a:ext cx="4367211"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4367211" cy="2490497"/>
          </a:xfrm>
        </p:spPr>
        <p:txBody>
          <a:bodyPr/>
          <a:lstStyle/>
          <a:p>
            <a:r>
              <a:rPr lang="nl-NL"/>
              <a:t>Klik om stijl te bewerken</a:t>
            </a:r>
            <a:endParaRPr lang="en-US"/>
          </a:p>
        </p:txBody>
      </p:sp>
    </p:spTree>
    <p:extLst>
      <p:ext uri="{BB962C8B-B14F-4D97-AF65-F5344CB8AC3E}">
        <p14:creationId xmlns:p14="http://schemas.microsoft.com/office/powerpoint/2010/main" val="2741014341"/>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727">
          <p15:clr>
            <a:srgbClr val="FBAE40"/>
          </p15:clr>
        </p15:guide>
        <p15:guide id="6" orient="horz" pos="1956">
          <p15:clr>
            <a:srgbClr val="FBAE40"/>
          </p15:clr>
        </p15:guide>
        <p15:guide id="7" pos="334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lgpagina_3">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623889" y="620713"/>
            <a:ext cx="5638199" cy="5604455"/>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888162" y="3435060"/>
            <a:ext cx="4679949"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888162" y="620713"/>
            <a:ext cx="4679949" cy="2490497"/>
          </a:xfrm>
        </p:spPr>
        <p:txBody>
          <a:bodyPr/>
          <a:lstStyle/>
          <a:p>
            <a:r>
              <a:rPr lang="nl-NL"/>
              <a:t>Klik om stijl te bewerken</a:t>
            </a:r>
            <a:endParaRPr lang="en-US"/>
          </a:p>
        </p:txBody>
      </p:sp>
    </p:spTree>
    <p:extLst>
      <p:ext uri="{BB962C8B-B14F-4D97-AF65-F5344CB8AC3E}">
        <p14:creationId xmlns:p14="http://schemas.microsoft.com/office/powerpoint/2010/main" val="4024395283"/>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4339">
          <p15:clr>
            <a:srgbClr val="FBAE40"/>
          </p15:clr>
        </p15:guide>
        <p15:guide id="6" orient="horz" pos="1956">
          <p15:clr>
            <a:srgbClr val="FBAE40"/>
          </p15:clr>
        </p15:guide>
        <p15:guide id="7" pos="39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olgpagina_4">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BEAA67A8-595E-483A-A935-D3AEC867E659}"/>
              </a:ext>
            </a:extLst>
          </p:cNvPr>
          <p:cNvSpPr/>
          <p:nvPr userDrawn="1"/>
        </p:nvSpPr>
        <p:spPr>
          <a:xfrm>
            <a:off x="1" y="-7065"/>
            <a:ext cx="6888162" cy="6859006"/>
          </a:xfrm>
          <a:prstGeom prst="rect">
            <a:avLst/>
          </a:prstGeom>
          <a:solidFill>
            <a:srgbClr val="23A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623889" y="620713"/>
            <a:ext cx="5638199" cy="5604455"/>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7200900" y="3435060"/>
            <a:ext cx="4367211"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7200900" y="620713"/>
            <a:ext cx="4367211" cy="2490497"/>
          </a:xfrm>
        </p:spPr>
        <p:txBody>
          <a:bodyPr/>
          <a:lstStyle/>
          <a:p>
            <a:r>
              <a:rPr lang="nl-NL"/>
              <a:t>Klik om stijl te bewerken</a:t>
            </a:r>
            <a:endParaRPr lang="en-US"/>
          </a:p>
        </p:txBody>
      </p:sp>
    </p:spTree>
    <p:extLst>
      <p:ext uri="{BB962C8B-B14F-4D97-AF65-F5344CB8AC3E}">
        <p14:creationId xmlns:p14="http://schemas.microsoft.com/office/powerpoint/2010/main" val="3059565046"/>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4339">
          <p15:clr>
            <a:srgbClr val="FBAE40"/>
          </p15:clr>
        </p15:guide>
        <p15:guide id="6" orient="horz" pos="1956">
          <p15:clr>
            <a:srgbClr val="FBAE40"/>
          </p15:clr>
        </p15:guide>
        <p15:guide id="7" pos="39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lgpagina_5">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626524" y="624518"/>
            <a:ext cx="2660973" cy="2650767"/>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888162" y="3435060"/>
            <a:ext cx="4679949"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888162" y="620713"/>
            <a:ext cx="4679949" cy="2490497"/>
          </a:xfrm>
        </p:spPr>
        <p:txBody>
          <a:bodyPr/>
          <a:lstStyle/>
          <a:p>
            <a:r>
              <a:rPr lang="nl-NL"/>
              <a:t>Klik om stijl te bewerken</a:t>
            </a:r>
            <a:endParaRPr lang="en-US"/>
          </a:p>
        </p:txBody>
      </p:sp>
      <p:sp>
        <p:nvSpPr>
          <p:cNvPr id="9" name="Picture Placeholder 2">
            <a:extLst>
              <a:ext uri="{FF2B5EF4-FFF2-40B4-BE49-F238E27FC236}">
                <a16:creationId xmlns:a16="http://schemas.microsoft.com/office/drawing/2014/main" id="{ED53DE8D-BF34-4487-86F8-82BB9015A6BC}"/>
              </a:ext>
            </a:extLst>
          </p:cNvPr>
          <p:cNvSpPr>
            <a:spLocks noGrp="1" noChangeAspect="1"/>
          </p:cNvSpPr>
          <p:nvPr>
            <p:ph type="pic" idx="14"/>
          </p:nvPr>
        </p:nvSpPr>
        <p:spPr>
          <a:xfrm>
            <a:off x="3607830" y="624518"/>
            <a:ext cx="2660973" cy="2650767"/>
          </a:xfrm>
          <a:blipFill>
            <a:blip r:embed="rId3"/>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0" name="Picture Placeholder 2">
            <a:extLst>
              <a:ext uri="{FF2B5EF4-FFF2-40B4-BE49-F238E27FC236}">
                <a16:creationId xmlns:a16="http://schemas.microsoft.com/office/drawing/2014/main" id="{70AF457E-8BEB-4B1E-A3F7-8E18AFF690D6}"/>
              </a:ext>
            </a:extLst>
          </p:cNvPr>
          <p:cNvSpPr>
            <a:spLocks noGrp="1" noChangeAspect="1"/>
          </p:cNvSpPr>
          <p:nvPr>
            <p:ph type="pic" idx="15"/>
          </p:nvPr>
        </p:nvSpPr>
        <p:spPr>
          <a:xfrm>
            <a:off x="626074" y="3577202"/>
            <a:ext cx="2660973" cy="2650767"/>
          </a:xfrm>
          <a:blipFill>
            <a:blip r:embed="rId4"/>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4" name="Picture Placeholder 2">
            <a:extLst>
              <a:ext uri="{FF2B5EF4-FFF2-40B4-BE49-F238E27FC236}">
                <a16:creationId xmlns:a16="http://schemas.microsoft.com/office/drawing/2014/main" id="{E2913AE5-1D99-4744-B54C-FA57141B3EB0}"/>
              </a:ext>
            </a:extLst>
          </p:cNvPr>
          <p:cNvSpPr>
            <a:spLocks noGrp="1" noChangeAspect="1"/>
          </p:cNvSpPr>
          <p:nvPr>
            <p:ph type="pic" idx="16"/>
          </p:nvPr>
        </p:nvSpPr>
        <p:spPr>
          <a:xfrm>
            <a:off x="3608281" y="3577202"/>
            <a:ext cx="2660973" cy="2650767"/>
          </a:xfrm>
          <a:blipFill>
            <a:blip r:embed="rId5"/>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Tree>
    <p:extLst>
      <p:ext uri="{BB962C8B-B14F-4D97-AF65-F5344CB8AC3E}">
        <p14:creationId xmlns:p14="http://schemas.microsoft.com/office/powerpoint/2010/main" val="3998848676"/>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4339">
          <p15:clr>
            <a:srgbClr val="FBAE40"/>
          </p15:clr>
        </p15:guide>
        <p15:guide id="6" orient="horz" pos="2069">
          <p15:clr>
            <a:srgbClr val="FBAE40"/>
          </p15:clr>
        </p15:guide>
        <p15:guide id="7" pos="3953">
          <p15:clr>
            <a:srgbClr val="FBAE40"/>
          </p15:clr>
        </p15:guide>
        <p15:guide id="8" orient="horz" pos="2251">
          <p15:clr>
            <a:srgbClr val="FBAE40"/>
          </p15:clr>
        </p15:guide>
        <p15:guide id="9" pos="2071">
          <p15:clr>
            <a:srgbClr val="FBAE40"/>
          </p15:clr>
        </p15:guide>
        <p15:guide id="10" pos="227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olgpagina_6">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23887" y="3419684"/>
            <a:ext cx="4679949"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7" y="605337"/>
            <a:ext cx="4679949" cy="2490497"/>
          </a:xfrm>
        </p:spPr>
        <p:txBody>
          <a:bodyPr/>
          <a:lstStyle/>
          <a:p>
            <a:r>
              <a:rPr lang="nl-NL"/>
              <a:t>Klik om stijl te bewerken</a:t>
            </a:r>
            <a:endParaRPr lang="en-US"/>
          </a:p>
        </p:txBody>
      </p:sp>
      <p:sp>
        <p:nvSpPr>
          <p:cNvPr id="15" name="Picture Placeholder 2">
            <a:extLst>
              <a:ext uri="{FF2B5EF4-FFF2-40B4-BE49-F238E27FC236}">
                <a16:creationId xmlns:a16="http://schemas.microsoft.com/office/drawing/2014/main" id="{BB07E06F-3D2E-4587-9329-14CCEF6B6499}"/>
              </a:ext>
            </a:extLst>
          </p:cNvPr>
          <p:cNvSpPr>
            <a:spLocks noGrp="1" noChangeAspect="1"/>
          </p:cNvSpPr>
          <p:nvPr>
            <p:ph type="pic" idx="13"/>
          </p:nvPr>
        </p:nvSpPr>
        <p:spPr>
          <a:xfrm>
            <a:off x="5925834" y="624518"/>
            <a:ext cx="2660973" cy="2650767"/>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6" name="Picture Placeholder 2">
            <a:extLst>
              <a:ext uri="{FF2B5EF4-FFF2-40B4-BE49-F238E27FC236}">
                <a16:creationId xmlns:a16="http://schemas.microsoft.com/office/drawing/2014/main" id="{BE5AFB1A-9E60-411C-A91C-2893881401CD}"/>
              </a:ext>
            </a:extLst>
          </p:cNvPr>
          <p:cNvSpPr>
            <a:spLocks noGrp="1" noChangeAspect="1"/>
          </p:cNvSpPr>
          <p:nvPr>
            <p:ph type="pic" idx="14"/>
          </p:nvPr>
        </p:nvSpPr>
        <p:spPr>
          <a:xfrm>
            <a:off x="8907140" y="624518"/>
            <a:ext cx="2660973" cy="2650767"/>
          </a:xfrm>
          <a:blipFill>
            <a:blip r:embed="rId3"/>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7" name="Picture Placeholder 2">
            <a:extLst>
              <a:ext uri="{FF2B5EF4-FFF2-40B4-BE49-F238E27FC236}">
                <a16:creationId xmlns:a16="http://schemas.microsoft.com/office/drawing/2014/main" id="{477E527F-995A-4433-BA0C-4DE60FFAAFF6}"/>
              </a:ext>
            </a:extLst>
          </p:cNvPr>
          <p:cNvSpPr>
            <a:spLocks noGrp="1" noChangeAspect="1"/>
          </p:cNvSpPr>
          <p:nvPr>
            <p:ph type="pic" idx="15"/>
          </p:nvPr>
        </p:nvSpPr>
        <p:spPr>
          <a:xfrm>
            <a:off x="5925384" y="3577202"/>
            <a:ext cx="2660973" cy="2650767"/>
          </a:xfrm>
          <a:blipFill>
            <a:blip r:embed="rId4"/>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8" name="Picture Placeholder 2">
            <a:extLst>
              <a:ext uri="{FF2B5EF4-FFF2-40B4-BE49-F238E27FC236}">
                <a16:creationId xmlns:a16="http://schemas.microsoft.com/office/drawing/2014/main" id="{C32C8B63-027A-4897-B3A2-709A066EB0F9}"/>
              </a:ext>
            </a:extLst>
          </p:cNvPr>
          <p:cNvSpPr>
            <a:spLocks noGrp="1" noChangeAspect="1"/>
          </p:cNvSpPr>
          <p:nvPr>
            <p:ph type="pic" idx="16"/>
          </p:nvPr>
        </p:nvSpPr>
        <p:spPr>
          <a:xfrm>
            <a:off x="8907591" y="3577202"/>
            <a:ext cx="2660973" cy="2650767"/>
          </a:xfrm>
          <a:blipFill>
            <a:blip r:embed="rId5"/>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Tree>
    <p:extLst>
      <p:ext uri="{BB962C8B-B14F-4D97-AF65-F5344CB8AC3E}">
        <p14:creationId xmlns:p14="http://schemas.microsoft.com/office/powerpoint/2010/main" val="419954793"/>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727">
          <p15:clr>
            <a:srgbClr val="FBAE40"/>
          </p15:clr>
        </p15:guide>
        <p15:guide id="6" orient="horz" pos="2069">
          <p15:clr>
            <a:srgbClr val="FBAE40"/>
          </p15:clr>
        </p15:guide>
        <p15:guide id="7" pos="3341">
          <p15:clr>
            <a:srgbClr val="FBAE40"/>
          </p15:clr>
        </p15:guide>
        <p15:guide id="8" orient="horz" pos="2251">
          <p15:clr>
            <a:srgbClr val="FBAE40"/>
          </p15:clr>
        </p15:guide>
        <p15:guide id="9" pos="5405">
          <p15:clr>
            <a:srgbClr val="FBAE40"/>
          </p15:clr>
        </p15:guide>
        <p15:guide id="10" pos="560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gpagina_7">
    <p:spTree>
      <p:nvGrpSpPr>
        <p:cNvPr id="1" name=""/>
        <p:cNvGrpSpPr/>
        <p:nvPr/>
      </p:nvGrpSpPr>
      <p:grpSpPr>
        <a:xfrm>
          <a:off x="0" y="0"/>
          <a:ext cx="0" cy="0"/>
          <a:chOff x="0" y="0"/>
          <a:chExt cx="0" cy="0"/>
        </a:xfrm>
      </p:grpSpPr>
      <p:sp>
        <p:nvSpPr>
          <p:cNvPr id="10" name="Rectangle 8">
            <a:extLst>
              <a:ext uri="{FF2B5EF4-FFF2-40B4-BE49-F238E27FC236}">
                <a16:creationId xmlns:a16="http://schemas.microsoft.com/office/drawing/2014/main" id="{A8343D1A-9B61-48A2-8CB1-BE9CD683918E}"/>
              </a:ext>
            </a:extLst>
          </p:cNvPr>
          <p:cNvSpPr/>
          <p:nvPr userDrawn="1"/>
        </p:nvSpPr>
        <p:spPr>
          <a:xfrm>
            <a:off x="5303838" y="0"/>
            <a:ext cx="6888162" cy="6859006"/>
          </a:xfrm>
          <a:prstGeom prst="rect">
            <a:avLst/>
          </a:prstGeom>
          <a:solidFill>
            <a:srgbClr val="23A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8FB01858-027C-4FDC-B52F-E2AD8F6C4A4E}"/>
              </a:ext>
            </a:extLst>
          </p:cNvPr>
          <p:cNvSpPr>
            <a:spLocks noGrp="1"/>
          </p:cNvSpPr>
          <p:nvPr>
            <p:ph idx="1"/>
          </p:nvPr>
        </p:nvSpPr>
        <p:spPr>
          <a:xfrm>
            <a:off x="623889" y="3429000"/>
            <a:ext cx="4367211"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4" name="Title 1">
            <a:extLst>
              <a:ext uri="{FF2B5EF4-FFF2-40B4-BE49-F238E27FC236}">
                <a16:creationId xmlns:a16="http://schemas.microsoft.com/office/drawing/2014/main" id="{4A82195B-5EF1-473F-8132-31A56E9D46AD}"/>
              </a:ext>
            </a:extLst>
          </p:cNvPr>
          <p:cNvSpPr>
            <a:spLocks noGrp="1"/>
          </p:cNvSpPr>
          <p:nvPr>
            <p:ph type="title"/>
          </p:nvPr>
        </p:nvSpPr>
        <p:spPr>
          <a:xfrm>
            <a:off x="623889" y="614653"/>
            <a:ext cx="4367211" cy="2490497"/>
          </a:xfrm>
        </p:spPr>
        <p:txBody>
          <a:bodyPr/>
          <a:lstStyle/>
          <a:p>
            <a:r>
              <a:rPr lang="nl-NL"/>
              <a:t>Klik om stijl te bewerken</a:t>
            </a: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5" name="Picture Placeholder 2">
            <a:extLst>
              <a:ext uri="{FF2B5EF4-FFF2-40B4-BE49-F238E27FC236}">
                <a16:creationId xmlns:a16="http://schemas.microsoft.com/office/drawing/2014/main" id="{BB07E06F-3D2E-4587-9329-14CCEF6B6499}"/>
              </a:ext>
            </a:extLst>
          </p:cNvPr>
          <p:cNvSpPr>
            <a:spLocks noGrp="1" noChangeAspect="1"/>
          </p:cNvSpPr>
          <p:nvPr>
            <p:ph type="pic" idx="13"/>
          </p:nvPr>
        </p:nvSpPr>
        <p:spPr>
          <a:xfrm>
            <a:off x="5925834" y="624518"/>
            <a:ext cx="2660973" cy="2650767"/>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6" name="Picture Placeholder 2">
            <a:extLst>
              <a:ext uri="{FF2B5EF4-FFF2-40B4-BE49-F238E27FC236}">
                <a16:creationId xmlns:a16="http://schemas.microsoft.com/office/drawing/2014/main" id="{BE5AFB1A-9E60-411C-A91C-2893881401CD}"/>
              </a:ext>
            </a:extLst>
          </p:cNvPr>
          <p:cNvSpPr>
            <a:spLocks noGrp="1" noChangeAspect="1"/>
          </p:cNvSpPr>
          <p:nvPr>
            <p:ph type="pic" idx="14"/>
          </p:nvPr>
        </p:nvSpPr>
        <p:spPr>
          <a:xfrm>
            <a:off x="8907140" y="624518"/>
            <a:ext cx="2660973" cy="2650767"/>
          </a:xfrm>
          <a:blipFill>
            <a:blip r:embed="rId3"/>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7" name="Picture Placeholder 2">
            <a:extLst>
              <a:ext uri="{FF2B5EF4-FFF2-40B4-BE49-F238E27FC236}">
                <a16:creationId xmlns:a16="http://schemas.microsoft.com/office/drawing/2014/main" id="{477E527F-995A-4433-BA0C-4DE60FFAAFF6}"/>
              </a:ext>
            </a:extLst>
          </p:cNvPr>
          <p:cNvSpPr>
            <a:spLocks noGrp="1" noChangeAspect="1"/>
          </p:cNvSpPr>
          <p:nvPr>
            <p:ph type="pic" idx="15"/>
          </p:nvPr>
        </p:nvSpPr>
        <p:spPr>
          <a:xfrm>
            <a:off x="5925384" y="3577202"/>
            <a:ext cx="2660973" cy="2650767"/>
          </a:xfrm>
          <a:blipFill>
            <a:blip r:embed="rId4"/>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8" name="Picture Placeholder 2">
            <a:extLst>
              <a:ext uri="{FF2B5EF4-FFF2-40B4-BE49-F238E27FC236}">
                <a16:creationId xmlns:a16="http://schemas.microsoft.com/office/drawing/2014/main" id="{C32C8B63-027A-4897-B3A2-709A066EB0F9}"/>
              </a:ext>
            </a:extLst>
          </p:cNvPr>
          <p:cNvSpPr>
            <a:spLocks noGrp="1" noChangeAspect="1"/>
          </p:cNvSpPr>
          <p:nvPr>
            <p:ph type="pic" idx="16"/>
          </p:nvPr>
        </p:nvSpPr>
        <p:spPr>
          <a:xfrm>
            <a:off x="8907591" y="3577202"/>
            <a:ext cx="2660973" cy="2650767"/>
          </a:xfrm>
          <a:blipFill>
            <a:blip r:embed="rId5"/>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Tree>
    <p:extLst>
      <p:ext uri="{BB962C8B-B14F-4D97-AF65-F5344CB8AC3E}">
        <p14:creationId xmlns:p14="http://schemas.microsoft.com/office/powerpoint/2010/main" val="168082902"/>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727">
          <p15:clr>
            <a:srgbClr val="FBAE40"/>
          </p15:clr>
        </p15:guide>
        <p15:guide id="6" orient="horz" pos="2069">
          <p15:clr>
            <a:srgbClr val="FBAE40"/>
          </p15:clr>
        </p15:guide>
        <p15:guide id="7" pos="3341">
          <p15:clr>
            <a:srgbClr val="FBAE40"/>
          </p15:clr>
        </p15:guide>
        <p15:guide id="8" orient="horz" pos="2251">
          <p15:clr>
            <a:srgbClr val="FBAE40"/>
          </p15:clr>
        </p15:guide>
        <p15:guide id="9" pos="5405">
          <p15:clr>
            <a:srgbClr val="FBAE40"/>
          </p15:clr>
        </p15:guide>
        <p15:guide id="10" pos="560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olgpagina_8">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935ECF07-FBCD-403F-B043-B9F5C73EA48E}"/>
              </a:ext>
            </a:extLst>
          </p:cNvPr>
          <p:cNvSpPr/>
          <p:nvPr userDrawn="1"/>
        </p:nvSpPr>
        <p:spPr>
          <a:xfrm>
            <a:off x="1" y="-7065"/>
            <a:ext cx="6888162" cy="6859006"/>
          </a:xfrm>
          <a:prstGeom prst="rect">
            <a:avLst/>
          </a:prstGeom>
          <a:solidFill>
            <a:srgbClr val="23A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1" name="Picture Placeholder 2">
            <a:extLst>
              <a:ext uri="{FF2B5EF4-FFF2-40B4-BE49-F238E27FC236}">
                <a16:creationId xmlns:a16="http://schemas.microsoft.com/office/drawing/2014/main" id="{0D2464AE-D672-4C6F-9D3C-DF476C08AA17}"/>
              </a:ext>
            </a:extLst>
          </p:cNvPr>
          <p:cNvSpPr>
            <a:spLocks noGrp="1" noChangeAspect="1"/>
          </p:cNvSpPr>
          <p:nvPr>
            <p:ph type="pic" idx="13"/>
          </p:nvPr>
        </p:nvSpPr>
        <p:spPr>
          <a:xfrm>
            <a:off x="626524" y="624518"/>
            <a:ext cx="2660973" cy="2650767"/>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9" name="Picture Placeholder 2">
            <a:extLst>
              <a:ext uri="{FF2B5EF4-FFF2-40B4-BE49-F238E27FC236}">
                <a16:creationId xmlns:a16="http://schemas.microsoft.com/office/drawing/2014/main" id="{ED53DE8D-BF34-4487-86F8-82BB9015A6BC}"/>
              </a:ext>
            </a:extLst>
          </p:cNvPr>
          <p:cNvSpPr>
            <a:spLocks noGrp="1" noChangeAspect="1"/>
          </p:cNvSpPr>
          <p:nvPr>
            <p:ph type="pic" idx="14"/>
          </p:nvPr>
        </p:nvSpPr>
        <p:spPr>
          <a:xfrm>
            <a:off x="3607830" y="624518"/>
            <a:ext cx="2660973" cy="2650767"/>
          </a:xfrm>
          <a:blipFill>
            <a:blip r:embed="rId3"/>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0" name="Picture Placeholder 2">
            <a:extLst>
              <a:ext uri="{FF2B5EF4-FFF2-40B4-BE49-F238E27FC236}">
                <a16:creationId xmlns:a16="http://schemas.microsoft.com/office/drawing/2014/main" id="{70AF457E-8BEB-4B1E-A3F7-8E18AFF690D6}"/>
              </a:ext>
            </a:extLst>
          </p:cNvPr>
          <p:cNvSpPr>
            <a:spLocks noGrp="1" noChangeAspect="1"/>
          </p:cNvSpPr>
          <p:nvPr>
            <p:ph type="pic" idx="15"/>
          </p:nvPr>
        </p:nvSpPr>
        <p:spPr>
          <a:xfrm>
            <a:off x="626074" y="3577202"/>
            <a:ext cx="2660973" cy="2650767"/>
          </a:xfrm>
          <a:blipFill>
            <a:blip r:embed="rId4"/>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4" name="Picture Placeholder 2">
            <a:extLst>
              <a:ext uri="{FF2B5EF4-FFF2-40B4-BE49-F238E27FC236}">
                <a16:creationId xmlns:a16="http://schemas.microsoft.com/office/drawing/2014/main" id="{E2913AE5-1D99-4744-B54C-FA57141B3EB0}"/>
              </a:ext>
            </a:extLst>
          </p:cNvPr>
          <p:cNvSpPr>
            <a:spLocks noGrp="1" noChangeAspect="1"/>
          </p:cNvSpPr>
          <p:nvPr>
            <p:ph type="pic" idx="16"/>
          </p:nvPr>
        </p:nvSpPr>
        <p:spPr>
          <a:xfrm>
            <a:off x="3608281" y="3577202"/>
            <a:ext cx="2660973" cy="2650767"/>
          </a:xfrm>
          <a:blipFill>
            <a:blip r:embed="rId5"/>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16" name="Content Placeholder 2">
            <a:extLst>
              <a:ext uri="{FF2B5EF4-FFF2-40B4-BE49-F238E27FC236}">
                <a16:creationId xmlns:a16="http://schemas.microsoft.com/office/drawing/2014/main" id="{F668685D-0E90-4311-879F-B6A700889F54}"/>
              </a:ext>
            </a:extLst>
          </p:cNvPr>
          <p:cNvSpPr>
            <a:spLocks noGrp="1"/>
          </p:cNvSpPr>
          <p:nvPr>
            <p:ph idx="1"/>
          </p:nvPr>
        </p:nvSpPr>
        <p:spPr>
          <a:xfrm>
            <a:off x="7200900" y="3435060"/>
            <a:ext cx="4367211" cy="2808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7" name="Title 1">
            <a:extLst>
              <a:ext uri="{FF2B5EF4-FFF2-40B4-BE49-F238E27FC236}">
                <a16:creationId xmlns:a16="http://schemas.microsoft.com/office/drawing/2014/main" id="{97FB721F-C5A0-43B4-A4CF-20F2B5C4ED0C}"/>
              </a:ext>
            </a:extLst>
          </p:cNvPr>
          <p:cNvSpPr>
            <a:spLocks noGrp="1"/>
          </p:cNvSpPr>
          <p:nvPr>
            <p:ph type="title"/>
          </p:nvPr>
        </p:nvSpPr>
        <p:spPr>
          <a:xfrm>
            <a:off x="7200900" y="620713"/>
            <a:ext cx="4367211" cy="2490497"/>
          </a:xfrm>
        </p:spPr>
        <p:txBody>
          <a:bodyPr/>
          <a:lstStyle/>
          <a:p>
            <a:r>
              <a:rPr lang="nl-NL"/>
              <a:t>Klik om stijl te bewerken</a:t>
            </a:r>
            <a:endParaRPr lang="en-US"/>
          </a:p>
        </p:txBody>
      </p:sp>
    </p:spTree>
    <p:extLst>
      <p:ext uri="{BB962C8B-B14F-4D97-AF65-F5344CB8AC3E}">
        <p14:creationId xmlns:p14="http://schemas.microsoft.com/office/powerpoint/2010/main" val="368919158"/>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4339">
          <p15:clr>
            <a:srgbClr val="FBAE40"/>
          </p15:clr>
        </p15:guide>
        <p15:guide id="6" orient="horz" pos="2069">
          <p15:clr>
            <a:srgbClr val="FBAE40"/>
          </p15:clr>
        </p15:guide>
        <p15:guide id="7" pos="3953">
          <p15:clr>
            <a:srgbClr val="FBAE40"/>
          </p15:clr>
        </p15:guide>
        <p15:guide id="8" orient="horz" pos="2251">
          <p15:clr>
            <a:srgbClr val="FBAE40"/>
          </p15:clr>
        </p15:guide>
        <p15:guide id="9" pos="2071">
          <p15:clr>
            <a:srgbClr val="FBAE40"/>
          </p15:clr>
        </p15:guide>
        <p15:guide id="10" pos="227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olgpagina_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2" name="Content Placeholder 2">
            <a:extLst>
              <a:ext uri="{FF2B5EF4-FFF2-40B4-BE49-F238E27FC236}">
                <a16:creationId xmlns:a16="http://schemas.microsoft.com/office/drawing/2014/main" id="{FBDB90D4-3E39-4951-AAE8-45C412663F8C}"/>
              </a:ext>
            </a:extLst>
          </p:cNvPr>
          <p:cNvSpPr>
            <a:spLocks noGrp="1"/>
          </p:cNvSpPr>
          <p:nvPr>
            <p:ph idx="1"/>
          </p:nvPr>
        </p:nvSpPr>
        <p:spPr>
          <a:xfrm>
            <a:off x="623889" y="3429000"/>
            <a:ext cx="5148261" cy="2808285"/>
          </a:xfrm>
        </p:spPr>
        <p:txBody>
          <a:bodyPr/>
          <a:lstStyle>
            <a:lvl1pPr>
              <a:defRPr b="1">
                <a:solidFill>
                  <a:srgbClr val="9C2F85"/>
                </a:solidFill>
              </a:defRPr>
            </a:lvl1pPr>
            <a:lvl2pPr>
              <a:defRPr b="1">
                <a:solidFill>
                  <a:srgbClr val="9C2F85"/>
                </a:solidFill>
              </a:defRPr>
            </a:lvl2pPr>
            <a:lvl3pPr>
              <a:defRPr b="1">
                <a:solidFill>
                  <a:srgbClr val="9C2F85"/>
                </a:solidFill>
              </a:defRPr>
            </a:lvl3pPr>
            <a:lvl4pPr>
              <a:defRPr b="1">
                <a:solidFill>
                  <a:srgbClr val="9C2F85"/>
                </a:solidFill>
              </a:defRPr>
            </a:lvl4pPr>
            <a:lvl5pPr>
              <a:defRPr b="1">
                <a:solidFill>
                  <a:srgbClr val="9C2F85"/>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5148261" cy="2490497"/>
          </a:xfrm>
        </p:spPr>
        <p:txBody>
          <a:bodyPr/>
          <a:lstStyle/>
          <a:p>
            <a:r>
              <a:rPr lang="nl-NL"/>
              <a:t>Klik om stijl te bewerken</a:t>
            </a:r>
            <a:endParaRPr lang="en-US"/>
          </a:p>
        </p:txBody>
      </p:sp>
      <p:sp>
        <p:nvSpPr>
          <p:cNvPr id="8" name="Content Placeholder 2">
            <a:extLst>
              <a:ext uri="{FF2B5EF4-FFF2-40B4-BE49-F238E27FC236}">
                <a16:creationId xmlns:a16="http://schemas.microsoft.com/office/drawing/2014/main" id="{C9F7BF05-9BDD-4C8E-A764-E9955F4425EF}"/>
              </a:ext>
            </a:extLst>
          </p:cNvPr>
          <p:cNvSpPr>
            <a:spLocks noGrp="1"/>
          </p:cNvSpPr>
          <p:nvPr>
            <p:ph idx="13"/>
          </p:nvPr>
        </p:nvSpPr>
        <p:spPr>
          <a:xfrm>
            <a:off x="6407944" y="614653"/>
            <a:ext cx="5148261" cy="562263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244092369"/>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6" orient="horz" pos="1956">
          <p15:clr>
            <a:srgbClr val="FBAE40"/>
          </p15:clr>
        </p15:guide>
        <p15:guide id="7" pos="3636">
          <p15:clr>
            <a:srgbClr val="FBAE40"/>
          </p15:clr>
        </p15:guide>
        <p15:guide id="8" pos="40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olgpagina_1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10944224" cy="956972"/>
          </a:xfrm>
        </p:spPr>
        <p:txBody>
          <a:bodyPr/>
          <a:lstStyle/>
          <a:p>
            <a:r>
              <a:rPr lang="nl-NL"/>
              <a:t>Klik om stijl te bewerken</a:t>
            </a:r>
            <a:endParaRPr lang="en-US"/>
          </a:p>
        </p:txBody>
      </p:sp>
      <p:sp>
        <p:nvSpPr>
          <p:cNvPr id="8" name="Content Placeholder 2">
            <a:extLst>
              <a:ext uri="{FF2B5EF4-FFF2-40B4-BE49-F238E27FC236}">
                <a16:creationId xmlns:a16="http://schemas.microsoft.com/office/drawing/2014/main" id="{C9F7BF05-9BDD-4C8E-A764-E9955F4425EF}"/>
              </a:ext>
            </a:extLst>
          </p:cNvPr>
          <p:cNvSpPr>
            <a:spLocks noGrp="1"/>
          </p:cNvSpPr>
          <p:nvPr>
            <p:ph idx="13"/>
          </p:nvPr>
        </p:nvSpPr>
        <p:spPr>
          <a:xfrm>
            <a:off x="623890" y="1891003"/>
            <a:ext cx="10932316" cy="4346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2563181239"/>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6" orient="horz" pos="981">
          <p15:clr>
            <a:srgbClr val="FBAE40"/>
          </p15:clr>
        </p15:guide>
        <p15:guide id="9" orient="horz" pos="118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olgpagina_12">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10944224" cy="956972"/>
          </a:xfrm>
        </p:spPr>
        <p:txBody>
          <a:bodyPr/>
          <a:lstStyle/>
          <a:p>
            <a:r>
              <a:rPr lang="nl-NL"/>
              <a:t>Klik om stijl te bewerken</a:t>
            </a:r>
            <a:endParaRPr lang="en-US"/>
          </a:p>
        </p:txBody>
      </p:sp>
      <p:sp>
        <p:nvSpPr>
          <p:cNvPr id="8" name="Content Placeholder 2">
            <a:extLst>
              <a:ext uri="{FF2B5EF4-FFF2-40B4-BE49-F238E27FC236}">
                <a16:creationId xmlns:a16="http://schemas.microsoft.com/office/drawing/2014/main" id="{C9F7BF05-9BDD-4C8E-A764-E9955F4425EF}"/>
              </a:ext>
            </a:extLst>
          </p:cNvPr>
          <p:cNvSpPr>
            <a:spLocks noGrp="1"/>
          </p:cNvSpPr>
          <p:nvPr>
            <p:ph idx="13"/>
          </p:nvPr>
        </p:nvSpPr>
        <p:spPr>
          <a:xfrm>
            <a:off x="623890" y="1891003"/>
            <a:ext cx="5148260" cy="4346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Content Placeholder 2">
            <a:extLst>
              <a:ext uri="{FF2B5EF4-FFF2-40B4-BE49-F238E27FC236}">
                <a16:creationId xmlns:a16="http://schemas.microsoft.com/office/drawing/2014/main" id="{B680E73F-F672-44CA-AE61-6EE7A602B177}"/>
              </a:ext>
            </a:extLst>
          </p:cNvPr>
          <p:cNvSpPr>
            <a:spLocks noGrp="1"/>
          </p:cNvSpPr>
          <p:nvPr>
            <p:ph idx="14"/>
          </p:nvPr>
        </p:nvSpPr>
        <p:spPr>
          <a:xfrm>
            <a:off x="6419850" y="1891003"/>
            <a:ext cx="5148260" cy="4346285"/>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144689099"/>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6" orient="horz" pos="981">
          <p15:clr>
            <a:srgbClr val="FBAE40"/>
          </p15:clr>
        </p15:guide>
        <p15:guide id="9" orient="horz" pos="1185">
          <p15:clr>
            <a:srgbClr val="FBAE40"/>
          </p15:clr>
        </p15:guide>
        <p15:guide id="10" pos="3636">
          <p15:clr>
            <a:srgbClr val="FBAE40"/>
          </p15:clr>
        </p15:guide>
        <p15:guide id="11" pos="40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olgpagina_13">
    <p:bg>
      <p:bgPr>
        <a:solidFill>
          <a:schemeClr val="bg1">
            <a:alpha val="75000"/>
          </a:schemeClr>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3889" y="6237288"/>
            <a:ext cx="7812085" cy="620712"/>
          </a:xfrm>
        </p:spPr>
        <p:txBody>
          <a:bodyPr/>
          <a:lstStyle>
            <a:lvl1pPr algn="l">
              <a:defRPr>
                <a:solidFill>
                  <a:srgbClr val="23ABB7"/>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rgbClr val="23ABB7"/>
                </a:solidFill>
              </a:defRPr>
            </a:lvl1pPr>
          </a:lstStyle>
          <a:p>
            <a:fld id="{1C6408EE-FAEA-294B-9CA2-DB041C1AB514}" type="slidenum">
              <a:rPr lang="en-US" smtClean="0"/>
              <a:pPr/>
              <a:t>‹nr.›</a:t>
            </a:fld>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10944224" cy="5616576"/>
          </a:xfrm>
        </p:spPr>
        <p:txBody>
          <a:bodyPr/>
          <a:lstStyle>
            <a:lvl1pPr algn="ctr">
              <a:defRPr>
                <a:solidFill>
                  <a:srgbClr val="23ABB7"/>
                </a:solidFill>
              </a:defRPr>
            </a:lvl1pPr>
          </a:lstStyle>
          <a:p>
            <a:r>
              <a:rPr lang="nl-NL"/>
              <a:t>Klik om stijl te bewerken</a:t>
            </a:r>
            <a:endParaRPr lang="en-US"/>
          </a:p>
        </p:txBody>
      </p:sp>
    </p:spTree>
    <p:extLst>
      <p:ext uri="{BB962C8B-B14F-4D97-AF65-F5344CB8AC3E}">
        <p14:creationId xmlns:p14="http://schemas.microsoft.com/office/powerpoint/2010/main" val="1242542260"/>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840">
          <p15:clr>
            <a:srgbClr val="FBAE40"/>
          </p15:clr>
        </p15:guide>
        <p15:guide id="6"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olgpagina_14">
    <p:bg>
      <p:bgPr>
        <a:solidFill>
          <a:schemeClr val="bg1">
            <a:alpha val="75000"/>
          </a:schemeClr>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92B68C1F-6184-4E02-B3E6-63D7CF7A5EFA}"/>
              </a:ext>
            </a:extLst>
          </p:cNvPr>
          <p:cNvSpPr/>
          <p:nvPr userDrawn="1"/>
        </p:nvSpPr>
        <p:spPr>
          <a:xfrm>
            <a:off x="0" y="-7065"/>
            <a:ext cx="12191999" cy="6859006"/>
          </a:xfrm>
          <a:prstGeom prst="rect">
            <a:avLst/>
          </a:prstGeom>
          <a:solidFill>
            <a:srgbClr val="23AB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chemeClr val="bg1"/>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chemeClr val="bg1"/>
                </a:solidFill>
              </a:defRPr>
            </a:lvl1pPr>
          </a:lstStyle>
          <a:p>
            <a:fld id="{1C6408EE-FAEA-294B-9CA2-DB041C1AB514}" type="slidenum">
              <a:rPr lang="en-US" smtClean="0"/>
              <a:pPr/>
              <a:t>‹nr.›</a:t>
            </a:fld>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10944224" cy="5616576"/>
          </a:xfrm>
        </p:spPr>
        <p:txBody>
          <a:bodyPr/>
          <a:lstStyle>
            <a:lvl1pPr algn="ctr">
              <a:defRPr>
                <a:solidFill>
                  <a:schemeClr val="bg1"/>
                </a:solidFill>
              </a:defRPr>
            </a:lvl1pPr>
          </a:lstStyle>
          <a:p>
            <a:r>
              <a:rPr lang="nl-NL"/>
              <a:t>Klik om stijl te bewerken</a:t>
            </a:r>
            <a:endParaRPr lang="en-US"/>
          </a:p>
        </p:txBody>
      </p:sp>
    </p:spTree>
    <p:extLst>
      <p:ext uri="{BB962C8B-B14F-4D97-AF65-F5344CB8AC3E}">
        <p14:creationId xmlns:p14="http://schemas.microsoft.com/office/powerpoint/2010/main" val="1318646368"/>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5" pos="3840">
          <p15:clr>
            <a:srgbClr val="FBAE40"/>
          </p15:clr>
        </p15:guide>
        <p15:guide id="6"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olgpagina_15">
    <p:bg>
      <p:bgPr>
        <a:solidFill>
          <a:schemeClr val="bg1">
            <a:alpha val="75000"/>
          </a:schemeClr>
        </a:solidFill>
        <a:effectLst/>
      </p:bgPr>
    </p:bg>
    <p:spTree>
      <p:nvGrpSpPr>
        <p:cNvPr id="1" name=""/>
        <p:cNvGrpSpPr/>
        <p:nvPr/>
      </p:nvGrpSpPr>
      <p:grpSpPr>
        <a:xfrm>
          <a:off x="0" y="0"/>
          <a:ext cx="0" cy="0"/>
          <a:chOff x="0" y="0"/>
          <a:chExt cx="0" cy="0"/>
        </a:xfrm>
      </p:grpSpPr>
      <p:sp>
        <p:nvSpPr>
          <p:cNvPr id="7" name="Rectangle 8">
            <a:extLst>
              <a:ext uri="{FF2B5EF4-FFF2-40B4-BE49-F238E27FC236}">
                <a16:creationId xmlns:a16="http://schemas.microsoft.com/office/drawing/2014/main" id="{92B68C1F-6184-4E02-B3E6-63D7CF7A5EFA}"/>
              </a:ext>
            </a:extLst>
          </p:cNvPr>
          <p:cNvSpPr/>
          <p:nvPr userDrawn="1"/>
        </p:nvSpPr>
        <p:spPr>
          <a:xfrm>
            <a:off x="0" y="-7065"/>
            <a:ext cx="12191999" cy="6859006"/>
          </a:xfrm>
          <a:prstGeom prst="rect">
            <a:avLst/>
          </a:prstGeom>
          <a:solidFill>
            <a:srgbClr val="9C2F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623889" y="6237288"/>
            <a:ext cx="7812085" cy="620712"/>
          </a:xfrm>
        </p:spPr>
        <p:txBody>
          <a:bodyPr/>
          <a:lstStyle>
            <a:lvl1pPr algn="l">
              <a:defRPr>
                <a:solidFill>
                  <a:schemeClr val="bg1"/>
                </a:solidFill>
              </a:defRPr>
            </a:lvl1pPr>
          </a:lstStyle>
          <a:p>
            <a:endParaRPr lang="en-US"/>
          </a:p>
        </p:txBody>
      </p:sp>
      <p:sp>
        <p:nvSpPr>
          <p:cNvPr id="6" name="Slide Number Placeholder 5"/>
          <p:cNvSpPr>
            <a:spLocks noGrp="1"/>
          </p:cNvSpPr>
          <p:nvPr>
            <p:ph type="sldNum" sz="quarter" idx="12"/>
          </p:nvPr>
        </p:nvSpPr>
        <p:spPr>
          <a:xfrm>
            <a:off x="623889" y="-7065"/>
            <a:ext cx="2959099" cy="621718"/>
          </a:xfrm>
        </p:spPr>
        <p:txBody>
          <a:bodyPr/>
          <a:lstStyle>
            <a:lvl1pPr algn="l">
              <a:defRPr>
                <a:solidFill>
                  <a:schemeClr val="bg1"/>
                </a:solidFill>
              </a:defRPr>
            </a:lvl1pPr>
          </a:lstStyle>
          <a:p>
            <a:fld id="{1C6408EE-FAEA-294B-9CA2-DB041C1AB514}" type="slidenum">
              <a:rPr lang="en-US" smtClean="0"/>
              <a:pPr/>
              <a:t>‹nr.›</a:t>
            </a:fld>
            <a:endParaRPr lang="en-US"/>
          </a:p>
        </p:txBody>
      </p:sp>
      <p:sp>
        <p:nvSpPr>
          <p:cNvPr id="13" name="Title 1">
            <a:extLst>
              <a:ext uri="{FF2B5EF4-FFF2-40B4-BE49-F238E27FC236}">
                <a16:creationId xmlns:a16="http://schemas.microsoft.com/office/drawing/2014/main" id="{45B7BDDE-873A-4B6F-8BA1-605E06B2A4CF}"/>
              </a:ext>
            </a:extLst>
          </p:cNvPr>
          <p:cNvSpPr>
            <a:spLocks noGrp="1"/>
          </p:cNvSpPr>
          <p:nvPr>
            <p:ph type="title"/>
          </p:nvPr>
        </p:nvSpPr>
        <p:spPr>
          <a:xfrm>
            <a:off x="623889" y="614653"/>
            <a:ext cx="10944224" cy="5616576"/>
          </a:xfrm>
        </p:spPr>
        <p:txBody>
          <a:bodyPr/>
          <a:lstStyle>
            <a:lvl1pPr algn="ctr">
              <a:defRPr>
                <a:solidFill>
                  <a:schemeClr val="bg1"/>
                </a:solidFill>
              </a:defRPr>
            </a:lvl1pPr>
          </a:lstStyle>
          <a:p>
            <a:r>
              <a:rPr lang="nl-NL"/>
              <a:t>Klik om stijl te bewerken</a:t>
            </a:r>
            <a:endParaRPr lang="en-US"/>
          </a:p>
        </p:txBody>
      </p:sp>
    </p:spTree>
    <p:extLst>
      <p:ext uri="{BB962C8B-B14F-4D97-AF65-F5344CB8AC3E}">
        <p14:creationId xmlns:p14="http://schemas.microsoft.com/office/powerpoint/2010/main" val="372397627"/>
      </p:ext>
    </p:extLst>
  </p:cSld>
  <p:clrMapOvr>
    <a:masterClrMapping/>
  </p:clrMapOvr>
  <p:extLst>
    <p:ext uri="{DCECCB84-F9BA-43D5-87BE-67443E8EF086}">
      <p15:sldGuideLst xmlns:p15="http://schemas.microsoft.com/office/powerpoint/2012/main">
        <p15:guide id="1" pos="393">
          <p15:clr>
            <a:srgbClr val="FBAE40"/>
          </p15:clr>
        </p15:guide>
        <p15:guide id="2" orient="horz" pos="3929">
          <p15:clr>
            <a:srgbClr val="FBAE40"/>
          </p15:clr>
        </p15:guide>
        <p15:guide id="3" orient="horz" pos="391">
          <p15:clr>
            <a:srgbClr val="FBAE40"/>
          </p15:clr>
        </p15:guide>
        <p15:guide id="4" pos="7287">
          <p15:clr>
            <a:srgbClr val="FBAE40"/>
          </p15:clr>
        </p15:guide>
        <p15:guide id="7" pos="3840">
          <p15:clr>
            <a:srgbClr val="FBAE40"/>
          </p15:clr>
        </p15:guide>
        <p15:guide id="8"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nl-NL"/>
              <a:t>Klik om de stijl te bewerken</a:t>
            </a:r>
          </a:p>
        </p:txBody>
      </p:sp>
      <p:sp>
        <p:nvSpPr>
          <p:cNvPr id="3" name="Ondertitel 2"/>
          <p:cNvSpPr>
            <a:spLocks noGrp="1"/>
          </p:cNvSpPr>
          <p:nvPr>
            <p:ph type="subTitle" idx="1"/>
          </p:nvPr>
        </p:nvSpPr>
        <p:spPr>
          <a:xfrm>
            <a:off x="2735627" y="3645024"/>
            <a:ext cx="8534400" cy="1824608"/>
          </a:xfrm>
        </p:spPr>
        <p:txBody>
          <a:bodyPr/>
          <a:lstStyle>
            <a:lvl1pPr marL="0" indent="0" algn="r">
              <a:buNone/>
              <a:defRPr>
                <a:solidFill>
                  <a:srgbClr val="E31937"/>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lvl1pPr>
              <a:defRPr/>
            </a:lvl1pPr>
          </a:lstStyle>
          <a:p>
            <a:pPr>
              <a:defRPr/>
            </a:pPr>
            <a:fld id="{97A8F96A-5455-4676-93CB-3F999EE23AF8}" type="datetimeFigureOut">
              <a:rPr lang="nl-NL"/>
              <a:pPr>
                <a:defRPr/>
              </a:pPr>
              <a:t>13-3-2024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B3096668-CEC2-49C4-AC6C-3FF9D257CAD3}" type="slidenum">
              <a:rPr lang="nl-NL"/>
              <a:pPr>
                <a:defRPr/>
              </a:pPr>
              <a:t>‹nr.›</a:t>
            </a:fld>
            <a:endParaRPr lang="nl-NL"/>
          </a:p>
        </p:txBody>
      </p:sp>
    </p:spTree>
    <p:extLst>
      <p:ext uri="{BB962C8B-B14F-4D97-AF65-F5344CB8AC3E}">
        <p14:creationId xmlns:p14="http://schemas.microsoft.com/office/powerpoint/2010/main" val="3537622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a:xfrm>
            <a:off x="2735627" y="1988841"/>
            <a:ext cx="8846773" cy="4137323"/>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lvl1pPr>
              <a:defRPr/>
            </a:lvl1pPr>
          </a:lstStyle>
          <a:p>
            <a:pPr>
              <a:defRPr/>
            </a:pPr>
            <a:fld id="{6D1D6A5B-E7E8-41EA-8249-5136B02BC947}" type="datetimeFigureOut">
              <a:rPr lang="nl-NL"/>
              <a:pPr>
                <a:defRPr/>
              </a:pPr>
              <a:t>13-3-2024</a:t>
            </a:fld>
            <a:endParaRPr lang="nl-NL"/>
          </a:p>
        </p:txBody>
      </p:sp>
      <p:sp>
        <p:nvSpPr>
          <p:cNvPr id="5" name="Tijdelijke aanduiding voor voettekst 4"/>
          <p:cNvSpPr>
            <a:spLocks noGrp="1"/>
          </p:cNvSpPr>
          <p:nvPr>
            <p:ph type="ftr" sz="quarter" idx="11"/>
          </p:nvPr>
        </p:nvSpPr>
        <p:spPr/>
        <p:txBody>
          <a:bodyPr/>
          <a:lstStyle>
            <a:lvl1pPr>
              <a:defRPr/>
            </a:lvl1pPr>
          </a:lstStyle>
          <a:p>
            <a:pPr>
              <a:defRPr/>
            </a:pPr>
            <a:endParaRPr lang="nl-NL"/>
          </a:p>
        </p:txBody>
      </p:sp>
      <p:sp>
        <p:nvSpPr>
          <p:cNvPr id="6" name="Tijdelijke aanduiding voor dianummer 5"/>
          <p:cNvSpPr>
            <a:spLocks noGrp="1"/>
          </p:cNvSpPr>
          <p:nvPr>
            <p:ph type="sldNum" sz="quarter" idx="12"/>
          </p:nvPr>
        </p:nvSpPr>
        <p:spPr/>
        <p:txBody>
          <a:bodyPr/>
          <a:lstStyle>
            <a:lvl1pPr>
              <a:defRPr/>
            </a:lvl1pPr>
          </a:lstStyle>
          <a:p>
            <a:pPr>
              <a:defRPr/>
            </a:pPr>
            <a:fld id="{AC2E5A8D-B47F-4F14-A788-9FC7E1975A3E}" type="slidenum">
              <a:rPr lang="nl-NL"/>
              <a:pPr>
                <a:defRPr/>
              </a:pPr>
              <a:t>‹nr.›</a:t>
            </a:fld>
            <a:endParaRPr lang="nl-NL"/>
          </a:p>
        </p:txBody>
      </p:sp>
    </p:spTree>
    <p:extLst>
      <p:ext uri="{BB962C8B-B14F-4D97-AF65-F5344CB8AC3E}">
        <p14:creationId xmlns:p14="http://schemas.microsoft.com/office/powerpoint/2010/main" val="217616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3DA1B-46F1-482F-BAE7-412B10D74578}" type="datetime4">
              <a:rPr lang="nl-NL" smtClean="0"/>
              <a:t>13 maart 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408EE-FAEA-294B-9CA2-DB041C1AB514}" type="slidenum">
              <a:rPr lang="en-US" smtClean="0"/>
              <a:t>‹nr.›</a:t>
            </a:fld>
            <a:endParaRPr lang="en-US"/>
          </a:p>
        </p:txBody>
      </p:sp>
    </p:spTree>
    <p:extLst>
      <p:ext uri="{BB962C8B-B14F-4D97-AF65-F5344CB8AC3E}">
        <p14:creationId xmlns:p14="http://schemas.microsoft.com/office/powerpoint/2010/main" val="2130943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p:txStyles>
    <p:titleStyle>
      <a:lvl1pPr algn="l" defTabSz="914400" rtl="0" eaLnBrk="1" latinLnBrk="0" hangingPunct="1">
        <a:lnSpc>
          <a:spcPct val="90000"/>
        </a:lnSpc>
        <a:spcBef>
          <a:spcPct val="0"/>
        </a:spcBef>
        <a:buNone/>
        <a:defRPr sz="5700" b="1" kern="1200">
          <a:solidFill>
            <a:srgbClr val="23ABB7"/>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C13B2-4BE2-0645-9B41-A7700DC1C385}"/>
              </a:ext>
            </a:extLst>
          </p:cNvPr>
          <p:cNvSpPr>
            <a:spLocks noGrp="1"/>
          </p:cNvSpPr>
          <p:nvPr>
            <p:ph type="ctrTitle"/>
          </p:nvPr>
        </p:nvSpPr>
        <p:spPr/>
        <p:txBody>
          <a:bodyPr/>
          <a:lstStyle/>
          <a:p>
            <a:r>
              <a:rPr lang="nl-NL" dirty="0"/>
              <a:t>Architectuurprincipes</a:t>
            </a:r>
          </a:p>
        </p:txBody>
      </p:sp>
      <p:sp>
        <p:nvSpPr>
          <p:cNvPr id="3" name="Ondertitel 2">
            <a:extLst>
              <a:ext uri="{FF2B5EF4-FFF2-40B4-BE49-F238E27FC236}">
                <a16:creationId xmlns:a16="http://schemas.microsoft.com/office/drawing/2014/main" id="{61E0A693-03C1-E047-8D84-297422E0A1BB}"/>
              </a:ext>
            </a:extLst>
          </p:cNvPr>
          <p:cNvSpPr>
            <a:spLocks noGrp="1"/>
          </p:cNvSpPr>
          <p:nvPr>
            <p:ph type="subTitle" idx="1"/>
          </p:nvPr>
        </p:nvSpPr>
        <p:spPr/>
        <p:txBody>
          <a:bodyPr/>
          <a:lstStyle/>
          <a:p>
            <a:endParaRPr lang="nl-NL" dirty="0"/>
          </a:p>
        </p:txBody>
      </p:sp>
      <p:sp>
        <p:nvSpPr>
          <p:cNvPr id="4" name="Tijdelijke aanduiding voor datum 3">
            <a:extLst>
              <a:ext uri="{FF2B5EF4-FFF2-40B4-BE49-F238E27FC236}">
                <a16:creationId xmlns:a16="http://schemas.microsoft.com/office/drawing/2014/main" id="{E614186D-6152-9348-8716-90C50783F2E4}"/>
              </a:ext>
            </a:extLst>
          </p:cNvPr>
          <p:cNvSpPr>
            <a:spLocks noGrp="1"/>
          </p:cNvSpPr>
          <p:nvPr>
            <p:ph type="dt" sz="half" idx="10"/>
          </p:nvPr>
        </p:nvSpPr>
        <p:spPr>
          <a:xfrm>
            <a:off x="623889" y="1456394"/>
            <a:ext cx="2957511" cy="497280"/>
          </a:xfrm>
        </p:spPr>
        <p:txBody>
          <a:bodyPr/>
          <a:lstStyle/>
          <a:p>
            <a:r>
              <a:rPr lang="en-US" sz="1800" dirty="0">
                <a:highlight>
                  <a:srgbClr val="FFFF00"/>
                </a:highlight>
              </a:rPr>
              <a:t>23 </a:t>
            </a:r>
            <a:r>
              <a:rPr lang="en-US" sz="1800" dirty="0" err="1">
                <a:highlight>
                  <a:srgbClr val="FFFF00"/>
                </a:highlight>
              </a:rPr>
              <a:t>januari</a:t>
            </a:r>
            <a:r>
              <a:rPr lang="en-US" sz="1800" dirty="0">
                <a:highlight>
                  <a:srgbClr val="FFFF00"/>
                </a:highlight>
              </a:rPr>
              <a:t> 2024</a:t>
            </a:r>
          </a:p>
          <a:p>
            <a:r>
              <a:rPr lang="en-US" sz="1800" dirty="0">
                <a:highlight>
                  <a:srgbClr val="FFFF00"/>
                </a:highlight>
              </a:rPr>
              <a:t>Versie 0.97</a:t>
            </a:r>
          </a:p>
        </p:txBody>
      </p:sp>
      <p:sp>
        <p:nvSpPr>
          <p:cNvPr id="5" name="Tijdelijke aanduiding voor afbeelding 4">
            <a:extLst>
              <a:ext uri="{FF2B5EF4-FFF2-40B4-BE49-F238E27FC236}">
                <a16:creationId xmlns:a16="http://schemas.microsoft.com/office/drawing/2014/main" id="{405755E2-5C86-5C42-9D69-40C3DFF6BE70}"/>
              </a:ext>
            </a:extLst>
          </p:cNvPr>
          <p:cNvSpPr>
            <a:spLocks noGrp="1"/>
          </p:cNvSpPr>
          <p:nvPr>
            <p:ph type="pic" idx="13"/>
          </p:nvPr>
        </p:nvSpPr>
        <p:spPr/>
        <p:txBody>
          <a:bodyPr/>
          <a:lstStyle/>
          <a:p>
            <a:endParaRPr lang="nl-NL"/>
          </a:p>
        </p:txBody>
      </p:sp>
    </p:spTree>
    <p:extLst>
      <p:ext uri="{BB962C8B-B14F-4D97-AF65-F5344CB8AC3E}">
        <p14:creationId xmlns:p14="http://schemas.microsoft.com/office/powerpoint/2010/main" val="1223738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E5B6A446-DC07-894B-AAE2-0AC92DB8472C}"/>
              </a:ext>
            </a:extLst>
          </p:cNvPr>
          <p:cNvSpPr>
            <a:spLocks noGrp="1"/>
          </p:cNvSpPr>
          <p:nvPr>
            <p:ph type="pic" idx="13"/>
          </p:nvPr>
        </p:nvSpPr>
        <p:spPr/>
        <p:txBody>
          <a:bodyPr/>
          <a:lstStyle/>
          <a:p>
            <a:endParaRPr lang="nl-NL"/>
          </a:p>
        </p:txBody>
      </p:sp>
      <p:sp>
        <p:nvSpPr>
          <p:cNvPr id="4" name="Titel 3">
            <a:extLst>
              <a:ext uri="{FF2B5EF4-FFF2-40B4-BE49-F238E27FC236}">
                <a16:creationId xmlns:a16="http://schemas.microsoft.com/office/drawing/2014/main" id="{2977C715-CE1D-8449-B961-DA25448EBF30}"/>
              </a:ext>
            </a:extLst>
          </p:cNvPr>
          <p:cNvSpPr>
            <a:spLocks noGrp="1"/>
          </p:cNvSpPr>
          <p:nvPr>
            <p:ph type="title"/>
          </p:nvPr>
        </p:nvSpPr>
        <p:spPr/>
        <p:txBody>
          <a:bodyPr>
            <a:normAutofit/>
          </a:bodyPr>
          <a:lstStyle/>
          <a:p>
            <a:r>
              <a:rPr lang="nl-NL"/>
              <a:t>Principes </a:t>
            </a:r>
            <a:r>
              <a:rPr lang="nl-NL" err="1"/>
              <a:t>Informatie-voorziening</a:t>
            </a:r>
            <a:endParaRPr lang="nl-NL"/>
          </a:p>
        </p:txBody>
      </p:sp>
    </p:spTree>
    <p:extLst>
      <p:ext uri="{BB962C8B-B14F-4D97-AF65-F5344CB8AC3E}">
        <p14:creationId xmlns:p14="http://schemas.microsoft.com/office/powerpoint/2010/main" val="2329534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5 - We ondersteunen klantgerichte en transparante dienstverlening </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Organisatie/Processen</a:t>
            </a:r>
            <a:br>
              <a:rPr lang="nl-NL" sz="2000">
                <a:latin typeface="+mn-lt"/>
              </a:rPr>
            </a:br>
            <a:r>
              <a:rPr lang="nl-NL" sz="2000">
                <a:latin typeface="+mn-lt"/>
              </a:rPr>
              <a:t>Organisatie/Middelen/ICT</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100"/>
              <a:t>Afnemers (inwoners en organisaties) moeten eenvoudig toegang hebben tot informatie over de aangeboden producten en diensten, de van toepassing zijnde regels, de voortgang van (aangevraagde) producten en diensten en de bijbehorende documenten en de beschikbare algemene en persoonlijke gegevens.</a:t>
            </a:r>
          </a:p>
          <a:p>
            <a:pPr marL="533387" lvl="1" indent="0">
              <a:buNone/>
            </a:pPr>
            <a:endParaRPr lang="nl-NL" sz="2100"/>
          </a:p>
          <a:p>
            <a:r>
              <a:rPr lang="nl-NL">
                <a:solidFill>
                  <a:srgbClr val="23AAB6"/>
                </a:solidFill>
                <a:latin typeface="+mn-lt"/>
              </a:rPr>
              <a:t>Implicaties</a:t>
            </a:r>
          </a:p>
          <a:p>
            <a:pPr lvl="1"/>
            <a:r>
              <a:rPr lang="nl-NL" sz="2100"/>
              <a:t>Alle digitale dienstverlening moet gebruik maken van het concept van zaakgericht werken;</a:t>
            </a:r>
          </a:p>
          <a:p>
            <a:pPr lvl="1"/>
            <a:r>
              <a:rPr lang="nl-NL" sz="2100"/>
              <a:t>Applicaties moeten de benodigde gegevens kunnen leveren via de daarvoor geldende standaards;</a:t>
            </a:r>
          </a:p>
          <a:p>
            <a:pPr lvl="1"/>
            <a:r>
              <a:rPr lang="nl-NL" sz="2100"/>
              <a:t>Bij de behandeling van zaken moeten documenten digitaal worden vastgelegd en de status van de afhandeling moet worden bijgehouden; </a:t>
            </a:r>
          </a:p>
          <a:p>
            <a:pPr lvl="1"/>
            <a:r>
              <a:rPr lang="nl-NL" sz="2100"/>
              <a:t>Er is een centraal beheerde producten- en dienstencatalogus; </a:t>
            </a:r>
          </a:p>
          <a:p>
            <a:pPr lvl="1"/>
            <a:r>
              <a:rPr lang="nl-NL" sz="2100"/>
              <a:t>De verstrekte gegevens zijn actueel en betrouwbaar;</a:t>
            </a:r>
          </a:p>
          <a:p>
            <a:pPr lvl="1"/>
            <a:r>
              <a:rPr lang="nl-NL" sz="2100"/>
              <a:t>Er is een generieke wijze van aanvragen van producten en diensten.</a:t>
            </a:r>
          </a:p>
          <a:p>
            <a:pPr lvl="1"/>
            <a:endParaRPr lang="nl-NL" sz="2100"/>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686814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vert="horz" lIns="91440" tIns="45720" rIns="91440" bIns="45720" rtlCol="0" anchor="t">
            <a:normAutofit/>
          </a:bodyPr>
          <a:lstStyle/>
          <a:p>
            <a:r>
              <a:rPr lang="nl-NL">
                <a:solidFill>
                  <a:srgbClr val="23AAB6"/>
                </a:solidFill>
              </a:rPr>
              <a:t>Principe</a:t>
            </a:r>
          </a:p>
          <a:p>
            <a:pPr marL="457200" lvl="1" indent="0">
              <a:buNone/>
            </a:pPr>
            <a:r>
              <a:rPr lang="nl-NL" sz="2600" b="1">
                <a:solidFill>
                  <a:srgbClr val="9D2E86"/>
                </a:solidFill>
              </a:rPr>
              <a:t>AP</a:t>
            </a:r>
            <a:r>
              <a:rPr lang="nl-NL" sz="2800" b="1">
                <a:solidFill>
                  <a:srgbClr val="9D2E86"/>
                </a:solidFill>
              </a:rPr>
              <a:t> </a:t>
            </a:r>
            <a:r>
              <a:rPr lang="nl-NL" sz="2600" b="1">
                <a:solidFill>
                  <a:srgbClr val="9D2E86"/>
                </a:solidFill>
              </a:rPr>
              <a:t>3 - We ondersteunen </a:t>
            </a:r>
            <a:r>
              <a:rPr lang="nl-NL" sz="2600" b="1" err="1">
                <a:solidFill>
                  <a:srgbClr val="9D2E86"/>
                </a:solidFill>
              </a:rPr>
              <a:t>omni-channeling</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1900">
                <a:latin typeface="+mn-lt"/>
              </a:rPr>
              <a:t>Organisatie/Processen</a:t>
            </a:r>
          </a:p>
          <a:p>
            <a:pPr marL="457200" lvl="1" indent="0">
              <a:buNone/>
            </a:pPr>
            <a:endParaRPr lang="nl-NL">
              <a:solidFill>
                <a:srgbClr val="23AAB6"/>
              </a:solidFill>
              <a:latin typeface="+mn-lt"/>
            </a:endParaRPr>
          </a:p>
          <a:p>
            <a:r>
              <a:rPr lang="nl-NL">
                <a:solidFill>
                  <a:srgbClr val="23AAB6"/>
                </a:solidFill>
                <a:latin typeface="+mn-lt"/>
              </a:rPr>
              <a:t>Toelichting</a:t>
            </a:r>
          </a:p>
          <a:p>
            <a:pPr marL="608965" lvl="1" indent="0">
              <a:buNone/>
            </a:pPr>
            <a:r>
              <a:rPr lang="nl-NL" sz="1900"/>
              <a:t>We stimuleren het digitale kanaal, maar de traditionele kanalen blijven beschikbaar. Voor de klant maakt het niet uit via welk kanaal de (aan-)vraag wordt gedaan: de dienstverlening is altijd gelijk. De manier van aanbieden van producten sluit aan op de behoefte van de klant. Het is mogelijk om tijdens het aanvraag-behandelproces te wisselen van kanaal, zonder dat dit van invloed is op de kwaliteit van de dienstverlening.</a:t>
            </a:r>
            <a:br>
              <a:rPr lang="nl-NL" sz="1900"/>
            </a:br>
            <a:endParaRPr lang="nl-NL" sz="1900">
              <a:cs typeface="Calibri" panose="020F0502020204030204"/>
            </a:endParaRPr>
          </a:p>
          <a:p>
            <a:r>
              <a:rPr lang="nl-NL">
                <a:solidFill>
                  <a:srgbClr val="23AAB6"/>
                </a:solidFill>
                <a:latin typeface="+mn-lt"/>
              </a:rPr>
              <a:t>Implicaties</a:t>
            </a:r>
          </a:p>
          <a:p>
            <a:pPr lvl="1"/>
            <a:r>
              <a:rPr lang="nl-NL" sz="1900"/>
              <a:t>Alle applicaties moeten kunnen integreren met digitale kanalen;</a:t>
            </a:r>
          </a:p>
          <a:p>
            <a:pPr lvl="1"/>
            <a:r>
              <a:rPr lang="nl-NL" sz="1900"/>
              <a:t>Het proces voor de verwerking van (aan)vragen is generiek, ongeacht het ontvangende kanaal;</a:t>
            </a:r>
          </a:p>
          <a:p>
            <a:pPr lvl="1"/>
            <a:r>
              <a:rPr lang="nl-NL" sz="1900"/>
              <a:t>Er moet altijd een passend alternatief zijn voor digitale dienstverlening via de andere kanalen.</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337129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a:solidFill>
                  <a:srgbClr val="23AAB6"/>
                </a:solidFill>
              </a:rPr>
              <a:t>Principe</a:t>
            </a:r>
          </a:p>
          <a:p>
            <a:pPr marL="457200" lvl="1" indent="0">
              <a:buNone/>
            </a:pPr>
            <a:r>
              <a:rPr lang="nl-NL" sz="2800" b="1">
                <a:solidFill>
                  <a:srgbClr val="9D2E86"/>
                </a:solidFill>
              </a:rPr>
              <a:t>AP 19 - We ondersteunen het streven naar innovatie</a:t>
            </a:r>
            <a:endParaRPr lang="nl-NL" sz="2800" b="1">
              <a:solidFill>
                <a:srgbClr val="FF0000"/>
              </a:solidFill>
            </a:endParaRP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t>Veranderorganisatie</a:t>
            </a:r>
            <a:endParaRPr lang="nl-NL" sz="2000">
              <a:latin typeface="+mn-lt"/>
            </a:endParaRP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In het kader van out-of-</a:t>
            </a:r>
            <a:r>
              <a:rPr lang="nl-NL" sz="2000" err="1"/>
              <a:t>the</a:t>
            </a:r>
            <a:r>
              <a:rPr lang="nl-NL" sz="2000"/>
              <a:t>-box denken bij nieuwe initiatieven hebben we de behoefte om te innoveren. </a:t>
            </a:r>
            <a:br>
              <a:rPr lang="nl-NL" sz="2000"/>
            </a:br>
            <a:r>
              <a:rPr lang="nl-NL" sz="2000"/>
              <a:t>Daarbij maken we gebruik van nieuwe technologieën, nieuwe methodieken, andere </a:t>
            </a:r>
            <a:r>
              <a:rPr lang="nl-NL" sz="2000" err="1"/>
              <a:t>denktrants</a:t>
            </a:r>
            <a:r>
              <a:rPr lang="nl-NL" sz="2000"/>
              <a:t>. </a:t>
            </a:r>
            <a:br>
              <a:rPr lang="nl-NL" sz="2000"/>
            </a:br>
            <a:r>
              <a:rPr lang="nl-NL" sz="2000"/>
              <a:t>De voordelen van deze aanpak leiden tot producten en diensten, die we met een traditioneel vervangingstraject niet zouden kunnen realiseren. </a:t>
            </a:r>
            <a:br>
              <a:rPr lang="nl-NL" sz="2000"/>
            </a:br>
            <a:endParaRPr lang="nl-NL" sz="200">
              <a:solidFill>
                <a:srgbClr val="FF0000"/>
              </a:solidFill>
            </a:endParaRPr>
          </a:p>
          <a:p>
            <a:pPr marL="457200" lvl="1" indent="0">
              <a:buNone/>
            </a:pPr>
            <a:endParaRPr lang="nl-NL" sz="2100"/>
          </a:p>
          <a:p>
            <a:r>
              <a:rPr lang="nl-NL">
                <a:solidFill>
                  <a:srgbClr val="23AAB6"/>
                </a:solidFill>
                <a:latin typeface="+mn-lt"/>
              </a:rPr>
              <a:t>Implicaties</a:t>
            </a:r>
          </a:p>
          <a:p>
            <a:pPr lvl="1"/>
            <a:r>
              <a:rPr lang="nl-NL" sz="2000"/>
              <a:t>Er kunnen situaties ontstaan waarbij standaardiseren lastig wordt of bestaande standaarden niet gebruikt (kunnen) worden.</a:t>
            </a:r>
          </a:p>
          <a:p>
            <a:pPr lvl="1"/>
            <a:r>
              <a:rPr lang="nl-NL" sz="2000"/>
              <a:t>Innovatie leidt mogelijk tot snellere resultaten.</a:t>
            </a:r>
          </a:p>
          <a:p>
            <a:pPr lvl="1"/>
            <a:r>
              <a:rPr lang="nl-NL" sz="2000"/>
              <a:t>Innovatie kan ook leiden tot weerstand vanuit de organisatie.</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189456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21 – We werken activiteitgericht</a:t>
            </a: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Hele landschap</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Al voordat Covid-19 toesloeg was duidelijk dat hybride werken (deels thuis, deel op kantoor) een uitgangspunt moest zijn in de ontwikkeling van de gemeentelijke organisatie. De pandemie heeft duidelijk gemaakt dat dit een werkbare vorm is, die nog extremer kan worden toegepast dan eerst gedacht. Het gebouw, waarin wij gaan werken, moet deze manier van werken zodanig ondersteunen dat een optimale mix tussen productiviteit en kwaliteit van werken ontstaat. </a:t>
            </a:r>
          </a:p>
          <a:p>
            <a:pPr marL="533387" lvl="1" indent="0">
              <a:buNone/>
            </a:pPr>
            <a:r>
              <a:rPr lang="nl-NL" sz="2000"/>
              <a:t>Hybride werken zal niet meer verdwijnen, zo blijkt uit diverse onderzoeken naar de effecten van de pandemie. Dit moet niet alleen vanuit management oogpunt goed ondersteund worden, maar ook het gebouw waarin wij werken moet daarop ingericht zijn.</a:t>
            </a:r>
            <a:br>
              <a:rPr lang="nl-NL" sz="2000"/>
            </a:br>
            <a:br>
              <a:rPr lang="nl-NL" sz="2000"/>
            </a:br>
            <a:endParaRPr lang="nl-NL" sz="2100"/>
          </a:p>
          <a:p>
            <a:r>
              <a:rPr lang="nl-NL">
                <a:solidFill>
                  <a:srgbClr val="23AAB6"/>
                </a:solidFill>
                <a:latin typeface="+mn-lt"/>
              </a:rPr>
              <a:t>Implicaties</a:t>
            </a:r>
          </a:p>
          <a:p>
            <a:pPr lvl="1"/>
            <a:r>
              <a:rPr lang="nl-NL" sz="2100"/>
              <a:t>Er moet ruimte zijn en blijven om te kunnen experimenteren met nieuwe smart building concepten en andere vormen van samenwerken.</a:t>
            </a:r>
          </a:p>
          <a:p>
            <a:pPr lvl="1"/>
            <a:r>
              <a:rPr lang="nl-NL" sz="2100"/>
              <a:t>Locatie-onafhankelijk werken moet het uitgangspunt zijn.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532360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18 - We streven naar standaardisatie</a:t>
            </a:r>
            <a:endParaRPr lang="nl-NL" sz="2800" b="1">
              <a:solidFill>
                <a:srgbClr val="FF0000"/>
              </a:solidFill>
            </a:endParaRP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We streven in producten, processen, procedures, applicaties, infrastructuur, gegevensgebruik en architectuur zoveel mogelijk naar standaardisatie. Door standaardisatie is het mogelijk uniformiteit in de gekozen oplossingen te creëren, de doelmatigheid van processen te verhogen en de doorlooptijd van processen te verlagen, de continuïteit te waarborgen, de kwaliteit van de uit te wisselen informatie te verhogen en de informatie-uitwisseling tussen (keten-)partners te verbeteren.</a:t>
            </a:r>
            <a:br>
              <a:rPr lang="nl-NL" sz="1400"/>
            </a:br>
            <a:endParaRPr lang="nl-NL" sz="200">
              <a:solidFill>
                <a:srgbClr val="FF0000"/>
              </a:solidFill>
            </a:endParaRPr>
          </a:p>
          <a:p>
            <a:pPr marL="457200" lvl="1" indent="0">
              <a:buNone/>
            </a:pPr>
            <a:endParaRPr lang="nl-NL" sz="2100"/>
          </a:p>
          <a:p>
            <a:r>
              <a:rPr lang="nl-NL">
                <a:solidFill>
                  <a:srgbClr val="23AAB6"/>
                </a:solidFill>
                <a:latin typeface="+mn-lt"/>
              </a:rPr>
              <a:t>Implicaties</a:t>
            </a:r>
          </a:p>
          <a:p>
            <a:pPr lvl="1"/>
            <a:r>
              <a:rPr lang="nl-NL" sz="2000"/>
              <a:t>De toepassing van standaarden moet worden bewaakt;</a:t>
            </a:r>
          </a:p>
          <a:p>
            <a:pPr lvl="1"/>
            <a:r>
              <a:rPr lang="nl-NL" sz="2000"/>
              <a:t>Standaarden hebben betrekking op de toe te passen techniek én op de toe te passen uitgangspunten;</a:t>
            </a:r>
          </a:p>
          <a:p>
            <a:pPr lvl="1"/>
            <a:r>
              <a:rPr lang="nl-NL" sz="2000"/>
              <a:t>We maken gebruik van internationale of landelijke standaards en bij uitzondering van lokale standaards;</a:t>
            </a:r>
          </a:p>
          <a:p>
            <a:pPr lvl="1"/>
            <a:r>
              <a:rPr lang="nl-NL" sz="2000"/>
              <a:t>De toe te passen (</a:t>
            </a:r>
            <a:r>
              <a:rPr lang="nl-NL" sz="2000" err="1"/>
              <a:t>inter</a:t>
            </a:r>
            <a:r>
              <a:rPr lang="nl-NL" sz="2000"/>
              <a:t>-)nationale standaards zijn conform de open standaarden en versies van het Forum Standaardisatie.</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67347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16 - We streven naar maximaal hergebruik en schaalgrootte </a:t>
            </a:r>
            <a:br>
              <a:rPr lang="nl-NL" sz="28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Veranderorganisatie</a:t>
            </a:r>
          </a:p>
          <a:p>
            <a:pPr marL="457200" lvl="1" indent="0">
              <a:buNone/>
            </a:pPr>
            <a:endParaRPr lang="nl-NL">
              <a:solidFill>
                <a:srgbClr val="23AAB6"/>
              </a:solidFill>
              <a:latin typeface="+mn-lt"/>
            </a:endParaRPr>
          </a:p>
          <a:p>
            <a:r>
              <a:rPr lang="nl-NL">
                <a:solidFill>
                  <a:srgbClr val="23AAB6"/>
                </a:solidFill>
                <a:latin typeface="+mn-lt"/>
              </a:rPr>
              <a:t>Toelichting</a:t>
            </a:r>
          </a:p>
          <a:p>
            <a:pPr marL="457200" lvl="1" indent="0">
              <a:buNone/>
            </a:pPr>
            <a:r>
              <a:rPr lang="nl-NL" sz="2000"/>
              <a:t>We streven naar efficiency door maximale schaalgrootte. </a:t>
            </a:r>
            <a:br>
              <a:rPr lang="nl-NL" sz="2000"/>
            </a:br>
            <a:r>
              <a:rPr lang="nl-NL" sz="2000"/>
              <a:t>We bereiken dit door gebruik te maken van standaard processen en standaard applicaties. </a:t>
            </a:r>
            <a:br>
              <a:rPr lang="nl-NL" sz="2000"/>
            </a:br>
            <a:r>
              <a:rPr lang="nl-NL" sz="2000"/>
              <a:t>Uitgangspunt is het streven naar eenvoudige, makkelijk inzetbare en onderhoudbare oplossingen, bijv. SaaS.</a:t>
            </a:r>
            <a:br>
              <a:rPr lang="nl-NL" sz="2000"/>
            </a:br>
            <a:r>
              <a:rPr lang="nl-NL" sz="2000"/>
              <a:t>Bij alles wat we realiseren, houden we rekening met algemene bruikbaarheid, ook buiten onze organisatie. </a:t>
            </a:r>
            <a:br>
              <a:rPr lang="nl-NL" sz="2000"/>
            </a:br>
            <a:r>
              <a:rPr lang="nl-NL" sz="2000"/>
              <a:t>Dit geldt voor zowel processen, applicaties als gegevens.</a:t>
            </a:r>
            <a:br>
              <a:rPr lang="nl-NL" sz="2000"/>
            </a:br>
            <a:endParaRPr lang="nl-NL" sz="2100"/>
          </a:p>
          <a:p>
            <a:r>
              <a:rPr lang="nl-NL">
                <a:solidFill>
                  <a:srgbClr val="23AAB6"/>
                </a:solidFill>
                <a:latin typeface="+mn-lt"/>
              </a:rPr>
              <a:t>Implicaties</a:t>
            </a:r>
          </a:p>
          <a:p>
            <a:pPr lvl="1"/>
            <a:r>
              <a:rPr lang="nl-NL" sz="2000"/>
              <a:t>Standaardisatie leidt tot concessies ten aanzien van de functionaliteit;</a:t>
            </a:r>
          </a:p>
          <a:p>
            <a:pPr lvl="1"/>
            <a:r>
              <a:rPr lang="nl-NL" sz="2000"/>
              <a:t>De koppelbaarheid en openheid zijn essentiële selectiecriteria;</a:t>
            </a:r>
          </a:p>
          <a:p>
            <a:pPr lvl="1"/>
            <a:r>
              <a:rPr lang="nl-NL" sz="2000"/>
              <a:t>De volgorde in oplossingsrichtingen is: Common </a:t>
            </a:r>
            <a:r>
              <a:rPr lang="nl-NL" sz="2000" err="1"/>
              <a:t>Ground</a:t>
            </a:r>
            <a:r>
              <a:rPr lang="nl-NL" sz="2000"/>
              <a:t> - SaaS – On-</a:t>
            </a:r>
            <a:r>
              <a:rPr lang="nl-NL" sz="2000" err="1"/>
              <a:t>premise</a:t>
            </a:r>
            <a:r>
              <a:rPr lang="nl-NL" sz="2000"/>
              <a:t>;</a:t>
            </a:r>
          </a:p>
          <a:p>
            <a:pPr lvl="1"/>
            <a:r>
              <a:rPr lang="nl-NL" sz="2000" err="1"/>
              <a:t>Organisatiebrede</a:t>
            </a:r>
            <a:r>
              <a:rPr lang="nl-NL" sz="2000"/>
              <a:t> oplossingen gaan voor cluster/team  specifieke oplossingen;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300097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9 - Informatie wordt betrokken bij de bron</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Organisatie/Informatie</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Dit principe ondersteunt het streven naar eenmalig opslaan en meervoudig gebruik. Het gaat hierbij om alle informatie.</a:t>
            </a:r>
          </a:p>
          <a:p>
            <a:pPr marL="533387" lvl="1" indent="0">
              <a:buNone/>
            </a:pPr>
            <a:r>
              <a:rPr lang="nl-NL" sz="2000"/>
              <a:t>Voorbeeld: We spreken af welke databron leidend is, bijv. de bron voor personeelsgegevens is het personeelsinformatiesysteem. Andere applicaties, die personeelsgegevens nodig hebben, maken gebruik van de data uit de leidende bron en registreren niet zelf (eigen) personeelsgegevens. </a:t>
            </a:r>
            <a:endParaRPr lang="nl-NL" sz="2100"/>
          </a:p>
          <a:p>
            <a:r>
              <a:rPr lang="nl-NL">
                <a:solidFill>
                  <a:srgbClr val="23AAB6"/>
                </a:solidFill>
                <a:latin typeface="+mn-lt"/>
              </a:rPr>
              <a:t>Implicaties</a:t>
            </a:r>
          </a:p>
          <a:p>
            <a:pPr lvl="1"/>
            <a:r>
              <a:rPr lang="nl-NL" sz="2000"/>
              <a:t>Er is een overzicht van databronnen die zijn vastgelegd en daarin staat welke objecten in welke databron gebruikt mogen worden.</a:t>
            </a:r>
          </a:p>
          <a:p>
            <a:pPr lvl="1"/>
            <a:r>
              <a:rPr lang="nl-NL" sz="2000"/>
              <a:t>Informatie wordt gedeeld vanuit de bron, niet via kopieën.</a:t>
            </a:r>
          </a:p>
          <a:p>
            <a:pPr lvl="1"/>
            <a:r>
              <a:rPr lang="nl-NL" sz="2000"/>
              <a:t>Er zijn afspraken gemaakt over de inhoud en vorm van de levering van informatie tussen informatiesystemen;</a:t>
            </a:r>
          </a:p>
          <a:p>
            <a:pPr lvl="1"/>
            <a:r>
              <a:rPr lang="nl-NL" sz="2000"/>
              <a:t>Applicaties moeten voldoende open zijn om informatie te ontvangen en te delen;</a:t>
            </a:r>
          </a:p>
          <a:p>
            <a:pPr lvl="1"/>
            <a:r>
              <a:rPr lang="nl-NL" sz="2000"/>
              <a:t>Er moeten eisen gesteld worden aan de beschikbaarheid en performance van bronapplicaties.</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366018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1 - Data is open en wordt gedeeld</a:t>
            </a:r>
          </a:p>
          <a:p>
            <a:pPr marL="0" indent="0">
              <a:buNone/>
            </a:pPr>
            <a:endParaRPr lang="nl-NL" sz="2400">
              <a:solidFill>
                <a:srgbClr val="FF0000"/>
              </a:solidFill>
              <a:latin typeface="+mn-lt"/>
            </a:endParaRPr>
          </a:p>
          <a:p>
            <a:r>
              <a:rPr lang="nl-NL">
                <a:solidFill>
                  <a:srgbClr val="23AAB6"/>
                </a:solidFill>
                <a:latin typeface="+mn-lt"/>
              </a:rPr>
              <a:t>Heeft betrekking op laag</a:t>
            </a:r>
          </a:p>
          <a:p>
            <a:pPr marL="457200" lvl="1" indent="0">
              <a:buNone/>
            </a:pPr>
            <a:r>
              <a:rPr lang="nl-NL" sz="2100">
                <a:latin typeface="+mn-lt"/>
              </a:rPr>
              <a:t>Organisatie/Middelen/Informatie</a:t>
            </a:r>
          </a:p>
          <a:p>
            <a:pPr marL="457200" lvl="1" indent="0">
              <a:buNone/>
            </a:pPr>
            <a:endParaRPr lang="nl-NL">
              <a:solidFill>
                <a:srgbClr val="23AAB6"/>
              </a:solidFill>
              <a:latin typeface="+mn-lt"/>
            </a:endParaRPr>
          </a:p>
          <a:p>
            <a:r>
              <a:rPr lang="nl-NL">
                <a:solidFill>
                  <a:srgbClr val="23AAB6"/>
                </a:solidFill>
                <a:latin typeface="+mn-lt"/>
              </a:rPr>
              <a:t>Toelichting</a:t>
            </a:r>
          </a:p>
          <a:p>
            <a:pPr marL="609585" lvl="1" indent="0">
              <a:buNone/>
            </a:pPr>
            <a:r>
              <a:rPr lang="nl-NL" sz="2000"/>
              <a:t>Applicaties, gebruikers en ketenpartners hebben toegang tot data om hun taken uit te voeren.</a:t>
            </a:r>
            <a:br>
              <a:rPr lang="nl-NL" sz="2000"/>
            </a:br>
            <a:r>
              <a:rPr lang="nl-NL" sz="2000"/>
              <a:t>We stellen onze openbare data ter beschikking. </a:t>
            </a:r>
            <a:br>
              <a:rPr lang="nl-NL" sz="2000"/>
            </a:br>
            <a:r>
              <a:rPr lang="nl-NL" sz="2000"/>
              <a:t>Op deze manier stellen we de markt in de gelegenheid om nieuwe oplossingen, zoals mobiele apps, te ontwikkelen. </a:t>
            </a:r>
            <a:br>
              <a:rPr lang="nl-NL" sz="2000"/>
            </a:br>
            <a:endParaRPr lang="nl-NL" sz="2000"/>
          </a:p>
          <a:p>
            <a:r>
              <a:rPr lang="nl-NL">
                <a:solidFill>
                  <a:srgbClr val="23AAB6"/>
                </a:solidFill>
                <a:latin typeface="+mn-lt"/>
              </a:rPr>
              <a:t>Implicaties</a:t>
            </a:r>
          </a:p>
          <a:p>
            <a:pPr lvl="1"/>
            <a:r>
              <a:rPr lang="nl-NL" sz="2000"/>
              <a:t>Applicaties moeten in staat zijn data te delen. Niet alle applicaties zijn daar nu zondermeer toe in staat. Versieverbetering of (uiteindelijk) vervanging kan een oplossing zijn; </a:t>
            </a:r>
          </a:p>
          <a:p>
            <a:pPr lvl="1"/>
            <a:r>
              <a:rPr lang="nl-NL" sz="2000"/>
              <a:t>Er is datamanagement nodig om de data te kunnen classificeren en beheren;</a:t>
            </a:r>
          </a:p>
          <a:p>
            <a:pPr lvl="1"/>
            <a:r>
              <a:rPr lang="nl-NL" sz="2000"/>
              <a:t>Ketenpartners hebben toegang tot onze data, waar zij dat voor hun proces nodig hebben;</a:t>
            </a:r>
          </a:p>
          <a:p>
            <a:pPr lvl="1"/>
            <a:r>
              <a:rPr lang="nl-NL" sz="2000"/>
              <a:t>Openbare en veilige data wordt actief beschikbaar gesteld aan derden; </a:t>
            </a:r>
          </a:p>
          <a:p>
            <a:pPr lvl="1"/>
            <a:r>
              <a:rPr lang="nl-NL" sz="2000"/>
              <a:t>Het delen of openstellen van data mag in geen geval leiden tot het in gevaar brengen van (vertrouwelijke) data, organisaties en/of personen.</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549297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marL="457200" lvl="1" indent="0">
              <a:buNone/>
            </a:pPr>
            <a:r>
              <a:rPr lang="nl-NL" sz="2800" b="1">
                <a:solidFill>
                  <a:srgbClr val="9D2E86"/>
                </a:solidFill>
              </a:rPr>
              <a:t>AP 2 - Data-uitwisseling en transacties verlopen via gestandaardiseerde </a:t>
            </a:r>
          </a:p>
          <a:p>
            <a:pPr marL="457200" lvl="1" indent="0">
              <a:buNone/>
            </a:pPr>
            <a:r>
              <a:rPr lang="nl-NL" sz="2800" b="1">
                <a:solidFill>
                  <a:srgbClr val="9D2E86"/>
                </a:solidFill>
              </a:rPr>
              <a:t>Services, in volgorde van API – StUF-koppeling – Export-import-koppeling.</a:t>
            </a:r>
            <a:br>
              <a:rPr lang="nl-NL" sz="2800" b="1">
                <a:solidFill>
                  <a:srgbClr val="9D2E86"/>
                </a:solidFill>
              </a:rPr>
            </a:br>
            <a:endParaRPr lang="nl-NL" sz="2400">
              <a:solidFill>
                <a:srgbClr val="FF0000"/>
              </a:solidFill>
              <a:latin typeface="+mn-lt"/>
            </a:endParaRPr>
          </a:p>
          <a:p>
            <a:r>
              <a:rPr lang="nl-NL">
                <a:solidFill>
                  <a:srgbClr val="23AAB6"/>
                </a:solidFill>
                <a:latin typeface="+mn-lt"/>
              </a:rPr>
              <a:t>Heeft betrekking op laag</a:t>
            </a:r>
          </a:p>
          <a:p>
            <a:pPr marL="457200" lvl="1" indent="0">
              <a:buNone/>
            </a:pPr>
            <a:r>
              <a:rPr lang="nl-NL" sz="2100"/>
              <a:t>Organisatie/Middelen/ICT</a:t>
            </a:r>
            <a:endParaRPr lang="nl-NL" sz="2100">
              <a:latin typeface="+mn-lt"/>
            </a:endParaRPr>
          </a:p>
          <a:p>
            <a:pPr marL="457200" lvl="1" indent="0">
              <a:buNone/>
            </a:pPr>
            <a:endParaRPr lang="nl-NL">
              <a:solidFill>
                <a:srgbClr val="23AAB6"/>
              </a:solidFill>
              <a:latin typeface="+mn-lt"/>
            </a:endParaRPr>
          </a:p>
          <a:p>
            <a:r>
              <a:rPr lang="nl-NL">
                <a:solidFill>
                  <a:srgbClr val="23AAB6"/>
                </a:solidFill>
                <a:latin typeface="+mn-lt"/>
              </a:rPr>
              <a:t>Toelichting</a:t>
            </a:r>
          </a:p>
          <a:p>
            <a:pPr marL="609585" lvl="1" indent="0">
              <a:buNone/>
            </a:pPr>
            <a:r>
              <a:rPr lang="nl-NL" sz="2000"/>
              <a:t>Daar we de Common </a:t>
            </a:r>
            <a:r>
              <a:rPr lang="nl-NL" sz="2000" err="1"/>
              <a:t>Ground</a:t>
            </a:r>
            <a:r>
              <a:rPr lang="nl-NL" sz="2000"/>
              <a:t> als informatiekundige visie ondersteunen als gemeente, is het logisch dat we ook de daarbij behorende micro services architectuur ondersteunen. Met deze manier van werken is het mogelijk om functionaliteiten los van elkaar te ontwikkelen. De informatiekundige visie van de Common </a:t>
            </a:r>
            <a:r>
              <a:rPr lang="nl-NL" sz="2000" err="1"/>
              <a:t>Ground</a:t>
            </a:r>
            <a:r>
              <a:rPr lang="nl-NL" sz="2000"/>
              <a:t> omarmt een microservices architectuur, waarin kleine functionaliteiten (services) met elkaar in gezamenlijkheid een applicatie vormen. Daarbij wordt de data ontsloten middels gestandaardiseerde databronnen los van de gebouwde services. De toegang tot de deze databronnen is geabstraheerd middels generieke API’s, zeg maar programmatische aanroepen om op vastgestelde manier toegang tot die databronnen te krijgen. </a:t>
            </a:r>
          </a:p>
          <a:p>
            <a:pPr marL="609585" lvl="1" indent="0">
              <a:buNone/>
            </a:pPr>
            <a:r>
              <a:rPr lang="nl-NL" sz="2000"/>
              <a:t>Daar waar er nog gebruik gemaakt wordt van de oude StUF-koppeling, omdat de applicatie nog geen API’s kent, zal nog van de StUF-koppeling gebruik gemaakt moeten worden. </a:t>
            </a:r>
            <a:br>
              <a:rPr lang="nl-NL" sz="2000"/>
            </a:br>
            <a:r>
              <a:rPr lang="nl-NL" sz="2000"/>
              <a:t>In het uiterste geval maken we gebruik van een export-import-functie tussen twee applicaties.</a:t>
            </a:r>
          </a:p>
          <a:p>
            <a:pPr marL="609585" lvl="1" indent="0">
              <a:buNone/>
            </a:pPr>
            <a:endParaRPr lang="nl-NL" sz="2000"/>
          </a:p>
          <a:p>
            <a:r>
              <a:rPr lang="nl-NL">
                <a:solidFill>
                  <a:srgbClr val="23AAB6"/>
                </a:solidFill>
                <a:latin typeface="+mn-lt"/>
              </a:rPr>
              <a:t>Implicaties</a:t>
            </a:r>
          </a:p>
          <a:p>
            <a:pPr lvl="1"/>
            <a:r>
              <a:rPr lang="nl-NL" sz="2000"/>
              <a:t>Toepassingen beschikken over de mogelijkheid om via gestandaardiseerde, herbruikbare services te communiceren;</a:t>
            </a:r>
          </a:p>
          <a:p>
            <a:pPr lvl="1"/>
            <a:r>
              <a:rPr lang="nl-NL" sz="2000"/>
              <a:t>De services, inclusief de koppelingen en interfaces, moeten worden beschreven in een catalogus, waarin ook aandacht is voor </a:t>
            </a:r>
            <a:r>
              <a:rPr lang="nl-NL" sz="2000" err="1"/>
              <a:t>versionering</a:t>
            </a:r>
            <a:r>
              <a:rPr lang="nl-NL" sz="2000"/>
              <a:t>, eigenaarschap, e.d.</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72872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marL="457200" lvl="1" indent="0">
              <a:buNone/>
            </a:pPr>
            <a:r>
              <a:rPr lang="nl-NL" sz="2800" b="1">
                <a:solidFill>
                  <a:srgbClr val="9D2E86"/>
                </a:solidFill>
              </a:rPr>
              <a:t>AP 4 - We streven naar autonome, onafhankelijke componenten, </a:t>
            </a:r>
            <a:br>
              <a:rPr lang="nl-NL" sz="2800" b="1">
                <a:solidFill>
                  <a:srgbClr val="9D2E86"/>
                </a:solidFill>
              </a:rPr>
            </a:br>
            <a:r>
              <a:rPr lang="nl-NL" sz="2800" b="1">
                <a:solidFill>
                  <a:srgbClr val="9D2E86"/>
                </a:solidFill>
              </a:rPr>
              <a:t>die eenvoudig inwisselbaar en stapelbaar zijn</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Organisatie/Middelen/ICT</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We streven naar een applicatielandschap, dat modulair is opgebouwd, zodat componenten eenvoudig heringericht of vervangen kunnen worden. Zo kan snel en flexibel op veranderende omstandigheden worden ingespeeld. Vooralsnog hebben onze gemeente veel on-</a:t>
            </a:r>
            <a:r>
              <a:rPr lang="nl-NL" sz="2000" err="1"/>
              <a:t>premise</a:t>
            </a:r>
            <a:r>
              <a:rPr lang="nl-NL" sz="2000"/>
              <a:t> en SaaS-applicaties in productie, waarvan het lastig zal zijn om dit principe af te dwingen. Het is wel een streven. Zodra we een functionaliteit of applicatie volgens de Common Ground principes omarmen, zal dat geheel modulair zijn, waarbij er een 5-lagenmodel bestaat dat de </a:t>
            </a:r>
            <a:r>
              <a:rPr lang="nl-NL" sz="2000" err="1"/>
              <a:t>modulariteit</a:t>
            </a:r>
            <a:r>
              <a:rPr lang="nl-NL" sz="2000"/>
              <a:t> afdwingt.</a:t>
            </a:r>
          </a:p>
          <a:p>
            <a:pPr marL="533387" lvl="1" indent="0">
              <a:buNone/>
            </a:pPr>
            <a:endParaRPr lang="nl-NL" sz="2000"/>
          </a:p>
          <a:p>
            <a:r>
              <a:rPr lang="nl-NL">
                <a:solidFill>
                  <a:srgbClr val="23AAB6"/>
                </a:solidFill>
                <a:latin typeface="+mn-lt"/>
              </a:rPr>
              <a:t>Implicaties</a:t>
            </a:r>
          </a:p>
          <a:p>
            <a:pPr lvl="1"/>
            <a:r>
              <a:rPr lang="nl-NL" sz="2000"/>
              <a:t>Applicaties moeten modulair van opzet zijn</a:t>
            </a:r>
          </a:p>
          <a:p>
            <a:pPr lvl="1"/>
            <a:r>
              <a:rPr lang="nl-NL" sz="2000"/>
              <a:t>Applicaties moeten zodanig open zijn, dat eenvoudig met andere componenten gekoppeld kan worden</a:t>
            </a:r>
          </a:p>
          <a:p>
            <a:pPr lvl="1"/>
            <a:r>
              <a:rPr lang="nl-NL" sz="2000"/>
              <a:t>Applicaties moet er weinig of geen last van ondervinden indien componenten worden uitgewisseld of gewijzigd</a:t>
            </a:r>
          </a:p>
          <a:p>
            <a:pPr lvl="1"/>
            <a:r>
              <a:rPr lang="nl-NL" sz="2000"/>
              <a:t>Koppelingen tussen componenten zijn gebaseerd op standaard uitwisselingsformaten en of standaard services</a:t>
            </a:r>
          </a:p>
          <a:p>
            <a:pPr lvl="1"/>
            <a:r>
              <a:rPr lang="nl-NL" sz="2000"/>
              <a:t>Standaardisering van koppelvlakken verkleint de complexiteit en vergroot de wendbaarheid. </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3106725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AP 6 - We leggen verantwoording af op basis van informatie</a:t>
            </a:r>
            <a:br>
              <a:rPr lang="nl-NL" sz="2600" b="1">
                <a:solidFill>
                  <a:srgbClr val="9D2E86"/>
                </a:solidFill>
              </a:rPr>
            </a:b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t>Sturing/rapportages</a:t>
            </a:r>
            <a:br>
              <a:rPr lang="nl-NL" sz="2200">
                <a:solidFill>
                  <a:srgbClr val="23AAB6"/>
                </a:solidFill>
              </a:rPr>
            </a:br>
            <a:endParaRPr lang="nl-NL">
              <a:solidFill>
                <a:srgbClr val="23AAB6"/>
              </a:solidFill>
              <a:latin typeface="+mn-lt"/>
            </a:endParaRPr>
          </a:p>
          <a:p>
            <a:r>
              <a:rPr lang="nl-NL" sz="2600">
                <a:solidFill>
                  <a:srgbClr val="23AAB6"/>
                </a:solidFill>
                <a:latin typeface="+mn-lt"/>
              </a:rPr>
              <a:t>Toelichting</a:t>
            </a:r>
          </a:p>
          <a:p>
            <a:pPr marL="533387" lvl="1" indent="0">
              <a:buNone/>
            </a:pPr>
            <a:r>
              <a:rPr lang="nl-NL" sz="1900"/>
              <a:t>We leggen informatie vast in archieven en (basis-)registraties om ons te kunnen verantwoorden. Hierbij gaat het om juridische, bestuurlijke, maatschappelijke en financiële verantwoording.</a:t>
            </a:r>
            <a:br>
              <a:rPr lang="nl-NL" sz="1900"/>
            </a:br>
            <a:endParaRPr lang="nl-NL" sz="2100"/>
          </a:p>
          <a:p>
            <a:r>
              <a:rPr lang="nl-NL" sz="2600">
                <a:solidFill>
                  <a:srgbClr val="23AAB6"/>
                </a:solidFill>
                <a:latin typeface="+mn-lt"/>
              </a:rPr>
              <a:t>Implicaties</a:t>
            </a:r>
          </a:p>
          <a:p>
            <a:pPr lvl="1"/>
            <a:r>
              <a:rPr lang="nl-NL" sz="1900"/>
              <a:t>De informatie moet in een goede, geordende en toegankelijke (terugvindbare) staat worden vastgelegd, hetzij op papier, dan wel digitaal;</a:t>
            </a:r>
          </a:p>
          <a:p>
            <a:pPr lvl="1"/>
            <a:r>
              <a:rPr lang="nl-NL" sz="1900"/>
              <a:t>Medewerkers dienen zich bewust te zijn van het belang van het vastleggen van informatie;</a:t>
            </a:r>
          </a:p>
          <a:p>
            <a:pPr lvl="1"/>
            <a:r>
              <a:rPr lang="nl-NL" sz="1900"/>
              <a:t>De juiste faciliteiten moeten ter beschikking staan (archieflocatie, digitale opslagcapaciteit, databases, informatiesystemen, enz.).</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3845920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AP 7 - We sturen op basis van informatie </a:t>
            </a:r>
            <a:br>
              <a:rPr lang="nl-NL" sz="2600" b="1">
                <a:solidFill>
                  <a:srgbClr val="9D2E86"/>
                </a:solidFill>
              </a:rPr>
            </a:b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t>Sturing/Kwaliteitsmanagement en interventies</a:t>
            </a:r>
            <a:br>
              <a:rPr lang="nl-NL" sz="2200">
                <a:solidFill>
                  <a:srgbClr val="23AAB6"/>
                </a:solidFill>
              </a:rPr>
            </a:br>
            <a:endParaRPr lang="nl-NL">
              <a:solidFill>
                <a:srgbClr val="23AAB6"/>
              </a:solidFill>
              <a:latin typeface="+mn-lt"/>
            </a:endParaRPr>
          </a:p>
          <a:p>
            <a:pPr>
              <a:lnSpc>
                <a:spcPct val="100000"/>
              </a:lnSpc>
              <a:spcBef>
                <a:spcPts val="0"/>
              </a:spcBef>
            </a:pPr>
            <a:r>
              <a:rPr lang="nl-NL" sz="2600">
                <a:solidFill>
                  <a:srgbClr val="23AAB6"/>
                </a:solidFill>
                <a:latin typeface="+mn-lt"/>
              </a:rPr>
              <a:t>Toelichting</a:t>
            </a:r>
          </a:p>
          <a:p>
            <a:pPr marL="0" indent="0">
              <a:lnSpc>
                <a:spcPct val="100000"/>
              </a:lnSpc>
              <a:spcBef>
                <a:spcPts val="0"/>
              </a:spcBef>
              <a:buNone/>
            </a:pPr>
            <a:r>
              <a:rPr lang="nl-NL" sz="1900">
                <a:solidFill>
                  <a:srgbClr val="23AAB6"/>
                </a:solidFill>
              </a:rPr>
              <a:t>        </a:t>
            </a:r>
            <a:r>
              <a:rPr lang="nl-NL" sz="1900"/>
              <a:t>Door het gestructureerd vastleggen van procesinformatie wordt intern sturen mogelijk gemaakt.</a:t>
            </a:r>
          </a:p>
          <a:p>
            <a:pPr marL="533387" lvl="1" indent="0">
              <a:buNone/>
            </a:pPr>
            <a:endParaRPr lang="nl-NL" sz="2200"/>
          </a:p>
          <a:p>
            <a:r>
              <a:rPr lang="nl-NL" sz="2600">
                <a:solidFill>
                  <a:srgbClr val="23AAB6"/>
                </a:solidFill>
                <a:latin typeface="+mn-lt"/>
              </a:rPr>
              <a:t>Implicaties</a:t>
            </a:r>
          </a:p>
          <a:p>
            <a:pPr marL="1028700" lvl="1" indent="-342900"/>
            <a:r>
              <a:rPr lang="nl-NL" sz="1900"/>
              <a:t>Er dient te allen tijde procesinformatie te worden gegenereerd.</a:t>
            </a:r>
          </a:p>
          <a:p>
            <a:pPr marL="1028700" lvl="1" indent="-342900"/>
            <a:r>
              <a:rPr lang="nl-NL" sz="1900"/>
              <a:t>Het liefst wordt de procesinformatie automatisch gegeneerd.</a:t>
            </a:r>
          </a:p>
          <a:p>
            <a:pPr marL="1028700" lvl="1" indent="-342900"/>
            <a:r>
              <a:rPr lang="nl-NL" sz="1900"/>
              <a:t>Er moet geacteerd worden op de procesinformatie (in de vorm van managementrapportage) </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471664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8 - Data wordt beheerd</a:t>
            </a: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1900"/>
              <a:t>M</a:t>
            </a:r>
            <a:r>
              <a:rPr lang="nl-NL" sz="1900">
                <a:latin typeface="+mn-lt"/>
              </a:rPr>
              <a:t>iddelen/ICT</a:t>
            </a:r>
          </a:p>
          <a:p>
            <a:pPr marL="457200" lvl="1" indent="0">
              <a:buNone/>
            </a:pPr>
            <a:r>
              <a:rPr lang="nl-NL" sz="1900"/>
              <a:t>Middelen/Mens</a:t>
            </a:r>
            <a:endParaRPr lang="nl-NL" sz="1900">
              <a:latin typeface="+mn-lt"/>
            </a:endParaRPr>
          </a:p>
          <a:p>
            <a:pPr marL="457200" lvl="1" indent="0">
              <a:buNone/>
            </a:pPr>
            <a:endParaRPr lang="nl-NL" sz="1900">
              <a:latin typeface="+mn-lt"/>
            </a:endParaRPr>
          </a:p>
          <a:p>
            <a:r>
              <a:rPr lang="nl-NL">
                <a:solidFill>
                  <a:srgbClr val="23AAB6"/>
                </a:solidFill>
                <a:latin typeface="+mn-lt"/>
              </a:rPr>
              <a:t>Toelichting</a:t>
            </a:r>
          </a:p>
          <a:p>
            <a:pPr marL="533387" lvl="1" indent="0">
              <a:buNone/>
            </a:pPr>
            <a:r>
              <a:rPr lang="nl-NL" sz="1800"/>
              <a:t>Om data goed te beheren zijn er rollen nodig binnen de organisatie die dat realiseren.</a:t>
            </a:r>
          </a:p>
          <a:p>
            <a:pPr marL="533387" lvl="1" indent="0">
              <a:buNone/>
            </a:pPr>
            <a:r>
              <a:rPr lang="nl-NL" sz="1900"/>
              <a:t>Data moet worden beheerd om ervoor te zorgen dat de kwaliteit van de data in stand wordt gehouden. </a:t>
            </a:r>
            <a:br>
              <a:rPr lang="nl-NL" sz="1900"/>
            </a:br>
            <a:r>
              <a:rPr lang="nl-NL" sz="1900"/>
              <a:t>Er moet voor worden gezorgd, dat data aan standaarden voldoet en er samenhang tussen data ontstaat. </a:t>
            </a:r>
            <a:br>
              <a:rPr lang="nl-NL" sz="1900"/>
            </a:br>
            <a:r>
              <a:rPr lang="nl-NL" sz="1900"/>
              <a:t>Het genereren van data leidt tot tijdelijke versies van die data. Dit willen we zoveel mogelijk minimaliseren.</a:t>
            </a:r>
            <a:br>
              <a:rPr lang="nl-NL" sz="2000"/>
            </a:br>
            <a:endParaRPr lang="nl-NL" sz="2100"/>
          </a:p>
          <a:p>
            <a:r>
              <a:rPr lang="nl-NL">
                <a:solidFill>
                  <a:srgbClr val="23AAB6"/>
                </a:solidFill>
                <a:latin typeface="+mn-lt"/>
              </a:rPr>
              <a:t>Implicaties</a:t>
            </a:r>
          </a:p>
          <a:p>
            <a:pPr lvl="1"/>
            <a:r>
              <a:rPr lang="nl-NL" sz="1900"/>
              <a:t>Elk object en elk kenmerk (gegeven) heeft een: broneigenaar (manager), objectbeheerder (regievoerder over object), bronbeheerder (gegevensleverancier) en een bekende opslag. </a:t>
            </a:r>
          </a:p>
          <a:p>
            <a:pPr lvl="1"/>
            <a:r>
              <a:rPr lang="nl-NL" sz="1900"/>
              <a:t>In het kader van datakwaliteit moeten procedures worden ontwikkeld en gebruikt voor het voorkomen en corrigeren van fouten in de informatie. </a:t>
            </a:r>
          </a:p>
          <a:p>
            <a:pPr lvl="1"/>
            <a:r>
              <a:rPr lang="nl-NL" sz="1900"/>
              <a:t>Datakwaliteit zal moeten worden gemeten en er moeten maatregelen worden genomen om de kwaliteit van data te verbeteren op basis van beleid en procedures.</a:t>
            </a:r>
          </a:p>
          <a:p>
            <a:pPr lvl="1"/>
            <a:r>
              <a:rPr lang="nl-NL" sz="1900"/>
              <a:t>Data moet zo snel mogelijk in een definitieve vorm in een te beheren bron worden opgeslagen.</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72020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marL="457200" lvl="1" indent="0">
              <a:buNone/>
            </a:pPr>
            <a:r>
              <a:rPr lang="nl-NL" sz="2800" b="1">
                <a:solidFill>
                  <a:srgbClr val="9D2E86"/>
                </a:solidFill>
              </a:rPr>
              <a:t>AP 10 - Per informatieobject wordt een kwaliteitsniveau vastgesteld, </a:t>
            </a:r>
            <a:br>
              <a:rPr lang="nl-NL" sz="2800" b="1">
                <a:solidFill>
                  <a:srgbClr val="9D2E86"/>
                </a:solidFill>
              </a:rPr>
            </a:br>
            <a:r>
              <a:rPr lang="nl-NL" sz="2800" b="1">
                <a:solidFill>
                  <a:srgbClr val="9D2E86"/>
                </a:solidFill>
              </a:rPr>
              <a:t>zo mogelijk conform landelijke standaarden</a:t>
            </a:r>
          </a:p>
          <a:p>
            <a:pPr marL="457200" lvl="1" indent="0">
              <a:buNone/>
            </a:pPr>
            <a:endParaRPr lang="nl-NL" sz="2600" b="1">
              <a:solidFill>
                <a:srgbClr val="FF0000"/>
              </a:solidFill>
              <a:latin typeface="+mn-lt"/>
            </a:endParaRPr>
          </a:p>
          <a:p>
            <a:r>
              <a:rPr lang="nl-NL">
                <a:solidFill>
                  <a:srgbClr val="23AAB6"/>
                </a:solidFill>
                <a:latin typeface="+mn-lt"/>
              </a:rPr>
              <a:t>Heeft betrekking op laag</a:t>
            </a:r>
          </a:p>
          <a:p>
            <a:pPr marL="533400" lvl="1" indent="0">
              <a:buNone/>
            </a:pPr>
            <a:r>
              <a:rPr lang="nl-NL" sz="2000">
                <a:latin typeface="+mn-lt"/>
              </a:rPr>
              <a:t>Organisatie/Middelen/Informatie</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De data moet aan een bepaald kwaliteitsniveau voldoen. </a:t>
            </a:r>
            <a:br>
              <a:rPr lang="nl-NL" sz="2000"/>
            </a:br>
            <a:r>
              <a:rPr lang="nl-NL" sz="2000"/>
              <a:t>Data, die aan vooraf vastgestelde kwaliteitseisen voldoet, is eenvoudiger te onderhouden. </a:t>
            </a:r>
            <a:br>
              <a:rPr lang="nl-NL" sz="2000"/>
            </a:br>
            <a:r>
              <a:rPr lang="nl-NL" sz="2000"/>
              <a:t>Er kan op worden vertrouwd, dat de data correct is. </a:t>
            </a:r>
            <a:br>
              <a:rPr lang="nl-NL" sz="2000"/>
            </a:br>
            <a:r>
              <a:rPr lang="nl-NL" sz="2000"/>
              <a:t>Landelijk – en ook lokaal – wordt steeds vaker de kwaliteit van de data getoetst aan lokale of landelijke normen. </a:t>
            </a:r>
            <a:br>
              <a:rPr lang="nl-NL" sz="2000"/>
            </a:br>
            <a:r>
              <a:rPr lang="nl-NL" sz="2000"/>
              <a:t>Door ervoor te zorgen, dat de data aan het juiste kwaliteitsniveau voldoet, lopen we bij audits geen risico.</a:t>
            </a:r>
          </a:p>
          <a:p>
            <a:pPr marL="533387" lvl="1" indent="0">
              <a:buNone/>
            </a:pPr>
            <a:r>
              <a:rPr lang="nl-NL" sz="2000"/>
              <a:t> </a:t>
            </a:r>
            <a:endParaRPr lang="nl-NL" sz="2100"/>
          </a:p>
          <a:p>
            <a:r>
              <a:rPr lang="nl-NL">
                <a:solidFill>
                  <a:srgbClr val="23AAB6"/>
                </a:solidFill>
                <a:latin typeface="+mn-lt"/>
              </a:rPr>
              <a:t>Implicaties</a:t>
            </a:r>
          </a:p>
          <a:p>
            <a:pPr lvl="1"/>
            <a:r>
              <a:rPr lang="nl-NL" sz="2000"/>
              <a:t>Ten aanzien van de kwaliteit van data wordt het </a:t>
            </a:r>
            <a:r>
              <a:rPr lang="nl-NL" sz="2000" err="1"/>
              <a:t>VoBeCoBAT</a:t>
            </a:r>
            <a:r>
              <a:rPr lang="nl-NL" sz="2000"/>
              <a:t>-principe gehanteerd: </a:t>
            </a:r>
            <a:r>
              <a:rPr lang="nl-NL" sz="2000" u="sng"/>
              <a:t>Vo</a:t>
            </a:r>
            <a:r>
              <a:rPr lang="nl-NL" sz="2000"/>
              <a:t>lledig, </a:t>
            </a:r>
            <a:r>
              <a:rPr lang="nl-NL" sz="2000" u="sng"/>
              <a:t>Be</a:t>
            </a:r>
            <a:r>
              <a:rPr lang="nl-NL" sz="2000"/>
              <a:t>trouwbaar, </a:t>
            </a:r>
            <a:r>
              <a:rPr lang="nl-NL" sz="2000" u="sng"/>
              <a:t>Co</a:t>
            </a:r>
            <a:r>
              <a:rPr lang="nl-NL" sz="2000"/>
              <a:t>nsistent, </a:t>
            </a:r>
            <a:r>
              <a:rPr lang="nl-NL" sz="2000" u="sng"/>
              <a:t>B</a:t>
            </a:r>
            <a:r>
              <a:rPr lang="nl-NL" sz="2000"/>
              <a:t>eschikbaar, </a:t>
            </a:r>
            <a:r>
              <a:rPr lang="nl-NL" sz="2000" u="sng"/>
              <a:t>A</a:t>
            </a:r>
            <a:r>
              <a:rPr lang="nl-NL" sz="2000"/>
              <a:t>ctueel en </a:t>
            </a:r>
            <a:r>
              <a:rPr lang="nl-NL" sz="2000" u="sng"/>
              <a:t>T</a:t>
            </a:r>
            <a:r>
              <a:rPr lang="nl-NL" sz="2000"/>
              <a:t>oetsbaar;</a:t>
            </a:r>
          </a:p>
          <a:p>
            <a:pPr lvl="1"/>
            <a:r>
              <a:rPr lang="nl-NL" sz="2000"/>
              <a:t>Alle data moet aan dit principe voldoen. De verantwoordelijke lijnorganisatie moet ervoor zorgen dat de data dit kwaliteitsniveau haalt;</a:t>
            </a:r>
          </a:p>
          <a:p>
            <a:pPr lvl="1"/>
            <a:r>
              <a:rPr lang="nl-NL" sz="2000"/>
              <a:t>De juistheid en consistentie van gegevens worden op applicatieniveau geregeld.</a:t>
            </a:r>
          </a:p>
          <a:p>
            <a:pPr lvl="1"/>
            <a:r>
              <a:rPr lang="nl-NL" sz="2000"/>
              <a:t>Vervanging van een applicatie is het moment om het datalandschap van de huidige en gewenste situatie in beeld te brengen en de kwaliteit te bepalen.</a:t>
            </a:r>
          </a:p>
          <a:p>
            <a:pPr lvl="1"/>
            <a:r>
              <a:rPr lang="nl-NL" sz="2000"/>
              <a:t>Het risico van het niet naleven van dit principe is imagoschade.</a:t>
            </a:r>
          </a:p>
          <a:p>
            <a:pPr marL="0" indent="0">
              <a:buNone/>
            </a:pPr>
            <a:endParaRPr lang="nl-NL">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494219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sz="2600">
                <a:solidFill>
                  <a:srgbClr val="23AAB6"/>
                </a:solidFill>
              </a:rPr>
              <a:t>Principe</a:t>
            </a:r>
          </a:p>
          <a:p>
            <a:pPr marL="457200" lvl="1" indent="0">
              <a:buNone/>
            </a:pPr>
            <a:r>
              <a:rPr lang="nl-NL" sz="2600" b="1">
                <a:solidFill>
                  <a:srgbClr val="9D2E86"/>
                </a:solidFill>
              </a:rPr>
              <a:t>AP 11 - Gegevens moet in samenhang worden gebracht en gehouden</a:t>
            </a:r>
            <a:br>
              <a:rPr lang="nl-NL" sz="2600" b="1">
                <a:solidFill>
                  <a:srgbClr val="9D2E86"/>
                </a:solidFill>
              </a:rPr>
            </a:b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Organisatie/Middelen/Informatie</a:t>
            </a:r>
            <a:br>
              <a:rPr lang="nl-NL" sz="1900">
                <a:latin typeface="+mn-lt"/>
              </a:rPr>
            </a:br>
            <a:endParaRPr lang="nl-NL" sz="1900">
              <a:latin typeface="+mn-lt"/>
            </a:endParaRPr>
          </a:p>
          <a:p>
            <a:r>
              <a:rPr lang="nl-NL" sz="2600">
                <a:solidFill>
                  <a:srgbClr val="23AAB6"/>
                </a:solidFill>
                <a:latin typeface="+mn-lt"/>
              </a:rPr>
              <a:t>Toelichting</a:t>
            </a:r>
          </a:p>
          <a:p>
            <a:pPr marL="533387" lvl="1" indent="0">
              <a:buNone/>
            </a:pPr>
            <a:r>
              <a:rPr lang="nl-NL" sz="1900"/>
              <a:t>Om de gebruiker relevante informatie te kunnen verstrekken moeten zowel tekstuele (documenten en tekstberichten), beschrijvende, geografische/geometrische en grafische gegevens in samenhang worden gebracht, opgeslagen en beheerd. Voorbeeld: het relateren van panden in de BAG aan omgevingsvergunningen in de archiefapplicatie.</a:t>
            </a:r>
          </a:p>
          <a:p>
            <a:pPr marL="533387" lvl="1" indent="0">
              <a:buNone/>
            </a:pPr>
            <a:r>
              <a:rPr lang="nl-NL" sz="2000"/>
              <a:t> </a:t>
            </a:r>
            <a:endParaRPr lang="nl-NL" sz="2100"/>
          </a:p>
          <a:p>
            <a:r>
              <a:rPr lang="nl-NL" sz="2600">
                <a:solidFill>
                  <a:srgbClr val="23AAB6"/>
                </a:solidFill>
                <a:latin typeface="+mn-lt"/>
              </a:rPr>
              <a:t>Implicaties</a:t>
            </a:r>
          </a:p>
          <a:p>
            <a:pPr lvl="1"/>
            <a:r>
              <a:rPr lang="nl-NL" sz="1900"/>
              <a:t>De toepassingen moeten geschikt zijn om ruimtelijke, tekstuele en/of grafische informatie op een volledige en gestructureerde wijze op te slaan en te doorzoeken; </a:t>
            </a:r>
          </a:p>
          <a:p>
            <a:pPr lvl="1"/>
            <a:r>
              <a:rPr lang="nl-NL" sz="1900"/>
              <a:t>De samenhang tussen de verschillende datatypen moet blijvend in de registraties zijn verankerd, bijvoorbeeld door het toevoegen van metadata;</a:t>
            </a:r>
          </a:p>
          <a:p>
            <a:pPr lvl="1"/>
            <a:r>
              <a:rPr lang="nl-NL" sz="1900"/>
              <a:t>Applicatie- en datalandschap moet bekend en vastgelegd zijn;</a:t>
            </a:r>
          </a:p>
          <a:p>
            <a:pPr lvl="1"/>
            <a:r>
              <a:rPr lang="nl-NL" sz="1900"/>
              <a:t>De informatie over de samenhang moet blijvend beheerd worden.</a:t>
            </a:r>
            <a:endParaRPr lang="nl-NL" sz="1900">
              <a:latin typeface="+mn-lt"/>
            </a:endParaRP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739864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12 - We beheren metadata van onze gegevens in een gemeentelijk </a:t>
            </a:r>
            <a:br>
              <a:rPr lang="nl-NL" sz="2800" b="1">
                <a:solidFill>
                  <a:srgbClr val="9D2E86"/>
                </a:solidFill>
              </a:rPr>
            </a:br>
            <a:r>
              <a:rPr lang="nl-NL" sz="2800" b="1">
                <a:solidFill>
                  <a:srgbClr val="9D2E86"/>
                </a:solidFill>
              </a:rPr>
              <a:t>gegevenswoordenboek</a:t>
            </a: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Organisatie/Middelen/Informatie</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De data die wordt gebruikt bij (de ontwikkeling van) toepassingen beschikt over een gemeenschappelijke definitie om de uitwisseling van data mogelijk te maken en de samenhang tussen data inzichtelijk te maken. Dit vergemakkelijkt de communicatie en maakt het voeren van een dialoog effectiever. De data wordt consequent gedefinieerd binnen de organisatie, en de definities zijn begrijpelijk en beschikbaar voor alle gebruikers.</a:t>
            </a:r>
            <a:endParaRPr lang="nl-NL"/>
          </a:p>
          <a:p>
            <a:pPr marL="533387" lvl="1" indent="0">
              <a:buNone/>
            </a:pPr>
            <a:r>
              <a:rPr lang="nl-NL" sz="2000"/>
              <a:t> </a:t>
            </a:r>
            <a:endParaRPr lang="nl-NL" sz="2100"/>
          </a:p>
          <a:p>
            <a:r>
              <a:rPr lang="nl-NL">
                <a:solidFill>
                  <a:srgbClr val="23AAB6"/>
                </a:solidFill>
                <a:latin typeface="+mn-lt"/>
              </a:rPr>
              <a:t>Implicaties</a:t>
            </a:r>
          </a:p>
          <a:p>
            <a:pPr lvl="1"/>
            <a:r>
              <a:rPr lang="nl-NL" sz="2000"/>
              <a:t>De organisatie onderhoudt een gemeentelijk gegevenswoordenboek, zoveel mogelijk in aansluiting op het Gemeentelijk Gegevens Model (GGM). De definities zullen overal in de organisatie eenduidig worden toegepast;</a:t>
            </a:r>
          </a:p>
          <a:p>
            <a:pPr lvl="1"/>
            <a:r>
              <a:rPr lang="nl-NL" sz="2000"/>
              <a:t>Nieuwe datadefinities worden in samenspraak met belanghebbenden uit de organisatie opgesteld en zoveel mogelijk gebaseerd op landelijke definities;</a:t>
            </a:r>
          </a:p>
          <a:p>
            <a:pPr lvl="1"/>
            <a:r>
              <a:rPr lang="nl-NL" sz="2000" err="1"/>
              <a:t>Organisatiebrede</a:t>
            </a:r>
            <a:r>
              <a:rPr lang="nl-NL" sz="2000"/>
              <a:t> datadefinities gaan voor lokale datadefinitie;</a:t>
            </a:r>
          </a:p>
          <a:p>
            <a:pPr lvl="1"/>
            <a:r>
              <a:rPr lang="nl-NL" sz="2000"/>
              <a:t>Gegevensbronnen worden in de volgende volgorde gebruikt: landelijke basisregistraties, gemeentelijke kernregistraties, procesgegevens</a:t>
            </a:r>
            <a:r>
              <a:rPr lang="nl-NL"/>
              <a:t>.</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3"/>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66128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13 - We ondersteunen tijd-, plaats- en </a:t>
            </a:r>
            <a:r>
              <a:rPr lang="nl-NL" sz="2800" b="1" err="1">
                <a:solidFill>
                  <a:srgbClr val="9D2E86"/>
                </a:solidFill>
              </a:rPr>
              <a:t>apparaatonafhankelijk</a:t>
            </a:r>
            <a:r>
              <a:rPr lang="nl-NL" sz="2800" b="1">
                <a:solidFill>
                  <a:srgbClr val="9D2E86"/>
                </a:solidFill>
              </a:rPr>
              <a:t> werken</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Middelen/ICT</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Klanten willen op allerlei momenten, plaatsen en manieren (vaak mobiel) toegang kunnen krijgen tot de voor hen relevante informatie van de overheid. Medewerkers hebben soortgelijke behoeften. De behoefte aan tijd- en </a:t>
            </a:r>
            <a:r>
              <a:rPr lang="nl-NL" sz="2000" err="1"/>
              <a:t>plaatsonafhankelijk</a:t>
            </a:r>
            <a:r>
              <a:rPr lang="nl-NL" sz="2000"/>
              <a:t> werken is ook een gevolg van een toenemende organisatie overstijgende samenwerking. Het invullen van deze behoeften verhoogt de kwaliteit van de dienstverlening.</a:t>
            </a:r>
          </a:p>
          <a:p>
            <a:pPr marL="533387" lvl="1" indent="0">
              <a:buNone/>
            </a:pPr>
            <a:r>
              <a:rPr lang="nl-NL" sz="2000"/>
              <a:t> </a:t>
            </a:r>
            <a:endParaRPr lang="nl-NL" sz="2100"/>
          </a:p>
          <a:p>
            <a:r>
              <a:rPr lang="nl-NL">
                <a:solidFill>
                  <a:srgbClr val="23AAB6"/>
                </a:solidFill>
                <a:latin typeface="+mn-lt"/>
              </a:rPr>
              <a:t>Implicaties</a:t>
            </a:r>
          </a:p>
          <a:p>
            <a:pPr lvl="1"/>
            <a:r>
              <a:rPr lang="nl-NL" sz="2000"/>
              <a:t>Klanten en medewerkers hebben alleen een webbrowser en/of Internetverbinding nodig om toegang te krijgen tot functionaliteit en gegevens die door de gemeente wordt aangeboden;</a:t>
            </a:r>
          </a:p>
          <a:p>
            <a:pPr lvl="1"/>
            <a:r>
              <a:rPr lang="nl-NL" sz="2000"/>
              <a:t>De gebruikersinterface van websites en -applicaties past zich aan </a:t>
            </a:r>
            <a:r>
              <a:rPr lang="nl-NL" sz="2000" err="1"/>
              <a:t>aan</a:t>
            </a:r>
            <a:r>
              <a:rPr lang="nl-NL" sz="2000"/>
              <a:t> de omvang en resolutie van het scherm van het apparaat (</a:t>
            </a:r>
            <a:r>
              <a:rPr lang="nl-NL" sz="2000" err="1"/>
              <a:t>responsive</a:t>
            </a:r>
            <a:r>
              <a:rPr lang="nl-NL" sz="2000"/>
              <a:t> design) zodat het op alle apparaten goed zichtbaar en bruikbaar is;</a:t>
            </a:r>
          </a:p>
          <a:p>
            <a:pPr lvl="1"/>
            <a:r>
              <a:rPr lang="nl-NL" sz="2000"/>
              <a:t>De systemen die noodzakelijk zijn om digitale diensten aan klanten te kunnen leveren of mobiele medewerkers te ondersteunen zijn ook ’s avonds en in het weekend beschikbaar;</a:t>
            </a:r>
          </a:p>
          <a:p>
            <a:pPr lvl="1"/>
            <a:r>
              <a:rPr lang="nl-NL" sz="2000"/>
              <a:t>Er is binnen de gemeentelijke werkomgeving een draadloos netwerk beschikbaar met toegang tot Internet en met voldoende capaciteit voor gelijktijdig gebruik van meerdere apparaten per gebruiker; </a:t>
            </a:r>
          </a:p>
          <a:p>
            <a:pPr lvl="1"/>
            <a:r>
              <a:rPr lang="nl-NL" sz="2000"/>
              <a:t>Gebruikers moeten zich terdege bewust zijn van de risico’s als buiten de organisatie met (vertrouwelijke) gegevens wordt gewerkt en hiervoor moeten passende maatregelen genomen worden.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685270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14 - Data is toegankelijk</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Middelen/ICT</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Data is nu en in de toekomst toegankelijk voor gebruikers om hun taken uit te voeren.</a:t>
            </a:r>
            <a:br>
              <a:rPr lang="nl-NL" sz="2000"/>
            </a:br>
            <a:r>
              <a:rPr lang="nl-NL" sz="2000"/>
              <a:t>Ruime toegang tot data leidt tot efficiëntie en effectiviteit in besluitvorming en biedt een tijdige reactie op verzoeken om informatie en dienstverlening. Het gebruik van informatie moet vanuit een organisatiebreed perspectief worden onderzocht om helder te krijgen welke informatie wanneer voor welke gebruikers beschikbaar moet zijn. Dit levert tijdwinst bij de gebruikers op.</a:t>
            </a:r>
          </a:p>
          <a:p>
            <a:pPr marL="533387" lvl="1" indent="0">
              <a:buNone/>
            </a:pPr>
            <a:r>
              <a:rPr lang="nl-NL" sz="2000"/>
              <a:t> </a:t>
            </a:r>
            <a:endParaRPr lang="nl-NL" sz="2100"/>
          </a:p>
          <a:p>
            <a:r>
              <a:rPr lang="nl-NL">
                <a:solidFill>
                  <a:srgbClr val="23AAB6"/>
                </a:solidFill>
                <a:latin typeface="+mn-lt"/>
              </a:rPr>
              <a:t>Implicaties</a:t>
            </a:r>
          </a:p>
          <a:p>
            <a:pPr lvl="1"/>
            <a:r>
              <a:rPr lang="nl-NL" sz="2000"/>
              <a:t>De manier waarop informatie wordt geraadpleegd en getoond moet zo worden aangepast, dat gebruikers binnen hun processen daar maximale toegang toe hebben;</a:t>
            </a:r>
          </a:p>
          <a:p>
            <a:pPr lvl="1"/>
            <a:r>
              <a:rPr lang="nl-NL" sz="2000"/>
              <a:t>Data is openbaar en algemeen beschikbaar, tenzij de data de status vertrouwelijk heeft of verspreiding in strijd is met </a:t>
            </a:r>
            <a:r>
              <a:rPr lang="nl-NL" sz="2000" err="1"/>
              <a:t>privacy-regels</a:t>
            </a:r>
            <a:r>
              <a:rPr lang="nl-NL" sz="2000"/>
              <a:t>;</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136652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600" b="1">
                <a:solidFill>
                  <a:srgbClr val="9D2E86"/>
                </a:solidFill>
              </a:rPr>
              <a:t>AP </a:t>
            </a:r>
            <a:r>
              <a:rPr lang="nl-NL" sz="2800" b="1">
                <a:solidFill>
                  <a:srgbClr val="9D2E86"/>
                </a:solidFill>
              </a:rPr>
              <a:t>15 - Wijzigingen in de informatievoorziening worden beheersbaar </a:t>
            </a:r>
            <a:br>
              <a:rPr lang="nl-NL" sz="2800" b="1">
                <a:solidFill>
                  <a:srgbClr val="9D2E86"/>
                </a:solidFill>
              </a:rPr>
            </a:br>
            <a:r>
              <a:rPr lang="nl-NL" sz="2800" b="1">
                <a:solidFill>
                  <a:srgbClr val="9D2E86"/>
                </a:solidFill>
              </a:rPr>
              <a:t>uitgevoerd</a:t>
            </a:r>
            <a:br>
              <a:rPr lang="nl-NL" sz="2600" b="1">
                <a:solidFill>
                  <a:srgbClr val="9D2E86"/>
                </a:solidFill>
              </a:rPr>
            </a:b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Organisatie/Middelen/ICT</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Wijzigingen in de informatievoorziening kunnen risico’s met zich meebrengen. </a:t>
            </a:r>
            <a:br>
              <a:rPr lang="nl-NL" sz="2000"/>
            </a:br>
            <a:r>
              <a:rPr lang="nl-NL" sz="2000"/>
              <a:t>Deze risico’s moeten zoveel mogelijk worden beperkt. </a:t>
            </a:r>
          </a:p>
          <a:p>
            <a:pPr marL="533387" lvl="1" indent="0">
              <a:buNone/>
            </a:pPr>
            <a:endParaRPr lang="nl-NL" sz="2100"/>
          </a:p>
          <a:p>
            <a:r>
              <a:rPr lang="nl-NL">
                <a:solidFill>
                  <a:srgbClr val="23AAB6"/>
                </a:solidFill>
                <a:latin typeface="+mn-lt"/>
              </a:rPr>
              <a:t>Implicaties</a:t>
            </a:r>
          </a:p>
          <a:p>
            <a:pPr lvl="1"/>
            <a:r>
              <a:rPr lang="nl-NL" sz="2000"/>
              <a:t>Iedere wijziging op de informatievoorziening wordt doordacht, gepland, getest en na acceptatie uitgevoerd. Hiervoor is een uitgewerkt wijzigingsproces beschikbaar;</a:t>
            </a:r>
          </a:p>
          <a:p>
            <a:pPr lvl="1"/>
            <a:r>
              <a:rPr lang="nl-NL" sz="2000"/>
              <a:t>We werken met een gescheiden acceptatie- en productieomgeving, waarbij de acceptatieomgeving representatief is voor de productieomgeving;</a:t>
            </a:r>
          </a:p>
          <a:p>
            <a:pPr lvl="1"/>
            <a:r>
              <a:rPr lang="nl-NL" sz="2000" err="1"/>
              <a:t>Fall</a:t>
            </a:r>
            <a:r>
              <a:rPr lang="nl-NL" sz="2000"/>
              <a:t> back scenario’s moeten beschikbaar zijn indien de uitvoering van de wijziging niet goed verloopt;</a:t>
            </a:r>
          </a:p>
          <a:p>
            <a:pPr lvl="1"/>
            <a:r>
              <a:rPr lang="nl-NL" sz="2000"/>
              <a:t>In geval van cloudoplossingen moeten met de leverancier afspraken gemaakt worden over de beschikbaarheid van een acceptatieomgeving en over het te voeren wijzigingsproces. Deze kan afwijken van bovengenoemde werkwijze.</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400263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
        <p:nvSpPr>
          <p:cNvPr id="3" name="Tijdelijke aanduiding voor inhoud 2"/>
          <p:cNvSpPr>
            <a:spLocks noGrp="1"/>
          </p:cNvSpPr>
          <p:nvPr>
            <p:ph idx="1"/>
          </p:nvPr>
        </p:nvSpPr>
        <p:spPr>
          <a:xfrm>
            <a:off x="47328" y="326250"/>
            <a:ext cx="11720602" cy="6425817"/>
          </a:xfrm>
        </p:spPr>
        <p:txBody>
          <a:bodyPr>
            <a:normAutofit/>
          </a:bodyPr>
          <a:lstStyle/>
          <a:p>
            <a:r>
              <a:rPr lang="nl-NL" dirty="0">
                <a:solidFill>
                  <a:srgbClr val="23AAB6"/>
                </a:solidFill>
              </a:rPr>
              <a:t>Principe</a:t>
            </a:r>
          </a:p>
          <a:p>
            <a:pPr marL="457200" lvl="1" indent="0">
              <a:buNone/>
            </a:pPr>
            <a:r>
              <a:rPr lang="nl-NL" sz="2600" b="1" dirty="0">
                <a:solidFill>
                  <a:srgbClr val="9D2E86"/>
                </a:solidFill>
              </a:rPr>
              <a:t>AP 17 – De volgorde van oplossingsrichtingen is : Common Ground – SaaS – On premise </a:t>
            </a:r>
            <a:br>
              <a:rPr lang="nl-NL" sz="2800" b="1" dirty="0">
                <a:solidFill>
                  <a:srgbClr val="9D2E86"/>
                </a:solidFill>
              </a:rPr>
            </a:br>
            <a:endParaRPr lang="nl-NL" sz="2600" b="1" dirty="0">
              <a:solidFill>
                <a:srgbClr val="9D2E86"/>
              </a:solidFill>
              <a:latin typeface="+mn-lt"/>
            </a:endParaRPr>
          </a:p>
          <a:p>
            <a:r>
              <a:rPr lang="nl-NL" dirty="0">
                <a:solidFill>
                  <a:srgbClr val="23AAB6"/>
                </a:solidFill>
                <a:latin typeface="+mn-lt"/>
              </a:rPr>
              <a:t>Heeft betrekking op laag</a:t>
            </a:r>
          </a:p>
          <a:p>
            <a:pPr marL="457200" lvl="1" indent="0">
              <a:buNone/>
            </a:pPr>
            <a:r>
              <a:rPr lang="nl-NL" sz="2000" dirty="0">
                <a:latin typeface="+mn-lt"/>
              </a:rPr>
              <a:t>ICT</a:t>
            </a:r>
          </a:p>
          <a:p>
            <a:pPr marL="457200" lvl="1" indent="0">
              <a:buNone/>
            </a:pPr>
            <a:endParaRPr lang="nl-NL" dirty="0">
              <a:solidFill>
                <a:srgbClr val="23AAB6"/>
              </a:solidFill>
              <a:latin typeface="+mn-lt"/>
            </a:endParaRPr>
          </a:p>
          <a:p>
            <a:r>
              <a:rPr lang="nl-NL" dirty="0">
                <a:solidFill>
                  <a:srgbClr val="23AAB6"/>
                </a:solidFill>
                <a:latin typeface="+mn-lt"/>
              </a:rPr>
              <a:t>Toelichting</a:t>
            </a:r>
          </a:p>
          <a:p>
            <a:pPr marL="457200" lvl="1" indent="0">
              <a:buNone/>
            </a:pPr>
            <a:r>
              <a:rPr lang="nl-NL" sz="2000" dirty="0"/>
              <a:t>Als verbijzondering op het principe “We streven naar maximaal hergebruik en schaalgrootte” (AP 16), is het van groot belang deze implicatie als separaat principe te promoveren. Dit principe volgt geheel uit de Digitaliseringsvisie van de gemeente Haarlemmermeer, en stuurt ons als slimme volger. </a:t>
            </a:r>
            <a:br>
              <a:rPr lang="nl-NL" sz="2000" dirty="0"/>
            </a:br>
            <a:endParaRPr lang="nl-NL" sz="2100" dirty="0"/>
          </a:p>
          <a:p>
            <a:r>
              <a:rPr lang="nl-NL" dirty="0">
                <a:solidFill>
                  <a:srgbClr val="23AAB6"/>
                </a:solidFill>
                <a:latin typeface="+mn-lt"/>
              </a:rPr>
              <a:t>Implicaties</a:t>
            </a:r>
          </a:p>
          <a:p>
            <a:pPr lvl="1"/>
            <a:r>
              <a:rPr lang="nl-NL" sz="2000" dirty="0"/>
              <a:t>Het streven is om de Common Ground meer te omarmen</a:t>
            </a:r>
          </a:p>
          <a:p>
            <a:pPr lvl="1"/>
            <a:r>
              <a:rPr lang="nl-NL" sz="2000" dirty="0"/>
              <a:t>Het kan soms langer duren voordat we tot vervanging van applicaties overgaan</a:t>
            </a:r>
          </a:p>
          <a:p>
            <a:pPr lvl="1"/>
            <a:r>
              <a:rPr lang="nl-NL" sz="2000" dirty="0"/>
              <a:t>Er kunnen tijdelijke situaties ontstaan, die minder optimaal passen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1241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10000"/>
          </a:bodyPr>
          <a:lstStyle/>
          <a:p>
            <a:r>
              <a:rPr lang="nl-NL">
                <a:solidFill>
                  <a:srgbClr val="23AAB6"/>
                </a:solidFill>
              </a:rPr>
              <a:t>Principe</a:t>
            </a:r>
          </a:p>
          <a:p>
            <a:pPr marL="457200" lvl="1" indent="0">
              <a:buNone/>
            </a:pPr>
            <a:r>
              <a:rPr lang="nl-NL" sz="2800" b="1">
                <a:solidFill>
                  <a:srgbClr val="9D2E86"/>
                </a:solidFill>
              </a:rPr>
              <a:t>AP 20 - Elke aspectarchitectuur (security, privacy, informatiebeheer, </a:t>
            </a:r>
            <a:br>
              <a:rPr lang="nl-NL" sz="2800" b="1">
                <a:solidFill>
                  <a:srgbClr val="9D2E86"/>
                </a:solidFill>
              </a:rPr>
            </a:br>
            <a:r>
              <a:rPr lang="nl-NL" sz="2800" b="1" err="1">
                <a:solidFill>
                  <a:srgbClr val="9D2E86"/>
                </a:solidFill>
              </a:rPr>
              <a:t>financien</a:t>
            </a:r>
            <a:r>
              <a:rPr lang="nl-NL" sz="2800" b="1">
                <a:solidFill>
                  <a:srgbClr val="9D2E86"/>
                </a:solidFill>
              </a:rPr>
              <a:t> e.d.) is </a:t>
            </a:r>
            <a:r>
              <a:rPr lang="nl-NL" sz="2800" b="1" err="1">
                <a:solidFill>
                  <a:srgbClr val="9D2E86"/>
                </a:solidFill>
              </a:rPr>
              <a:t>by</a:t>
            </a:r>
            <a:r>
              <a:rPr lang="nl-NL" sz="2800" b="1">
                <a:solidFill>
                  <a:srgbClr val="9D2E86"/>
                </a:solidFill>
              </a:rPr>
              <a:t> design ingericht</a:t>
            </a:r>
          </a:p>
          <a:p>
            <a:pPr marL="457200" lvl="1" indent="0">
              <a:buNone/>
            </a:pPr>
            <a:endParaRPr lang="nl-NL" sz="2600" b="1">
              <a:solidFill>
                <a:srgbClr val="9D2E86"/>
              </a:solidFill>
              <a:latin typeface="+mn-lt"/>
            </a:endParaRPr>
          </a:p>
          <a:p>
            <a:r>
              <a:rPr lang="nl-NL">
                <a:solidFill>
                  <a:srgbClr val="23AAB6"/>
                </a:solidFill>
                <a:latin typeface="+mn-lt"/>
              </a:rPr>
              <a:t>Heeft betrekking op laag</a:t>
            </a:r>
          </a:p>
          <a:p>
            <a:pPr marL="457200" lvl="1" indent="0">
              <a:buNone/>
            </a:pPr>
            <a:r>
              <a:rPr lang="nl-NL" sz="2000">
                <a:latin typeface="+mn-lt"/>
              </a:rPr>
              <a:t>Hele landschap</a:t>
            </a:r>
          </a:p>
          <a:p>
            <a:pPr marL="457200" lvl="1" indent="0">
              <a:buNone/>
            </a:pPr>
            <a:endParaRPr lang="nl-NL">
              <a:solidFill>
                <a:srgbClr val="23AAB6"/>
              </a:solidFill>
              <a:latin typeface="+mn-lt"/>
            </a:endParaRPr>
          </a:p>
          <a:p>
            <a:r>
              <a:rPr lang="nl-NL">
                <a:solidFill>
                  <a:srgbClr val="23AAB6"/>
                </a:solidFill>
                <a:latin typeface="+mn-lt"/>
              </a:rPr>
              <a:t>Toelichting</a:t>
            </a:r>
          </a:p>
          <a:p>
            <a:pPr marL="533387" lvl="1" indent="0">
              <a:buNone/>
            </a:pPr>
            <a:r>
              <a:rPr lang="nl-NL" sz="2000"/>
              <a:t>Vanaf tekentafel (dus vanaf begin) wordt rekening gehouden met elke aspectarchitectuur, zoals security, privacy, informatiebeheer, </a:t>
            </a:r>
            <a:r>
              <a:rPr lang="nl-NL" sz="2000" err="1"/>
              <a:t>financien</a:t>
            </a:r>
            <a:r>
              <a:rPr lang="nl-NL" sz="2000"/>
              <a:t>, etc. Dat betekent dat voldaan moet worden aan het beleid en/of het normenkader op het gebied van deze aspectenarchitecturen.</a:t>
            </a:r>
            <a:br>
              <a:rPr lang="nl-NL" sz="2000"/>
            </a:br>
            <a:endParaRPr lang="nl-NL" sz="200">
              <a:solidFill>
                <a:srgbClr val="FF0000"/>
              </a:solidFill>
            </a:endParaRPr>
          </a:p>
          <a:p>
            <a:pPr marL="457200" lvl="1" indent="0">
              <a:buNone/>
            </a:pPr>
            <a:endParaRPr lang="nl-NL" sz="2100"/>
          </a:p>
          <a:p>
            <a:r>
              <a:rPr lang="nl-NL">
                <a:solidFill>
                  <a:srgbClr val="23AAB6"/>
                </a:solidFill>
                <a:latin typeface="+mn-lt"/>
              </a:rPr>
              <a:t>Implicaties</a:t>
            </a:r>
          </a:p>
          <a:p>
            <a:pPr lvl="1"/>
            <a:r>
              <a:rPr lang="nl-NL" sz="2000"/>
              <a:t>Aspectenarchitecturen zijn de verantwoordelijkheid van het lijnmanagement; </a:t>
            </a:r>
          </a:p>
          <a:p>
            <a:pPr lvl="1"/>
            <a:r>
              <a:rPr lang="nl-NL" sz="2000"/>
              <a:t>Er worden voortdurend </a:t>
            </a:r>
            <a:r>
              <a:rPr lang="nl-NL" sz="2000" err="1"/>
              <a:t>risico-analyses</a:t>
            </a:r>
            <a:r>
              <a:rPr lang="nl-NL" sz="2000"/>
              <a:t> uitgevoerd op de aspecten van de desbetreffende aspectarchitectuur</a:t>
            </a:r>
          </a:p>
          <a:p>
            <a:pPr lvl="1"/>
            <a:r>
              <a:rPr lang="nl-NL" sz="2000"/>
              <a:t>Er wordt continu aandacht besteed aan bewustwording;</a:t>
            </a:r>
          </a:p>
          <a:p>
            <a:pPr lvl="1"/>
            <a:r>
              <a:rPr lang="nl-NL" sz="2000"/>
              <a:t>Door middel van controles en toezicht worden verbeteracties geïnitieerd;</a:t>
            </a:r>
          </a:p>
          <a:p>
            <a:pPr lvl="1"/>
            <a:r>
              <a:rPr lang="nl-NL" sz="2000"/>
              <a:t>Twee keer per jaar, aansluitend op de PCC, wordt een control statement opgeleverd.</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80245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5E453AB-FAB4-C34C-A88B-70ABB5B41816}"/>
              </a:ext>
            </a:extLst>
          </p:cNvPr>
          <p:cNvSpPr>
            <a:spLocks noGrp="1"/>
          </p:cNvSpPr>
          <p:nvPr>
            <p:ph type="pic" idx="13"/>
          </p:nvPr>
        </p:nvSpPr>
        <p:spPr/>
        <p:txBody>
          <a:bodyPr/>
          <a:lstStyle/>
          <a:p>
            <a:endParaRPr lang="nl-NL"/>
          </a:p>
        </p:txBody>
      </p:sp>
      <p:sp>
        <p:nvSpPr>
          <p:cNvPr id="4" name="Titel 3">
            <a:extLst>
              <a:ext uri="{FF2B5EF4-FFF2-40B4-BE49-F238E27FC236}">
                <a16:creationId xmlns:a16="http://schemas.microsoft.com/office/drawing/2014/main" id="{DCE11B7A-7F3C-6D4B-A7EB-7CA3D56D944D}"/>
              </a:ext>
            </a:extLst>
          </p:cNvPr>
          <p:cNvSpPr>
            <a:spLocks noGrp="1"/>
          </p:cNvSpPr>
          <p:nvPr>
            <p:ph type="title"/>
          </p:nvPr>
        </p:nvSpPr>
        <p:spPr/>
        <p:txBody>
          <a:bodyPr/>
          <a:lstStyle/>
          <a:p>
            <a:r>
              <a:rPr lang="nl-NL"/>
              <a:t>Principes Infrastructuur</a:t>
            </a:r>
          </a:p>
        </p:txBody>
      </p:sp>
    </p:spTree>
    <p:extLst>
      <p:ext uri="{BB962C8B-B14F-4D97-AF65-F5344CB8AC3E}">
        <p14:creationId xmlns:p14="http://schemas.microsoft.com/office/powerpoint/2010/main" val="3892467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472D9D-2242-49AC-9780-8091B92D9AED}"/>
              </a:ext>
            </a:extLst>
          </p:cNvPr>
          <p:cNvSpPr>
            <a:spLocks noGrp="1"/>
          </p:cNvSpPr>
          <p:nvPr>
            <p:ph type="title"/>
          </p:nvPr>
        </p:nvSpPr>
        <p:spPr/>
        <p:txBody>
          <a:bodyPr/>
          <a:lstStyle/>
          <a:p>
            <a:r>
              <a:rPr lang="nl-NL"/>
              <a:t>Inleiding</a:t>
            </a:r>
          </a:p>
        </p:txBody>
      </p:sp>
      <p:sp>
        <p:nvSpPr>
          <p:cNvPr id="3" name="Tijdelijke aanduiding voor inhoud 2">
            <a:extLst>
              <a:ext uri="{FF2B5EF4-FFF2-40B4-BE49-F238E27FC236}">
                <a16:creationId xmlns:a16="http://schemas.microsoft.com/office/drawing/2014/main" id="{0E990033-7C65-4710-A3E3-7C46E65970FE}"/>
              </a:ext>
            </a:extLst>
          </p:cNvPr>
          <p:cNvSpPr>
            <a:spLocks noGrp="1"/>
          </p:cNvSpPr>
          <p:nvPr>
            <p:ph idx="13"/>
          </p:nvPr>
        </p:nvSpPr>
        <p:spPr/>
        <p:txBody>
          <a:bodyPr>
            <a:normAutofit fontScale="92500" lnSpcReduction="20000"/>
          </a:bodyPr>
          <a:lstStyle/>
          <a:p>
            <a:r>
              <a:rPr lang="nl-NL" sz="2800"/>
              <a:t>Infrastructuur componenten bestaan uit drie hoofdlagen:</a:t>
            </a:r>
          </a:p>
          <a:p>
            <a:pPr>
              <a:buFontTx/>
              <a:buChar char="-"/>
            </a:pPr>
            <a:r>
              <a:rPr lang="nl-NL" sz="2800"/>
              <a:t>Computing power (servers, virtuele machines, </a:t>
            </a:r>
            <a:r>
              <a:rPr lang="nl-NL" sz="2800" err="1"/>
              <a:t>dockers</a:t>
            </a:r>
            <a:r>
              <a:rPr lang="nl-NL" sz="2800"/>
              <a:t>)</a:t>
            </a:r>
          </a:p>
          <a:p>
            <a:pPr>
              <a:buFontTx/>
              <a:buChar char="-"/>
            </a:pPr>
            <a:r>
              <a:rPr lang="nl-NL" sz="2800"/>
              <a:t>Storage pools (harde schijven, virtuele storage, …)</a:t>
            </a:r>
          </a:p>
          <a:p>
            <a:pPr>
              <a:buFontTx/>
              <a:buChar char="-"/>
            </a:pPr>
            <a:r>
              <a:rPr lang="nl-NL" sz="2800"/>
              <a:t>Networking (netwerk componenten als routers, switches, firewalls, </a:t>
            </a:r>
            <a:r>
              <a:rPr lang="nl-NL" sz="2800" err="1"/>
              <a:t>etc</a:t>
            </a:r>
            <a:r>
              <a:rPr lang="nl-NL" sz="2800"/>
              <a:t>…..)</a:t>
            </a:r>
          </a:p>
          <a:p>
            <a:pPr>
              <a:buFontTx/>
              <a:buChar char="-"/>
            </a:pPr>
            <a:endParaRPr lang="nl-NL" sz="2800"/>
          </a:p>
          <a:p>
            <a:r>
              <a:rPr lang="nl-NL" sz="2800"/>
              <a:t>Aspectarchitecturen zijn aspecten van het gehele landschap die door alle horizontale of verticale lagen van het </a:t>
            </a:r>
            <a:r>
              <a:rPr lang="nl-NL" sz="2800" err="1"/>
              <a:t>landschp</a:t>
            </a:r>
            <a:r>
              <a:rPr lang="nl-NL" sz="2800"/>
              <a:t> een rol spelen, zoals:</a:t>
            </a:r>
          </a:p>
          <a:p>
            <a:pPr>
              <a:buFontTx/>
              <a:buChar char="-"/>
            </a:pPr>
            <a:r>
              <a:rPr lang="nl-NL" sz="2800"/>
              <a:t>Security</a:t>
            </a:r>
          </a:p>
          <a:p>
            <a:pPr>
              <a:buFontTx/>
              <a:buChar char="-"/>
            </a:pPr>
            <a:r>
              <a:rPr lang="nl-NL" sz="2800"/>
              <a:t>Privacy</a:t>
            </a:r>
          </a:p>
          <a:p>
            <a:pPr>
              <a:buFontTx/>
              <a:buChar char="-"/>
            </a:pPr>
            <a:r>
              <a:rPr lang="nl-NL" sz="2800"/>
              <a:t>Informatiebeheer</a:t>
            </a:r>
          </a:p>
          <a:p>
            <a:pPr>
              <a:buFontTx/>
              <a:buChar char="-"/>
            </a:pPr>
            <a:r>
              <a:rPr lang="nl-NL" sz="2800" err="1"/>
              <a:t>Financien</a:t>
            </a:r>
            <a:endParaRPr lang="nl-NL" sz="2800"/>
          </a:p>
          <a:p>
            <a:pPr marL="0" indent="0">
              <a:buNone/>
            </a:pPr>
            <a:endParaRPr lang="nl-NL"/>
          </a:p>
          <a:p>
            <a:pPr marL="0" indent="0">
              <a:buNone/>
            </a:pPr>
            <a:endParaRPr lang="nl-NL"/>
          </a:p>
        </p:txBody>
      </p:sp>
      <p:pic>
        <p:nvPicPr>
          <p:cNvPr id="4" name="Afbeelding 3">
            <a:extLst>
              <a:ext uri="{FF2B5EF4-FFF2-40B4-BE49-F238E27FC236}">
                <a16:creationId xmlns:a16="http://schemas.microsoft.com/office/drawing/2014/main" id="{868DFF3C-1501-4BEE-A5FF-AF9BC0B29A97}"/>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4076498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1 - We gaan uit van een standaard infrastructuurcomponent</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sz="1900">
              <a:solidFill>
                <a:srgbClr val="23AAB6"/>
              </a:solidFill>
              <a:latin typeface="+mn-lt"/>
            </a:endParaRPr>
          </a:p>
          <a:p>
            <a:r>
              <a:rPr lang="nl-NL" sz="2600">
                <a:solidFill>
                  <a:srgbClr val="23AAB6"/>
                </a:solidFill>
                <a:latin typeface="+mn-lt"/>
              </a:rPr>
              <a:t>Toelichting</a:t>
            </a:r>
          </a:p>
          <a:p>
            <a:pPr marL="457200" lvl="1" indent="0">
              <a:buNone/>
            </a:pPr>
            <a:r>
              <a:rPr lang="nl-NL" sz="1900"/>
              <a:t>Om effectiviteit en efficiency te bevorderen</a:t>
            </a:r>
          </a:p>
          <a:p>
            <a:pPr marL="457200" lvl="1" indent="0">
              <a:buNone/>
            </a:pPr>
            <a:endParaRPr lang="nl-NL" sz="1900"/>
          </a:p>
          <a:p>
            <a:pPr marL="533387" lvl="1" indent="0">
              <a:buNone/>
            </a:pPr>
            <a:endParaRPr lang="nl-NL" sz="200">
              <a:solidFill>
                <a:srgbClr val="FF0000"/>
              </a:solidFill>
            </a:endParaRPr>
          </a:p>
          <a:p>
            <a:r>
              <a:rPr lang="nl-NL" sz="2600">
                <a:solidFill>
                  <a:srgbClr val="23AAB6"/>
                </a:solidFill>
                <a:latin typeface="+mn-lt"/>
              </a:rPr>
              <a:t>Implicaties</a:t>
            </a:r>
          </a:p>
          <a:p>
            <a:pPr lvl="1"/>
            <a:r>
              <a:rPr lang="nl-NL" sz="1900"/>
              <a:t>We moeten standaard infrastructuurcomponenten definiëren.</a:t>
            </a:r>
          </a:p>
          <a:p>
            <a:pPr lvl="1"/>
            <a:r>
              <a:rPr lang="nl-NL" sz="1900"/>
              <a:t>Toepassen van standaard infrastructuurcomponenten mag de doelmatigheid niet schaden.</a:t>
            </a:r>
          </a:p>
          <a:p>
            <a:pPr lvl="1"/>
            <a:r>
              <a:rPr lang="nl-NL" sz="1900"/>
              <a:t>De onderdelen van de standaard infrastructuur componenten moeten worden gedefinieerd.</a:t>
            </a:r>
          </a:p>
          <a:p>
            <a:pPr lvl="1"/>
            <a:endParaRPr lang="nl-NL" sz="19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035176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2 - De standaard infrastructuurcomponent wordt op het gebied van</a:t>
            </a:r>
            <a:br>
              <a:rPr lang="nl-NL" sz="2600" b="1">
                <a:solidFill>
                  <a:srgbClr val="9D2E86"/>
                </a:solidFill>
              </a:rPr>
            </a:br>
            <a:r>
              <a:rPr lang="nl-NL" sz="2600" b="1">
                <a:solidFill>
                  <a:srgbClr val="9D2E86"/>
                </a:solidFill>
              </a:rPr>
              <a:t>elke aspectarchitectuur </a:t>
            </a:r>
            <a:r>
              <a:rPr lang="nl-NL" sz="2600" b="1" err="1">
                <a:solidFill>
                  <a:srgbClr val="9D2E86"/>
                </a:solidFill>
              </a:rPr>
              <a:t>by</a:t>
            </a:r>
            <a:r>
              <a:rPr lang="nl-NL" sz="2600" b="1">
                <a:solidFill>
                  <a:srgbClr val="9D2E86"/>
                </a:solidFill>
              </a:rPr>
              <a:t> design ingericht.</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sz="1900">
              <a:solidFill>
                <a:srgbClr val="23AAB6"/>
              </a:solidFill>
              <a:latin typeface="+mn-lt"/>
            </a:endParaRPr>
          </a:p>
          <a:p>
            <a:r>
              <a:rPr lang="nl-NL" sz="2600">
                <a:solidFill>
                  <a:srgbClr val="23AAB6"/>
                </a:solidFill>
                <a:latin typeface="+mn-lt"/>
              </a:rPr>
              <a:t>Toelichting</a:t>
            </a:r>
          </a:p>
          <a:p>
            <a:pPr marL="457200" lvl="1" indent="0">
              <a:buNone/>
            </a:pPr>
            <a:r>
              <a:rPr lang="nl-NL" sz="1900"/>
              <a:t>Juiste kwaliteitsniveau voor elke van aspectarchitecturen.</a:t>
            </a:r>
          </a:p>
          <a:p>
            <a:pPr marL="457200" lvl="1" indent="0">
              <a:buNone/>
            </a:pPr>
            <a:endParaRPr lang="nl-NL" sz="1900"/>
          </a:p>
          <a:p>
            <a:r>
              <a:rPr lang="nl-NL" sz="2600">
                <a:solidFill>
                  <a:srgbClr val="23AAB6"/>
                </a:solidFill>
                <a:latin typeface="+mn-lt"/>
              </a:rPr>
              <a:t>Implicaties</a:t>
            </a:r>
          </a:p>
          <a:p>
            <a:pPr lvl="1"/>
            <a:r>
              <a:rPr lang="nl-NL" sz="1900"/>
              <a:t>Aspectarchitectuur componenten moeten helder zijn.</a:t>
            </a:r>
          </a:p>
          <a:p>
            <a:pPr lvl="1"/>
            <a:r>
              <a:rPr lang="nl-NL" sz="2000"/>
              <a:t>Het niveau van de componenten moet worden vastgesteld (gedifferentieerd)</a:t>
            </a:r>
          </a:p>
          <a:p>
            <a:pPr marL="457200" lvl="1" indent="0">
              <a:buNone/>
            </a:pPr>
            <a:endParaRPr lang="nl-NL" sz="1900"/>
          </a:p>
          <a:p>
            <a:pPr lvl="1"/>
            <a:endParaRPr lang="nl-NL" sz="19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542813" y="326250"/>
            <a:ext cx="1225117" cy="1470025"/>
          </a:xfrm>
          <a:prstGeom prst="rect">
            <a:avLst/>
          </a:prstGeom>
        </p:spPr>
      </p:pic>
    </p:spTree>
    <p:extLst>
      <p:ext uri="{BB962C8B-B14F-4D97-AF65-F5344CB8AC3E}">
        <p14:creationId xmlns:p14="http://schemas.microsoft.com/office/powerpoint/2010/main" val="1785943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3 - Wij </a:t>
            </a:r>
            <a:r>
              <a:rPr lang="nl-NL" sz="2600" b="1" err="1">
                <a:solidFill>
                  <a:srgbClr val="9D2E86"/>
                </a:solidFill>
              </a:rPr>
              <a:t>virtualiseren</a:t>
            </a:r>
            <a:r>
              <a:rPr lang="nl-NL" sz="2600" b="1">
                <a:solidFill>
                  <a:srgbClr val="9D2E86"/>
                </a:solidFill>
              </a:rPr>
              <a:t> het infrastructuur landschap </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2000"/>
              <a:t>Om effectiviteit en efficiency te bevorderen.</a:t>
            </a:r>
          </a:p>
          <a:p>
            <a:pPr marL="457200" lvl="1" indent="0">
              <a:buNone/>
            </a:pPr>
            <a:endParaRPr lang="nl-NL" sz="2000"/>
          </a:p>
          <a:p>
            <a:r>
              <a:rPr lang="nl-NL" sz="2600">
                <a:solidFill>
                  <a:srgbClr val="23AAB6"/>
                </a:solidFill>
                <a:latin typeface="+mn-lt"/>
              </a:rPr>
              <a:t>Implicaties</a:t>
            </a:r>
          </a:p>
          <a:p>
            <a:pPr lvl="1"/>
            <a:r>
              <a:rPr lang="nl-NL" sz="1900"/>
              <a:t>Infrastructuur componenten moeten met elkaar kunnen werken.</a:t>
            </a:r>
          </a:p>
          <a:p>
            <a:pPr lvl="1"/>
            <a:endParaRPr lang="nl-NL" sz="19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331711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4 - Wij streven ernaar zoveel mogelijk </a:t>
            </a:r>
            <a:r>
              <a:rPr lang="nl-NL" sz="2600" b="1" err="1">
                <a:solidFill>
                  <a:srgbClr val="9D2E86"/>
                </a:solidFill>
              </a:rPr>
              <a:t>profielgebaseerd</a:t>
            </a:r>
            <a:r>
              <a:rPr lang="nl-NL" sz="2600" b="1">
                <a:solidFill>
                  <a:srgbClr val="9D2E86"/>
                </a:solidFill>
              </a:rPr>
              <a:t> IAM in te </a:t>
            </a:r>
            <a:br>
              <a:rPr lang="nl-NL" sz="2600" b="1">
                <a:solidFill>
                  <a:srgbClr val="9D2E86"/>
                </a:solidFill>
              </a:rPr>
            </a:br>
            <a:r>
              <a:rPr lang="nl-NL" sz="2600" b="1">
                <a:solidFill>
                  <a:srgbClr val="9D2E86"/>
                </a:solidFill>
              </a:rPr>
              <a:t>voeren.</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Door </a:t>
            </a:r>
            <a:r>
              <a:rPr lang="nl-NL" sz="1900" err="1"/>
              <a:t>profielgebaseerd</a:t>
            </a:r>
            <a:r>
              <a:rPr lang="nl-NL" sz="1900"/>
              <a:t> IAM in te voeren ontstaat er een gedegen inrichting van de rechten van gebruikers.</a:t>
            </a:r>
          </a:p>
          <a:p>
            <a:pPr marL="457200" lvl="1" indent="0">
              <a:buNone/>
            </a:pPr>
            <a:endParaRPr lang="nl-NL" sz="2100"/>
          </a:p>
          <a:p>
            <a:r>
              <a:rPr lang="nl-NL" sz="2600">
                <a:solidFill>
                  <a:srgbClr val="23AAB6"/>
                </a:solidFill>
                <a:latin typeface="+mn-lt"/>
              </a:rPr>
              <a:t>Implicaties</a:t>
            </a:r>
          </a:p>
          <a:p>
            <a:pPr lvl="1"/>
            <a:r>
              <a:rPr lang="nl-NL" sz="1900"/>
              <a:t>Er moeten generieke profielen worden gedefinieerd (IDU).</a:t>
            </a:r>
          </a:p>
          <a:p>
            <a:pPr lvl="1"/>
            <a:r>
              <a:rPr lang="nl-NL" sz="1900"/>
              <a:t>Toepassing van IAM betekent inperking van de rechten</a:t>
            </a:r>
          </a:p>
          <a:p>
            <a:pPr lvl="1"/>
            <a:r>
              <a:rPr lang="nl-NL" sz="1900"/>
              <a:t>De applicaties passen binnen een </a:t>
            </a:r>
            <a:r>
              <a:rPr lang="nl-NL" sz="1900" err="1"/>
              <a:t>profielbased</a:t>
            </a:r>
            <a:r>
              <a:rPr lang="nl-NL" sz="1900"/>
              <a:t> IAM</a:t>
            </a:r>
          </a:p>
          <a:p>
            <a:pPr lvl="1"/>
            <a:endParaRPr lang="nl-NL" sz="19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5676624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5 - Wij monitoren en loggen elke softwarestack binnen elke </a:t>
            </a:r>
            <a:br>
              <a:rPr lang="nl-NL" sz="2600" b="1">
                <a:solidFill>
                  <a:srgbClr val="9D2E86"/>
                </a:solidFill>
              </a:rPr>
            </a:br>
            <a:r>
              <a:rPr lang="nl-NL" sz="2600" b="1">
                <a:solidFill>
                  <a:srgbClr val="9D2E86"/>
                </a:solidFill>
              </a:rPr>
              <a:t>infrastructuur component</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2000"/>
              <a:t>Om continuïteit te bevorderen. Ook om een mogelijkheid te hebben om te </a:t>
            </a:r>
            <a:r>
              <a:rPr lang="nl-NL" sz="2000" err="1"/>
              <a:t>troubleshooten</a:t>
            </a:r>
            <a:r>
              <a:rPr lang="nl-NL" sz="2000"/>
              <a:t>. Te acteren bij calamiteiten en incidenten.</a:t>
            </a:r>
          </a:p>
          <a:p>
            <a:pPr marL="457200" lvl="1" indent="0">
              <a:buNone/>
            </a:pPr>
            <a:endParaRPr lang="nl-NL" sz="2000"/>
          </a:p>
          <a:p>
            <a:r>
              <a:rPr lang="nl-NL" sz="2600">
                <a:solidFill>
                  <a:srgbClr val="23AAB6"/>
                </a:solidFill>
                <a:latin typeface="+mn-lt"/>
              </a:rPr>
              <a:t>Implicaties</a:t>
            </a:r>
          </a:p>
          <a:p>
            <a:pPr lvl="1"/>
            <a:r>
              <a:rPr lang="nl-NL" sz="1900"/>
              <a:t>Inrichting van </a:t>
            </a:r>
            <a:r>
              <a:rPr lang="nl-NL" sz="1900" err="1"/>
              <a:t>logging</a:t>
            </a:r>
            <a:r>
              <a:rPr lang="nl-NL" sz="1900"/>
              <a:t> en </a:t>
            </a:r>
            <a:r>
              <a:rPr lang="nl-NL" sz="1900" err="1"/>
              <a:t>tooling</a:t>
            </a:r>
            <a:r>
              <a:rPr lang="nl-NL" sz="1900"/>
              <a:t> op de gehele stack.</a:t>
            </a:r>
          </a:p>
          <a:p>
            <a:pPr lvl="1"/>
            <a:endParaRPr lang="nl-NL" sz="19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542813" y="326250"/>
            <a:ext cx="1225117" cy="1470025"/>
          </a:xfrm>
          <a:prstGeom prst="rect">
            <a:avLst/>
          </a:prstGeom>
        </p:spPr>
      </p:pic>
    </p:spTree>
    <p:extLst>
      <p:ext uri="{BB962C8B-B14F-4D97-AF65-F5344CB8AC3E}">
        <p14:creationId xmlns:p14="http://schemas.microsoft.com/office/powerpoint/2010/main" val="36607744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6 - Wij acteren </a:t>
            </a:r>
            <a:r>
              <a:rPr lang="nl-NL" sz="2600" b="1" err="1">
                <a:solidFill>
                  <a:srgbClr val="9D2E86"/>
                </a:solidFill>
              </a:rPr>
              <a:t>pro-actief</a:t>
            </a:r>
            <a:r>
              <a:rPr lang="nl-NL" sz="2600" b="1">
                <a:solidFill>
                  <a:srgbClr val="9D2E86"/>
                </a:solidFill>
              </a:rPr>
              <a:t> op de gegevens uit de </a:t>
            </a:r>
            <a:r>
              <a:rPr lang="nl-NL" sz="2600" b="1" err="1">
                <a:solidFill>
                  <a:srgbClr val="9D2E86"/>
                </a:solidFill>
              </a:rPr>
              <a:t>logging</a:t>
            </a:r>
            <a:endParaRPr lang="nl-NL" sz="2600" b="1">
              <a:solidFill>
                <a:srgbClr val="9D2E86"/>
              </a:solidFill>
            </a:endParaRP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Om continuïteit te bevorderen. Hiervoor dienen altijd mensen beschikbaar te zijn, om de root </a:t>
            </a:r>
            <a:r>
              <a:rPr lang="nl-NL" sz="1900" err="1"/>
              <a:t>cause</a:t>
            </a:r>
            <a:r>
              <a:rPr lang="nl-NL" sz="1900"/>
              <a:t> bijvoorbeeld te vinden.</a:t>
            </a:r>
          </a:p>
          <a:p>
            <a:pPr marL="457200" lvl="1" indent="0">
              <a:buNone/>
            </a:pPr>
            <a:endParaRPr lang="nl-NL" sz="2100"/>
          </a:p>
          <a:p>
            <a:r>
              <a:rPr lang="nl-NL" sz="2600">
                <a:solidFill>
                  <a:srgbClr val="23AAB6"/>
                </a:solidFill>
                <a:latin typeface="+mn-lt"/>
              </a:rPr>
              <a:t>Implicaties</a:t>
            </a:r>
          </a:p>
          <a:p>
            <a:pPr lvl="1"/>
            <a:r>
              <a:rPr lang="nl-NL" sz="1900"/>
              <a:t>Er dienen mensen te worden opgeleid en beschikbaar gesteld om zaken op te volgen.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5904165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marL="457200" lvl="1" indent="0">
              <a:buNone/>
            </a:pPr>
            <a:r>
              <a:rPr lang="nl-NL" sz="2600" b="1">
                <a:solidFill>
                  <a:srgbClr val="9D2E86"/>
                </a:solidFill>
              </a:rPr>
              <a:t>DCP 7 - De </a:t>
            </a:r>
            <a:r>
              <a:rPr lang="nl-NL" sz="2600" b="1" err="1">
                <a:solidFill>
                  <a:srgbClr val="9D2E86"/>
                </a:solidFill>
              </a:rPr>
              <a:t>proactiviteit</a:t>
            </a:r>
            <a:r>
              <a:rPr lang="nl-NL" sz="2600" b="1">
                <a:solidFill>
                  <a:srgbClr val="9D2E86"/>
                </a:solidFill>
              </a:rPr>
              <a:t> wordt geautomatiseerd uitgevoerd</a:t>
            </a:r>
          </a:p>
          <a:p>
            <a:pPr marL="457200" lvl="1" indent="0">
              <a:buNone/>
            </a:pPr>
            <a:endParaRPr lang="nl-NL" sz="2600" b="1">
              <a:solidFill>
                <a:srgbClr val="9D2E86"/>
              </a:solidFill>
              <a:latin typeface="+mn-lt"/>
            </a:endParaRPr>
          </a:p>
          <a:p>
            <a:r>
              <a:rPr lang="nl-NL" sz="2600">
                <a:solidFill>
                  <a:srgbClr val="23AAB6"/>
                </a:solidFill>
                <a:latin typeface="+mn-lt"/>
              </a:rPr>
              <a:t>Heeft betrekking op laag</a:t>
            </a:r>
          </a:p>
          <a:p>
            <a:pPr marL="457200" lvl="1" indent="0">
              <a:buNone/>
            </a:pPr>
            <a:r>
              <a:rPr lang="nl-NL" sz="1900">
                <a:latin typeface="+mn-lt"/>
              </a:rPr>
              <a:t>ICT</a:t>
            </a: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Om continuïteit te bevorderen.</a:t>
            </a:r>
          </a:p>
          <a:p>
            <a:r>
              <a:rPr lang="nl-NL" sz="2600">
                <a:solidFill>
                  <a:srgbClr val="23AAB6"/>
                </a:solidFill>
                <a:latin typeface="+mn-lt"/>
              </a:rPr>
              <a:t>Implicaties</a:t>
            </a:r>
          </a:p>
          <a:p>
            <a:pPr lvl="1"/>
            <a:r>
              <a:rPr lang="nl-NL" sz="1900"/>
              <a:t>Door de digitalisering zijn minder mensen nodig voor de controle van de </a:t>
            </a:r>
            <a:r>
              <a:rPr lang="nl-NL" sz="1900" err="1"/>
              <a:t>logging</a:t>
            </a:r>
            <a:r>
              <a:rPr lang="nl-NL" sz="1900"/>
              <a:t> en het oplossen van eventuele verstoringen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872221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5117889-7DCF-B445-A508-8E46DC0E57D5}"/>
              </a:ext>
            </a:extLst>
          </p:cNvPr>
          <p:cNvSpPr>
            <a:spLocks noGrp="1"/>
          </p:cNvSpPr>
          <p:nvPr>
            <p:ph type="title"/>
          </p:nvPr>
        </p:nvSpPr>
        <p:spPr/>
        <p:txBody>
          <a:bodyPr>
            <a:normAutofit fontScale="90000"/>
          </a:bodyPr>
          <a:lstStyle/>
          <a:p>
            <a:r>
              <a:rPr lang="nl-NL"/>
              <a:t>Principes Digitaal Zaakgericht Werken</a:t>
            </a:r>
          </a:p>
        </p:txBody>
      </p:sp>
      <p:sp>
        <p:nvSpPr>
          <p:cNvPr id="4" name="Tijdelijke aanduiding voor afbeelding 3">
            <a:extLst>
              <a:ext uri="{FF2B5EF4-FFF2-40B4-BE49-F238E27FC236}">
                <a16:creationId xmlns:a16="http://schemas.microsoft.com/office/drawing/2014/main" id="{8C0E2D58-8319-4744-A7DC-B094B6E82C3F}"/>
              </a:ext>
            </a:extLst>
          </p:cNvPr>
          <p:cNvSpPr>
            <a:spLocks noGrp="1"/>
          </p:cNvSpPr>
          <p:nvPr>
            <p:ph type="pic" idx="13"/>
          </p:nvPr>
        </p:nvSpPr>
        <p:spPr/>
        <p:txBody>
          <a:bodyPr/>
          <a:lstStyle/>
          <a:p>
            <a:endParaRPr lang="nl-NL"/>
          </a:p>
        </p:txBody>
      </p:sp>
      <p:sp>
        <p:nvSpPr>
          <p:cNvPr id="5" name="Tijdelijke aanduiding voor afbeelding 4">
            <a:extLst>
              <a:ext uri="{FF2B5EF4-FFF2-40B4-BE49-F238E27FC236}">
                <a16:creationId xmlns:a16="http://schemas.microsoft.com/office/drawing/2014/main" id="{15BA7709-3BB8-164D-B374-7D0F7B568C4F}"/>
              </a:ext>
            </a:extLst>
          </p:cNvPr>
          <p:cNvSpPr>
            <a:spLocks noGrp="1"/>
          </p:cNvSpPr>
          <p:nvPr>
            <p:ph type="pic" idx="14"/>
          </p:nvPr>
        </p:nvSpPr>
        <p:spPr/>
        <p:txBody>
          <a:bodyPr/>
          <a:lstStyle/>
          <a:p>
            <a:endParaRPr lang="nl-NL"/>
          </a:p>
        </p:txBody>
      </p:sp>
      <p:sp>
        <p:nvSpPr>
          <p:cNvPr id="6" name="Tijdelijke aanduiding voor afbeelding 5">
            <a:extLst>
              <a:ext uri="{FF2B5EF4-FFF2-40B4-BE49-F238E27FC236}">
                <a16:creationId xmlns:a16="http://schemas.microsoft.com/office/drawing/2014/main" id="{1F7B2374-97D4-344E-9604-CE13DA6A4526}"/>
              </a:ext>
            </a:extLst>
          </p:cNvPr>
          <p:cNvSpPr>
            <a:spLocks noGrp="1"/>
          </p:cNvSpPr>
          <p:nvPr>
            <p:ph type="pic" idx="15"/>
          </p:nvPr>
        </p:nvSpPr>
        <p:spPr/>
        <p:txBody>
          <a:bodyPr/>
          <a:lstStyle/>
          <a:p>
            <a:endParaRPr lang="nl-NL"/>
          </a:p>
        </p:txBody>
      </p:sp>
      <p:sp>
        <p:nvSpPr>
          <p:cNvPr id="7" name="Tijdelijke aanduiding voor afbeelding 6">
            <a:extLst>
              <a:ext uri="{FF2B5EF4-FFF2-40B4-BE49-F238E27FC236}">
                <a16:creationId xmlns:a16="http://schemas.microsoft.com/office/drawing/2014/main" id="{E865B538-0E9D-BF43-88B6-8BDD9A4B3D23}"/>
              </a:ext>
            </a:extLst>
          </p:cNvPr>
          <p:cNvSpPr>
            <a:spLocks noGrp="1"/>
          </p:cNvSpPr>
          <p:nvPr>
            <p:ph type="pic" idx="16"/>
          </p:nvPr>
        </p:nvSpPr>
        <p:spPr/>
        <p:txBody>
          <a:bodyPr/>
          <a:lstStyle/>
          <a:p>
            <a:endParaRPr lang="nl-NL"/>
          </a:p>
        </p:txBody>
      </p:sp>
    </p:spTree>
    <p:extLst>
      <p:ext uri="{BB962C8B-B14F-4D97-AF65-F5344CB8AC3E}">
        <p14:creationId xmlns:p14="http://schemas.microsoft.com/office/powerpoint/2010/main" val="1749906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sz="2600">
                <a:solidFill>
                  <a:srgbClr val="23AAB6"/>
                </a:solidFill>
              </a:rPr>
              <a:t>Principe</a:t>
            </a:r>
          </a:p>
          <a:p>
            <a:pPr lvl="1"/>
            <a:r>
              <a:rPr lang="nl-NL" sz="2600" b="1">
                <a:solidFill>
                  <a:srgbClr val="9D2E86"/>
                </a:solidFill>
              </a:rPr>
              <a:t>DZW VP1: </a:t>
            </a:r>
            <a:r>
              <a:rPr lang="nl-NL" sz="2600" b="1">
                <a:solidFill>
                  <a:srgbClr val="9C2F85"/>
                </a:solidFill>
              </a:rPr>
              <a:t>We creëren een eenduidig klantbeeld van een inwoner of ondernemer</a:t>
            </a:r>
            <a:endParaRPr lang="nl-NL" sz="2600" b="1">
              <a:solidFill>
                <a:srgbClr val="9D2E86"/>
              </a:solidFill>
            </a:endParaRPr>
          </a:p>
          <a:p>
            <a:pPr lvl="1"/>
            <a:endParaRPr lang="nl-NL" sz="2600" b="1">
              <a:solidFill>
                <a:srgbClr val="9D2E86"/>
              </a:solidFill>
            </a:endParaRPr>
          </a:p>
          <a:p>
            <a:r>
              <a:rPr lang="nl-NL" sz="2600">
                <a:solidFill>
                  <a:srgbClr val="23AAB6"/>
                </a:solidFill>
                <a:latin typeface="+mn-lt"/>
              </a:rPr>
              <a:t>Heeft betrekking op laag</a:t>
            </a:r>
          </a:p>
          <a:p>
            <a:pPr marL="457200" lvl="1" indent="0">
              <a:buNone/>
            </a:pPr>
            <a:endParaRPr lang="nl-NL" sz="1900">
              <a:solidFill>
                <a:srgbClr val="23AAB6"/>
              </a:solidFill>
              <a:latin typeface="+mn-lt"/>
            </a:endParaRP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We hebben inzicht in de zaken van een inwoner of ondernemer en kunnen snel vragen beantwoorden ten aanzien van de status en afhandeling, bijvoorbeeld als een inwoner of ondernemer telefonisch contact opneemt.</a:t>
            </a:r>
            <a:br>
              <a:rPr lang="nl-NL" sz="1900"/>
            </a:br>
            <a:r>
              <a:rPr lang="nl-NL" sz="1900"/>
              <a:t>We verbeteren de dienstverlening door een inwoner of ondernemer een snel en kloppend antwoord te geven op vragen, zoals ‘Hoe staat het met mijn aanvraag?’ Hiervoor willen we één systeem raadplegen dat actuele informatie van de klant weergeeft.</a:t>
            </a:r>
            <a:br>
              <a:rPr lang="nl-NL" sz="2000"/>
            </a:br>
            <a:endParaRPr lang="nl-NL" sz="1900"/>
          </a:p>
          <a:p>
            <a:r>
              <a:rPr lang="nl-NL" sz="2600">
                <a:solidFill>
                  <a:srgbClr val="23AAB6"/>
                </a:solidFill>
                <a:latin typeface="+mn-lt"/>
              </a:rPr>
              <a:t>Implicaties</a:t>
            </a:r>
          </a:p>
          <a:p>
            <a:pPr lvl="1"/>
            <a:r>
              <a:rPr lang="nl-NL" sz="1900"/>
              <a:t>We werken digitaal en zaakgericht samen bij voorkeur via één centraal zaaksysteem; tussen clusters en met andere overheden en ketenpartners. We delen informatie, voor zover dat mag volgens wet- en regelgeving. </a:t>
            </a:r>
          </a:p>
          <a:p>
            <a:pPr lvl="1"/>
            <a:r>
              <a:rPr lang="nl-NL" sz="1900"/>
              <a:t>Functionele eis: aanvragen worden geregistreerd in het zaaksysteem (en in een (gekoppelde) backofficeapplicatie, indien gewenst). Specifiek voor digitale aanvragen geldt dat deze direct, geautomatiseerd worden geregistreerd in het zaaksysteem (en in een (gekoppelde) backofficeapplicatie, indien gewenst).</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19861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sz="2600">
                <a:solidFill>
                  <a:srgbClr val="23AAB6"/>
                </a:solidFill>
              </a:rPr>
              <a:t>Principe</a:t>
            </a:r>
          </a:p>
          <a:p>
            <a:pPr lvl="1"/>
            <a:r>
              <a:rPr lang="nl-NL" sz="2600" b="1">
                <a:solidFill>
                  <a:srgbClr val="9D2E86"/>
                </a:solidFill>
              </a:rPr>
              <a:t>DZW VP2: </a:t>
            </a:r>
            <a:r>
              <a:rPr lang="nl-NL" sz="2600" b="1">
                <a:solidFill>
                  <a:srgbClr val="9C2F85"/>
                </a:solidFill>
              </a:rPr>
              <a:t>We zijn transparant en duidelijk over de afhandeling van een</a:t>
            </a:r>
            <a:br>
              <a:rPr lang="nl-NL" sz="2600" b="1">
                <a:solidFill>
                  <a:srgbClr val="9C2F85"/>
                </a:solidFill>
              </a:rPr>
            </a:br>
            <a:r>
              <a:rPr lang="nl-NL" sz="2600" b="1">
                <a:solidFill>
                  <a:srgbClr val="9C2F85"/>
                </a:solidFill>
              </a:rPr>
              <a:t>(aan-)vraag</a:t>
            </a:r>
            <a:endParaRPr lang="nl-NL" sz="2600" b="1">
              <a:solidFill>
                <a:srgbClr val="9D2E86"/>
              </a:solidFill>
            </a:endParaRPr>
          </a:p>
          <a:p>
            <a:pPr lvl="1"/>
            <a:endParaRPr lang="nl-NL" sz="2600" b="1">
              <a:solidFill>
                <a:srgbClr val="9D2E86"/>
              </a:solidFill>
            </a:endParaRPr>
          </a:p>
          <a:p>
            <a:r>
              <a:rPr lang="nl-NL" sz="2600">
                <a:solidFill>
                  <a:srgbClr val="23AAB6"/>
                </a:solidFill>
                <a:latin typeface="+mn-lt"/>
              </a:rPr>
              <a:t>Heeft betrekking op laag</a:t>
            </a:r>
          </a:p>
          <a:p>
            <a:pPr marL="457200" lvl="1" indent="0">
              <a:buNone/>
            </a:pPr>
            <a:endParaRPr lang="nl-NL" sz="1900">
              <a:solidFill>
                <a:srgbClr val="23AAB6"/>
              </a:solidFill>
              <a:latin typeface="+mn-lt"/>
            </a:endParaRP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We geven inwoners en ondernemers inzicht in de afhandeling van een zaak.</a:t>
            </a:r>
            <a:br>
              <a:rPr lang="nl-NL" sz="1900"/>
            </a:br>
            <a:r>
              <a:rPr lang="nl-NL" sz="1900"/>
              <a:t>We verbeteren de dienstverlening door als één transparante overheid te werken. We willen inwoners en ondernemers op ieder moment (digitaal) inzicht geven in de status van een (aan-)vraag en duidelijk zijn over hoe de afhandeling verloopt.</a:t>
            </a:r>
            <a:br>
              <a:rPr lang="nl-NL" sz="2000"/>
            </a:br>
            <a:br>
              <a:rPr lang="nl-NL" sz="2000"/>
            </a:br>
            <a:endParaRPr lang="nl-NL" sz="1900"/>
          </a:p>
          <a:p>
            <a:r>
              <a:rPr lang="nl-NL" sz="2600">
                <a:solidFill>
                  <a:srgbClr val="23AAB6"/>
                </a:solidFill>
                <a:latin typeface="+mn-lt"/>
              </a:rPr>
              <a:t>Implicaties</a:t>
            </a:r>
          </a:p>
          <a:p>
            <a:pPr lvl="1"/>
            <a:r>
              <a:rPr lang="nl-NL" sz="1900"/>
              <a:t>Functionele eis: in het contact met inwoners of ondernemers houden we ons aan de afspraak. Als de afhandeling bijvoorbeeld langer duurt dan gepland, wordt de indiener (digitaal) op de hoogte gesteld.</a:t>
            </a:r>
          </a:p>
          <a:p>
            <a:pPr lvl="1"/>
            <a:r>
              <a:rPr lang="nl-NL" sz="1900"/>
              <a:t>Functionele eis: We versturen een digitale ontvangstbevestiging met vermelding van het zaaknummer en informatie over de afhandeling van een aanvraag.</a:t>
            </a:r>
          </a:p>
          <a:p>
            <a:pPr lvl="1"/>
            <a:r>
              <a:rPr lang="nl-NL" sz="1900"/>
              <a:t>Functionele eis: De statusinformatie van de zaak is te volgen via </a:t>
            </a:r>
            <a:r>
              <a:rPr lang="nl-NL" sz="1900" err="1"/>
              <a:t>MijnOverheid</a:t>
            </a:r>
            <a:r>
              <a:rPr lang="nl-NL" sz="1900"/>
              <a:t> Lopende Zaken.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7753043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fontScale="92500" lnSpcReduction="20000"/>
          </a:bodyPr>
          <a:lstStyle/>
          <a:p>
            <a:r>
              <a:rPr lang="nl-NL">
                <a:solidFill>
                  <a:srgbClr val="23AAB6"/>
                </a:solidFill>
              </a:rPr>
              <a:t>Principe</a:t>
            </a:r>
          </a:p>
          <a:p>
            <a:pPr lvl="1"/>
            <a:r>
              <a:rPr lang="nl-NL" sz="2800" b="1">
                <a:solidFill>
                  <a:srgbClr val="9D2E86"/>
                </a:solidFill>
              </a:rPr>
              <a:t>DZW VP3: </a:t>
            </a:r>
            <a:r>
              <a:rPr lang="nl-NL" sz="2800" b="1">
                <a:solidFill>
                  <a:srgbClr val="9C2F85"/>
                </a:solidFill>
              </a:rPr>
              <a:t>We werken met gestandaardiseerde, eenduidige dienstverleningsprocessen</a:t>
            </a:r>
            <a:endParaRPr lang="nl-NL" sz="2800" b="1">
              <a:solidFill>
                <a:srgbClr val="9D2E86"/>
              </a:solidFill>
            </a:endParaRPr>
          </a:p>
          <a:p>
            <a:pPr lvl="1"/>
            <a:endParaRPr lang="nl-NL" sz="2600" b="1">
              <a:solidFill>
                <a:srgbClr val="9D2E86"/>
              </a:solidFill>
            </a:endParaRPr>
          </a:p>
          <a:p>
            <a:r>
              <a:rPr lang="nl-NL">
                <a:solidFill>
                  <a:srgbClr val="23AAB6"/>
                </a:solidFill>
                <a:latin typeface="+mn-lt"/>
              </a:rPr>
              <a:t>Heeft betrekking op laag</a:t>
            </a:r>
          </a:p>
          <a:p>
            <a:pPr marL="457200" lvl="1" indent="0">
              <a:buNone/>
            </a:pPr>
            <a:endParaRPr lang="nl-NL" sz="1900">
              <a:solidFill>
                <a:srgbClr val="23AAB6"/>
              </a:solidFill>
              <a:latin typeface="+mn-lt"/>
            </a:endParaRPr>
          </a:p>
          <a:p>
            <a:pPr marL="457200" lvl="1" indent="0">
              <a:buNone/>
            </a:pPr>
            <a:endParaRPr lang="nl-NL">
              <a:solidFill>
                <a:srgbClr val="23AAB6"/>
              </a:solidFill>
              <a:latin typeface="+mn-lt"/>
            </a:endParaRPr>
          </a:p>
          <a:p>
            <a:r>
              <a:rPr lang="nl-NL">
                <a:solidFill>
                  <a:srgbClr val="23AAB6"/>
                </a:solidFill>
                <a:latin typeface="+mn-lt"/>
              </a:rPr>
              <a:t>Toelichting</a:t>
            </a:r>
          </a:p>
          <a:p>
            <a:pPr marL="457200" lvl="1" indent="0">
              <a:buNone/>
            </a:pPr>
            <a:r>
              <a:rPr lang="nl-NL" sz="2000"/>
              <a:t>Door processen optimaal in te richten met heldere stappen, mijlpalen, rollen en verantwoordelijkheden, verloopt de afhandeling van (aan-) vragen eenduidig.</a:t>
            </a:r>
            <a:br>
              <a:rPr lang="nl-NL" sz="2000"/>
            </a:br>
            <a:r>
              <a:rPr lang="nl-NL" sz="2000"/>
              <a:t>Onze inwoners en ondernemers hebben transacties met één gemeente; we tonen een professionele organisatie te zijn door als eenheid naar buiten te treden. </a:t>
            </a:r>
            <a:br>
              <a:rPr lang="nl-NL" sz="2000"/>
            </a:br>
            <a:r>
              <a:rPr lang="nl-NL" sz="2000"/>
              <a:t>Dat bereiken we door processen zo gelijk mogelijk te laten verlopen.</a:t>
            </a:r>
            <a:br>
              <a:rPr lang="nl-NL" sz="2000"/>
            </a:br>
            <a:br>
              <a:rPr lang="nl-NL" sz="2000"/>
            </a:br>
            <a:endParaRPr lang="nl-NL" sz="1900"/>
          </a:p>
          <a:p>
            <a:r>
              <a:rPr lang="nl-NL">
                <a:solidFill>
                  <a:srgbClr val="23AAB6"/>
                </a:solidFill>
                <a:latin typeface="+mn-lt"/>
              </a:rPr>
              <a:t>Implicaties</a:t>
            </a:r>
          </a:p>
          <a:p>
            <a:pPr lvl="1"/>
            <a:r>
              <a:rPr lang="nl-NL" sz="1900"/>
              <a:t>Functionele eis: er wordt één manier van digitaal aanvragen aangeboden voor producten en diensten, bij voorkeur een e-formulier.</a:t>
            </a:r>
          </a:p>
          <a:p>
            <a:pPr lvl="1"/>
            <a:r>
              <a:rPr lang="nl-NL" sz="1900"/>
              <a:t>Functionele eis: de indiener krijgt een ontvangstbevestiging van zijn aanvraag met vermelding van het zaaknummer en informatie over de afhandeling van de aanvraag.</a:t>
            </a:r>
          </a:p>
          <a:p>
            <a:pPr lvl="1"/>
            <a:r>
              <a:rPr lang="nl-NL" sz="1900"/>
              <a:t>Functionele eis: aanvragen worden geregistreerd in het zaaksysteem (en in een (gekoppelde) backofficeapplicatie, indien gewenst). Specifiek voor digitale aanvragen geldt dat deze direct, geautomatiseerd worden geregistreerd in het zaaksysteem (en in een (gekoppelde) backofficeapplicatie, indien gewenst).</a:t>
            </a:r>
          </a:p>
          <a:p>
            <a:pPr lvl="1"/>
            <a:r>
              <a:rPr lang="nl-NL" sz="1900"/>
              <a:t>Functionele eis: ieder standaardproces (zaaktype) heeft een afhandeltermijn (ten minste ‘servicenorm’).</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3737673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lvl="1"/>
            <a:r>
              <a:rPr lang="nl-NL" sz="2600" b="1">
                <a:solidFill>
                  <a:srgbClr val="9D2E86"/>
                </a:solidFill>
              </a:rPr>
              <a:t>DZW IP1: We slaan informatie zaakgericht op</a:t>
            </a:r>
          </a:p>
          <a:p>
            <a:pPr lvl="1"/>
            <a:endParaRPr lang="nl-NL" sz="2600" b="1">
              <a:solidFill>
                <a:srgbClr val="9D2E86"/>
              </a:solidFill>
            </a:endParaRPr>
          </a:p>
          <a:p>
            <a:r>
              <a:rPr lang="nl-NL" sz="2600">
                <a:solidFill>
                  <a:srgbClr val="23AAB6"/>
                </a:solidFill>
                <a:latin typeface="+mn-lt"/>
              </a:rPr>
              <a:t>Heeft betrekking op laag</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We onderscheiden drie vormen van informatie vastleggen: </a:t>
            </a:r>
          </a:p>
          <a:p>
            <a:pPr lvl="1"/>
            <a:r>
              <a:rPr lang="nl-NL" sz="1900"/>
              <a:t>zaakgericht werken		(met termijn bewaking)</a:t>
            </a:r>
          </a:p>
          <a:p>
            <a:pPr lvl="1"/>
            <a:r>
              <a:rPr lang="nl-NL" sz="1900"/>
              <a:t>zaakgericht registeren	(zonder termijnbewaking)</a:t>
            </a:r>
          </a:p>
          <a:p>
            <a:pPr lvl="1"/>
            <a:r>
              <a:rPr lang="nl-NL" sz="1900"/>
              <a:t>zaakgericht dossiervormen	(achteraf archiveren)</a:t>
            </a:r>
          </a:p>
          <a:p>
            <a:pPr marL="457200" lvl="1" indent="0">
              <a:buNone/>
            </a:pPr>
            <a:r>
              <a:rPr lang="nl-NL" sz="1900"/>
              <a:t>Het onderscheid wordt gemaakt door te bepalen welke informatie in het proces wordt vastgelegd én op welk moment dat wordt gedaan.</a:t>
            </a:r>
            <a:br>
              <a:rPr lang="nl-NL" sz="1900"/>
            </a:br>
            <a:r>
              <a:rPr lang="nl-NL" sz="1900"/>
              <a:t>Overheidsinformatie moet volgens wet- en regelgeving geordend en toegankelijk zijn. </a:t>
            </a:r>
            <a:br>
              <a:rPr lang="nl-NL" sz="1900"/>
            </a:br>
            <a:r>
              <a:rPr lang="nl-NL" sz="1900"/>
              <a:t>Dit doen wij door volgens één van de drie genoemde vormen zaakgericht te archiveren.</a:t>
            </a:r>
            <a:br>
              <a:rPr lang="nl-NL" sz="1400"/>
            </a:br>
            <a:endParaRPr lang="nl-NL" sz="1400"/>
          </a:p>
          <a:p>
            <a:r>
              <a:rPr lang="nl-NL" sz="2600">
                <a:solidFill>
                  <a:srgbClr val="23AAB6"/>
                </a:solidFill>
                <a:latin typeface="+mn-lt"/>
              </a:rPr>
              <a:t>Implicaties</a:t>
            </a:r>
          </a:p>
          <a:p>
            <a:pPr marL="457200" lvl="1" indent="0">
              <a:buNone/>
            </a:pPr>
            <a:r>
              <a:rPr lang="nl-NL" sz="1900"/>
              <a:t>Zaaksysteem en archiefsysteem is één systeem in onze organisatie of ten minste gekoppeld</a:t>
            </a:r>
          </a:p>
          <a:p>
            <a:pPr marL="0" indent="0">
              <a:buNone/>
            </a:pPr>
            <a:endParaRPr lang="nl-NL" sz="1100"/>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1735531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lvl="1"/>
            <a:r>
              <a:rPr lang="nl-NL" sz="2600" b="1">
                <a:solidFill>
                  <a:srgbClr val="9D2E86"/>
                </a:solidFill>
              </a:rPr>
              <a:t>DZW IP2: We slaan informatie van een zaak gestandaardiseerd op</a:t>
            </a:r>
          </a:p>
          <a:p>
            <a:pPr lvl="1"/>
            <a:endParaRPr lang="nl-NL" sz="2600" b="1">
              <a:solidFill>
                <a:srgbClr val="9D2E86"/>
              </a:solidFill>
            </a:endParaRPr>
          </a:p>
          <a:p>
            <a:r>
              <a:rPr lang="nl-NL" sz="2600">
                <a:solidFill>
                  <a:srgbClr val="23AAB6"/>
                </a:solidFill>
                <a:latin typeface="+mn-lt"/>
              </a:rPr>
              <a:t>Heeft betrekking op laag</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Bij iedere zaak (en de documenten daarbij) registreren we ten minste een omschrijving, betrokkene(n), behandelaar, statusinformatie en resultaat en, indien van toepassing, een afhandeltermijn en/of locatiegegevens, zoals bedoeld in het informatiemodel RGBZ.</a:t>
            </a:r>
            <a:br>
              <a:rPr lang="nl-NL" sz="1900"/>
            </a:br>
            <a:r>
              <a:rPr lang="nl-NL" sz="1900"/>
              <a:t>Zaak- en documentinformatie kan (door andere applicaties conform de </a:t>
            </a:r>
            <a:r>
              <a:rPr lang="nl-NL" sz="1900" err="1"/>
              <a:t>StUF</a:t>
            </a:r>
            <a:r>
              <a:rPr lang="nl-NL" sz="1900"/>
              <a:t> berichtenstandaard) worden opgevraagd doordat informatie van een zaak gestandaardiseerd is vastgelegd.</a:t>
            </a:r>
          </a:p>
          <a:p>
            <a:pPr marL="457200" lvl="1" indent="0">
              <a:buNone/>
            </a:pPr>
            <a:endParaRPr lang="nl-NL" sz="2000">
              <a:solidFill>
                <a:srgbClr val="23AAB6"/>
              </a:solidFill>
              <a:latin typeface="+mn-lt"/>
            </a:endParaRPr>
          </a:p>
          <a:p>
            <a:r>
              <a:rPr lang="nl-NL" sz="2600">
                <a:solidFill>
                  <a:srgbClr val="23AAB6"/>
                </a:solidFill>
                <a:latin typeface="+mn-lt"/>
              </a:rPr>
              <a:t>Implicaties</a:t>
            </a:r>
          </a:p>
          <a:p>
            <a:pPr marL="457200" lvl="1" indent="0">
              <a:buNone/>
            </a:pPr>
            <a:r>
              <a:rPr lang="nl-NL" sz="1900"/>
              <a:t>Medewerkers leggen hun werkzaamheden en informatie in het centrale zaaksysteem (of via een gekoppelde afhandelapplicatie) vast als bron van informatie voor de hele organisatie.</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5554221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a:bodyPr>
          <a:lstStyle/>
          <a:p>
            <a:r>
              <a:rPr lang="nl-NL" sz="2600">
                <a:solidFill>
                  <a:srgbClr val="23AAB6"/>
                </a:solidFill>
              </a:rPr>
              <a:t>Principe</a:t>
            </a:r>
          </a:p>
          <a:p>
            <a:pPr lvl="1"/>
            <a:r>
              <a:rPr lang="nl-NL" sz="2600" b="1">
                <a:solidFill>
                  <a:srgbClr val="9D2E86"/>
                </a:solidFill>
              </a:rPr>
              <a:t>DZW IP3: We houden informatie van een zaak up-to-date en volledig</a:t>
            </a:r>
          </a:p>
          <a:p>
            <a:pPr lvl="1"/>
            <a:endParaRPr lang="nl-NL" sz="2600" b="1">
              <a:solidFill>
                <a:srgbClr val="9D2E86"/>
              </a:solidFill>
            </a:endParaRPr>
          </a:p>
          <a:p>
            <a:r>
              <a:rPr lang="nl-NL" sz="2600">
                <a:solidFill>
                  <a:srgbClr val="23AAB6"/>
                </a:solidFill>
                <a:latin typeface="+mn-lt"/>
              </a:rPr>
              <a:t>Heeft betrekking op laag</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1900"/>
              <a:t>Een up-to-date en volledige zaakadministratie in het centrale zaaksysteem (of de gekoppelde backofficeapplicatie) is vereist om informatie aan inwoners, ondernemers en de interne organisatie digitaal beschikbaar te stellen.</a:t>
            </a:r>
            <a:br>
              <a:rPr lang="nl-NL" sz="1900"/>
            </a:br>
            <a:r>
              <a:rPr lang="nl-NL" sz="1900"/>
              <a:t>We willen inwoners, ondernemers en de interne organisatie op ieder moment (digitaal) inzicht geven in de status van hun (aan-)vraag.</a:t>
            </a:r>
            <a:br>
              <a:rPr lang="nl-NL" sz="2000"/>
            </a:br>
            <a:endParaRPr lang="nl-NL" sz="2000">
              <a:solidFill>
                <a:srgbClr val="23AAB6"/>
              </a:solidFill>
              <a:latin typeface="+mn-lt"/>
            </a:endParaRPr>
          </a:p>
          <a:p>
            <a:r>
              <a:rPr lang="nl-NL" sz="2600">
                <a:solidFill>
                  <a:srgbClr val="23AAB6"/>
                </a:solidFill>
                <a:latin typeface="+mn-lt"/>
              </a:rPr>
              <a:t>Implicaties</a:t>
            </a:r>
          </a:p>
          <a:p>
            <a:pPr marL="457200" lvl="1" indent="0">
              <a:buNone/>
            </a:pPr>
            <a:r>
              <a:rPr lang="nl-NL" sz="1900"/>
              <a:t>Medewerkers houden de zaakadministratie up-to-date en volledig. Dit vereist discipline en nauwkeurig werken.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41241" y="105933"/>
            <a:ext cx="1225117" cy="1470025"/>
          </a:xfrm>
          <a:prstGeom prst="rect">
            <a:avLst/>
          </a:prstGeom>
        </p:spPr>
      </p:pic>
    </p:spTree>
    <p:extLst>
      <p:ext uri="{BB962C8B-B14F-4D97-AF65-F5344CB8AC3E}">
        <p14:creationId xmlns:p14="http://schemas.microsoft.com/office/powerpoint/2010/main" val="2857711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7328" y="326250"/>
            <a:ext cx="11720602" cy="6425817"/>
          </a:xfrm>
        </p:spPr>
        <p:txBody>
          <a:bodyPr>
            <a:normAutofit lnSpcReduction="10000"/>
          </a:bodyPr>
          <a:lstStyle/>
          <a:p>
            <a:r>
              <a:rPr lang="nl-NL" sz="2600">
                <a:solidFill>
                  <a:srgbClr val="23AAB6"/>
                </a:solidFill>
              </a:rPr>
              <a:t>Principe</a:t>
            </a:r>
          </a:p>
          <a:p>
            <a:pPr lvl="1"/>
            <a:r>
              <a:rPr lang="nl-NL" sz="2600" b="1">
                <a:solidFill>
                  <a:srgbClr val="9D2E86"/>
                </a:solidFill>
              </a:rPr>
              <a:t>DZW IP4: We slaan archiefwaardige informatie op in één centraal zaaksysteem</a:t>
            </a:r>
          </a:p>
          <a:p>
            <a:r>
              <a:rPr lang="nl-NL" sz="2600">
                <a:solidFill>
                  <a:srgbClr val="23AAB6"/>
                </a:solidFill>
                <a:latin typeface="+mn-lt"/>
              </a:rPr>
              <a:t>Heeft betrekking op laag</a:t>
            </a:r>
          </a:p>
          <a:p>
            <a:pPr marL="457200" lvl="1" indent="0">
              <a:buNone/>
            </a:pPr>
            <a:endParaRPr lang="nl-NL">
              <a:solidFill>
                <a:srgbClr val="23AAB6"/>
              </a:solidFill>
              <a:latin typeface="+mn-lt"/>
            </a:endParaRPr>
          </a:p>
          <a:p>
            <a:r>
              <a:rPr lang="nl-NL" sz="2600">
                <a:solidFill>
                  <a:srgbClr val="23AAB6"/>
                </a:solidFill>
                <a:latin typeface="+mn-lt"/>
              </a:rPr>
              <a:t>Toelichting</a:t>
            </a:r>
          </a:p>
          <a:p>
            <a:pPr marL="457200" lvl="1" indent="0">
              <a:buNone/>
            </a:pPr>
            <a:r>
              <a:rPr lang="nl-NL" sz="2100"/>
              <a:t>De administratieve afhandeling van de zaak vindt plaats in het zaaksysteem. Er kan gekozen worden voor een backofficeapplicatie als er specifieke functionaliteiten vereist zijn die het zaaksysteem niet biedt. In het geval van een dienstverleningsproces moet de backofficeapplicatie koppelen met het centrale zaaksysteem, zodat de informatie van een zaak actueel en volledig blijft. Voor een niet-dienstverleningsproces is een koppeling raadzaam, maar niet verplicht, want dan kan er nog gekozen worden voor andere vormen van informatie vastlegging. </a:t>
            </a:r>
            <a:br>
              <a:rPr lang="nl-NL" sz="2100"/>
            </a:br>
            <a:r>
              <a:rPr lang="nl-NL" sz="2100"/>
              <a:t>Om regie te vereenvoudigen, gaan we uit van één applicatie als zaaksysteem in plaats van meerdere applicaties.</a:t>
            </a:r>
            <a:br>
              <a:rPr lang="nl-NL" sz="2000"/>
            </a:br>
            <a:r>
              <a:rPr lang="nl-NL" sz="1200"/>
              <a:t>Meer over vormen van informatie vastleggen is te lezen in ‘Betere Dienstverlening en slimmer werken door digitaal zaakgericht werken’ (Platform Dienstverlening, 19 november 2018)</a:t>
            </a:r>
          </a:p>
          <a:p>
            <a:pPr marL="457200" lvl="1" indent="0">
              <a:buNone/>
            </a:pPr>
            <a:endParaRPr lang="nl-NL" sz="2000">
              <a:solidFill>
                <a:srgbClr val="23AAB6"/>
              </a:solidFill>
              <a:latin typeface="+mn-lt"/>
            </a:endParaRPr>
          </a:p>
          <a:p>
            <a:r>
              <a:rPr lang="nl-NL" sz="2600">
                <a:solidFill>
                  <a:srgbClr val="23AAB6"/>
                </a:solidFill>
                <a:latin typeface="+mn-lt"/>
              </a:rPr>
              <a:t>Implicaties</a:t>
            </a:r>
          </a:p>
          <a:p>
            <a:pPr lvl="1"/>
            <a:r>
              <a:rPr lang="nl-NL" sz="1900"/>
              <a:t>Backofficeapplicaties ten behoeve van dienstverleningsproces(sen) moeten koppelen met het centrale zaaksysteem. Indien niet, dan heeft deze backofficeapplicatie niet de voorkeur.</a:t>
            </a:r>
          </a:p>
          <a:p>
            <a:pPr lvl="1"/>
            <a:r>
              <a:rPr lang="nl-NL" sz="1900"/>
              <a:t>Backofficeapplicaties die gekoppeld zijn met het centrale zaaksysteem moeten informatie zaakgericht overbrengen.</a:t>
            </a:r>
          </a:p>
        </p:txBody>
      </p:sp>
      <p:sp>
        <p:nvSpPr>
          <p:cNvPr id="4" name="Rechthoek 3"/>
          <p:cNvSpPr/>
          <p:nvPr/>
        </p:nvSpPr>
        <p:spPr>
          <a:xfrm>
            <a:off x="143339" y="5829268"/>
            <a:ext cx="18473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6" name="Afbeelding 5">
            <a:extLst>
              <a:ext uri="{FF2B5EF4-FFF2-40B4-BE49-F238E27FC236}">
                <a16:creationId xmlns:a16="http://schemas.microsoft.com/office/drawing/2014/main" id="{7398C54B-55CE-4897-A17F-93443E47E83E}"/>
              </a:ext>
            </a:extLst>
          </p:cNvPr>
          <p:cNvPicPr>
            <a:picLocks noChangeAspect="1"/>
          </p:cNvPicPr>
          <p:nvPr/>
        </p:nvPicPr>
        <p:blipFill>
          <a:blip r:embed="rId2"/>
          <a:stretch>
            <a:fillRect/>
          </a:stretch>
        </p:blipFill>
        <p:spPr>
          <a:xfrm>
            <a:off x="10731280" y="1059794"/>
            <a:ext cx="1036650" cy="1243882"/>
          </a:xfrm>
          <a:prstGeom prst="rect">
            <a:avLst/>
          </a:prstGeom>
        </p:spPr>
      </p:pic>
    </p:spTree>
    <p:extLst>
      <p:ext uri="{BB962C8B-B14F-4D97-AF65-F5344CB8AC3E}">
        <p14:creationId xmlns:p14="http://schemas.microsoft.com/office/powerpoint/2010/main" val="634484712"/>
      </p:ext>
    </p:extLst>
  </p:cSld>
  <p:clrMapOvr>
    <a:masterClrMapping/>
  </p:clrMapOvr>
</p:sld>
</file>

<file path=ppt/theme/theme1.xml><?xml version="1.0" encoding="utf-8"?>
<a:theme xmlns:a="http://schemas.openxmlformats.org/drawingml/2006/main" name="1_Kantoorthema">
  <a:themeElements>
    <a:clrScheme name="Haarlemmermeer">
      <a:dk1>
        <a:srgbClr val="000000"/>
      </a:dk1>
      <a:lt1>
        <a:srgbClr val="FFFFFF"/>
      </a:lt1>
      <a:dk2>
        <a:srgbClr val="44546A"/>
      </a:dk2>
      <a:lt2>
        <a:srgbClr val="E7E6E6"/>
      </a:lt2>
      <a:accent1>
        <a:srgbClr val="9C2F85"/>
      </a:accent1>
      <a:accent2>
        <a:srgbClr val="23ABB7"/>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LMR-PPT-sjabloon" id="{828AB1E3-31BF-4ABD-A557-6884AE851612}" vid="{FBDB7AD0-A5D2-44C9-9152-A769F3EA1939}"/>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8C4BC5902B604EB952238EF3400A99" ma:contentTypeVersion="6" ma:contentTypeDescription="Een nieuw document maken." ma:contentTypeScope="" ma:versionID="63a54c2aad9b233727e52cb6ca20c70e">
  <xsd:schema xmlns:xsd="http://www.w3.org/2001/XMLSchema" xmlns:xs="http://www.w3.org/2001/XMLSchema" xmlns:p="http://schemas.microsoft.com/office/2006/metadata/properties" xmlns:ns2="1406599e-5d4e-4653-91fd-fd5037c09ea7" xmlns:ns3="376b50bf-d088-4f80-9fc9-9df527f1fde2" targetNamespace="http://schemas.microsoft.com/office/2006/metadata/properties" ma:root="true" ma:fieldsID="5daea9af1c23fc4146ce35cf5e2ff68a" ns2:_="" ns3:_="">
    <xsd:import namespace="1406599e-5d4e-4653-91fd-fd5037c09ea7"/>
    <xsd:import namespace="376b50bf-d088-4f80-9fc9-9df527f1fde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06599e-5d4e-4653-91fd-fd5037c09e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6b50bf-d088-4f80-9fc9-9df527f1fde2"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376b50bf-d088-4f80-9fc9-9df527f1fde2">
      <UserInfo>
        <DisplayName>Kate, Jan ten</DisplayName>
        <AccountId>190</AccountId>
        <AccountType/>
      </UserInfo>
      <UserInfo>
        <DisplayName>Selles, Peter</DisplayName>
        <AccountId>50236</AccountId>
        <AccountType/>
      </UserInfo>
      <UserInfo>
        <DisplayName>Voorn, Jasper</DisplayName>
        <AccountId>53534</AccountId>
        <AccountType/>
      </UserInfo>
      <UserInfo>
        <DisplayName>Wiegers, Joyce</DisplayName>
        <AccountId>4575</AccountId>
        <AccountType/>
      </UserInfo>
      <UserInfo>
        <DisplayName>Peeters, Marlies</DisplayName>
        <AccountId>48446</AccountId>
        <AccountType/>
      </UserInfo>
      <UserInfo>
        <DisplayName>Vigh, Atilla</DisplayName>
        <AccountId>12641</AccountId>
        <AccountType/>
      </UserInfo>
    </SharedWithUser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F754EC258CDC9439E3DFA222F754492" ma:contentTypeVersion="20" ma:contentTypeDescription="Een nieuw document maken." ma:contentTypeScope="" ma:versionID="519733d60a03ad38edfb58e76d127aa8">
  <xsd:schema xmlns:xsd="http://www.w3.org/2001/XMLSchema" xmlns:xs="http://www.w3.org/2001/XMLSchema" xmlns:p="http://schemas.microsoft.com/office/2006/metadata/properties" xmlns:ns2="cc7f86da-021d-4806-89f6-9023d2a8fc9e" xmlns:ns3="4f07aedb-2ec4-43c9-b96c-ee4a8b671d94" xmlns:ns4="4746ef10-7315-4667-8ef3-9a2b57944718" targetNamespace="http://schemas.microsoft.com/office/2006/metadata/properties" ma:root="true" ma:fieldsID="18f9f01e571e111b20ae4006cb44ec4b" ns2:_="" ns3:_="" ns4:_="">
    <xsd:import namespace="cc7f86da-021d-4806-89f6-9023d2a8fc9e"/>
    <xsd:import namespace="4f07aedb-2ec4-43c9-b96c-ee4a8b671d94"/>
    <xsd:import namespace="4746ef10-7315-4667-8ef3-9a2b5794471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4:_dlc_DocId" minOccurs="0"/>
                <xsd:element ref="ns4:_dlc_DocIdUrl" minOccurs="0"/>
                <xsd:element ref="ns4:_dlc_DocIdPersistId" minOccurs="0"/>
                <xsd:element ref="ns3:MediaServiceLocation" minOccurs="0"/>
                <xsd:element ref="ns3:MediaServiceGenerationTime" minOccurs="0"/>
                <xsd:element ref="ns3:MediaServiceEventHashCode" minOccurs="0"/>
                <xsd:element ref="ns3:_Flow_SignoffStatus" minOccurs="0"/>
                <xsd:element ref="ns3:MediaServiceAutoKeyPoints" minOccurs="0"/>
                <xsd:element ref="ns3:MediaServiceKeyPoints" minOccurs="0"/>
                <xsd:element ref="ns3:Volgorde" minOccurs="0"/>
                <xsd:element ref="ns3:lcf76f155ced4ddcb4097134ff3c332f" minOccurs="0"/>
                <xsd:element ref="ns4:TaxCatchAll" minOccurs="0"/>
                <xsd:element ref="ns3:MediaServiceObjectDetectorVersion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f86da-021d-4806-89f6-9023d2a8fc9e"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07aedb-2ec4-43c9-b96c-ee4a8b671d94"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Flow_SignoffStatus" ma:index="21" nillable="true" ma:displayName="Afmeldingsstatus" ma:internalName="Afmeldingsstatus">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Volgorde" ma:index="24" nillable="true" ma:displayName="Volgorde" ma:format="Dropdown" ma:internalName="Volgorde" ma:percentage="FALSE">
      <xsd:simpleType>
        <xsd:restriction base="dms:Number"/>
      </xsd:simpleType>
    </xsd:element>
    <xsd:element name="lcf76f155ced4ddcb4097134ff3c332f" ma:index="26" nillable="true" ma:taxonomy="true" ma:internalName="lcf76f155ced4ddcb4097134ff3c332f" ma:taxonomyFieldName="MediaServiceImageTags" ma:displayName="Afbeeldingtags" ma:readOnly="false" ma:fieldId="{5cf76f15-5ced-4ddc-b409-7134ff3c332f}" ma:taxonomyMulti="true" ma:sspId="94b5e6e5-dea6-4336-95bf-ea9ead2ca2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LengthInSeconds" ma:index="29" nillable="true" ma:displayName="MediaLengthInSeconds" ma:hidden="true" ma:internalName="MediaLengthInSeconds" ma:readOnly="true">
      <xsd:simpleType>
        <xsd:restriction base="dms:Unknown"/>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46ef10-7315-4667-8ef3-9a2b57944718" elementFormDefault="qualified">
    <xsd:import namespace="http://schemas.microsoft.com/office/2006/documentManagement/types"/>
    <xsd:import namespace="http://schemas.microsoft.com/office/infopath/2007/PartnerControls"/>
    <xsd:element name="_dlc_DocId" ma:index="15" nillable="true" ma:displayName="Waarde van de document-id" ma:description="De waarde van de document-id die aan dit item is toegewezen." ma:internalName="_dlc_DocId" ma:readOnly="true">
      <xsd:simpleType>
        <xsd:restriction base="dms:Text"/>
      </xsd:simpleType>
    </xsd:element>
    <xsd:element name="_dlc_DocIdUrl" ma:index="16"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7" nillable="true" ma:displayName="Persist ID" ma:description="Keep ID on add." ma:hidden="true" ma:internalName="_dlc_DocIdPersistId" ma:readOnly="true">
      <xsd:simpleType>
        <xsd:restriction base="dms:Boolean"/>
      </xsd:simpleType>
    </xsd:element>
    <xsd:element name="TaxCatchAll" ma:index="27" nillable="true" ma:displayName="Taxonomy Catch All Column" ma:hidden="true" ma:list="{d7f3a518-9646-478b-9b52-622ad0f1869f}" ma:internalName="TaxCatchAll" ma:showField="CatchAllData" ma:web="4746ef10-7315-4667-8ef3-9a2b579447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A3C837-9AD5-4EC4-A0D4-A4FC9FA1EF02}">
  <ds:schemaRefs>
    <ds:schemaRef ds:uri="http://schemas.microsoft.com/sharepoint/v3/contenttype/forms"/>
  </ds:schemaRefs>
</ds:datastoreItem>
</file>

<file path=customXml/itemProps2.xml><?xml version="1.0" encoding="utf-8"?>
<ds:datastoreItem xmlns:ds="http://schemas.openxmlformats.org/officeDocument/2006/customXml" ds:itemID="{C5AB1D68-AD05-4BF1-AAD3-EAB8C8B5871B}"/>
</file>

<file path=customXml/itemProps3.xml><?xml version="1.0" encoding="utf-8"?>
<ds:datastoreItem xmlns:ds="http://schemas.openxmlformats.org/officeDocument/2006/customXml" ds:itemID="{4F753FFE-D2D4-4847-9107-828FDFAF8012}">
  <ds:schemaRefs>
    <ds:schemaRef ds:uri="http://purl.org/dc/terms/"/>
    <ds:schemaRef ds:uri="http://www.w3.org/XML/1998/namespace"/>
    <ds:schemaRef ds:uri="http://schemas.openxmlformats.org/package/2006/metadata/core-properties"/>
    <ds:schemaRef ds:uri="http://purl.org/dc/elements/1.1/"/>
    <ds:schemaRef ds:uri="4746ef10-7315-4667-8ef3-9a2b57944718"/>
    <ds:schemaRef ds:uri="4f07aedb-2ec4-43c9-b96c-ee4a8b671d94"/>
    <ds:schemaRef ds:uri="http://schemas.microsoft.com/office/2006/metadata/properties"/>
    <ds:schemaRef ds:uri="http://schemas.microsoft.com/office/2006/documentManagement/types"/>
    <ds:schemaRef ds:uri="http://schemas.microsoft.com/office/infopath/2007/PartnerControls"/>
    <ds:schemaRef ds:uri="cc7f86da-021d-4806-89f6-9023d2a8fc9e"/>
    <ds:schemaRef ds:uri="http://purl.org/dc/dcmitype/"/>
  </ds:schemaRefs>
</ds:datastoreItem>
</file>

<file path=customXml/itemProps4.xml><?xml version="1.0" encoding="utf-8"?>
<ds:datastoreItem xmlns:ds="http://schemas.openxmlformats.org/officeDocument/2006/customXml" ds:itemID="{D4B935C0-C8DD-4E89-A882-4B7779FCBC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f86da-021d-4806-89f6-9023d2a8fc9e"/>
    <ds:schemaRef ds:uri="4f07aedb-2ec4-43c9-b96c-ee4a8b671d94"/>
    <ds:schemaRef ds:uri="4746ef10-7315-4667-8ef3-9a2b579447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4676</Words>
  <Application>Microsoft Office PowerPoint</Application>
  <PresentationFormat>Breedbeeld</PresentationFormat>
  <Paragraphs>456</Paragraphs>
  <Slides>40</Slides>
  <Notes>7</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40</vt:i4>
      </vt:variant>
    </vt:vector>
  </HeadingPairs>
  <TitlesOfParts>
    <vt:vector size="43" baseType="lpstr">
      <vt:lpstr>Arial</vt:lpstr>
      <vt:lpstr>Calibri</vt:lpstr>
      <vt:lpstr>1_Kantoorthema</vt:lpstr>
      <vt:lpstr>Architectuurprincipes</vt:lpstr>
      <vt:lpstr>Principes Informatie-voorziening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Principes Infrastructuur</vt:lpstr>
      <vt:lpstr>Inleiding</vt:lpstr>
      <vt:lpstr>PowerPoint-presentatie</vt:lpstr>
      <vt:lpstr>PowerPoint-presentatie</vt:lpstr>
      <vt:lpstr>PowerPoint-presentatie</vt:lpstr>
      <vt:lpstr>PowerPoint-presentatie</vt:lpstr>
      <vt:lpstr>PowerPoint-presentatie</vt:lpstr>
      <vt:lpstr>PowerPoint-presentatie</vt:lpstr>
      <vt:lpstr>PowerPoint-presentatie</vt:lpstr>
      <vt:lpstr>Principes Digitaal Zaakgericht Werken</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Jan ten Kate</dc:creator>
  <cp:lastModifiedBy>Atilla Vigh</cp:lastModifiedBy>
  <cp:revision>3</cp:revision>
  <dcterms:created xsi:type="dcterms:W3CDTF">2021-11-12T14:28:32Z</dcterms:created>
  <dcterms:modified xsi:type="dcterms:W3CDTF">2024-03-13T12:21:33Z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3d680542-c8e4-4a0f-9c26-83bd594f4f7c</vt:lpwstr>
  </property>
  <property fmtid="{D5CDD505-2E9C-101B-9397-08002B2CF9AE}" pid="3" name="ContentTypeId">
    <vt:lpwstr>0x010100528C4BC5902B604EB952238EF3400A99</vt:lpwstr>
  </property>
  <property fmtid="{D5CDD505-2E9C-101B-9397-08002B2CF9AE}" pid="4" name="MediaServiceImageTags">
    <vt:lpwstr/>
  </property>
</Properties>
</file>