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78" r:id="rId5"/>
    <p:sldId id="301" r:id="rId6"/>
    <p:sldId id="312" r:id="rId7"/>
    <p:sldId id="288" r:id="rId8"/>
    <p:sldId id="300" r:id="rId9"/>
    <p:sldId id="293" r:id="rId10"/>
    <p:sldId id="298" r:id="rId11"/>
    <p:sldId id="282" r:id="rId12"/>
    <p:sldId id="281" r:id="rId13"/>
    <p:sldId id="313" r:id="rId14"/>
    <p:sldId id="296" r:id="rId15"/>
    <p:sldId id="314" r:id="rId16"/>
    <p:sldId id="299" r:id="rId17"/>
    <p:sldId id="306" r:id="rId18"/>
    <p:sldId id="291" r:id="rId19"/>
    <p:sldId id="272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5D3F95-D0A9-1E39-7450-CA48F6F51EF5}" name="Erik van Dongen" initials="EvD" userId="S::erik.van.dongen@rhdhv.com::fc90a8b0-4074-4f42-9ae6-a33b0e7f4e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F00"/>
    <a:srgbClr val="E61432"/>
    <a:srgbClr val="003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70499" autoAdjust="0"/>
  </p:normalViewPr>
  <p:slideViewPr>
    <p:cSldViewPr>
      <p:cViewPr varScale="1">
        <p:scale>
          <a:sx n="47" d="100"/>
          <a:sy n="47" d="100"/>
        </p:scale>
        <p:origin x="1136" y="4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-52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B054C15-5851-4F4A-8F6C-4AFBB8F4556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23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1-14T13:41:53.951"/>
    </inkml:context>
    <inkml:brush xml:id="br0">
      <inkml:brushProperty name="width" value="0.1" units="cm"/>
      <inkml:brushProperty name="height" value="0.6" units="cm"/>
      <inkml:brushProperty name="color" value="#66CC00"/>
      <inkml:brushProperty name="ignorePressure" value="1"/>
      <inkml:brushProperty name="inkEffects" value="pencil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55F1D71-BD8B-4CFD-9BF9-AA0B7FDB282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62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- Max een uur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96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>
            <a:extLst>
              <a:ext uri="{FF2B5EF4-FFF2-40B4-BE49-F238E27FC236}">
                <a16:creationId xmlns:a16="http://schemas.microsoft.com/office/drawing/2014/main" id="{8DFC6A04-8199-4298-8237-E424D4C78A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2291" name="Tijdelijke aanduiding voor notities 2">
            <a:extLst>
              <a:ext uri="{FF2B5EF4-FFF2-40B4-BE49-F238E27FC236}">
                <a16:creationId xmlns:a16="http://schemas.microsoft.com/office/drawing/2014/main" id="{18C2EC77-8F50-415F-A76B-30BC7BA7C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292" name="Tijdelijke aanduiding voor dianummer 3">
            <a:extLst>
              <a:ext uri="{FF2B5EF4-FFF2-40B4-BE49-F238E27FC236}">
                <a16:creationId xmlns:a16="http://schemas.microsoft.com/office/drawing/2014/main" id="{61BF4151-F1D7-4704-A838-2F3BAD059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2F2D69E-3DB9-4FD5-9001-80531860D47A}" type="slidenum">
              <a:rPr lang="en-US" altLang="nl-NL"/>
              <a:pPr/>
              <a:t>12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804975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01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Informatiemoment op locatie;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 err="1"/>
              <a:t>NvI</a:t>
            </a:r>
            <a:r>
              <a:rPr lang="nl-NL" dirty="0"/>
              <a:t>: schriftelijk – individueel – schriftelijk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Voorlopige gunning: voor kerst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EMVI terug gebracht naar 2 criteria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MKI berekening (light)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60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Technisch uitdagend in eenvoud: eenvoud per discipline, uitdagend om de disciplines geïntegreerd te krijgen rekening houdend met alle raakvlakken.</a:t>
            </a:r>
          </a:p>
          <a:p>
            <a:endParaRPr lang="nl-NL" dirty="0"/>
          </a:p>
          <a:p>
            <a:r>
              <a:rPr lang="nl-NL" dirty="0"/>
              <a:t>Ik denk een mooi project en daag jullie uit hier verdere invulling aan te geven!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50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0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Vragen: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Geen rechten aan ontlenen wat er gezegd wordt, daarom graag vragen formeel stellen via het vragen formulier in </a:t>
            </a:r>
            <a:r>
              <a:rPr lang="nl-NL" dirty="0" err="1"/>
              <a:t>Tenderned</a:t>
            </a:r>
            <a:r>
              <a:rPr lang="nl-NL" dirty="0"/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Mocht je toch vragen willen stellen dan wel graag </a:t>
            </a:r>
            <a:r>
              <a:rPr lang="nl-NL" dirty="0" err="1"/>
              <a:t>irt</a:t>
            </a:r>
            <a:r>
              <a:rPr lang="nl-NL" dirty="0"/>
              <a:t> selectiefase</a:t>
            </a:r>
          </a:p>
          <a:p>
            <a:pPr marL="0" indent="0">
              <a:buFontTx/>
              <a:buNone/>
            </a:pPr>
            <a:endParaRPr lang="nl-NL" dirty="0"/>
          </a:p>
          <a:p>
            <a:pPr marL="0" indent="0">
              <a:buFontTx/>
              <a:buNone/>
            </a:pPr>
            <a:r>
              <a:rPr lang="nl-NL" dirty="0"/>
              <a:t>Impressie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dirty="0"/>
              <a:t>Uiteindelijk ontwerp wijkt af van de getoond impressies</a:t>
            </a:r>
          </a:p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79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Velsen noord: oversteek en onderdoorgang, groene buffer met </a:t>
            </a:r>
            <a:r>
              <a:rPr lang="nl-NL" dirty="0" err="1"/>
              <a:t>Velzertraverse</a:t>
            </a:r>
            <a:r>
              <a:rPr lang="nl-NL" dirty="0"/>
              <a:t>, huidige bushaltes</a:t>
            </a:r>
          </a:p>
          <a:p>
            <a:pPr marL="171450" indent="-171450">
              <a:buFontTx/>
              <a:buChar char="-"/>
            </a:pPr>
            <a:r>
              <a:rPr lang="nl-NL" dirty="0" err="1"/>
              <a:t>Velsertarverse</a:t>
            </a:r>
            <a:r>
              <a:rPr lang="nl-NL" dirty="0"/>
              <a:t>: toegang tot Beverwijk, Tata, Brandwonden centrum, N197 naar </a:t>
            </a:r>
            <a:r>
              <a:rPr lang="nl-NL" dirty="0" err="1"/>
              <a:t>WaZ</a:t>
            </a:r>
            <a:endParaRPr lang="nl-NL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nl-NL" dirty="0"/>
              <a:t>A22 : toe-/afritten, </a:t>
            </a:r>
            <a:r>
              <a:rPr lang="nl-NL" dirty="0" err="1"/>
              <a:t>Velsertunnel</a:t>
            </a:r>
            <a:r>
              <a:rPr lang="nl-NL" dirty="0"/>
              <a:t>  </a:t>
            </a:r>
          </a:p>
          <a:p>
            <a:pPr marL="171450" indent="-171450">
              <a:buFontTx/>
              <a:buChar char="-"/>
            </a:pPr>
            <a:r>
              <a:rPr lang="nl-NL" dirty="0" err="1"/>
              <a:t>Wijckerpoort</a:t>
            </a:r>
            <a:r>
              <a:rPr lang="nl-NL" dirty="0"/>
              <a:t>: parkeren, oude sporen, fiets/voetpaden,</a:t>
            </a:r>
          </a:p>
          <a:p>
            <a:pPr marL="171450" indent="-171450">
              <a:buFontTx/>
              <a:buChar char="-"/>
            </a:pPr>
            <a:r>
              <a:rPr lang="nl-NL" dirty="0"/>
              <a:t>Gebiedsontwikkeling: Ankies-hoeve </a:t>
            </a:r>
          </a:p>
          <a:p>
            <a:pPr marL="171450" indent="-171450">
              <a:buFontTx/>
              <a:buChar char="-"/>
            </a:pPr>
            <a:r>
              <a:rPr lang="nl-NL" dirty="0"/>
              <a:t>Spoor : toegang Tata, lijn Alkmaar – Haarlem, station Beverwijk</a:t>
            </a:r>
          </a:p>
          <a:p>
            <a:pPr marL="171450" indent="-171450">
              <a:buFontTx/>
              <a:buChar char="-"/>
            </a:pPr>
            <a:r>
              <a:rPr lang="nl-NL" dirty="0" err="1"/>
              <a:t>Emplacemenstsweg</a:t>
            </a:r>
            <a:r>
              <a:rPr lang="nl-NL" dirty="0"/>
              <a:t>: ontsluiting busstation en parkeerterrein via de overweg, </a:t>
            </a:r>
            <a:r>
              <a:rPr lang="nl-NL" dirty="0" err="1"/>
              <a:t>Cineworld</a:t>
            </a:r>
            <a:endParaRPr lang="nl-NL" dirty="0"/>
          </a:p>
          <a:p>
            <a:pPr marL="171450" indent="-171450">
              <a:buFontTx/>
              <a:buChar char="-"/>
            </a:pPr>
            <a:r>
              <a:rPr lang="nl-NL" dirty="0"/>
              <a:t>Stationsplein: </a:t>
            </a:r>
            <a:r>
              <a:rPr lang="nl-NL" dirty="0" err="1"/>
              <a:t>bus-station</a:t>
            </a:r>
            <a:r>
              <a:rPr lang="nl-NL" dirty="0"/>
              <a:t>, gemeentehuis Beverwijk</a:t>
            </a:r>
          </a:p>
          <a:p>
            <a:pPr marL="171450" indent="-171450">
              <a:buFontTx/>
              <a:buChar char="-"/>
            </a:pPr>
            <a:r>
              <a:rPr lang="nl-NL" dirty="0"/>
              <a:t>NS-station: oude hal, fietsenstalling, perrontunnel met liften naar 2 dubbele perrons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FC8534-1FD3-4C43-912E-A42B05FFE3E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94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Projectscope:</a:t>
            </a:r>
          </a:p>
          <a:p>
            <a:endParaRPr lang="nl-NL" dirty="0"/>
          </a:p>
          <a:p>
            <a:pPr marL="0" lvl="1">
              <a:spcBef>
                <a:spcPct val="20000"/>
              </a:spcBef>
              <a:buClr>
                <a:srgbClr val="E61432"/>
              </a:buClr>
            </a:pPr>
            <a:r>
              <a:rPr lang="nl-NL" sz="1200" u="sng" dirty="0">
                <a:latin typeface="+mn-lt"/>
              </a:rPr>
              <a:t>Busbaan</a:t>
            </a:r>
          </a:p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1200" dirty="0">
                <a:latin typeface="+mn-lt"/>
              </a:rPr>
              <a:t>Het realiseren van een vrij liggende busbaan inclusief een bushalte en fietsenstalling ten behoeve van Velsen Noord en de toekomstige gebiedsontwikkeling </a:t>
            </a:r>
            <a:r>
              <a:rPr lang="nl-NL" sz="1200" dirty="0" err="1">
                <a:latin typeface="+mn-lt"/>
              </a:rPr>
              <a:t>Wijckerpoort</a:t>
            </a:r>
            <a:r>
              <a:rPr lang="nl-NL" sz="1200" dirty="0">
                <a:latin typeface="+mn-lt"/>
              </a:rPr>
              <a:t>;</a:t>
            </a:r>
          </a:p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1200" dirty="0">
                <a:latin typeface="+mn-lt"/>
              </a:rPr>
              <a:t>De realisatie van de busbaan tussen het busstation Beverwijk en de gebiedsontsluitingsweg </a:t>
            </a:r>
            <a:r>
              <a:rPr lang="nl-NL" sz="1200" dirty="0" err="1">
                <a:latin typeface="+mn-lt"/>
              </a:rPr>
              <a:t>Wijckermolen</a:t>
            </a:r>
            <a:r>
              <a:rPr lang="nl-NL" sz="1200" dirty="0">
                <a:latin typeface="+mn-lt"/>
              </a:rPr>
              <a:t> achter het stationsgebouw langs.</a:t>
            </a:r>
          </a:p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endParaRPr lang="nl-NL" sz="1200" dirty="0">
              <a:latin typeface="+mn-lt"/>
            </a:endParaRPr>
          </a:p>
          <a:p>
            <a:pPr marL="0" lvl="1">
              <a:spcBef>
                <a:spcPct val="20000"/>
              </a:spcBef>
              <a:buClr>
                <a:srgbClr val="E61432"/>
              </a:buClr>
            </a:pPr>
            <a:r>
              <a:rPr lang="nl-NL" sz="1200" u="sng" dirty="0">
                <a:latin typeface="+mn-lt"/>
              </a:rPr>
              <a:t>Fietsonderdoorgang</a:t>
            </a:r>
            <a:endParaRPr lang="nl-NL" sz="1200" dirty="0">
              <a:latin typeface="+mn-lt"/>
            </a:endParaRPr>
          </a:p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1200" dirty="0">
                <a:latin typeface="+mn-lt"/>
              </a:rPr>
              <a:t>Een sociaal veilige loop/fietsroute vanuit de bushalte en station Beverwijk naar Velsen-Noord door het aanleggen van een voet-/fietstunnel onder de </a:t>
            </a:r>
            <a:r>
              <a:rPr lang="nl-NL" sz="1200" dirty="0" err="1">
                <a:latin typeface="+mn-lt"/>
              </a:rPr>
              <a:t>Velsertraverse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20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None/>
            </a:pPr>
            <a:endParaRPr lang="nl-NL" dirty="0">
              <a:latin typeface="+mn-lt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88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jdelijke aanduiding voor dia-afbeelding 1">
            <a:extLst>
              <a:ext uri="{FF2B5EF4-FFF2-40B4-BE49-F238E27FC236}">
                <a16:creationId xmlns:a16="http://schemas.microsoft.com/office/drawing/2014/main" id="{8DFC6A04-8199-4298-8237-E424D4C78A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2291" name="Tijdelijke aanduiding voor notities 2">
            <a:extLst>
              <a:ext uri="{FF2B5EF4-FFF2-40B4-BE49-F238E27FC236}">
                <a16:creationId xmlns:a16="http://schemas.microsoft.com/office/drawing/2014/main" id="{18C2EC77-8F50-415F-A76B-30BC7BA7C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292" name="Tijdelijke aanduiding voor dianummer 3">
            <a:extLst>
              <a:ext uri="{FF2B5EF4-FFF2-40B4-BE49-F238E27FC236}">
                <a16:creationId xmlns:a16="http://schemas.microsoft.com/office/drawing/2014/main" id="{61BF4151-F1D7-4704-A838-2F3BAD059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2F2D69E-3DB9-4FD5-9001-80531860D47A}" type="slidenum">
              <a:rPr lang="en-US" altLang="nl-NL"/>
              <a:pPr/>
              <a:t>7</a:t>
            </a:fld>
            <a:endParaRPr lang="en-US" alt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Oplopende busbaan naar de </a:t>
            </a:r>
            <a:r>
              <a:rPr lang="nl-NL" dirty="0" err="1"/>
              <a:t>velsertraverse</a:t>
            </a:r>
            <a:endParaRPr lang="nl-NL" dirty="0"/>
          </a:p>
          <a:p>
            <a:pPr marL="171450" indent="-171450">
              <a:buFontTx/>
              <a:buChar char="-"/>
            </a:pPr>
            <a:r>
              <a:rPr lang="nl-NL" dirty="0"/>
              <a:t>Bushalte te bereiken via hellingbaan en trap + fietsenstalling</a:t>
            </a:r>
          </a:p>
          <a:p>
            <a:pPr marL="171450" indent="-171450">
              <a:buFontTx/>
              <a:buChar char="-"/>
            </a:pPr>
            <a:r>
              <a:rPr lang="nl-NL" dirty="0"/>
              <a:t>Onderdoorgang: veilige doorsteek vanuit Velsen noord, rechts naar bushalte, links naar (door) fietsroute station en verder</a:t>
            </a:r>
          </a:p>
          <a:p>
            <a:pPr marL="171450" indent="-171450">
              <a:buFontTx/>
              <a:buChar char="-"/>
            </a:pPr>
            <a:r>
              <a:rPr lang="nl-NL" dirty="0"/>
              <a:t>Aansluiting parkeer terrein</a:t>
            </a:r>
          </a:p>
          <a:p>
            <a:pPr marL="171450" indent="-171450">
              <a:buFontTx/>
              <a:buChar char="-"/>
            </a:pPr>
            <a:r>
              <a:rPr lang="nl-NL" dirty="0"/>
              <a:t>Aanpassing Emplacementsweg om veilig busverkeer mogelijk te maken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95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31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l-NL" dirty="0"/>
              <a:t>Ontsluiting </a:t>
            </a:r>
            <a:r>
              <a:rPr lang="nl-NL" dirty="0" err="1"/>
              <a:t>Wijckermolen</a:t>
            </a:r>
            <a:r>
              <a:rPr lang="nl-NL" dirty="0"/>
              <a:t> en </a:t>
            </a:r>
            <a:r>
              <a:rPr lang="nl-NL" dirty="0" err="1"/>
              <a:t>bus-station</a:t>
            </a:r>
            <a:r>
              <a:rPr lang="nl-NL" dirty="0"/>
              <a:t>;</a:t>
            </a:r>
          </a:p>
          <a:p>
            <a:pPr marL="171450" indent="-171450">
              <a:buFontTx/>
              <a:buChar char="-"/>
            </a:pPr>
            <a:r>
              <a:rPr lang="nl-NL" dirty="0"/>
              <a:t>Versmalling busbaan ter hoogte van de lift</a:t>
            </a:r>
          </a:p>
          <a:p>
            <a:pPr marL="171450" indent="-171450">
              <a:buFontTx/>
              <a:buChar char="-"/>
            </a:pPr>
            <a:r>
              <a:rPr lang="nl-NL" dirty="0"/>
              <a:t>Aanpassing fietsenstalling</a:t>
            </a:r>
          </a:p>
          <a:p>
            <a:pPr marL="171450" indent="-171450">
              <a:buFontTx/>
              <a:buChar char="-"/>
            </a:pPr>
            <a:r>
              <a:rPr lang="nl-NL" dirty="0"/>
              <a:t>Oplevering aan gemeente Beverwijk en NS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5F1D71-BD8B-4CFD-9BF9-AA0B7FDB282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95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0" y="1809750"/>
            <a:ext cx="9144000" cy="4505325"/>
            <a:chOff x="0" y="1140"/>
            <a:chExt cx="5760" cy="2838"/>
          </a:xfrm>
        </p:grpSpPr>
        <p:sp>
          <p:nvSpPr>
            <p:cNvPr id="6" name="Rectangle 10"/>
            <p:cNvSpPr>
              <a:spLocks noChangeArrowheads="1"/>
            </p:cNvSpPr>
            <p:nvPr userDrawn="1"/>
          </p:nvSpPr>
          <p:spPr bwMode="auto">
            <a:xfrm>
              <a:off x="0" y="1140"/>
              <a:ext cx="453" cy="2040"/>
            </a:xfrm>
            <a:prstGeom prst="rect">
              <a:avLst/>
            </a:prstGeom>
            <a:solidFill>
              <a:srgbClr val="FAA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11"/>
            <p:cNvSpPr>
              <a:spLocks noChangeArrowheads="1"/>
            </p:cNvSpPr>
            <p:nvPr userDrawn="1"/>
          </p:nvSpPr>
          <p:spPr bwMode="auto">
            <a:xfrm>
              <a:off x="4400" y="1140"/>
              <a:ext cx="1360" cy="2040"/>
            </a:xfrm>
            <a:prstGeom prst="rect">
              <a:avLst/>
            </a:prstGeom>
            <a:solidFill>
              <a:srgbClr val="2891E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8" name="Picture 12" descr="PNH_rgb_ne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" y="3609"/>
              <a:ext cx="1893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19138" y="1809750"/>
            <a:ext cx="6265862" cy="1619250"/>
          </a:xfrm>
        </p:spPr>
        <p:txBody>
          <a:bodyPr lIns="180000" tIns="180000" rIns="180000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719138" y="3429000"/>
            <a:ext cx="6265862" cy="1619250"/>
          </a:xfrm>
        </p:spPr>
        <p:txBody>
          <a:bodyPr lIns="180000" rIns="180000" bIns="180000"/>
          <a:lstStyle>
            <a:lvl1pPr>
              <a:lnSpc>
                <a:spcPts val="3200"/>
              </a:lnSpc>
              <a:defRPr sz="22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42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4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5732463" y="539750"/>
            <a:ext cx="1611312" cy="523875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98525" y="539750"/>
            <a:ext cx="4681538" cy="5238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74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25" y="539750"/>
            <a:ext cx="6445250" cy="719138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grafiek 2"/>
          <p:cNvSpPr>
            <a:spLocks noGrp="1"/>
          </p:cNvSpPr>
          <p:nvPr>
            <p:ph type="chart" idx="1"/>
          </p:nvPr>
        </p:nvSpPr>
        <p:spPr>
          <a:xfrm>
            <a:off x="898525" y="1438275"/>
            <a:ext cx="6445250" cy="4340225"/>
          </a:xfrm>
        </p:spPr>
        <p:txBody>
          <a:bodyPr/>
          <a:lstStyle/>
          <a:p>
            <a:pPr lvl="0"/>
            <a:r>
              <a:rPr lang="nl-NL" noProof="0"/>
              <a:t>Klik op het pictogram als u een grafiek wilt toevoegen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6281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en diagram of 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25" y="539750"/>
            <a:ext cx="6445250" cy="719138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SmartArt 2"/>
          <p:cNvSpPr>
            <a:spLocks noGrp="1"/>
          </p:cNvSpPr>
          <p:nvPr>
            <p:ph type="dgm" idx="1"/>
          </p:nvPr>
        </p:nvSpPr>
        <p:spPr>
          <a:xfrm>
            <a:off x="898525" y="1438275"/>
            <a:ext cx="6445250" cy="4340225"/>
          </a:xfrm>
        </p:spPr>
        <p:txBody>
          <a:bodyPr/>
          <a:lstStyle/>
          <a:p>
            <a:pPr lvl="0"/>
            <a:r>
              <a:rPr lang="nl-NL" noProof="0"/>
              <a:t>Klik op het pictogram als u een SmartArt-afbeelding wilt toevoegen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80253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inhoud 5">
            <a:extLst>
              <a:ext uri="{FF2B5EF4-FFF2-40B4-BE49-F238E27FC236}">
                <a16:creationId xmlns:a16="http://schemas.microsoft.com/office/drawing/2014/main" id="{B08A2505-4D61-FE40-B5FE-AFBF5F81916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0" y="0"/>
            <a:ext cx="9144000" cy="5983330"/>
          </a:xfrm>
          <a:solidFill>
            <a:schemeClr val="bg1">
              <a:lumMod val="85000"/>
            </a:schemeClr>
          </a:solidFill>
        </p:spPr>
        <p:txBody>
          <a:bodyPr tIns="360000" bIns="46800" anchor="t" anchorCtr="1">
            <a:normAutofit/>
          </a:bodyPr>
          <a:lstStyle>
            <a:lvl1pPr marL="0" indent="0">
              <a:buNone/>
              <a:defRPr sz="750"/>
            </a:lvl1pPr>
          </a:lstStyle>
          <a:p>
            <a:pPr lvl="0"/>
            <a:r>
              <a:rPr lang="nl-NL" dirty="0"/>
              <a:t>Voor beeldvullende afbeelding ga naar &gt; Tabblad Ontwerpen &gt; Achtergrond opmaken &gt; Opvulling &gt; Opvulling met afbeelding &gt; Afbeelding invoegen uit bestand + gooi dit grijze vlak weg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76533" y="1546281"/>
            <a:ext cx="6867266" cy="899590"/>
          </a:xfrm>
        </p:spPr>
        <p:txBody>
          <a:bodyPr anchor="t">
            <a:noAutofit/>
          </a:bodyPr>
          <a:lstStyle>
            <a:lvl1pPr algn="l">
              <a:defRPr sz="375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Type hier een titel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76532" y="2445872"/>
            <a:ext cx="6989021" cy="643007"/>
          </a:xfrm>
        </p:spPr>
        <p:txBody>
          <a:bodyPr anchor="t">
            <a:noAutofit/>
          </a:bodyPr>
          <a:lstStyle>
            <a:lvl1pPr marL="0" indent="0" algn="l">
              <a:buNone/>
              <a:defRPr sz="18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Hier kan eventueel een subtitel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F979722-4BA7-A947-89EC-0BF7D8A7E55A}"/>
              </a:ext>
            </a:extLst>
          </p:cNvPr>
          <p:cNvSpPr/>
          <p:nvPr userDrawn="1"/>
        </p:nvSpPr>
        <p:spPr>
          <a:xfrm>
            <a:off x="0" y="5983330"/>
            <a:ext cx="9144000" cy="874670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nl-NL" b="0" i="0" dirty="0">
              <a:latin typeface="Lucida Sans Regular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A234B9-DC70-D64B-803D-69473C2A0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58D5AD2-2A56-6B41-8C51-AFB4915604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6325" y="6159180"/>
            <a:ext cx="1497363" cy="40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22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2897579"/>
            <a:ext cx="9144000" cy="943786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25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“Ruimte voor bijvoorbeeld een </a:t>
            </a:r>
            <a:br>
              <a:rPr lang="nl-NL" dirty="0"/>
            </a:br>
            <a:r>
              <a:rPr lang="nl-NL" dirty="0"/>
              <a:t>quote over twee regels”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99B03-AD3B-0D4A-B7D2-5A18616202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82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7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960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98525" y="1438275"/>
            <a:ext cx="3146425" cy="4340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197350" y="1438275"/>
            <a:ext cx="3146425" cy="4340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69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0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091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09668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656772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0" y="1438275"/>
            <a:ext cx="9144000" cy="5056188"/>
            <a:chOff x="0" y="906"/>
            <a:chExt cx="5760" cy="3185"/>
          </a:xfrm>
        </p:grpSpPr>
        <p:pic>
          <p:nvPicPr>
            <p:cNvPr id="1029" name="Picture 8" descr="PNH_rgb_pos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" y="3833"/>
              <a:ext cx="1324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" name="Rectangle 9"/>
            <p:cNvSpPr>
              <a:spLocks noChangeArrowheads="1"/>
            </p:cNvSpPr>
            <p:nvPr userDrawn="1"/>
          </p:nvSpPr>
          <p:spPr bwMode="auto">
            <a:xfrm>
              <a:off x="0" y="906"/>
              <a:ext cx="113" cy="2734"/>
            </a:xfrm>
            <a:prstGeom prst="rect">
              <a:avLst/>
            </a:prstGeom>
            <a:solidFill>
              <a:srgbClr val="FAA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auto">
            <a:xfrm>
              <a:off x="5647" y="906"/>
              <a:ext cx="113" cy="2734"/>
            </a:xfrm>
            <a:prstGeom prst="rect">
              <a:avLst/>
            </a:prstGeom>
            <a:solidFill>
              <a:srgbClr val="2891E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02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898525" y="539750"/>
            <a:ext cx="64452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Titelstijl van model bewerken</a:t>
            </a:r>
          </a:p>
        </p:txBody>
      </p:sp>
      <p:sp>
        <p:nvSpPr>
          <p:cNvPr id="102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1438275"/>
            <a:ext cx="644525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de tekststijl van het model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63" r:id="rId14"/>
    <p:sldLayoutId id="2147483664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folHlink"/>
          </a:solidFill>
          <a:latin typeface="Lucida Sans Regular" pitchFamily="64" charset="0"/>
        </a:defRPr>
      </a:lvl9pPr>
    </p:titleStyle>
    <p:bodyStyle>
      <a:lvl1pPr marL="342900" indent="-342900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 sz="2800">
          <a:solidFill>
            <a:schemeClr val="tx1"/>
          </a:solidFill>
          <a:latin typeface="+mn-lt"/>
        </a:defRPr>
      </a:lvl2pPr>
      <a:lvl3pPr marL="757238" indent="-184150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 sz="2400">
          <a:solidFill>
            <a:schemeClr val="tx1"/>
          </a:solidFill>
          <a:latin typeface="+mn-lt"/>
        </a:defRPr>
      </a:lvl3pPr>
      <a:lvl4pPr marL="1139825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 sz="2000">
          <a:solidFill>
            <a:schemeClr val="tx1"/>
          </a:solidFill>
          <a:latin typeface="+mn-lt"/>
        </a:defRPr>
      </a:lvl4pPr>
      <a:lvl5pPr marL="1525588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 sz="2000">
          <a:solidFill>
            <a:schemeClr val="tx1"/>
          </a:solidFill>
          <a:latin typeface="+mn-lt"/>
        </a:defRPr>
      </a:lvl5pPr>
      <a:lvl6pPr marL="1982788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>
          <a:solidFill>
            <a:schemeClr val="tx1"/>
          </a:solidFill>
          <a:latin typeface="+mn-lt"/>
        </a:defRPr>
      </a:lvl6pPr>
      <a:lvl7pPr marL="2439988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>
          <a:solidFill>
            <a:schemeClr val="tx1"/>
          </a:solidFill>
          <a:latin typeface="+mn-lt"/>
        </a:defRPr>
      </a:lvl7pPr>
      <a:lvl8pPr marL="2897188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>
          <a:solidFill>
            <a:schemeClr val="tx1"/>
          </a:solidFill>
          <a:latin typeface="+mn-lt"/>
        </a:defRPr>
      </a:lvl8pPr>
      <a:lvl9pPr marL="3354388" indent="-192088" algn="l" rtl="0" eaLnBrk="1" fontAlgn="base" hangingPunct="1">
        <a:lnSpc>
          <a:spcPts val="2800"/>
        </a:lnSpc>
        <a:spcBef>
          <a:spcPct val="20000"/>
        </a:spcBef>
        <a:spcAft>
          <a:spcPct val="0"/>
        </a:spcAft>
        <a:buClr>
          <a:srgbClr val="E61432"/>
        </a:buClr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t="-23000" r="-7000" b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HOV Station Beverwijk</a:t>
            </a:r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>
          <a:xfrm>
            <a:off x="3059832" y="3187872"/>
            <a:ext cx="4821745" cy="482255"/>
          </a:xfrm>
        </p:spPr>
        <p:txBody>
          <a:bodyPr/>
          <a:lstStyle/>
          <a:p>
            <a:r>
              <a:rPr lang="nl-NL" sz="2400" dirty="0"/>
              <a:t>Toelichting Project (selectiefase)</a:t>
            </a:r>
          </a:p>
          <a:p>
            <a:r>
              <a:rPr lang="nl-NL" sz="2400" dirty="0"/>
              <a:t>13 juni 2024</a:t>
            </a:r>
          </a:p>
        </p:txBody>
      </p:sp>
    </p:spTree>
    <p:extLst>
      <p:ext uri="{BB962C8B-B14F-4D97-AF65-F5344CB8AC3E}">
        <p14:creationId xmlns:p14="http://schemas.microsoft.com/office/powerpoint/2010/main" val="495298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58" y="1041126"/>
            <a:ext cx="8328455" cy="4691644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15F1C77-7088-0967-8C44-CC0E93B37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171" y="850404"/>
            <a:ext cx="9168341" cy="515719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B384F11-57FD-472C-6B26-09C9835DD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9910" y="3012087"/>
            <a:ext cx="5473950" cy="291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83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9517" y="552440"/>
            <a:ext cx="1585243" cy="673943"/>
          </a:xfrm>
        </p:spPr>
        <p:txBody>
          <a:bodyPr/>
          <a:lstStyle/>
          <a:p>
            <a:endParaRPr lang="nl-NL" sz="3200" dirty="0">
              <a:solidFill>
                <a:srgbClr val="FF000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6067425"/>
            <a:ext cx="2743200" cy="67394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C62653E-19B6-BDFD-E830-2493D5A0E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710" y="322902"/>
            <a:ext cx="7438579" cy="645333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AFC1387-52AA-7422-AA06-3FB3382E7345}"/>
              </a:ext>
            </a:extLst>
          </p:cNvPr>
          <p:cNvSpPr txBox="1"/>
          <p:nvPr/>
        </p:nvSpPr>
        <p:spPr>
          <a:xfrm>
            <a:off x="852710" y="366656"/>
            <a:ext cx="55263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nl-NL" sz="3200" b="0" i="0" u="none" strike="noStrike" kern="0" cap="none" spc="0" normalizeH="0" baseline="0" noProof="0" dirty="0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Lucida Sans Regular"/>
                <a:ea typeface="+mj-ea"/>
                <a:cs typeface="+mj-cs"/>
              </a:rPr>
              <a:t>Ontwerp : </a:t>
            </a:r>
            <a:r>
              <a:rPr kumimoji="0" lang="nl-NL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325F"/>
                </a:solidFill>
                <a:effectLst/>
                <a:uLnTx/>
                <a:uFillTx/>
                <a:latin typeface="Lucida Sans Regular"/>
                <a:ea typeface="+mj-ea"/>
                <a:cs typeface="+mj-cs"/>
              </a:rPr>
              <a:t>Wijckermolen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857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EACDEFD3-6B33-4F7C-B851-78CD9E3C8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8525" y="539750"/>
            <a:ext cx="7921625" cy="719138"/>
          </a:xfrm>
        </p:spPr>
        <p:txBody>
          <a:bodyPr/>
          <a:lstStyle/>
          <a:p>
            <a:r>
              <a:rPr lang="nl-NL" altLang="nl-NL" dirty="0">
                <a:ea typeface="ＭＳ Ｐゴシック" panose="020B0600070205080204" pitchFamily="34" charset="-128"/>
              </a:rPr>
              <a:t>Raakvlakken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0219C9-F9E5-4005-AF10-075543A27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24" y="1631950"/>
            <a:ext cx="6409779" cy="4340225"/>
          </a:xfrm>
        </p:spPr>
        <p:txBody>
          <a:bodyPr/>
          <a:lstStyle/>
          <a:p>
            <a:pPr>
              <a:defRPr/>
            </a:pPr>
            <a:r>
              <a:rPr lang="nl-NL" sz="2000" b="1" dirty="0" err="1"/>
              <a:t>Prorail</a:t>
            </a:r>
            <a:r>
              <a:rPr lang="nl-NL" sz="2000" dirty="0"/>
              <a:t>: sanering sporen + verplaatsen overweg </a:t>
            </a:r>
          </a:p>
          <a:p>
            <a:pPr>
              <a:defRPr/>
            </a:pPr>
            <a:r>
              <a:rPr lang="nl-NL" sz="2000" b="1" dirty="0"/>
              <a:t>Gemeente Beverwijk</a:t>
            </a:r>
            <a:r>
              <a:rPr lang="nl-NL" sz="2000" dirty="0"/>
              <a:t>: parkeerterrein, overdracht beheer, woningbouw Ankies-hoeve</a:t>
            </a:r>
          </a:p>
          <a:p>
            <a:pPr>
              <a:defRPr/>
            </a:pPr>
            <a:r>
              <a:rPr lang="nl-NL" sz="2000" b="1" dirty="0"/>
              <a:t>Gemeente Velsen</a:t>
            </a:r>
            <a:r>
              <a:rPr lang="nl-NL" sz="2000" dirty="0"/>
              <a:t>: aankleding tunnel, overdracht beheer</a:t>
            </a:r>
          </a:p>
          <a:p>
            <a:pPr>
              <a:defRPr/>
            </a:pPr>
            <a:r>
              <a:rPr lang="nl-NL" sz="2000" b="1" dirty="0"/>
              <a:t>NS (vastgoed)</a:t>
            </a:r>
            <a:r>
              <a:rPr lang="nl-NL" sz="2000" dirty="0"/>
              <a:t>: fietsenstalling, lift, perrontunnel, overdracht beheer</a:t>
            </a:r>
          </a:p>
          <a:p>
            <a:pPr>
              <a:defRPr/>
            </a:pPr>
            <a:r>
              <a:rPr lang="nl-NL" sz="2000" dirty="0"/>
              <a:t>Bereikbaarheid </a:t>
            </a:r>
            <a:r>
              <a:rPr lang="nl-NL" sz="2000" b="1" dirty="0"/>
              <a:t>ziekenhuis</a:t>
            </a:r>
            <a:r>
              <a:rPr lang="nl-NL" sz="2000" dirty="0"/>
              <a:t> Beverwijk en </a:t>
            </a:r>
            <a:r>
              <a:rPr lang="nl-NL" sz="2000" b="1" dirty="0"/>
              <a:t>Tata</a:t>
            </a:r>
            <a:r>
              <a:rPr lang="nl-NL" sz="2000" dirty="0"/>
              <a:t>;</a:t>
            </a:r>
          </a:p>
          <a:p>
            <a:pPr>
              <a:defRPr/>
            </a:pPr>
            <a:r>
              <a:rPr lang="nl-NL" sz="2000" b="1" dirty="0" err="1"/>
              <a:t>Tennet</a:t>
            </a:r>
            <a:r>
              <a:rPr lang="nl-NL" sz="2000" b="1" dirty="0"/>
              <a:t>: </a:t>
            </a:r>
            <a:r>
              <a:rPr lang="nl-NL" sz="2000" dirty="0"/>
              <a:t>hoogspanningskabels</a:t>
            </a:r>
            <a:endParaRPr lang="nl-NL" sz="2000" b="1" dirty="0"/>
          </a:p>
          <a:p>
            <a:pPr marL="0" indent="0">
              <a:buNone/>
              <a:defRPr/>
            </a:pPr>
            <a:endParaRPr lang="nl-NL" sz="2000" dirty="0"/>
          </a:p>
          <a:p>
            <a:pPr marL="0" indent="0">
              <a:buFontTx/>
              <a:buNone/>
              <a:defRPr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553133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9646" y="548680"/>
            <a:ext cx="7708778" cy="719138"/>
          </a:xfrm>
        </p:spPr>
        <p:txBody>
          <a:bodyPr/>
          <a:lstStyle/>
          <a:p>
            <a:r>
              <a:rPr lang="nl-NL" dirty="0"/>
              <a:t>Het contract:</a:t>
            </a:r>
            <a:endParaRPr lang="nl-NL" sz="1200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 bwMode="auto">
          <a:xfrm>
            <a:off x="683568" y="980728"/>
            <a:ext cx="727387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757238" indent="-184150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400">
                <a:solidFill>
                  <a:schemeClr val="tx1"/>
                </a:solidFill>
                <a:latin typeface="+mn-lt"/>
              </a:defRPr>
            </a:lvl3pPr>
            <a:lvl4pPr marL="1139825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5255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5pPr>
            <a:lvl6pPr marL="19827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6pPr>
            <a:lvl7pPr marL="24399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7pPr>
            <a:lvl8pPr marL="28971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8pPr>
            <a:lvl9pPr marL="33543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nl-NL" kern="0" dirty="0"/>
          </a:p>
          <a:p>
            <a:pPr marL="0" indent="0">
              <a:buFontTx/>
              <a:buNone/>
            </a:pPr>
            <a:endParaRPr lang="nl-NL" kern="0" dirty="0"/>
          </a:p>
        </p:txBody>
      </p:sp>
      <p:sp>
        <p:nvSpPr>
          <p:cNvPr id="22" name="Rechthoek 4">
            <a:extLst>
              <a:ext uri="{FF2B5EF4-FFF2-40B4-BE49-F238E27FC236}">
                <a16:creationId xmlns:a16="http://schemas.microsoft.com/office/drawing/2014/main" id="{39B06315-6EF7-4523-A481-B3721C80EE3B}"/>
              </a:ext>
            </a:extLst>
          </p:cNvPr>
          <p:cNvSpPr/>
          <p:nvPr/>
        </p:nvSpPr>
        <p:spPr>
          <a:xfrm>
            <a:off x="772064" y="1246819"/>
            <a:ext cx="768836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E&amp;C contract onder de UAV-</a:t>
            </a:r>
            <a:r>
              <a:rPr lang="nl-NL" sz="2000" dirty="0" err="1">
                <a:latin typeface="+mn-lt"/>
              </a:rPr>
              <a:t>gc</a:t>
            </a:r>
            <a:endParaRPr lang="nl-NL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Ontwerp:</a:t>
            </a:r>
          </a:p>
          <a:p>
            <a:pPr marL="800100" lvl="1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Referentieontwerp is bindend, met minimale vrijheid;</a:t>
            </a:r>
          </a:p>
          <a:p>
            <a:pPr marL="800100" lvl="1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Evenwichtsconstructie busbaan </a:t>
            </a:r>
            <a:r>
              <a:rPr lang="nl-NL" sz="2000" dirty="0" err="1">
                <a:latin typeface="+mn-lt"/>
              </a:rPr>
              <a:t>Wijckerpoort</a:t>
            </a:r>
            <a:r>
              <a:rPr lang="nl-NL" sz="2000" dirty="0">
                <a:latin typeface="+mn-lt"/>
              </a:rPr>
              <a:t> (EPS)</a:t>
            </a:r>
          </a:p>
          <a:p>
            <a:pPr marL="800100" lvl="1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Gekoppelde </a:t>
            </a:r>
            <a:r>
              <a:rPr lang="nl-NL" sz="2000" dirty="0" err="1">
                <a:latin typeface="+mn-lt"/>
              </a:rPr>
              <a:t>VRI’s</a:t>
            </a:r>
            <a:r>
              <a:rPr lang="nl-NL" sz="2000" dirty="0">
                <a:latin typeface="+mn-lt"/>
              </a:rPr>
              <a:t> </a:t>
            </a:r>
            <a:r>
              <a:rPr lang="nl-NL" sz="2000" dirty="0" err="1">
                <a:latin typeface="+mn-lt"/>
              </a:rPr>
              <a:t>Velsertraverse</a:t>
            </a:r>
            <a:endParaRPr lang="nl-NL" sz="20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RI-verdeling en indexering van toepassing</a:t>
            </a:r>
          </a:p>
          <a:p>
            <a:pPr marL="342900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Omgevingsvergunning onderdoorgang OG</a:t>
            </a:r>
          </a:p>
          <a:p>
            <a:pPr marL="342900" indent="-342900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Oplevering werk zomer 2026 </a:t>
            </a:r>
          </a:p>
        </p:txBody>
      </p:sp>
    </p:spTree>
    <p:extLst>
      <p:ext uri="{BB962C8B-B14F-4D97-AF65-F5344CB8AC3E}">
        <p14:creationId xmlns:p14="http://schemas.microsoft.com/office/powerpoint/2010/main" val="2722376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9646" y="548680"/>
            <a:ext cx="7708778" cy="719138"/>
          </a:xfrm>
        </p:spPr>
        <p:txBody>
          <a:bodyPr/>
          <a:lstStyle/>
          <a:p>
            <a:r>
              <a:rPr lang="nl-NL" dirty="0"/>
              <a:t>Inschrijvingsfase</a:t>
            </a:r>
            <a:endParaRPr lang="nl-NL" sz="1200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 bwMode="auto">
          <a:xfrm>
            <a:off x="755576" y="908249"/>
            <a:ext cx="727387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757238" indent="-184150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400">
                <a:solidFill>
                  <a:schemeClr val="tx1"/>
                </a:solidFill>
                <a:latin typeface="+mn-lt"/>
              </a:defRPr>
            </a:lvl3pPr>
            <a:lvl4pPr marL="1139825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5255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5pPr>
            <a:lvl6pPr marL="19827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6pPr>
            <a:lvl7pPr marL="24399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7pPr>
            <a:lvl8pPr marL="28971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8pPr>
            <a:lvl9pPr marL="33543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nl-NL" kern="0" dirty="0"/>
          </a:p>
          <a:p>
            <a:pPr marL="0" indent="0">
              <a:buFontTx/>
              <a:buNone/>
            </a:pPr>
            <a:endParaRPr lang="nl-NL" kern="0" dirty="0"/>
          </a:p>
        </p:txBody>
      </p:sp>
      <p:sp>
        <p:nvSpPr>
          <p:cNvPr id="22" name="Rechthoek 4">
            <a:extLst>
              <a:ext uri="{FF2B5EF4-FFF2-40B4-BE49-F238E27FC236}">
                <a16:creationId xmlns:a16="http://schemas.microsoft.com/office/drawing/2014/main" id="{39B06315-6EF7-4523-A481-B3721C80EE3B}"/>
              </a:ext>
            </a:extLst>
          </p:cNvPr>
          <p:cNvSpPr/>
          <p:nvPr/>
        </p:nvSpPr>
        <p:spPr>
          <a:xfrm>
            <a:off x="898525" y="1180974"/>
            <a:ext cx="748989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E61432"/>
              </a:buClr>
            </a:pPr>
            <a:r>
              <a:rPr lang="nl-NL" sz="2000" b="1" dirty="0">
                <a:latin typeface="+mn-lt"/>
              </a:rPr>
              <a:t>Planning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Eind augustus:		Start inschrijving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Begin september: 		Informatie moment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September – november:	3 x </a:t>
            </a:r>
            <a:r>
              <a:rPr lang="nl-NL" sz="2000" dirty="0" err="1">
                <a:latin typeface="+mn-lt"/>
              </a:rPr>
              <a:t>NvI</a:t>
            </a:r>
            <a:endParaRPr lang="nl-NL" sz="2000" dirty="0">
              <a:latin typeface="+mn-lt"/>
            </a:endParaRP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Eind november 2024:	Inschrijving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Voor einde jaar:		Voorlopige gunning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Medio januari 2025 :	Gunning</a:t>
            </a:r>
          </a:p>
          <a:p>
            <a:pPr>
              <a:spcBef>
                <a:spcPct val="20000"/>
              </a:spcBef>
              <a:buClr>
                <a:srgbClr val="E61432"/>
              </a:buClr>
            </a:pPr>
            <a:endParaRPr lang="nl-NL" sz="2000" dirty="0">
              <a:latin typeface="+mn-lt"/>
            </a:endParaRPr>
          </a:p>
          <a:p>
            <a:pPr>
              <a:spcBef>
                <a:spcPct val="20000"/>
              </a:spcBef>
              <a:buClr>
                <a:srgbClr val="E61432"/>
              </a:buClr>
            </a:pPr>
            <a:r>
              <a:rPr lang="nl-NL" sz="2000" b="1" dirty="0">
                <a:latin typeface="+mn-lt"/>
              </a:rPr>
              <a:t>EMVI</a:t>
            </a:r>
            <a:r>
              <a:rPr lang="nl-NL" sz="2000" dirty="0">
                <a:latin typeface="+mn-lt"/>
              </a:rPr>
              <a:t>  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Plan hinderbeperking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latin typeface="+mn-lt"/>
              </a:rPr>
              <a:t>MKI-berekening</a:t>
            </a:r>
          </a:p>
        </p:txBody>
      </p:sp>
    </p:spTree>
    <p:extLst>
      <p:ext uri="{BB962C8B-B14F-4D97-AF65-F5344CB8AC3E}">
        <p14:creationId xmlns:p14="http://schemas.microsoft.com/office/powerpoint/2010/main" val="2084836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9646" y="548680"/>
            <a:ext cx="6445250" cy="719138"/>
          </a:xfrm>
        </p:spPr>
        <p:txBody>
          <a:bodyPr/>
          <a:lstStyle/>
          <a:p>
            <a:r>
              <a:rPr lang="nl-NL" dirty="0"/>
              <a:t>Kenmerken project</a:t>
            </a:r>
            <a:endParaRPr lang="nl-NL" sz="1200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 bwMode="auto">
          <a:xfrm>
            <a:off x="395536" y="1267818"/>
            <a:ext cx="727387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757238" indent="-184150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400">
                <a:solidFill>
                  <a:schemeClr val="tx1"/>
                </a:solidFill>
                <a:latin typeface="+mn-lt"/>
              </a:defRPr>
            </a:lvl3pPr>
            <a:lvl4pPr marL="1139825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5255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5pPr>
            <a:lvl6pPr marL="19827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6pPr>
            <a:lvl7pPr marL="24399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7pPr>
            <a:lvl8pPr marL="28971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8pPr>
            <a:lvl9pPr marL="3354388" indent="-192088" algn="l" rtl="0" eaLnBrk="1" fontAlgn="base" hangingPunct="1">
              <a:lnSpc>
                <a:spcPts val="2800"/>
              </a:lnSpc>
              <a:spcBef>
                <a:spcPct val="20000"/>
              </a:spcBef>
              <a:spcAft>
                <a:spcPct val="0"/>
              </a:spcAft>
              <a:buClr>
                <a:srgbClr val="E61432"/>
              </a:buClr>
              <a:buChar char="–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endParaRPr lang="nl-NL" kern="0" dirty="0"/>
          </a:p>
          <a:p>
            <a:pPr lvl="1" indent="-382588">
              <a:buFont typeface="Arial" panose="020B0604020202020204" pitchFamily="34" charset="0"/>
              <a:buChar char="•"/>
            </a:pPr>
            <a:r>
              <a:rPr lang="nl-NL" sz="2000" dirty="0"/>
              <a:t>Technisch uitdagend in eenvoud</a:t>
            </a:r>
          </a:p>
          <a:p>
            <a:pPr lvl="1" indent="-382588">
              <a:buFont typeface="Arial" panose="020B0604020202020204" pitchFamily="34" charset="0"/>
              <a:buChar char="•"/>
            </a:pPr>
            <a:r>
              <a:rPr lang="nl-NL" sz="2000" dirty="0"/>
              <a:t>Dynamische omgeving</a:t>
            </a:r>
          </a:p>
        </p:txBody>
      </p:sp>
    </p:spTree>
    <p:extLst>
      <p:ext uri="{BB962C8B-B14F-4D97-AF65-F5344CB8AC3E}">
        <p14:creationId xmlns:p14="http://schemas.microsoft.com/office/powerpoint/2010/main" val="99646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25" y="837654"/>
            <a:ext cx="6445250" cy="719138"/>
          </a:xfrm>
        </p:spPr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09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</a:t>
            </a:r>
            <a:endParaRPr lang="nl-NL" sz="1100" dirty="0">
              <a:solidFill>
                <a:srgbClr val="FF0000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898525" y="1474619"/>
            <a:ext cx="748989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Welkom					5   min</a:t>
            </a:r>
          </a:p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Project HOV Station Beverwijk		20 min</a:t>
            </a:r>
          </a:p>
          <a:p>
            <a:pPr marL="382588" lvl="1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Vragen					? min</a:t>
            </a:r>
          </a:p>
        </p:txBody>
      </p:sp>
    </p:spTree>
    <p:extLst>
      <p:ext uri="{BB962C8B-B14F-4D97-AF65-F5344CB8AC3E}">
        <p14:creationId xmlns:p14="http://schemas.microsoft.com/office/powerpoint/2010/main" val="371964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23B6E-3653-AAF4-7CA0-9B7574B4B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Spelregels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DDAE32-F653-08BF-F8CF-89C0ED98A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Vragen</a:t>
            </a:r>
          </a:p>
          <a:p>
            <a:r>
              <a:rPr lang="nl-NL" sz="2000" dirty="0"/>
              <a:t>Presentatie beschikbaar stellen</a:t>
            </a:r>
          </a:p>
          <a:p>
            <a:r>
              <a:rPr lang="nl-NL" sz="2000" dirty="0"/>
              <a:t>Impressies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79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259631" y="539750"/>
            <a:ext cx="6192689" cy="738664"/>
          </a:xfrm>
        </p:spPr>
        <p:txBody>
          <a:bodyPr/>
          <a:lstStyle/>
          <a:p>
            <a:endParaRPr lang="nl-NL" sz="1200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98523" y="1690920"/>
            <a:ext cx="7777931" cy="4077692"/>
          </a:xfrm>
        </p:spPr>
        <p:txBody>
          <a:bodyPr/>
          <a:lstStyle/>
          <a:p>
            <a:endParaRPr lang="nl-NL" sz="1600" dirty="0"/>
          </a:p>
          <a:p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827584" y="1340768"/>
            <a:ext cx="77048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ct val="20000"/>
              </a:spcBef>
              <a:buClr>
                <a:srgbClr val="E61432"/>
              </a:buClr>
            </a:pPr>
            <a:endParaRPr lang="nl-NL" sz="2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949280"/>
            <a:ext cx="2743200" cy="790575"/>
          </a:xfrm>
          <a:prstGeom prst="rect">
            <a:avLst/>
          </a:prstGeom>
        </p:spPr>
      </p:pic>
      <p:pic>
        <p:nvPicPr>
          <p:cNvPr id="7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" b="3220"/>
          <a:stretch/>
        </p:blipFill>
        <p:spPr bwMode="auto">
          <a:xfrm>
            <a:off x="931728" y="332656"/>
            <a:ext cx="734726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9261464-1EBB-0062-8E6D-FA3D6E23B679}"/>
              </a:ext>
            </a:extLst>
          </p:cNvPr>
          <p:cNvSpPr txBox="1"/>
          <p:nvPr/>
        </p:nvSpPr>
        <p:spPr>
          <a:xfrm>
            <a:off x="3419872" y="340095"/>
            <a:ext cx="3600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dirty="0">
                <a:solidFill>
                  <a:schemeClr val="bg1"/>
                </a:solidFill>
              </a:rPr>
              <a:t>Projectlocatie</a:t>
            </a:r>
          </a:p>
        </p:txBody>
      </p:sp>
    </p:spTree>
    <p:extLst>
      <p:ext uri="{BB962C8B-B14F-4D97-AF65-F5344CB8AC3E}">
        <p14:creationId xmlns:p14="http://schemas.microsoft.com/office/powerpoint/2010/main" val="3448240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A4F60-6DE3-4D75-B698-558D7F4E5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25" y="539750"/>
            <a:ext cx="6445250" cy="719138"/>
          </a:xfrm>
        </p:spPr>
        <p:txBody>
          <a:bodyPr wrap="square" anchor="t">
            <a:normAutofit/>
          </a:bodyPr>
          <a:lstStyle/>
          <a:p>
            <a:r>
              <a:rPr lang="nl-NL" sz="3300" dirty="0"/>
              <a:t>Bestaande en gewenste situatie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D3DDF33-4476-E64D-7355-493B33E20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48" y="1052736"/>
            <a:ext cx="6265404" cy="5417517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D9A1EDEF-5AB5-49D4-B3D0-469E7DC4BC72}"/>
                  </a:ext>
                </a:extLst>
              </p14:cNvPr>
              <p14:cNvContentPartPr/>
              <p14:nvPr/>
            </p14:nvContentPartPr>
            <p14:xfrm>
              <a:off x="-1282645" y="3300234"/>
              <a:ext cx="360" cy="36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D9A1EDEF-5AB5-49D4-B3D0-469E7DC4BC7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300285" y="3192234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925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Projectdoel</a:t>
            </a:r>
            <a:endParaRPr lang="nl-NL" sz="1100" dirty="0">
              <a:solidFill>
                <a:srgbClr val="FF0000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898525" y="1474619"/>
            <a:ext cx="7489899" cy="4404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E61432"/>
              </a:buClr>
            </a:pPr>
            <a:r>
              <a:rPr lang="nl-NL" sz="2000" u="sng" dirty="0">
                <a:latin typeface="+mn-lt"/>
              </a:rPr>
              <a:t>Busbaan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Na realisatie per busrit tijdswinst en verhoging betrouwbaarheid rijtijden OV</a:t>
            </a:r>
          </a:p>
          <a:p>
            <a:pPr>
              <a:spcBef>
                <a:spcPct val="20000"/>
              </a:spcBef>
              <a:buClr>
                <a:srgbClr val="E61432"/>
              </a:buClr>
            </a:pPr>
            <a:endParaRPr lang="nl-NL" sz="2000" dirty="0">
              <a:latin typeface="+mn-lt"/>
            </a:endParaRPr>
          </a:p>
          <a:p>
            <a:pPr>
              <a:spcBef>
                <a:spcPct val="20000"/>
              </a:spcBef>
              <a:buClr>
                <a:srgbClr val="E61432"/>
              </a:buClr>
            </a:pPr>
            <a:r>
              <a:rPr lang="nl-NL" sz="2000" u="sng" dirty="0">
                <a:latin typeface="+mn-lt"/>
              </a:rPr>
              <a:t>Fiets-/voetgangers-onderdoorgang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Doorfietsroute tussen het pontje IJmuiden en gemeente Heemskerk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Veilig alternatief bieden voor de fietsoversteek (minder kruisend verkeer)</a:t>
            </a:r>
          </a:p>
          <a:p>
            <a:pPr marL="342900" indent="-382588"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+mn-lt"/>
              </a:rPr>
              <a:t>Nieuwe toegang tot de verplaatste bushalte voor Velsen-Noord</a:t>
            </a:r>
          </a:p>
          <a:p>
            <a:pPr marL="382588" lvl="1" indent="-382588">
              <a:lnSpc>
                <a:spcPct val="150000"/>
              </a:lnSpc>
              <a:spcBef>
                <a:spcPct val="20000"/>
              </a:spcBef>
              <a:buClr>
                <a:srgbClr val="E61432"/>
              </a:buClr>
              <a:buFont typeface="Arial" panose="020B0604020202020204" pitchFamily="34" charset="0"/>
              <a:buChar char="•"/>
            </a:pPr>
            <a:endParaRPr lang="nl-NL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559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EACDEFD3-6B33-4F7C-B851-78CD9E3C8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8525" y="539750"/>
            <a:ext cx="7921625" cy="719138"/>
          </a:xfrm>
        </p:spPr>
        <p:txBody>
          <a:bodyPr/>
          <a:lstStyle/>
          <a:p>
            <a:r>
              <a:rPr lang="nl-NL" altLang="nl-NL" dirty="0">
                <a:ea typeface="ＭＳ Ｐゴシック" panose="020B0600070205080204" pitchFamily="34" charset="-128"/>
              </a:rPr>
              <a:t>Bestuurlijke partners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0219C9-F9E5-4005-AF10-075543A27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25" y="1631950"/>
            <a:ext cx="2952750" cy="434022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nl-NL" sz="2000" b="1" dirty="0"/>
              <a:t>Bestuurlijke partners:</a:t>
            </a:r>
            <a:endParaRPr lang="nl-NL" sz="2000" dirty="0"/>
          </a:p>
          <a:p>
            <a:pPr>
              <a:defRPr/>
            </a:pPr>
            <a:r>
              <a:rPr lang="nl-NL" sz="2000" dirty="0"/>
              <a:t>Provincie NH</a:t>
            </a:r>
          </a:p>
          <a:p>
            <a:pPr>
              <a:defRPr/>
            </a:pPr>
            <a:r>
              <a:rPr lang="nl-NL" sz="2000" dirty="0"/>
              <a:t>ProRail</a:t>
            </a:r>
          </a:p>
          <a:p>
            <a:pPr>
              <a:defRPr/>
            </a:pPr>
            <a:r>
              <a:rPr lang="nl-NL" sz="2000" dirty="0"/>
              <a:t>NS (vastgoed)</a:t>
            </a:r>
          </a:p>
          <a:p>
            <a:pPr>
              <a:defRPr/>
            </a:pPr>
            <a:r>
              <a:rPr lang="nl-NL" sz="2000" dirty="0"/>
              <a:t>Gemeente Beverwijk</a:t>
            </a:r>
          </a:p>
          <a:p>
            <a:pPr>
              <a:defRPr/>
            </a:pPr>
            <a:r>
              <a:rPr lang="nl-NL" sz="2000" dirty="0"/>
              <a:t>Gemeente Velsen</a:t>
            </a:r>
          </a:p>
          <a:p>
            <a:pPr marL="0" indent="0">
              <a:buFontTx/>
              <a:buNone/>
              <a:defRPr/>
            </a:pPr>
            <a:endParaRPr lang="nl-NL" sz="2000" dirty="0"/>
          </a:p>
          <a:p>
            <a:pPr marL="0" indent="0">
              <a:buFontTx/>
              <a:buNone/>
              <a:defRPr/>
            </a:pPr>
            <a:endParaRPr lang="nl-NL" sz="2000" dirty="0"/>
          </a:p>
        </p:txBody>
      </p:sp>
      <p:pic>
        <p:nvPicPr>
          <p:cNvPr id="11268" name="Afbeelding 3">
            <a:extLst>
              <a:ext uri="{FF2B5EF4-FFF2-40B4-BE49-F238E27FC236}">
                <a16:creationId xmlns:a16="http://schemas.microsoft.com/office/drawing/2014/main" id="{CB22CB2B-86BE-44C7-957D-6F9CFE6C89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2509838"/>
            <a:ext cx="206216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Afbeelding 8">
            <a:extLst>
              <a:ext uri="{FF2B5EF4-FFF2-40B4-BE49-F238E27FC236}">
                <a16:creationId xmlns:a16="http://schemas.microsoft.com/office/drawing/2014/main" id="{D0A225D6-34E7-41A0-9EC1-DF50CD0B8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259138"/>
            <a:ext cx="121285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Afbeelding 10">
            <a:extLst>
              <a:ext uri="{FF2B5EF4-FFF2-40B4-BE49-F238E27FC236}">
                <a16:creationId xmlns:a16="http://schemas.microsoft.com/office/drawing/2014/main" id="{6230E72C-91DA-4557-8E19-210008943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924425"/>
            <a:ext cx="2027238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Afbeelding 9">
            <a:extLst>
              <a:ext uri="{FF2B5EF4-FFF2-40B4-BE49-F238E27FC236}">
                <a16:creationId xmlns:a16="http://schemas.microsoft.com/office/drawing/2014/main" id="{52A6E90E-4C2F-484A-9FF8-32D6752413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4052888"/>
            <a:ext cx="2449512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Afbeelding 11">
            <a:extLst>
              <a:ext uri="{FF2B5EF4-FFF2-40B4-BE49-F238E27FC236}">
                <a16:creationId xmlns:a16="http://schemas.microsoft.com/office/drawing/2014/main" id="{86CC231A-869D-4CCA-9B27-B1B325499B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1631950"/>
            <a:ext cx="27082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/>
              <a:t>Ontwerp : </a:t>
            </a:r>
            <a:r>
              <a:rPr lang="nl-NL" sz="3200" dirty="0" err="1"/>
              <a:t>Wijckerpoort</a:t>
            </a:r>
            <a:endParaRPr lang="nl-NL" sz="3200" dirty="0">
              <a:solidFill>
                <a:srgbClr val="FF0000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6067425"/>
            <a:ext cx="2743200" cy="67394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C38EBFE-298A-946F-8B86-4869A2C8D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273621"/>
            <a:ext cx="8640960" cy="488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83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58" y="1041126"/>
            <a:ext cx="8328455" cy="469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37557"/>
      </p:ext>
    </p:extLst>
  </p:cSld>
  <p:clrMapOvr>
    <a:masterClrMapping/>
  </p:clrMapOvr>
</p:sld>
</file>

<file path=ppt/theme/theme1.xml><?xml version="1.0" encoding="utf-8"?>
<a:theme xmlns:a="http://schemas.openxmlformats.org/drawingml/2006/main" name="PNH">
  <a:themeElements>
    <a:clrScheme name="">
      <a:dk1>
        <a:srgbClr val="000000"/>
      </a:dk1>
      <a:lt1>
        <a:srgbClr val="FFFFFF"/>
      </a:lt1>
      <a:dk2>
        <a:srgbClr val="7F7F7F"/>
      </a:dk2>
      <a:lt2>
        <a:srgbClr val="010000"/>
      </a:lt2>
      <a:accent1>
        <a:srgbClr val="2891E1"/>
      </a:accent1>
      <a:accent2>
        <a:srgbClr val="FAAF00"/>
      </a:accent2>
      <a:accent3>
        <a:srgbClr val="FFFFFF"/>
      </a:accent3>
      <a:accent4>
        <a:srgbClr val="000000"/>
      </a:accent4>
      <a:accent5>
        <a:srgbClr val="ACC7EE"/>
      </a:accent5>
      <a:accent6>
        <a:srgbClr val="E39E00"/>
      </a:accent6>
      <a:hlink>
        <a:srgbClr val="E61432"/>
      </a:hlink>
      <a:folHlink>
        <a:srgbClr val="00325F"/>
      </a:folHlink>
    </a:clrScheme>
    <a:fontScheme name="Standaardontwerp">
      <a:majorFont>
        <a:latin typeface="Lucida Sans Regular"/>
        <a:ea typeface=""/>
        <a:cs typeface=""/>
      </a:majorFont>
      <a:minorFont>
        <a:latin typeface="Lucida Sans 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325F"/>
        </a:dk2>
        <a:lt2>
          <a:srgbClr val="808080"/>
        </a:lt2>
        <a:accent1>
          <a:srgbClr val="2891E1"/>
        </a:accent1>
        <a:accent2>
          <a:srgbClr val="FAAF00"/>
        </a:accent2>
        <a:accent3>
          <a:srgbClr val="FFFFFF"/>
        </a:accent3>
        <a:accent4>
          <a:srgbClr val="000000"/>
        </a:accent4>
        <a:accent5>
          <a:srgbClr val="ACC7EE"/>
        </a:accent5>
        <a:accent6>
          <a:srgbClr val="E39E00"/>
        </a:accent6>
        <a:hlink>
          <a:srgbClr val="E61432"/>
        </a:hlink>
        <a:folHlink>
          <a:srgbClr val="0032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B62FD2861C1942A56D69DB6D771554" ma:contentTypeVersion="0" ma:contentTypeDescription="Create a new document." ma:contentTypeScope="" ma:versionID="44ea02ce733954273a3fa8dac39050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3f9ca9ed2b1b526ffdf70859b84e62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FCC994-55DC-463B-9DB3-1EBB37A3F4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72980F6-41BB-40B9-860C-C68B78CC0F5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E47B280-8AC0-4A06-8360-91DF2749705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b4b5705-b4ff-46b5-8261-fc5f5f46f4b9}" enabled="1" method="Standard" siteId="{49f943ef-3ce2-42d2-b529-ea37741a617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10791</TotalTime>
  <Words>611</Words>
  <Application>Microsoft Office PowerPoint</Application>
  <PresentationFormat>Diavoorstelling (4:3)</PresentationFormat>
  <Paragraphs>121</Paragraphs>
  <Slides>16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ＭＳ Ｐゴシック</vt:lpstr>
      <vt:lpstr>Arial</vt:lpstr>
      <vt:lpstr>Lucida Sans Regular</vt:lpstr>
      <vt:lpstr>Wingdings</vt:lpstr>
      <vt:lpstr>PNH</vt:lpstr>
      <vt:lpstr>HOV Station Beverwijk</vt:lpstr>
      <vt:lpstr>Programma</vt:lpstr>
      <vt:lpstr>Spelregels</vt:lpstr>
      <vt:lpstr>PowerPoint-presentatie</vt:lpstr>
      <vt:lpstr>Bestaande en gewenste situatie</vt:lpstr>
      <vt:lpstr>Projectdoel</vt:lpstr>
      <vt:lpstr>Bestuurlijke partners</vt:lpstr>
      <vt:lpstr>Ontwerp : Wijckerpoort</vt:lpstr>
      <vt:lpstr>PowerPoint-presentatie</vt:lpstr>
      <vt:lpstr>PowerPoint-presentatie</vt:lpstr>
      <vt:lpstr>PowerPoint-presentatie</vt:lpstr>
      <vt:lpstr>Raakvlakken</vt:lpstr>
      <vt:lpstr>Het contract:</vt:lpstr>
      <vt:lpstr>Inschrijvingsfase</vt:lpstr>
      <vt:lpstr>Kenmerken project</vt:lpstr>
      <vt:lpstr>Vragen?</vt:lpstr>
    </vt:vector>
  </TitlesOfParts>
  <Company>Provincie Noord-Holland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N208 Parallelweg</dc:title>
  <dc:creator>Jain Jankipersadsing</dc:creator>
  <cp:lastModifiedBy>Inge Utens</cp:lastModifiedBy>
  <cp:revision>161</cp:revision>
  <dcterms:created xsi:type="dcterms:W3CDTF">2016-06-13T08:25:28Z</dcterms:created>
  <dcterms:modified xsi:type="dcterms:W3CDTF">2024-06-13T13:05:19Z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0x010100D9B62FD2861C1942A56D69DB6D771554</vt:lpwstr>
  </property>
</Properties>
</file>