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57" r:id="rId2"/>
    <p:sldId id="259" r:id="rId3"/>
    <p:sldId id="261" r:id="rId4"/>
    <p:sldId id="263" r:id="rId5"/>
    <p:sldId id="262" r:id="rId6"/>
    <p:sldId id="264" r:id="rId7"/>
    <p:sldId id="265" r:id="rId8"/>
    <p:sldId id="266" r:id="rId9"/>
    <p:sldId id="273" r:id="rId10"/>
    <p:sldId id="275" r:id="rId11"/>
    <p:sldId id="260" r:id="rId12"/>
    <p:sldId id="267" r:id="rId13"/>
    <p:sldId id="268" r:id="rId14"/>
    <p:sldId id="269" r:id="rId15"/>
    <p:sldId id="270" r:id="rId16"/>
    <p:sldId id="274" r:id="rId17"/>
    <p:sldId id="271" r:id="rId18"/>
    <p:sldId id="272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6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06205-7F6F-E616-91D4-630580375D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869F67D-4C7A-86E4-DFB9-4171D2077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691A70-8310-F724-2315-5C682FF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63B7D-D729-47D0-B030-CB2F01349A5A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B23017-EA65-9331-5DC5-E81A51924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07B801-129E-63C4-D7B2-10AD5404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FB13-B0F1-4EB0-803F-E49CFEC02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3241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F24010-DA8E-4FE9-453B-BE9F250E7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66394D6-3E11-293D-78ED-CABB2E46BB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0ABEE8-7CE8-98BC-FB1D-24FFB30E2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63B7D-D729-47D0-B030-CB2F01349A5A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E1CEF29-A9C2-7DD4-F2AB-8BF47426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0AD9DB-4DA3-A77C-ED62-140E1D1AE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FB13-B0F1-4EB0-803F-E49CFEC02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6423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D93289E-88F3-DFA4-01DF-2FC77FEF6C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02380A8-07A1-8895-DC89-25D96D2BB4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8243D9-B02D-A4A9-BB93-850EC573B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63B7D-D729-47D0-B030-CB2F01349A5A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2798246-C260-4A93-63B3-58E103A18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08C464A-0DF6-6420-2B84-405D9957F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FB13-B0F1-4EB0-803F-E49CFEC02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199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F4BFE-DADC-5007-2165-8A79C2881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1F2F27-81F7-4A5D-6193-5186E6735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0F52DC0-2410-D274-E194-B073F3D9C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63B7D-D729-47D0-B030-CB2F01349A5A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CA4BB4-9903-B4F3-48C9-814059963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C635109-2F9C-44CF-DE5B-503F5487C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FB13-B0F1-4EB0-803F-E49CFEC02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1448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14E6C8-62C7-71D9-BC46-B84E86799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57F0551-CD89-F9A6-5D8A-CFFA73D23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633237C-CC68-6DCB-CD2D-4ECA61959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63B7D-D729-47D0-B030-CB2F01349A5A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BB8B15F-A35D-5E97-DFCB-529D53BE7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5783FA-9513-1DF5-2211-D9A04A0C4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FB13-B0F1-4EB0-803F-E49CFEC02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8762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9EF663-B687-99D3-2FBD-0078D50E3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1711C1-8DE3-44FD-449F-BB69C7B6F1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21090F-2BB3-AC97-3E60-66D5F22B0E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90CBF9B-C0D3-8B37-3B70-7E7A8A4A9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63B7D-D729-47D0-B030-CB2F01349A5A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E81B694-076D-A7A9-A902-22A8E4364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5301086-98C7-FE79-34E5-95628E0D2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FB13-B0F1-4EB0-803F-E49CFEC02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0917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986D17-2B85-0E6E-601C-CA60CB8FD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4DCC593-1AEA-C667-9F37-F296E1916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D6E1D9F-A5A8-A583-E4EB-C35299D35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47EADAF-FE3B-DF35-73C8-268FC0DF49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1FC8AD9-D423-681C-C0E2-D8F5A7B201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FD56B6A-59C5-D8B7-DE18-E13F0110D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63B7D-D729-47D0-B030-CB2F01349A5A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D478D5C-2AA2-7294-734A-DDAE86432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E3D3031-0604-1BC6-4BD3-EF8508946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FB13-B0F1-4EB0-803F-E49CFEC02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8719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6B2D85-78EE-7A01-AE3E-45E7E37F5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062856-4754-6857-1E6A-C39C408A8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63B7D-D729-47D0-B030-CB2F01349A5A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931AC9C-8A1F-5734-7E5B-21B72A607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C0CD0E4-380F-70D1-BA15-3544489CA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FB13-B0F1-4EB0-803F-E49CFEC02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640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77ADABA-0F78-DA38-EDD1-D5ED9ED98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63B7D-D729-47D0-B030-CB2F01349A5A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705A94C-6F5E-59AB-C151-E731F4CE6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ECBD21-7E3D-198D-718A-21648786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4952E-BB42-486E-A1BF-F055D59E9B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849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8C12CE-A078-8DFF-EBB1-852C30ED9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CF3A92-E562-CE7E-C591-421399BB8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0C1E4BE-CD88-5338-A116-58EF1B2AA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65324BB-6A68-6DD4-9602-6C59810B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63B7D-D729-47D0-B030-CB2F01349A5A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E5F18ED-6FCE-BA15-94B1-2C81D4A70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62E2638-DFB2-01DF-3CDB-710C14591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FB13-B0F1-4EB0-803F-E49CFEC02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2045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27E7B6-AAAE-1D39-41C6-59D0CE795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8E7203A-7F3A-2A1B-99D8-3FE9311BF1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7616FF-38F3-2B34-E044-8D7C4C397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87B9A2B-7261-A5DB-7F47-E9D08CD46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63B7D-D729-47D0-B030-CB2F01349A5A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AED4A38-1560-4D6A-B563-02DC81611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DA529A4-3719-A341-55C1-C83CE9A7F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4952E-BB42-486E-A1BF-F055D59E9B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276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EAB75D2-5EDA-6397-C1E7-76BB3EC16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4C2282C-140E-D816-DBC5-C423531E3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299D020-D7AE-365B-3AAC-277C5DEFF1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63B7D-D729-47D0-B030-CB2F01349A5A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848E55B-8448-4B71-5DC2-85502AA606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5D480A-A195-6D04-9C5D-C531617481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1FB13-B0F1-4EB0-803F-E49CFEC02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3340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Management Adviesdiensten&#10;">
            <a:extLst>
              <a:ext uri="{FF2B5EF4-FFF2-40B4-BE49-F238E27FC236}">
                <a16:creationId xmlns:a16="http://schemas.microsoft.com/office/drawing/2014/main" id="{21EA07B5-7FF1-A534-F025-DBA0A3B993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34" r="24266"/>
          <a:stretch/>
        </p:blipFill>
        <p:spPr>
          <a:xfrm>
            <a:off x="20" y="0"/>
            <a:ext cx="6095980" cy="685799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7F8FAF2-A31A-CDC5-12BA-66A4CB2F61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41" r="16569" b="-2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DC5F2D40-7E73-59C8-6215-491A7CDE4339}"/>
              </a:ext>
            </a:extLst>
          </p:cNvPr>
          <p:cNvSpPr txBox="1"/>
          <p:nvPr/>
        </p:nvSpPr>
        <p:spPr>
          <a:xfrm>
            <a:off x="595618" y="645951"/>
            <a:ext cx="49495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/>
              <a:t>Management Adviesdiensten Vastgoed en Facilitair</a:t>
            </a:r>
          </a:p>
        </p:txBody>
      </p:sp>
    </p:spTree>
    <p:extLst>
      <p:ext uri="{BB962C8B-B14F-4D97-AF65-F5344CB8AC3E}">
        <p14:creationId xmlns:p14="http://schemas.microsoft.com/office/powerpoint/2010/main" val="2370690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8D298605-487C-B908-8D44-5F7C7CEE7A8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63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C4AB87E1-A4B5-1B22-4841-B16DCF26C17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65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090E0C8B-34C8-DE26-420E-E687A2B32EA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r="872" b="1"/>
          <a:stretch/>
        </p:blipFill>
        <p:spPr>
          <a:xfrm>
            <a:off x="-226503" y="-126115"/>
            <a:ext cx="12679543" cy="713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08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925452-5B65-ABE3-1987-F14BD1F04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Doel van de Aanbesteding </a:t>
            </a: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CAA1691-8DAA-70E8-3643-5715F7840A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400"/>
              <a:t>Sluiten van max. 4 raamovereenkomsten voor het uitvoeren van outputgerichte opdrachten en projecten 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sz="240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400"/>
              <a:t>Maximale looptijd: 6 jaar </a:t>
            </a:r>
          </a:p>
        </p:txBody>
      </p:sp>
    </p:spTree>
    <p:extLst>
      <p:ext uri="{BB962C8B-B14F-4D97-AF65-F5344CB8AC3E}">
        <p14:creationId xmlns:p14="http://schemas.microsoft.com/office/powerpoint/2010/main" val="342095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92106C9-7C6B-DF4E-DE27-138D03581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3233" y="0"/>
            <a:ext cx="4156512" cy="17082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b="1"/>
              <a:t>Contractdoelstellingen</a:t>
            </a:r>
          </a:p>
        </p:txBody>
      </p:sp>
      <p:pic>
        <p:nvPicPr>
          <p:cNvPr id="6" name="Picture 5" descr="Witte puzzel met een rood puzzelstukje">
            <a:extLst>
              <a:ext uri="{FF2B5EF4-FFF2-40B4-BE49-F238E27FC236}">
                <a16:creationId xmlns:a16="http://schemas.microsoft.com/office/drawing/2014/main" id="{2EA0E6BF-B1F7-6D49-920A-1394D49B36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02" r="24198"/>
          <a:stretch/>
        </p:blipFill>
        <p:spPr>
          <a:xfrm>
            <a:off x="0" y="-2"/>
            <a:ext cx="4926564" cy="6858002"/>
          </a:xfrm>
          <a:prstGeom prst="rect">
            <a:avLst/>
          </a:prstGeom>
        </p:spPr>
      </p:pic>
      <p:sp>
        <p:nvSpPr>
          <p:cNvPr id="16" name="Tijdelijke aanduiding voor tekst 3">
            <a:extLst>
              <a:ext uri="{FF2B5EF4-FFF2-40B4-BE49-F238E27FC236}">
                <a16:creationId xmlns:a16="http://schemas.microsoft.com/office/drawing/2014/main" id="{616DC06E-2990-EB9F-41E5-C5093C1482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6564" y="1392572"/>
            <a:ext cx="6618914" cy="480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Resultaatopdrachten </a:t>
            </a:r>
          </a:p>
          <a:p>
            <a:pPr marL="571500" lvl="1"/>
            <a:r>
              <a:rPr lang="en-US" sz="2400">
                <a:effectLst/>
              </a:rPr>
              <a:t>Inzet van brede kennis en expertise </a:t>
            </a:r>
          </a:p>
          <a:p>
            <a:pPr marL="342900" lvl="0" indent="-228600">
              <a:buFont typeface="Arial" panose="020B0604020202020204" pitchFamily="34" charset="0"/>
              <a:buChar char="•"/>
            </a:pPr>
            <a:endParaRPr lang="en-US" sz="2400">
              <a:effectLst/>
            </a:endParaRPr>
          </a:p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Ontzorgen</a:t>
            </a:r>
          </a:p>
          <a:p>
            <a:pPr marL="571500" lvl="1"/>
            <a:r>
              <a:rPr lang="en-US" sz="2400">
                <a:effectLst/>
              </a:rPr>
              <a:t>Leveren van projectteams </a:t>
            </a:r>
            <a:r>
              <a:rPr lang="en-US" sz="2400"/>
              <a:t>voor</a:t>
            </a:r>
            <a:r>
              <a:rPr lang="en-US" sz="2400">
                <a:effectLst/>
              </a:rPr>
              <a:t> de uitvoering van resultaatgerichte opdrachten. </a:t>
            </a:r>
          </a:p>
          <a:p>
            <a:pPr marL="571500" lvl="1"/>
            <a:endParaRPr lang="en-US" sz="2400">
              <a:effectLst/>
            </a:endParaRPr>
          </a:p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Dienstverlening verbeteren, efficiënter inrichten</a:t>
            </a:r>
          </a:p>
          <a:p>
            <a:pPr marL="571500" lvl="1"/>
            <a:r>
              <a:rPr lang="en-US" sz="2400"/>
              <a:t>Jaarplan</a:t>
            </a:r>
            <a:endParaRPr lang="en-US" sz="2400">
              <a:effectLst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300"/>
          </a:p>
        </p:txBody>
      </p:sp>
    </p:spTree>
    <p:extLst>
      <p:ext uri="{BB962C8B-B14F-4D97-AF65-F5344CB8AC3E}">
        <p14:creationId xmlns:p14="http://schemas.microsoft.com/office/powerpoint/2010/main" val="1900639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E38837D-66C6-BD21-BE4D-4DFD78AD8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Scope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31BD63E-6F2C-CB58-2C47-B0F5DD963B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spcAft>
                <a:spcPts val="600"/>
              </a:spcAft>
            </a:pPr>
            <a:endParaRPr lang="en-US" sz="1300">
              <a:effectLst/>
            </a:endParaRPr>
          </a:p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Strategische en tactische beleidsvorming ten aanzien van de vastgoedvoorraad; </a:t>
            </a:r>
          </a:p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Flexibilisering van de vastgoedportefeuille; </a:t>
            </a:r>
          </a:p>
          <a:p>
            <a:pPr marL="342900" lv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Gezamenlijke vreemdelingen locaties (GVL) gericht op samenwerking tussen partijen  als COA, DT&amp;V en IND; </a:t>
            </a:r>
          </a:p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Ontwikkeling van nieuwe opvangmodaliteiten; </a:t>
            </a:r>
          </a:p>
          <a:p>
            <a:pPr marL="342900" lv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Haalbaarheidsonderzoeken en businesscases gericht op de optimalisatie van de kwalitatieve en financiële performance van de (toekomstige) vastgoedvoorraad;</a:t>
            </a:r>
          </a:p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Onderhoudsbeleid en –uitvoering;</a:t>
            </a:r>
          </a:p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Verwerving van locaties inclusief de bijbehorende bestuurlijke contacten;</a:t>
            </a:r>
          </a:p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Vastgoedontwikkelingsprojecten (haalbaarheid t/m realisatie);</a:t>
            </a:r>
          </a:p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Duurzaamheid</a:t>
            </a:r>
          </a:p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Innovatie</a:t>
            </a:r>
          </a:p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Informatiemanagement</a:t>
            </a:r>
          </a:p>
          <a:p>
            <a:pPr marL="342900" lvl="0" indent="-228600"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Aanbestedingen</a:t>
            </a:r>
          </a:p>
          <a:p>
            <a:pPr marL="342900" lv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Huisvestingsadvies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300"/>
          </a:p>
        </p:txBody>
      </p:sp>
    </p:spTree>
    <p:extLst>
      <p:ext uri="{BB962C8B-B14F-4D97-AF65-F5344CB8AC3E}">
        <p14:creationId xmlns:p14="http://schemas.microsoft.com/office/powerpoint/2010/main" val="282582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95A49A3-7463-CE7F-AA9F-3FFDFA0B4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02" y="3004863"/>
            <a:ext cx="4245724" cy="171531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Contractmanagement</a:t>
            </a:r>
            <a:br>
              <a:rPr lang="en-US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 Prestaties</a:t>
            </a:r>
            <a:br>
              <a:rPr lang="en-US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 Managementrapportage</a:t>
            </a:r>
            <a:br>
              <a:rPr lang="en-US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 Tactisch overleg</a:t>
            </a:r>
            <a:br>
              <a:rPr lang="en-US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 Samenwerking</a:t>
            </a:r>
            <a:b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7523058-D6B7-FDD1-8AD4-82BEBE0FE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16954" y="1811110"/>
            <a:ext cx="3702579" cy="352482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/>
              <a:t>KPI’s </a:t>
            </a:r>
          </a:p>
          <a:p>
            <a:endParaRPr lang="en-US" sz="2800"/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/>
              <a:t>Doorlooptijden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/>
              <a:t>Kwaliteit dienstverlening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/>
              <a:t>Klanttevredenheid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2000"/>
          </a:p>
          <a:p>
            <a:pPr marL="57150"/>
            <a:endParaRPr lang="en-US" sz="2000"/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99330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FA7BD5-2582-CF63-CB78-DEBE301E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425" y="386583"/>
            <a:ext cx="5167185" cy="16805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/>
              <a:t>Planning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5D1365E-D509-526E-0216-5294BA26DE7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6186619" y="547815"/>
            <a:ext cx="5178960" cy="16805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br>
              <a:rPr kumimoji="0" lang="en-US" altLang="nl-NL" sz="2000" b="0" i="0" u="none" strike="noStrike" cap="none" normalizeH="0" baseline="0">
                <a:ln>
                  <a:noFill/>
                </a:ln>
                <a:effectLst/>
              </a:rPr>
            </a:br>
            <a:endParaRPr kumimoji="0" lang="en-US" altLang="nl-NL" sz="20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-228600" fontAlgn="base"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nl-NL" sz="2000" b="0" i="0" u="none" strike="noStrike" cap="none" normalizeH="0" baseline="0">
              <a:ln>
                <a:noFill/>
              </a:ln>
              <a:effectLst/>
            </a:endParaRP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3609ECF3-A2A2-BC61-1CD4-2E67E284F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826435"/>
              </p:ext>
            </p:extLst>
          </p:nvPr>
        </p:nvGraphicFramePr>
        <p:xfrm>
          <a:off x="2171985" y="2228334"/>
          <a:ext cx="7666794" cy="36281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40756">
                  <a:extLst>
                    <a:ext uri="{9D8B030D-6E8A-4147-A177-3AD203B41FA5}">
                      <a16:colId xmlns:a16="http://schemas.microsoft.com/office/drawing/2014/main" val="1637110492"/>
                    </a:ext>
                  </a:extLst>
                </a:gridCol>
                <a:gridCol w="3126038">
                  <a:extLst>
                    <a:ext uri="{9D8B030D-6E8A-4147-A177-3AD203B41FA5}">
                      <a16:colId xmlns:a16="http://schemas.microsoft.com/office/drawing/2014/main" val="4272012008"/>
                    </a:ext>
                  </a:extLst>
                </a:gridCol>
              </a:tblGrid>
              <a:tr h="397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Omschrijving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Datum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8405924"/>
                  </a:ext>
                </a:extLst>
              </a:tr>
              <a:tr h="397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Publicatie beschrijvend document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7 juni 2024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0569605"/>
                  </a:ext>
                </a:extLst>
              </a:tr>
              <a:tr h="4755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Indienen van vragen NvI 1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20 juni 2024 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805544"/>
                  </a:ext>
                </a:extLst>
              </a:tr>
              <a:tr h="397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Publicatie NvI 1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27 juni 2024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6037273"/>
                  </a:ext>
                </a:extLst>
              </a:tr>
              <a:tr h="397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Informatiesessie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1 juli 2024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5823809"/>
                  </a:ext>
                </a:extLst>
              </a:tr>
              <a:tr h="397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Indienen van vragen NvI 2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4 juli 2024 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263855"/>
                  </a:ext>
                </a:extLst>
              </a:tr>
              <a:tr h="397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Publicatie NvI 2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10 juli 2024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5141562"/>
                  </a:ext>
                </a:extLst>
              </a:tr>
              <a:tr h="397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Uiterste inleverdatum inschrijvingen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400" kern="100">
                          <a:effectLst/>
                        </a:rPr>
                        <a:t>2 september 2024</a:t>
                      </a:r>
                      <a:endParaRPr lang="nl-NL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4800322"/>
                  </a:ext>
                </a:extLst>
              </a:tr>
            </a:tbl>
          </a:graphicData>
        </a:graphic>
      </p:graphicFrame>
      <p:sp>
        <p:nvSpPr>
          <p:cNvPr id="21" name="Rectangle 2">
            <a:extLst>
              <a:ext uri="{FF2B5EF4-FFF2-40B4-BE49-F238E27FC236}">
                <a16:creationId xmlns:a16="http://schemas.microsoft.com/office/drawing/2014/main" id="{5C4904FF-4489-E60A-F4E1-E519D639A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9720" y="299901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nl-NL" altLang="nl-NL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012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C9F1DD-8FEE-420D-180B-EAB79730B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4787578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Afsluiting</a:t>
            </a: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Centraal Orgaan opvang asielzoekers</a:t>
            </a:r>
            <a:br>
              <a:rPr lang="en-US" sz="2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Vastgoed en Facilitair</a:t>
            </a:r>
            <a:br>
              <a:rPr lang="en-US" sz="2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www.coa.nl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F3E6190-9849-CF85-1D7C-5FCD30AFA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03158" y="649480"/>
            <a:ext cx="48624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3200"/>
              <a:t>Zijn er nog vragen?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8F3322D-EDB9-FAAA-7221-885DE2731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8923" y="3862580"/>
            <a:ext cx="2664183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937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71EA29-E5E8-61BF-0304-12AAFEB7962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juli 2024</a:t>
            </a:r>
            <a:br>
              <a:rPr lang="nl-NL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l-NL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3BB31E3-A46D-7584-475D-DA1A26B0A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solidFill>
            <a:srgbClr val="002060"/>
          </a:solidFill>
        </p:spPr>
        <p:txBody>
          <a:bodyPr>
            <a:normAutofit fontScale="77500" lnSpcReduction="20000"/>
          </a:bodyPr>
          <a:lstStyle/>
          <a:p>
            <a:endParaRPr lang="nl-NL"/>
          </a:p>
          <a:p>
            <a:r>
              <a:rPr lang="nl-NL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Adviesdiensten Vastgoed en Facilitair </a:t>
            </a:r>
          </a:p>
          <a:p>
            <a:endParaRPr lang="nl-NL" sz="2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Informatiebijeenkomst</a:t>
            </a:r>
          </a:p>
          <a:p>
            <a:endParaRPr lang="nl-NL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Adviesdiensten</a:t>
            </a:r>
          </a:p>
          <a:p>
            <a:r>
              <a:rPr lang="nl-NL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Vastgoed en Facilitair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3CED19A-1C82-C7B3-08DF-F02BA148E007}"/>
              </a:ext>
            </a:extLst>
          </p:cNvPr>
          <p:cNvSpPr txBox="1"/>
          <p:nvPr/>
        </p:nvSpPr>
        <p:spPr>
          <a:xfrm>
            <a:off x="6096000" y="528506"/>
            <a:ext cx="554512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1 |	Opening </a:t>
            </a: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	Welkom, Doel en Spelregels</a:t>
            </a: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nl-NL"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Mike van Beek</a:t>
            </a:r>
          </a:p>
          <a:p>
            <a:r>
              <a:rPr lang="nl-NL"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Edith van Beusekom</a:t>
            </a:r>
          </a:p>
          <a:p>
            <a:r>
              <a:rPr lang="nl-NL"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Mariska Smits</a:t>
            </a:r>
          </a:p>
          <a:p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2 |	COA Organisatie en uitdagingen</a:t>
            </a: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nl-NL"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Mike van Beek</a:t>
            </a:r>
          </a:p>
          <a:p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3 |	Doel van de aanbesteding</a:t>
            </a: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nl-NL"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Mariska Smits</a:t>
            </a:r>
          </a:p>
          <a:p>
            <a:r>
              <a:rPr lang="nl-NL"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nl-NL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4 |	Scope</a:t>
            </a: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nl-NL"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Mariska Smits</a:t>
            </a:r>
            <a:endParaRPr lang="nl-NL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5 |	Planning</a:t>
            </a: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nl-NL"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Mariska Smits</a:t>
            </a:r>
          </a:p>
          <a:p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6 |	Afsluiting</a:t>
            </a: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nl-NL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226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C7339B1-A7B9-50CE-C833-6E1BB4465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 |	Opening </a:t>
            </a: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3AF3BF0-D4E4-AC20-2652-9453F1E882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10259" y="649480"/>
            <a:ext cx="6915019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/>
              <a:t>Welkom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Voorstellen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2000"/>
          </a:p>
          <a:p>
            <a:pPr marL="114300"/>
            <a:r>
              <a:rPr lang="en-US" sz="2400" b="1"/>
              <a:t>Doel informatiesessie </a:t>
            </a:r>
          </a:p>
          <a:p>
            <a:pPr marL="914400" lvl="1" indent="-342900">
              <a:buFont typeface="Arial" panose="020B0604020202020204" pitchFamily="34" charset="0"/>
              <a:buChar char="•"/>
            </a:pPr>
            <a:r>
              <a:rPr lang="en-US" sz="2000"/>
              <a:t>Uitleg COA en actualiteit</a:t>
            </a:r>
          </a:p>
          <a:p>
            <a:pPr marL="914400" lvl="1" indent="-342900">
              <a:buFont typeface="Arial" panose="020B0604020202020204" pitchFamily="34" charset="0"/>
              <a:buChar char="•"/>
            </a:pPr>
            <a:r>
              <a:rPr lang="en-US" sz="2000"/>
              <a:t>Doel van de aanbesteding </a:t>
            </a:r>
          </a:p>
          <a:p>
            <a:pPr marL="914400" lvl="1" indent="-342900">
              <a:buFont typeface="Arial" panose="020B0604020202020204" pitchFamily="34" charset="0"/>
              <a:buChar char="•"/>
            </a:pPr>
            <a:r>
              <a:rPr lang="en-US" sz="2000"/>
              <a:t>Toelichting aanbesteding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2000"/>
          </a:p>
          <a:p>
            <a:pPr marL="114300"/>
            <a:r>
              <a:rPr lang="en-US" sz="2400" b="1"/>
              <a:t>Spelregels</a:t>
            </a:r>
          </a:p>
          <a:p>
            <a:pPr marL="914400" lvl="1" indent="-342900">
              <a:buFont typeface="Arial" panose="020B0604020202020204" pitchFamily="34" charset="0"/>
              <a:buChar char="•"/>
            </a:pPr>
            <a:r>
              <a:rPr lang="en-US" sz="2000"/>
              <a:t>Waar antwoord op kan worden gegeven doen we dat</a:t>
            </a:r>
          </a:p>
          <a:p>
            <a:pPr marL="914400" lvl="1" indent="-342900">
              <a:buFont typeface="Arial" panose="020B0604020202020204" pitchFamily="34" charset="0"/>
              <a:buChar char="•"/>
            </a:pPr>
            <a:r>
              <a:rPr lang="en-US" sz="2000"/>
              <a:t>Expliciete vragen via TenderNed</a:t>
            </a:r>
          </a:p>
          <a:p>
            <a:pPr marL="914400" lvl="1" indent="-342900">
              <a:buFont typeface="Arial" panose="020B0604020202020204" pitchFamily="34" charset="0"/>
              <a:buChar char="•"/>
            </a:pPr>
            <a:r>
              <a:rPr lang="en-US" sz="2000"/>
              <a:t>Geen rechten op basis van deze middag</a:t>
            </a:r>
          </a:p>
        </p:txBody>
      </p:sp>
    </p:spTree>
    <p:extLst>
      <p:ext uri="{BB962C8B-B14F-4D97-AF65-F5344CB8AC3E}">
        <p14:creationId xmlns:p14="http://schemas.microsoft.com/office/powerpoint/2010/main" val="4239001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C7339B1-A7B9-50CE-C833-6E1BB4465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4000">
                <a:solidFill>
                  <a:srgbClr val="FFFFFF"/>
                </a:solidFill>
              </a:rPr>
            </a:br>
            <a:br>
              <a:rPr lang="en-US" sz="4000">
                <a:solidFill>
                  <a:srgbClr val="FFFFFF"/>
                </a:solidFill>
              </a:rPr>
            </a:br>
            <a:br>
              <a:rPr lang="en-US" sz="4000">
                <a:solidFill>
                  <a:srgbClr val="FFFFFF"/>
                </a:solidFill>
              </a:rPr>
            </a:br>
            <a:br>
              <a:rPr lang="en-US" sz="4000">
                <a:solidFill>
                  <a:srgbClr val="FFFFFF"/>
                </a:solidFill>
              </a:rPr>
            </a:br>
            <a:br>
              <a:rPr lang="en-US" sz="4000">
                <a:solidFill>
                  <a:srgbClr val="FFFFFF"/>
                </a:solidFill>
              </a:rPr>
            </a:b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2</a:t>
            </a: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|	COA</a:t>
            </a: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Organisatie en Uitdagingen</a:t>
            </a: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F59EF54-CCC8-AD0D-DDC1-EB2E16194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822" y="2139136"/>
            <a:ext cx="8151126" cy="4749282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08B7C5DC-2E99-80C3-4161-9FB050AD90EE}"/>
              </a:ext>
            </a:extLst>
          </p:cNvPr>
          <p:cNvSpPr txBox="1"/>
          <p:nvPr/>
        </p:nvSpPr>
        <p:spPr>
          <a:xfrm>
            <a:off x="4712107" y="326343"/>
            <a:ext cx="53127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/>
              <a:t>Zelfstandig bestuursorgaan (ZBO)</a:t>
            </a:r>
          </a:p>
          <a:p>
            <a:r>
              <a:rPr lang="nl-NL" sz="2800"/>
              <a:t>Ministerie van J &amp; V</a:t>
            </a:r>
          </a:p>
          <a:p>
            <a:r>
              <a:rPr lang="nl-NL" sz="2800"/>
              <a:t>Invloed Politiek</a:t>
            </a:r>
          </a:p>
        </p:txBody>
      </p:sp>
    </p:spTree>
    <p:extLst>
      <p:ext uri="{BB962C8B-B14F-4D97-AF65-F5344CB8AC3E}">
        <p14:creationId xmlns:p14="http://schemas.microsoft.com/office/powerpoint/2010/main" val="3888740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7679B229-81F1-A9AA-B225-14F80B95037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5135" b="834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37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F475AFB2-7B30-1524-98A0-D67EAD27CFE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/>
        </p:blipFill>
        <p:spPr>
          <a:xfrm>
            <a:off x="643467" y="1275249"/>
            <a:ext cx="10905066" cy="43075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6A6417B-8C30-3631-919A-01350E757199}"/>
              </a:ext>
            </a:extLst>
          </p:cNvPr>
          <p:cNvSpPr txBox="1"/>
          <p:nvPr/>
        </p:nvSpPr>
        <p:spPr>
          <a:xfrm>
            <a:off x="643467" y="595618"/>
            <a:ext cx="29948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Peildatum 24 juni 2024</a:t>
            </a:r>
          </a:p>
        </p:txBody>
      </p:sp>
    </p:spTree>
    <p:extLst>
      <p:ext uri="{BB962C8B-B14F-4D97-AF65-F5344CB8AC3E}">
        <p14:creationId xmlns:p14="http://schemas.microsoft.com/office/powerpoint/2010/main" val="3435768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E3B0106E-A444-B046-07C2-68BEE6FAC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006" y="321734"/>
            <a:ext cx="4593155" cy="290517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55AFE737-7A23-924A-7F5E-4040EE99D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006" y="3849624"/>
            <a:ext cx="4416896" cy="276056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E11970F-5BE0-8147-C6CF-759ADF655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034" y="1423410"/>
            <a:ext cx="5426764" cy="3866569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906DD07D-8BB1-CFC5-F6BF-1EA8903EC0BE}"/>
              </a:ext>
            </a:extLst>
          </p:cNvPr>
          <p:cNvSpPr txBox="1"/>
          <p:nvPr/>
        </p:nvSpPr>
        <p:spPr>
          <a:xfrm>
            <a:off x="485192" y="169851"/>
            <a:ext cx="3704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/>
              <a:t>Totaal aantal bewoners per jaar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72326E39-5AE6-03F4-7549-B104BD490E92}"/>
              </a:ext>
            </a:extLst>
          </p:cNvPr>
          <p:cNvSpPr txBox="1"/>
          <p:nvPr/>
        </p:nvSpPr>
        <p:spPr>
          <a:xfrm>
            <a:off x="874006" y="3635212"/>
            <a:ext cx="4799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/>
              <a:t>Vastgoedportefeuille versus capaciteitsbehoefte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93707DF-6007-4EE7-E34E-B34A634DEB4D}"/>
              </a:ext>
            </a:extLst>
          </p:cNvPr>
          <p:cNvSpPr txBox="1"/>
          <p:nvPr/>
        </p:nvSpPr>
        <p:spPr>
          <a:xfrm>
            <a:off x="7012223" y="559837"/>
            <a:ext cx="4846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/>
              <a:t>Verdeling aantal bewoners in percentages</a:t>
            </a:r>
          </a:p>
        </p:txBody>
      </p:sp>
    </p:spTree>
    <p:extLst>
      <p:ext uri="{BB962C8B-B14F-4D97-AF65-F5344CB8AC3E}">
        <p14:creationId xmlns:p14="http://schemas.microsoft.com/office/powerpoint/2010/main" val="3725564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572A6AC3-A5EB-4E50-B460-8B0A428F3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2942A9-3009-9CB4-1E05-83B5A55CB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41" y="2972418"/>
            <a:ext cx="9792469" cy="12937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Afdeling Vastgoed en Facilitair</a:t>
            </a:r>
            <a:b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6FEC13B-3C58-41A6-D647-D1DFA3229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533" y="735748"/>
            <a:ext cx="1311728" cy="93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79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7B8DC6D-FE28-10D0-0458-6C2BFAEA64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349" r="1" b="3477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58E9706-9F51-0140-2FB6-2B07DC873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53943" y="1557619"/>
            <a:ext cx="4786605" cy="374276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571500" lvl="1">
              <a:buSzPct val="100000"/>
            </a:pPr>
            <a:r>
              <a:rPr lang="en-US" sz="2000" b="1">
                <a:effectLst/>
              </a:rPr>
              <a:t>Groeiopgave</a:t>
            </a:r>
          </a:p>
          <a:p>
            <a:pPr marL="571500" lvl="1">
              <a:buSzPct val="100000"/>
            </a:pPr>
            <a:endParaRPr lang="en-US" sz="2000" b="1">
              <a:effectLst/>
            </a:endParaRPr>
          </a:p>
          <a:p>
            <a:pPr marL="1257300" lvl="2" indent="-228600">
              <a:buSzPct val="100000"/>
              <a:buFont typeface="Arial" panose="020B0604020202020204" pitchFamily="34" charset="0"/>
              <a:buChar char="•"/>
            </a:pPr>
            <a:r>
              <a:rPr lang="en-US" sz="2000">
                <a:effectLst/>
              </a:rPr>
              <a:t>De groeiopgave voor 2024-2026 is vastgesteld op het bereiken van 96.000 opvangplekken</a:t>
            </a:r>
          </a:p>
          <a:p>
            <a:pPr marL="1257300" lvl="2" indent="-228600">
              <a:buSzPct val="100000"/>
              <a:buFont typeface="Arial" panose="020B0604020202020204" pitchFamily="34" charset="0"/>
              <a:buChar char="•"/>
            </a:pPr>
            <a:endParaRPr lang="en-US" sz="2000">
              <a:effectLst/>
            </a:endParaRPr>
          </a:p>
          <a:p>
            <a:pPr marL="1028700" lvl="2">
              <a:buSzPct val="100000"/>
            </a:pPr>
            <a:endParaRPr lang="en-US" sz="2000">
              <a:effectLst/>
            </a:endParaRPr>
          </a:p>
          <a:p>
            <a:pPr marL="571500" lvl="1">
              <a:buSzPct val="100000"/>
            </a:pPr>
            <a:r>
              <a:rPr lang="en-US" sz="2000" b="1">
                <a:effectLst/>
              </a:rPr>
              <a:t>Portefeuilleplan</a:t>
            </a:r>
          </a:p>
          <a:p>
            <a:pPr marL="571500" lvl="1">
              <a:buSzPct val="100000"/>
            </a:pPr>
            <a:endParaRPr lang="en-US" sz="2000" b="1">
              <a:effectLst/>
            </a:endParaRPr>
          </a:p>
          <a:p>
            <a:pPr marL="1257300" lvl="2" indent="-228600">
              <a:buSzPct val="100000"/>
              <a:buFont typeface="Arial" panose="020B0604020202020204" pitchFamily="34" charset="0"/>
              <a:buChar char="•"/>
            </a:pPr>
            <a:r>
              <a:rPr lang="en-US" sz="2000">
                <a:effectLst/>
              </a:rPr>
              <a:t>Stabiele lange termijn portefeuille van ca. 30 jaar</a:t>
            </a:r>
          </a:p>
          <a:p>
            <a:pPr marL="1257300" lvl="2" indent="-228600">
              <a:buSzPct val="100000"/>
              <a:buFont typeface="Arial" panose="020B0604020202020204" pitchFamily="34" charset="0"/>
              <a:buChar char="•"/>
            </a:pPr>
            <a:r>
              <a:rPr lang="en-US" sz="2000"/>
              <a:t>41.000 plekken vaste voorraad</a:t>
            </a:r>
            <a:endParaRPr lang="en-US" sz="2000">
              <a:effectLst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45662220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Company theme powerpoint</Template>
  <TotalTime>492</TotalTime>
  <Words>439</Words>
  <Application>Microsoft Office PowerPoint</Application>
  <PresentationFormat>Breedbeeld</PresentationFormat>
  <Paragraphs>119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Kantoorthema</vt:lpstr>
      <vt:lpstr>PowerPoint-presentatie</vt:lpstr>
      <vt:lpstr>1 juli 2024  </vt:lpstr>
      <vt:lpstr>1 | Opening  </vt:lpstr>
      <vt:lpstr>      2| COA  Organisatie en Uitdagingen </vt:lpstr>
      <vt:lpstr>PowerPoint-presentatie</vt:lpstr>
      <vt:lpstr>PowerPoint-presentatie</vt:lpstr>
      <vt:lpstr>PowerPoint-presentatie</vt:lpstr>
      <vt:lpstr>Afdeling Vastgoed en Facilitair </vt:lpstr>
      <vt:lpstr>PowerPoint-presentatie</vt:lpstr>
      <vt:lpstr>PowerPoint-presentatie</vt:lpstr>
      <vt:lpstr>PowerPoint-presentatie</vt:lpstr>
      <vt:lpstr>PowerPoint-presentatie</vt:lpstr>
      <vt:lpstr>Doel van de Aanbesteding  </vt:lpstr>
      <vt:lpstr>Contractdoelstellingen</vt:lpstr>
      <vt:lpstr>Scope</vt:lpstr>
      <vt:lpstr>    Contractmanagement  - Prestaties - Managementrapportage - Tactisch overleg - Samenwerking   </vt:lpstr>
      <vt:lpstr>Planning</vt:lpstr>
      <vt:lpstr> Afsluiting   Centraal Orgaan opvang asielzoekers  Vastgoed en Facilitair  www.coa.nl </vt:lpstr>
    </vt:vector>
  </TitlesOfParts>
  <Company>COA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Smits, Mariska</dc:creator>
  <cp:lastModifiedBy>Smits, Mariska</cp:lastModifiedBy>
  <cp:revision>38</cp:revision>
  <dcterms:created xsi:type="dcterms:W3CDTF">2024-06-02T11:39:39Z</dcterms:created>
  <dcterms:modified xsi:type="dcterms:W3CDTF">2024-07-01T11:20:24Z</dcterms:modified>
</cp:coreProperties>
</file>