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39"/>
  </p:notesMasterIdLst>
  <p:sldIdLst>
    <p:sldId id="256" r:id="rId2"/>
    <p:sldId id="414" r:id="rId3"/>
    <p:sldId id="460" r:id="rId4"/>
    <p:sldId id="412" r:id="rId5"/>
    <p:sldId id="405" r:id="rId6"/>
    <p:sldId id="492" r:id="rId7"/>
    <p:sldId id="398" r:id="rId8"/>
    <p:sldId id="476" r:id="rId9"/>
    <p:sldId id="477" r:id="rId10"/>
    <p:sldId id="478" r:id="rId11"/>
    <p:sldId id="479" r:id="rId12"/>
    <p:sldId id="480" r:id="rId13"/>
    <p:sldId id="481" r:id="rId14"/>
    <p:sldId id="482" r:id="rId15"/>
    <p:sldId id="483" r:id="rId16"/>
    <p:sldId id="484" r:id="rId17"/>
    <p:sldId id="485" r:id="rId18"/>
    <p:sldId id="486" r:id="rId19"/>
    <p:sldId id="487" r:id="rId20"/>
    <p:sldId id="488" r:id="rId21"/>
    <p:sldId id="493" r:id="rId22"/>
    <p:sldId id="400" r:id="rId23"/>
    <p:sldId id="456" r:id="rId24"/>
    <p:sldId id="494" r:id="rId25"/>
    <p:sldId id="431" r:id="rId26"/>
    <p:sldId id="462" r:id="rId27"/>
    <p:sldId id="463" r:id="rId28"/>
    <p:sldId id="465" r:id="rId29"/>
    <p:sldId id="497" r:id="rId30"/>
    <p:sldId id="472" r:id="rId31"/>
    <p:sldId id="473" r:id="rId32"/>
    <p:sldId id="470" r:id="rId33"/>
    <p:sldId id="471" r:id="rId34"/>
    <p:sldId id="458" r:id="rId35"/>
    <p:sldId id="496" r:id="rId36"/>
    <p:sldId id="445" r:id="rId37"/>
    <p:sldId id="444" r:id="rId38"/>
  </p:sldIdLst>
  <p:sldSz cx="9144000" cy="5143500" type="screen16x9"/>
  <p:notesSz cx="9928225" cy="14357350"/>
  <p:embeddedFontLst>
    <p:embeddedFont>
      <p:font typeface="Economica" panose="020B0604020202020204" charset="0"/>
      <p:regular r:id="rId40"/>
      <p:bold r:id="rId41"/>
      <p:italic r:id="rId42"/>
      <p:boldItalic r:id="rId43"/>
    </p:embeddedFont>
    <p:embeddedFont>
      <p:font typeface="Open Sans Medium" panose="020B0604020202020204" charset="0"/>
      <p:regular r:id="rId44"/>
      <p:bold r:id="rId45"/>
      <p:italic r:id="rId46"/>
      <p:boldItalic r:id="rId47"/>
    </p:embeddedFont>
    <p:embeddedFont>
      <p:font typeface="Calibri" panose="020F0502020204030204" pitchFamily="34" charset="0"/>
      <p:regular r:id="rId48"/>
      <p:bold r:id="rId49"/>
      <p:italic r:id="rId50"/>
      <p:boldItalic r:id="rId51"/>
    </p:embeddedFont>
    <p:embeddedFont>
      <p:font typeface="Open Sans" panose="020B0604020202020204" charset="0"/>
      <p:regular r:id="rId52"/>
      <p:bold r:id="rId53"/>
      <p:italic r:id="rId54"/>
      <p:boldItalic r:id="rId5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248" y="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55" Type="http://schemas.openxmlformats.org/officeDocument/2006/relationships/font" Target="fonts/font1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7.fntdata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2.fntdata"/><Relationship Id="rId54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font" Target="fonts/font14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0.fntdata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52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12.fntdata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werkblad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-werkblad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Blad1!$B$3:$B$7</c:f>
              <c:strCache>
                <c:ptCount val="5"/>
                <c:pt idx="0">
                  <c:v>1-1-2020</c:v>
                </c:pt>
                <c:pt idx="1">
                  <c:v>1-1-2021</c:v>
                </c:pt>
                <c:pt idx="2">
                  <c:v>1-1-2022</c:v>
                </c:pt>
                <c:pt idx="3">
                  <c:v>1-1-2023</c:v>
                </c:pt>
                <c:pt idx="4">
                  <c:v>vandaag</c:v>
                </c:pt>
              </c:strCache>
            </c:strRef>
          </c:cat>
          <c:val>
            <c:numRef>
              <c:f>Blad1!$C$3:$C$7</c:f>
              <c:numCache>
                <c:formatCode>General</c:formatCode>
                <c:ptCount val="5"/>
                <c:pt idx="0">
                  <c:v>123</c:v>
                </c:pt>
                <c:pt idx="1">
                  <c:v>129</c:v>
                </c:pt>
                <c:pt idx="2">
                  <c:v>124</c:v>
                </c:pt>
                <c:pt idx="3">
                  <c:v>113</c:v>
                </c:pt>
                <c:pt idx="4">
                  <c:v>105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47549376"/>
        <c:axId val="347553296"/>
      </c:barChart>
      <c:catAx>
        <c:axId val="3475493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347553296"/>
        <c:crosses val="autoZero"/>
        <c:auto val="1"/>
        <c:lblAlgn val="ctr"/>
        <c:lblOffset val="100"/>
        <c:noMultiLvlLbl val="0"/>
      </c:catAx>
      <c:valAx>
        <c:axId val="34755329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47549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N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Blad1!$A$249:$A$251</c:f>
              <c:strCache>
                <c:ptCount val="3"/>
                <c:pt idx="0">
                  <c:v>ja, ik  ben al actief</c:v>
                </c:pt>
                <c:pt idx="1">
                  <c:v>ja, ik wil graag meedoen</c:v>
                </c:pt>
                <c:pt idx="2">
                  <c:v>nee</c:v>
                </c:pt>
              </c:strCache>
            </c:strRef>
          </c:cat>
          <c:val>
            <c:numRef>
              <c:f>Blad1!$B$249:$B$251</c:f>
              <c:numCache>
                <c:formatCode>0%</c:formatCode>
                <c:ptCount val="3"/>
                <c:pt idx="0">
                  <c:v>0.42</c:v>
                </c:pt>
                <c:pt idx="1">
                  <c:v>0.12</c:v>
                </c:pt>
                <c:pt idx="2">
                  <c:v>0.46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347550552"/>
        <c:axId val="347551336"/>
      </c:barChart>
      <c:catAx>
        <c:axId val="3475505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347551336"/>
        <c:crosses val="autoZero"/>
        <c:auto val="1"/>
        <c:lblAlgn val="ctr"/>
        <c:lblOffset val="100"/>
        <c:noMultiLvlLbl val="0"/>
      </c:catAx>
      <c:valAx>
        <c:axId val="34755133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347550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2">
          <a:lumMod val="60000"/>
          <a:lumOff val="40000"/>
        </a:schemeClr>
      </a:solidFill>
      <a:round/>
    </a:ln>
    <a:effectLst/>
  </c:spPr>
  <c:txPr>
    <a:bodyPr/>
    <a:lstStyle/>
    <a:p>
      <a:pPr>
        <a:defRPr/>
      </a:pPr>
      <a:endParaRPr lang="nl-NL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79388" y="1076325"/>
            <a:ext cx="9571037" cy="5384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92823" y="6819741"/>
            <a:ext cx="7942580" cy="6460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8747" tIns="138747" rIns="138747" bIns="138747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0615703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7800" y="1076325"/>
            <a:ext cx="9572625" cy="5384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p:notes"/>
          <p:cNvSpPr txBox="1">
            <a:spLocks noGrp="1"/>
          </p:cNvSpPr>
          <p:nvPr>
            <p:ph type="body" idx="1"/>
          </p:nvPr>
        </p:nvSpPr>
        <p:spPr>
          <a:xfrm>
            <a:off x="992823" y="6819741"/>
            <a:ext cx="7942580" cy="6460808"/>
          </a:xfrm>
          <a:prstGeom prst="rect">
            <a:avLst/>
          </a:prstGeom>
        </p:spPr>
        <p:txBody>
          <a:bodyPr spcFirstLastPara="1" wrap="square" lIns="138747" tIns="138747" rIns="138747" bIns="138747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712860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77800" y="1076325"/>
            <a:ext cx="9572625" cy="53848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93847" indent="-452928" defTabSz="1387693">
              <a:defRPr/>
            </a:pPr>
            <a:r>
              <a:rPr lang="nl-NL" sz="1700" dirty="0">
                <a:solidFill>
                  <a:srgbClr val="333333"/>
                </a:solidFill>
                <a:latin typeface="Rijksoverheid Sans"/>
              </a:rPr>
              <a:t>Mogelijkheden om met inzet van begeleiding, waaronder dagbesteding, mensen zo lang mogelijk in de eigen leefomgeving te laten blijven;</a:t>
            </a:r>
          </a:p>
          <a:p>
            <a:pPr marL="240919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02947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/>
          <p:nvPr/>
        </p:nvSpPr>
        <p:spPr>
          <a:xfrm flipH="1">
            <a:off x="7595938" y="460225"/>
            <a:ext cx="1081625" cy="1124950"/>
          </a:xfrm>
          <a:custGeom>
            <a:avLst/>
            <a:gdLst/>
            <a:ahLst/>
            <a:cxnLst/>
            <a:rect l="l" t="t" r="r" b="b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rgbClr val="CC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9" name="Google Shape;19;p3"/>
          <p:cNvSpPr/>
          <p:nvPr/>
        </p:nvSpPr>
        <p:spPr>
          <a:xfrm rot="10800000" flipH="1">
            <a:off x="466425" y="3558325"/>
            <a:ext cx="1081625" cy="1124950"/>
          </a:xfrm>
          <a:custGeom>
            <a:avLst/>
            <a:gdLst/>
            <a:ahLst/>
            <a:cxnLst/>
            <a:rect l="l" t="t" r="r" b="b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rgbClr val="CC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773700" y="1806450"/>
            <a:ext cx="7596600" cy="153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Font typeface="Open Sans Medium"/>
              <a:buNone/>
              <a:defRPr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>
            <a:spLocks noGrp="1"/>
          </p:cNvSpPr>
          <p:nvPr>
            <p:ph type="title"/>
          </p:nvPr>
        </p:nvSpPr>
        <p:spPr>
          <a:xfrm>
            <a:off x="311700" y="350625"/>
            <a:ext cx="8520600" cy="831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Font typeface="Open Sans Medium"/>
              <a:buNone/>
              <a:defRPr sz="3600"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Font typeface="Open Sans Medium"/>
              <a:buNone/>
              <a:defRPr sz="3000"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>
            <a:off x="311700" y="1399400"/>
            <a:ext cx="2808000" cy="278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tartdia">
  <p:cSld name="CAPTION_ONLY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>
            <a:spLocks noGrp="1"/>
          </p:cNvSpPr>
          <p:nvPr>
            <p:ph type="body" idx="1"/>
          </p:nvPr>
        </p:nvSpPr>
        <p:spPr>
          <a:xfrm>
            <a:off x="1444550" y="256757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Open Sans Medium"/>
              <a:buNone/>
              <a:defRPr sz="2400">
                <a:latin typeface="Open Sans Medium"/>
                <a:ea typeface="Open Sans Medium"/>
                <a:cs typeface="Open Sans Medium"/>
                <a:sym typeface="Open Sans Medium"/>
              </a:defRPr>
            </a:lvl1pPr>
          </a:lstStyle>
          <a:p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buNone/>
              <a:defRPr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>
              <a:buNone/>
              <a:defRPr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>
              <a:buNone/>
              <a:defRPr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>
              <a:buNone/>
              <a:defRPr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>
              <a:buNone/>
              <a:defRPr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>
              <a:buNone/>
              <a:defRPr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>
              <a:buNone/>
              <a:defRPr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>
              <a:buNone/>
              <a:defRPr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  <p:pic>
        <p:nvPicPr>
          <p:cNvPr id="53" name="Google Shape;53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718325" y="1227700"/>
            <a:ext cx="1632539" cy="745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47700" y="1211125"/>
            <a:ext cx="2093500" cy="778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07875" y="1144149"/>
            <a:ext cx="1420500" cy="1246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75D181F-9FDC-4305-AF82-DADC492D7449}" type="slidenum">
              <a:rPr lang="en-US" altLang="nl-NL"/>
              <a:pPr/>
              <a:t>‹nr.›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3688802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lux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pen Sans"/>
              <a:buNone/>
              <a:defRPr sz="3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225225"/>
            <a:ext cx="8520600" cy="3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  <p:pic>
        <p:nvPicPr>
          <p:cNvPr id="9" name="Google Shape;9;p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93844" y="4623213"/>
            <a:ext cx="1368656" cy="33747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1"/>
          <p:cNvSpPr/>
          <p:nvPr/>
        </p:nvSpPr>
        <p:spPr>
          <a:xfrm>
            <a:off x="0" y="5004675"/>
            <a:ext cx="9144000" cy="138900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6" r:id="rId4"/>
    <p:sldLayoutId id="2147483660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nti.com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nti.com/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nti.com/" TargetMode="Externa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nti.com/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nti.com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3"/>
          <p:cNvSpPr txBox="1">
            <a:spLocks noGrp="1"/>
          </p:cNvSpPr>
          <p:nvPr>
            <p:ph type="body" idx="1"/>
          </p:nvPr>
        </p:nvSpPr>
        <p:spPr>
          <a:xfrm>
            <a:off x="1154166" y="2075886"/>
            <a:ext cx="5998800" cy="190818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2800" b="1" dirty="0" smtClean="0">
                <a:latin typeface="+mj-lt"/>
              </a:rPr>
              <a:t>Marktconsultatie</a:t>
            </a:r>
            <a:endParaRPr lang="nl-NL" sz="2800" b="1" dirty="0">
              <a:latin typeface="+mj-l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2800" b="1" dirty="0" smtClean="0">
                <a:latin typeface="+mj-lt"/>
              </a:rPr>
              <a:t>Inkoop </a:t>
            </a:r>
            <a:r>
              <a:rPr lang="nl-NL" sz="2800" b="1" dirty="0" err="1" smtClean="0">
                <a:latin typeface="+mj-lt"/>
              </a:rPr>
              <a:t>Wmo</a:t>
            </a:r>
            <a:r>
              <a:rPr lang="nl-NL" sz="2800" b="1" dirty="0" smtClean="0">
                <a:latin typeface="+mj-lt"/>
              </a:rPr>
              <a:t> 2026 en verder</a:t>
            </a:r>
            <a:endParaRPr lang="nl-NL" sz="2800" b="1" dirty="0">
              <a:latin typeface="+mj-l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nl-NL" sz="2800" b="1" dirty="0">
              <a:latin typeface="+mj-l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2800" b="1" dirty="0">
                <a:latin typeface="+mj-lt"/>
              </a:rPr>
              <a:t>d</a:t>
            </a:r>
            <a:r>
              <a:rPr lang="nl-NL" sz="2800" b="1" dirty="0" smtClean="0">
                <a:latin typeface="+mj-lt"/>
              </a:rPr>
              <a:t>o 27 juni 2024</a:t>
            </a:r>
            <a:endParaRPr sz="2800" b="1" dirty="0">
              <a:latin typeface="+mj-lt"/>
            </a:endParaRPr>
          </a:p>
        </p:txBody>
      </p:sp>
      <p:sp>
        <p:nvSpPr>
          <p:cNvPr id="68" name="Google Shape;68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1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324" y="45825"/>
            <a:ext cx="8945834" cy="532673"/>
          </a:xfrm>
        </p:spPr>
        <p:txBody>
          <a:bodyPr>
            <a:normAutofit fontScale="90000"/>
          </a:bodyPr>
          <a:lstStyle/>
          <a:p>
            <a:r>
              <a:rPr lang="nl-NL" sz="2800" b="1" dirty="0" smtClean="0"/>
              <a:t>                                                     Terugblik </a:t>
            </a:r>
            <a:r>
              <a:rPr lang="nl-NL" sz="2800" b="1" dirty="0"/>
              <a:t>inkoop </a:t>
            </a:r>
            <a:r>
              <a:rPr lang="nl-NL" sz="2800" b="1" dirty="0" err="1"/>
              <a:t>Wmo</a:t>
            </a:r>
            <a:r>
              <a:rPr lang="nl-NL" sz="2800" b="1" dirty="0"/>
              <a:t> 2020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mtClean="0"/>
              <a:t>10</a:t>
            </a:fld>
            <a:endParaRPr lang="nl-NL"/>
          </a:p>
        </p:txBody>
      </p:sp>
      <p:sp>
        <p:nvSpPr>
          <p:cNvPr id="4" name="Tekstvak 3"/>
          <p:cNvSpPr txBox="1"/>
          <p:nvPr/>
        </p:nvSpPr>
        <p:spPr>
          <a:xfrm>
            <a:off x="216677" y="738803"/>
            <a:ext cx="84721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 smtClean="0">
                <a:solidFill>
                  <a:srgbClr val="FF0000"/>
                </a:solidFill>
              </a:rPr>
              <a:t>Totaal aantal gecontracteerde </a:t>
            </a:r>
            <a:r>
              <a:rPr lang="nl-NL" sz="2400" b="1" dirty="0" err="1" smtClean="0">
                <a:solidFill>
                  <a:srgbClr val="FF0000"/>
                </a:solidFill>
              </a:rPr>
              <a:t>Wmo</a:t>
            </a:r>
            <a:r>
              <a:rPr lang="nl-NL" sz="2400" b="1" dirty="0" smtClean="0">
                <a:solidFill>
                  <a:srgbClr val="FF0000"/>
                </a:solidFill>
              </a:rPr>
              <a:t>-aanbieders </a:t>
            </a:r>
          </a:p>
          <a:p>
            <a:r>
              <a:rPr lang="nl-NL" sz="2400" b="1" dirty="0" smtClean="0">
                <a:solidFill>
                  <a:srgbClr val="FF0000"/>
                </a:solidFill>
              </a:rPr>
              <a:t>huidige contractperiode</a:t>
            </a:r>
          </a:p>
          <a:p>
            <a:endParaRPr lang="nl-NL" sz="2400" b="1" dirty="0" smtClean="0">
              <a:solidFill>
                <a:srgbClr val="FF0000"/>
              </a:solidFill>
            </a:endParaRPr>
          </a:p>
          <a:p>
            <a:endParaRPr lang="nl-NL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9" name="Grafiek 8"/>
          <p:cNvGraphicFramePr>
            <a:graphicFrameLocks/>
          </p:cNvGraphicFramePr>
          <p:nvPr/>
        </p:nvGraphicFramePr>
        <p:xfrm>
          <a:off x="1336157" y="1375144"/>
          <a:ext cx="5475769" cy="34769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3950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324" y="45825"/>
            <a:ext cx="8945834" cy="532673"/>
          </a:xfrm>
        </p:spPr>
        <p:txBody>
          <a:bodyPr>
            <a:normAutofit fontScale="90000"/>
          </a:bodyPr>
          <a:lstStyle/>
          <a:p>
            <a:r>
              <a:rPr lang="nl-NL" sz="2800" b="1" dirty="0" smtClean="0"/>
              <a:t>                                                     Terugblik </a:t>
            </a:r>
            <a:r>
              <a:rPr lang="nl-NL" sz="2800" b="1" dirty="0"/>
              <a:t>inkoop </a:t>
            </a:r>
            <a:r>
              <a:rPr lang="nl-NL" sz="2800" b="1" dirty="0" err="1"/>
              <a:t>Wmo</a:t>
            </a:r>
            <a:r>
              <a:rPr lang="nl-NL" sz="2800" b="1" dirty="0"/>
              <a:t> 2020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mtClean="0"/>
              <a:t>11</a:t>
            </a:fld>
            <a:endParaRPr lang="nl-NL"/>
          </a:p>
        </p:txBody>
      </p:sp>
      <p:sp>
        <p:nvSpPr>
          <p:cNvPr id="4" name="Tekstvak 3"/>
          <p:cNvSpPr txBox="1"/>
          <p:nvPr/>
        </p:nvSpPr>
        <p:spPr>
          <a:xfrm>
            <a:off x="216677" y="738803"/>
            <a:ext cx="8472196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b="1" dirty="0" smtClean="0">
                <a:solidFill>
                  <a:srgbClr val="FF0000"/>
                </a:solidFill>
              </a:rPr>
              <a:t>Uitgangspunten </a:t>
            </a:r>
            <a:r>
              <a:rPr lang="nl-NL" sz="3200" b="1" dirty="0" err="1">
                <a:solidFill>
                  <a:srgbClr val="FF0000"/>
                </a:solidFill>
              </a:rPr>
              <a:t>Wmo</a:t>
            </a:r>
            <a:r>
              <a:rPr lang="nl-NL" sz="3200" b="1" dirty="0">
                <a:solidFill>
                  <a:srgbClr val="FF0000"/>
                </a:solidFill>
              </a:rPr>
              <a:t> </a:t>
            </a:r>
            <a:r>
              <a:rPr lang="nl-NL" sz="3200" b="1" dirty="0" smtClean="0">
                <a:solidFill>
                  <a:srgbClr val="FF0000"/>
                </a:solidFill>
              </a:rPr>
              <a:t>2020</a:t>
            </a:r>
            <a:endParaRPr lang="nl-NL" sz="3200" dirty="0" smtClean="0">
              <a:solidFill>
                <a:srgbClr val="FF0000"/>
              </a:solidFill>
            </a:endParaRPr>
          </a:p>
          <a:p>
            <a:endParaRPr lang="nl-NL" b="1" dirty="0">
              <a:solidFill>
                <a:srgbClr val="FF0000"/>
              </a:solidFill>
            </a:endParaRPr>
          </a:p>
          <a:p>
            <a:endParaRPr lang="nl-NL" dirty="0">
              <a:solidFill>
                <a:schemeClr val="tx1"/>
              </a:solidFill>
            </a:endParaRPr>
          </a:p>
          <a:p>
            <a:r>
              <a:rPr lang="nl-NL" sz="2800" dirty="0" smtClean="0">
                <a:solidFill>
                  <a:schemeClr val="tx1"/>
                </a:solidFill>
              </a:rPr>
              <a:t>Mooie resultaten bereikt.</a:t>
            </a:r>
          </a:p>
          <a:p>
            <a:r>
              <a:rPr lang="nl-NL" sz="2800" dirty="0" smtClean="0">
                <a:solidFill>
                  <a:schemeClr val="tx1"/>
                </a:solidFill>
              </a:rPr>
              <a:t>Maar niet alle uitgangspunten zijn naar wens behaald. Krijgen deels een vervolg. </a:t>
            </a:r>
          </a:p>
          <a:p>
            <a:endParaRPr lang="nl-NL" sz="2800" dirty="0">
              <a:solidFill>
                <a:schemeClr val="tx1"/>
              </a:solidFill>
            </a:endParaRPr>
          </a:p>
          <a:p>
            <a:r>
              <a:rPr lang="nl-NL" sz="2800" dirty="0" smtClean="0">
                <a:solidFill>
                  <a:schemeClr val="tx1"/>
                </a:solidFill>
              </a:rPr>
              <a:t>Een paar ‘</a:t>
            </a:r>
            <a:r>
              <a:rPr lang="nl-NL" sz="2800" dirty="0" err="1" smtClean="0">
                <a:solidFill>
                  <a:schemeClr val="tx1"/>
                </a:solidFill>
              </a:rPr>
              <a:t>highlights</a:t>
            </a:r>
            <a:r>
              <a:rPr lang="nl-NL" sz="2800" dirty="0" smtClean="0">
                <a:solidFill>
                  <a:schemeClr val="tx1"/>
                </a:solidFill>
              </a:rPr>
              <a:t>’.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400" dirty="0">
              <a:solidFill>
                <a:schemeClr val="tx1"/>
              </a:solidFill>
            </a:endParaRPr>
          </a:p>
          <a:p>
            <a:endParaRPr lang="nl-NL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6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324" y="45825"/>
            <a:ext cx="8945834" cy="532673"/>
          </a:xfrm>
        </p:spPr>
        <p:txBody>
          <a:bodyPr>
            <a:normAutofit fontScale="90000"/>
          </a:bodyPr>
          <a:lstStyle/>
          <a:p>
            <a:r>
              <a:rPr lang="nl-NL" sz="2800" b="1" dirty="0" smtClean="0"/>
              <a:t>                                                     Terugblik </a:t>
            </a:r>
            <a:r>
              <a:rPr lang="nl-NL" sz="2800" b="1" dirty="0"/>
              <a:t>inkoop </a:t>
            </a:r>
            <a:r>
              <a:rPr lang="nl-NL" sz="2800" b="1" dirty="0" err="1"/>
              <a:t>Wmo</a:t>
            </a:r>
            <a:r>
              <a:rPr lang="nl-NL" sz="2800" b="1" dirty="0"/>
              <a:t> 2020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mtClean="0"/>
              <a:t>12</a:t>
            </a:fld>
            <a:endParaRPr lang="nl-NL"/>
          </a:p>
        </p:txBody>
      </p:sp>
      <p:sp>
        <p:nvSpPr>
          <p:cNvPr id="4" name="Tekstvak 3"/>
          <p:cNvSpPr txBox="1"/>
          <p:nvPr/>
        </p:nvSpPr>
        <p:spPr>
          <a:xfrm>
            <a:off x="135812" y="483766"/>
            <a:ext cx="8472196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nl-NL" sz="2600" b="1" i="1" dirty="0" smtClean="0">
                <a:solidFill>
                  <a:srgbClr val="FF0000"/>
                </a:solidFill>
              </a:rPr>
              <a:t>Beweging </a:t>
            </a:r>
            <a:r>
              <a:rPr lang="nl-NL" sz="2600" b="1" i="1" dirty="0">
                <a:solidFill>
                  <a:srgbClr val="FF0000"/>
                </a:solidFill>
              </a:rPr>
              <a:t>naar lichtere vormen van ondersteuning </a:t>
            </a:r>
            <a:endParaRPr lang="nl-NL" sz="2600" b="1" dirty="0">
              <a:solidFill>
                <a:srgbClr val="FF0000"/>
              </a:solidFill>
            </a:endParaRPr>
          </a:p>
          <a:p>
            <a:r>
              <a:rPr lang="nl-NL" sz="2400" dirty="0" smtClean="0"/>
              <a:t>Bedoeling: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/>
              <a:t>minder vraag door </a:t>
            </a:r>
            <a:r>
              <a:rPr lang="nl-NL" sz="2400" dirty="0" smtClean="0"/>
              <a:t>inzet hulp </a:t>
            </a:r>
            <a:r>
              <a:rPr lang="nl-NL" sz="2400" dirty="0"/>
              <a:t>/ voorzieningen uit eigen </a:t>
            </a:r>
            <a:r>
              <a:rPr lang="nl-NL" sz="2400" dirty="0" smtClean="0"/>
              <a:t>omgeving</a:t>
            </a:r>
          </a:p>
          <a:p>
            <a:r>
              <a:rPr lang="nl-NL" sz="2400" i="1" dirty="0" smtClean="0"/>
              <a:t>én</a:t>
            </a:r>
            <a:endParaRPr lang="nl-NL" sz="2400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verschuiving naar </a:t>
            </a:r>
            <a:r>
              <a:rPr lang="nl-NL" sz="2400" dirty="0"/>
              <a:t>lichtere vormen van </a:t>
            </a:r>
            <a:r>
              <a:rPr lang="nl-NL" sz="2400" dirty="0" err="1" smtClean="0"/>
              <a:t>Wmo</a:t>
            </a:r>
            <a:r>
              <a:rPr lang="nl-NL" sz="2400" dirty="0" smtClean="0"/>
              <a:t>-ondersteuning</a:t>
            </a:r>
          </a:p>
          <a:p>
            <a:r>
              <a:rPr lang="nl-NL" sz="2400" dirty="0"/>
              <a:t> </a:t>
            </a:r>
          </a:p>
          <a:p>
            <a:r>
              <a:rPr lang="nl-NL" sz="2400" dirty="0" smtClean="0"/>
              <a:t>Uitgangspunt bij indicatie is begeleiding/dagbesteding </a:t>
            </a:r>
            <a:r>
              <a:rPr lang="nl-NL" sz="2400" dirty="0"/>
              <a:t>basis i.p.v</a:t>
            </a:r>
            <a:r>
              <a:rPr lang="nl-NL" sz="2400" dirty="0" smtClean="0"/>
              <a:t>. specialistisch of plus. </a:t>
            </a:r>
            <a:br>
              <a:rPr lang="nl-NL" sz="2400" dirty="0" smtClean="0"/>
            </a:br>
            <a:r>
              <a:rPr lang="nl-NL" sz="2400" dirty="0" smtClean="0"/>
              <a:t>Dit </a:t>
            </a:r>
            <a:r>
              <a:rPr lang="nl-NL" sz="2400" dirty="0"/>
              <a:t>uitgangspunt is </a:t>
            </a:r>
            <a:r>
              <a:rPr lang="nl-NL" sz="2400" dirty="0" smtClean="0"/>
              <a:t>behaald. (omslag in denken)</a:t>
            </a:r>
            <a:br>
              <a:rPr lang="nl-NL" sz="2400" dirty="0" smtClean="0"/>
            </a:br>
            <a:endParaRPr lang="nl-NL" sz="2400" dirty="0">
              <a:solidFill>
                <a:schemeClr val="tx1"/>
              </a:solidFill>
            </a:endParaRPr>
          </a:p>
          <a:p>
            <a:endParaRPr lang="nl-NL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43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324" y="45825"/>
            <a:ext cx="8945834" cy="532673"/>
          </a:xfrm>
        </p:spPr>
        <p:txBody>
          <a:bodyPr>
            <a:normAutofit fontScale="90000"/>
          </a:bodyPr>
          <a:lstStyle/>
          <a:p>
            <a:r>
              <a:rPr lang="nl-NL" sz="2800" b="1" dirty="0" smtClean="0"/>
              <a:t>                                                     Terugblik </a:t>
            </a:r>
            <a:r>
              <a:rPr lang="nl-NL" sz="2800" b="1" dirty="0"/>
              <a:t>inkoop </a:t>
            </a:r>
            <a:r>
              <a:rPr lang="nl-NL" sz="2800" b="1" dirty="0" err="1"/>
              <a:t>Wmo</a:t>
            </a:r>
            <a:r>
              <a:rPr lang="nl-NL" sz="2800" b="1" dirty="0"/>
              <a:t> 2020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mtClean="0"/>
              <a:t>13</a:t>
            </a:fld>
            <a:endParaRPr lang="nl-NL"/>
          </a:p>
        </p:txBody>
      </p:sp>
      <p:sp>
        <p:nvSpPr>
          <p:cNvPr id="4" name="Tekstvak 3"/>
          <p:cNvSpPr txBox="1"/>
          <p:nvPr/>
        </p:nvSpPr>
        <p:spPr>
          <a:xfrm>
            <a:off x="216677" y="738803"/>
            <a:ext cx="8472196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dirty="0">
              <a:solidFill>
                <a:schemeClr val="tx1"/>
              </a:solidFill>
            </a:endParaRP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nl-NL" sz="2800" b="1" i="1" dirty="0" smtClean="0">
                <a:solidFill>
                  <a:srgbClr val="FF0000"/>
                </a:solidFill>
              </a:rPr>
              <a:t>Inzet </a:t>
            </a:r>
            <a:r>
              <a:rPr lang="nl-NL" sz="2800" b="1" i="1" dirty="0">
                <a:solidFill>
                  <a:srgbClr val="FF0000"/>
                </a:solidFill>
              </a:rPr>
              <a:t>van algemene voorzieningen (o.a. indicatievrije dagbesteding) </a:t>
            </a:r>
            <a:endParaRPr lang="nl-NL" sz="2800" b="1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400" dirty="0" smtClean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schemeClr val="tx1"/>
                </a:solidFill>
              </a:rPr>
              <a:t>Aanbod is niet in iedere OWO-gemeente even groot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800" dirty="0" smtClean="0">
                <a:solidFill>
                  <a:schemeClr val="tx1"/>
                </a:solidFill>
              </a:rPr>
              <a:t>Van het aanwezige aanbod wordt goed gebruik gemaakt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800" dirty="0" smtClean="0">
                <a:solidFill>
                  <a:schemeClr val="tx1"/>
                </a:solidFill>
              </a:rPr>
              <a:t>Er mogen meer initiatieven vanuit aanbieders komen</a:t>
            </a:r>
            <a:r>
              <a:rPr lang="nl-NL" sz="2400" dirty="0" smtClean="0">
                <a:solidFill>
                  <a:schemeClr val="tx1"/>
                </a:solidFill>
              </a:rPr>
              <a:t/>
            </a:r>
            <a:br>
              <a:rPr lang="nl-NL" sz="2400" dirty="0" smtClean="0">
                <a:solidFill>
                  <a:schemeClr val="tx1"/>
                </a:solidFill>
              </a:rPr>
            </a:br>
            <a:endParaRPr lang="nl-NL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99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324" y="45825"/>
            <a:ext cx="8945834" cy="532673"/>
          </a:xfrm>
        </p:spPr>
        <p:txBody>
          <a:bodyPr>
            <a:normAutofit fontScale="90000"/>
          </a:bodyPr>
          <a:lstStyle/>
          <a:p>
            <a:r>
              <a:rPr lang="nl-NL" sz="2800" b="1" dirty="0" smtClean="0"/>
              <a:t>                                                     Terugblik </a:t>
            </a:r>
            <a:r>
              <a:rPr lang="nl-NL" sz="2800" b="1" dirty="0"/>
              <a:t>inkoop </a:t>
            </a:r>
            <a:r>
              <a:rPr lang="nl-NL" sz="2800" b="1" dirty="0" err="1"/>
              <a:t>Wmo</a:t>
            </a:r>
            <a:r>
              <a:rPr lang="nl-NL" sz="2800" b="1" dirty="0"/>
              <a:t> 2020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mtClean="0"/>
              <a:t>14</a:t>
            </a:fld>
            <a:endParaRPr lang="nl-NL"/>
          </a:p>
        </p:txBody>
      </p:sp>
      <p:sp>
        <p:nvSpPr>
          <p:cNvPr id="4" name="Tekstvak 3"/>
          <p:cNvSpPr txBox="1"/>
          <p:nvPr/>
        </p:nvSpPr>
        <p:spPr>
          <a:xfrm>
            <a:off x="216677" y="738803"/>
            <a:ext cx="84721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tx1"/>
                </a:solidFill>
              </a:rPr>
              <a:t>Vragenlijst 2022: </a:t>
            </a:r>
            <a:endParaRPr lang="nl-NL" sz="2000" dirty="0" smtClean="0">
              <a:solidFill>
                <a:schemeClr val="tx1"/>
              </a:solidFill>
            </a:endParaRPr>
          </a:p>
          <a:p>
            <a:r>
              <a:rPr lang="nl-NL" sz="2000" dirty="0" smtClean="0">
                <a:solidFill>
                  <a:schemeClr val="tx1"/>
                </a:solidFill>
              </a:rPr>
              <a:t>Ziet </a:t>
            </a:r>
            <a:r>
              <a:rPr lang="nl-NL" sz="2000" dirty="0">
                <a:solidFill>
                  <a:schemeClr val="tx1"/>
                </a:solidFill>
              </a:rPr>
              <a:t>u mogelijkheden om met uw bedrijf een rol te spelen bij het opzetten van algemene voorzieningen / inloopvoorzieningen in de OWO-gemeente(n) waar u actief bent</a:t>
            </a:r>
            <a:r>
              <a:rPr lang="nl-NL" sz="2000" dirty="0" smtClean="0">
                <a:solidFill>
                  <a:schemeClr val="tx1"/>
                </a:solidFill>
              </a:rPr>
              <a:t>?</a:t>
            </a:r>
          </a:p>
          <a:p>
            <a:endParaRPr lang="nl-NL" sz="2000" dirty="0">
              <a:solidFill>
                <a:schemeClr val="tx1"/>
              </a:solidFill>
            </a:endParaRPr>
          </a:p>
        </p:txBody>
      </p:sp>
      <p:graphicFrame>
        <p:nvGraphicFramePr>
          <p:cNvPr id="5" name="Grafiek 4"/>
          <p:cNvGraphicFramePr/>
          <p:nvPr>
            <p:extLst>
              <p:ext uri="{D42A27DB-BD31-4B8C-83A1-F6EECF244321}">
                <p14:modId xmlns:p14="http://schemas.microsoft.com/office/powerpoint/2010/main" val="1326082257"/>
              </p:ext>
            </p:extLst>
          </p:nvPr>
        </p:nvGraphicFramePr>
        <p:xfrm>
          <a:off x="302318" y="2053301"/>
          <a:ext cx="8300506" cy="2880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4694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324" y="45825"/>
            <a:ext cx="8945834" cy="532673"/>
          </a:xfrm>
        </p:spPr>
        <p:txBody>
          <a:bodyPr>
            <a:normAutofit fontScale="90000"/>
          </a:bodyPr>
          <a:lstStyle/>
          <a:p>
            <a:r>
              <a:rPr lang="nl-NL" sz="2800" b="1" dirty="0" smtClean="0"/>
              <a:t>                                                     Terugblik </a:t>
            </a:r>
            <a:r>
              <a:rPr lang="nl-NL" sz="2800" b="1" dirty="0"/>
              <a:t>inkoop </a:t>
            </a:r>
            <a:r>
              <a:rPr lang="nl-NL" sz="2800" b="1" dirty="0" err="1"/>
              <a:t>Wmo</a:t>
            </a:r>
            <a:r>
              <a:rPr lang="nl-NL" sz="2800" b="1" dirty="0"/>
              <a:t> 2020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mtClean="0"/>
              <a:t>15</a:t>
            </a:fld>
            <a:endParaRPr lang="nl-NL"/>
          </a:p>
        </p:txBody>
      </p:sp>
      <p:sp>
        <p:nvSpPr>
          <p:cNvPr id="4" name="Tekstvak 3"/>
          <p:cNvSpPr txBox="1"/>
          <p:nvPr/>
        </p:nvSpPr>
        <p:spPr>
          <a:xfrm>
            <a:off x="216677" y="738803"/>
            <a:ext cx="8472196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dirty="0">
              <a:solidFill>
                <a:schemeClr val="tx1"/>
              </a:solidFill>
            </a:endParaRP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nl-NL" sz="2800" b="1" i="1" dirty="0" smtClean="0">
                <a:solidFill>
                  <a:srgbClr val="FF0000"/>
                </a:solidFill>
              </a:rPr>
              <a:t>Inzet </a:t>
            </a:r>
            <a:r>
              <a:rPr lang="nl-NL" sz="2800" b="1" i="1" dirty="0">
                <a:solidFill>
                  <a:srgbClr val="FF0000"/>
                </a:solidFill>
              </a:rPr>
              <a:t>van technologie en </a:t>
            </a:r>
            <a:r>
              <a:rPr lang="nl-NL" sz="2800" b="1" i="1" dirty="0" err="1">
                <a:solidFill>
                  <a:srgbClr val="FF0000"/>
                </a:solidFill>
              </a:rPr>
              <a:t>domotica</a:t>
            </a:r>
            <a:r>
              <a:rPr lang="nl-NL" sz="2800" b="1" i="1" dirty="0">
                <a:solidFill>
                  <a:srgbClr val="FF0000"/>
                </a:solidFill>
              </a:rPr>
              <a:t> </a:t>
            </a:r>
            <a:endParaRPr lang="nl-NL" sz="2800" b="1" i="1" dirty="0" smtClean="0">
              <a:solidFill>
                <a:srgbClr val="FF0000"/>
              </a:solidFill>
            </a:endParaRPr>
          </a:p>
          <a:p>
            <a:pPr lvl="0"/>
            <a:endParaRPr lang="nl-NL" sz="2400" dirty="0" smtClean="0">
              <a:solidFill>
                <a:schemeClr val="tx1"/>
              </a:solidFill>
            </a:endParaRPr>
          </a:p>
          <a:p>
            <a:pPr lvl="0"/>
            <a:r>
              <a:rPr lang="nl-NL" sz="2400" dirty="0">
                <a:solidFill>
                  <a:schemeClr val="tx1"/>
                </a:solidFill>
              </a:rPr>
              <a:t>Doel</a:t>
            </a:r>
            <a:r>
              <a:rPr lang="nl-NL" sz="2400" dirty="0" smtClean="0">
                <a:solidFill>
                  <a:schemeClr val="tx1"/>
                </a:solidFill>
              </a:rPr>
              <a:t>: de noodzakelijke </a:t>
            </a:r>
            <a:r>
              <a:rPr lang="nl-NL" sz="2400" dirty="0" err="1">
                <a:solidFill>
                  <a:schemeClr val="tx1"/>
                </a:solidFill>
              </a:rPr>
              <a:t>Wmo</a:t>
            </a:r>
            <a:r>
              <a:rPr lang="nl-NL" sz="2400" dirty="0">
                <a:solidFill>
                  <a:schemeClr val="tx1"/>
                </a:solidFill>
              </a:rPr>
              <a:t>-ondersteuning </a:t>
            </a:r>
            <a:r>
              <a:rPr lang="nl-NL" sz="2400" dirty="0" smtClean="0">
                <a:solidFill>
                  <a:schemeClr val="tx1"/>
                </a:solidFill>
              </a:rPr>
              <a:t>inzetten </a:t>
            </a:r>
            <a:r>
              <a:rPr lang="nl-NL" sz="2400" dirty="0">
                <a:solidFill>
                  <a:schemeClr val="tx1"/>
                </a:solidFill>
              </a:rPr>
              <a:t>met minder mensen, minder tijdsbesteding en minder financiële </a:t>
            </a:r>
            <a:r>
              <a:rPr lang="nl-NL" sz="2400" dirty="0" smtClean="0">
                <a:solidFill>
                  <a:schemeClr val="tx1"/>
                </a:solidFill>
              </a:rPr>
              <a:t>middelen</a:t>
            </a:r>
          </a:p>
          <a:p>
            <a:pPr lvl="0"/>
            <a:endParaRPr lang="nl-NL" sz="2400" dirty="0">
              <a:solidFill>
                <a:schemeClr val="tx1"/>
              </a:solidFill>
            </a:endParaRPr>
          </a:p>
          <a:p>
            <a:pPr lvl="0"/>
            <a:r>
              <a:rPr lang="nl-NL" sz="2400" dirty="0" smtClean="0">
                <a:solidFill>
                  <a:schemeClr val="tx1"/>
                </a:solidFill>
              </a:rPr>
              <a:t>Combinatie van digitaal en fysiek blijkt bij een deel van de cliënten optimaal.</a:t>
            </a:r>
          </a:p>
          <a:p>
            <a:pPr lvl="0"/>
            <a:r>
              <a:rPr lang="nl-NL" sz="2400" dirty="0" smtClean="0">
                <a:solidFill>
                  <a:schemeClr val="tx1"/>
                </a:solidFill>
              </a:rPr>
              <a:t>Doorgaan en uitbreiden!</a:t>
            </a:r>
            <a:br>
              <a:rPr lang="nl-NL" sz="2400" dirty="0" smtClean="0">
                <a:solidFill>
                  <a:schemeClr val="tx1"/>
                </a:solidFill>
              </a:rPr>
            </a:br>
            <a:endParaRPr lang="nl-NL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407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324" y="45825"/>
            <a:ext cx="8945834" cy="532673"/>
          </a:xfrm>
        </p:spPr>
        <p:txBody>
          <a:bodyPr>
            <a:normAutofit fontScale="90000"/>
          </a:bodyPr>
          <a:lstStyle/>
          <a:p>
            <a:r>
              <a:rPr lang="nl-NL" sz="2800" b="1" dirty="0" smtClean="0"/>
              <a:t>                                                     Terugblik </a:t>
            </a:r>
            <a:r>
              <a:rPr lang="nl-NL" sz="2800" b="1" dirty="0"/>
              <a:t>inkoop </a:t>
            </a:r>
            <a:r>
              <a:rPr lang="nl-NL" sz="2800" b="1" dirty="0" err="1"/>
              <a:t>Wmo</a:t>
            </a:r>
            <a:r>
              <a:rPr lang="nl-NL" sz="2800" b="1" dirty="0"/>
              <a:t> 2020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mtClean="0"/>
              <a:t>16</a:t>
            </a:fld>
            <a:endParaRPr lang="nl-NL"/>
          </a:p>
        </p:txBody>
      </p:sp>
      <p:sp>
        <p:nvSpPr>
          <p:cNvPr id="4" name="Tekstvak 3"/>
          <p:cNvSpPr txBox="1"/>
          <p:nvPr/>
        </p:nvSpPr>
        <p:spPr>
          <a:xfrm>
            <a:off x="216677" y="738803"/>
            <a:ext cx="8472196" cy="5059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nl-NL" sz="2400" b="1" dirty="0" smtClean="0">
                <a:solidFill>
                  <a:srgbClr val="FF0000"/>
                </a:solidFill>
              </a:rPr>
              <a:t>Doelstellingen niet helemaal behaald. Hoe komt dat?</a:t>
            </a:r>
          </a:p>
          <a:p>
            <a:pPr marL="342900" lvl="0" indent="-342000">
              <a:lnSpc>
                <a:spcPct val="95000"/>
              </a:lnSpc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chemeClr val="tx1"/>
                </a:solidFill>
              </a:rPr>
              <a:t>s</a:t>
            </a:r>
            <a:r>
              <a:rPr lang="nl-NL" sz="2400" dirty="0" smtClean="0">
                <a:solidFill>
                  <a:schemeClr val="tx1"/>
                </a:solidFill>
              </a:rPr>
              <a:t>tart nieuwe contract: 2 </a:t>
            </a:r>
            <a:r>
              <a:rPr lang="nl-NL" sz="2400" dirty="0">
                <a:solidFill>
                  <a:schemeClr val="tx1"/>
                </a:solidFill>
              </a:rPr>
              <a:t>lastige ‘coronajaren’ </a:t>
            </a:r>
            <a:endParaRPr lang="nl-NL" sz="2400" dirty="0" smtClean="0">
              <a:solidFill>
                <a:schemeClr val="tx1"/>
              </a:solidFill>
            </a:endParaRPr>
          </a:p>
          <a:p>
            <a:pPr marL="342900" lvl="0" indent="-342000">
              <a:lnSpc>
                <a:spcPct val="95000"/>
              </a:lnSpc>
              <a:buFont typeface="Arial" panose="020B0604020202020204" pitchFamily="34" charset="0"/>
              <a:buChar char="•"/>
            </a:pPr>
            <a:r>
              <a:rPr lang="nl-NL" sz="2400" dirty="0" smtClean="0">
                <a:solidFill>
                  <a:schemeClr val="tx1"/>
                </a:solidFill>
              </a:rPr>
              <a:t>weinig </a:t>
            </a:r>
            <a:r>
              <a:rPr lang="nl-NL" sz="2400" dirty="0">
                <a:solidFill>
                  <a:schemeClr val="tx1"/>
                </a:solidFill>
              </a:rPr>
              <a:t>nieuwe initiatieven vanuit aanbieders of aanbieder trekt zich terug</a:t>
            </a:r>
          </a:p>
          <a:p>
            <a:pPr marL="342900" lvl="0" indent="-342000">
              <a:lnSpc>
                <a:spcPct val="95000"/>
              </a:lnSpc>
              <a:buFont typeface="Arial" panose="020B0604020202020204" pitchFamily="34" charset="0"/>
              <a:buChar char="•"/>
            </a:pPr>
            <a:r>
              <a:rPr lang="nl-NL" sz="2400" dirty="0" smtClean="0">
                <a:solidFill>
                  <a:schemeClr val="tx1"/>
                </a:solidFill>
              </a:rPr>
              <a:t>niet </a:t>
            </a:r>
            <a:r>
              <a:rPr lang="nl-NL" sz="2400" dirty="0">
                <a:solidFill>
                  <a:schemeClr val="tx1"/>
                </a:solidFill>
              </a:rPr>
              <a:t>altijd goede afspraken tussen gemeente en aanbieder</a:t>
            </a:r>
          </a:p>
          <a:p>
            <a:pPr marL="342900" lvl="0" indent="-342000">
              <a:lnSpc>
                <a:spcPct val="95000"/>
              </a:lnSpc>
              <a:buFont typeface="Arial" panose="020B0604020202020204" pitchFamily="34" charset="0"/>
              <a:buChar char="•"/>
            </a:pPr>
            <a:r>
              <a:rPr lang="nl-NL" sz="2400" dirty="0" smtClean="0">
                <a:solidFill>
                  <a:schemeClr val="tx1"/>
                </a:solidFill>
              </a:rPr>
              <a:t>onvoldoende </a:t>
            </a:r>
            <a:r>
              <a:rPr lang="nl-NL" sz="2400" dirty="0">
                <a:solidFill>
                  <a:schemeClr val="tx1"/>
                </a:solidFill>
              </a:rPr>
              <a:t>stimulans vanuit gemeenten richting aanbieders</a:t>
            </a:r>
          </a:p>
          <a:p>
            <a:pPr marL="342900" indent="-342000">
              <a:lnSpc>
                <a:spcPct val="95000"/>
              </a:lnSpc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chemeClr val="tx1"/>
                </a:solidFill>
              </a:rPr>
              <a:t>instabiliteit personeel bij gemeente(n)</a:t>
            </a:r>
          </a:p>
          <a:p>
            <a:pPr marL="342900" lvl="0" indent="-342000">
              <a:lnSpc>
                <a:spcPct val="95000"/>
              </a:lnSpc>
              <a:buFont typeface="Arial" panose="020B0604020202020204" pitchFamily="34" charset="0"/>
              <a:buChar char="•"/>
            </a:pPr>
            <a:r>
              <a:rPr lang="nl-NL" sz="2400" dirty="0" smtClean="0">
                <a:solidFill>
                  <a:schemeClr val="tx1"/>
                </a:solidFill>
              </a:rPr>
              <a:t>bestaande </a:t>
            </a:r>
            <a:r>
              <a:rPr lang="nl-NL" sz="2400" dirty="0">
                <a:solidFill>
                  <a:schemeClr val="tx1"/>
                </a:solidFill>
              </a:rPr>
              <a:t>voorzieningen / initiatieven in de dorpen </a:t>
            </a:r>
            <a:r>
              <a:rPr lang="nl-NL" sz="2400" dirty="0" smtClean="0">
                <a:solidFill>
                  <a:schemeClr val="tx1"/>
                </a:solidFill>
              </a:rPr>
              <a:t>kunnen </a:t>
            </a:r>
            <a:r>
              <a:rPr lang="nl-NL" sz="2400" dirty="0">
                <a:solidFill>
                  <a:schemeClr val="tx1"/>
                </a:solidFill>
              </a:rPr>
              <a:t>–nog– </a:t>
            </a:r>
            <a:r>
              <a:rPr lang="nl-NL" sz="2400" dirty="0" smtClean="0">
                <a:solidFill>
                  <a:schemeClr val="tx1"/>
                </a:solidFill>
              </a:rPr>
              <a:t>beter worden gebruikt</a:t>
            </a:r>
            <a:endParaRPr lang="nl-NL" sz="2400" dirty="0">
              <a:solidFill>
                <a:schemeClr val="tx1"/>
              </a:solidFill>
            </a:endParaRPr>
          </a:p>
          <a:p>
            <a:pPr marL="342900" lvl="0" indent="-342000">
              <a:lnSpc>
                <a:spcPct val="95000"/>
              </a:lnSpc>
              <a:buFont typeface="Arial" panose="020B0604020202020204" pitchFamily="34" charset="0"/>
              <a:buChar char="•"/>
            </a:pPr>
            <a:r>
              <a:rPr lang="nl-NL" sz="2400" dirty="0" smtClean="0">
                <a:solidFill>
                  <a:schemeClr val="tx1"/>
                </a:solidFill>
              </a:rPr>
              <a:t>preventie </a:t>
            </a:r>
            <a:r>
              <a:rPr lang="nl-NL" sz="2400" dirty="0">
                <a:solidFill>
                  <a:schemeClr val="tx1"/>
                </a:solidFill>
              </a:rPr>
              <a:t>en zelfredzaamheid van de inwoner staat onvoldoende centraal</a:t>
            </a:r>
          </a:p>
          <a:p>
            <a:pPr lvl="0"/>
            <a:r>
              <a:rPr lang="nl-NL" sz="2400" dirty="0" smtClean="0">
                <a:solidFill>
                  <a:schemeClr val="tx1"/>
                </a:solidFill>
              </a:rPr>
              <a:t/>
            </a:r>
            <a:br>
              <a:rPr lang="nl-NL" sz="2400" dirty="0" smtClean="0">
                <a:solidFill>
                  <a:schemeClr val="tx1"/>
                </a:solidFill>
              </a:rPr>
            </a:br>
            <a:endParaRPr lang="nl-NL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79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324" y="45825"/>
            <a:ext cx="8945834" cy="532673"/>
          </a:xfrm>
        </p:spPr>
        <p:txBody>
          <a:bodyPr>
            <a:normAutofit fontScale="90000"/>
          </a:bodyPr>
          <a:lstStyle/>
          <a:p>
            <a:r>
              <a:rPr lang="nl-NL" sz="2800" b="1" dirty="0" smtClean="0"/>
              <a:t>                                                     Terugblik </a:t>
            </a:r>
            <a:r>
              <a:rPr lang="nl-NL" sz="2800" b="1" dirty="0"/>
              <a:t>inkoop </a:t>
            </a:r>
            <a:r>
              <a:rPr lang="nl-NL" sz="2800" b="1" dirty="0" err="1"/>
              <a:t>Wmo</a:t>
            </a:r>
            <a:r>
              <a:rPr lang="nl-NL" sz="2800" b="1" dirty="0"/>
              <a:t> 2020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mtClean="0"/>
              <a:t>17</a:t>
            </a:fld>
            <a:endParaRPr lang="nl-NL"/>
          </a:p>
        </p:txBody>
      </p:sp>
      <p:sp>
        <p:nvSpPr>
          <p:cNvPr id="4" name="Tekstvak 3"/>
          <p:cNvSpPr txBox="1"/>
          <p:nvPr/>
        </p:nvSpPr>
        <p:spPr>
          <a:xfrm>
            <a:off x="216677" y="738803"/>
            <a:ext cx="8472196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b="1" dirty="0" smtClean="0">
                <a:solidFill>
                  <a:srgbClr val="FF0000"/>
                </a:solidFill>
              </a:rPr>
              <a:t>Ervaringen diverse betrokken partijen</a:t>
            </a:r>
            <a:endParaRPr lang="nl-NL" sz="3600" dirty="0" smtClean="0">
              <a:solidFill>
                <a:srgbClr val="FF0000"/>
              </a:solidFill>
            </a:endParaRPr>
          </a:p>
          <a:p>
            <a:endParaRPr lang="nl-NL" sz="3200" b="1" dirty="0">
              <a:solidFill>
                <a:srgbClr val="FF0000"/>
              </a:solidFill>
            </a:endParaRPr>
          </a:p>
          <a:p>
            <a:endParaRPr lang="nl-NL" sz="3200" dirty="0">
              <a:solidFill>
                <a:schemeClr val="tx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3200" dirty="0" smtClean="0">
                <a:solidFill>
                  <a:schemeClr val="tx1"/>
                </a:solidFill>
              </a:rPr>
              <a:t>Gebiedsteams OWO-gemeenten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3200" dirty="0" smtClean="0">
                <a:solidFill>
                  <a:schemeClr val="tx1"/>
                </a:solidFill>
              </a:rPr>
              <a:t>Gecontracteerde aanbieders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3200" dirty="0" smtClean="0">
                <a:solidFill>
                  <a:schemeClr val="tx1"/>
                </a:solidFill>
              </a:rPr>
              <a:t>Cliënten</a:t>
            </a:r>
            <a:endParaRPr lang="nl-NL" sz="3200" dirty="0">
              <a:solidFill>
                <a:schemeClr val="tx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nl-NL" sz="2800" dirty="0" smtClean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400" dirty="0">
              <a:solidFill>
                <a:schemeClr val="tx1"/>
              </a:solidFill>
            </a:endParaRPr>
          </a:p>
          <a:p>
            <a:endParaRPr lang="nl-NL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47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324" y="45825"/>
            <a:ext cx="8945834" cy="532673"/>
          </a:xfrm>
        </p:spPr>
        <p:txBody>
          <a:bodyPr>
            <a:normAutofit fontScale="90000"/>
          </a:bodyPr>
          <a:lstStyle/>
          <a:p>
            <a:r>
              <a:rPr lang="nl-NL" sz="2800" b="1" dirty="0" smtClean="0"/>
              <a:t>                                                     Terugblik </a:t>
            </a:r>
            <a:r>
              <a:rPr lang="nl-NL" sz="2800" b="1" dirty="0"/>
              <a:t>inkoop </a:t>
            </a:r>
            <a:r>
              <a:rPr lang="nl-NL" sz="2800" b="1" dirty="0" err="1"/>
              <a:t>Wmo</a:t>
            </a:r>
            <a:r>
              <a:rPr lang="nl-NL" sz="2800" b="1" dirty="0"/>
              <a:t> 2020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mtClean="0"/>
              <a:t>18</a:t>
            </a:fld>
            <a:endParaRPr lang="nl-NL"/>
          </a:p>
        </p:txBody>
      </p:sp>
      <p:sp>
        <p:nvSpPr>
          <p:cNvPr id="4" name="Tekstvak 3"/>
          <p:cNvSpPr txBox="1"/>
          <p:nvPr/>
        </p:nvSpPr>
        <p:spPr>
          <a:xfrm>
            <a:off x="216677" y="738803"/>
            <a:ext cx="847219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b="1" dirty="0" smtClean="0">
                <a:solidFill>
                  <a:srgbClr val="FF0000"/>
                </a:solidFill>
              </a:rPr>
              <a:t>Gebiedsteams OWO-gemeenten</a:t>
            </a:r>
            <a:endParaRPr lang="nl-NL" sz="3200" dirty="0" smtClean="0">
              <a:solidFill>
                <a:srgbClr val="FF0000"/>
              </a:solidFill>
            </a:endParaRPr>
          </a:p>
          <a:p>
            <a:endParaRPr lang="nl-NL" dirty="0">
              <a:solidFill>
                <a:schemeClr val="tx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 smtClean="0">
                <a:solidFill>
                  <a:schemeClr val="tx1"/>
                </a:solidFill>
              </a:rPr>
              <a:t>Tevreden over huidige </a:t>
            </a:r>
            <a:r>
              <a:rPr lang="nl-NL" sz="2800" dirty="0" err="1" smtClean="0">
                <a:solidFill>
                  <a:schemeClr val="tx1"/>
                </a:solidFill>
              </a:rPr>
              <a:t>Wmo</a:t>
            </a:r>
            <a:r>
              <a:rPr lang="nl-NL" sz="2800" dirty="0" smtClean="0">
                <a:solidFill>
                  <a:schemeClr val="tx1"/>
                </a:solidFill>
              </a:rPr>
              <a:t>-inkoop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 smtClean="0">
                <a:solidFill>
                  <a:schemeClr val="tx1"/>
                </a:solidFill>
              </a:rPr>
              <a:t>Producten concreter omschrijven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 smtClean="0">
                <a:solidFill>
                  <a:schemeClr val="tx1"/>
                </a:solidFill>
              </a:rPr>
              <a:t>Minder producten dagbesteding (van 4 naar 3)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schemeClr val="tx1"/>
                </a:solidFill>
              </a:rPr>
              <a:t>T</a:t>
            </a:r>
            <a:r>
              <a:rPr lang="nl-NL" sz="2800" dirty="0" smtClean="0">
                <a:solidFill>
                  <a:schemeClr val="tx1"/>
                </a:solidFill>
              </a:rPr>
              <a:t>ekorten in het aanbod </a:t>
            </a:r>
            <a:br>
              <a:rPr lang="nl-NL" sz="2800" dirty="0" smtClean="0">
                <a:solidFill>
                  <a:schemeClr val="tx1"/>
                </a:solidFill>
              </a:rPr>
            </a:br>
            <a:r>
              <a:rPr lang="nl-NL" dirty="0" smtClean="0">
                <a:solidFill>
                  <a:schemeClr val="tx1"/>
                </a:solidFill>
              </a:rPr>
              <a:t>(voorbeelden: 1. migratieachtergrond     2. ‘normaal’ + hoogbegaafde inwoners met autisme)</a:t>
            </a:r>
            <a:endParaRPr lang="nl-NL" sz="2800" dirty="0" smtClean="0">
              <a:solidFill>
                <a:schemeClr val="tx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 smtClean="0">
                <a:solidFill>
                  <a:schemeClr val="tx1"/>
                </a:solidFill>
              </a:rPr>
              <a:t>Wens meer algemene voorzieningen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 smtClean="0">
                <a:solidFill>
                  <a:schemeClr val="tx1"/>
                </a:solidFill>
              </a:rPr>
              <a:t>Gebiedsgericht contracteren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 smtClean="0">
                <a:solidFill>
                  <a:schemeClr val="tx1"/>
                </a:solidFill>
              </a:rPr>
              <a:t>Keuzevrijheid bij HH minder van belang</a:t>
            </a:r>
            <a:endParaRPr lang="nl-NL" dirty="0" smtClean="0">
              <a:solidFill>
                <a:schemeClr val="tx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nl-NL" dirty="0" smtClean="0">
              <a:solidFill>
                <a:schemeClr val="tx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nl-NL" sz="2800" dirty="0" smtClean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400" dirty="0">
              <a:solidFill>
                <a:schemeClr val="tx1"/>
              </a:solidFill>
            </a:endParaRPr>
          </a:p>
          <a:p>
            <a:endParaRPr lang="nl-NL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10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324" y="45825"/>
            <a:ext cx="8945834" cy="532673"/>
          </a:xfrm>
        </p:spPr>
        <p:txBody>
          <a:bodyPr>
            <a:normAutofit fontScale="90000"/>
          </a:bodyPr>
          <a:lstStyle/>
          <a:p>
            <a:r>
              <a:rPr lang="nl-NL" sz="2800" b="1" dirty="0" smtClean="0"/>
              <a:t>                                                     Terugblik </a:t>
            </a:r>
            <a:r>
              <a:rPr lang="nl-NL" sz="2800" b="1" dirty="0"/>
              <a:t>inkoop </a:t>
            </a:r>
            <a:r>
              <a:rPr lang="nl-NL" sz="2800" b="1" dirty="0" err="1"/>
              <a:t>Wmo</a:t>
            </a:r>
            <a:r>
              <a:rPr lang="nl-NL" sz="2800" b="1" dirty="0"/>
              <a:t> 2020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mtClean="0"/>
              <a:t>19</a:t>
            </a:fld>
            <a:endParaRPr lang="nl-NL"/>
          </a:p>
        </p:txBody>
      </p:sp>
      <p:sp>
        <p:nvSpPr>
          <p:cNvPr id="4" name="Tekstvak 3"/>
          <p:cNvSpPr txBox="1"/>
          <p:nvPr/>
        </p:nvSpPr>
        <p:spPr>
          <a:xfrm>
            <a:off x="216677" y="738803"/>
            <a:ext cx="8472196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b="1" dirty="0" smtClean="0">
                <a:solidFill>
                  <a:srgbClr val="FF0000"/>
                </a:solidFill>
              </a:rPr>
              <a:t>Gecontracteerde aanbieders</a:t>
            </a:r>
            <a:endParaRPr lang="nl-NL" sz="3200" dirty="0" smtClean="0">
              <a:solidFill>
                <a:srgbClr val="FF0000"/>
              </a:solidFill>
            </a:endParaRPr>
          </a:p>
          <a:p>
            <a:endParaRPr lang="nl-NL" dirty="0">
              <a:solidFill>
                <a:schemeClr val="tx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 smtClean="0">
                <a:solidFill>
                  <a:schemeClr val="tx1"/>
                </a:solidFill>
              </a:rPr>
              <a:t>Samenwerking met OWO-gemeenten is constructief en plezierig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 smtClean="0">
                <a:solidFill>
                  <a:schemeClr val="tx1"/>
                </a:solidFill>
              </a:rPr>
              <a:t>Samenwerking tussen aanbieders is (te) beperkt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 smtClean="0">
                <a:solidFill>
                  <a:schemeClr val="tx1"/>
                </a:solidFill>
              </a:rPr>
              <a:t>Administratieve lastendruk is nog steeds hoog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 smtClean="0">
                <a:solidFill>
                  <a:schemeClr val="tx1"/>
                </a:solidFill>
              </a:rPr>
              <a:t>Wens: uniforme werkwijze in een bredere regio dan alleen OWO</a:t>
            </a:r>
            <a:br>
              <a:rPr lang="nl-NL" sz="2800" dirty="0" smtClean="0">
                <a:solidFill>
                  <a:schemeClr val="tx1"/>
                </a:solidFill>
              </a:rPr>
            </a:br>
            <a:r>
              <a:rPr lang="nl-NL" dirty="0" smtClean="0">
                <a:solidFill>
                  <a:schemeClr val="tx1"/>
                </a:solidFill>
              </a:rPr>
              <a:t>(</a:t>
            </a:r>
            <a:r>
              <a:rPr lang="nl-NL" dirty="0">
                <a:solidFill>
                  <a:schemeClr val="tx1"/>
                </a:solidFill>
              </a:rPr>
              <a:t>inkoop, </a:t>
            </a:r>
            <a:r>
              <a:rPr lang="nl-NL" dirty="0" smtClean="0">
                <a:solidFill>
                  <a:schemeClr val="tx1"/>
                </a:solidFill>
              </a:rPr>
              <a:t>administratief proces, toezicht)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nl-NL" dirty="0" smtClean="0">
              <a:solidFill>
                <a:schemeClr val="tx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nl-NL" sz="2800" dirty="0" smtClean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400" dirty="0">
              <a:solidFill>
                <a:schemeClr val="tx1"/>
              </a:solidFill>
            </a:endParaRPr>
          </a:p>
          <a:p>
            <a:endParaRPr lang="nl-NL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596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F6B01CE9-9469-BC81-2687-10EE05589C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315924"/>
            <a:ext cx="8520600" cy="1115833"/>
          </a:xfrm>
        </p:spPr>
        <p:txBody>
          <a:bodyPr>
            <a:normAutofit fontScale="90000"/>
          </a:bodyPr>
          <a:lstStyle/>
          <a:p>
            <a:r>
              <a:rPr lang="nl-NL" sz="3200" dirty="0"/>
              <a:t/>
            </a:r>
            <a:br>
              <a:rPr lang="nl-NL" sz="3200" dirty="0"/>
            </a:br>
            <a:r>
              <a:rPr lang="nl-NL" sz="3200" dirty="0"/>
              <a:t/>
            </a:r>
            <a:br>
              <a:rPr lang="nl-NL" sz="3200" dirty="0"/>
            </a:br>
            <a:r>
              <a:rPr lang="nl-NL" sz="3200" dirty="0"/>
              <a:t/>
            </a:r>
            <a:br>
              <a:rPr lang="nl-NL" sz="3200" dirty="0"/>
            </a:br>
            <a:r>
              <a:rPr lang="nl-NL" sz="3200" b="1" dirty="0">
                <a:latin typeface="+mj-lt"/>
              </a:rPr>
              <a:t>Programma</a:t>
            </a:r>
            <a:r>
              <a:rPr lang="nl-NL" sz="3200" dirty="0"/>
              <a:t/>
            </a:r>
            <a:br>
              <a:rPr lang="nl-NL" sz="3200" dirty="0"/>
            </a:br>
            <a:endParaRPr lang="nl-NL" sz="3200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="" xmlns:a16="http://schemas.microsoft.com/office/drawing/2014/main" id="{3C63A8B0-4FD4-A566-7BE5-F9EFA07D41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nl-NL" dirty="0">
                <a:latin typeface="+mj-lt"/>
              </a:rPr>
              <a:t>Dagvoorzitter </a:t>
            </a:r>
            <a:r>
              <a:rPr lang="nl-NL" dirty="0" smtClean="0">
                <a:latin typeface="+mj-lt"/>
              </a:rPr>
              <a:t>– Dirk-Albert Prins</a:t>
            </a:r>
            <a:endParaRPr lang="nl-NL" dirty="0">
              <a:latin typeface="+mj-lt"/>
            </a:endParaRPr>
          </a:p>
          <a:p>
            <a:pPr marL="114300" indent="0">
              <a:buNone/>
            </a:pPr>
            <a:endParaRPr lang="nl-NL" dirty="0">
              <a:latin typeface="+mj-lt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nl-NL" dirty="0" smtClean="0">
                <a:latin typeface="+mj-lt"/>
              </a:rPr>
              <a:t>Opening</a:t>
            </a:r>
            <a:endParaRPr lang="nl-NL" dirty="0">
              <a:latin typeface="+mj-lt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nl-NL" dirty="0" smtClean="0">
                <a:latin typeface="+mj-lt"/>
              </a:rPr>
              <a:t>Terugblik inkoop </a:t>
            </a:r>
            <a:r>
              <a:rPr lang="nl-NL" dirty="0" err="1" smtClean="0">
                <a:latin typeface="+mj-lt"/>
              </a:rPr>
              <a:t>Wmo</a:t>
            </a:r>
            <a:r>
              <a:rPr lang="nl-NL" dirty="0" smtClean="0">
                <a:latin typeface="+mj-lt"/>
              </a:rPr>
              <a:t> 2020</a:t>
            </a:r>
            <a:endParaRPr lang="nl-NL" dirty="0">
              <a:latin typeface="+mj-lt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nl-NL" dirty="0" smtClean="0">
                <a:latin typeface="+mj-lt"/>
              </a:rPr>
              <a:t>Prognoses voor de toekomst</a:t>
            </a:r>
            <a:endParaRPr lang="nl-NL" dirty="0">
              <a:latin typeface="+mj-lt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nl-NL" dirty="0" smtClean="0">
                <a:latin typeface="+mj-lt"/>
              </a:rPr>
              <a:t>Uitgangspunten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nl-NL" dirty="0" smtClean="0">
                <a:latin typeface="+mj-lt"/>
              </a:rPr>
              <a:t>Ophalen </a:t>
            </a:r>
            <a:r>
              <a:rPr lang="nl-NL" dirty="0" smtClean="0">
                <a:latin typeface="+mj-lt"/>
              </a:rPr>
              <a:t>per gemeente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nl-NL" dirty="0" smtClean="0">
                <a:latin typeface="+mj-lt"/>
              </a:rPr>
              <a:t>Vooruitblik naar het vervolg</a:t>
            </a:r>
            <a:endParaRPr lang="nl-NL" dirty="0">
              <a:latin typeface="+mj-lt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nl-NL" dirty="0" smtClean="0">
                <a:latin typeface="+mj-lt"/>
              </a:rPr>
              <a:t>Afsluiting</a:t>
            </a:r>
            <a:endParaRPr lang="nl-NL" dirty="0"/>
          </a:p>
          <a:p>
            <a:pPr marL="114300" indent="0">
              <a:buNone/>
            </a:pPr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="" xmlns:a16="http://schemas.microsoft.com/office/drawing/2014/main" id="{C82BAD27-A52D-6387-B5C4-430D8CE35BE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D181F-9FDC-4305-AF82-DADC492D7449}" type="slidenum">
              <a:rPr lang="en-US" altLang="nl-NL" smtClean="0"/>
              <a:pPr/>
              <a:t>2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327437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324" y="45825"/>
            <a:ext cx="8945834" cy="532673"/>
          </a:xfrm>
        </p:spPr>
        <p:txBody>
          <a:bodyPr>
            <a:normAutofit fontScale="90000"/>
          </a:bodyPr>
          <a:lstStyle/>
          <a:p>
            <a:r>
              <a:rPr lang="nl-NL" sz="2800" b="1" dirty="0" smtClean="0"/>
              <a:t>                                                     Terugblik </a:t>
            </a:r>
            <a:r>
              <a:rPr lang="nl-NL" sz="2800" b="1" dirty="0"/>
              <a:t>inkoop </a:t>
            </a:r>
            <a:r>
              <a:rPr lang="nl-NL" sz="2800" b="1" dirty="0" err="1"/>
              <a:t>Wmo</a:t>
            </a:r>
            <a:r>
              <a:rPr lang="nl-NL" sz="2800" b="1" dirty="0"/>
              <a:t> 2020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mtClean="0"/>
              <a:t>20</a:t>
            </a:fld>
            <a:endParaRPr lang="nl-NL"/>
          </a:p>
        </p:txBody>
      </p:sp>
      <p:sp>
        <p:nvSpPr>
          <p:cNvPr id="4" name="Tekstvak 3"/>
          <p:cNvSpPr txBox="1"/>
          <p:nvPr/>
        </p:nvSpPr>
        <p:spPr>
          <a:xfrm>
            <a:off x="216677" y="738803"/>
            <a:ext cx="847219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b="1" dirty="0" smtClean="0">
                <a:solidFill>
                  <a:srgbClr val="FF0000"/>
                </a:solidFill>
              </a:rPr>
              <a:t>Cliënten </a:t>
            </a:r>
            <a:r>
              <a:rPr lang="nl-NL" sz="2000" dirty="0" smtClean="0">
                <a:solidFill>
                  <a:srgbClr val="FF0000"/>
                </a:solidFill>
              </a:rPr>
              <a:t>(inwoners die nu ondersteuning ontvangen)</a:t>
            </a:r>
          </a:p>
          <a:p>
            <a:r>
              <a:rPr lang="nl-NL" sz="2800" u="sng" dirty="0" smtClean="0">
                <a:solidFill>
                  <a:schemeClr val="tx1"/>
                </a:solidFill>
              </a:rPr>
              <a:t>Wat gaat goed</a:t>
            </a:r>
            <a:r>
              <a:rPr lang="nl-NL" sz="2800" dirty="0" smtClean="0">
                <a:solidFill>
                  <a:schemeClr val="tx1"/>
                </a:solidFill>
              </a:rPr>
              <a:t>:</a:t>
            </a:r>
            <a:endParaRPr lang="nl-NL" sz="2800" dirty="0">
              <a:solidFill>
                <a:schemeClr val="tx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 smtClean="0">
                <a:solidFill>
                  <a:schemeClr val="tx1"/>
                </a:solidFill>
              </a:rPr>
              <a:t>Ondersteuning past bij de hulpvraag (86-91%)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 smtClean="0">
                <a:solidFill>
                  <a:schemeClr val="tx1"/>
                </a:solidFill>
              </a:rPr>
              <a:t>Kan zich door de ondersteuning beter redden (81-88%)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 smtClean="0">
                <a:solidFill>
                  <a:schemeClr val="tx1"/>
                </a:solidFill>
              </a:rPr>
              <a:t>Kwaliteit van de ondersteuning is goed (85-87%)</a:t>
            </a:r>
          </a:p>
          <a:p>
            <a:r>
              <a:rPr lang="nl-NL" sz="2800" u="sng" dirty="0" smtClean="0">
                <a:solidFill>
                  <a:schemeClr val="tx1"/>
                </a:solidFill>
              </a:rPr>
              <a:t>Verbeterpunt</a:t>
            </a:r>
            <a:r>
              <a:rPr lang="nl-NL" sz="2800" dirty="0" smtClean="0">
                <a:solidFill>
                  <a:schemeClr val="tx1"/>
                </a:solidFill>
              </a:rPr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 smtClean="0">
                <a:solidFill>
                  <a:schemeClr val="tx1"/>
                </a:solidFill>
              </a:rPr>
              <a:t>Periode tussen ontvangen beschikking en start ondersteuning duurt (te) lang (11-58%)</a:t>
            </a:r>
            <a:endParaRPr lang="nl-NL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85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6208" y="3097762"/>
            <a:ext cx="8520600" cy="889519"/>
          </a:xfrm>
        </p:spPr>
        <p:txBody>
          <a:bodyPr>
            <a:normAutofit fontScale="90000"/>
          </a:bodyPr>
          <a:lstStyle/>
          <a:p>
            <a:pPr algn="ctr"/>
            <a:r>
              <a:rPr lang="nl-NL" sz="5300" b="1" dirty="0" smtClean="0"/>
              <a:t/>
            </a:r>
            <a:br>
              <a:rPr lang="nl-NL" sz="5300" b="1" dirty="0" smtClean="0"/>
            </a:br>
            <a:r>
              <a:rPr lang="nl-NL" sz="5300" b="1" dirty="0"/>
              <a:t/>
            </a:r>
            <a:br>
              <a:rPr lang="nl-NL" sz="5300" b="1" dirty="0"/>
            </a:br>
            <a:r>
              <a:rPr lang="nl-NL" sz="5300" b="1" dirty="0" smtClean="0"/>
              <a:t/>
            </a:r>
            <a:br>
              <a:rPr lang="nl-NL" sz="5300" b="1" dirty="0" smtClean="0"/>
            </a:br>
            <a:r>
              <a:rPr lang="nl-NL" sz="5300" b="1" dirty="0" err="1" smtClean="0"/>
              <a:t>Mentimeter</a:t>
            </a:r>
            <a:r>
              <a:rPr lang="nl-NL" sz="5300" b="1" dirty="0" smtClean="0"/>
              <a:t/>
            </a:r>
            <a:br>
              <a:rPr lang="nl-NL" sz="5300" b="1" dirty="0" smtClean="0"/>
            </a:br>
            <a:r>
              <a:rPr lang="nl-NL" sz="5300" b="1" dirty="0" smtClean="0"/>
              <a:t/>
            </a:r>
            <a:br>
              <a:rPr lang="nl-NL" sz="5300" b="1" dirty="0" smtClean="0"/>
            </a:br>
            <a:r>
              <a:rPr lang="nl-NL" sz="5300" b="1" dirty="0" smtClean="0">
                <a:hlinkClick r:id="rId2"/>
              </a:rPr>
              <a:t>www.menti.com</a:t>
            </a:r>
            <a:r>
              <a:rPr lang="nl-NL" b="1" dirty="0"/>
              <a:t/>
            </a:r>
            <a:br>
              <a:rPr lang="nl-NL" b="1" dirty="0"/>
            </a:br>
            <a:r>
              <a:rPr lang="nl-NL" b="1" dirty="0" smtClean="0"/>
              <a:t/>
            </a:r>
            <a:br>
              <a:rPr lang="nl-NL" b="1" dirty="0" smtClean="0"/>
            </a:br>
            <a:r>
              <a:rPr lang="nl-NL" sz="6700" b="1" dirty="0" smtClean="0"/>
              <a:t>5747 4049</a:t>
            </a:r>
            <a:endParaRPr lang="nl-NL" sz="6700" b="1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mtClean="0"/>
              <a:t>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976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15394812-A68F-B272-2AE4-C361780B6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>
                <a:latin typeface="+mj-lt"/>
              </a:rPr>
              <a:t>Prognoses voor de toekomst</a:t>
            </a:r>
            <a:endParaRPr lang="nl-NL" dirty="0">
              <a:latin typeface="+mj-lt"/>
            </a:endParaRP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="" xmlns:a16="http://schemas.microsoft.com/office/drawing/2014/main" id="{C706143C-4D3C-29DE-99FD-30E4625F929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mtClean="0"/>
              <a:t>22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15611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2669" y="357504"/>
            <a:ext cx="6674498" cy="729854"/>
          </a:xfrm>
        </p:spPr>
        <p:txBody>
          <a:bodyPr>
            <a:normAutofit fontScale="90000"/>
          </a:bodyPr>
          <a:lstStyle/>
          <a:p>
            <a:r>
              <a:rPr lang="nl-NL" dirty="0"/>
              <a:t/>
            </a:r>
            <a:br>
              <a:rPr lang="nl-NL" dirty="0"/>
            </a:br>
            <a:r>
              <a:rPr lang="nl-NL" sz="4000" b="1" dirty="0">
                <a:latin typeface="+mj-lt"/>
                <a:ea typeface="Open Sans Medium"/>
                <a:cs typeface="Open Sans Medium"/>
                <a:sym typeface="Open Sans Medium"/>
              </a:rPr>
              <a:t>Prognoses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61440" y="1087358"/>
            <a:ext cx="6828270" cy="3888432"/>
          </a:xfrm>
        </p:spPr>
        <p:txBody>
          <a:bodyPr>
            <a:normAutofit/>
          </a:bodyPr>
          <a:lstStyle/>
          <a:p>
            <a:r>
              <a:rPr lang="nl-NL" sz="1600" dirty="0" smtClean="0">
                <a:latin typeface="+mj-lt"/>
              </a:rPr>
              <a:t>Sterke </a:t>
            </a:r>
            <a:r>
              <a:rPr lang="nl-NL" sz="1600" dirty="0">
                <a:latin typeface="+mj-lt"/>
              </a:rPr>
              <a:t>en snellere vergrijzing dan </a:t>
            </a:r>
            <a:r>
              <a:rPr lang="nl-NL" sz="1600" dirty="0" smtClean="0">
                <a:latin typeface="+mj-lt"/>
              </a:rPr>
              <a:t>gemiddeld </a:t>
            </a:r>
            <a:r>
              <a:rPr lang="nl-NL" sz="1600" dirty="0"/>
              <a:t>(2040: 1 op de 4 inwoners is 65</a:t>
            </a:r>
            <a:r>
              <a:rPr lang="nl-NL" sz="1600" dirty="0" smtClean="0"/>
              <a:t>+)</a:t>
            </a:r>
            <a:endParaRPr lang="nl-NL" sz="1600" dirty="0">
              <a:latin typeface="+mj-lt"/>
            </a:endParaRPr>
          </a:p>
          <a:p>
            <a:r>
              <a:rPr lang="nl-NL" sz="1600" dirty="0">
                <a:latin typeface="+mj-lt"/>
              </a:rPr>
              <a:t>T</a:t>
            </a:r>
            <a:r>
              <a:rPr lang="nl-NL" sz="1600" dirty="0" smtClean="0">
                <a:latin typeface="+mj-lt"/>
              </a:rPr>
              <a:t>oename </a:t>
            </a:r>
            <a:r>
              <a:rPr lang="nl-NL" sz="1600" dirty="0">
                <a:latin typeface="+mj-lt"/>
              </a:rPr>
              <a:t>van het aantal kleine </a:t>
            </a:r>
            <a:r>
              <a:rPr lang="nl-NL" sz="1600" dirty="0" smtClean="0">
                <a:latin typeface="+mj-lt"/>
              </a:rPr>
              <a:t>huishoudens;</a:t>
            </a:r>
            <a:endParaRPr lang="nl-NL" sz="1600" dirty="0">
              <a:latin typeface="+mj-lt"/>
            </a:endParaRPr>
          </a:p>
          <a:p>
            <a:r>
              <a:rPr lang="nl-NL" sz="1600" dirty="0" smtClean="0">
                <a:latin typeface="+mj-lt"/>
              </a:rPr>
              <a:t>Tekort </a:t>
            </a:r>
            <a:r>
              <a:rPr lang="nl-NL" sz="1600" dirty="0">
                <a:latin typeface="+mj-lt"/>
              </a:rPr>
              <a:t>aan zorgpersoneel en </a:t>
            </a:r>
            <a:r>
              <a:rPr lang="nl-NL" sz="1600" dirty="0" smtClean="0">
                <a:latin typeface="+mj-lt"/>
              </a:rPr>
              <a:t>mantelzorgers; </a:t>
            </a:r>
            <a:endParaRPr lang="nl-NL" sz="1600" dirty="0">
              <a:latin typeface="+mj-lt"/>
            </a:endParaRPr>
          </a:p>
          <a:p>
            <a:r>
              <a:rPr lang="nl-NL" sz="1600" dirty="0" smtClean="0">
                <a:latin typeface="+mj-lt"/>
              </a:rPr>
              <a:t>Groter </a:t>
            </a:r>
            <a:r>
              <a:rPr lang="nl-NL" sz="1600" dirty="0">
                <a:latin typeface="+mj-lt"/>
              </a:rPr>
              <a:t>beroep op </a:t>
            </a:r>
            <a:r>
              <a:rPr lang="nl-NL" sz="1600" dirty="0" smtClean="0">
                <a:latin typeface="+mj-lt"/>
              </a:rPr>
              <a:t>(</a:t>
            </a:r>
            <a:r>
              <a:rPr lang="nl-NL" sz="1600" dirty="0" err="1" smtClean="0">
                <a:latin typeface="+mj-lt"/>
              </a:rPr>
              <a:t>Wmo</a:t>
            </a:r>
            <a:r>
              <a:rPr lang="nl-NL" sz="1600" dirty="0" smtClean="0">
                <a:latin typeface="+mj-lt"/>
              </a:rPr>
              <a:t>)voorzieningen.</a:t>
            </a:r>
            <a:endParaRPr lang="nl-NL" sz="1600" dirty="0">
              <a:latin typeface="+mj-lt"/>
            </a:endParaRPr>
          </a:p>
          <a:p>
            <a:pPr marL="114300" indent="0">
              <a:buNone/>
            </a:pPr>
            <a:r>
              <a:rPr lang="nl-NL" sz="1200" i="1" dirty="0"/>
              <a:t>Bron: Regiobeeld Fryslân en de monitor Brede welvaart Zuidoost Fryslân </a:t>
            </a:r>
          </a:p>
          <a:p>
            <a:pPr marL="114300" indent="0">
              <a:buNone/>
            </a:pPr>
            <a:endParaRPr lang="nl-NL" sz="1600" dirty="0">
              <a:latin typeface="+mj-lt"/>
            </a:endParaRPr>
          </a:p>
          <a:p>
            <a:pPr marL="114300" indent="0">
              <a:buNone/>
            </a:pPr>
            <a:r>
              <a:rPr lang="nl-NL" sz="1600" dirty="0">
                <a:latin typeface="+mj-lt"/>
              </a:rPr>
              <a:t>Op dezelfde weg doorgaan is </a:t>
            </a:r>
            <a:r>
              <a:rPr lang="nl-NL" sz="1600" dirty="0" smtClean="0">
                <a:latin typeface="+mj-lt"/>
              </a:rPr>
              <a:t>op de lange(re) termijn niet </a:t>
            </a:r>
            <a:r>
              <a:rPr lang="nl-NL" sz="1600" dirty="0">
                <a:latin typeface="+mj-lt"/>
              </a:rPr>
              <a:t>houdbaar. </a:t>
            </a:r>
            <a:endParaRPr lang="nl-NL" sz="1600" dirty="0" smtClean="0">
              <a:latin typeface="+mj-lt"/>
            </a:endParaRPr>
          </a:p>
          <a:p>
            <a:pPr marL="114300" indent="0">
              <a:buNone/>
            </a:pPr>
            <a:endParaRPr lang="nl-NL" sz="1600" dirty="0" smtClean="0">
              <a:latin typeface="+mj-lt"/>
            </a:endParaRPr>
          </a:p>
          <a:p>
            <a:pPr marL="114300" indent="0">
              <a:buNone/>
            </a:pPr>
            <a:r>
              <a:rPr lang="nl-NL" sz="1600" i="1" dirty="0" smtClean="0">
                <a:latin typeface="+mj-lt"/>
              </a:rPr>
              <a:t>Maar </a:t>
            </a:r>
            <a:r>
              <a:rPr lang="nl-NL" sz="1600" i="1" dirty="0">
                <a:latin typeface="+mj-lt"/>
              </a:rPr>
              <a:t>er liggen </a:t>
            </a:r>
            <a:r>
              <a:rPr lang="nl-NL" sz="1600" i="1" dirty="0" smtClean="0">
                <a:latin typeface="+mj-lt"/>
              </a:rPr>
              <a:t>ook kansen</a:t>
            </a:r>
            <a:r>
              <a:rPr lang="nl-NL" sz="1600" i="1" dirty="0">
                <a:latin typeface="+mj-lt"/>
              </a:rPr>
              <a:t>.</a:t>
            </a:r>
          </a:p>
          <a:p>
            <a:pPr marL="114300" indent="0">
              <a:buNone/>
            </a:pPr>
            <a:endParaRPr lang="nl-NL" sz="1050" dirty="0" smtClean="0"/>
          </a:p>
          <a:p>
            <a:pPr marL="114300" indent="0">
              <a:buNone/>
            </a:pPr>
            <a:r>
              <a:rPr lang="nl-NL" sz="1600" dirty="0">
                <a:latin typeface="+mj-lt"/>
              </a:rPr>
              <a:t>Binnen OWO een sterke kracht van de </a:t>
            </a:r>
            <a:r>
              <a:rPr lang="nl-NL" sz="1600" dirty="0" err="1">
                <a:latin typeface="+mj-lt"/>
              </a:rPr>
              <a:t>Mienskip</a:t>
            </a:r>
            <a:r>
              <a:rPr lang="nl-NL" sz="1600" dirty="0">
                <a:latin typeface="+mj-lt"/>
              </a:rPr>
              <a:t> aanwezig. </a:t>
            </a:r>
          </a:p>
          <a:p>
            <a:pPr marL="114300" indent="0">
              <a:buNone/>
            </a:pPr>
            <a:endParaRPr lang="nl-NL" sz="105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D181F-9FDC-4305-AF82-DADC492D7449}" type="slidenum">
              <a:rPr lang="en-US" altLang="nl-NL" smtClean="0"/>
              <a:pPr/>
              <a:t>23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29212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6208" y="3097762"/>
            <a:ext cx="8520600" cy="889519"/>
          </a:xfrm>
        </p:spPr>
        <p:txBody>
          <a:bodyPr>
            <a:normAutofit fontScale="90000"/>
          </a:bodyPr>
          <a:lstStyle/>
          <a:p>
            <a:pPr algn="ctr"/>
            <a:r>
              <a:rPr lang="nl-NL" sz="5300" b="1" dirty="0" smtClean="0"/>
              <a:t/>
            </a:r>
            <a:br>
              <a:rPr lang="nl-NL" sz="5300" b="1" dirty="0" smtClean="0"/>
            </a:br>
            <a:r>
              <a:rPr lang="nl-NL" sz="5300" b="1" dirty="0"/>
              <a:t/>
            </a:r>
            <a:br>
              <a:rPr lang="nl-NL" sz="5300" b="1" dirty="0"/>
            </a:br>
            <a:r>
              <a:rPr lang="nl-NL" sz="5300" b="1" dirty="0" smtClean="0"/>
              <a:t/>
            </a:r>
            <a:br>
              <a:rPr lang="nl-NL" sz="5300" b="1" dirty="0" smtClean="0"/>
            </a:br>
            <a:r>
              <a:rPr lang="nl-NL" sz="5300" b="1" dirty="0" err="1" smtClean="0"/>
              <a:t>Mentimeter</a:t>
            </a:r>
            <a:r>
              <a:rPr lang="nl-NL" sz="5300" b="1" dirty="0" smtClean="0"/>
              <a:t/>
            </a:r>
            <a:br>
              <a:rPr lang="nl-NL" sz="5300" b="1" dirty="0" smtClean="0"/>
            </a:br>
            <a:r>
              <a:rPr lang="nl-NL" sz="5300" b="1" dirty="0" smtClean="0"/>
              <a:t/>
            </a:r>
            <a:br>
              <a:rPr lang="nl-NL" sz="5300" b="1" dirty="0" smtClean="0"/>
            </a:br>
            <a:r>
              <a:rPr lang="nl-NL" sz="5300" b="1" dirty="0" smtClean="0">
                <a:hlinkClick r:id="rId2"/>
              </a:rPr>
              <a:t>www.menti.com</a:t>
            </a:r>
            <a:r>
              <a:rPr lang="nl-NL" b="1" dirty="0"/>
              <a:t/>
            </a:r>
            <a:br>
              <a:rPr lang="nl-NL" b="1" dirty="0"/>
            </a:br>
            <a:r>
              <a:rPr lang="nl-NL" b="1" dirty="0" smtClean="0"/>
              <a:t/>
            </a:r>
            <a:br>
              <a:rPr lang="nl-NL" b="1" dirty="0" smtClean="0"/>
            </a:br>
            <a:r>
              <a:rPr lang="nl-NL" sz="6700" b="1" dirty="0" smtClean="0"/>
              <a:t>5747 4049</a:t>
            </a:r>
            <a:endParaRPr lang="nl-NL" sz="6700" b="1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mtClean="0"/>
              <a:t>24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5770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A0D7D374-C00B-17C1-3133-F8B8BF5F0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400" b="1" dirty="0" smtClean="0">
                <a:latin typeface="+mj-lt"/>
              </a:rPr>
              <a:t>Uitgangspunten</a:t>
            </a:r>
            <a:endParaRPr lang="nl-NL" sz="2800" dirty="0">
              <a:latin typeface="+mj-lt"/>
            </a:endParaRP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="" xmlns:a16="http://schemas.microsoft.com/office/drawing/2014/main" id="{0158EAC8-EDA4-7E70-6BD7-2BCF48230AD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mtClean="0"/>
              <a:t>25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465329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1CD76E1F-15B9-F7D7-B4C3-D9B9E9512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>
                <a:latin typeface="+mj-lt"/>
              </a:rPr>
              <a:t>Leidende principe inkoop </a:t>
            </a:r>
            <a:r>
              <a:rPr lang="nl-NL" b="1" dirty="0" err="1" smtClean="0">
                <a:latin typeface="+mj-lt"/>
              </a:rPr>
              <a:t>Wmo</a:t>
            </a:r>
            <a:r>
              <a:rPr lang="nl-NL" b="1" dirty="0" smtClean="0">
                <a:latin typeface="+mj-lt"/>
              </a:rPr>
              <a:t> 2026</a:t>
            </a:r>
            <a:endParaRPr lang="nl-NL" b="1" dirty="0">
              <a:latin typeface="+mj-lt"/>
            </a:endParaRPr>
          </a:p>
        </p:txBody>
      </p:sp>
      <p:graphicFrame>
        <p:nvGraphicFramePr>
          <p:cNvPr id="6" name="Tijdelijke aanduiding voor inhoud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1295836"/>
              </p:ext>
            </p:extLst>
          </p:nvPr>
        </p:nvGraphicFramePr>
        <p:xfrm>
          <a:off x="1780953" y="1834212"/>
          <a:ext cx="5582093" cy="1605517"/>
        </p:xfrm>
        <a:graphic>
          <a:graphicData uri="http://schemas.openxmlformats.org/drawingml/2006/table">
            <a:tbl>
              <a:tblPr firstRow="1" firstCol="1" bandRow="1"/>
              <a:tblGrid>
                <a:gridCol w="5582093"/>
              </a:tblGrid>
              <a:tr h="16055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2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Zelf zo lang het kan</a:t>
                      </a:r>
                      <a:endParaRPr lang="nl-NL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2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Met ondersteuning van het netwerk waar mogelijk</a:t>
                      </a:r>
                      <a:endParaRPr lang="nl-NL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2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Een algemene voorziening tenzij</a:t>
                      </a:r>
                      <a:endParaRPr lang="nl-NL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2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Een maatwerkvoorziening als het niet anders kan</a:t>
                      </a:r>
                      <a:endParaRPr lang="nl-NL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1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xmlns="" id="{4D7042EC-BF25-1BE2-392F-BA4FF9E417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D181F-9FDC-4305-AF82-DADC492D7449}" type="slidenum">
              <a:rPr lang="en-US" altLang="nl-NL" smtClean="0"/>
              <a:pPr/>
              <a:t>26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2108904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>
                <a:latin typeface="+mj-lt"/>
              </a:rPr>
              <a:t>Uitgangspunten inkoop </a:t>
            </a:r>
            <a:r>
              <a:rPr lang="nl-NL" b="1" dirty="0" err="1" smtClean="0">
                <a:latin typeface="+mj-lt"/>
              </a:rPr>
              <a:t>Wmo</a:t>
            </a:r>
            <a:r>
              <a:rPr lang="nl-NL" b="1" dirty="0" smtClean="0">
                <a:latin typeface="+mj-lt"/>
              </a:rPr>
              <a:t> 2026</a:t>
            </a:r>
            <a:endParaRPr lang="nl-NL" b="1" dirty="0">
              <a:latin typeface="+mj-lt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D181F-9FDC-4305-AF82-DADC492D7449}" type="slidenum">
              <a:rPr lang="en-US" altLang="nl-NL" smtClean="0"/>
              <a:pPr/>
              <a:t>27</a:t>
            </a:fld>
            <a:endParaRPr lang="en-US" altLang="nl-NL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010" y="1381089"/>
            <a:ext cx="5303980" cy="304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0369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11700" y="381548"/>
            <a:ext cx="8520600" cy="4197677"/>
          </a:xfrm>
        </p:spPr>
        <p:txBody>
          <a:bodyPr/>
          <a:lstStyle/>
          <a:p>
            <a:pPr marL="114300" indent="0">
              <a:buNone/>
            </a:pPr>
            <a:r>
              <a:rPr lang="nl-NL" sz="2400" dirty="0" smtClean="0"/>
              <a:t>Zelf</a:t>
            </a:r>
          </a:p>
          <a:p>
            <a:r>
              <a:rPr lang="nl-NL" sz="1600" dirty="0" smtClean="0"/>
              <a:t>Algemene voorzieningen</a:t>
            </a:r>
          </a:p>
          <a:p>
            <a:endParaRPr lang="nl-NL" sz="1600" dirty="0"/>
          </a:p>
          <a:p>
            <a:pPr marL="114300" indent="0">
              <a:buNone/>
            </a:pPr>
            <a:r>
              <a:rPr lang="nl-NL" sz="2400" dirty="0" smtClean="0"/>
              <a:t>Dichtbij</a:t>
            </a:r>
          </a:p>
          <a:p>
            <a:r>
              <a:rPr lang="nl-NL" sz="1600" dirty="0"/>
              <a:t>Het Dorp/Wijk</a:t>
            </a:r>
          </a:p>
          <a:p>
            <a:r>
              <a:rPr lang="nl-NL" sz="1600" dirty="0"/>
              <a:t>Aansluiten bij wat daar is</a:t>
            </a:r>
          </a:p>
          <a:p>
            <a:r>
              <a:rPr lang="nl-NL" sz="1600" dirty="0"/>
              <a:t>Waar nodig, </a:t>
            </a:r>
            <a:r>
              <a:rPr lang="nl-NL" sz="1600" dirty="0" smtClean="0"/>
              <a:t>ontwikkelen</a:t>
            </a:r>
            <a:endParaRPr lang="nl-NL" sz="1600" dirty="0" smtClean="0"/>
          </a:p>
          <a:p>
            <a:endParaRPr lang="nl-NL" sz="1600" dirty="0"/>
          </a:p>
          <a:p>
            <a:pPr marL="114300" indent="0">
              <a:buNone/>
            </a:pPr>
            <a:r>
              <a:rPr lang="nl-NL" sz="2400" dirty="0" smtClean="0"/>
              <a:t>Kort</a:t>
            </a:r>
          </a:p>
          <a:p>
            <a:r>
              <a:rPr lang="nl-NL" sz="1600" dirty="0" smtClean="0"/>
              <a:t>Zo </a:t>
            </a:r>
            <a:r>
              <a:rPr lang="nl-NL" sz="1600" dirty="0" smtClean="0"/>
              <a:t>kort als mogelijk professionele ondersteuning</a:t>
            </a:r>
          </a:p>
          <a:p>
            <a:r>
              <a:rPr lang="nl-NL" sz="1600" dirty="0" smtClean="0"/>
              <a:t>Zodat vangnet beschikbaar blijft</a:t>
            </a:r>
            <a:endParaRPr lang="nl-NL" sz="16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D181F-9FDC-4305-AF82-DADC492D7449}" type="slidenum">
              <a:rPr lang="en-US" altLang="nl-NL" smtClean="0"/>
              <a:pPr/>
              <a:t>28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443812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11700" y="381548"/>
            <a:ext cx="8520600" cy="4197677"/>
          </a:xfrm>
        </p:spPr>
        <p:txBody>
          <a:bodyPr>
            <a:normAutofit lnSpcReduction="10000"/>
          </a:bodyPr>
          <a:lstStyle/>
          <a:p>
            <a:pPr marL="114300" indent="0">
              <a:buNone/>
            </a:pPr>
            <a:r>
              <a:rPr lang="nl-NL" sz="2000" dirty="0" smtClean="0"/>
              <a:t>Samenwerking</a:t>
            </a:r>
          </a:p>
          <a:p>
            <a:r>
              <a:rPr lang="nl-NL" sz="1400" dirty="0" err="1"/>
              <a:t>Mienskip</a:t>
            </a:r>
            <a:endParaRPr lang="nl-NL" sz="1400" dirty="0"/>
          </a:p>
          <a:p>
            <a:r>
              <a:rPr lang="nl-NL" sz="1400" dirty="0"/>
              <a:t>Aanbieders</a:t>
            </a:r>
          </a:p>
          <a:p>
            <a:r>
              <a:rPr lang="nl-NL" sz="1400" dirty="0"/>
              <a:t>Welzijn</a:t>
            </a:r>
          </a:p>
          <a:p>
            <a:r>
              <a:rPr lang="nl-NL" sz="1400" dirty="0"/>
              <a:t>Gemeente (P-wet, Jeugdwet)</a:t>
            </a:r>
          </a:p>
          <a:p>
            <a:r>
              <a:rPr lang="nl-NL" sz="1400" dirty="0"/>
              <a:t>Zorgkantoor/Zorgverzekeraar (</a:t>
            </a:r>
            <a:r>
              <a:rPr lang="nl-NL" sz="1400" dirty="0" err="1"/>
              <a:t>Wlz</a:t>
            </a:r>
            <a:r>
              <a:rPr lang="nl-NL" sz="1400" dirty="0"/>
              <a:t>, </a:t>
            </a:r>
            <a:r>
              <a:rPr lang="nl-NL" sz="1400" dirty="0" err="1"/>
              <a:t>Zvw</a:t>
            </a:r>
            <a:r>
              <a:rPr lang="nl-NL" sz="1400" dirty="0"/>
              <a:t>)</a:t>
            </a:r>
          </a:p>
          <a:p>
            <a:pPr marL="114300" indent="0">
              <a:buNone/>
            </a:pPr>
            <a:endParaRPr lang="nl-NL" sz="800" dirty="0"/>
          </a:p>
          <a:p>
            <a:pPr marL="114300" indent="0">
              <a:buNone/>
            </a:pPr>
            <a:r>
              <a:rPr lang="nl-NL" sz="2000" dirty="0" smtClean="0"/>
              <a:t>Duurzaam</a:t>
            </a:r>
          </a:p>
          <a:p>
            <a:r>
              <a:rPr lang="nl-NL" sz="1400" dirty="0"/>
              <a:t>Transformeren kost tijd </a:t>
            </a:r>
            <a:r>
              <a:rPr lang="nl-NL" sz="1400" dirty="0">
                <a:sym typeface="Wingdings" panose="05000000000000000000" pitchFamily="2" charset="2"/>
              </a:rPr>
              <a:t> langdurige relatie aanbieders en gemeenten</a:t>
            </a:r>
            <a:endParaRPr lang="nl-NL" sz="1400" dirty="0"/>
          </a:p>
          <a:p>
            <a:pPr marL="114300" indent="0">
              <a:buNone/>
            </a:pPr>
            <a:endParaRPr lang="nl-NL" sz="800" dirty="0"/>
          </a:p>
          <a:p>
            <a:pPr marL="114300" indent="0">
              <a:buNone/>
            </a:pPr>
            <a:r>
              <a:rPr lang="nl-NL" sz="2000" dirty="0" smtClean="0"/>
              <a:t>Kosteneffectief</a:t>
            </a:r>
          </a:p>
          <a:p>
            <a:r>
              <a:rPr lang="nl-NL" sz="1400" dirty="0"/>
              <a:t>Personeelstekort </a:t>
            </a:r>
            <a:r>
              <a:rPr lang="nl-NL" sz="1400" dirty="0">
                <a:sym typeface="Wingdings" panose="05000000000000000000" pitchFamily="2" charset="2"/>
              </a:rPr>
              <a:t> efficiënte inzet personeel</a:t>
            </a:r>
          </a:p>
          <a:p>
            <a:r>
              <a:rPr lang="nl-NL" sz="1400" dirty="0"/>
              <a:t>Onderzoeken: andere wijze van </a:t>
            </a:r>
            <a:r>
              <a:rPr lang="nl-NL" sz="1400" dirty="0" smtClean="0"/>
              <a:t>bekostiging</a:t>
            </a:r>
          </a:p>
          <a:p>
            <a:pPr marL="114300" indent="0">
              <a:buNone/>
            </a:pPr>
            <a:endParaRPr lang="nl-NL" sz="800" dirty="0"/>
          </a:p>
          <a:p>
            <a:pPr marL="114300" indent="0">
              <a:buNone/>
            </a:pPr>
            <a:r>
              <a:rPr lang="nl-NL" sz="2000" dirty="0" smtClean="0"/>
              <a:t>Digitaal</a:t>
            </a:r>
          </a:p>
          <a:p>
            <a:r>
              <a:rPr lang="nl-NL" sz="1400" dirty="0"/>
              <a:t>Waar mogelijk inzetten</a:t>
            </a:r>
          </a:p>
          <a:p>
            <a:r>
              <a:rPr lang="nl-NL" sz="1400" dirty="0"/>
              <a:t>Met aandacht voor de menselijke maat</a:t>
            </a:r>
          </a:p>
          <a:p>
            <a:pPr marL="114300" indent="0">
              <a:buNone/>
            </a:pPr>
            <a:endParaRPr lang="nl-NL" sz="14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D181F-9FDC-4305-AF82-DADC492D7449}" type="slidenum">
              <a:rPr lang="en-US" altLang="nl-NL" smtClean="0"/>
              <a:pPr/>
              <a:t>29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17300429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38316" y="226414"/>
            <a:ext cx="7667368" cy="729854"/>
          </a:xfrm>
        </p:spPr>
        <p:txBody>
          <a:bodyPr>
            <a:normAutofit fontScale="90000"/>
          </a:bodyPr>
          <a:lstStyle/>
          <a:p>
            <a:pPr algn="ctr"/>
            <a:r>
              <a:rPr lang="nl-NL" b="1" dirty="0" smtClean="0"/>
              <a:t>INLOGGEN MENTIMETER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nl-NL" dirty="0" smtClean="0"/>
          </a:p>
          <a:p>
            <a:r>
              <a:rPr lang="nl-NL" sz="3000" dirty="0" smtClean="0"/>
              <a:t>WIFI:  	 	  </a:t>
            </a:r>
            <a:r>
              <a:rPr lang="nl-NL" sz="3000" dirty="0"/>
              <a:t>	</a:t>
            </a:r>
            <a:r>
              <a:rPr lang="nl-NL" sz="3600" dirty="0" smtClean="0"/>
              <a:t>Biosintrum gasten</a:t>
            </a:r>
          </a:p>
          <a:p>
            <a:pPr marL="1511300" lvl="3" indent="0">
              <a:buNone/>
            </a:pPr>
            <a:r>
              <a:rPr lang="nl-NL" sz="2600" b="1" dirty="0"/>
              <a:t>	</a:t>
            </a:r>
            <a:r>
              <a:rPr lang="nl-NL" sz="2600" b="1" dirty="0" smtClean="0"/>
              <a:t>		</a:t>
            </a:r>
            <a:r>
              <a:rPr lang="nl-NL" sz="1800" i="1" dirty="0" smtClean="0"/>
              <a:t>(geen wachtwoord)</a:t>
            </a:r>
            <a:endParaRPr lang="nl-NL" sz="1800" i="1" dirty="0"/>
          </a:p>
          <a:p>
            <a:pPr marL="114300" indent="0">
              <a:buNone/>
            </a:pPr>
            <a:endParaRPr lang="nl-NL" sz="3000" b="1" dirty="0"/>
          </a:p>
          <a:p>
            <a:r>
              <a:rPr lang="nl-NL" sz="3000" dirty="0" smtClean="0"/>
              <a:t>INLOGGEN OP:	</a:t>
            </a:r>
            <a:r>
              <a:rPr lang="nl-NL" sz="4400" b="1" dirty="0" smtClean="0">
                <a:hlinkClick r:id="rId2"/>
              </a:rPr>
              <a:t>www.menti.com</a:t>
            </a:r>
            <a:endParaRPr lang="nl-NL" sz="4400" b="1" dirty="0" smtClean="0"/>
          </a:p>
          <a:p>
            <a:pPr marL="3340100" lvl="7" indent="0">
              <a:buNone/>
            </a:pPr>
            <a:r>
              <a:rPr lang="nl-NL" sz="2600" b="1" dirty="0" smtClean="0"/>
              <a:t>   (code volgt)</a:t>
            </a:r>
            <a:endParaRPr lang="nl-NL" sz="4400" b="1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D181F-9FDC-4305-AF82-DADC492D7449}" type="slidenum">
              <a:rPr lang="en-US" altLang="nl-NL" smtClean="0"/>
              <a:pPr/>
              <a:t>3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398932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1CD76E1F-15B9-F7D7-B4C3-D9B9E9512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/>
              <a:t>Ophalen per gemeente</a:t>
            </a:r>
            <a:endParaRPr lang="nl-NL" b="1" dirty="0">
              <a:latin typeface="+mj-lt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="" xmlns:a16="http://schemas.microsoft.com/office/drawing/2014/main" id="{7FC2CD9D-3EF4-066C-98D3-1415CF962B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 smtClean="0">
                <a:latin typeface="+mj-lt"/>
              </a:rPr>
              <a:t>Drie tafels: plattegronden van onze drie gemeenten</a:t>
            </a:r>
          </a:p>
          <a:p>
            <a:r>
              <a:rPr lang="nl-NL" dirty="0" smtClean="0">
                <a:latin typeface="+mj-lt"/>
              </a:rPr>
              <a:t>U kunt zelf rondlopen en zich melden bij een tafel</a:t>
            </a:r>
          </a:p>
          <a:p>
            <a:r>
              <a:rPr lang="nl-NL" dirty="0" smtClean="0">
                <a:latin typeface="+mj-lt"/>
              </a:rPr>
              <a:t>Per tafel twee gespreksleiders die met u in gesprek kunnen</a:t>
            </a:r>
          </a:p>
          <a:p>
            <a:r>
              <a:rPr lang="nl-NL" dirty="0" smtClean="0">
                <a:latin typeface="+mj-lt"/>
              </a:rPr>
              <a:t>Opbrengsten leggen we vast op geeltjes die we opplakken </a:t>
            </a:r>
          </a:p>
          <a:p>
            <a:pPr marL="114300" indent="0">
              <a:buNone/>
            </a:pPr>
            <a:r>
              <a:rPr lang="nl-NL" dirty="0" smtClean="0">
                <a:latin typeface="+mj-lt"/>
              </a:rPr>
              <a:t>	of </a:t>
            </a:r>
          </a:p>
          <a:p>
            <a:r>
              <a:rPr lang="nl-NL" dirty="0" smtClean="0">
                <a:latin typeface="+mj-lt"/>
              </a:rPr>
              <a:t>Zaken die we met stift intekenen/kleuren</a:t>
            </a:r>
          </a:p>
          <a:p>
            <a:endParaRPr lang="nl-NL" dirty="0" smtClean="0">
              <a:latin typeface="+mj-lt"/>
            </a:endParaRPr>
          </a:p>
          <a:p>
            <a:r>
              <a:rPr lang="nl-NL" dirty="0" smtClean="0">
                <a:latin typeface="+mj-lt"/>
              </a:rPr>
              <a:t>We gaan in gesprek aan de hand van de volgende vragen: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="" xmlns:a16="http://schemas.microsoft.com/office/drawing/2014/main" id="{4D7042EC-BF25-1BE2-392F-BA4FF9E417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D181F-9FDC-4305-AF82-DADC492D7449}" type="slidenum">
              <a:rPr lang="en-US" altLang="nl-NL" smtClean="0"/>
              <a:pPr/>
              <a:t>30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9116513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1CD76E1F-15B9-F7D7-B4C3-D9B9E9512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>
                <a:latin typeface="+mj-lt"/>
              </a:rPr>
              <a:t>Ophalen per gemeente</a:t>
            </a:r>
            <a:endParaRPr lang="nl-NL" b="1" dirty="0">
              <a:latin typeface="+mj-lt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="" xmlns:a16="http://schemas.microsoft.com/office/drawing/2014/main" id="{7FC2CD9D-3EF4-066C-98D3-1415CF962B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939800" lvl="1" indent="-342900">
              <a:buFont typeface="+mj-lt"/>
              <a:buAutoNum type="arabicPeriod"/>
            </a:pPr>
            <a:r>
              <a:rPr lang="nl-NL" sz="1200" dirty="0" smtClean="0"/>
              <a:t>U heeft zojuist onze uitgangspunten gezien. Hoe kunt u een bijdrage leveren aan deze uitgangspunten?</a:t>
            </a:r>
          </a:p>
          <a:p>
            <a:pPr marL="939800" lvl="1" indent="-342900">
              <a:buFont typeface="+mj-lt"/>
              <a:buAutoNum type="arabicPeriod"/>
            </a:pPr>
            <a:endParaRPr lang="nl-NL" sz="1200" dirty="0" smtClean="0"/>
          </a:p>
          <a:p>
            <a:pPr marL="939800" lvl="1" indent="-342900">
              <a:buFont typeface="+mj-lt"/>
              <a:buAutoNum type="arabicPeriod"/>
            </a:pPr>
            <a:r>
              <a:rPr lang="nl-NL" sz="1200" dirty="0" smtClean="0"/>
              <a:t>Wij willen in alle dorpen algemene voorzieningen ontwikkelen! Welke kansen en belemmeringen ziet u? Wat is er nodig?</a:t>
            </a:r>
          </a:p>
          <a:p>
            <a:pPr marL="939800" lvl="1" indent="-342900">
              <a:buFont typeface="+mj-lt"/>
              <a:buAutoNum type="arabicPeriod"/>
            </a:pPr>
            <a:endParaRPr lang="nl-NL" sz="1200" dirty="0" smtClean="0"/>
          </a:p>
          <a:p>
            <a:pPr marL="939800" lvl="1" indent="-342900">
              <a:buFont typeface="+mj-lt"/>
              <a:buAutoNum type="arabicPeriod"/>
            </a:pPr>
            <a:r>
              <a:rPr lang="nl-NL" sz="1200" dirty="0" smtClean="0"/>
              <a:t>De toekomst vergt een zeer nauwe samenwerking tussen partijen. Hoe ziet u mogelijkheden voor samenwerking met het dorp en haar bewoners? Wat </a:t>
            </a:r>
            <a:r>
              <a:rPr lang="nl-NL" sz="1200" dirty="0"/>
              <a:t>valt u op aan onze dorpen? Merkt u verschillen</a:t>
            </a:r>
            <a:r>
              <a:rPr lang="nl-NL" sz="1200" dirty="0" smtClean="0"/>
              <a:t>? Hoe ziet u dat in kleine dorpen zonder voorzieningen? En in grotere dorpen met voorzieningen?</a:t>
            </a:r>
            <a:endParaRPr lang="nl-NL" sz="1200" dirty="0"/>
          </a:p>
          <a:p>
            <a:pPr marL="939800" lvl="1" indent="-342900">
              <a:buFont typeface="+mj-lt"/>
              <a:buAutoNum type="arabicPeriod"/>
            </a:pPr>
            <a:endParaRPr lang="nl-NL" sz="1200" dirty="0" smtClean="0"/>
          </a:p>
          <a:p>
            <a:pPr marL="939800" lvl="1" indent="-342900">
              <a:buFont typeface="+mj-lt"/>
              <a:buAutoNum type="arabicPeriod"/>
            </a:pPr>
            <a:r>
              <a:rPr lang="nl-NL" sz="1200" dirty="0" smtClean="0"/>
              <a:t>Kunt </a:t>
            </a:r>
            <a:r>
              <a:rPr lang="nl-NL" sz="1200" dirty="0"/>
              <a:t>u iets zeggen wat u merkt over bijvoorbeeld de </a:t>
            </a:r>
            <a:r>
              <a:rPr lang="nl-NL" sz="1200" dirty="0" smtClean="0"/>
              <a:t>populatie in onze dorpen? </a:t>
            </a:r>
            <a:r>
              <a:rPr lang="nl-NL" sz="1200" dirty="0"/>
              <a:t>Zijn er specifieke doelgroepen te benoemen? </a:t>
            </a:r>
          </a:p>
          <a:p>
            <a:pPr marL="939800" lvl="1" indent="-342900">
              <a:buFont typeface="+mj-lt"/>
              <a:buAutoNum type="arabicPeriod"/>
            </a:pPr>
            <a:endParaRPr lang="nl-NL" sz="1200" dirty="0" smtClean="0"/>
          </a:p>
          <a:p>
            <a:pPr marL="939800" lvl="1" indent="-342900">
              <a:buFont typeface="+mj-lt"/>
              <a:buAutoNum type="arabicPeriod"/>
            </a:pPr>
            <a:r>
              <a:rPr lang="nl-NL" sz="1200" dirty="0" smtClean="0"/>
              <a:t>Hoe </a:t>
            </a:r>
            <a:r>
              <a:rPr lang="nl-NL" sz="1200" dirty="0"/>
              <a:t>kijkt u naar </a:t>
            </a:r>
            <a:r>
              <a:rPr lang="nl-NL" sz="1200" dirty="0" smtClean="0"/>
              <a:t>de </a:t>
            </a:r>
            <a:r>
              <a:rPr lang="nl-NL" sz="1200" dirty="0"/>
              <a:t>toekomst? Welke uitdagingen </a:t>
            </a:r>
            <a:r>
              <a:rPr lang="nl-NL" sz="1200" dirty="0" smtClean="0"/>
              <a:t>ziet </a:t>
            </a:r>
            <a:r>
              <a:rPr lang="nl-NL" sz="1200" dirty="0"/>
              <a:t>u daarin? </a:t>
            </a:r>
            <a:r>
              <a:rPr lang="nl-NL" sz="1200" dirty="0" smtClean="0"/>
              <a:t>Welke </a:t>
            </a:r>
            <a:r>
              <a:rPr lang="nl-NL" sz="1200" dirty="0"/>
              <a:t>kansen liggen er</a:t>
            </a:r>
            <a:r>
              <a:rPr lang="nl-NL" sz="1200" dirty="0" smtClean="0"/>
              <a:t>?</a:t>
            </a:r>
          </a:p>
          <a:p>
            <a:pPr marL="596900" lvl="1" indent="0">
              <a:buNone/>
            </a:pPr>
            <a:endParaRPr lang="nl-NL" sz="1200" dirty="0"/>
          </a:p>
          <a:p>
            <a:pPr marL="596900" lvl="1" indent="0">
              <a:buNone/>
            </a:pPr>
            <a:r>
              <a:rPr lang="nl-NL" sz="1200" b="1" dirty="0" smtClean="0">
                <a:solidFill>
                  <a:srgbClr val="FF0000"/>
                </a:solidFill>
              </a:rPr>
              <a:t>Let op: graag de input gecategoriseerd o.b.v. de bovenstaande vragen aanleveren!!</a:t>
            </a:r>
          </a:p>
          <a:p>
            <a:pPr marL="596900" lvl="1" indent="0">
              <a:buNone/>
            </a:pPr>
            <a:r>
              <a:rPr lang="nl-NL" sz="1200" b="1" dirty="0" smtClean="0">
                <a:solidFill>
                  <a:srgbClr val="FF0000"/>
                </a:solidFill>
              </a:rPr>
              <a:t>Dus op de geeltjes altijd het nummer van de vraag vermelden!!</a:t>
            </a:r>
            <a:r>
              <a:rPr lang="nl-NL" sz="1200" b="1" dirty="0" smtClean="0">
                <a:solidFill>
                  <a:srgbClr val="FF0000"/>
                </a:solidFill>
              </a:rPr>
              <a:t> </a:t>
            </a:r>
            <a:endParaRPr lang="nl-NL" sz="1200" b="1" dirty="0" smtClean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="" xmlns:a16="http://schemas.microsoft.com/office/drawing/2014/main" id="{4D7042EC-BF25-1BE2-392F-BA4FF9E417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D181F-9FDC-4305-AF82-DADC492D7449}" type="slidenum">
              <a:rPr lang="en-US" altLang="nl-NL" smtClean="0"/>
              <a:pPr/>
              <a:t>31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36485213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9C161862-9F50-3650-463D-0DD0A6E102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8491" y="1592424"/>
            <a:ext cx="5874520" cy="1648373"/>
          </a:xfrm>
        </p:spPr>
        <p:txBody>
          <a:bodyPr>
            <a:normAutofit/>
          </a:bodyPr>
          <a:lstStyle/>
          <a:p>
            <a:r>
              <a:rPr lang="nl-NL" sz="4000" b="1" dirty="0" smtClean="0">
                <a:latin typeface="+mj-lt"/>
              </a:rPr>
              <a:t>Vooruitblik</a:t>
            </a:r>
            <a:endParaRPr lang="nl-NL" sz="3100" dirty="0">
              <a:latin typeface="+mj-lt"/>
            </a:endParaRP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="" xmlns:a16="http://schemas.microsoft.com/office/drawing/2014/main" id="{46912AA4-BF5C-D2F9-A160-4074D8C7674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mtClean="0"/>
              <a:t>32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17322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1CD76E1F-15B9-F7D7-B4C3-D9B9E9512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>
                <a:latin typeface="+mj-lt"/>
              </a:rPr>
              <a:t>Vooruitblik</a:t>
            </a:r>
            <a:endParaRPr lang="nl-NL" b="1" dirty="0">
              <a:latin typeface="+mj-lt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="" xmlns:a16="http://schemas.microsoft.com/office/drawing/2014/main" id="{7FC2CD9D-3EF4-066C-98D3-1415CF962B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nl-NL" sz="2000" dirty="0" smtClean="0">
                <a:latin typeface="+mj-lt"/>
              </a:rPr>
              <a:t>Ruwe planning:</a:t>
            </a:r>
          </a:p>
          <a:p>
            <a:pPr lvl="1"/>
            <a:r>
              <a:rPr lang="nl-NL" sz="1600" dirty="0" smtClean="0">
                <a:latin typeface="+mj-lt"/>
              </a:rPr>
              <a:t>Juli t/m december 2024: inhoud verder vorm geven</a:t>
            </a:r>
          </a:p>
          <a:p>
            <a:pPr lvl="2"/>
            <a:r>
              <a:rPr lang="nl-NL" sz="1600" dirty="0" smtClean="0">
                <a:latin typeface="+mj-lt"/>
              </a:rPr>
              <a:t>Verder in gesprek met stakeholders</a:t>
            </a:r>
          </a:p>
          <a:p>
            <a:pPr lvl="1"/>
            <a:r>
              <a:rPr lang="nl-NL" sz="1600" dirty="0" smtClean="0">
                <a:latin typeface="+mj-lt"/>
              </a:rPr>
              <a:t>2025: aanbesteding en implementatie</a:t>
            </a:r>
          </a:p>
          <a:p>
            <a:pPr lvl="1"/>
            <a:r>
              <a:rPr lang="nl-NL" sz="1600" dirty="0" smtClean="0">
                <a:latin typeface="+mj-lt"/>
              </a:rPr>
              <a:t>1-1-2026: nieuwe contracten gaan in</a:t>
            </a:r>
          </a:p>
          <a:p>
            <a:r>
              <a:rPr lang="nl-NL" sz="2000" dirty="0" smtClean="0">
                <a:latin typeface="+mj-lt"/>
              </a:rPr>
              <a:t>Planning is uitdagend!</a:t>
            </a:r>
          </a:p>
          <a:p>
            <a:pPr lvl="1"/>
            <a:r>
              <a:rPr lang="nl-NL" sz="1600" dirty="0" smtClean="0">
                <a:latin typeface="+mj-lt"/>
              </a:rPr>
              <a:t>Uitwerking opdracht</a:t>
            </a:r>
          </a:p>
          <a:p>
            <a:pPr lvl="1"/>
            <a:r>
              <a:rPr lang="nl-NL" sz="1600" dirty="0" smtClean="0">
                <a:latin typeface="+mj-lt"/>
              </a:rPr>
              <a:t>Besluitvorming gemeenten</a:t>
            </a:r>
          </a:p>
          <a:p>
            <a:pPr lvl="1"/>
            <a:r>
              <a:rPr lang="nl-NL" sz="1600" dirty="0" smtClean="0">
                <a:latin typeface="+mj-lt"/>
              </a:rPr>
              <a:t>Aanbesteding</a:t>
            </a:r>
          </a:p>
          <a:p>
            <a:pPr lvl="1"/>
            <a:r>
              <a:rPr lang="nl-NL" sz="1600" dirty="0" smtClean="0">
                <a:latin typeface="+mj-lt"/>
              </a:rPr>
              <a:t>Implementatie</a:t>
            </a:r>
            <a:endParaRPr lang="nl-NL" sz="1600" dirty="0">
              <a:latin typeface="+mj-lt"/>
            </a:endParaRPr>
          </a:p>
          <a:p>
            <a:pPr lvl="1"/>
            <a:r>
              <a:rPr lang="nl-NL" sz="1600" dirty="0" smtClean="0">
                <a:latin typeface="+mj-lt"/>
              </a:rPr>
              <a:t>Overgangsregeling</a:t>
            </a:r>
            <a:endParaRPr lang="nl-NL" sz="1600" dirty="0">
              <a:latin typeface="+mj-lt"/>
            </a:endParaRP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="" xmlns:a16="http://schemas.microsoft.com/office/drawing/2014/main" id="{4D7042EC-BF25-1BE2-392F-BA4FF9E417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D181F-9FDC-4305-AF82-DADC492D7449}" type="slidenum">
              <a:rPr lang="en-US" altLang="nl-NL" smtClean="0"/>
              <a:pPr/>
              <a:t>33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29356504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9C161862-9F50-3650-463D-0DD0A6E102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8491" y="1592424"/>
            <a:ext cx="5874520" cy="1648373"/>
          </a:xfrm>
        </p:spPr>
        <p:txBody>
          <a:bodyPr>
            <a:normAutofit/>
          </a:bodyPr>
          <a:lstStyle/>
          <a:p>
            <a:r>
              <a:rPr lang="nl-NL" sz="4000" b="1" dirty="0" smtClean="0">
                <a:latin typeface="+mj-lt"/>
              </a:rPr>
              <a:t>Afsluiting</a:t>
            </a:r>
            <a:endParaRPr lang="nl-NL" sz="3100" dirty="0">
              <a:latin typeface="+mj-lt"/>
            </a:endParaRP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="" xmlns:a16="http://schemas.microsoft.com/office/drawing/2014/main" id="{46912AA4-BF5C-D2F9-A160-4074D8C7674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mtClean="0"/>
              <a:t>34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508647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6208" y="3097762"/>
            <a:ext cx="8520600" cy="889519"/>
          </a:xfrm>
        </p:spPr>
        <p:txBody>
          <a:bodyPr>
            <a:normAutofit fontScale="90000"/>
          </a:bodyPr>
          <a:lstStyle/>
          <a:p>
            <a:pPr algn="ctr"/>
            <a:r>
              <a:rPr lang="nl-NL" sz="5300" b="1" dirty="0" smtClean="0"/>
              <a:t/>
            </a:r>
            <a:br>
              <a:rPr lang="nl-NL" sz="5300" b="1" dirty="0" smtClean="0"/>
            </a:br>
            <a:r>
              <a:rPr lang="nl-NL" sz="5300" b="1" dirty="0"/>
              <a:t/>
            </a:r>
            <a:br>
              <a:rPr lang="nl-NL" sz="5300" b="1" dirty="0"/>
            </a:br>
            <a:r>
              <a:rPr lang="nl-NL" sz="5300" b="1" dirty="0" smtClean="0"/>
              <a:t/>
            </a:r>
            <a:br>
              <a:rPr lang="nl-NL" sz="5300" b="1" dirty="0" smtClean="0"/>
            </a:br>
            <a:r>
              <a:rPr lang="nl-NL" sz="5300" b="1" dirty="0" err="1" smtClean="0"/>
              <a:t>Mentimeter</a:t>
            </a:r>
            <a:r>
              <a:rPr lang="nl-NL" sz="5300" b="1" dirty="0" smtClean="0"/>
              <a:t/>
            </a:r>
            <a:br>
              <a:rPr lang="nl-NL" sz="5300" b="1" dirty="0" smtClean="0"/>
            </a:br>
            <a:r>
              <a:rPr lang="nl-NL" sz="5300" b="1" dirty="0" smtClean="0"/>
              <a:t/>
            </a:r>
            <a:br>
              <a:rPr lang="nl-NL" sz="5300" b="1" dirty="0" smtClean="0"/>
            </a:br>
            <a:r>
              <a:rPr lang="nl-NL" sz="5300" b="1" dirty="0" smtClean="0">
                <a:hlinkClick r:id="rId2"/>
              </a:rPr>
              <a:t>www.menti.com</a:t>
            </a:r>
            <a:r>
              <a:rPr lang="nl-NL" b="1" dirty="0"/>
              <a:t/>
            </a:r>
            <a:br>
              <a:rPr lang="nl-NL" b="1" dirty="0"/>
            </a:br>
            <a:r>
              <a:rPr lang="nl-NL" b="1" dirty="0" smtClean="0"/>
              <a:t/>
            </a:r>
            <a:br>
              <a:rPr lang="nl-NL" b="1" dirty="0" smtClean="0"/>
            </a:br>
            <a:r>
              <a:rPr lang="nl-NL" sz="6700" b="1" dirty="0" smtClean="0"/>
              <a:t>5747 4049</a:t>
            </a:r>
            <a:endParaRPr lang="nl-NL" sz="6700" b="1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mtClean="0"/>
              <a:t>35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178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mtClean="0"/>
              <a:t>36</a:t>
            </a:fld>
            <a:endParaRPr lang="nl-NL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678" y="0"/>
            <a:ext cx="6584106" cy="4943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4951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6208" y="661645"/>
            <a:ext cx="8520600" cy="2548086"/>
          </a:xfrm>
        </p:spPr>
        <p:txBody>
          <a:bodyPr>
            <a:normAutofit/>
          </a:bodyPr>
          <a:lstStyle/>
          <a:p>
            <a:pPr algn="ctr"/>
            <a:r>
              <a:rPr lang="nl-NL" sz="4000" b="1" dirty="0">
                <a:latin typeface="+mj-lt"/>
              </a:rPr>
              <a:t>Bedankt</a:t>
            </a:r>
            <a:br>
              <a:rPr lang="nl-NL" sz="4000" b="1" dirty="0">
                <a:latin typeface="+mj-lt"/>
              </a:rPr>
            </a:br>
            <a:r>
              <a:rPr lang="nl-NL" sz="4000" b="1" dirty="0">
                <a:latin typeface="+mj-lt"/>
              </a:rPr>
              <a:t>voor uw </a:t>
            </a:r>
            <a:r>
              <a:rPr lang="nl-NL" sz="4000" b="1" dirty="0" smtClean="0">
                <a:latin typeface="+mj-lt"/>
              </a:rPr>
              <a:t>aanwezigheid en input!</a:t>
            </a:r>
            <a:endParaRPr lang="nl-NL" sz="4000" b="1" dirty="0">
              <a:latin typeface="+mj-lt"/>
            </a:endParaRP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mtClean="0"/>
              <a:t>37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294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A2778687-186E-79AF-2C77-5DF8A16F91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04" y="1806450"/>
            <a:ext cx="7937163" cy="1530600"/>
          </a:xfrm>
        </p:spPr>
        <p:txBody>
          <a:bodyPr>
            <a:normAutofit/>
          </a:bodyPr>
          <a:lstStyle/>
          <a:p>
            <a:r>
              <a:rPr lang="nl-NL" sz="4400" b="1" dirty="0" smtClean="0">
                <a:latin typeface="+mj-lt"/>
              </a:rPr>
              <a:t>Opening</a:t>
            </a:r>
            <a:endParaRPr lang="nl-NL" dirty="0">
              <a:latin typeface="+mj-lt"/>
            </a:endParaRP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="" xmlns:a16="http://schemas.microsoft.com/office/drawing/2014/main" id="{7E4B6AFA-3A34-14C4-BC26-0F9370C3933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01120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C111972D-CB3E-8FD0-4404-6D89CC223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331" y="317067"/>
            <a:ext cx="8520600" cy="831300"/>
          </a:xfrm>
        </p:spPr>
        <p:txBody>
          <a:bodyPr>
            <a:normAutofit/>
          </a:bodyPr>
          <a:lstStyle/>
          <a:p>
            <a:r>
              <a:rPr lang="nl-NL" b="1" dirty="0" smtClean="0">
                <a:latin typeface="+mj-lt"/>
              </a:rPr>
              <a:t>Opening</a:t>
            </a:r>
            <a:endParaRPr lang="nl-NL" sz="1200" b="1" dirty="0">
              <a:latin typeface="+mj-lt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="" xmlns:a16="http://schemas.microsoft.com/office/drawing/2014/main" id="{0440948D-98B2-9C5D-2A02-D37EC79AFA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558" y="942483"/>
            <a:ext cx="8520600" cy="3354000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endParaRPr lang="nl-NL" dirty="0"/>
          </a:p>
          <a:p>
            <a:pPr>
              <a:buFont typeface="Courier New" panose="02070309020205020404" pitchFamily="49" charset="0"/>
              <a:buChar char="o"/>
            </a:pPr>
            <a:r>
              <a:rPr lang="nl-NL" sz="1600" dirty="0" smtClean="0">
                <a:latin typeface="+mj-lt"/>
              </a:rPr>
              <a:t>Aanleiding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nl-NL" sz="1600" dirty="0" smtClean="0">
                <a:latin typeface="+mj-lt"/>
              </a:rPr>
              <a:t>Vroeg in het proces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nl-NL" sz="1600" dirty="0" smtClean="0">
                <a:latin typeface="+mj-lt"/>
              </a:rPr>
              <a:t>Verwachting van vandaag</a:t>
            </a:r>
          </a:p>
          <a:p>
            <a:pPr>
              <a:buFont typeface="Courier New" panose="02070309020205020404" pitchFamily="49" charset="0"/>
              <a:buChar char="o"/>
            </a:pPr>
            <a:endParaRPr lang="nl-NL" sz="1600" dirty="0" smtClean="0">
              <a:latin typeface="+mj-lt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nl-NL" sz="1600" dirty="0">
              <a:latin typeface="+mj-lt"/>
            </a:endParaRP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="" xmlns:a16="http://schemas.microsoft.com/office/drawing/2014/main" id="{1D615648-C625-AC18-D030-96032DCF5A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D181F-9FDC-4305-AF82-DADC492D7449}" type="slidenum">
              <a:rPr lang="en-US" altLang="nl-NL" smtClean="0"/>
              <a:pPr/>
              <a:t>5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492962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6208" y="3097762"/>
            <a:ext cx="8520600" cy="889519"/>
          </a:xfrm>
        </p:spPr>
        <p:txBody>
          <a:bodyPr>
            <a:normAutofit fontScale="90000"/>
          </a:bodyPr>
          <a:lstStyle/>
          <a:p>
            <a:pPr algn="ctr"/>
            <a:r>
              <a:rPr lang="nl-NL" sz="5300" b="1" dirty="0" smtClean="0"/>
              <a:t/>
            </a:r>
            <a:br>
              <a:rPr lang="nl-NL" sz="5300" b="1" dirty="0" smtClean="0"/>
            </a:br>
            <a:r>
              <a:rPr lang="nl-NL" sz="5300" b="1" dirty="0"/>
              <a:t/>
            </a:r>
            <a:br>
              <a:rPr lang="nl-NL" sz="5300" b="1" dirty="0"/>
            </a:br>
            <a:r>
              <a:rPr lang="nl-NL" sz="5300" b="1" dirty="0" smtClean="0"/>
              <a:t/>
            </a:r>
            <a:br>
              <a:rPr lang="nl-NL" sz="5300" b="1" dirty="0" smtClean="0"/>
            </a:br>
            <a:r>
              <a:rPr lang="nl-NL" sz="5300" b="1" dirty="0" err="1" smtClean="0"/>
              <a:t>Mentimeter</a:t>
            </a:r>
            <a:r>
              <a:rPr lang="nl-NL" sz="5300" b="1" dirty="0" smtClean="0"/>
              <a:t/>
            </a:r>
            <a:br>
              <a:rPr lang="nl-NL" sz="5300" b="1" dirty="0" smtClean="0"/>
            </a:br>
            <a:r>
              <a:rPr lang="nl-NL" sz="5300" b="1" dirty="0" smtClean="0"/>
              <a:t/>
            </a:r>
            <a:br>
              <a:rPr lang="nl-NL" sz="5300" b="1" dirty="0" smtClean="0"/>
            </a:br>
            <a:r>
              <a:rPr lang="nl-NL" sz="5300" b="1" dirty="0" smtClean="0">
                <a:hlinkClick r:id="rId2"/>
              </a:rPr>
              <a:t>www.menti.com</a:t>
            </a:r>
            <a:r>
              <a:rPr lang="nl-NL" b="1" dirty="0"/>
              <a:t/>
            </a:r>
            <a:br>
              <a:rPr lang="nl-NL" b="1" dirty="0"/>
            </a:br>
            <a:r>
              <a:rPr lang="nl-NL" b="1" dirty="0" smtClean="0"/>
              <a:t/>
            </a:r>
            <a:br>
              <a:rPr lang="nl-NL" b="1" dirty="0" smtClean="0"/>
            </a:br>
            <a:r>
              <a:rPr lang="nl-NL" sz="6700" b="1" dirty="0" smtClean="0"/>
              <a:t>5747 4049</a:t>
            </a:r>
            <a:endParaRPr lang="nl-NL" sz="6700" b="1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0695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A0D7D374-C00B-17C1-3133-F8B8BF5F0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0764" y="1727126"/>
            <a:ext cx="7596600" cy="279918"/>
          </a:xfrm>
        </p:spPr>
        <p:txBody>
          <a:bodyPr>
            <a:normAutofit fontScale="90000"/>
          </a:bodyPr>
          <a:lstStyle/>
          <a:p>
            <a:pPr algn="l"/>
            <a:r>
              <a:rPr lang="nl-NL" sz="4400" b="1" dirty="0" smtClean="0">
                <a:latin typeface="+mj-lt"/>
              </a:rPr>
              <a:t>Terugblik inkoop </a:t>
            </a:r>
            <a:r>
              <a:rPr lang="nl-NL" sz="4400" b="1" dirty="0" err="1" smtClean="0">
                <a:latin typeface="+mj-lt"/>
              </a:rPr>
              <a:t>Wmo</a:t>
            </a:r>
            <a:r>
              <a:rPr lang="nl-NL" sz="4400" b="1" dirty="0" smtClean="0">
                <a:latin typeface="+mj-lt"/>
              </a:rPr>
              <a:t> 2020</a:t>
            </a:r>
            <a:r>
              <a:rPr lang="nl-NL" sz="4000" b="1" dirty="0" smtClean="0">
                <a:latin typeface="+mj-lt"/>
              </a:rPr>
              <a:t/>
            </a:r>
            <a:br>
              <a:rPr lang="nl-NL" sz="4000" b="1" dirty="0" smtClean="0">
                <a:latin typeface="+mj-lt"/>
              </a:rPr>
            </a:br>
            <a:endParaRPr lang="nl-NL" sz="2000" dirty="0">
              <a:latin typeface="+mj-lt"/>
            </a:endParaRP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="" xmlns:a16="http://schemas.microsoft.com/office/drawing/2014/main" id="{0158EAC8-EDA4-7E70-6BD7-2BCF48230AD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mtClean="0"/>
              <a:t>7</a:t>
            </a:fld>
            <a:endParaRPr lang="nl-NL"/>
          </a:p>
        </p:txBody>
      </p:sp>
      <p:sp>
        <p:nvSpPr>
          <p:cNvPr id="4" name="Tekstvak 3"/>
          <p:cNvSpPr txBox="1"/>
          <p:nvPr/>
        </p:nvSpPr>
        <p:spPr>
          <a:xfrm>
            <a:off x="1633998" y="2392989"/>
            <a:ext cx="637591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nl-NL" sz="2400" dirty="0" smtClean="0"/>
              <a:t>Inkoopmethodiek </a:t>
            </a:r>
            <a:r>
              <a:rPr lang="nl-NL" sz="2400" dirty="0" err="1" smtClean="0"/>
              <a:t>Wmo</a:t>
            </a:r>
            <a:r>
              <a:rPr lang="nl-NL" sz="2400" dirty="0" smtClean="0"/>
              <a:t> 2020</a:t>
            </a:r>
          </a:p>
          <a:p>
            <a:pPr marL="514350" indent="-514350">
              <a:buFont typeface="+mj-lt"/>
              <a:buAutoNum type="arabicPeriod"/>
            </a:pPr>
            <a:r>
              <a:rPr lang="nl-NL" sz="2400" dirty="0" smtClean="0"/>
              <a:t>Uitgangspunten </a:t>
            </a:r>
            <a:r>
              <a:rPr lang="nl-NL" sz="2400" dirty="0" err="1" smtClean="0"/>
              <a:t>Wmo</a:t>
            </a:r>
            <a:r>
              <a:rPr lang="nl-NL" sz="2400" dirty="0" smtClean="0"/>
              <a:t> 2020</a:t>
            </a:r>
          </a:p>
          <a:p>
            <a:pPr marL="514350" indent="-514350">
              <a:buFont typeface="+mj-lt"/>
              <a:buAutoNum type="arabicPeriod"/>
            </a:pPr>
            <a:r>
              <a:rPr lang="nl-NL" sz="2400" dirty="0" smtClean="0"/>
              <a:t>Ervaringen diverse partijen </a:t>
            </a:r>
            <a:r>
              <a:rPr lang="nl-NL" sz="1800" dirty="0" smtClean="0"/>
              <a:t>(gebiedsteams, aanbieders, cliënten)</a:t>
            </a:r>
            <a:endParaRPr lang="nl-NL" sz="1800" dirty="0"/>
          </a:p>
        </p:txBody>
      </p:sp>
    </p:spTree>
    <p:extLst>
      <p:ext uri="{BB962C8B-B14F-4D97-AF65-F5344CB8AC3E}">
        <p14:creationId xmlns:p14="http://schemas.microsoft.com/office/powerpoint/2010/main" val="405400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324" y="45825"/>
            <a:ext cx="8945834" cy="532673"/>
          </a:xfrm>
        </p:spPr>
        <p:txBody>
          <a:bodyPr>
            <a:normAutofit fontScale="90000"/>
          </a:bodyPr>
          <a:lstStyle/>
          <a:p>
            <a:r>
              <a:rPr lang="nl-NL" sz="2800" b="1" dirty="0" smtClean="0"/>
              <a:t>                                                     Terugblik </a:t>
            </a:r>
            <a:r>
              <a:rPr lang="nl-NL" sz="2800" b="1" dirty="0"/>
              <a:t>inkoop </a:t>
            </a:r>
            <a:r>
              <a:rPr lang="nl-NL" sz="2800" b="1" dirty="0" err="1"/>
              <a:t>Wmo</a:t>
            </a:r>
            <a:r>
              <a:rPr lang="nl-NL" sz="2800" b="1" dirty="0"/>
              <a:t> 2020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mtClean="0"/>
              <a:t>8</a:t>
            </a:fld>
            <a:endParaRPr lang="nl-NL"/>
          </a:p>
        </p:txBody>
      </p:sp>
      <p:sp>
        <p:nvSpPr>
          <p:cNvPr id="4" name="Tekstvak 3"/>
          <p:cNvSpPr txBox="1"/>
          <p:nvPr/>
        </p:nvSpPr>
        <p:spPr>
          <a:xfrm>
            <a:off x="216677" y="738803"/>
            <a:ext cx="8472196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b="1" dirty="0">
                <a:solidFill>
                  <a:srgbClr val="FF0000"/>
                </a:solidFill>
              </a:rPr>
              <a:t>Inkoopmethodiek </a:t>
            </a:r>
            <a:r>
              <a:rPr lang="nl-NL" sz="3200" b="1" dirty="0" err="1">
                <a:solidFill>
                  <a:srgbClr val="FF0000"/>
                </a:solidFill>
              </a:rPr>
              <a:t>Wmo</a:t>
            </a:r>
            <a:r>
              <a:rPr lang="nl-NL" sz="3200" b="1" dirty="0">
                <a:solidFill>
                  <a:srgbClr val="FF0000"/>
                </a:solidFill>
              </a:rPr>
              <a:t> </a:t>
            </a:r>
            <a:r>
              <a:rPr lang="nl-NL" sz="3200" b="1" dirty="0" smtClean="0">
                <a:solidFill>
                  <a:srgbClr val="FF0000"/>
                </a:solidFill>
              </a:rPr>
              <a:t>2020 </a:t>
            </a:r>
            <a:r>
              <a:rPr lang="nl-NL" sz="3200" dirty="0" smtClean="0">
                <a:solidFill>
                  <a:srgbClr val="FF0000"/>
                </a:solidFill>
              </a:rPr>
              <a:t>(1)</a:t>
            </a:r>
          </a:p>
          <a:p>
            <a:endParaRPr lang="nl-NL" sz="2800" dirty="0" smtClean="0">
              <a:solidFill>
                <a:schemeClr val="tx1"/>
              </a:solidFill>
            </a:endParaRPr>
          </a:p>
          <a:p>
            <a:r>
              <a:rPr lang="nl-NL" sz="2800" dirty="0" smtClean="0">
                <a:solidFill>
                  <a:schemeClr val="tx1"/>
                </a:solidFill>
              </a:rPr>
              <a:t>Contractperiode 2015 t/m 2019 - op het hoogtepunt 300 aanbieders. </a:t>
            </a:r>
            <a:br>
              <a:rPr lang="nl-NL" sz="2800" dirty="0" smtClean="0">
                <a:solidFill>
                  <a:schemeClr val="tx1"/>
                </a:solidFill>
              </a:rPr>
            </a:br>
            <a:r>
              <a:rPr lang="nl-NL" sz="2800" dirty="0" smtClean="0">
                <a:solidFill>
                  <a:schemeClr val="tx1"/>
                </a:solidFill>
              </a:rPr>
              <a:t>Teveel en daardoor: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schemeClr val="tx1"/>
                </a:solidFill>
              </a:rPr>
              <a:t>l</a:t>
            </a:r>
            <a:r>
              <a:rPr lang="nl-NL" sz="2800" dirty="0" smtClean="0">
                <a:solidFill>
                  <a:schemeClr val="tx1"/>
                </a:solidFill>
              </a:rPr>
              <a:t>astig </a:t>
            </a:r>
            <a:r>
              <a:rPr lang="nl-NL" sz="2800" dirty="0">
                <a:solidFill>
                  <a:schemeClr val="tx1"/>
                </a:solidFill>
              </a:rPr>
              <a:t>beheersbaar </a:t>
            </a:r>
            <a:r>
              <a:rPr lang="nl-NL" sz="2000" dirty="0">
                <a:solidFill>
                  <a:schemeClr val="tx1"/>
                </a:solidFill>
              </a:rPr>
              <a:t>(o.a. relatiebeheer, kwaliteitscontrole)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800" dirty="0" smtClean="0">
                <a:solidFill>
                  <a:schemeClr val="tx1"/>
                </a:solidFill>
              </a:rPr>
              <a:t>moeilijk kiezen uit aanbod door cliënten en gebiedsteams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800" dirty="0">
              <a:solidFill>
                <a:schemeClr val="tx1"/>
              </a:solidFill>
            </a:endParaRPr>
          </a:p>
          <a:p>
            <a:endParaRPr lang="nl-NL" sz="2400" dirty="0" smtClean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400" dirty="0">
              <a:solidFill>
                <a:schemeClr val="tx1"/>
              </a:solidFill>
            </a:endParaRPr>
          </a:p>
          <a:p>
            <a:endParaRPr lang="nl-NL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16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324" y="45825"/>
            <a:ext cx="8945834" cy="532673"/>
          </a:xfrm>
        </p:spPr>
        <p:txBody>
          <a:bodyPr>
            <a:normAutofit fontScale="90000"/>
          </a:bodyPr>
          <a:lstStyle/>
          <a:p>
            <a:r>
              <a:rPr lang="nl-NL" sz="2800" b="1" dirty="0" smtClean="0"/>
              <a:t>                                                     Terugblik </a:t>
            </a:r>
            <a:r>
              <a:rPr lang="nl-NL" sz="2800" b="1" dirty="0"/>
              <a:t>inkoop </a:t>
            </a:r>
            <a:r>
              <a:rPr lang="nl-NL" sz="2800" b="1" dirty="0" err="1"/>
              <a:t>Wmo</a:t>
            </a:r>
            <a:r>
              <a:rPr lang="nl-NL" sz="2800" b="1" dirty="0"/>
              <a:t> 2020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mtClean="0"/>
              <a:t>9</a:t>
            </a:fld>
            <a:endParaRPr lang="nl-NL"/>
          </a:p>
        </p:txBody>
      </p:sp>
      <p:sp>
        <p:nvSpPr>
          <p:cNvPr id="4" name="Tekstvak 3"/>
          <p:cNvSpPr txBox="1"/>
          <p:nvPr/>
        </p:nvSpPr>
        <p:spPr>
          <a:xfrm>
            <a:off x="216677" y="738803"/>
            <a:ext cx="847219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b="1" dirty="0">
                <a:solidFill>
                  <a:srgbClr val="FF0000"/>
                </a:solidFill>
              </a:rPr>
              <a:t>Inkoopmethodiek </a:t>
            </a:r>
            <a:r>
              <a:rPr lang="nl-NL" sz="3200" b="1" dirty="0" err="1">
                <a:solidFill>
                  <a:srgbClr val="FF0000"/>
                </a:solidFill>
              </a:rPr>
              <a:t>Wmo</a:t>
            </a:r>
            <a:r>
              <a:rPr lang="nl-NL" sz="3200" b="1" dirty="0">
                <a:solidFill>
                  <a:srgbClr val="FF0000"/>
                </a:solidFill>
              </a:rPr>
              <a:t> </a:t>
            </a:r>
            <a:r>
              <a:rPr lang="nl-NL" sz="3200" b="1" dirty="0" smtClean="0">
                <a:solidFill>
                  <a:srgbClr val="FF0000"/>
                </a:solidFill>
              </a:rPr>
              <a:t>2020 </a:t>
            </a:r>
            <a:r>
              <a:rPr lang="nl-NL" sz="3200" dirty="0" smtClean="0">
                <a:solidFill>
                  <a:srgbClr val="FF0000"/>
                </a:solidFill>
              </a:rPr>
              <a:t>(2)</a:t>
            </a:r>
          </a:p>
          <a:p>
            <a:endParaRPr lang="nl-NL" b="1" dirty="0">
              <a:solidFill>
                <a:srgbClr val="FF0000"/>
              </a:solidFill>
            </a:endParaRPr>
          </a:p>
          <a:p>
            <a:endParaRPr lang="nl-NL" dirty="0">
              <a:solidFill>
                <a:schemeClr val="tx1"/>
              </a:solidFill>
            </a:endParaRPr>
          </a:p>
          <a:p>
            <a:r>
              <a:rPr lang="nl-NL" sz="2300" dirty="0" smtClean="0">
                <a:solidFill>
                  <a:schemeClr val="tx1"/>
                </a:solidFill>
              </a:rPr>
              <a:t>Voor de contracten van 2020 strengere toelatingseisen. Doel: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300" dirty="0" smtClean="0">
                <a:solidFill>
                  <a:schemeClr val="tx1"/>
                </a:solidFill>
              </a:rPr>
              <a:t>minder </a:t>
            </a:r>
            <a:r>
              <a:rPr lang="nl-NL" sz="2300" dirty="0">
                <a:solidFill>
                  <a:schemeClr val="tx1"/>
                </a:solidFill>
              </a:rPr>
              <a:t>aanbieders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300" dirty="0" smtClean="0">
                <a:solidFill>
                  <a:schemeClr val="tx1"/>
                </a:solidFill>
              </a:rPr>
              <a:t>verbeteren </a:t>
            </a:r>
            <a:r>
              <a:rPr lang="nl-NL" sz="2300" dirty="0">
                <a:solidFill>
                  <a:schemeClr val="tx1"/>
                </a:solidFill>
              </a:rPr>
              <a:t>kwaliteit ondersteuning </a:t>
            </a:r>
            <a:endParaRPr lang="nl-NL" sz="2300" dirty="0" smtClean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300" dirty="0">
              <a:solidFill>
                <a:schemeClr val="tx1"/>
              </a:solidFill>
            </a:endParaRPr>
          </a:p>
          <a:p>
            <a:r>
              <a:rPr lang="nl-NL" sz="2300" dirty="0" smtClean="0">
                <a:solidFill>
                  <a:schemeClr val="tx1"/>
                </a:solidFill>
              </a:rPr>
              <a:t>Deze doelstellingen hebben we behaald (zie overzicht).</a:t>
            </a:r>
            <a:br>
              <a:rPr lang="nl-NL" sz="2300" dirty="0" smtClean="0">
                <a:solidFill>
                  <a:schemeClr val="tx1"/>
                </a:solidFill>
              </a:rPr>
            </a:br>
            <a:r>
              <a:rPr lang="nl-NL" sz="2300" dirty="0" smtClean="0">
                <a:solidFill>
                  <a:schemeClr val="tx1"/>
                </a:solidFill>
              </a:rPr>
              <a:t/>
            </a:r>
            <a:br>
              <a:rPr lang="nl-NL" sz="2300" dirty="0" smtClean="0">
                <a:solidFill>
                  <a:schemeClr val="tx1"/>
                </a:solidFill>
              </a:rPr>
            </a:br>
            <a:endParaRPr lang="nl-NL" sz="2400" dirty="0" smtClean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400" dirty="0">
              <a:solidFill>
                <a:schemeClr val="tx1"/>
              </a:solidFill>
            </a:endParaRPr>
          </a:p>
          <a:p>
            <a:endParaRPr lang="nl-NL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61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57BB8A"/>
      </a:accent3>
      <a:accent4>
        <a:srgbClr val="78909C"/>
      </a:accent4>
      <a:accent5>
        <a:srgbClr val="607D8B"/>
      </a:accent5>
      <a:accent6>
        <a:srgbClr val="DCE755"/>
      </a:accent6>
      <a:hlink>
        <a:srgbClr val="607D8B"/>
      </a:hlink>
      <a:folHlink>
        <a:srgbClr val="607D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Kantoor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toor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1680</TotalTime>
  <Words>994</Words>
  <Application>Microsoft Office PowerPoint</Application>
  <PresentationFormat>Diavoorstelling (16:9)</PresentationFormat>
  <Paragraphs>261</Paragraphs>
  <Slides>37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9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37</vt:i4>
      </vt:variant>
    </vt:vector>
  </HeadingPairs>
  <TitlesOfParts>
    <vt:vector size="47" baseType="lpstr">
      <vt:lpstr>Arial</vt:lpstr>
      <vt:lpstr>Rijksoverheid Sans</vt:lpstr>
      <vt:lpstr>Wingdings</vt:lpstr>
      <vt:lpstr>Courier New</vt:lpstr>
      <vt:lpstr>Economica</vt:lpstr>
      <vt:lpstr>Open Sans Medium</vt:lpstr>
      <vt:lpstr>Calibri</vt:lpstr>
      <vt:lpstr>Open Sans</vt:lpstr>
      <vt:lpstr>Times New Roman</vt:lpstr>
      <vt:lpstr>Luxe</vt:lpstr>
      <vt:lpstr>PowerPoint-presentatie</vt:lpstr>
      <vt:lpstr>   Programma </vt:lpstr>
      <vt:lpstr>INLOGGEN MENTIMETER</vt:lpstr>
      <vt:lpstr>Opening</vt:lpstr>
      <vt:lpstr>Opening</vt:lpstr>
      <vt:lpstr>   Mentimeter  www.menti.com  5747 4049</vt:lpstr>
      <vt:lpstr>Terugblik inkoop Wmo 2020 </vt:lpstr>
      <vt:lpstr>                                                     Terugblik inkoop Wmo 2020</vt:lpstr>
      <vt:lpstr>                                                     Terugblik inkoop Wmo 2020</vt:lpstr>
      <vt:lpstr>                                                     Terugblik inkoop Wmo 2020</vt:lpstr>
      <vt:lpstr>                                                     Terugblik inkoop Wmo 2020</vt:lpstr>
      <vt:lpstr>                                                     Terugblik inkoop Wmo 2020</vt:lpstr>
      <vt:lpstr>                                                     Terugblik inkoop Wmo 2020</vt:lpstr>
      <vt:lpstr>                                                     Terugblik inkoop Wmo 2020</vt:lpstr>
      <vt:lpstr>                                                     Terugblik inkoop Wmo 2020</vt:lpstr>
      <vt:lpstr>                                                     Terugblik inkoop Wmo 2020</vt:lpstr>
      <vt:lpstr>                                                     Terugblik inkoop Wmo 2020</vt:lpstr>
      <vt:lpstr>                                                     Terugblik inkoop Wmo 2020</vt:lpstr>
      <vt:lpstr>                                                     Terugblik inkoop Wmo 2020</vt:lpstr>
      <vt:lpstr>                                                     Terugblik inkoop Wmo 2020</vt:lpstr>
      <vt:lpstr>   Mentimeter  www.menti.com  5747 4049</vt:lpstr>
      <vt:lpstr>Prognoses voor de toekomst</vt:lpstr>
      <vt:lpstr> Prognoses</vt:lpstr>
      <vt:lpstr>   Mentimeter  www.menti.com  5747 4049</vt:lpstr>
      <vt:lpstr>Uitgangspunten</vt:lpstr>
      <vt:lpstr>Leidende principe inkoop Wmo 2026</vt:lpstr>
      <vt:lpstr>Uitgangspunten inkoop Wmo 2026</vt:lpstr>
      <vt:lpstr>PowerPoint-presentatie</vt:lpstr>
      <vt:lpstr>PowerPoint-presentatie</vt:lpstr>
      <vt:lpstr>Ophalen per gemeente</vt:lpstr>
      <vt:lpstr>Ophalen per gemeente</vt:lpstr>
      <vt:lpstr>Vooruitblik</vt:lpstr>
      <vt:lpstr>Vooruitblik</vt:lpstr>
      <vt:lpstr>Afsluiting</vt:lpstr>
      <vt:lpstr>   Mentimeter  www.menti.com  5747 4049</vt:lpstr>
      <vt:lpstr>PowerPoint-presentatie</vt:lpstr>
      <vt:lpstr>Bedankt voor uw aanwezigheid en input!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Beheerder</dc:creator>
  <cp:lastModifiedBy>Mulder, Lammert</cp:lastModifiedBy>
  <cp:revision>117</cp:revision>
  <cp:lastPrinted>2024-06-25T10:57:08Z</cp:lastPrinted>
  <dcterms:modified xsi:type="dcterms:W3CDTF">2024-06-27T06:48:15Z</dcterms:modified>
</cp:coreProperties>
</file>