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79" r:id="rId5"/>
    <p:sldId id="299" r:id="rId6"/>
    <p:sldId id="314" r:id="rId7"/>
    <p:sldId id="301" r:id="rId8"/>
    <p:sldId id="332" r:id="rId9"/>
    <p:sldId id="338" r:id="rId10"/>
    <p:sldId id="340" r:id="rId11"/>
    <p:sldId id="325" r:id="rId12"/>
    <p:sldId id="326" r:id="rId13"/>
    <p:sldId id="327" r:id="rId14"/>
    <p:sldId id="341" r:id="rId15"/>
    <p:sldId id="333" r:id="rId16"/>
    <p:sldId id="334" r:id="rId1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7923"/>
    <a:srgbClr val="003741"/>
    <a:srgbClr val="E89E00"/>
    <a:srgbClr val="6AB650"/>
    <a:srgbClr val="009CB4"/>
    <a:srgbClr val="F07814"/>
    <a:srgbClr val="CED9E5"/>
    <a:srgbClr val="00373E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362779-CDE1-0BF0-B6DD-D9039516BC72}" v="106" dt="2023-06-29T13:00:39.964"/>
    <p1510:client id="{1A8F7A3C-398B-7614-AAAB-AFAE111AD88B}" v="4" dt="2023-07-06T11:14:27.790"/>
    <p1510:client id="{1C12A7B1-CF73-E1FE-9F37-C8FFBA10A56D}" v="28" dt="2023-06-01T12:52:37.990"/>
    <p1510:client id="{24F52396-3BA6-7DF5-8B23-84A008820108}" v="423" dt="2023-06-20T08:20:47.783"/>
    <p1510:client id="{283C57CB-5511-17AD-3B73-C79DB9FE15AF}" v="60" dt="2023-06-29T12:52:04.022"/>
    <p1510:client id="{32009BF6-FE93-BBE3-D841-668DCD253AD6}" v="13" dt="2023-05-26T12:48:12.347"/>
    <p1510:client id="{37FC5B2D-DD70-770F-8CF9-4891C5C5BD33}" v="467" dt="2023-06-27T14:43:10.312"/>
    <p1510:client id="{503F188A-64E0-9967-3109-D6D7D19E9DB1}" v="226" dt="2023-08-24T08:07:47.528"/>
    <p1510:client id="{5B2C33EF-A570-7DD7-EDE2-1E4563043FB6}" v="9" dt="2023-06-26T13:58:57.766"/>
    <p1510:client id="{5DF8BDB5-ACDF-D026-FF26-3906667024FE}" v="53" dt="2023-06-21T11:25:23.473"/>
    <p1510:client id="{6B63C13B-465C-9428-2E2D-39FD4B7D081D}" v="2" dt="2023-06-06T10:32:40.921"/>
    <p1510:client id="{738B7848-27FF-58DF-1424-3424AC1B7824}" v="11" dt="2023-06-20T08:54:54.338"/>
    <p1510:client id="{7F1584A8-C770-6A5D-6FC3-370511100724}" v="76" dt="2023-06-26T12:58:38.812"/>
    <p1510:client id="{811F916A-13FD-D61A-0F39-9B40C014E423}" v="477" dt="2023-05-30T15:15:46.054"/>
    <p1510:client id="{8E9B8903-83B3-F70A-3883-291AD0CAC63B}" v="79" dt="2023-06-15T13:43:32.308"/>
    <p1510:client id="{8ED06953-231A-FD2B-5AE6-5274E0D42CED}" v="105" dt="2023-06-26T15:01:41.330"/>
    <p1510:client id="{9D151C90-A6B5-70A1-B039-45EEFB5D9F3A}" v="127" dt="2023-06-22T07:42:49.226"/>
    <p1510:client id="{BE455842-78E0-E577-E2A9-C382F0B70A51}" v="36" dt="2023-06-01T12:40:40.524"/>
    <p1510:client id="{C2B01234-473E-B7F3-07C4-440E59704E9A}" v="116" dt="2023-06-01T12:34:54.091"/>
    <p1510:client id="{C3800D63-3498-6991-D185-A369FC1D347F}" v="4" dt="2023-06-06T10:08:13.863"/>
    <p1510:client id="{C4E497D0-A7E7-0684-1F24-1A48FE5C93BE}" v="88" dt="2023-06-30T13:48:57.914"/>
    <p1510:client id="{C5EB0565-085A-8F7B-D24A-5BC624F40FC1}" v="232" dt="2023-06-20T09:10:57.282"/>
    <p1510:client id="{C69431C3-FA55-41C8-0DA4-4D865DD84AD8}" v="236" dt="2023-06-19T15:09:11.221"/>
    <p1510:client id="{C7C0AEA4-00A7-9223-ADBF-17388B2B8C7A}" v="166" dt="2023-08-24T12:14:49.399"/>
    <p1510:client id="{CE681337-F4BB-BA10-3C01-56DE147B52CA}" v="92" dt="2023-06-01T13:19:00.059"/>
    <p1510:client id="{CE981102-52B4-F449-1B56-0BD9AEE3B23D}" v="815" dt="2023-06-01T12:51:48.875"/>
    <p1510:client id="{CEB96C3A-A3CF-068E-C078-99C7DF7222ED}" v="387" dt="2023-05-26T13:36:06.283"/>
    <p1510:client id="{DB4A12CC-B0AE-75CC-4835-7C4591694E95}" v="6" dt="2023-06-01T12:54:22.090"/>
    <p1510:client id="{E7998C18-242C-4D37-B216-9515CBC14B17}" v="1" dt="2023-10-23T09:47:14.379"/>
    <p1510:client id="{E899165E-671E-9637-973C-DC622E425A27}" v="32" dt="2023-06-01T12:49:10.214"/>
    <p1510:client id="{EE837959-8807-43A2-A261-AE9E99F1B00B}" v="43" dt="2023-06-19T13:56:24.0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5" autoAdjust="0"/>
    <p:restoredTop sz="94666"/>
  </p:normalViewPr>
  <p:slideViewPr>
    <p:cSldViewPr snapToGrid="0">
      <p:cViewPr varScale="1">
        <p:scale>
          <a:sx n="123" d="100"/>
          <a:sy n="123" d="100"/>
        </p:scale>
        <p:origin x="12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lters, E.S. (Sanne)" userId="S::e.wolters@amsterdamumc.nl::94a3d9e1-7184-491d-8604-2f28c954e039" providerId="AD" clId="Web-{E7998C18-242C-4D37-B216-9515CBC14B17}"/>
    <pc:docChg chg="delSld">
      <pc:chgData name="Wolters, E.S. (Sanne)" userId="S::e.wolters@amsterdamumc.nl::94a3d9e1-7184-491d-8604-2f28c954e039" providerId="AD" clId="Web-{E7998C18-242C-4D37-B216-9515CBC14B17}" dt="2023-10-23T09:47:14.379" v="0"/>
      <pc:docMkLst>
        <pc:docMk/>
      </pc:docMkLst>
      <pc:sldChg chg="del">
        <pc:chgData name="Wolters, E.S. (Sanne)" userId="S::e.wolters@amsterdamumc.nl::94a3d9e1-7184-491d-8604-2f28c954e039" providerId="AD" clId="Web-{E7998C18-242C-4D37-B216-9515CBC14B17}" dt="2023-10-23T09:47:14.379" v="0"/>
        <pc:sldMkLst>
          <pc:docMk/>
          <pc:sldMk cId="2935898486" sldId="33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23-10-2023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Beter welzijn &amp; sneller herstel</a:t>
            </a:r>
          </a:p>
          <a:p>
            <a:endParaRPr lang="nl-NL" dirty="0"/>
          </a:p>
          <a:p>
            <a:r>
              <a:rPr lang="nl-NL" dirty="0"/>
              <a:t>Waarom Zorg op het Bord?</a:t>
            </a:r>
          </a:p>
          <a:p>
            <a:r>
              <a:rPr lang="nl-NL" dirty="0"/>
              <a:t>Belang van voeding voor patiënten staat steeds centraler.  Ligduur kan verkort worden met XX%. </a:t>
            </a:r>
          </a:p>
          <a:p>
            <a:r>
              <a:rPr lang="nl-NL" dirty="0"/>
              <a:t>Daarnaast ook goede voorbeeld geven voor mensen thuis en patiënten kennis geven over gezonde voeding. Kennis laten maken met eenvoudige  gerechten. </a:t>
            </a:r>
          </a:p>
          <a:p>
            <a:r>
              <a:rPr lang="nl-NL" dirty="0"/>
              <a:t>Dit doen we </a:t>
            </a:r>
            <a:r>
              <a:rPr lang="nl-NL" dirty="0" err="1"/>
              <a:t>dmv</a:t>
            </a:r>
            <a:r>
              <a:rPr lang="nl-NL" dirty="0"/>
              <a:t>:</a:t>
            </a:r>
          </a:p>
          <a:p>
            <a:r>
              <a:rPr lang="nl-NL" dirty="0"/>
              <a:t>Een </a:t>
            </a:r>
            <a:r>
              <a:rPr lang="nl-NL" b="1" dirty="0"/>
              <a:t>persoonlijke aanpak</a:t>
            </a:r>
            <a:r>
              <a:rPr lang="nl-NL" dirty="0"/>
              <a:t>. Hoe?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Adviseren van de patiënt in voedingskeuze, menu naar eigen smaak en aangepast op diëten, portie aansluiten voedingsbehoeften individuele patiënt,   </a:t>
            </a:r>
            <a:r>
              <a:rPr lang="nl-NL" b="1" dirty="0"/>
              <a:t>REGIE BIJ DE PATIENT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Lekker eten en drinken: garnituren, </a:t>
            </a:r>
            <a:r>
              <a:rPr lang="nl-NL" dirty="0" err="1"/>
              <a:t>condimenten</a:t>
            </a:r>
            <a:r>
              <a:rPr lang="nl-NL" dirty="0"/>
              <a:t>  Aantrekkelijke presentatie</a:t>
            </a:r>
          </a:p>
          <a:p>
            <a:r>
              <a:rPr lang="nl-NL" b="1" dirty="0"/>
              <a:t>Optimale voeding</a:t>
            </a:r>
            <a:r>
              <a:rPr lang="nl-NL" dirty="0"/>
              <a:t>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E rijk  maaltijden en tussendoortjes, , natuurlijke eiwitbronnen, yoghurtbar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gevarieerd menu, De schijf van vijf, groenten en fruit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6536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1575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dirty="0"/>
              <a:t>3 menu’s: traditioneel, internationaal, vegetarisch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0735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Uitleg geven over menu opbouw / motivatie</a:t>
            </a:r>
          </a:p>
          <a:p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Per ronde ligt de nadruk op een 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Uitschrijven – trainingsmateriaal, hoe leg ik het de patiënt uit?</a:t>
            </a:r>
          </a:p>
          <a:p>
            <a:endParaRPr lang="nl-NL" dirty="0"/>
          </a:p>
          <a:p>
            <a:r>
              <a:rPr lang="nl-NL" dirty="0"/>
              <a:t>Assortiment:</a:t>
            </a:r>
          </a:p>
          <a:p>
            <a:r>
              <a:rPr lang="nl-NL" dirty="0"/>
              <a:t>Naar de BBW</a:t>
            </a:r>
          </a:p>
          <a:p>
            <a:r>
              <a:rPr lang="nl-NL" dirty="0"/>
              <a:t>- nieuw in assortiment, rozijnenbrood, flensje, eierkoek</a:t>
            </a:r>
          </a:p>
          <a:p>
            <a:r>
              <a:rPr lang="nl-NL" dirty="0"/>
              <a:t>- Beleg in grootverpakking – met tang uit verpakking – allergenen uit nieuwe verpakking</a:t>
            </a:r>
          </a:p>
          <a:p>
            <a:r>
              <a:rPr lang="nl-NL" dirty="0"/>
              <a:t>- Uit het assortiment:</a:t>
            </a:r>
          </a:p>
          <a:p>
            <a:r>
              <a:rPr lang="nl-NL" dirty="0"/>
              <a:t>- smaakmakers</a:t>
            </a:r>
          </a:p>
          <a:p>
            <a:endParaRPr lang="nl-NL" dirty="0"/>
          </a:p>
          <a:p>
            <a:r>
              <a:rPr lang="nl-NL" dirty="0"/>
              <a:t>Benodigdheden: menukaart + assortiment boekje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4970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patient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33C430D-E413-4705-BF87-59067A65F4AD}"/>
              </a:ext>
            </a:extLst>
          </p:cNvPr>
          <p:cNvSpPr/>
          <p:nvPr userDrawn="1"/>
        </p:nvSpPr>
        <p:spPr>
          <a:xfrm>
            <a:off x="0" y="598714"/>
            <a:ext cx="12192000" cy="2943610"/>
          </a:xfrm>
          <a:prstGeom prst="rect">
            <a:avLst/>
          </a:prstGeom>
          <a:solidFill>
            <a:srgbClr val="E8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DCE008E-4AC9-41CA-AD71-DCFAAF3FCE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nl-NL"/>
          </a:p>
        </p:txBody>
      </p:sp>
      <p:grpSp>
        <p:nvGrpSpPr>
          <p:cNvPr id="60" name="Groep 59">
            <a:extLst>
              <a:ext uri="{FF2B5EF4-FFF2-40B4-BE49-F238E27FC236}">
                <a16:creationId xmlns:a16="http://schemas.microsoft.com/office/drawing/2014/main" id="{23432A2F-9573-4D30-A457-51313B3F8441}"/>
              </a:ext>
            </a:extLst>
          </p:cNvPr>
          <p:cNvGrpSpPr/>
          <p:nvPr userDrawn="1"/>
        </p:nvGrpSpPr>
        <p:grpSpPr>
          <a:xfrm>
            <a:off x="4309680" y="-733"/>
            <a:ext cx="3565908" cy="992921"/>
            <a:chOff x="4309680" y="-733"/>
            <a:chExt cx="3565908" cy="992921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78C8C806-1C8D-4CAE-B87E-C4933CC01D6B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313238" y="0"/>
              <a:ext cx="3562350" cy="992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3F361E0-61C0-45A7-B38F-0F04302A48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09680" y="-733"/>
              <a:ext cx="3561146" cy="986572"/>
            </a:xfrm>
            <a:custGeom>
              <a:avLst/>
              <a:gdLst>
                <a:gd name="T0" fmla="*/ 0 w 9343"/>
                <a:gd name="T1" fmla="*/ 0 h 3048"/>
                <a:gd name="T2" fmla="*/ 0 w 9343"/>
                <a:gd name="T3" fmla="*/ 2148 h 3048"/>
                <a:gd name="T4" fmla="*/ 900 w 9343"/>
                <a:gd name="T5" fmla="*/ 3048 h 3048"/>
                <a:gd name="T6" fmla="*/ 8443 w 9343"/>
                <a:gd name="T7" fmla="*/ 3048 h 3048"/>
                <a:gd name="T8" fmla="*/ 9343 w 9343"/>
                <a:gd name="T9" fmla="*/ 2148 h 3048"/>
                <a:gd name="T10" fmla="*/ 9343 w 9343"/>
                <a:gd name="T11" fmla="*/ 0 h 3048"/>
                <a:gd name="T12" fmla="*/ 0 w 9343"/>
                <a:gd name="T13" fmla="*/ 0 h 3048"/>
                <a:gd name="connsiteX0" fmla="*/ 0 w 10000"/>
                <a:gd name="connsiteY0" fmla="*/ 0 h 10000"/>
                <a:gd name="connsiteX1" fmla="*/ 0 w 10000"/>
                <a:gd name="connsiteY1" fmla="*/ 7047 h 10000"/>
                <a:gd name="connsiteX2" fmla="*/ 963 w 10000"/>
                <a:gd name="connsiteY2" fmla="*/ 10000 h 10000"/>
                <a:gd name="connsiteX3" fmla="*/ 9037 w 10000"/>
                <a:gd name="connsiteY3" fmla="*/ 10000 h 10000"/>
                <a:gd name="connsiteX4" fmla="*/ 10000 w 10000"/>
                <a:gd name="connsiteY4" fmla="*/ 7047 h 10000"/>
                <a:gd name="connsiteX5" fmla="*/ 10000 w 10000"/>
                <a:gd name="connsiteY5" fmla="*/ 1497 h 10000"/>
                <a:gd name="connsiteX6" fmla="*/ 0 w 10000"/>
                <a:gd name="connsiteY6" fmla="*/ 0 h 10000"/>
                <a:gd name="connsiteX0" fmla="*/ 0 w 10010"/>
                <a:gd name="connsiteY0" fmla="*/ 125 h 8503"/>
                <a:gd name="connsiteX1" fmla="*/ 10 w 10010"/>
                <a:gd name="connsiteY1" fmla="*/ 5550 h 8503"/>
                <a:gd name="connsiteX2" fmla="*/ 973 w 10010"/>
                <a:gd name="connsiteY2" fmla="*/ 8503 h 8503"/>
                <a:gd name="connsiteX3" fmla="*/ 9047 w 10010"/>
                <a:gd name="connsiteY3" fmla="*/ 8503 h 8503"/>
                <a:gd name="connsiteX4" fmla="*/ 10010 w 10010"/>
                <a:gd name="connsiteY4" fmla="*/ 5550 h 8503"/>
                <a:gd name="connsiteX5" fmla="*/ 10010 w 10010"/>
                <a:gd name="connsiteY5" fmla="*/ 0 h 8503"/>
                <a:gd name="connsiteX6" fmla="*/ 0 w 10010"/>
                <a:gd name="connsiteY6" fmla="*/ 125 h 8503"/>
                <a:gd name="connsiteX0" fmla="*/ 0 w 10000"/>
                <a:gd name="connsiteY0" fmla="*/ 37 h 10000"/>
                <a:gd name="connsiteX1" fmla="*/ 10 w 10000"/>
                <a:gd name="connsiteY1" fmla="*/ 6527 h 10000"/>
                <a:gd name="connsiteX2" fmla="*/ 972 w 10000"/>
                <a:gd name="connsiteY2" fmla="*/ 10000 h 10000"/>
                <a:gd name="connsiteX3" fmla="*/ 9038 w 10000"/>
                <a:gd name="connsiteY3" fmla="*/ 10000 h 10000"/>
                <a:gd name="connsiteX4" fmla="*/ 10000 w 10000"/>
                <a:gd name="connsiteY4" fmla="*/ 6527 h 10000"/>
                <a:gd name="connsiteX5" fmla="*/ 10000 w 10000"/>
                <a:gd name="connsiteY5" fmla="*/ 0 h 10000"/>
                <a:gd name="connsiteX6" fmla="*/ 0 w 10000"/>
                <a:gd name="connsiteY6" fmla="*/ 37 h 10000"/>
                <a:gd name="connsiteX0" fmla="*/ 0 w 10000"/>
                <a:gd name="connsiteY0" fmla="*/ 8 h 9971"/>
                <a:gd name="connsiteX1" fmla="*/ 10 w 10000"/>
                <a:gd name="connsiteY1" fmla="*/ 6498 h 9971"/>
                <a:gd name="connsiteX2" fmla="*/ 972 w 10000"/>
                <a:gd name="connsiteY2" fmla="*/ 9971 h 9971"/>
                <a:gd name="connsiteX3" fmla="*/ 9038 w 10000"/>
                <a:gd name="connsiteY3" fmla="*/ 9971 h 9971"/>
                <a:gd name="connsiteX4" fmla="*/ 10000 w 10000"/>
                <a:gd name="connsiteY4" fmla="*/ 6498 h 9971"/>
                <a:gd name="connsiteX5" fmla="*/ 9992 w 10000"/>
                <a:gd name="connsiteY5" fmla="*/ 0 h 9971"/>
                <a:gd name="connsiteX6" fmla="*/ 0 w 10000"/>
                <a:gd name="connsiteY6" fmla="*/ 8 h 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9971">
                  <a:moveTo>
                    <a:pt x="0" y="8"/>
                  </a:moveTo>
                  <a:cubicBezTo>
                    <a:pt x="3" y="2134"/>
                    <a:pt x="7" y="4372"/>
                    <a:pt x="10" y="6498"/>
                  </a:cubicBezTo>
                  <a:cubicBezTo>
                    <a:pt x="10" y="8416"/>
                    <a:pt x="441" y="9971"/>
                    <a:pt x="972" y="9971"/>
                  </a:cubicBezTo>
                  <a:lnTo>
                    <a:pt x="9038" y="9971"/>
                  </a:lnTo>
                  <a:cubicBezTo>
                    <a:pt x="9569" y="9971"/>
                    <a:pt x="10000" y="8416"/>
                    <a:pt x="10000" y="6498"/>
                  </a:cubicBezTo>
                  <a:cubicBezTo>
                    <a:pt x="9997" y="4332"/>
                    <a:pt x="9995" y="2166"/>
                    <a:pt x="9992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pic>
          <p:nvPicPr>
            <p:cNvPr id="58" name="Afbeelding 57">
              <a:extLst>
                <a:ext uri="{FF2B5EF4-FFF2-40B4-BE49-F238E27FC236}">
                  <a16:creationId xmlns:a16="http://schemas.microsoft.com/office/drawing/2014/main" id="{7FA52067-A26A-4DC2-9C65-6AA60AED6E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6588" y="297838"/>
              <a:ext cx="2790888" cy="504057"/>
            </a:xfrm>
            <a:prstGeom prst="rect">
              <a:avLst/>
            </a:prstGeom>
          </p:spPr>
        </p:pic>
      </p:grpSp>
      <p:sp>
        <p:nvSpPr>
          <p:cNvPr id="10" name="Titel 1">
            <a:extLst>
              <a:ext uri="{FF2B5EF4-FFF2-40B4-BE49-F238E27FC236}">
                <a16:creationId xmlns:a16="http://schemas.microsoft.com/office/drawing/2014/main" id="{1CAAE213-2384-4B05-822C-4E2B7D8236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143" y="1057047"/>
            <a:ext cx="10776857" cy="1152751"/>
          </a:xfrm>
        </p:spPr>
        <p:txBody>
          <a:bodyPr anchor="b">
            <a:normAutofit/>
          </a:bodyPr>
          <a:lstStyle>
            <a:lvl1pPr algn="l">
              <a:defRPr sz="50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F8916971-DD3E-4173-80E9-A5B8E4B786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4915" y="2340428"/>
            <a:ext cx="10776857" cy="6531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800" b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Enter sub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37256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439708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350009"/>
            <a:ext cx="5346700" cy="355917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1113" y="1543665"/>
            <a:ext cx="5054600" cy="4365521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513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it colored bg - 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1540932"/>
            <a:ext cx="6096000" cy="4722439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7700" y="2705101"/>
            <a:ext cx="5359400" cy="32040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goes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0933"/>
            <a:ext cx="6096000" cy="472244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319454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colored bg - 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4360985"/>
            <a:ext cx="12192000" cy="1900987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7224" y="4591050"/>
            <a:ext cx="5438775" cy="1428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tekst or </a:t>
            </a:r>
            <a:r>
              <a:rPr lang="nl-NL" err="1"/>
              <a:t>bullet</a:t>
            </a:r>
            <a:r>
              <a:rPr lang="nl-NL"/>
              <a:t> tekst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3050"/>
            <a:ext cx="6096000" cy="2816537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43050"/>
            <a:ext cx="6096000" cy="281653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6024" y="4600575"/>
            <a:ext cx="5438775" cy="142875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bullets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245627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edu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33C430D-E413-4705-BF87-59067A65F4AD}"/>
              </a:ext>
            </a:extLst>
          </p:cNvPr>
          <p:cNvSpPr/>
          <p:nvPr userDrawn="1"/>
        </p:nvSpPr>
        <p:spPr>
          <a:xfrm>
            <a:off x="0" y="603738"/>
            <a:ext cx="12192000" cy="2825262"/>
          </a:xfrm>
          <a:prstGeom prst="rect">
            <a:avLst/>
          </a:prstGeom>
          <a:solidFill>
            <a:srgbClr val="6AB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1D3611-1177-48EA-A067-CEF0CDB424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143" y="1057047"/>
            <a:ext cx="10776857" cy="1152751"/>
          </a:xfrm>
        </p:spPr>
        <p:txBody>
          <a:bodyPr anchor="b">
            <a:normAutofit/>
          </a:bodyPr>
          <a:lstStyle>
            <a:lvl1pPr algn="l">
              <a:defRPr sz="50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AC4A8E8-3E90-4C49-8DE9-AAB8EE4590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4915" y="2340428"/>
            <a:ext cx="10776857" cy="6531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800" b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Second </a:t>
            </a:r>
            <a:r>
              <a:rPr lang="nl-NL" err="1"/>
              <a:t>title</a:t>
            </a:r>
            <a:r>
              <a:rPr lang="nl-NL"/>
              <a:t> line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DCE008E-4AC9-41CA-AD71-DCFAAF3FCE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nl-NL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8744D87F-F65F-4818-B6A9-319B33602989}"/>
              </a:ext>
            </a:extLst>
          </p:cNvPr>
          <p:cNvGrpSpPr/>
          <p:nvPr userDrawn="1"/>
        </p:nvGrpSpPr>
        <p:grpSpPr>
          <a:xfrm>
            <a:off x="4309680" y="-733"/>
            <a:ext cx="3565908" cy="992921"/>
            <a:chOff x="4309680" y="-733"/>
            <a:chExt cx="3565908" cy="992921"/>
          </a:xfrm>
        </p:grpSpPr>
        <p:sp>
          <p:nvSpPr>
            <p:cNvPr id="14" name="AutoShape 3">
              <a:extLst>
                <a:ext uri="{FF2B5EF4-FFF2-40B4-BE49-F238E27FC236}">
                  <a16:creationId xmlns:a16="http://schemas.microsoft.com/office/drawing/2014/main" id="{255AD987-97B1-46C2-B7B7-AFED11E03D18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313238" y="0"/>
              <a:ext cx="3562350" cy="992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8C0AF222-F84B-4A7F-989F-B00781BA91C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09680" y="-733"/>
              <a:ext cx="3561146" cy="986572"/>
            </a:xfrm>
            <a:custGeom>
              <a:avLst/>
              <a:gdLst>
                <a:gd name="T0" fmla="*/ 0 w 9343"/>
                <a:gd name="T1" fmla="*/ 0 h 3048"/>
                <a:gd name="T2" fmla="*/ 0 w 9343"/>
                <a:gd name="T3" fmla="*/ 2148 h 3048"/>
                <a:gd name="T4" fmla="*/ 900 w 9343"/>
                <a:gd name="T5" fmla="*/ 3048 h 3048"/>
                <a:gd name="T6" fmla="*/ 8443 w 9343"/>
                <a:gd name="T7" fmla="*/ 3048 h 3048"/>
                <a:gd name="T8" fmla="*/ 9343 w 9343"/>
                <a:gd name="T9" fmla="*/ 2148 h 3048"/>
                <a:gd name="T10" fmla="*/ 9343 w 9343"/>
                <a:gd name="T11" fmla="*/ 0 h 3048"/>
                <a:gd name="T12" fmla="*/ 0 w 9343"/>
                <a:gd name="T13" fmla="*/ 0 h 3048"/>
                <a:gd name="connsiteX0" fmla="*/ 0 w 10000"/>
                <a:gd name="connsiteY0" fmla="*/ 0 h 10000"/>
                <a:gd name="connsiteX1" fmla="*/ 0 w 10000"/>
                <a:gd name="connsiteY1" fmla="*/ 7047 h 10000"/>
                <a:gd name="connsiteX2" fmla="*/ 963 w 10000"/>
                <a:gd name="connsiteY2" fmla="*/ 10000 h 10000"/>
                <a:gd name="connsiteX3" fmla="*/ 9037 w 10000"/>
                <a:gd name="connsiteY3" fmla="*/ 10000 h 10000"/>
                <a:gd name="connsiteX4" fmla="*/ 10000 w 10000"/>
                <a:gd name="connsiteY4" fmla="*/ 7047 h 10000"/>
                <a:gd name="connsiteX5" fmla="*/ 10000 w 10000"/>
                <a:gd name="connsiteY5" fmla="*/ 1497 h 10000"/>
                <a:gd name="connsiteX6" fmla="*/ 0 w 10000"/>
                <a:gd name="connsiteY6" fmla="*/ 0 h 10000"/>
                <a:gd name="connsiteX0" fmla="*/ 0 w 10010"/>
                <a:gd name="connsiteY0" fmla="*/ 125 h 8503"/>
                <a:gd name="connsiteX1" fmla="*/ 10 w 10010"/>
                <a:gd name="connsiteY1" fmla="*/ 5550 h 8503"/>
                <a:gd name="connsiteX2" fmla="*/ 973 w 10010"/>
                <a:gd name="connsiteY2" fmla="*/ 8503 h 8503"/>
                <a:gd name="connsiteX3" fmla="*/ 9047 w 10010"/>
                <a:gd name="connsiteY3" fmla="*/ 8503 h 8503"/>
                <a:gd name="connsiteX4" fmla="*/ 10010 w 10010"/>
                <a:gd name="connsiteY4" fmla="*/ 5550 h 8503"/>
                <a:gd name="connsiteX5" fmla="*/ 10010 w 10010"/>
                <a:gd name="connsiteY5" fmla="*/ 0 h 8503"/>
                <a:gd name="connsiteX6" fmla="*/ 0 w 10010"/>
                <a:gd name="connsiteY6" fmla="*/ 125 h 8503"/>
                <a:gd name="connsiteX0" fmla="*/ 0 w 10000"/>
                <a:gd name="connsiteY0" fmla="*/ 37 h 10000"/>
                <a:gd name="connsiteX1" fmla="*/ 10 w 10000"/>
                <a:gd name="connsiteY1" fmla="*/ 6527 h 10000"/>
                <a:gd name="connsiteX2" fmla="*/ 972 w 10000"/>
                <a:gd name="connsiteY2" fmla="*/ 10000 h 10000"/>
                <a:gd name="connsiteX3" fmla="*/ 9038 w 10000"/>
                <a:gd name="connsiteY3" fmla="*/ 10000 h 10000"/>
                <a:gd name="connsiteX4" fmla="*/ 10000 w 10000"/>
                <a:gd name="connsiteY4" fmla="*/ 6527 h 10000"/>
                <a:gd name="connsiteX5" fmla="*/ 10000 w 10000"/>
                <a:gd name="connsiteY5" fmla="*/ 0 h 10000"/>
                <a:gd name="connsiteX6" fmla="*/ 0 w 10000"/>
                <a:gd name="connsiteY6" fmla="*/ 37 h 10000"/>
                <a:gd name="connsiteX0" fmla="*/ 0 w 10000"/>
                <a:gd name="connsiteY0" fmla="*/ 8 h 9971"/>
                <a:gd name="connsiteX1" fmla="*/ 10 w 10000"/>
                <a:gd name="connsiteY1" fmla="*/ 6498 h 9971"/>
                <a:gd name="connsiteX2" fmla="*/ 972 w 10000"/>
                <a:gd name="connsiteY2" fmla="*/ 9971 h 9971"/>
                <a:gd name="connsiteX3" fmla="*/ 9038 w 10000"/>
                <a:gd name="connsiteY3" fmla="*/ 9971 h 9971"/>
                <a:gd name="connsiteX4" fmla="*/ 10000 w 10000"/>
                <a:gd name="connsiteY4" fmla="*/ 6498 h 9971"/>
                <a:gd name="connsiteX5" fmla="*/ 9992 w 10000"/>
                <a:gd name="connsiteY5" fmla="*/ 0 h 9971"/>
                <a:gd name="connsiteX6" fmla="*/ 0 w 10000"/>
                <a:gd name="connsiteY6" fmla="*/ 8 h 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9971">
                  <a:moveTo>
                    <a:pt x="0" y="8"/>
                  </a:moveTo>
                  <a:cubicBezTo>
                    <a:pt x="3" y="2134"/>
                    <a:pt x="7" y="4372"/>
                    <a:pt x="10" y="6498"/>
                  </a:cubicBezTo>
                  <a:cubicBezTo>
                    <a:pt x="10" y="8416"/>
                    <a:pt x="441" y="9971"/>
                    <a:pt x="972" y="9971"/>
                  </a:cubicBezTo>
                  <a:lnTo>
                    <a:pt x="9038" y="9971"/>
                  </a:lnTo>
                  <a:cubicBezTo>
                    <a:pt x="9569" y="9971"/>
                    <a:pt x="10000" y="8416"/>
                    <a:pt x="10000" y="6498"/>
                  </a:cubicBezTo>
                  <a:cubicBezTo>
                    <a:pt x="9997" y="4332"/>
                    <a:pt x="9995" y="2166"/>
                    <a:pt x="9992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pic>
          <p:nvPicPr>
            <p:cNvPr id="17" name="Afbeelding 16">
              <a:extLst>
                <a:ext uri="{FF2B5EF4-FFF2-40B4-BE49-F238E27FC236}">
                  <a16:creationId xmlns:a16="http://schemas.microsoft.com/office/drawing/2014/main" id="{242ABA24-DA60-4A2C-B5AD-3FD2D6AC5A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6588" y="297838"/>
              <a:ext cx="2790888" cy="504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42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edu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6AB650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goes</a:t>
            </a:r>
            <a:r>
              <a:rPr lang="nl-NL"/>
              <a:t> here.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Or </a:t>
            </a:r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bullets</a:t>
            </a:r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223665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edu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6AB650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bullets</a:t>
            </a:r>
            <a:r>
              <a:rPr lang="nl-NL"/>
              <a:t> here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244265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edu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439708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6AB650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350009"/>
            <a:ext cx="5346700" cy="355917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1113" y="1543665"/>
            <a:ext cx="5054600" cy="4365521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136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rait colored bg - edu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1540932"/>
            <a:ext cx="6096000" cy="4722439"/>
          </a:xfrm>
          <a:prstGeom prst="rect">
            <a:avLst/>
          </a:prstGeom>
          <a:solidFill>
            <a:srgbClr val="6AB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7700" y="2705101"/>
            <a:ext cx="5359400" cy="32040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0933"/>
            <a:ext cx="6096000" cy="472244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107334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colored bg - edu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4360985"/>
            <a:ext cx="12192000" cy="1900987"/>
          </a:xfrm>
          <a:prstGeom prst="rect">
            <a:avLst/>
          </a:prstGeom>
          <a:solidFill>
            <a:srgbClr val="6AB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7224" y="4591050"/>
            <a:ext cx="5438775" cy="1428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3050"/>
            <a:ext cx="6096000" cy="2816537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43050"/>
            <a:ext cx="6096000" cy="281653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6024" y="4600575"/>
            <a:ext cx="5438775" cy="142875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bullets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99139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33C430D-E413-4705-BF87-59067A65F4AD}"/>
              </a:ext>
            </a:extLst>
          </p:cNvPr>
          <p:cNvSpPr/>
          <p:nvPr userDrawn="1"/>
        </p:nvSpPr>
        <p:spPr>
          <a:xfrm>
            <a:off x="0" y="603738"/>
            <a:ext cx="12192000" cy="2825262"/>
          </a:xfrm>
          <a:prstGeom prst="rect">
            <a:avLst/>
          </a:prstGeom>
          <a:solidFill>
            <a:srgbClr val="003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1D3611-1177-48EA-A067-CEF0CDB424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143" y="1057047"/>
            <a:ext cx="10776857" cy="1152751"/>
          </a:xfrm>
        </p:spPr>
        <p:txBody>
          <a:bodyPr anchor="b">
            <a:normAutofit/>
          </a:bodyPr>
          <a:lstStyle>
            <a:lvl1pPr algn="l">
              <a:defRPr sz="50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AC4A8E8-3E90-4C49-8DE9-AAB8EE4590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4915" y="2340428"/>
            <a:ext cx="10776857" cy="6531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800" b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Second </a:t>
            </a:r>
            <a:r>
              <a:rPr lang="nl-NL" err="1"/>
              <a:t>title</a:t>
            </a:r>
            <a:r>
              <a:rPr lang="nl-NL"/>
              <a:t> line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DCE008E-4AC9-41CA-AD71-DCFAAF3FCE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nl-NL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23C544A4-2E78-48AB-AE0E-D3A4C53372B3}"/>
              </a:ext>
            </a:extLst>
          </p:cNvPr>
          <p:cNvGrpSpPr/>
          <p:nvPr userDrawn="1"/>
        </p:nvGrpSpPr>
        <p:grpSpPr>
          <a:xfrm>
            <a:off x="4309680" y="-733"/>
            <a:ext cx="3565908" cy="992921"/>
            <a:chOff x="4309680" y="-733"/>
            <a:chExt cx="3565908" cy="992921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8D339B49-063C-47AB-8D1E-FF2E6986F1BA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313238" y="0"/>
              <a:ext cx="3562350" cy="992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3F26F29A-AFED-4F5D-A512-F938D5C34F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09680" y="-733"/>
              <a:ext cx="3561146" cy="986572"/>
            </a:xfrm>
            <a:custGeom>
              <a:avLst/>
              <a:gdLst>
                <a:gd name="T0" fmla="*/ 0 w 9343"/>
                <a:gd name="T1" fmla="*/ 0 h 3048"/>
                <a:gd name="T2" fmla="*/ 0 w 9343"/>
                <a:gd name="T3" fmla="*/ 2148 h 3048"/>
                <a:gd name="T4" fmla="*/ 900 w 9343"/>
                <a:gd name="T5" fmla="*/ 3048 h 3048"/>
                <a:gd name="T6" fmla="*/ 8443 w 9343"/>
                <a:gd name="T7" fmla="*/ 3048 h 3048"/>
                <a:gd name="T8" fmla="*/ 9343 w 9343"/>
                <a:gd name="T9" fmla="*/ 2148 h 3048"/>
                <a:gd name="T10" fmla="*/ 9343 w 9343"/>
                <a:gd name="T11" fmla="*/ 0 h 3048"/>
                <a:gd name="T12" fmla="*/ 0 w 9343"/>
                <a:gd name="T13" fmla="*/ 0 h 3048"/>
                <a:gd name="connsiteX0" fmla="*/ 0 w 10000"/>
                <a:gd name="connsiteY0" fmla="*/ 0 h 10000"/>
                <a:gd name="connsiteX1" fmla="*/ 0 w 10000"/>
                <a:gd name="connsiteY1" fmla="*/ 7047 h 10000"/>
                <a:gd name="connsiteX2" fmla="*/ 963 w 10000"/>
                <a:gd name="connsiteY2" fmla="*/ 10000 h 10000"/>
                <a:gd name="connsiteX3" fmla="*/ 9037 w 10000"/>
                <a:gd name="connsiteY3" fmla="*/ 10000 h 10000"/>
                <a:gd name="connsiteX4" fmla="*/ 10000 w 10000"/>
                <a:gd name="connsiteY4" fmla="*/ 7047 h 10000"/>
                <a:gd name="connsiteX5" fmla="*/ 10000 w 10000"/>
                <a:gd name="connsiteY5" fmla="*/ 1497 h 10000"/>
                <a:gd name="connsiteX6" fmla="*/ 0 w 10000"/>
                <a:gd name="connsiteY6" fmla="*/ 0 h 10000"/>
                <a:gd name="connsiteX0" fmla="*/ 0 w 10010"/>
                <a:gd name="connsiteY0" fmla="*/ 125 h 8503"/>
                <a:gd name="connsiteX1" fmla="*/ 10 w 10010"/>
                <a:gd name="connsiteY1" fmla="*/ 5550 h 8503"/>
                <a:gd name="connsiteX2" fmla="*/ 973 w 10010"/>
                <a:gd name="connsiteY2" fmla="*/ 8503 h 8503"/>
                <a:gd name="connsiteX3" fmla="*/ 9047 w 10010"/>
                <a:gd name="connsiteY3" fmla="*/ 8503 h 8503"/>
                <a:gd name="connsiteX4" fmla="*/ 10010 w 10010"/>
                <a:gd name="connsiteY4" fmla="*/ 5550 h 8503"/>
                <a:gd name="connsiteX5" fmla="*/ 10010 w 10010"/>
                <a:gd name="connsiteY5" fmla="*/ 0 h 8503"/>
                <a:gd name="connsiteX6" fmla="*/ 0 w 10010"/>
                <a:gd name="connsiteY6" fmla="*/ 125 h 8503"/>
                <a:gd name="connsiteX0" fmla="*/ 0 w 10000"/>
                <a:gd name="connsiteY0" fmla="*/ 37 h 10000"/>
                <a:gd name="connsiteX1" fmla="*/ 10 w 10000"/>
                <a:gd name="connsiteY1" fmla="*/ 6527 h 10000"/>
                <a:gd name="connsiteX2" fmla="*/ 972 w 10000"/>
                <a:gd name="connsiteY2" fmla="*/ 10000 h 10000"/>
                <a:gd name="connsiteX3" fmla="*/ 9038 w 10000"/>
                <a:gd name="connsiteY3" fmla="*/ 10000 h 10000"/>
                <a:gd name="connsiteX4" fmla="*/ 10000 w 10000"/>
                <a:gd name="connsiteY4" fmla="*/ 6527 h 10000"/>
                <a:gd name="connsiteX5" fmla="*/ 10000 w 10000"/>
                <a:gd name="connsiteY5" fmla="*/ 0 h 10000"/>
                <a:gd name="connsiteX6" fmla="*/ 0 w 10000"/>
                <a:gd name="connsiteY6" fmla="*/ 37 h 10000"/>
                <a:gd name="connsiteX0" fmla="*/ 0 w 10000"/>
                <a:gd name="connsiteY0" fmla="*/ 8 h 9971"/>
                <a:gd name="connsiteX1" fmla="*/ 10 w 10000"/>
                <a:gd name="connsiteY1" fmla="*/ 6498 h 9971"/>
                <a:gd name="connsiteX2" fmla="*/ 972 w 10000"/>
                <a:gd name="connsiteY2" fmla="*/ 9971 h 9971"/>
                <a:gd name="connsiteX3" fmla="*/ 9038 w 10000"/>
                <a:gd name="connsiteY3" fmla="*/ 9971 h 9971"/>
                <a:gd name="connsiteX4" fmla="*/ 10000 w 10000"/>
                <a:gd name="connsiteY4" fmla="*/ 6498 h 9971"/>
                <a:gd name="connsiteX5" fmla="*/ 9992 w 10000"/>
                <a:gd name="connsiteY5" fmla="*/ 0 h 9971"/>
                <a:gd name="connsiteX6" fmla="*/ 0 w 10000"/>
                <a:gd name="connsiteY6" fmla="*/ 8 h 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9971">
                  <a:moveTo>
                    <a:pt x="0" y="8"/>
                  </a:moveTo>
                  <a:cubicBezTo>
                    <a:pt x="3" y="2134"/>
                    <a:pt x="7" y="4372"/>
                    <a:pt x="10" y="6498"/>
                  </a:cubicBezTo>
                  <a:cubicBezTo>
                    <a:pt x="10" y="8416"/>
                    <a:pt x="441" y="9971"/>
                    <a:pt x="972" y="9971"/>
                  </a:cubicBezTo>
                  <a:lnTo>
                    <a:pt x="9038" y="9971"/>
                  </a:lnTo>
                  <a:cubicBezTo>
                    <a:pt x="9569" y="9971"/>
                    <a:pt x="10000" y="8416"/>
                    <a:pt x="10000" y="6498"/>
                  </a:cubicBezTo>
                  <a:cubicBezTo>
                    <a:pt x="9997" y="4332"/>
                    <a:pt x="9995" y="2166"/>
                    <a:pt x="9992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347BE6D8-7723-4362-BBF6-20F5AE089B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6588" y="297838"/>
              <a:ext cx="2790888" cy="504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413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patient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Regular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goes</a:t>
            </a:r>
            <a:r>
              <a:rPr lang="nl-NL"/>
              <a:t> here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Or </a:t>
            </a:r>
            <a:r>
              <a:rPr lang="nl-NL" err="1"/>
              <a:t>use</a:t>
            </a:r>
            <a:r>
              <a:rPr lang="nl-NL"/>
              <a:t> a </a:t>
            </a:r>
            <a:r>
              <a:rPr lang="nl-NL" err="1"/>
              <a:t>bullet</a:t>
            </a:r>
            <a:r>
              <a:rPr lang="nl-NL"/>
              <a:t> list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136745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3741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bullets</a:t>
            </a:r>
            <a:r>
              <a:rPr lang="nl-NL"/>
              <a:t> here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53029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3741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here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297549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439708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003741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350009"/>
            <a:ext cx="5346700" cy="355917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1113" y="1543665"/>
            <a:ext cx="5054600" cy="4365521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87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rait colored bg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1540932"/>
            <a:ext cx="6096000" cy="4722439"/>
          </a:xfrm>
          <a:prstGeom prst="rect">
            <a:avLst/>
          </a:prstGeom>
          <a:solidFill>
            <a:srgbClr val="003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7700" y="2705101"/>
            <a:ext cx="5359400" cy="32040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0933"/>
            <a:ext cx="6096000" cy="472244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143444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colored bg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4360985"/>
            <a:ext cx="12192000" cy="1900987"/>
          </a:xfrm>
          <a:prstGeom prst="rect">
            <a:avLst/>
          </a:prstGeom>
          <a:solidFill>
            <a:srgbClr val="003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7224" y="4591050"/>
            <a:ext cx="5438775" cy="1428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3050"/>
            <a:ext cx="6096000" cy="2816537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43050"/>
            <a:ext cx="6096000" cy="281653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6024" y="4600575"/>
            <a:ext cx="5438775" cy="142875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bullets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217154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4">
            <a:extLst>
              <a:ext uri="{FF2B5EF4-FFF2-40B4-BE49-F238E27FC236}">
                <a16:creationId xmlns:a16="http://schemas.microsoft.com/office/drawing/2014/main" id="{DA58A6F3-534A-40A0-83C6-89CBA2926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03738"/>
            <a:ext cx="12192000" cy="6254262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nl-NL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968198D8-F9D5-466F-B081-D48DCE325626}"/>
              </a:ext>
            </a:extLst>
          </p:cNvPr>
          <p:cNvGrpSpPr/>
          <p:nvPr userDrawn="1"/>
        </p:nvGrpSpPr>
        <p:grpSpPr>
          <a:xfrm>
            <a:off x="4309680" y="-733"/>
            <a:ext cx="3565908" cy="992921"/>
            <a:chOff x="4309680" y="-733"/>
            <a:chExt cx="3565908" cy="992921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7F68AFAE-ACDE-45F8-9005-12041EE103F6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313238" y="0"/>
              <a:ext cx="3562350" cy="992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DBC6344-822B-41DC-A605-CFB48858EE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09680" y="-733"/>
              <a:ext cx="3561146" cy="986572"/>
            </a:xfrm>
            <a:custGeom>
              <a:avLst/>
              <a:gdLst>
                <a:gd name="T0" fmla="*/ 0 w 9343"/>
                <a:gd name="T1" fmla="*/ 0 h 3048"/>
                <a:gd name="T2" fmla="*/ 0 w 9343"/>
                <a:gd name="T3" fmla="*/ 2148 h 3048"/>
                <a:gd name="T4" fmla="*/ 900 w 9343"/>
                <a:gd name="T5" fmla="*/ 3048 h 3048"/>
                <a:gd name="T6" fmla="*/ 8443 w 9343"/>
                <a:gd name="T7" fmla="*/ 3048 h 3048"/>
                <a:gd name="T8" fmla="*/ 9343 w 9343"/>
                <a:gd name="T9" fmla="*/ 2148 h 3048"/>
                <a:gd name="T10" fmla="*/ 9343 w 9343"/>
                <a:gd name="T11" fmla="*/ 0 h 3048"/>
                <a:gd name="T12" fmla="*/ 0 w 9343"/>
                <a:gd name="T13" fmla="*/ 0 h 3048"/>
                <a:gd name="connsiteX0" fmla="*/ 0 w 10000"/>
                <a:gd name="connsiteY0" fmla="*/ 0 h 10000"/>
                <a:gd name="connsiteX1" fmla="*/ 0 w 10000"/>
                <a:gd name="connsiteY1" fmla="*/ 7047 h 10000"/>
                <a:gd name="connsiteX2" fmla="*/ 963 w 10000"/>
                <a:gd name="connsiteY2" fmla="*/ 10000 h 10000"/>
                <a:gd name="connsiteX3" fmla="*/ 9037 w 10000"/>
                <a:gd name="connsiteY3" fmla="*/ 10000 h 10000"/>
                <a:gd name="connsiteX4" fmla="*/ 10000 w 10000"/>
                <a:gd name="connsiteY4" fmla="*/ 7047 h 10000"/>
                <a:gd name="connsiteX5" fmla="*/ 10000 w 10000"/>
                <a:gd name="connsiteY5" fmla="*/ 1497 h 10000"/>
                <a:gd name="connsiteX6" fmla="*/ 0 w 10000"/>
                <a:gd name="connsiteY6" fmla="*/ 0 h 10000"/>
                <a:gd name="connsiteX0" fmla="*/ 0 w 10010"/>
                <a:gd name="connsiteY0" fmla="*/ 125 h 8503"/>
                <a:gd name="connsiteX1" fmla="*/ 10 w 10010"/>
                <a:gd name="connsiteY1" fmla="*/ 5550 h 8503"/>
                <a:gd name="connsiteX2" fmla="*/ 973 w 10010"/>
                <a:gd name="connsiteY2" fmla="*/ 8503 h 8503"/>
                <a:gd name="connsiteX3" fmla="*/ 9047 w 10010"/>
                <a:gd name="connsiteY3" fmla="*/ 8503 h 8503"/>
                <a:gd name="connsiteX4" fmla="*/ 10010 w 10010"/>
                <a:gd name="connsiteY4" fmla="*/ 5550 h 8503"/>
                <a:gd name="connsiteX5" fmla="*/ 10010 w 10010"/>
                <a:gd name="connsiteY5" fmla="*/ 0 h 8503"/>
                <a:gd name="connsiteX6" fmla="*/ 0 w 10010"/>
                <a:gd name="connsiteY6" fmla="*/ 125 h 8503"/>
                <a:gd name="connsiteX0" fmla="*/ 0 w 10000"/>
                <a:gd name="connsiteY0" fmla="*/ 37 h 10000"/>
                <a:gd name="connsiteX1" fmla="*/ 10 w 10000"/>
                <a:gd name="connsiteY1" fmla="*/ 6527 h 10000"/>
                <a:gd name="connsiteX2" fmla="*/ 972 w 10000"/>
                <a:gd name="connsiteY2" fmla="*/ 10000 h 10000"/>
                <a:gd name="connsiteX3" fmla="*/ 9038 w 10000"/>
                <a:gd name="connsiteY3" fmla="*/ 10000 h 10000"/>
                <a:gd name="connsiteX4" fmla="*/ 10000 w 10000"/>
                <a:gd name="connsiteY4" fmla="*/ 6527 h 10000"/>
                <a:gd name="connsiteX5" fmla="*/ 10000 w 10000"/>
                <a:gd name="connsiteY5" fmla="*/ 0 h 10000"/>
                <a:gd name="connsiteX6" fmla="*/ 0 w 10000"/>
                <a:gd name="connsiteY6" fmla="*/ 37 h 10000"/>
                <a:gd name="connsiteX0" fmla="*/ 0 w 10000"/>
                <a:gd name="connsiteY0" fmla="*/ 8 h 9971"/>
                <a:gd name="connsiteX1" fmla="*/ 10 w 10000"/>
                <a:gd name="connsiteY1" fmla="*/ 6498 h 9971"/>
                <a:gd name="connsiteX2" fmla="*/ 972 w 10000"/>
                <a:gd name="connsiteY2" fmla="*/ 9971 h 9971"/>
                <a:gd name="connsiteX3" fmla="*/ 9038 w 10000"/>
                <a:gd name="connsiteY3" fmla="*/ 9971 h 9971"/>
                <a:gd name="connsiteX4" fmla="*/ 10000 w 10000"/>
                <a:gd name="connsiteY4" fmla="*/ 6498 h 9971"/>
                <a:gd name="connsiteX5" fmla="*/ 9992 w 10000"/>
                <a:gd name="connsiteY5" fmla="*/ 0 h 9971"/>
                <a:gd name="connsiteX6" fmla="*/ 0 w 10000"/>
                <a:gd name="connsiteY6" fmla="*/ 8 h 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9971">
                  <a:moveTo>
                    <a:pt x="0" y="8"/>
                  </a:moveTo>
                  <a:cubicBezTo>
                    <a:pt x="3" y="2134"/>
                    <a:pt x="7" y="4372"/>
                    <a:pt x="10" y="6498"/>
                  </a:cubicBezTo>
                  <a:cubicBezTo>
                    <a:pt x="10" y="8416"/>
                    <a:pt x="441" y="9971"/>
                    <a:pt x="972" y="9971"/>
                  </a:cubicBezTo>
                  <a:lnTo>
                    <a:pt x="9038" y="9971"/>
                  </a:lnTo>
                  <a:cubicBezTo>
                    <a:pt x="9569" y="9971"/>
                    <a:pt x="10000" y="8416"/>
                    <a:pt x="10000" y="6498"/>
                  </a:cubicBezTo>
                  <a:cubicBezTo>
                    <a:pt x="9997" y="4332"/>
                    <a:pt x="9995" y="2166"/>
                    <a:pt x="9992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588EF8EA-60D8-4FF4-9BF9-DEBB3A6B0C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6588" y="297838"/>
              <a:ext cx="2790888" cy="504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304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ee kolommen - patiëntenzo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toelichtende tekst.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</p:spTree>
    <p:extLst>
      <p:ext uri="{BB962C8B-B14F-4D97-AF65-F5344CB8AC3E}">
        <p14:creationId xmlns:p14="http://schemas.microsoft.com/office/powerpoint/2010/main" val="374119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en kolom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374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</p:spTree>
    <p:extLst>
      <p:ext uri="{BB962C8B-B14F-4D97-AF65-F5344CB8AC3E}">
        <p14:creationId xmlns:p14="http://schemas.microsoft.com/office/powerpoint/2010/main" val="241893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4360985"/>
            <a:ext cx="12192000" cy="1900987"/>
          </a:xfrm>
          <a:prstGeom prst="rect">
            <a:avLst/>
          </a:prstGeom>
          <a:solidFill>
            <a:srgbClr val="003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7224" y="4591050"/>
            <a:ext cx="5438775" cy="1428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toelichtende tekst en/of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3050"/>
            <a:ext cx="6096000" cy="28165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43050"/>
            <a:ext cx="6096000" cy="28165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6024" y="4600575"/>
            <a:ext cx="5438775" cy="142875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</p:spTree>
    <p:extLst>
      <p:ext uri="{BB962C8B-B14F-4D97-AF65-F5344CB8AC3E}">
        <p14:creationId xmlns:p14="http://schemas.microsoft.com/office/powerpoint/2010/main" val="336488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patient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Enter </a:t>
            </a:r>
            <a:r>
              <a:rPr lang="nl-NL" err="1"/>
              <a:t>bullet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here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212825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patient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439708"/>
            <a:ext cx="5346700" cy="646331"/>
          </a:xfrm>
        </p:spPr>
        <p:txBody>
          <a:bodyPr anchor="t" anchorCtr="0">
            <a:spAutoFit/>
          </a:bodyPr>
          <a:lstStyle>
            <a:lvl1pPr>
              <a:defRPr/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350009"/>
            <a:ext cx="5346700" cy="355917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Enter </a:t>
            </a:r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1113" y="1543665"/>
            <a:ext cx="5054600" cy="4365521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060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it colored bg - patient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1540932"/>
            <a:ext cx="6096000" cy="4722439"/>
          </a:xfrm>
          <a:prstGeom prst="rect">
            <a:avLst/>
          </a:prstGeom>
          <a:solidFill>
            <a:srgbClr val="E8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7700" y="2705101"/>
            <a:ext cx="5359400" cy="32040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Enter </a:t>
            </a:r>
            <a:r>
              <a:rPr lang="nl-NL" err="1"/>
              <a:t>plain</a:t>
            </a:r>
            <a:r>
              <a:rPr lang="nl-NL"/>
              <a:t> tekst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0933"/>
            <a:ext cx="6096000" cy="472244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165975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colored bg - patient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4360985"/>
            <a:ext cx="12192000" cy="1900987"/>
          </a:xfrm>
          <a:prstGeom prst="rect">
            <a:avLst/>
          </a:prstGeom>
          <a:solidFill>
            <a:srgbClr val="E8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7224" y="4591050"/>
            <a:ext cx="5438775" cy="1428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Enter </a:t>
            </a:r>
            <a:r>
              <a:rPr lang="nl-NL" err="1"/>
              <a:t>plain</a:t>
            </a:r>
            <a:r>
              <a:rPr lang="nl-NL"/>
              <a:t> tekst or </a:t>
            </a:r>
            <a:r>
              <a:rPr lang="nl-NL" err="1"/>
              <a:t>bullets</a:t>
            </a:r>
            <a:r>
              <a:rPr lang="nl-NL"/>
              <a:t> here.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3050"/>
            <a:ext cx="6096000" cy="2816537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43050"/>
            <a:ext cx="6096000" cy="281653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6024" y="4600575"/>
            <a:ext cx="5438775" cy="142875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Enter </a:t>
            </a:r>
            <a:r>
              <a:rPr lang="nl-NL" err="1"/>
              <a:t>bullets</a:t>
            </a:r>
            <a:r>
              <a:rPr lang="nl-NL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414109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33C430D-E413-4705-BF87-59067A65F4AD}"/>
              </a:ext>
            </a:extLst>
          </p:cNvPr>
          <p:cNvSpPr/>
          <p:nvPr userDrawn="1"/>
        </p:nvSpPr>
        <p:spPr>
          <a:xfrm>
            <a:off x="0" y="603738"/>
            <a:ext cx="12192000" cy="2825262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1D3611-1177-48EA-A067-CEF0CDB424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143" y="1057047"/>
            <a:ext cx="10776857" cy="1152751"/>
          </a:xfrm>
        </p:spPr>
        <p:txBody>
          <a:bodyPr anchor="b">
            <a:normAutofit/>
          </a:bodyPr>
          <a:lstStyle>
            <a:lvl1pPr algn="l">
              <a:defRPr sz="50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AC4A8E8-3E90-4C49-8DE9-AAB8EE4590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4915" y="2340428"/>
            <a:ext cx="10776857" cy="6531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800" b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Enter sub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DCE008E-4AC9-41CA-AD71-DCFAAF3FCE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nl-NL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455BB8EC-FD7C-4339-9B77-EF3A7A679195}"/>
              </a:ext>
            </a:extLst>
          </p:cNvPr>
          <p:cNvGrpSpPr/>
          <p:nvPr userDrawn="1"/>
        </p:nvGrpSpPr>
        <p:grpSpPr>
          <a:xfrm>
            <a:off x="4309680" y="-733"/>
            <a:ext cx="3565908" cy="992921"/>
            <a:chOff x="4309680" y="-733"/>
            <a:chExt cx="3565908" cy="992921"/>
          </a:xfrm>
        </p:grpSpPr>
        <p:sp>
          <p:nvSpPr>
            <p:cNvPr id="14" name="AutoShape 3">
              <a:extLst>
                <a:ext uri="{FF2B5EF4-FFF2-40B4-BE49-F238E27FC236}">
                  <a16:creationId xmlns:a16="http://schemas.microsoft.com/office/drawing/2014/main" id="{41C2ED93-ADB9-4842-B417-6FB7F6480FF3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313238" y="0"/>
              <a:ext cx="3562350" cy="992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77C4B3ED-6D5B-4985-91AE-C722381822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09680" y="-733"/>
              <a:ext cx="3561146" cy="986572"/>
            </a:xfrm>
            <a:custGeom>
              <a:avLst/>
              <a:gdLst>
                <a:gd name="T0" fmla="*/ 0 w 9343"/>
                <a:gd name="T1" fmla="*/ 0 h 3048"/>
                <a:gd name="T2" fmla="*/ 0 w 9343"/>
                <a:gd name="T3" fmla="*/ 2148 h 3048"/>
                <a:gd name="T4" fmla="*/ 900 w 9343"/>
                <a:gd name="T5" fmla="*/ 3048 h 3048"/>
                <a:gd name="T6" fmla="*/ 8443 w 9343"/>
                <a:gd name="T7" fmla="*/ 3048 h 3048"/>
                <a:gd name="T8" fmla="*/ 9343 w 9343"/>
                <a:gd name="T9" fmla="*/ 2148 h 3048"/>
                <a:gd name="T10" fmla="*/ 9343 w 9343"/>
                <a:gd name="T11" fmla="*/ 0 h 3048"/>
                <a:gd name="T12" fmla="*/ 0 w 9343"/>
                <a:gd name="T13" fmla="*/ 0 h 3048"/>
                <a:gd name="connsiteX0" fmla="*/ 0 w 10000"/>
                <a:gd name="connsiteY0" fmla="*/ 0 h 10000"/>
                <a:gd name="connsiteX1" fmla="*/ 0 w 10000"/>
                <a:gd name="connsiteY1" fmla="*/ 7047 h 10000"/>
                <a:gd name="connsiteX2" fmla="*/ 963 w 10000"/>
                <a:gd name="connsiteY2" fmla="*/ 10000 h 10000"/>
                <a:gd name="connsiteX3" fmla="*/ 9037 w 10000"/>
                <a:gd name="connsiteY3" fmla="*/ 10000 h 10000"/>
                <a:gd name="connsiteX4" fmla="*/ 10000 w 10000"/>
                <a:gd name="connsiteY4" fmla="*/ 7047 h 10000"/>
                <a:gd name="connsiteX5" fmla="*/ 10000 w 10000"/>
                <a:gd name="connsiteY5" fmla="*/ 1497 h 10000"/>
                <a:gd name="connsiteX6" fmla="*/ 0 w 10000"/>
                <a:gd name="connsiteY6" fmla="*/ 0 h 10000"/>
                <a:gd name="connsiteX0" fmla="*/ 0 w 10010"/>
                <a:gd name="connsiteY0" fmla="*/ 125 h 8503"/>
                <a:gd name="connsiteX1" fmla="*/ 10 w 10010"/>
                <a:gd name="connsiteY1" fmla="*/ 5550 h 8503"/>
                <a:gd name="connsiteX2" fmla="*/ 973 w 10010"/>
                <a:gd name="connsiteY2" fmla="*/ 8503 h 8503"/>
                <a:gd name="connsiteX3" fmla="*/ 9047 w 10010"/>
                <a:gd name="connsiteY3" fmla="*/ 8503 h 8503"/>
                <a:gd name="connsiteX4" fmla="*/ 10010 w 10010"/>
                <a:gd name="connsiteY4" fmla="*/ 5550 h 8503"/>
                <a:gd name="connsiteX5" fmla="*/ 10010 w 10010"/>
                <a:gd name="connsiteY5" fmla="*/ 0 h 8503"/>
                <a:gd name="connsiteX6" fmla="*/ 0 w 10010"/>
                <a:gd name="connsiteY6" fmla="*/ 125 h 8503"/>
                <a:gd name="connsiteX0" fmla="*/ 0 w 10000"/>
                <a:gd name="connsiteY0" fmla="*/ 37 h 10000"/>
                <a:gd name="connsiteX1" fmla="*/ 10 w 10000"/>
                <a:gd name="connsiteY1" fmla="*/ 6527 h 10000"/>
                <a:gd name="connsiteX2" fmla="*/ 972 w 10000"/>
                <a:gd name="connsiteY2" fmla="*/ 10000 h 10000"/>
                <a:gd name="connsiteX3" fmla="*/ 9038 w 10000"/>
                <a:gd name="connsiteY3" fmla="*/ 10000 h 10000"/>
                <a:gd name="connsiteX4" fmla="*/ 10000 w 10000"/>
                <a:gd name="connsiteY4" fmla="*/ 6527 h 10000"/>
                <a:gd name="connsiteX5" fmla="*/ 10000 w 10000"/>
                <a:gd name="connsiteY5" fmla="*/ 0 h 10000"/>
                <a:gd name="connsiteX6" fmla="*/ 0 w 10000"/>
                <a:gd name="connsiteY6" fmla="*/ 37 h 10000"/>
                <a:gd name="connsiteX0" fmla="*/ 0 w 10000"/>
                <a:gd name="connsiteY0" fmla="*/ 8 h 9971"/>
                <a:gd name="connsiteX1" fmla="*/ 10 w 10000"/>
                <a:gd name="connsiteY1" fmla="*/ 6498 h 9971"/>
                <a:gd name="connsiteX2" fmla="*/ 972 w 10000"/>
                <a:gd name="connsiteY2" fmla="*/ 9971 h 9971"/>
                <a:gd name="connsiteX3" fmla="*/ 9038 w 10000"/>
                <a:gd name="connsiteY3" fmla="*/ 9971 h 9971"/>
                <a:gd name="connsiteX4" fmla="*/ 10000 w 10000"/>
                <a:gd name="connsiteY4" fmla="*/ 6498 h 9971"/>
                <a:gd name="connsiteX5" fmla="*/ 9992 w 10000"/>
                <a:gd name="connsiteY5" fmla="*/ 0 h 9971"/>
                <a:gd name="connsiteX6" fmla="*/ 0 w 10000"/>
                <a:gd name="connsiteY6" fmla="*/ 8 h 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9971">
                  <a:moveTo>
                    <a:pt x="0" y="8"/>
                  </a:moveTo>
                  <a:cubicBezTo>
                    <a:pt x="3" y="2134"/>
                    <a:pt x="7" y="4372"/>
                    <a:pt x="10" y="6498"/>
                  </a:cubicBezTo>
                  <a:cubicBezTo>
                    <a:pt x="10" y="8416"/>
                    <a:pt x="441" y="9971"/>
                    <a:pt x="972" y="9971"/>
                  </a:cubicBezTo>
                  <a:lnTo>
                    <a:pt x="9038" y="9971"/>
                  </a:lnTo>
                  <a:cubicBezTo>
                    <a:pt x="9569" y="9971"/>
                    <a:pt x="10000" y="8416"/>
                    <a:pt x="10000" y="6498"/>
                  </a:cubicBezTo>
                  <a:cubicBezTo>
                    <a:pt x="9997" y="4332"/>
                    <a:pt x="9995" y="2166"/>
                    <a:pt x="9992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pic>
          <p:nvPicPr>
            <p:cNvPr id="17" name="Afbeelding 16">
              <a:extLst>
                <a:ext uri="{FF2B5EF4-FFF2-40B4-BE49-F238E27FC236}">
                  <a16:creationId xmlns:a16="http://schemas.microsoft.com/office/drawing/2014/main" id="{0949537F-98A9-4146-8DF4-81598976B8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6588" y="297838"/>
              <a:ext cx="2790888" cy="504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330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Plain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goes</a:t>
            </a:r>
            <a:r>
              <a:rPr lang="nl-NL"/>
              <a:t> here.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Or </a:t>
            </a:r>
            <a:r>
              <a:rPr lang="nl-NL" err="1"/>
              <a:t>use</a:t>
            </a:r>
            <a:r>
              <a:rPr lang="nl-NL"/>
              <a:t> </a:t>
            </a:r>
            <a:r>
              <a:rPr lang="nl-NL" err="1"/>
              <a:t>bullets</a:t>
            </a:r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22107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/>
              <a:t>Enter </a:t>
            </a:r>
            <a:r>
              <a:rPr lang="nl-NL" err="1"/>
              <a:t>title</a:t>
            </a:r>
            <a:r>
              <a:rPr lang="nl-NL"/>
              <a:t> here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Enter </a:t>
            </a:r>
            <a:r>
              <a:rPr lang="nl-NL" err="1"/>
              <a:t>bullet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here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Example footer | July 2018</a:t>
            </a:r>
          </a:p>
        </p:txBody>
      </p:sp>
    </p:spTree>
    <p:extLst>
      <p:ext uri="{BB962C8B-B14F-4D97-AF65-F5344CB8AC3E}">
        <p14:creationId xmlns:p14="http://schemas.microsoft.com/office/powerpoint/2010/main" val="298274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CCC1A1E-656A-4AF0-AA4A-4C5B0A9CBB55}"/>
              </a:ext>
            </a:extLst>
          </p:cNvPr>
          <p:cNvSpPr/>
          <p:nvPr userDrawn="1"/>
        </p:nvSpPr>
        <p:spPr>
          <a:xfrm>
            <a:off x="1" y="6271260"/>
            <a:ext cx="12192000" cy="586740"/>
          </a:xfrm>
          <a:prstGeom prst="rect">
            <a:avLst/>
          </a:prstGeom>
          <a:solidFill>
            <a:srgbClr val="CED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05E57A9-EF42-41CC-A2FF-69FC4446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11000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Hier de titel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64C743E-8D29-4316-98AB-B30200D583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1200" y="63817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0">
                <a:solidFill>
                  <a:srgbClr val="00373E"/>
                </a:solidFill>
              </a:defRPr>
            </a:lvl1pPr>
          </a:lstStyle>
          <a:p>
            <a:r>
              <a:rPr lang="nl-NL"/>
              <a:t>Example footer | July 2018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A6CEDF9-8401-43A2-A4AB-0E7332B8A3EF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8413" y="0"/>
            <a:ext cx="495173" cy="101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55" r:id="rId25"/>
    <p:sldLayoutId id="2147483682" r:id="rId26"/>
    <p:sldLayoutId id="2147483686" r:id="rId27"/>
    <p:sldLayoutId id="2147483687" r:id="rId2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B27C79-C680-4A7F-8DF6-D93FA9B64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143" y="1099088"/>
            <a:ext cx="10776857" cy="1152751"/>
          </a:xfrm>
        </p:spPr>
        <p:txBody>
          <a:bodyPr/>
          <a:lstStyle/>
          <a:p>
            <a:r>
              <a:rPr lang="en-US" noProof="0"/>
              <a:t>Amsterdam UMC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29CBB0D-5C54-4D58-8000-D86D3E690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6446" y="2193283"/>
            <a:ext cx="10776857" cy="653143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sz="3200" noProof="0" dirty="0" err="1">
                <a:latin typeface="Trebuchet MS"/>
              </a:rPr>
              <a:t>Wie</a:t>
            </a:r>
            <a:r>
              <a:rPr lang="en-US" sz="3200" noProof="0" dirty="0">
                <a:latin typeface="Trebuchet MS"/>
              </a:rPr>
              <a:t> </a:t>
            </a:r>
            <a:r>
              <a:rPr lang="en-US" sz="3200" noProof="0" dirty="0" err="1">
                <a:latin typeface="Trebuchet MS"/>
              </a:rPr>
              <a:t>zijn</a:t>
            </a:r>
            <a:r>
              <a:rPr lang="en-US" sz="3200" noProof="0" dirty="0">
                <a:latin typeface="Trebuchet MS"/>
              </a:rPr>
              <a:t> </a:t>
            </a:r>
            <a:r>
              <a:rPr lang="en-US" sz="3200" noProof="0" dirty="0" err="1">
                <a:latin typeface="Trebuchet MS"/>
              </a:rPr>
              <a:t>wij</a:t>
            </a:r>
            <a:r>
              <a:rPr lang="en-US" sz="3200" dirty="0">
                <a:latin typeface="Trebuchet MS"/>
              </a:rPr>
              <a:t>?</a:t>
            </a:r>
            <a:endParaRPr lang="en-US" sz="3200" noProof="0" dirty="0">
              <a:latin typeface="Trebuchet MS"/>
            </a:endParaRPr>
          </a:p>
        </p:txBody>
      </p:sp>
      <p:pic>
        <p:nvPicPr>
          <p:cNvPr id="4" name="Afbeelding 4" descr="Afbeelding met persoon, person, staan, mensen&#10;&#10;Automatisch gegenereerde beschrijving">
            <a:extLst>
              <a:ext uri="{FF2B5EF4-FFF2-40B4-BE49-F238E27FC236}">
                <a16:creationId xmlns:a16="http://schemas.microsoft.com/office/drawing/2014/main" id="{C8B96621-50ED-F645-72FE-A90E41135E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3"/>
          <a:stretch/>
        </p:blipFill>
        <p:spPr>
          <a:xfrm>
            <a:off x="0" y="3434255"/>
            <a:ext cx="12192013" cy="3426378"/>
          </a:xfrm>
        </p:spPr>
      </p:pic>
    </p:spTree>
    <p:extLst>
      <p:ext uri="{BB962C8B-B14F-4D97-AF65-F5344CB8AC3E}">
        <p14:creationId xmlns:p14="http://schemas.microsoft.com/office/powerpoint/2010/main" val="161330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15148" y="435601"/>
            <a:ext cx="10766044" cy="1325563"/>
          </a:xfrm>
        </p:spPr>
        <p:txBody>
          <a:bodyPr/>
          <a:lstStyle/>
          <a:p>
            <a:r>
              <a:rPr lang="nl-NL" dirty="0"/>
              <a:t>Verbouwingen organisatiestructuur</a:t>
            </a:r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15149" y="1388529"/>
            <a:ext cx="6808844" cy="3751308"/>
          </a:xfrm>
        </p:spPr>
        <p:txBody>
          <a:bodyPr/>
          <a:lstStyle/>
          <a:p>
            <a:r>
              <a:rPr lang="nl-NL" dirty="0">
                <a:solidFill>
                  <a:srgbClr val="003741"/>
                </a:solidFill>
              </a:rPr>
              <a:t>We zitten middenin een fusieperiode. 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Facilitaire bedrijven van AMC en VUmc samengevoegd en herverdeeld in 4 clusters.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Voeding valt onder cluster Zorgondersteuning (Laura Krijgsman)</a:t>
            </a:r>
          </a:p>
          <a:p>
            <a:r>
              <a:rPr lang="nl-NL" dirty="0">
                <a:solidFill>
                  <a:srgbClr val="003741"/>
                </a:solidFill>
              </a:rPr>
              <a:t>Aanbesteding voeding Amsterdam UMC breed ook aanleiding tot:</a:t>
            </a:r>
          </a:p>
          <a:p>
            <a:r>
              <a:rPr lang="nl-NL" dirty="0">
                <a:solidFill>
                  <a:srgbClr val="003741"/>
                </a:solidFill>
              </a:rPr>
              <a:t>-   Herzien/harmonisatie bestelmethode *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Harmonisatie prijsstellingen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Harmonisatie productinkoop </a:t>
            </a:r>
          </a:p>
          <a:p>
            <a:r>
              <a:rPr lang="nl-NL" dirty="0">
                <a:solidFill>
                  <a:srgbClr val="003741"/>
                </a:solidFill>
              </a:rPr>
              <a:t> </a:t>
            </a:r>
          </a:p>
          <a:p>
            <a:endParaRPr lang="nl-NL" dirty="0">
              <a:solidFill>
                <a:srgbClr val="003741"/>
              </a:solidFill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390" y="4034999"/>
            <a:ext cx="5848388" cy="2057766"/>
          </a:xfrm>
          <a:prstGeom prst="rect">
            <a:avLst/>
          </a:prstGeom>
        </p:spPr>
      </p:pic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07929B-4F4F-4DFB-A065-2B06B013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1200" y="6381750"/>
            <a:ext cx="4114800" cy="365125"/>
          </a:xfrm>
        </p:spPr>
        <p:txBody>
          <a:bodyPr/>
          <a:lstStyle/>
          <a:p>
            <a:r>
              <a:rPr lang="nl-NL" sz="1200"/>
              <a:t>Amsterdam UMC | Wie zijn wij?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915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34555" y="165544"/>
            <a:ext cx="10766044" cy="1325563"/>
          </a:xfrm>
        </p:spPr>
        <p:txBody>
          <a:bodyPr/>
          <a:lstStyle/>
          <a:p>
            <a:r>
              <a:rPr lang="nl-NL" dirty="0"/>
              <a:t>Verbouwingen fysiek</a:t>
            </a:r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19194" y="1283022"/>
            <a:ext cx="10927231" cy="3751308"/>
          </a:xfrm>
        </p:spPr>
        <p:txBody>
          <a:bodyPr/>
          <a:lstStyle/>
          <a:p>
            <a:r>
              <a:rPr lang="nl-NL" dirty="0">
                <a:solidFill>
                  <a:srgbClr val="003741"/>
                </a:solidFill>
              </a:rPr>
              <a:t>We zitten middenin een verbouwingsperiode</a:t>
            </a:r>
            <a:br>
              <a:rPr lang="nl-NL" dirty="0">
                <a:solidFill>
                  <a:srgbClr val="003741"/>
                </a:solidFill>
              </a:rPr>
            </a:br>
            <a:r>
              <a:rPr lang="nl-NL" dirty="0">
                <a:solidFill>
                  <a:srgbClr val="003741"/>
                </a:solidFill>
              </a:rPr>
              <a:t> VUmc. 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Centrale keuken deels opgeleverd…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Les-, en inspiratiecentrum dec 2023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Kinderstad naar vergaderruimte </a:t>
            </a:r>
          </a:p>
          <a:p>
            <a:endParaRPr lang="nl-NL" dirty="0">
              <a:solidFill>
                <a:srgbClr val="003741"/>
              </a:solidFill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360" y="3575739"/>
            <a:ext cx="3532621" cy="197826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668" y="430878"/>
            <a:ext cx="9732097" cy="5455596"/>
          </a:xfrm>
          <a:prstGeom prst="rect">
            <a:avLst/>
          </a:prstGeom>
        </p:spPr>
      </p:pic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707929B-4F4F-4DFB-A065-2B06B013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1200" y="6381750"/>
            <a:ext cx="4114800" cy="365125"/>
          </a:xfrm>
        </p:spPr>
        <p:txBody>
          <a:bodyPr/>
          <a:lstStyle/>
          <a:p>
            <a:r>
              <a:rPr lang="nl-NL" sz="1200"/>
              <a:t>Amsterdam UMC | Wie zijn wij?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031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DDD2515-AFB4-435E-BBD7-33995E4EF2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"/>
          <a:stretch/>
        </p:blipFill>
        <p:spPr>
          <a:xfrm>
            <a:off x="-1" y="0"/>
            <a:ext cx="12193813" cy="6858000"/>
          </a:xfrm>
          <a:prstGeom prst="rect">
            <a:avLst/>
          </a:prstGeom>
        </p:spPr>
      </p:pic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3F8F21BC-781E-4273-80E5-6DA1CEF85C2E}"/>
              </a:ext>
            </a:extLst>
          </p:cNvPr>
          <p:cNvSpPr/>
          <p:nvPr/>
        </p:nvSpPr>
        <p:spPr>
          <a:xfrm>
            <a:off x="231640" y="2429723"/>
            <a:ext cx="3273551" cy="1039390"/>
          </a:xfrm>
          <a:prstGeom prst="roundRect">
            <a:avLst/>
          </a:prstGeom>
          <a:solidFill>
            <a:srgbClr val="E89E00"/>
          </a:solidFill>
          <a:ln>
            <a:solidFill>
              <a:srgbClr val="E89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000" b="1" dirty="0"/>
              <a:t>Meer regie bij de patiënt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Zelf de maaltijd samenstellen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Keuze in portiegrootte</a:t>
            </a:r>
          </a:p>
        </p:txBody>
      </p: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3B416EC1-1A5A-4A20-901B-D644CC4C01F7}"/>
              </a:ext>
            </a:extLst>
          </p:cNvPr>
          <p:cNvSpPr/>
          <p:nvPr/>
        </p:nvSpPr>
        <p:spPr>
          <a:xfrm>
            <a:off x="9809812" y="1025586"/>
            <a:ext cx="2150535" cy="1305604"/>
          </a:xfrm>
          <a:prstGeom prst="roundRect">
            <a:avLst/>
          </a:prstGeom>
          <a:solidFill>
            <a:srgbClr val="E89E00"/>
          </a:solidFill>
          <a:ln>
            <a:solidFill>
              <a:srgbClr val="E89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000" b="1" dirty="0"/>
              <a:t>Centrale rol VA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Adviseren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Bestellen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Bereiden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Serveren</a:t>
            </a:r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5E2124C0-43E8-40DD-90F6-B4F9BEBAEB19}"/>
              </a:ext>
            </a:extLst>
          </p:cNvPr>
          <p:cNvSpPr/>
          <p:nvPr/>
        </p:nvSpPr>
        <p:spPr>
          <a:xfrm>
            <a:off x="9809811" y="2831439"/>
            <a:ext cx="2150535" cy="1557864"/>
          </a:xfrm>
          <a:prstGeom prst="roundRect">
            <a:avLst/>
          </a:prstGeom>
          <a:solidFill>
            <a:srgbClr val="E89E00"/>
          </a:solidFill>
          <a:ln>
            <a:solidFill>
              <a:srgbClr val="E89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000" b="1" dirty="0" err="1"/>
              <a:t>iPads</a:t>
            </a:r>
            <a:endParaRPr lang="nl-NL" sz="2000" b="1" dirty="0"/>
          </a:p>
          <a:p>
            <a:pPr marL="285750" indent="-285750">
              <a:buFontTx/>
              <a:buChar char="-"/>
            </a:pPr>
            <a:r>
              <a:rPr lang="nl-NL" sz="1400" dirty="0"/>
              <a:t>De VA registreert de menukeuze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De VA registreert eventueel de eiwitinname</a:t>
            </a:r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47CAB992-410A-4045-A8BE-474504369619}"/>
              </a:ext>
            </a:extLst>
          </p:cNvPr>
          <p:cNvSpPr/>
          <p:nvPr/>
        </p:nvSpPr>
        <p:spPr>
          <a:xfrm>
            <a:off x="231640" y="5513495"/>
            <a:ext cx="3273551" cy="1039390"/>
          </a:xfrm>
          <a:prstGeom prst="roundRect">
            <a:avLst/>
          </a:prstGeom>
          <a:solidFill>
            <a:srgbClr val="E89E00"/>
          </a:solidFill>
          <a:ln>
            <a:solidFill>
              <a:srgbClr val="E89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000" b="1" dirty="0"/>
              <a:t>Avondeten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2 menu’s, foodbank, 2 salades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8 daagse cyclus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483E3C52-E458-4E3D-A839-B977CF1E1530}"/>
              </a:ext>
            </a:extLst>
          </p:cNvPr>
          <p:cNvGrpSpPr/>
          <p:nvPr/>
        </p:nvGrpSpPr>
        <p:grpSpPr>
          <a:xfrm>
            <a:off x="5913802" y="5725347"/>
            <a:ext cx="6046544" cy="921852"/>
            <a:chOff x="2938616" y="5892472"/>
            <a:chExt cx="6046544" cy="921852"/>
          </a:xfrm>
          <a:solidFill>
            <a:srgbClr val="E89E00"/>
          </a:solidFill>
        </p:grpSpPr>
        <p:sp>
          <p:nvSpPr>
            <p:cNvPr id="23" name="Rechthoek: afgeronde hoeken 22">
              <a:extLst>
                <a:ext uri="{FF2B5EF4-FFF2-40B4-BE49-F238E27FC236}">
                  <a16:creationId xmlns:a16="http://schemas.microsoft.com/office/drawing/2014/main" id="{C8C562A3-5BA8-48B9-84E4-810E26C29CB9}"/>
                </a:ext>
              </a:extLst>
            </p:cNvPr>
            <p:cNvSpPr/>
            <p:nvPr/>
          </p:nvSpPr>
          <p:spPr>
            <a:xfrm>
              <a:off x="2938616" y="5926176"/>
              <a:ext cx="6046544" cy="854444"/>
            </a:xfrm>
            <a:prstGeom prst="roundRect">
              <a:avLst/>
            </a:prstGeom>
            <a:solidFill>
              <a:srgbClr val="003741"/>
            </a:solidFill>
            <a:ln>
              <a:solidFill>
                <a:srgbClr val="0037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400" dirty="0"/>
                <a:t>Eetmoment dicht                                       Flexibiliteit door</a:t>
              </a:r>
              <a:br>
                <a:rPr lang="nl-NL" sz="1400" dirty="0"/>
              </a:br>
              <a:r>
                <a:rPr lang="nl-NL" sz="1400" dirty="0"/>
                <a:t>op bestelmoment 		            korte bereidingstijd</a:t>
              </a:r>
            </a:p>
          </p:txBody>
        </p:sp>
        <p:pic>
          <p:nvPicPr>
            <p:cNvPr id="22" name="Graphic 21" descr="Klok">
              <a:extLst>
                <a:ext uri="{FF2B5EF4-FFF2-40B4-BE49-F238E27FC236}">
                  <a16:creationId xmlns:a16="http://schemas.microsoft.com/office/drawing/2014/main" id="{02A1F270-57E1-49BF-ACC1-4A82A8808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00962" y="5892472"/>
              <a:ext cx="921852" cy="921852"/>
            </a:xfrm>
            <a:prstGeom prst="rect">
              <a:avLst/>
            </a:prstGeom>
          </p:spPr>
        </p:pic>
      </p:grpSp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8E83894F-BB23-4070-AA35-1B092CB12AC9}"/>
              </a:ext>
            </a:extLst>
          </p:cNvPr>
          <p:cNvSpPr/>
          <p:nvPr/>
        </p:nvSpPr>
        <p:spPr>
          <a:xfrm>
            <a:off x="231642" y="677053"/>
            <a:ext cx="3273551" cy="1159768"/>
          </a:xfrm>
          <a:prstGeom prst="roundRect">
            <a:avLst/>
          </a:prstGeom>
          <a:solidFill>
            <a:srgbClr val="E89E00"/>
          </a:solidFill>
          <a:ln>
            <a:solidFill>
              <a:srgbClr val="E89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000" b="1" dirty="0"/>
              <a:t>Zes eetmomenten </a:t>
            </a:r>
          </a:p>
          <a:p>
            <a:r>
              <a:rPr lang="nl-NL" sz="2000" b="1" dirty="0"/>
              <a:t>per dag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Eiwitrijke gerechten</a:t>
            </a:r>
          </a:p>
          <a:p>
            <a:pPr marL="285750" indent="-285750">
              <a:buFontTx/>
              <a:buChar char="-"/>
            </a:pPr>
            <a:r>
              <a:rPr lang="nl-NL" sz="1400" dirty="0"/>
              <a:t>Energierijke producten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6D03969-803B-42FB-B756-729167FC0995}"/>
              </a:ext>
            </a:extLst>
          </p:cNvPr>
          <p:cNvSpPr txBox="1"/>
          <p:nvPr/>
        </p:nvSpPr>
        <p:spPr>
          <a:xfrm>
            <a:off x="5020732" y="244505"/>
            <a:ext cx="2150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>
                <a:solidFill>
                  <a:srgbClr val="003741"/>
                </a:solidFill>
              </a:rPr>
              <a:t>VUmc</a:t>
            </a:r>
          </a:p>
          <a:p>
            <a:r>
              <a:rPr lang="nl-NL" sz="1400" b="1" dirty="0">
                <a:solidFill>
                  <a:srgbClr val="003741"/>
                </a:solidFill>
              </a:rPr>
              <a:t>Huidige situatie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10" y="3907586"/>
            <a:ext cx="1166169" cy="116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1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6DA801-6293-4E4F-809C-F63773C21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086" y="1193789"/>
            <a:ext cx="10766044" cy="1325563"/>
          </a:xfrm>
        </p:spPr>
        <p:txBody>
          <a:bodyPr/>
          <a:lstStyle/>
          <a:p>
            <a:r>
              <a:rPr lang="nl-NL" dirty="0">
                <a:solidFill>
                  <a:srgbClr val="E89E00"/>
                </a:solidFill>
              </a:rPr>
              <a:t>Menu en assortiment</a:t>
            </a:r>
            <a:br>
              <a:rPr lang="nl-NL" dirty="0">
                <a:solidFill>
                  <a:srgbClr val="E89E00"/>
                </a:solidFill>
              </a:rPr>
            </a:br>
            <a:r>
              <a:rPr lang="nl-NL" sz="3200" b="0" dirty="0">
                <a:solidFill>
                  <a:srgbClr val="E89E00"/>
                </a:solidFill>
              </a:rPr>
              <a:t>smaak - voldoende eiwit en energie – variatie</a:t>
            </a:r>
          </a:p>
        </p:txBody>
      </p:sp>
      <p:grpSp>
        <p:nvGrpSpPr>
          <p:cNvPr id="41" name="Groep 40">
            <a:extLst>
              <a:ext uri="{FF2B5EF4-FFF2-40B4-BE49-F238E27FC236}">
                <a16:creationId xmlns:a16="http://schemas.microsoft.com/office/drawing/2014/main" id="{44894579-0452-4467-B62E-D9E54E7E00ED}"/>
              </a:ext>
            </a:extLst>
          </p:cNvPr>
          <p:cNvGrpSpPr/>
          <p:nvPr/>
        </p:nvGrpSpPr>
        <p:grpSpPr>
          <a:xfrm>
            <a:off x="472318" y="2778823"/>
            <a:ext cx="11568041" cy="3307046"/>
            <a:chOff x="472318" y="2210175"/>
            <a:chExt cx="11568041" cy="3307046"/>
          </a:xfrm>
        </p:grpSpPr>
        <p:sp>
          <p:nvSpPr>
            <p:cNvPr id="6" name="Rechthoek: afgeronde hoeken 5">
              <a:extLst>
                <a:ext uri="{FF2B5EF4-FFF2-40B4-BE49-F238E27FC236}">
                  <a16:creationId xmlns:a16="http://schemas.microsoft.com/office/drawing/2014/main" id="{0CADD428-D1FA-49D4-9991-EA0B9B63F153}"/>
                </a:ext>
              </a:extLst>
            </p:cNvPr>
            <p:cNvSpPr/>
            <p:nvPr/>
          </p:nvSpPr>
          <p:spPr>
            <a:xfrm>
              <a:off x="472318" y="2213970"/>
              <a:ext cx="1557867" cy="365125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r>
                <a:rPr lang="nl-NL" sz="1400" dirty="0"/>
                <a:t>Ontbijt</a:t>
              </a:r>
            </a:p>
          </p:txBody>
        </p:sp>
        <p:sp>
          <p:nvSpPr>
            <p:cNvPr id="7" name="Rechthoek: afgeronde hoeken 6">
              <a:extLst>
                <a:ext uri="{FF2B5EF4-FFF2-40B4-BE49-F238E27FC236}">
                  <a16:creationId xmlns:a16="http://schemas.microsoft.com/office/drawing/2014/main" id="{B8CED734-9F1E-4DEA-A0CD-F1D7AEED04EC}"/>
                </a:ext>
              </a:extLst>
            </p:cNvPr>
            <p:cNvSpPr/>
            <p:nvPr/>
          </p:nvSpPr>
          <p:spPr>
            <a:xfrm>
              <a:off x="2399467" y="2213970"/>
              <a:ext cx="1557867" cy="365125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r>
                <a:rPr lang="nl-NL" sz="1400" dirty="0"/>
                <a:t>Tussendoortje</a:t>
              </a:r>
            </a:p>
          </p:txBody>
        </p:sp>
        <p:sp>
          <p:nvSpPr>
            <p:cNvPr id="8" name="Rechthoek: afgeronde hoeken 7">
              <a:extLst>
                <a:ext uri="{FF2B5EF4-FFF2-40B4-BE49-F238E27FC236}">
                  <a16:creationId xmlns:a16="http://schemas.microsoft.com/office/drawing/2014/main" id="{F8F2FB49-5C56-4B99-84E0-C49FC1A23022}"/>
                </a:ext>
              </a:extLst>
            </p:cNvPr>
            <p:cNvSpPr/>
            <p:nvPr/>
          </p:nvSpPr>
          <p:spPr>
            <a:xfrm>
              <a:off x="4326616" y="2213969"/>
              <a:ext cx="1557867" cy="365125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r>
                <a:rPr lang="nl-NL" sz="1400" dirty="0"/>
                <a:t>Lunch</a:t>
              </a:r>
            </a:p>
          </p:txBody>
        </p:sp>
        <p:sp>
          <p:nvSpPr>
            <p:cNvPr id="9" name="Rechthoek: afgeronde hoeken 8">
              <a:extLst>
                <a:ext uri="{FF2B5EF4-FFF2-40B4-BE49-F238E27FC236}">
                  <a16:creationId xmlns:a16="http://schemas.microsoft.com/office/drawing/2014/main" id="{E8669AFF-BA1E-42CA-A606-ADBF3C3F9F6C}"/>
                </a:ext>
              </a:extLst>
            </p:cNvPr>
            <p:cNvSpPr/>
            <p:nvPr/>
          </p:nvSpPr>
          <p:spPr>
            <a:xfrm>
              <a:off x="6253765" y="2210176"/>
              <a:ext cx="1557867" cy="365125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r>
                <a:rPr lang="nl-NL" sz="1400" dirty="0"/>
                <a:t>Tussendoortje</a:t>
              </a:r>
            </a:p>
          </p:txBody>
        </p:sp>
        <p:sp>
          <p:nvSpPr>
            <p:cNvPr id="10" name="Rechthoek: afgeronde hoeken 9">
              <a:extLst>
                <a:ext uri="{FF2B5EF4-FFF2-40B4-BE49-F238E27FC236}">
                  <a16:creationId xmlns:a16="http://schemas.microsoft.com/office/drawing/2014/main" id="{0BC35F36-5494-4D59-9B25-041AD3E7E5B5}"/>
                </a:ext>
              </a:extLst>
            </p:cNvPr>
            <p:cNvSpPr/>
            <p:nvPr/>
          </p:nvSpPr>
          <p:spPr>
            <a:xfrm>
              <a:off x="8180914" y="2210176"/>
              <a:ext cx="1557867" cy="365125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r>
                <a:rPr lang="nl-NL" sz="1400" dirty="0"/>
                <a:t>Warme maaltijd</a:t>
              </a:r>
            </a:p>
          </p:txBody>
        </p:sp>
        <p:sp>
          <p:nvSpPr>
            <p:cNvPr id="11" name="Rechthoek: afgeronde hoeken 10">
              <a:extLst>
                <a:ext uri="{FF2B5EF4-FFF2-40B4-BE49-F238E27FC236}">
                  <a16:creationId xmlns:a16="http://schemas.microsoft.com/office/drawing/2014/main" id="{823C1F96-61A5-49C2-8C4A-C2514AEE5EDA}"/>
                </a:ext>
              </a:extLst>
            </p:cNvPr>
            <p:cNvSpPr/>
            <p:nvPr/>
          </p:nvSpPr>
          <p:spPr>
            <a:xfrm>
              <a:off x="10108062" y="2210175"/>
              <a:ext cx="1557867" cy="365125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r>
                <a:rPr lang="nl-NL" sz="1400" dirty="0"/>
                <a:t>Dessert</a:t>
              </a:r>
            </a:p>
          </p:txBody>
        </p:sp>
        <p:sp>
          <p:nvSpPr>
            <p:cNvPr id="12" name="Rechthoek: afgeronde hoeken 11">
              <a:extLst>
                <a:ext uri="{FF2B5EF4-FFF2-40B4-BE49-F238E27FC236}">
                  <a16:creationId xmlns:a16="http://schemas.microsoft.com/office/drawing/2014/main" id="{DA56A0E0-E4C3-4969-9975-C321C21D53C1}"/>
                </a:ext>
              </a:extLst>
            </p:cNvPr>
            <p:cNvSpPr/>
            <p:nvPr/>
          </p:nvSpPr>
          <p:spPr>
            <a:xfrm>
              <a:off x="472318" y="2620150"/>
              <a:ext cx="1779897" cy="1750993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t"/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08.00 – 09.00u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BBW</a:t>
              </a:r>
            </a:p>
            <a:p>
              <a:r>
                <a:rPr lang="nl-NL" sz="1300" dirty="0">
                  <a:solidFill>
                    <a:srgbClr val="003741"/>
                  </a:solidFill>
                </a:rPr>
                <a:t>-     Pap</a:t>
              </a:r>
            </a:p>
            <a:p>
              <a:pPr marL="285750" indent="-285750">
                <a:buFontTx/>
                <a:buChar char="-"/>
              </a:pPr>
              <a:r>
                <a:rPr lang="nl-NL" sz="1300" dirty="0">
                  <a:solidFill>
                    <a:srgbClr val="003741"/>
                  </a:solidFill>
                </a:rPr>
                <a:t>Gekookt ei</a:t>
              </a:r>
            </a:p>
            <a:p>
              <a:pPr marL="285750" indent="-285750">
                <a:buFontTx/>
                <a:buChar char="-"/>
              </a:pPr>
              <a:r>
                <a:rPr lang="nl-NL" sz="1300" dirty="0">
                  <a:solidFill>
                    <a:srgbClr val="003741"/>
                  </a:solidFill>
                </a:rPr>
                <a:t>Flensje</a:t>
              </a:r>
            </a:p>
            <a:p>
              <a:endParaRPr lang="nl-NL" sz="1300" i="1" dirty="0">
                <a:solidFill>
                  <a:srgbClr val="003741"/>
                </a:solidFill>
              </a:endParaRPr>
            </a:p>
            <a:p>
              <a:pPr marL="285750" indent="-285750">
                <a:buFontTx/>
                <a:buChar char="-"/>
              </a:pPr>
              <a:endParaRPr lang="nl-NL" sz="1300" dirty="0">
                <a:solidFill>
                  <a:srgbClr val="003741"/>
                </a:solidFill>
              </a:endParaRPr>
            </a:p>
            <a:p>
              <a:endParaRPr lang="nl-NL" sz="1300" dirty="0">
                <a:solidFill>
                  <a:srgbClr val="00374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nl-NL" sz="1300" dirty="0">
                <a:solidFill>
                  <a:srgbClr val="003741"/>
                </a:solidFill>
              </a:endParaRPr>
            </a:p>
          </p:txBody>
        </p:sp>
        <p:sp>
          <p:nvSpPr>
            <p:cNvPr id="13" name="Rechthoek: afgeronde hoeken 12">
              <a:extLst>
                <a:ext uri="{FF2B5EF4-FFF2-40B4-BE49-F238E27FC236}">
                  <a16:creationId xmlns:a16="http://schemas.microsoft.com/office/drawing/2014/main" id="{8800C140-677D-439D-B113-E53035A8A210}"/>
                </a:ext>
              </a:extLst>
            </p:cNvPr>
            <p:cNvSpPr/>
            <p:nvPr/>
          </p:nvSpPr>
          <p:spPr>
            <a:xfrm>
              <a:off x="2404615" y="2620150"/>
              <a:ext cx="1779897" cy="1750993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t"/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10.30 – 11.00u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BBW</a:t>
              </a:r>
            </a:p>
            <a:p>
              <a:r>
                <a:rPr lang="nl-NL" sz="1300" dirty="0">
                  <a:solidFill>
                    <a:srgbClr val="003741"/>
                  </a:solidFill>
                </a:rPr>
                <a:t>-     Diverse </a:t>
              </a:r>
              <a:br>
                <a:rPr lang="nl-NL" sz="1300" dirty="0">
                  <a:solidFill>
                    <a:srgbClr val="003741"/>
                  </a:solidFill>
                </a:rPr>
              </a:br>
              <a:r>
                <a:rPr lang="nl-NL" sz="1300" dirty="0">
                  <a:solidFill>
                    <a:srgbClr val="003741"/>
                  </a:solidFill>
                </a:rPr>
                <a:t>eiwit rijke tussendoortjes</a:t>
              </a:r>
              <a:endParaRPr lang="nl-NL" sz="1300" b="1" dirty="0">
                <a:solidFill>
                  <a:srgbClr val="003741"/>
                </a:solidFill>
              </a:endParaRPr>
            </a:p>
            <a:p>
              <a:endParaRPr lang="nl-NL" sz="1300" dirty="0">
                <a:solidFill>
                  <a:srgbClr val="00374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nl-NL" sz="1300" dirty="0">
                <a:solidFill>
                  <a:srgbClr val="003741"/>
                </a:solidFill>
              </a:endParaRPr>
            </a:p>
          </p:txBody>
        </p:sp>
        <p:sp>
          <p:nvSpPr>
            <p:cNvPr id="14" name="Rechthoek: afgeronde hoeken 13">
              <a:extLst>
                <a:ext uri="{FF2B5EF4-FFF2-40B4-BE49-F238E27FC236}">
                  <a16:creationId xmlns:a16="http://schemas.microsoft.com/office/drawing/2014/main" id="{8CC39CAB-3362-476A-83FD-D010A9E0AB01}"/>
                </a:ext>
              </a:extLst>
            </p:cNvPr>
            <p:cNvSpPr/>
            <p:nvPr/>
          </p:nvSpPr>
          <p:spPr>
            <a:xfrm>
              <a:off x="4321468" y="2620150"/>
              <a:ext cx="1779897" cy="1750993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t"/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12.00 – 13.15u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BBW</a:t>
              </a:r>
            </a:p>
            <a:p>
              <a:r>
                <a:rPr lang="nl-NL" sz="1300" dirty="0">
                  <a:solidFill>
                    <a:srgbClr val="003741"/>
                  </a:solidFill>
                </a:rPr>
                <a:t>-     </a:t>
              </a:r>
              <a:r>
                <a:rPr lang="nl-NL" sz="1300" b="1" dirty="0">
                  <a:solidFill>
                    <a:srgbClr val="003741"/>
                  </a:solidFill>
                </a:rPr>
                <a:t>Lunchgerecht</a:t>
              </a:r>
            </a:p>
            <a:p>
              <a:endParaRPr lang="nl-NL" sz="1300" dirty="0">
                <a:solidFill>
                  <a:srgbClr val="003741"/>
                </a:solidFill>
              </a:endParaRPr>
            </a:p>
            <a:p>
              <a:endParaRPr lang="nl-NL" sz="1300" dirty="0">
                <a:solidFill>
                  <a:srgbClr val="00374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nl-NL" sz="1300" dirty="0">
                <a:solidFill>
                  <a:srgbClr val="003741"/>
                </a:solidFill>
              </a:endParaRPr>
            </a:p>
          </p:txBody>
        </p:sp>
        <p:sp>
          <p:nvSpPr>
            <p:cNvPr id="15" name="Rechthoek: afgeronde hoeken 14">
              <a:extLst>
                <a:ext uri="{FF2B5EF4-FFF2-40B4-BE49-F238E27FC236}">
                  <a16:creationId xmlns:a16="http://schemas.microsoft.com/office/drawing/2014/main" id="{A0F27F40-9DD2-41B1-BAAC-15248796CCD5}"/>
                </a:ext>
              </a:extLst>
            </p:cNvPr>
            <p:cNvSpPr/>
            <p:nvPr/>
          </p:nvSpPr>
          <p:spPr>
            <a:xfrm>
              <a:off x="6253765" y="2620150"/>
              <a:ext cx="1779897" cy="1750993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t"/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15:00 – 16:00u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BBW</a:t>
              </a:r>
            </a:p>
            <a:p>
              <a:r>
                <a:rPr lang="nl-NL" sz="1300" dirty="0">
                  <a:solidFill>
                    <a:srgbClr val="003741"/>
                  </a:solidFill>
                </a:rPr>
                <a:t>-     </a:t>
              </a:r>
              <a:r>
                <a:rPr lang="nl-NL" sz="1300" b="1" dirty="0">
                  <a:solidFill>
                    <a:srgbClr val="003741"/>
                  </a:solidFill>
                </a:rPr>
                <a:t>Hartige snack</a:t>
              </a:r>
            </a:p>
            <a:p>
              <a:endParaRPr lang="nl-NL" sz="1300" dirty="0">
                <a:solidFill>
                  <a:srgbClr val="00374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nl-NL" sz="1300" dirty="0">
                <a:solidFill>
                  <a:srgbClr val="003741"/>
                </a:solidFill>
              </a:endParaRPr>
            </a:p>
          </p:txBody>
        </p:sp>
        <p:sp>
          <p:nvSpPr>
            <p:cNvPr id="16" name="Rechthoek: afgeronde hoeken 15">
              <a:extLst>
                <a:ext uri="{FF2B5EF4-FFF2-40B4-BE49-F238E27FC236}">
                  <a16:creationId xmlns:a16="http://schemas.microsoft.com/office/drawing/2014/main" id="{2F54F094-9B51-4119-B6EC-0E90AB228CAF}"/>
                </a:ext>
              </a:extLst>
            </p:cNvPr>
            <p:cNvSpPr/>
            <p:nvPr/>
          </p:nvSpPr>
          <p:spPr>
            <a:xfrm>
              <a:off x="8175765" y="2620150"/>
              <a:ext cx="1779897" cy="1750993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t"/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17.00 – 18.30u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Avondeten</a:t>
              </a:r>
            </a:p>
            <a:p>
              <a:r>
                <a:rPr lang="nl-NL" sz="1300" dirty="0">
                  <a:solidFill>
                    <a:srgbClr val="003741"/>
                  </a:solidFill>
                </a:rPr>
                <a:t>-     drankje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nl-NL" sz="1300" dirty="0">
                <a:solidFill>
                  <a:srgbClr val="003741"/>
                </a:solidFill>
              </a:endParaRPr>
            </a:p>
          </p:txBody>
        </p:sp>
        <p:sp>
          <p:nvSpPr>
            <p:cNvPr id="17" name="Rechthoek: afgeronde hoeken 16">
              <a:extLst>
                <a:ext uri="{FF2B5EF4-FFF2-40B4-BE49-F238E27FC236}">
                  <a16:creationId xmlns:a16="http://schemas.microsoft.com/office/drawing/2014/main" id="{208351F2-BC9E-4961-B53D-5869A2B19B0E}"/>
                </a:ext>
              </a:extLst>
            </p:cNvPr>
            <p:cNvSpPr/>
            <p:nvPr/>
          </p:nvSpPr>
          <p:spPr>
            <a:xfrm>
              <a:off x="10108062" y="2620150"/>
              <a:ext cx="1779897" cy="1750993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t"/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18:45 – 19:30u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nl-NL" sz="1300" dirty="0">
                  <a:solidFill>
                    <a:srgbClr val="003741"/>
                  </a:solidFill>
                </a:rPr>
                <a:t>BBW</a:t>
              </a:r>
            </a:p>
            <a:p>
              <a:pPr marL="285750" indent="-285750">
                <a:buFontTx/>
                <a:buChar char="-"/>
              </a:pPr>
              <a:r>
                <a:rPr lang="nl-NL" sz="1300" b="1" dirty="0">
                  <a:solidFill>
                    <a:srgbClr val="003741"/>
                  </a:solidFill>
                </a:rPr>
                <a:t>Dessert</a:t>
              </a:r>
            </a:p>
            <a:p>
              <a:endParaRPr lang="nl-NL" sz="1300" dirty="0">
                <a:solidFill>
                  <a:srgbClr val="00374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nl-NL" sz="1300" dirty="0">
                <a:solidFill>
                  <a:srgbClr val="003741"/>
                </a:solidFill>
              </a:endParaRPr>
            </a:p>
          </p:txBody>
        </p:sp>
        <p:sp>
          <p:nvSpPr>
            <p:cNvPr id="18" name="Pijl: rechts 17">
              <a:extLst>
                <a:ext uri="{FF2B5EF4-FFF2-40B4-BE49-F238E27FC236}">
                  <a16:creationId xmlns:a16="http://schemas.microsoft.com/office/drawing/2014/main" id="{B72A02FD-B81D-4B8A-AC1E-9BEAC93AEF96}"/>
                </a:ext>
              </a:extLst>
            </p:cNvPr>
            <p:cNvSpPr/>
            <p:nvPr/>
          </p:nvSpPr>
          <p:spPr>
            <a:xfrm>
              <a:off x="2103810" y="2337352"/>
              <a:ext cx="222030" cy="110770"/>
            </a:xfrm>
            <a:prstGeom prst="rightArrow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Pijl: rechts 18">
              <a:extLst>
                <a:ext uri="{FF2B5EF4-FFF2-40B4-BE49-F238E27FC236}">
                  <a16:creationId xmlns:a16="http://schemas.microsoft.com/office/drawing/2014/main" id="{2775A625-976A-4C7F-B6FE-8FA84BB83C3D}"/>
                </a:ext>
              </a:extLst>
            </p:cNvPr>
            <p:cNvSpPr/>
            <p:nvPr/>
          </p:nvSpPr>
          <p:spPr>
            <a:xfrm>
              <a:off x="4030959" y="2337352"/>
              <a:ext cx="222030" cy="110770"/>
            </a:xfrm>
            <a:prstGeom prst="rightArrow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Pijl: rechts 19">
              <a:extLst>
                <a:ext uri="{FF2B5EF4-FFF2-40B4-BE49-F238E27FC236}">
                  <a16:creationId xmlns:a16="http://schemas.microsoft.com/office/drawing/2014/main" id="{B15EE97C-AC8D-4251-BE6C-492BA38D14B5}"/>
                </a:ext>
              </a:extLst>
            </p:cNvPr>
            <p:cNvSpPr/>
            <p:nvPr/>
          </p:nvSpPr>
          <p:spPr>
            <a:xfrm>
              <a:off x="5958108" y="2337352"/>
              <a:ext cx="222030" cy="110770"/>
            </a:xfrm>
            <a:prstGeom prst="rightArrow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Pijl: rechts 20">
              <a:extLst>
                <a:ext uri="{FF2B5EF4-FFF2-40B4-BE49-F238E27FC236}">
                  <a16:creationId xmlns:a16="http://schemas.microsoft.com/office/drawing/2014/main" id="{D46F91C7-0F4E-422E-B5B3-B757A87E890B}"/>
                </a:ext>
              </a:extLst>
            </p:cNvPr>
            <p:cNvSpPr/>
            <p:nvPr/>
          </p:nvSpPr>
          <p:spPr>
            <a:xfrm>
              <a:off x="7885258" y="2337352"/>
              <a:ext cx="222030" cy="110770"/>
            </a:xfrm>
            <a:prstGeom prst="rightArrow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Pijl: rechts 21">
              <a:extLst>
                <a:ext uri="{FF2B5EF4-FFF2-40B4-BE49-F238E27FC236}">
                  <a16:creationId xmlns:a16="http://schemas.microsoft.com/office/drawing/2014/main" id="{C9E92B7F-FB10-4565-9114-F666443E5B65}"/>
                </a:ext>
              </a:extLst>
            </p:cNvPr>
            <p:cNvSpPr/>
            <p:nvPr/>
          </p:nvSpPr>
          <p:spPr>
            <a:xfrm>
              <a:off x="9812406" y="2337352"/>
              <a:ext cx="222030" cy="110770"/>
            </a:xfrm>
            <a:prstGeom prst="rightArrow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31" name="Afbeelding 30">
              <a:extLst>
                <a:ext uri="{FF2B5EF4-FFF2-40B4-BE49-F238E27FC236}">
                  <a16:creationId xmlns:a16="http://schemas.microsoft.com/office/drawing/2014/main" id="{220C231D-07BB-4C47-B3A1-937EA87215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534319" y="4050010"/>
              <a:ext cx="1506040" cy="1440000"/>
            </a:xfrm>
            <a:prstGeom prst="ellipse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</p:pic>
        <p:pic>
          <p:nvPicPr>
            <p:cNvPr id="33" name="Afbeelding 32">
              <a:extLst>
                <a:ext uri="{FF2B5EF4-FFF2-40B4-BE49-F238E27FC236}">
                  <a16:creationId xmlns:a16="http://schemas.microsoft.com/office/drawing/2014/main" id="{FF35EAB6-092A-4A32-B316-B6693E93AE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582289" y="4049400"/>
              <a:ext cx="1540321" cy="1440000"/>
            </a:xfrm>
            <a:prstGeom prst="ellipse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</p:pic>
        <p:pic>
          <p:nvPicPr>
            <p:cNvPr id="35" name="Afbeelding 34">
              <a:extLst>
                <a:ext uri="{FF2B5EF4-FFF2-40B4-BE49-F238E27FC236}">
                  <a16:creationId xmlns:a16="http://schemas.microsoft.com/office/drawing/2014/main" id="{0CC2B74D-03B4-46FE-A5E4-4BAF2C3290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99915" y="4077221"/>
              <a:ext cx="1275850" cy="1440000"/>
            </a:xfrm>
            <a:prstGeom prst="ellipse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</p:pic>
        <p:pic>
          <p:nvPicPr>
            <p:cNvPr id="37" name="Afbeelding 36">
              <a:extLst>
                <a:ext uri="{FF2B5EF4-FFF2-40B4-BE49-F238E27FC236}">
                  <a16:creationId xmlns:a16="http://schemas.microsoft.com/office/drawing/2014/main" id="{6FAD6A4D-1ECE-4033-909A-447830AFCF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40889" y="4049400"/>
              <a:ext cx="1474420" cy="1440000"/>
            </a:xfrm>
            <a:prstGeom prst="ellipse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</p:pic>
        <p:pic>
          <p:nvPicPr>
            <p:cNvPr id="40" name="Afbeelding 39">
              <a:extLst>
                <a:ext uri="{FF2B5EF4-FFF2-40B4-BE49-F238E27FC236}">
                  <a16:creationId xmlns:a16="http://schemas.microsoft.com/office/drawing/2014/main" id="{8323AA10-E950-40B2-AD2E-A97B1362BC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02661" y="4023986"/>
              <a:ext cx="1549554" cy="1440000"/>
            </a:xfrm>
            <a:prstGeom prst="ellipse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</p:pic>
        <p:pic>
          <p:nvPicPr>
            <p:cNvPr id="3074" name="Picture 2" descr="Afbeeldingsresultaat voor flensje recept">
              <a:extLst>
                <a:ext uri="{FF2B5EF4-FFF2-40B4-BE49-F238E27FC236}">
                  <a16:creationId xmlns:a16="http://schemas.microsoft.com/office/drawing/2014/main" id="{9E7E24C4-532D-4843-A5E8-1C31321ACE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53052" y="4077221"/>
              <a:ext cx="1618591" cy="1440000"/>
            </a:xfrm>
            <a:prstGeom prst="ellipse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</p:pic>
      </p:grpSp>
      <p:pic>
        <p:nvPicPr>
          <p:cNvPr id="3" name="Afbeelding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79171" y="278590"/>
            <a:ext cx="2186758" cy="2198206"/>
          </a:xfrm>
          <a:prstGeom prst="rect">
            <a:avLst/>
          </a:prstGeom>
        </p:spPr>
      </p:pic>
      <p:sp>
        <p:nvSpPr>
          <p:cNvPr id="28" name="Tijdelijke aanduiding voor voettekst 4">
            <a:extLst>
              <a:ext uri="{FF2B5EF4-FFF2-40B4-BE49-F238E27FC236}">
                <a16:creationId xmlns:a16="http://schemas.microsoft.com/office/drawing/2014/main" id="{A707929B-4F4F-4DFB-A065-2B06B013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1200" y="6381750"/>
            <a:ext cx="4114800" cy="365125"/>
          </a:xfrm>
        </p:spPr>
        <p:txBody>
          <a:bodyPr/>
          <a:lstStyle/>
          <a:p>
            <a:r>
              <a:rPr lang="nl-NL" sz="1200"/>
              <a:t>Amsterdam UMC | Wie zijn wij?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660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5" descr="Afbeelding met tekst, persoon, poseren&#10;&#10;Automatisch gegenereerde beschrijving">
            <a:extLst>
              <a:ext uri="{FF2B5EF4-FFF2-40B4-BE49-F238E27FC236}">
                <a16:creationId xmlns:a16="http://schemas.microsoft.com/office/drawing/2014/main" id="{E03069DA-7B9A-BD15-40FF-B1ED49A9F9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3200" y="2163"/>
            <a:ext cx="11120523" cy="626931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56E3C8-BED5-4D1C-92AE-3320B9322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642892"/>
            <a:ext cx="10766044" cy="1281882"/>
          </a:xfrm>
        </p:spPr>
        <p:txBody>
          <a:bodyPr/>
          <a:lstStyle/>
          <a:p>
            <a:r>
              <a:rPr lang="en-US"/>
              <a:t>Amsterdam UMC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333DAC-B97D-43C4-B5D7-9717C53418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9886" y="1832070"/>
            <a:ext cx="5630601" cy="3751308"/>
          </a:xfrm>
        </p:spPr>
        <p:txBody>
          <a:bodyPr lIns="91440" tIns="45720" rIns="91440" bIns="45720" anchor="t"/>
          <a:lstStyle/>
          <a:p>
            <a:r>
              <a:rPr lang="nl-NL" sz="2000" dirty="0">
                <a:latin typeface="Trebuchet MS"/>
              </a:rPr>
              <a:t>Sinds juni 2018 zijn de twee academische ziekenhuizen AMC en </a:t>
            </a:r>
            <a:r>
              <a:rPr lang="nl-NL" sz="2000" dirty="0" err="1">
                <a:latin typeface="Trebuchet MS"/>
              </a:rPr>
              <a:t>VUmc</a:t>
            </a:r>
            <a:r>
              <a:rPr lang="nl-NL" sz="2000" dirty="0">
                <a:latin typeface="Trebuchet MS"/>
              </a:rPr>
              <a:t> samengegaan tot Amsterdam UMC. Met ruim 19.000 mensen werken de twee locaties van Amsterdam UMC samen aan goede en toegankelijke zorg. </a:t>
            </a:r>
          </a:p>
          <a:p>
            <a:br>
              <a:rPr lang="nl-NL" sz="2000" dirty="0">
                <a:latin typeface="Trebuchet MS"/>
              </a:rPr>
            </a:br>
            <a:r>
              <a:rPr lang="nl-NL" sz="2000" dirty="0"/>
              <a:t>De kerntaken van Amsterdam UMC zijn patiëntenzorg, onderwijs, onderzoek en valorisatie.</a:t>
            </a:r>
            <a:r>
              <a:rPr lang="nl-NL" sz="1800" dirty="0"/>
              <a:t> </a:t>
            </a:r>
            <a:br>
              <a:rPr lang="nl-NL" sz="1800" dirty="0"/>
            </a:br>
            <a:endParaRPr lang="nl-NL" sz="1800" dirty="0"/>
          </a:p>
          <a:p>
            <a:endParaRPr lang="nl-NL" sz="1800" dirty="0"/>
          </a:p>
          <a:p>
            <a:endParaRPr lang="nl-NL" sz="1800" dirty="0">
              <a:latin typeface="Trebuchet MS"/>
            </a:endParaRPr>
          </a:p>
          <a:p>
            <a:endParaRPr lang="nl-NL" sz="1000" dirty="0">
              <a:latin typeface="Helvetica Neue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07929B-4F4F-4DFB-A065-2B06B013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z="1200"/>
              <a:t>Amsterdam UMC | Wie zijn wij?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211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4" descr="Afbeelding met tekst, hemel, buitenshuis, weg&#10;&#10;Automatisch gegenereerde beschrijving">
            <a:extLst>
              <a:ext uri="{FF2B5EF4-FFF2-40B4-BE49-F238E27FC236}">
                <a16:creationId xmlns:a16="http://schemas.microsoft.com/office/drawing/2014/main" id="{1ED993CE-ECE0-561E-9F5A-6B109EB895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68305042-D2F9-BBDE-8898-7A29A4333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Locatieprofielen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43DF45E-09C9-A421-B200-F70983DC0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en-US" sz="1200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Wie zijn wij? | Amsterdam UMC</a:t>
            </a:r>
          </a:p>
        </p:txBody>
      </p:sp>
    </p:spTree>
    <p:extLst>
      <p:ext uri="{BB962C8B-B14F-4D97-AF65-F5344CB8AC3E}">
        <p14:creationId xmlns:p14="http://schemas.microsoft.com/office/powerpoint/2010/main" val="2320775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07929B-4F4F-4DFB-A065-2B06B013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z="1200"/>
              <a:t>Amsterdam UMC | Wie zijn wij?</a:t>
            </a:r>
            <a:endParaRPr lang="nl-NL"/>
          </a:p>
        </p:txBody>
      </p:sp>
      <p:pic>
        <p:nvPicPr>
          <p:cNvPr id="2" name="Afbeelding 2" descr="Afbeelding met diagram&#10;&#10;Automatisch gegenereerde beschrijving">
            <a:extLst>
              <a:ext uri="{FF2B5EF4-FFF2-40B4-BE49-F238E27FC236}">
                <a16:creationId xmlns:a16="http://schemas.microsoft.com/office/drawing/2014/main" id="{21E40E18-10CD-558E-132B-D6B21BDA00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900" y="93359"/>
            <a:ext cx="10309694" cy="6396042"/>
          </a:xfrm>
          <a:prstGeom prst="rect">
            <a:avLst/>
          </a:prstGeom>
          <a:ln>
            <a:noFill/>
          </a:ln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6751" y="247971"/>
            <a:ext cx="2907614" cy="1635071"/>
          </a:xfrm>
          <a:prstGeom prst="ellipse">
            <a:avLst/>
          </a:prstGeom>
          <a:ln w="63500" cap="rnd">
            <a:solidFill>
              <a:schemeClr val="accent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kstvak 3"/>
          <p:cNvSpPr txBox="1"/>
          <p:nvPr/>
        </p:nvSpPr>
        <p:spPr>
          <a:xfrm>
            <a:off x="9098366" y="880840"/>
            <a:ext cx="2646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Emma-Kinderziekenhuis</a:t>
            </a:r>
          </a:p>
        </p:txBody>
      </p:sp>
    </p:spTree>
    <p:extLst>
      <p:ext uri="{BB962C8B-B14F-4D97-AF65-F5344CB8AC3E}">
        <p14:creationId xmlns:p14="http://schemas.microsoft.com/office/powerpoint/2010/main" val="83902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5B5E7736-D572-4EDD-A99C-34ECDF9F1601}"/>
              </a:ext>
            </a:extLst>
          </p:cNvPr>
          <p:cNvSpPr/>
          <p:nvPr/>
        </p:nvSpPr>
        <p:spPr>
          <a:xfrm>
            <a:off x="2572215" y="961054"/>
            <a:ext cx="7140952" cy="1121502"/>
          </a:xfrm>
          <a:prstGeom prst="roundRect">
            <a:avLst/>
          </a:prstGeom>
          <a:solidFill>
            <a:srgbClr val="003741"/>
          </a:solidFill>
          <a:ln>
            <a:solidFill>
              <a:srgbClr val="0037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800" dirty="0"/>
              <a:t>Voedingsconcept </a:t>
            </a:r>
          </a:p>
          <a:p>
            <a:pPr algn="ctr"/>
            <a:r>
              <a:rPr lang="nl-NL" sz="3800" dirty="0"/>
              <a:t>Zorg op het Bord</a:t>
            </a:r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0BADC3BF-452F-49A9-BDD8-22C80B8C2946}"/>
              </a:ext>
            </a:extLst>
          </p:cNvPr>
          <p:cNvGrpSpPr/>
          <p:nvPr/>
        </p:nvGrpSpPr>
        <p:grpSpPr>
          <a:xfrm>
            <a:off x="1777956" y="2841740"/>
            <a:ext cx="3331737" cy="2865864"/>
            <a:chOff x="1795345" y="3021981"/>
            <a:chExt cx="3331737" cy="2865864"/>
          </a:xfrm>
          <a:solidFill>
            <a:srgbClr val="E89E00"/>
          </a:solidFill>
        </p:grpSpPr>
        <p:sp>
          <p:nvSpPr>
            <p:cNvPr id="6" name="Rechthoek: afgeronde hoeken 5">
              <a:extLst>
                <a:ext uri="{FF2B5EF4-FFF2-40B4-BE49-F238E27FC236}">
                  <a16:creationId xmlns:a16="http://schemas.microsoft.com/office/drawing/2014/main" id="{8507AE1F-CCBF-4422-B10D-E8171CA45132}"/>
                </a:ext>
              </a:extLst>
            </p:cNvPr>
            <p:cNvSpPr/>
            <p:nvPr/>
          </p:nvSpPr>
          <p:spPr>
            <a:xfrm>
              <a:off x="1795345" y="3021981"/>
              <a:ext cx="3331737" cy="2865864"/>
            </a:xfrm>
            <a:prstGeom prst="roundRect">
              <a:avLst/>
            </a:prstGeom>
            <a:solidFill>
              <a:srgbClr val="003741"/>
            </a:solidFill>
            <a:ln>
              <a:solidFill>
                <a:srgbClr val="0037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nl-NL" dirty="0"/>
                <a:t>Invullen persoonlijke wensen</a:t>
              </a:r>
            </a:p>
          </p:txBody>
        </p:sp>
        <p:pic>
          <p:nvPicPr>
            <p:cNvPr id="9" name="Afbeelding 8">
              <a:extLst>
                <a:ext uri="{FF2B5EF4-FFF2-40B4-BE49-F238E27FC236}">
                  <a16:creationId xmlns:a16="http://schemas.microsoft.com/office/drawing/2014/main" id="{79B0B54D-4CEC-4B9B-B613-1B7F706627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62991" y="3278456"/>
              <a:ext cx="2605305" cy="1800000"/>
            </a:xfrm>
            <a:prstGeom prst="roundRect">
              <a:avLst/>
            </a:prstGeom>
            <a:grpFill/>
            <a:ln>
              <a:solidFill>
                <a:srgbClr val="003741"/>
              </a:solidFill>
            </a:ln>
          </p:spPr>
        </p:pic>
      </p:grpSp>
      <p:grpSp>
        <p:nvGrpSpPr>
          <p:cNvPr id="13" name="Groep 12">
            <a:extLst>
              <a:ext uri="{FF2B5EF4-FFF2-40B4-BE49-F238E27FC236}">
                <a16:creationId xmlns:a16="http://schemas.microsoft.com/office/drawing/2014/main" id="{E80FF110-8AF3-4810-8DB6-B33EF015EBBF}"/>
              </a:ext>
            </a:extLst>
          </p:cNvPr>
          <p:cNvGrpSpPr/>
          <p:nvPr/>
        </p:nvGrpSpPr>
        <p:grpSpPr>
          <a:xfrm>
            <a:off x="7082307" y="2836280"/>
            <a:ext cx="3331737" cy="2865864"/>
            <a:chOff x="7366002" y="3021981"/>
            <a:chExt cx="3331737" cy="2865864"/>
          </a:xfrm>
          <a:solidFill>
            <a:srgbClr val="E89E00"/>
          </a:solidFill>
        </p:grpSpPr>
        <p:sp>
          <p:nvSpPr>
            <p:cNvPr id="7" name="Rechthoek: afgeronde hoeken 6">
              <a:extLst>
                <a:ext uri="{FF2B5EF4-FFF2-40B4-BE49-F238E27FC236}">
                  <a16:creationId xmlns:a16="http://schemas.microsoft.com/office/drawing/2014/main" id="{F515319D-CF62-4810-8B2E-697EEA7DB8BA}"/>
                </a:ext>
              </a:extLst>
            </p:cNvPr>
            <p:cNvSpPr/>
            <p:nvPr/>
          </p:nvSpPr>
          <p:spPr>
            <a:xfrm>
              <a:off x="7366002" y="3021981"/>
              <a:ext cx="3331737" cy="2865864"/>
            </a:xfrm>
            <a:prstGeom prst="roundRect">
              <a:avLst/>
            </a:prstGeom>
            <a:solidFill>
              <a:srgbClr val="003741"/>
            </a:solidFill>
            <a:ln>
              <a:solidFill>
                <a:srgbClr val="0037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nl-NL" dirty="0"/>
                <a:t>Optimaliseren </a:t>
              </a:r>
            </a:p>
            <a:p>
              <a:pPr algn="ctr"/>
              <a:r>
                <a:rPr lang="nl-NL" dirty="0"/>
                <a:t>eten &amp; drinken</a:t>
              </a:r>
            </a:p>
          </p:txBody>
        </p:sp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AD970E5B-70A0-48DA-A52E-A10103C1F5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46826" y="3278456"/>
              <a:ext cx="2589876" cy="1800000"/>
            </a:xfrm>
            <a:prstGeom prst="roundRect">
              <a:avLst/>
            </a:prstGeom>
            <a:grpFill/>
            <a:ln>
              <a:solidFill>
                <a:srgbClr val="003741"/>
              </a:solidFill>
            </a:ln>
          </p:spPr>
        </p:pic>
      </p:grpSp>
      <p:cxnSp>
        <p:nvCxnSpPr>
          <p:cNvPr id="15" name="Verbindingslijn: gebogen 14">
            <a:extLst>
              <a:ext uri="{FF2B5EF4-FFF2-40B4-BE49-F238E27FC236}">
                <a16:creationId xmlns:a16="http://schemas.microsoft.com/office/drawing/2014/main" id="{6196DA69-4816-4FA4-ADAB-F159680BA6A2}"/>
              </a:ext>
            </a:extLst>
          </p:cNvPr>
          <p:cNvCxnSpPr>
            <a:stCxn id="5" idx="2"/>
            <a:endCxn id="7" idx="0"/>
          </p:cNvCxnSpPr>
          <p:nvPr/>
        </p:nvCxnSpPr>
        <p:spPr>
          <a:xfrm rot="16200000" flipH="1">
            <a:off x="7005437" y="1093541"/>
            <a:ext cx="833302" cy="2652176"/>
          </a:xfrm>
          <a:prstGeom prst="bentConnector3">
            <a:avLst/>
          </a:prstGeom>
          <a:ln w="28575">
            <a:solidFill>
              <a:srgbClr val="0037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erbindingslijn: gebogen 16">
            <a:extLst>
              <a:ext uri="{FF2B5EF4-FFF2-40B4-BE49-F238E27FC236}">
                <a16:creationId xmlns:a16="http://schemas.microsoft.com/office/drawing/2014/main" id="{E0677398-4755-401A-B936-669D3BF595F2}"/>
              </a:ext>
            </a:extLst>
          </p:cNvPr>
          <p:cNvCxnSpPr>
            <a:stCxn id="5" idx="2"/>
            <a:endCxn id="6" idx="0"/>
          </p:cNvCxnSpPr>
          <p:nvPr/>
        </p:nvCxnSpPr>
        <p:spPr>
          <a:xfrm rot="5400000">
            <a:off x="4350532" y="1096272"/>
            <a:ext cx="838762" cy="2652175"/>
          </a:xfrm>
          <a:prstGeom prst="bentConnector3">
            <a:avLst/>
          </a:prstGeom>
          <a:ln w="28575">
            <a:solidFill>
              <a:srgbClr val="0037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A707929B-4F4F-4DFB-A065-2B06B013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1200" y="6381750"/>
            <a:ext cx="4114800" cy="365125"/>
          </a:xfrm>
        </p:spPr>
        <p:txBody>
          <a:bodyPr/>
          <a:lstStyle/>
          <a:p>
            <a:r>
              <a:rPr lang="nl-NL" sz="1200"/>
              <a:t>Amsterdam UMC | Wie zijn wij?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138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56E3C8-BED5-4D1C-92AE-3320B9322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338" y="634099"/>
            <a:ext cx="7755792" cy="1281882"/>
          </a:xfrm>
        </p:spPr>
        <p:txBody>
          <a:bodyPr/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Locatie VUmc - </a:t>
            </a:r>
            <a:r>
              <a:rPr lang="en-US" dirty="0" err="1"/>
              <a:t>Kenmerken</a:t>
            </a:r>
            <a:br>
              <a:rPr lang="en-US" dirty="0"/>
            </a:br>
            <a:br>
              <a:rPr lang="en-US" dirty="0"/>
            </a:br>
            <a:r>
              <a:rPr lang="en-US" sz="3200" u="sng" dirty="0"/>
              <a:t>Voeding in </a:t>
            </a:r>
            <a:r>
              <a:rPr lang="en-US" sz="3200" u="sng" dirty="0" err="1"/>
              <a:t>eigenbeheer</a:t>
            </a:r>
            <a:r>
              <a:rPr lang="en-US" sz="3200" u="sng" dirty="0"/>
              <a:t>:</a:t>
            </a:r>
            <a:br>
              <a:rPr lang="en-US" sz="3200" dirty="0"/>
            </a:br>
            <a:br>
              <a:rPr lang="en-US" sz="2800" dirty="0"/>
            </a:br>
            <a:r>
              <a:rPr lang="en-US" sz="2800" dirty="0"/>
              <a:t>- Patiëntenvoeding </a:t>
            </a:r>
            <a:r>
              <a:rPr lang="en-US" sz="1600" dirty="0"/>
              <a:t>(</a:t>
            </a:r>
            <a:r>
              <a:rPr lang="en-US" sz="1600" dirty="0" err="1"/>
              <a:t>voedingsmanagementsysteem</a:t>
            </a:r>
            <a:r>
              <a:rPr lang="en-US" sz="1600" dirty="0"/>
              <a:t> </a:t>
            </a:r>
            <a:r>
              <a:rPr lang="en-US" sz="1600" dirty="0" err="1"/>
              <a:t>Culicart</a:t>
            </a:r>
            <a:r>
              <a:rPr lang="en-US" sz="1600" dirty="0"/>
              <a:t>)</a:t>
            </a:r>
            <a:br>
              <a:rPr lang="en-US" sz="2800" dirty="0"/>
            </a:br>
            <a:r>
              <a:rPr lang="en-US" sz="2800" dirty="0"/>
              <a:t>- Banqueting </a:t>
            </a:r>
            <a:r>
              <a:rPr lang="en-US" sz="2800" dirty="0" err="1"/>
              <a:t>activiteiten</a:t>
            </a:r>
            <a:br>
              <a:rPr lang="en-US" sz="2800" dirty="0"/>
            </a:br>
            <a:r>
              <a:rPr lang="en-US" sz="2800" dirty="0"/>
              <a:t>- </a:t>
            </a:r>
            <a:r>
              <a:rPr lang="en-US" sz="2800" dirty="0" err="1"/>
              <a:t>Personeelsrestaurant</a:t>
            </a:r>
            <a:br>
              <a:rPr lang="en-US" sz="2800" dirty="0"/>
            </a:br>
            <a:br>
              <a:rPr lang="en-US" sz="2800" dirty="0"/>
            </a:br>
            <a:r>
              <a:rPr lang="en-US" sz="2800" u="sng" dirty="0" err="1">
                <a:solidFill>
                  <a:schemeClr val="accent2">
                    <a:lumMod val="75000"/>
                  </a:schemeClr>
                </a:solidFill>
              </a:rPr>
              <a:t>Uitbesteed</a:t>
            </a:r>
            <a:r>
              <a:rPr lang="en-US" sz="2800" u="sng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br>
              <a:rPr lang="en-US" sz="2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</a:rPr>
              <a:t>Bezoekersrestaurant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 (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</a:rPr>
              <a:t>Vermaat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)</a:t>
            </a:r>
            <a:br>
              <a:rPr lang="en-US" sz="2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- AH To Go</a:t>
            </a:r>
            <a:endParaRPr lang="nl-NL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07929B-4F4F-4DFB-A065-2B06B013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z="1200" dirty="0"/>
              <a:t>Amsterdam UMC | Wie zijn wij?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880" y="0"/>
            <a:ext cx="4572000" cy="625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5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0877" y="528592"/>
            <a:ext cx="10766044" cy="1325563"/>
          </a:xfrm>
        </p:spPr>
        <p:txBody>
          <a:bodyPr/>
          <a:lstStyle/>
          <a:p>
            <a:r>
              <a:rPr lang="nl-NL" dirty="0"/>
              <a:t>Rondleiding VUmc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404799" y="1561627"/>
            <a:ext cx="10576794" cy="3751308"/>
          </a:xfrm>
        </p:spPr>
        <p:txBody>
          <a:bodyPr/>
          <a:lstStyle/>
          <a:p>
            <a:pPr marL="0" indent="0">
              <a:buNone/>
            </a:pPr>
            <a:r>
              <a:rPr lang="nl-NL" sz="3200" u="sng" dirty="0">
                <a:latin typeface="Trebuchet MS" panose="020B0603020202020204" pitchFamily="34" charset="0"/>
              </a:rPr>
              <a:t>Rondleiding langs:</a:t>
            </a:r>
          </a:p>
          <a:p>
            <a:pPr marL="0" indent="0">
              <a:buNone/>
            </a:pPr>
            <a:r>
              <a:rPr lang="nl-NL" sz="3200" dirty="0">
                <a:latin typeface="Trebuchet MS" panose="020B0603020202020204" pitchFamily="34" charset="0"/>
              </a:rPr>
              <a:t>Na afloop kunnen we </a:t>
            </a:r>
            <a:br>
              <a:rPr lang="nl-NL" sz="3200" dirty="0">
                <a:latin typeface="Trebuchet MS" panose="020B0603020202020204" pitchFamily="34" charset="0"/>
              </a:rPr>
            </a:br>
            <a:r>
              <a:rPr lang="nl-NL" sz="3200" dirty="0">
                <a:latin typeface="Trebuchet MS" panose="020B0603020202020204" pitchFamily="34" charset="0"/>
              </a:rPr>
              <a:t>plenair vragen beantwoorden 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011" y="1182624"/>
            <a:ext cx="5755031" cy="3837783"/>
          </a:xfrm>
          <a:prstGeom prst="rect">
            <a:avLst/>
          </a:prstGeom>
        </p:spPr>
      </p:pic>
      <p:sp>
        <p:nvSpPr>
          <p:cNvPr id="8" name="Rechthoek 7"/>
          <p:cNvSpPr/>
          <p:nvPr/>
        </p:nvSpPr>
        <p:spPr>
          <a:xfrm>
            <a:off x="470877" y="374511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</a:rPr>
              <a:t>9.00 – 9.05  Ontvangst met koffie / thee in het Restaurant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</a:rPr>
              <a:t>9.05 – 9.20   Presentatie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</a:rPr>
              <a:t>9.20 – 9.30   Rondleiding Restaurant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</a:rPr>
              <a:t>9.30 – 9.40   Rondleiding Banqueting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</a:rPr>
              <a:t>9.40 – 9.55   Rondleiding Afdelingskeuken 1B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</a:rPr>
              <a:t>9.55 – 10.15 Rondleiding Keuken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</a:rPr>
              <a:t>10.15 – 10.30    Afsluiting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A707929B-4F4F-4DFB-A065-2B06B013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1200" y="6381750"/>
            <a:ext cx="4114800" cy="365125"/>
          </a:xfrm>
        </p:spPr>
        <p:txBody>
          <a:bodyPr/>
          <a:lstStyle/>
          <a:p>
            <a:r>
              <a:rPr lang="nl-NL" sz="1200"/>
              <a:t>Amsterdam UMC | Wie zijn wij?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88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297" y="626850"/>
            <a:ext cx="10766044" cy="1325563"/>
          </a:xfrm>
        </p:spPr>
        <p:txBody>
          <a:bodyPr/>
          <a:lstStyle/>
          <a:p>
            <a:r>
              <a:rPr lang="nl-NL" dirty="0"/>
              <a:t>2. Patiënten en </a:t>
            </a:r>
            <a:br>
              <a:rPr lang="nl-NL" dirty="0"/>
            </a:br>
            <a:r>
              <a:rPr lang="nl-NL" dirty="0"/>
              <a:t>afdelingen locatie VUmc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>
          <a:xfrm>
            <a:off x="0" y="2550290"/>
            <a:ext cx="12010292" cy="3751308"/>
          </a:xfrm>
          <a:prstGeom prst="rect">
            <a:avLst/>
          </a:prstGeo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Locatie VUmc heeft drie beddentorens.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Iedere toren heeft 9 verdiepingen en in totaal zijn er 22 zorgafdelingen (22 Pantry’s *)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Op de begane grond is een nieuwe centrale keuken en les-, en inspiratie centrum (eigen bereidingen);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Warme maaltijden en tussendoortjes dagelijks geleverd via de keuken (voedingslogistiek)</a:t>
            </a:r>
          </a:p>
          <a:p>
            <a:pPr marL="342900" indent="-342900">
              <a:buFontTx/>
              <a:buChar char="-"/>
            </a:pPr>
            <a:r>
              <a:rPr lang="nl-NL" b="1" dirty="0">
                <a:solidFill>
                  <a:srgbClr val="003741"/>
                </a:solidFill>
              </a:rPr>
              <a:t>Broodmaaltijden</a:t>
            </a:r>
            <a:r>
              <a:rPr lang="nl-NL" dirty="0">
                <a:solidFill>
                  <a:srgbClr val="003741"/>
                </a:solidFill>
              </a:rPr>
              <a:t> (broodwagens) via de pantry’s (Voedingsassistenten onderdeel zorg *)  </a:t>
            </a:r>
          </a:p>
          <a:p>
            <a:pPr marL="342900" indent="-342900">
              <a:buFontTx/>
              <a:buChar char="-"/>
            </a:pPr>
            <a:endParaRPr lang="nl-NL" dirty="0">
              <a:solidFill>
                <a:srgbClr val="003741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3152" y="217976"/>
            <a:ext cx="4827140" cy="2718656"/>
          </a:xfrm>
          <a:prstGeom prst="rect">
            <a:avLst/>
          </a:prstGeom>
        </p:spPr>
      </p:pic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A707929B-4F4F-4DFB-A065-2B06B013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1200" y="6381750"/>
            <a:ext cx="4114800" cy="365125"/>
          </a:xfrm>
        </p:spPr>
        <p:txBody>
          <a:bodyPr/>
          <a:lstStyle/>
          <a:p>
            <a:r>
              <a:rPr lang="nl-NL" sz="1200"/>
              <a:t>Amsterdam UMC | Wie zijn wij?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788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6778" y="895305"/>
            <a:ext cx="10766044" cy="1325563"/>
          </a:xfrm>
        </p:spPr>
        <p:txBody>
          <a:bodyPr/>
          <a:lstStyle/>
          <a:p>
            <a:r>
              <a:rPr lang="nl-NL" dirty="0"/>
              <a:t>Overige afdelingen waar voeding wordt besteld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57648" y="2494292"/>
            <a:ext cx="10093512" cy="3751308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Personeelsrestaurant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Banqueting (evenementen en roomservice)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De poliklinieken (diverse afdelingen – dagbehandelingen*)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(De spoedeisende hulp)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Amstelring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Dialysenet</a:t>
            </a:r>
          </a:p>
          <a:p>
            <a:pPr marL="342900" indent="-342900">
              <a:buFontTx/>
              <a:buChar char="-"/>
            </a:pPr>
            <a:r>
              <a:rPr lang="nl-NL" dirty="0">
                <a:solidFill>
                  <a:srgbClr val="003741"/>
                </a:solidFill>
              </a:rPr>
              <a:t>Alzheimer stichting</a:t>
            </a: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A707929B-4F4F-4DFB-A065-2B06B013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1200" y="6381750"/>
            <a:ext cx="4114800" cy="365125"/>
          </a:xfrm>
        </p:spPr>
        <p:txBody>
          <a:bodyPr/>
          <a:lstStyle/>
          <a:p>
            <a:r>
              <a:rPr lang="nl-NL" sz="1200"/>
              <a:t>Amsterdam UMC | Wie zijn wij?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270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C4B550ABE92447A2ACA11BE917DF83" ma:contentTypeVersion="5" ma:contentTypeDescription="Een nieuw document maken." ma:contentTypeScope="" ma:versionID="32146b986cc362b433e29e8499613e86">
  <xsd:schema xmlns:xsd="http://www.w3.org/2001/XMLSchema" xmlns:xs="http://www.w3.org/2001/XMLSchema" xmlns:p="http://schemas.microsoft.com/office/2006/metadata/properties" xmlns:ns2="a80ab04c-8f70-4963-96ff-2715df65a177" xmlns:ns3="1acb8f41-2a33-4baf-8cf1-caa83d506ca0" targetNamespace="http://schemas.microsoft.com/office/2006/metadata/properties" ma:root="true" ma:fieldsID="75eddcaddb43a10c6a901374ade4941d" ns2:_="" ns3:_="">
    <xsd:import namespace="a80ab04c-8f70-4963-96ff-2715df65a177"/>
    <xsd:import namespace="1acb8f41-2a33-4baf-8cf1-caa83d506c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0ab04c-8f70-4963-96ff-2715df65a1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cb8f41-2a33-4baf-8cf1-caa83d506ca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B3B0D41-09D7-497E-82B7-5BEA22F858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C0C3C5-7D8A-4EE7-895F-AF0D550067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0ab04c-8f70-4963-96ff-2715df65a177"/>
    <ds:schemaRef ds:uri="1acb8f41-2a33-4baf-8cf1-caa83d506c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EA147B-806A-48F4-B571-55A59BAB473F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fd544e1-a865-4fda-8ddf-5b5bbab87493"/>
    <ds:schemaRef ds:uri="http://purl.org/dc/elements/1.1/"/>
    <ds:schemaRef ds:uri="http://schemas.microsoft.com/office/2006/metadata/properties"/>
    <ds:schemaRef ds:uri="http://purl.org/dc/terms/"/>
    <ds:schemaRef ds:uri="cf7dd2b8-91e5-4b25-bc95-2225a1f9e4c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KonicaMinolta</Template>
  <TotalTime>227</TotalTime>
  <Words>590</Words>
  <Application>Microsoft Office PowerPoint</Application>
  <PresentationFormat>Breedbeeld</PresentationFormat>
  <Paragraphs>149</Paragraphs>
  <Slides>13</Slides>
  <Notes>4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Kantoorthema</vt:lpstr>
      <vt:lpstr>Amsterdam UMC</vt:lpstr>
      <vt:lpstr>Amsterdam UMC</vt:lpstr>
      <vt:lpstr>Locatieprofielen</vt:lpstr>
      <vt:lpstr>PowerPoint-presentatie</vt:lpstr>
      <vt:lpstr>PowerPoint-presentatie</vt:lpstr>
      <vt:lpstr>       Locatie VUmc - Kenmerken  Voeding in eigenbeheer:  - Patiëntenvoeding (voedingsmanagementsysteem Culicart) - Banqueting activiteiten - Personeelsrestaurant  Uitbesteed:  - Bezoekersrestaurant (Vermaat) - AH To Go</vt:lpstr>
      <vt:lpstr>Rondleiding VUmc</vt:lpstr>
      <vt:lpstr>2. Patiënten en  afdelingen locatie VUmc</vt:lpstr>
      <vt:lpstr>Overige afdelingen waar voeding wordt besteld</vt:lpstr>
      <vt:lpstr>Verbouwingen organisatiestructuur</vt:lpstr>
      <vt:lpstr>Verbouwingen fysiek</vt:lpstr>
      <vt:lpstr>PowerPoint-presentatie</vt:lpstr>
      <vt:lpstr>Menu en assortiment smaak - voldoende eiwit en energie – variatie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Olaf van der Grijspaarde</dc:creator>
  <cp:lastModifiedBy>Neuteboom, L.</cp:lastModifiedBy>
  <cp:revision>297</cp:revision>
  <dcterms:created xsi:type="dcterms:W3CDTF">2018-06-28T15:32:29Z</dcterms:created>
  <dcterms:modified xsi:type="dcterms:W3CDTF">2023-10-23T09:47:14Z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0x0101008FC4B550ABE92447A2ACA11BE917DF83</vt:lpwstr>
  </property>
  <property fmtid="{D5CDD505-2E9C-101B-9397-08002B2CF9AE}" pid="3" name="MediaServiceImageTags">
    <vt:lpwstr/>
  </property>
</Properties>
</file>