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79" r:id="rId5"/>
    <p:sldId id="299" r:id="rId6"/>
    <p:sldId id="314" r:id="rId7"/>
    <p:sldId id="301" r:id="rId8"/>
    <p:sldId id="311" r:id="rId9"/>
    <p:sldId id="332" r:id="rId10"/>
    <p:sldId id="338" r:id="rId11"/>
    <p:sldId id="325" r:id="rId12"/>
    <p:sldId id="326" r:id="rId13"/>
    <p:sldId id="327" r:id="rId14"/>
    <p:sldId id="328" r:id="rId15"/>
    <p:sldId id="329" r:id="rId16"/>
    <p:sldId id="330" r:id="rId17"/>
    <p:sldId id="333" r:id="rId18"/>
    <p:sldId id="334" r:id="rId19"/>
    <p:sldId id="336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923"/>
    <a:srgbClr val="003741"/>
    <a:srgbClr val="E89E00"/>
    <a:srgbClr val="6AB650"/>
    <a:srgbClr val="009CB4"/>
    <a:srgbClr val="F07814"/>
    <a:srgbClr val="CED9E5"/>
    <a:srgbClr val="00373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362779-CDE1-0BF0-B6DD-D9039516BC72}" v="106" dt="2023-06-29T13:00:39.964"/>
    <p1510:client id="{1A8F7A3C-398B-7614-AAAB-AFAE111AD88B}" v="4" dt="2023-07-06T11:14:27.790"/>
    <p1510:client id="{1C12A7B1-CF73-E1FE-9F37-C8FFBA10A56D}" v="28" dt="2023-06-01T12:52:37.990"/>
    <p1510:client id="{24F52396-3BA6-7DF5-8B23-84A008820108}" v="423" dt="2023-06-20T08:20:47.783"/>
    <p1510:client id="{283C57CB-5511-17AD-3B73-C79DB9FE15AF}" v="60" dt="2023-06-29T12:52:04.022"/>
    <p1510:client id="{32009BF6-FE93-BBE3-D841-668DCD253AD6}" v="13" dt="2023-05-26T12:48:12.347"/>
    <p1510:client id="{37FC5B2D-DD70-770F-8CF9-4891C5C5BD33}" v="467" dt="2023-06-27T14:43:10.312"/>
    <p1510:client id="{503F188A-64E0-9967-3109-D6D7D19E9DB1}" v="226" dt="2023-08-24T08:07:47.528"/>
    <p1510:client id="{5B2C33EF-A570-7DD7-EDE2-1E4563043FB6}" v="9" dt="2023-06-26T13:58:57.766"/>
    <p1510:client id="{5DF8BDB5-ACDF-D026-FF26-3906667024FE}" v="53" dt="2023-06-21T11:25:23.473"/>
    <p1510:client id="{6B63C13B-465C-9428-2E2D-39FD4B7D081D}" v="2" dt="2023-06-06T10:32:40.921"/>
    <p1510:client id="{738B7848-27FF-58DF-1424-3424AC1B7824}" v="11" dt="2023-06-20T08:54:54.338"/>
    <p1510:client id="{7F1584A8-C770-6A5D-6FC3-370511100724}" v="76" dt="2023-06-26T12:58:38.812"/>
    <p1510:client id="{811F916A-13FD-D61A-0F39-9B40C014E423}" v="477" dt="2023-05-30T15:15:46.054"/>
    <p1510:client id="{8E9B8903-83B3-F70A-3883-291AD0CAC63B}" v="79" dt="2023-06-15T13:43:32.308"/>
    <p1510:client id="{8ED06953-231A-FD2B-5AE6-5274E0D42CED}" v="105" dt="2023-06-26T15:01:41.330"/>
    <p1510:client id="{9D151C90-A6B5-70A1-B039-45EEFB5D9F3A}" v="127" dt="2023-06-22T07:42:49.226"/>
    <p1510:client id="{BE455842-78E0-E577-E2A9-C382F0B70A51}" v="36" dt="2023-06-01T12:40:40.524"/>
    <p1510:client id="{C2B01234-473E-B7F3-07C4-440E59704E9A}" v="116" dt="2023-06-01T12:34:54.091"/>
    <p1510:client id="{C3800D63-3498-6991-D185-A369FC1D347F}" v="4" dt="2023-06-06T10:08:13.863"/>
    <p1510:client id="{C4E497D0-A7E7-0684-1F24-1A48FE5C93BE}" v="88" dt="2023-06-30T13:48:57.914"/>
    <p1510:client id="{C5EB0565-085A-8F7B-D24A-5BC624F40FC1}" v="232" dt="2023-06-20T09:10:57.282"/>
    <p1510:client id="{C69431C3-FA55-41C8-0DA4-4D865DD84AD8}" v="236" dt="2023-06-19T15:09:11.221"/>
    <p1510:client id="{C7C0AEA4-00A7-9223-ADBF-17388B2B8C7A}" v="166" dt="2023-08-24T12:14:49.399"/>
    <p1510:client id="{CA75D3DE-770C-4864-81D7-038B39EA212A}" v="3" dt="2023-10-13T08:27:27"/>
    <p1510:client id="{CE681337-F4BB-BA10-3C01-56DE147B52CA}" v="92" dt="2023-06-01T13:19:00.059"/>
    <p1510:client id="{CE981102-52B4-F449-1B56-0BD9AEE3B23D}" v="815" dt="2023-06-01T12:51:48.875"/>
    <p1510:client id="{CEB96C3A-A3CF-068E-C078-99C7DF7222ED}" v="387" dt="2023-05-26T13:36:06.283"/>
    <p1510:client id="{DB4A12CC-B0AE-75CC-4835-7C4591694E95}" v="6" dt="2023-06-01T12:54:22.090"/>
    <p1510:client id="{E899165E-671E-9637-973C-DC622E425A27}" v="32" dt="2023-06-01T12:49:10.214"/>
    <p1510:client id="{EE837959-8807-43A2-A261-AE9E99F1B00B}" v="43" dt="2023-06-19T13:56:24.0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5" autoAdjust="0"/>
    <p:restoredTop sz="94666"/>
  </p:normalViewPr>
  <p:slideViewPr>
    <p:cSldViewPr snapToGrid="0">
      <p:cViewPr varScale="1">
        <p:scale>
          <a:sx n="107" d="100"/>
          <a:sy n="107" d="100"/>
        </p:scale>
        <p:origin x="132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kker, F. (Francis)" userId="S::f.bakker@amsterdamumc.nl::6cae971c-dbc6-45c3-a9af-be985bbd326e" providerId="AD" clId="Web-{CA75D3DE-770C-4864-81D7-038B39EA212A}"/>
    <pc:docChg chg="modSld">
      <pc:chgData name="Bakker, F. (Francis)" userId="S::f.bakker@amsterdamumc.nl::6cae971c-dbc6-45c3-a9af-be985bbd326e" providerId="AD" clId="Web-{CA75D3DE-770C-4864-81D7-038B39EA212A}" dt="2023-10-13T08:27:27" v="2" actId="20577"/>
      <pc:docMkLst>
        <pc:docMk/>
      </pc:docMkLst>
      <pc:sldChg chg="modSp">
        <pc:chgData name="Bakker, F. (Francis)" userId="S::f.bakker@amsterdamumc.nl::6cae971c-dbc6-45c3-a9af-be985bbd326e" providerId="AD" clId="Web-{CA75D3DE-770C-4864-81D7-038B39EA212A}" dt="2023-10-13T08:27:27" v="2" actId="20577"/>
        <pc:sldMkLst>
          <pc:docMk/>
          <pc:sldMk cId="2935898486" sldId="339"/>
        </pc:sldMkLst>
        <pc:spChg chg="mod">
          <ac:chgData name="Bakker, F. (Francis)" userId="S::f.bakker@amsterdamumc.nl::6cae971c-dbc6-45c3-a9af-be985bbd326e" providerId="AD" clId="Web-{CA75D3DE-770C-4864-81D7-038B39EA212A}" dt="2023-10-13T08:27:27" v="2" actId="20577"/>
          <ac:spMkLst>
            <pc:docMk/>
            <pc:sldMk cId="2935898486" sldId="339"/>
            <ac:spMk id="2" creationId="{0456E3C8-BED5-4D1C-92AE-3320B9322B8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31-10-2023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Beter welzijn &amp; sneller herstel</a:t>
            </a:r>
          </a:p>
          <a:p>
            <a:endParaRPr lang="nl-NL" dirty="0"/>
          </a:p>
          <a:p>
            <a:r>
              <a:rPr lang="nl-NL" dirty="0"/>
              <a:t>Waarom Zorg op het Bord?</a:t>
            </a:r>
          </a:p>
          <a:p>
            <a:r>
              <a:rPr lang="nl-NL" dirty="0"/>
              <a:t>Belang van voeding voor patiënten staat steeds centraler.  Ligduur kan verkort worden met XX%. </a:t>
            </a:r>
          </a:p>
          <a:p>
            <a:r>
              <a:rPr lang="nl-NL" dirty="0"/>
              <a:t>Daarnaast ook goede voorbeeld geven voor mensen thuis en patiënten kennis geven over gezonde voeding. Kennis laten maken met eenvoudige  gerechten. </a:t>
            </a:r>
          </a:p>
          <a:p>
            <a:r>
              <a:rPr lang="nl-NL" dirty="0"/>
              <a:t>Dit doen we </a:t>
            </a:r>
            <a:r>
              <a:rPr lang="nl-NL" dirty="0" err="1"/>
              <a:t>dmv</a:t>
            </a:r>
            <a:r>
              <a:rPr lang="nl-NL" dirty="0"/>
              <a:t>:</a:t>
            </a:r>
          </a:p>
          <a:p>
            <a:r>
              <a:rPr lang="nl-NL" dirty="0"/>
              <a:t>Een </a:t>
            </a:r>
            <a:r>
              <a:rPr lang="nl-NL" b="1" dirty="0"/>
              <a:t>persoonlijke aanpak</a:t>
            </a:r>
            <a:r>
              <a:rPr lang="nl-NL" dirty="0"/>
              <a:t>. Hoe?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Adviseren van de patiënt in voedingskeuze, menu naar eigen smaak en aangepast op diëten, portie aansluiten voedingsbehoeften individuele patiënt,   </a:t>
            </a:r>
            <a:r>
              <a:rPr lang="nl-NL" b="1" dirty="0"/>
              <a:t>REGIE BIJ DE PATIENT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Lekker eten en drinken: garnituren, </a:t>
            </a:r>
            <a:r>
              <a:rPr lang="nl-NL" dirty="0" err="1"/>
              <a:t>condimenten</a:t>
            </a:r>
            <a:r>
              <a:rPr lang="nl-NL" dirty="0"/>
              <a:t>  Aantrekkelijke presentatie</a:t>
            </a:r>
          </a:p>
          <a:p>
            <a:r>
              <a:rPr lang="nl-NL" b="1" dirty="0"/>
              <a:t>Optimale voeding</a:t>
            </a:r>
            <a:r>
              <a:rPr lang="nl-NL" dirty="0"/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E rijk  maaltijden en tussendoortjes, , natuurlijke eiwitbronnen, yoghurtbar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gevarieerd menu, De schijf van vijf, groenten en fruit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536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1575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dirty="0"/>
              <a:t>3 menu’s: traditioneel, internationaal, vegetarisch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0735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Uitleg geven over menu opbouw / motivatie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Per ronde ligt de nadruk op een 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Uitschrijven – trainingsmateriaal, hoe leg ik het de patiënt uit?</a:t>
            </a:r>
          </a:p>
          <a:p>
            <a:endParaRPr lang="nl-NL" dirty="0"/>
          </a:p>
          <a:p>
            <a:r>
              <a:rPr lang="nl-NL" dirty="0"/>
              <a:t>Assortiment:</a:t>
            </a:r>
          </a:p>
          <a:p>
            <a:r>
              <a:rPr lang="nl-NL" dirty="0"/>
              <a:t>Naar de BBW</a:t>
            </a:r>
          </a:p>
          <a:p>
            <a:r>
              <a:rPr lang="nl-NL" dirty="0"/>
              <a:t>- nieuw in assortiment, rozijnenbrood, flensje, eierkoek</a:t>
            </a:r>
          </a:p>
          <a:p>
            <a:r>
              <a:rPr lang="nl-NL" dirty="0"/>
              <a:t>- Beleg in grootverpakking – met tang uit verpakking – allergenen uit nieuwe verpakking</a:t>
            </a:r>
          </a:p>
          <a:p>
            <a:r>
              <a:rPr lang="nl-NL" dirty="0"/>
              <a:t>- Uit het assortiment:</a:t>
            </a:r>
          </a:p>
          <a:p>
            <a:r>
              <a:rPr lang="nl-NL" dirty="0"/>
              <a:t>- smaakmakers</a:t>
            </a:r>
          </a:p>
          <a:p>
            <a:endParaRPr lang="nl-NL" dirty="0"/>
          </a:p>
          <a:p>
            <a:r>
              <a:rPr lang="nl-NL" dirty="0"/>
              <a:t>Benodigdheden: menukaart + assortiment boekje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4970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598714"/>
            <a:ext cx="12192000" cy="2943610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60" name="Groep 59">
            <a:extLst>
              <a:ext uri="{FF2B5EF4-FFF2-40B4-BE49-F238E27FC236}">
                <a16:creationId xmlns:a16="http://schemas.microsoft.com/office/drawing/2014/main" id="{23432A2F-9573-4D30-A457-51313B3F8441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78C8C806-1C8D-4CAE-B87E-C4933CC01D6B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3F361E0-61C0-45A7-B38F-0F04302A48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58" name="Afbeelding 57">
              <a:extLst>
                <a:ext uri="{FF2B5EF4-FFF2-40B4-BE49-F238E27FC236}">
                  <a16:creationId xmlns:a16="http://schemas.microsoft.com/office/drawing/2014/main" id="{7FA52067-A26A-4DC2-9C65-6AA60AED6E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1CAAE213-2384-4B05-822C-4E2B7D8236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F8916971-DD3E-4173-80E9-A5B8E4B786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Enter sub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7256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51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it colored bg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19454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tekst or </a:t>
            </a:r>
            <a:r>
              <a:rPr lang="nl-NL" err="1"/>
              <a:t>bullet</a:t>
            </a:r>
            <a:r>
              <a:rPr lang="nl-NL"/>
              <a:t> tekst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45627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6AB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D3611-1177-48EA-A067-CEF0CDB424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C4A8E8-3E90-4C49-8DE9-AAB8EE4590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Second </a:t>
            </a:r>
            <a:r>
              <a:rPr lang="nl-NL" err="1"/>
              <a:t>title</a:t>
            </a:r>
            <a:r>
              <a:rPr lang="nl-NL"/>
              <a:t> line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8744D87F-F65F-4818-B6A9-319B33602989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id="{255AD987-97B1-46C2-B7B7-AFED11E03D1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C0AF222-F84B-4A7F-989F-B00781BA91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242ABA24-DA60-4A2C-B5AD-3FD2D6AC5A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42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6AB650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Or </a:t>
            </a:r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23665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6AB650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4426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6AB650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136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 colored bg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6AB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07334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6AB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99139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D3611-1177-48EA-A067-CEF0CDB424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C4A8E8-3E90-4C49-8DE9-AAB8EE4590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Second </a:t>
            </a:r>
            <a:r>
              <a:rPr lang="nl-NL" err="1"/>
              <a:t>title</a:t>
            </a:r>
            <a:r>
              <a:rPr lang="nl-NL"/>
              <a:t> line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23C544A4-2E78-48AB-AE0E-D3A4C53372B3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D339B49-063C-47AB-8D1E-FF2E6986F1BA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3F26F29A-AFED-4F5D-A512-F938D5C34F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47BE6D8-7723-4362-BBF6-20F5AE089B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Regular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Or </a:t>
            </a:r>
            <a:r>
              <a:rPr lang="nl-NL" err="1"/>
              <a:t>use</a:t>
            </a:r>
            <a:r>
              <a:rPr lang="nl-NL"/>
              <a:t> a </a:t>
            </a:r>
            <a:r>
              <a:rPr lang="nl-NL" err="1"/>
              <a:t>bullet</a:t>
            </a:r>
            <a:r>
              <a:rPr lang="nl-NL"/>
              <a:t> list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136745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87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 colored bg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4">
            <a:extLst>
              <a:ext uri="{FF2B5EF4-FFF2-40B4-BE49-F238E27FC236}">
                <a16:creationId xmlns:a16="http://schemas.microsoft.com/office/drawing/2014/main" id="{DA58A6F3-534A-40A0-83C6-89CBA2926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03738"/>
            <a:ext cx="12192000" cy="6254262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968198D8-F9D5-466F-B081-D48DCE325626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7F68AFAE-ACDE-45F8-9005-12041EE103F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DBC6344-822B-41DC-A605-CFB48858EE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588EF8EA-60D8-4FF4-9BF9-DEBB3A6B0C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30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ee kolommen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374119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en kolom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75395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ee kolommen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280096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241893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1282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</p:spTree>
    <p:extLst>
      <p:ext uri="{BB962C8B-B14F-4D97-AF65-F5344CB8AC3E}">
        <p14:creationId xmlns:p14="http://schemas.microsoft.com/office/powerpoint/2010/main" val="336488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/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6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it colored bg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plain</a:t>
            </a:r>
            <a:r>
              <a:rPr lang="nl-NL"/>
              <a:t> tekst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65975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plain</a:t>
            </a:r>
            <a:r>
              <a:rPr lang="nl-NL"/>
              <a:t> tekst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414109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D3611-1177-48EA-A067-CEF0CDB424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C4A8E8-3E90-4C49-8DE9-AAB8EE4590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Enter sub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455BB8EC-FD7C-4339-9B77-EF3A7A679195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id="{41C2ED93-ADB9-4842-B417-6FB7F6480FF3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77C4B3ED-6D5B-4985-91AE-C722381822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0949537F-98A9-4146-8DF4-81598976B8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330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Or </a:t>
            </a:r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2107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98274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CCC1A1E-656A-4AF0-AA4A-4C5B0A9CBB55}"/>
              </a:ext>
            </a:extLst>
          </p:cNvPr>
          <p:cNvSpPr/>
          <p:nvPr userDrawn="1"/>
        </p:nvSpPr>
        <p:spPr>
          <a:xfrm>
            <a:off x="1" y="6271260"/>
            <a:ext cx="12192000" cy="586740"/>
          </a:xfrm>
          <a:prstGeom prst="rect">
            <a:avLst/>
          </a:prstGeom>
          <a:solidFill>
            <a:srgbClr val="CE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5E57A9-EF42-41CC-A2FF-69FC4446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1100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Hier de 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4C743E-8D29-4316-98AB-B30200D58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1200" y="6381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rgbClr val="00373E"/>
                </a:solidFill>
              </a:defRPr>
            </a:lvl1pPr>
          </a:lstStyle>
          <a:p>
            <a:r>
              <a:rPr lang="nl-NL"/>
              <a:t>Example footer | July 2018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6CEDF9-8401-43A2-A4AB-0E7332B8A3EF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413" y="0"/>
            <a:ext cx="495173" cy="10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55" r:id="rId25"/>
    <p:sldLayoutId id="2147483682" r:id="rId26"/>
    <p:sldLayoutId id="2147483683" r:id="rId27"/>
    <p:sldLayoutId id="2147483684" r:id="rId28"/>
    <p:sldLayoutId id="2147483686" r:id="rId29"/>
    <p:sldLayoutId id="2147483687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B27C79-C680-4A7F-8DF6-D93FA9B64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143" y="1099088"/>
            <a:ext cx="10776857" cy="1152751"/>
          </a:xfrm>
        </p:spPr>
        <p:txBody>
          <a:bodyPr/>
          <a:lstStyle/>
          <a:p>
            <a:r>
              <a:rPr lang="en-US" noProof="0"/>
              <a:t>Amsterdam UMC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29CBB0D-5C54-4D58-8000-D86D3E690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446" y="2193283"/>
            <a:ext cx="10776857" cy="653143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3200" noProof="0" dirty="0" err="1">
                <a:latin typeface="Trebuchet MS"/>
              </a:rPr>
              <a:t>Wie</a:t>
            </a:r>
            <a:r>
              <a:rPr lang="en-US" sz="3200" noProof="0" dirty="0">
                <a:latin typeface="Trebuchet MS"/>
              </a:rPr>
              <a:t> </a:t>
            </a:r>
            <a:r>
              <a:rPr lang="en-US" sz="3200" noProof="0" dirty="0" err="1">
                <a:latin typeface="Trebuchet MS"/>
              </a:rPr>
              <a:t>zijn</a:t>
            </a:r>
            <a:r>
              <a:rPr lang="en-US" sz="3200" noProof="0" dirty="0">
                <a:latin typeface="Trebuchet MS"/>
              </a:rPr>
              <a:t> </a:t>
            </a:r>
            <a:r>
              <a:rPr lang="en-US" sz="3200" noProof="0" dirty="0" err="1">
                <a:latin typeface="Trebuchet MS"/>
              </a:rPr>
              <a:t>wij</a:t>
            </a:r>
            <a:r>
              <a:rPr lang="en-US" sz="3200" dirty="0">
                <a:latin typeface="Trebuchet MS"/>
              </a:rPr>
              <a:t>?</a:t>
            </a:r>
            <a:endParaRPr lang="en-US" sz="3200" noProof="0" dirty="0">
              <a:latin typeface="Trebuchet MS"/>
            </a:endParaRPr>
          </a:p>
        </p:txBody>
      </p:sp>
      <p:pic>
        <p:nvPicPr>
          <p:cNvPr id="4" name="Afbeelding 4" descr="Afbeelding met persoon, person, staan, mensen&#10;&#10;Automatisch gegenereerde beschrijving">
            <a:extLst>
              <a:ext uri="{FF2B5EF4-FFF2-40B4-BE49-F238E27FC236}">
                <a16:creationId xmlns:a16="http://schemas.microsoft.com/office/drawing/2014/main" id="{C8B96621-50ED-F645-72FE-A90E41135E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3"/>
          <a:stretch/>
        </p:blipFill>
        <p:spPr>
          <a:xfrm>
            <a:off x="0" y="3434255"/>
            <a:ext cx="12192013" cy="3426378"/>
          </a:xfrm>
        </p:spPr>
      </p:pic>
    </p:spTree>
    <p:extLst>
      <p:ext uri="{BB962C8B-B14F-4D97-AF65-F5344CB8AC3E}">
        <p14:creationId xmlns:p14="http://schemas.microsoft.com/office/powerpoint/2010/main" val="161330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36778" y="895305"/>
            <a:ext cx="10766044" cy="1325563"/>
          </a:xfrm>
        </p:spPr>
        <p:txBody>
          <a:bodyPr/>
          <a:lstStyle/>
          <a:p>
            <a:r>
              <a:rPr lang="nl-NL" dirty="0"/>
              <a:t>Verbouwingen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07569" y="1916068"/>
            <a:ext cx="10927231" cy="3751308"/>
          </a:xfrm>
        </p:spPr>
        <p:txBody>
          <a:bodyPr/>
          <a:lstStyle/>
          <a:p>
            <a:r>
              <a:rPr lang="nl-NL" dirty="0">
                <a:solidFill>
                  <a:srgbClr val="003741"/>
                </a:solidFill>
              </a:rPr>
              <a:t>We zitten middenin een verbouwingsperiode. De meeste verpleegafdelingen worden ontmanteld en opnieuw gebouwd. Dit geldt ook voor de keukens. </a:t>
            </a:r>
          </a:p>
          <a:p>
            <a:endParaRPr lang="nl-NL" dirty="0">
              <a:solidFill>
                <a:srgbClr val="003741"/>
              </a:solidFill>
            </a:endParaRPr>
          </a:p>
          <a:p>
            <a:r>
              <a:rPr lang="nl-NL" dirty="0">
                <a:solidFill>
                  <a:srgbClr val="003741"/>
                </a:solidFill>
              </a:rPr>
              <a:t>Hierdoor maken we onderscheid tussen: 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Oude keukens en nieuwe keukens</a:t>
            </a:r>
          </a:p>
          <a:p>
            <a:pPr marL="342900" indent="-342900">
              <a:buFontTx/>
              <a:buChar char="-"/>
            </a:pPr>
            <a:r>
              <a:rPr lang="nl-NL" dirty="0" err="1">
                <a:solidFill>
                  <a:srgbClr val="003741"/>
                </a:solidFill>
              </a:rPr>
              <a:t>Compactkeukens</a:t>
            </a:r>
            <a:r>
              <a:rPr lang="nl-NL" dirty="0">
                <a:solidFill>
                  <a:srgbClr val="003741"/>
                </a:solidFill>
              </a:rPr>
              <a:t> en pantry keukens</a:t>
            </a:r>
          </a:p>
        </p:txBody>
      </p:sp>
    </p:spTree>
    <p:extLst>
      <p:ext uri="{BB962C8B-B14F-4D97-AF65-F5344CB8AC3E}">
        <p14:creationId xmlns:p14="http://schemas.microsoft.com/office/powerpoint/2010/main" val="393915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3100" y="526350"/>
            <a:ext cx="10766044" cy="1325563"/>
          </a:xfrm>
        </p:spPr>
        <p:txBody>
          <a:bodyPr/>
          <a:lstStyle/>
          <a:p>
            <a:r>
              <a:rPr lang="nl-NL" dirty="0"/>
              <a:t>Oude keukens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923632"/>
            <a:ext cx="4995068" cy="3751263"/>
          </a:xfrm>
        </p:spPr>
      </p:pic>
      <p:pic>
        <p:nvPicPr>
          <p:cNvPr id="6" name="Tijdelijke aanduiding voor inhoud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753" y="1652849"/>
            <a:ext cx="5362726" cy="402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1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1200" y="895305"/>
            <a:ext cx="10766044" cy="1325563"/>
          </a:xfrm>
        </p:spPr>
        <p:txBody>
          <a:bodyPr/>
          <a:lstStyle/>
          <a:p>
            <a:r>
              <a:rPr lang="nl-NL" dirty="0"/>
              <a:t>Nieuwe keukens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8187" y="2220868"/>
            <a:ext cx="5477436" cy="323796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936" y="681317"/>
            <a:ext cx="4721412" cy="354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0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3100" y="669787"/>
            <a:ext cx="5234641" cy="1325563"/>
          </a:xfrm>
        </p:spPr>
        <p:txBody>
          <a:bodyPr/>
          <a:lstStyle/>
          <a:p>
            <a:r>
              <a:rPr lang="nl-NL" dirty="0" err="1"/>
              <a:t>Compactkeukens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673100" y="2009499"/>
            <a:ext cx="5346700" cy="375130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Grote keukens in de G-toren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Grote spoelkeuken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Vanuit deze keuken wordt ontbijt, lunch én avondeten geserveerd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428440" y="658256"/>
            <a:ext cx="52346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Pantrykeukens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>
          <a:xfrm>
            <a:off x="6246248" y="1816056"/>
            <a:ext cx="5416833" cy="3751308"/>
          </a:xfrm>
        </p:spPr>
        <p:txBody>
          <a:bodyPr/>
          <a:lstStyle/>
          <a:p>
            <a:r>
              <a:rPr lang="nl-NL" dirty="0">
                <a:solidFill>
                  <a:srgbClr val="003741"/>
                </a:solidFill>
              </a:rPr>
              <a:t>Kleinere keukens in de F- en H-toren</a:t>
            </a:r>
          </a:p>
          <a:p>
            <a:r>
              <a:rPr lang="nl-NL" dirty="0">
                <a:solidFill>
                  <a:srgbClr val="003741"/>
                </a:solidFill>
              </a:rPr>
              <a:t>Kleinere spoelkeuken</a:t>
            </a:r>
          </a:p>
          <a:p>
            <a:r>
              <a:rPr lang="nl-NL" dirty="0">
                <a:solidFill>
                  <a:srgbClr val="003741"/>
                </a:solidFill>
              </a:rPr>
              <a:t>Vanuit deze keuken wordt alleen ontbijt en lunch geserveerd</a:t>
            </a:r>
          </a:p>
          <a:p>
            <a:r>
              <a:rPr lang="nl-NL" dirty="0">
                <a:solidFill>
                  <a:srgbClr val="003741"/>
                </a:solidFill>
              </a:rPr>
              <a:t>Avondeten komt vanuit de compactkeuken</a:t>
            </a:r>
          </a:p>
          <a:p>
            <a:pPr marL="0" indent="0">
              <a:buNone/>
            </a:pPr>
            <a:endParaRPr lang="nl-NL" dirty="0">
              <a:solidFill>
                <a:srgbClr val="0037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4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DDD2515-AFB4-435E-BBD7-33995E4EF2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"/>
          <a:stretch/>
        </p:blipFill>
        <p:spPr>
          <a:xfrm>
            <a:off x="-1" y="0"/>
            <a:ext cx="12193813" cy="6858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3F8F21BC-781E-4273-80E5-6DA1CEF85C2E}"/>
              </a:ext>
            </a:extLst>
          </p:cNvPr>
          <p:cNvSpPr/>
          <p:nvPr/>
        </p:nvSpPr>
        <p:spPr>
          <a:xfrm>
            <a:off x="231640" y="2429723"/>
            <a:ext cx="3273551" cy="1039390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Meer regie bij de patiënt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Zelf de maaltijd samenstellen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Keuze in portiegrootte</a:t>
            </a: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3B416EC1-1A5A-4A20-901B-D644CC4C01F7}"/>
              </a:ext>
            </a:extLst>
          </p:cNvPr>
          <p:cNvSpPr/>
          <p:nvPr/>
        </p:nvSpPr>
        <p:spPr>
          <a:xfrm>
            <a:off x="9809812" y="1025586"/>
            <a:ext cx="2150535" cy="1305604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Centrale rol VA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Adviseren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Bestellen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Bereiden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Serveren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5E2124C0-43E8-40DD-90F6-B4F9BEBAEB19}"/>
              </a:ext>
            </a:extLst>
          </p:cNvPr>
          <p:cNvSpPr/>
          <p:nvPr/>
        </p:nvSpPr>
        <p:spPr>
          <a:xfrm>
            <a:off x="9809811" y="2831439"/>
            <a:ext cx="2150535" cy="1557864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 err="1"/>
              <a:t>iPads</a:t>
            </a:r>
            <a:endParaRPr lang="nl-NL" sz="2000" b="1" dirty="0"/>
          </a:p>
          <a:p>
            <a:pPr marL="285750" indent="-285750">
              <a:buFontTx/>
              <a:buChar char="-"/>
            </a:pPr>
            <a:r>
              <a:rPr lang="nl-NL" sz="1400" dirty="0"/>
              <a:t>De VA registreert de menukeuze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De VA registreert eventueel de eiwitinname</a:t>
            </a: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47CAB992-410A-4045-A8BE-474504369619}"/>
              </a:ext>
            </a:extLst>
          </p:cNvPr>
          <p:cNvSpPr/>
          <p:nvPr/>
        </p:nvSpPr>
        <p:spPr>
          <a:xfrm>
            <a:off x="231640" y="5513495"/>
            <a:ext cx="3273551" cy="1039390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Avondeten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2 menu’s, foodbank, 2 salades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7 daagse cyclus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483E3C52-E458-4E3D-A839-B977CF1E1530}"/>
              </a:ext>
            </a:extLst>
          </p:cNvPr>
          <p:cNvGrpSpPr/>
          <p:nvPr/>
        </p:nvGrpSpPr>
        <p:grpSpPr>
          <a:xfrm>
            <a:off x="5913802" y="5725347"/>
            <a:ext cx="6046544" cy="921852"/>
            <a:chOff x="2938616" y="5892472"/>
            <a:chExt cx="6046544" cy="921852"/>
          </a:xfrm>
          <a:solidFill>
            <a:srgbClr val="E89E00"/>
          </a:solidFill>
        </p:grpSpPr>
        <p:sp>
          <p:nvSpPr>
            <p:cNvPr id="23" name="Rechthoek: afgeronde hoeken 22">
              <a:extLst>
                <a:ext uri="{FF2B5EF4-FFF2-40B4-BE49-F238E27FC236}">
                  <a16:creationId xmlns:a16="http://schemas.microsoft.com/office/drawing/2014/main" id="{C8C562A3-5BA8-48B9-84E4-810E26C29CB9}"/>
                </a:ext>
              </a:extLst>
            </p:cNvPr>
            <p:cNvSpPr/>
            <p:nvPr/>
          </p:nvSpPr>
          <p:spPr>
            <a:xfrm>
              <a:off x="2938616" y="5926176"/>
              <a:ext cx="6046544" cy="854444"/>
            </a:xfrm>
            <a:prstGeom prst="roundRect">
              <a:avLst/>
            </a:prstGeom>
            <a:solidFill>
              <a:srgbClr val="003741"/>
            </a:solidFill>
            <a:ln>
              <a:solidFill>
                <a:srgbClr val="003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Eetmoment dicht                                       Flexibiliteit door</a:t>
              </a:r>
              <a:br>
                <a:rPr lang="nl-NL" sz="1400" dirty="0"/>
              </a:br>
              <a:r>
                <a:rPr lang="nl-NL" sz="1400" dirty="0"/>
                <a:t>op bestelmoment 		            korte bereidingstijd</a:t>
              </a:r>
            </a:p>
          </p:txBody>
        </p:sp>
        <p:pic>
          <p:nvPicPr>
            <p:cNvPr id="22" name="Graphic 21" descr="Klok">
              <a:extLst>
                <a:ext uri="{FF2B5EF4-FFF2-40B4-BE49-F238E27FC236}">
                  <a16:creationId xmlns:a16="http://schemas.microsoft.com/office/drawing/2014/main" id="{02A1F270-57E1-49BF-ACC1-4A82A8808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500962" y="5892472"/>
              <a:ext cx="921852" cy="921852"/>
            </a:xfrm>
            <a:prstGeom prst="rect">
              <a:avLst/>
            </a:prstGeom>
          </p:spPr>
        </p:pic>
      </p:grp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8E83894F-BB23-4070-AA35-1B092CB12AC9}"/>
              </a:ext>
            </a:extLst>
          </p:cNvPr>
          <p:cNvSpPr/>
          <p:nvPr/>
        </p:nvSpPr>
        <p:spPr>
          <a:xfrm>
            <a:off x="231642" y="677053"/>
            <a:ext cx="3273551" cy="1159768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Zeven eetmomenten </a:t>
            </a:r>
          </a:p>
          <a:p>
            <a:r>
              <a:rPr lang="nl-NL" sz="2000" b="1" dirty="0"/>
              <a:t>per dag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Eiwitrijke gerechten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Energierijke producten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6D03969-803B-42FB-B756-729167FC0995}"/>
              </a:ext>
            </a:extLst>
          </p:cNvPr>
          <p:cNvSpPr txBox="1"/>
          <p:nvPr/>
        </p:nvSpPr>
        <p:spPr>
          <a:xfrm>
            <a:off x="5020732" y="244505"/>
            <a:ext cx="2150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rgbClr val="003741"/>
                </a:solidFill>
              </a:rPr>
              <a:t>AMC</a:t>
            </a:r>
          </a:p>
          <a:p>
            <a:r>
              <a:rPr lang="nl-NL" sz="1400" b="1" dirty="0">
                <a:solidFill>
                  <a:srgbClr val="003741"/>
                </a:solidFill>
              </a:rPr>
              <a:t>Huidige situatie</a:t>
            </a:r>
          </a:p>
        </p:txBody>
      </p:sp>
    </p:spTree>
    <p:extLst>
      <p:ext uri="{BB962C8B-B14F-4D97-AF65-F5344CB8AC3E}">
        <p14:creationId xmlns:p14="http://schemas.microsoft.com/office/powerpoint/2010/main" val="324571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6DA801-6293-4E4F-809C-F63773C21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343" y="1045501"/>
            <a:ext cx="10766044" cy="1325563"/>
          </a:xfrm>
        </p:spPr>
        <p:txBody>
          <a:bodyPr/>
          <a:lstStyle/>
          <a:p>
            <a:r>
              <a:rPr lang="nl-NL" dirty="0">
                <a:solidFill>
                  <a:srgbClr val="E89E00"/>
                </a:solidFill>
              </a:rPr>
              <a:t>Menu en assortiment</a:t>
            </a:r>
            <a:br>
              <a:rPr lang="nl-NL" dirty="0">
                <a:solidFill>
                  <a:srgbClr val="E89E00"/>
                </a:solidFill>
              </a:rPr>
            </a:br>
            <a:r>
              <a:rPr lang="nl-NL" sz="3200" b="0" dirty="0">
                <a:solidFill>
                  <a:srgbClr val="E89E00"/>
                </a:solidFill>
              </a:rPr>
              <a:t>smaak - voldoende eiwit en energie – variatie</a:t>
            </a:r>
          </a:p>
        </p:txBody>
      </p:sp>
      <p:grpSp>
        <p:nvGrpSpPr>
          <p:cNvPr id="41" name="Groep 40">
            <a:extLst>
              <a:ext uri="{FF2B5EF4-FFF2-40B4-BE49-F238E27FC236}">
                <a16:creationId xmlns:a16="http://schemas.microsoft.com/office/drawing/2014/main" id="{44894579-0452-4467-B62E-D9E54E7E00ED}"/>
              </a:ext>
            </a:extLst>
          </p:cNvPr>
          <p:cNvGrpSpPr/>
          <p:nvPr/>
        </p:nvGrpSpPr>
        <p:grpSpPr>
          <a:xfrm>
            <a:off x="472318" y="2778823"/>
            <a:ext cx="11568041" cy="3307046"/>
            <a:chOff x="472318" y="2210175"/>
            <a:chExt cx="11568041" cy="3307046"/>
          </a:xfrm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0CADD428-D1FA-49D4-9991-EA0B9B63F153}"/>
                </a:ext>
              </a:extLst>
            </p:cNvPr>
            <p:cNvSpPr/>
            <p:nvPr/>
          </p:nvSpPr>
          <p:spPr>
            <a:xfrm>
              <a:off x="472318" y="2213970"/>
              <a:ext cx="1557867" cy="365125"/>
            </a:xfrm>
            <a:prstGeom prst="roundRect">
              <a:avLst/>
            </a:prstGeom>
            <a:solidFill>
              <a:srgbClr val="F07814"/>
            </a:solidFill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Ontbijt</a:t>
              </a:r>
            </a:p>
          </p:txBody>
        </p:sp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B8CED734-9F1E-4DEA-A0CD-F1D7AEED04EC}"/>
                </a:ext>
              </a:extLst>
            </p:cNvPr>
            <p:cNvSpPr/>
            <p:nvPr/>
          </p:nvSpPr>
          <p:spPr>
            <a:xfrm>
              <a:off x="2399467" y="2213970"/>
              <a:ext cx="1557867" cy="365125"/>
            </a:xfrm>
            <a:prstGeom prst="roundRect">
              <a:avLst/>
            </a:prstGeom>
            <a:solidFill>
              <a:srgbClr val="F07814"/>
            </a:solidFill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Tussendoortje</a:t>
              </a:r>
            </a:p>
          </p:txBody>
        </p:sp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F8F2FB49-5C56-4B99-84E0-C49FC1A23022}"/>
                </a:ext>
              </a:extLst>
            </p:cNvPr>
            <p:cNvSpPr/>
            <p:nvPr/>
          </p:nvSpPr>
          <p:spPr>
            <a:xfrm>
              <a:off x="4326616" y="2213969"/>
              <a:ext cx="1557867" cy="365125"/>
            </a:xfrm>
            <a:prstGeom prst="roundRect">
              <a:avLst/>
            </a:prstGeom>
            <a:solidFill>
              <a:srgbClr val="F07814"/>
            </a:solidFill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Lunch</a:t>
              </a:r>
            </a:p>
          </p:txBody>
        </p:sp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E8669AFF-BA1E-42CA-A606-ADBF3C3F9F6C}"/>
                </a:ext>
              </a:extLst>
            </p:cNvPr>
            <p:cNvSpPr/>
            <p:nvPr/>
          </p:nvSpPr>
          <p:spPr>
            <a:xfrm>
              <a:off x="6253765" y="2210176"/>
              <a:ext cx="1557867" cy="365125"/>
            </a:xfrm>
            <a:prstGeom prst="roundRect">
              <a:avLst/>
            </a:prstGeom>
            <a:solidFill>
              <a:srgbClr val="F07814"/>
            </a:solidFill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Tussendoortje</a:t>
              </a:r>
            </a:p>
          </p:txBody>
        </p:sp>
        <p:sp>
          <p:nvSpPr>
            <p:cNvPr id="10" name="Rechthoek: afgeronde hoeken 9">
              <a:extLst>
                <a:ext uri="{FF2B5EF4-FFF2-40B4-BE49-F238E27FC236}">
                  <a16:creationId xmlns:a16="http://schemas.microsoft.com/office/drawing/2014/main" id="{0BC35F36-5494-4D59-9B25-041AD3E7E5B5}"/>
                </a:ext>
              </a:extLst>
            </p:cNvPr>
            <p:cNvSpPr/>
            <p:nvPr/>
          </p:nvSpPr>
          <p:spPr>
            <a:xfrm>
              <a:off x="8180914" y="2210176"/>
              <a:ext cx="1557867" cy="365125"/>
            </a:xfrm>
            <a:prstGeom prst="roundRect">
              <a:avLst/>
            </a:prstGeom>
            <a:solidFill>
              <a:srgbClr val="F07814"/>
            </a:solidFill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Warme maaltijd</a:t>
              </a:r>
            </a:p>
          </p:txBody>
        </p:sp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823C1F96-61A5-49C2-8C4A-C2514AEE5EDA}"/>
                </a:ext>
              </a:extLst>
            </p:cNvPr>
            <p:cNvSpPr/>
            <p:nvPr/>
          </p:nvSpPr>
          <p:spPr>
            <a:xfrm>
              <a:off x="10108062" y="2210175"/>
              <a:ext cx="1557867" cy="365125"/>
            </a:xfrm>
            <a:prstGeom prst="roundRect">
              <a:avLst/>
            </a:prstGeom>
            <a:solidFill>
              <a:srgbClr val="F07814"/>
            </a:solidFill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Dessert</a:t>
              </a:r>
            </a:p>
          </p:txBody>
        </p:sp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DA56A0E0-E4C3-4969-9975-C321C21D53C1}"/>
                </a:ext>
              </a:extLst>
            </p:cNvPr>
            <p:cNvSpPr/>
            <p:nvPr/>
          </p:nvSpPr>
          <p:spPr>
            <a:xfrm>
              <a:off x="472318" y="2620150"/>
              <a:ext cx="1779897" cy="1750993"/>
            </a:xfrm>
            <a:prstGeom prst="roundRect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08.00 – 09.00u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Yoghurtbar</a:t>
              </a:r>
            </a:p>
            <a:p>
              <a:pPr marL="285750" indent="-285750">
                <a:buFontTx/>
                <a:buChar char="-"/>
              </a:pPr>
              <a:r>
                <a:rPr lang="nl-NL" sz="1300" dirty="0">
                  <a:solidFill>
                    <a:srgbClr val="003741"/>
                  </a:solidFill>
                </a:rPr>
                <a:t>Pap</a:t>
              </a:r>
            </a:p>
            <a:p>
              <a:pPr marL="285750" indent="-285750">
                <a:buFontTx/>
                <a:buChar char="-"/>
              </a:pPr>
              <a:r>
                <a:rPr lang="nl-NL" sz="1300" dirty="0">
                  <a:solidFill>
                    <a:srgbClr val="003741"/>
                  </a:solidFill>
                </a:rPr>
                <a:t>Gekookt ei</a:t>
              </a:r>
            </a:p>
            <a:p>
              <a:pPr marL="285750" indent="-285750">
                <a:buFontTx/>
                <a:buChar char="-"/>
              </a:pPr>
              <a:r>
                <a:rPr lang="nl-NL" sz="1300" dirty="0">
                  <a:solidFill>
                    <a:srgbClr val="003741"/>
                  </a:solidFill>
                </a:rPr>
                <a:t>Flensje</a:t>
              </a:r>
            </a:p>
            <a:p>
              <a:endParaRPr lang="nl-NL" sz="1300" i="1" dirty="0">
                <a:solidFill>
                  <a:srgbClr val="003741"/>
                </a:solidFill>
              </a:endParaRPr>
            </a:p>
            <a:p>
              <a:pPr marL="285750" indent="-285750">
                <a:buFontTx/>
                <a:buChar char="-"/>
              </a:pPr>
              <a:endParaRPr lang="nl-NL" sz="1300" dirty="0">
                <a:solidFill>
                  <a:srgbClr val="003741"/>
                </a:solidFill>
              </a:endParaRP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8800C140-677D-439D-B113-E53035A8A210}"/>
                </a:ext>
              </a:extLst>
            </p:cNvPr>
            <p:cNvSpPr/>
            <p:nvPr/>
          </p:nvSpPr>
          <p:spPr>
            <a:xfrm>
              <a:off x="2404615" y="2620150"/>
              <a:ext cx="1779897" cy="1750993"/>
            </a:xfrm>
            <a:prstGeom prst="roundRect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10.30 – 11.00u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Yoghurtbar</a:t>
              </a:r>
            </a:p>
            <a:p>
              <a:pPr marL="285750" indent="-285750">
                <a:buFontTx/>
                <a:buChar char="-"/>
              </a:pPr>
              <a:r>
                <a:rPr lang="nl-NL" sz="1300" b="1" dirty="0">
                  <a:solidFill>
                    <a:srgbClr val="003741"/>
                  </a:solidFill>
                </a:rPr>
                <a:t>Smoothie</a:t>
              </a: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8CC39CAB-3362-476A-83FD-D010A9E0AB01}"/>
                </a:ext>
              </a:extLst>
            </p:cNvPr>
            <p:cNvSpPr/>
            <p:nvPr/>
          </p:nvSpPr>
          <p:spPr>
            <a:xfrm>
              <a:off x="4321468" y="2620150"/>
              <a:ext cx="1779897" cy="1750993"/>
            </a:xfrm>
            <a:prstGeom prst="roundRect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12.00 – 13.15u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Yoghurtbar</a:t>
              </a:r>
            </a:p>
            <a:p>
              <a:pPr marL="285750" indent="-285750">
                <a:buFontTx/>
                <a:buChar char="-"/>
              </a:pPr>
              <a:r>
                <a:rPr lang="nl-NL" sz="1300" b="1" dirty="0">
                  <a:solidFill>
                    <a:srgbClr val="003741"/>
                  </a:solidFill>
                </a:rPr>
                <a:t>Lunchgerecht</a:t>
              </a: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A0F27F40-9DD2-41B1-BAAC-15248796CCD5}"/>
                </a:ext>
              </a:extLst>
            </p:cNvPr>
            <p:cNvSpPr/>
            <p:nvPr/>
          </p:nvSpPr>
          <p:spPr>
            <a:xfrm>
              <a:off x="6253765" y="2620150"/>
              <a:ext cx="1779897" cy="1750993"/>
            </a:xfrm>
            <a:prstGeom prst="roundRect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15:00 – 16:00u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Yoghurtbar</a:t>
              </a:r>
            </a:p>
            <a:p>
              <a:pPr marL="285750" indent="-285750">
                <a:buFontTx/>
                <a:buChar char="-"/>
              </a:pPr>
              <a:r>
                <a:rPr lang="nl-NL" sz="1300" b="1" dirty="0">
                  <a:solidFill>
                    <a:srgbClr val="003741"/>
                  </a:solidFill>
                </a:rPr>
                <a:t>Hartige snack</a:t>
              </a: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6" name="Rechthoek: afgeronde hoeken 15">
              <a:extLst>
                <a:ext uri="{FF2B5EF4-FFF2-40B4-BE49-F238E27FC236}">
                  <a16:creationId xmlns:a16="http://schemas.microsoft.com/office/drawing/2014/main" id="{2F54F094-9B51-4119-B6EC-0E90AB228CAF}"/>
                </a:ext>
              </a:extLst>
            </p:cNvPr>
            <p:cNvSpPr/>
            <p:nvPr/>
          </p:nvSpPr>
          <p:spPr>
            <a:xfrm>
              <a:off x="8175765" y="2620150"/>
              <a:ext cx="1779897" cy="1750993"/>
            </a:xfrm>
            <a:prstGeom prst="roundRect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17.00 – 18.30u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Avondeten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drankje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208351F2-BC9E-4961-B53D-5869A2B19B0E}"/>
                </a:ext>
              </a:extLst>
            </p:cNvPr>
            <p:cNvSpPr/>
            <p:nvPr/>
          </p:nvSpPr>
          <p:spPr>
            <a:xfrm>
              <a:off x="10108062" y="2620150"/>
              <a:ext cx="1779897" cy="1750993"/>
            </a:xfrm>
            <a:prstGeom prst="roundRect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18:45 – 19:30u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pPr marL="285750" indent="-285750">
                <a:buFontTx/>
                <a:buChar char="-"/>
              </a:pPr>
              <a:r>
                <a:rPr lang="nl-NL" sz="1300" dirty="0">
                  <a:solidFill>
                    <a:srgbClr val="003741"/>
                  </a:solidFill>
                </a:rPr>
                <a:t>Yoghurtbar</a:t>
              </a:r>
            </a:p>
            <a:p>
              <a:pPr marL="285750" indent="-285750">
                <a:buFontTx/>
                <a:buChar char="-"/>
              </a:pPr>
              <a:r>
                <a:rPr lang="nl-NL" sz="1300" b="1" dirty="0">
                  <a:solidFill>
                    <a:srgbClr val="003741"/>
                  </a:solidFill>
                </a:rPr>
                <a:t>Dessert</a:t>
              </a: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8" name="Pijl: rechts 17">
              <a:extLst>
                <a:ext uri="{FF2B5EF4-FFF2-40B4-BE49-F238E27FC236}">
                  <a16:creationId xmlns:a16="http://schemas.microsoft.com/office/drawing/2014/main" id="{B72A02FD-B81D-4B8A-AC1E-9BEAC93AEF96}"/>
                </a:ext>
              </a:extLst>
            </p:cNvPr>
            <p:cNvSpPr/>
            <p:nvPr/>
          </p:nvSpPr>
          <p:spPr>
            <a:xfrm>
              <a:off x="2103810" y="2337352"/>
              <a:ext cx="222030" cy="110770"/>
            </a:xfrm>
            <a:prstGeom prst="rightArrow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Pijl: rechts 18">
              <a:extLst>
                <a:ext uri="{FF2B5EF4-FFF2-40B4-BE49-F238E27FC236}">
                  <a16:creationId xmlns:a16="http://schemas.microsoft.com/office/drawing/2014/main" id="{2775A625-976A-4C7F-B6FE-8FA84BB83C3D}"/>
                </a:ext>
              </a:extLst>
            </p:cNvPr>
            <p:cNvSpPr/>
            <p:nvPr/>
          </p:nvSpPr>
          <p:spPr>
            <a:xfrm>
              <a:off x="4030959" y="2337352"/>
              <a:ext cx="222030" cy="110770"/>
            </a:xfrm>
            <a:prstGeom prst="rightArrow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Pijl: rechts 19">
              <a:extLst>
                <a:ext uri="{FF2B5EF4-FFF2-40B4-BE49-F238E27FC236}">
                  <a16:creationId xmlns:a16="http://schemas.microsoft.com/office/drawing/2014/main" id="{B15EE97C-AC8D-4251-BE6C-492BA38D14B5}"/>
                </a:ext>
              </a:extLst>
            </p:cNvPr>
            <p:cNvSpPr/>
            <p:nvPr/>
          </p:nvSpPr>
          <p:spPr>
            <a:xfrm>
              <a:off x="5958108" y="2337352"/>
              <a:ext cx="222030" cy="110770"/>
            </a:xfrm>
            <a:prstGeom prst="rightArrow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Pijl: rechts 20">
              <a:extLst>
                <a:ext uri="{FF2B5EF4-FFF2-40B4-BE49-F238E27FC236}">
                  <a16:creationId xmlns:a16="http://schemas.microsoft.com/office/drawing/2014/main" id="{D46F91C7-0F4E-422E-B5B3-B757A87E890B}"/>
                </a:ext>
              </a:extLst>
            </p:cNvPr>
            <p:cNvSpPr/>
            <p:nvPr/>
          </p:nvSpPr>
          <p:spPr>
            <a:xfrm>
              <a:off x="7885258" y="2337352"/>
              <a:ext cx="222030" cy="110770"/>
            </a:xfrm>
            <a:prstGeom prst="rightArrow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Pijl: rechts 21">
              <a:extLst>
                <a:ext uri="{FF2B5EF4-FFF2-40B4-BE49-F238E27FC236}">
                  <a16:creationId xmlns:a16="http://schemas.microsoft.com/office/drawing/2014/main" id="{C9E92B7F-FB10-4565-9114-F666443E5B65}"/>
                </a:ext>
              </a:extLst>
            </p:cNvPr>
            <p:cNvSpPr/>
            <p:nvPr/>
          </p:nvSpPr>
          <p:spPr>
            <a:xfrm>
              <a:off x="9812406" y="2337352"/>
              <a:ext cx="222030" cy="110770"/>
            </a:xfrm>
            <a:prstGeom prst="rightArrow">
              <a:avLst/>
            </a:prstGeom>
            <a:noFill/>
            <a:ln>
              <a:solidFill>
                <a:srgbClr val="F07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1" name="Afbeelding 30">
              <a:extLst>
                <a:ext uri="{FF2B5EF4-FFF2-40B4-BE49-F238E27FC236}">
                  <a16:creationId xmlns:a16="http://schemas.microsoft.com/office/drawing/2014/main" id="{220C231D-07BB-4C47-B3A1-937EA8721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534319" y="4050010"/>
              <a:ext cx="1506040" cy="1440000"/>
            </a:xfrm>
            <a:prstGeom prst="ellipse">
              <a:avLst/>
            </a:prstGeom>
          </p:spPr>
        </p:pic>
        <p:pic>
          <p:nvPicPr>
            <p:cNvPr id="33" name="Afbeelding 32">
              <a:extLst>
                <a:ext uri="{FF2B5EF4-FFF2-40B4-BE49-F238E27FC236}">
                  <a16:creationId xmlns:a16="http://schemas.microsoft.com/office/drawing/2014/main" id="{FF35EAB6-092A-4A32-B316-B6693E93A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82289" y="4049400"/>
              <a:ext cx="1540321" cy="1440000"/>
            </a:xfrm>
            <a:prstGeom prst="ellipse">
              <a:avLst/>
            </a:prstGeom>
          </p:spPr>
        </p:pic>
        <p:pic>
          <p:nvPicPr>
            <p:cNvPr id="35" name="Afbeelding 34">
              <a:extLst>
                <a:ext uri="{FF2B5EF4-FFF2-40B4-BE49-F238E27FC236}">
                  <a16:creationId xmlns:a16="http://schemas.microsoft.com/office/drawing/2014/main" id="{0CC2B74D-03B4-46FE-A5E4-4BAF2C329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99915" y="4077221"/>
              <a:ext cx="1275850" cy="1440000"/>
            </a:xfrm>
            <a:prstGeom prst="ellipse">
              <a:avLst/>
            </a:prstGeom>
          </p:spPr>
        </p:pic>
        <p:pic>
          <p:nvPicPr>
            <p:cNvPr id="37" name="Afbeelding 36">
              <a:extLst>
                <a:ext uri="{FF2B5EF4-FFF2-40B4-BE49-F238E27FC236}">
                  <a16:creationId xmlns:a16="http://schemas.microsoft.com/office/drawing/2014/main" id="{6FAD6A4D-1ECE-4033-909A-447830AFCF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40889" y="4049400"/>
              <a:ext cx="1474420" cy="1440000"/>
            </a:xfrm>
            <a:prstGeom prst="ellipse">
              <a:avLst/>
            </a:prstGeom>
          </p:spPr>
        </p:pic>
        <p:pic>
          <p:nvPicPr>
            <p:cNvPr id="40" name="Afbeelding 39">
              <a:extLst>
                <a:ext uri="{FF2B5EF4-FFF2-40B4-BE49-F238E27FC236}">
                  <a16:creationId xmlns:a16="http://schemas.microsoft.com/office/drawing/2014/main" id="{8323AA10-E950-40B2-AD2E-A97B1362BC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02661" y="4023986"/>
              <a:ext cx="1549554" cy="1440000"/>
            </a:xfrm>
            <a:prstGeom prst="ellipse">
              <a:avLst/>
            </a:prstGeom>
          </p:spPr>
        </p:pic>
        <p:pic>
          <p:nvPicPr>
            <p:cNvPr id="3074" name="Picture 2" descr="Afbeeldingsresultaat voor flensje recept">
              <a:extLst>
                <a:ext uri="{FF2B5EF4-FFF2-40B4-BE49-F238E27FC236}">
                  <a16:creationId xmlns:a16="http://schemas.microsoft.com/office/drawing/2014/main" id="{9E7E24C4-532D-4843-A5E8-1C31321ACE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3052" y="4077221"/>
              <a:ext cx="1618591" cy="144000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166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Rondleiding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sz="3200" dirty="0">
                <a:latin typeface="Trebuchet MS" panose="020B0603020202020204" pitchFamily="34" charset="0"/>
              </a:rPr>
              <a:t>Rondleiding psychiatrisch centrum</a:t>
            </a:r>
          </a:p>
          <a:p>
            <a:r>
              <a:rPr lang="nl-NL" sz="3200" dirty="0">
                <a:latin typeface="Trebuchet MS" panose="020B0603020202020204" pitchFamily="34" charset="0"/>
              </a:rPr>
              <a:t>Rondleiding logistiek</a:t>
            </a:r>
          </a:p>
          <a:p>
            <a:r>
              <a:rPr lang="nl-NL" sz="3200" dirty="0">
                <a:latin typeface="Trebuchet MS" panose="020B0603020202020204" pitchFamily="34" charset="0"/>
              </a:rPr>
              <a:t>Rondleiding beddentorens </a:t>
            </a:r>
          </a:p>
          <a:p>
            <a:pPr marL="0" indent="0">
              <a:buNone/>
            </a:pPr>
            <a:endParaRPr lang="nl-NL" sz="3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Afbeelding met tekst, persoon, poseren&#10;&#10;Automatisch gegenereerde beschrijving">
            <a:extLst>
              <a:ext uri="{FF2B5EF4-FFF2-40B4-BE49-F238E27FC236}">
                <a16:creationId xmlns:a16="http://schemas.microsoft.com/office/drawing/2014/main" id="{E03069DA-7B9A-BD15-40FF-B1ED49A9F9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200" y="2163"/>
            <a:ext cx="11120523" cy="626931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56E3C8-BED5-4D1C-92AE-3320B932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642892"/>
            <a:ext cx="10766044" cy="1281882"/>
          </a:xfrm>
        </p:spPr>
        <p:txBody>
          <a:bodyPr/>
          <a:lstStyle/>
          <a:p>
            <a:r>
              <a:rPr lang="en-US"/>
              <a:t>Amsterdam UMC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333DAC-B97D-43C4-B5D7-9717C53418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9886" y="1832070"/>
            <a:ext cx="5630601" cy="3751308"/>
          </a:xfrm>
        </p:spPr>
        <p:txBody>
          <a:bodyPr lIns="91440" tIns="45720" rIns="91440" bIns="45720" anchor="t"/>
          <a:lstStyle/>
          <a:p>
            <a:r>
              <a:rPr lang="nl-NL" sz="2000" dirty="0">
                <a:latin typeface="Trebuchet MS"/>
              </a:rPr>
              <a:t>Sinds juni 2018 zijn de twee academische ziekenhuizen AMC en </a:t>
            </a:r>
            <a:r>
              <a:rPr lang="nl-NL" sz="2000" dirty="0" err="1">
                <a:latin typeface="Trebuchet MS"/>
              </a:rPr>
              <a:t>VUmc</a:t>
            </a:r>
            <a:r>
              <a:rPr lang="nl-NL" sz="2000" dirty="0">
                <a:latin typeface="Trebuchet MS"/>
              </a:rPr>
              <a:t> samengegaan tot Amsterdam UMC. Met ruim 19.000 mensen werken de twee locaties van Amsterdam UMC samen aan goede en toegankelijke zorg. </a:t>
            </a:r>
          </a:p>
          <a:p>
            <a:r>
              <a:rPr lang="nl-NL" sz="2000" dirty="0">
                <a:latin typeface="Trebuchet MS"/>
              </a:rPr>
              <a:t/>
            </a:r>
            <a:br>
              <a:rPr lang="nl-NL" sz="2000" dirty="0">
                <a:latin typeface="Trebuchet MS"/>
              </a:rPr>
            </a:br>
            <a:r>
              <a:rPr lang="nl-NL" sz="2000" dirty="0"/>
              <a:t>De kerntaken van Amsterdam UMC zijn patiëntenzorg, onderwijs, onderzoek en valorisatie.</a:t>
            </a:r>
            <a:r>
              <a:rPr lang="nl-NL" sz="1800" dirty="0"/>
              <a:t> </a:t>
            </a:r>
            <a:br>
              <a:rPr lang="nl-NL" sz="1800" dirty="0"/>
            </a:br>
            <a:endParaRPr lang="nl-NL" sz="1800" dirty="0"/>
          </a:p>
          <a:p>
            <a:endParaRPr lang="nl-NL" sz="1800" dirty="0"/>
          </a:p>
          <a:p>
            <a:endParaRPr lang="nl-NL" sz="1800" dirty="0">
              <a:latin typeface="Trebuchet MS"/>
            </a:endParaRPr>
          </a:p>
          <a:p>
            <a:endParaRPr lang="nl-NL" sz="1000" dirty="0">
              <a:latin typeface="Helvetica Neue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11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4" descr="Afbeelding met tekst, hemel, buitenshuis, weg&#10;&#10;Automatisch gegenereerde beschrijving">
            <a:extLst>
              <a:ext uri="{FF2B5EF4-FFF2-40B4-BE49-F238E27FC236}">
                <a16:creationId xmlns:a16="http://schemas.microsoft.com/office/drawing/2014/main" id="{1ED993CE-ECE0-561E-9F5A-6B109EB895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68305042-D2F9-BBDE-8898-7A29A433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Locatieprofielen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43DF45E-09C9-A421-B200-F70983DC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sz="1200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Wie zijn wij? | Amsterdam UMC</a:t>
            </a:r>
          </a:p>
        </p:txBody>
      </p:sp>
    </p:spTree>
    <p:extLst>
      <p:ext uri="{BB962C8B-B14F-4D97-AF65-F5344CB8AC3E}">
        <p14:creationId xmlns:p14="http://schemas.microsoft.com/office/powerpoint/2010/main" val="2320775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  <p:pic>
        <p:nvPicPr>
          <p:cNvPr id="2" name="Afbeelding 2" descr="Afbeelding met diagram&#10;&#10;Automatisch gegenereerde beschrijving">
            <a:extLst>
              <a:ext uri="{FF2B5EF4-FFF2-40B4-BE49-F238E27FC236}">
                <a16:creationId xmlns:a16="http://schemas.microsoft.com/office/drawing/2014/main" id="{21E40E18-10CD-558E-132B-D6B21BDA00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6286" y="108857"/>
            <a:ext cx="9576459" cy="639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2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 descr="Afbeelding met persoon, overdekt, muur, tafel&#10;&#10;Automatisch gegenereerde beschrijving">
            <a:extLst>
              <a:ext uri="{FF2B5EF4-FFF2-40B4-BE49-F238E27FC236}">
                <a16:creationId xmlns:a16="http://schemas.microsoft.com/office/drawing/2014/main" id="{8A9AF952-CE45-692D-98CD-D45E92B7F6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68305042-D2F9-BBDE-8898-7A29A433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Emma </a:t>
            </a:r>
            <a:br>
              <a:rPr lang="en-US" sz="6000">
                <a:solidFill>
                  <a:srgbClr val="FFFFFF"/>
                </a:solidFill>
              </a:rPr>
            </a:br>
            <a:r>
              <a:rPr lang="en-US" sz="6000" err="1">
                <a:solidFill>
                  <a:srgbClr val="FFFFFF"/>
                </a:solidFill>
              </a:rPr>
              <a:t>Kinderziekenhuis</a:t>
            </a:r>
            <a:endParaRPr lang="nl-NL" err="1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43DF45E-09C9-A421-B200-F70983DC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sz="1200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Wie zijn wij? | Amsterdam UMC</a:t>
            </a:r>
          </a:p>
        </p:txBody>
      </p:sp>
    </p:spTree>
    <p:extLst>
      <p:ext uri="{BB962C8B-B14F-4D97-AF65-F5344CB8AC3E}">
        <p14:creationId xmlns:p14="http://schemas.microsoft.com/office/powerpoint/2010/main" val="1938019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5B5E7736-D572-4EDD-A99C-34ECDF9F1601}"/>
              </a:ext>
            </a:extLst>
          </p:cNvPr>
          <p:cNvSpPr/>
          <p:nvPr/>
        </p:nvSpPr>
        <p:spPr>
          <a:xfrm>
            <a:off x="2572215" y="961054"/>
            <a:ext cx="7140952" cy="1121502"/>
          </a:xfrm>
          <a:prstGeom prst="roundRect">
            <a:avLst/>
          </a:prstGeom>
          <a:solidFill>
            <a:srgbClr val="003741"/>
          </a:solidFill>
          <a:ln>
            <a:solidFill>
              <a:srgbClr val="003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800" dirty="0"/>
              <a:t>Voedingsconcept </a:t>
            </a:r>
          </a:p>
          <a:p>
            <a:pPr algn="ctr"/>
            <a:r>
              <a:rPr lang="nl-NL" sz="3800" dirty="0"/>
              <a:t>Zorg op het Bord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0BADC3BF-452F-49A9-BDD8-22C80B8C2946}"/>
              </a:ext>
            </a:extLst>
          </p:cNvPr>
          <p:cNvGrpSpPr/>
          <p:nvPr/>
        </p:nvGrpSpPr>
        <p:grpSpPr>
          <a:xfrm>
            <a:off x="1777956" y="2841740"/>
            <a:ext cx="3331737" cy="2865864"/>
            <a:chOff x="1795345" y="3021981"/>
            <a:chExt cx="3331737" cy="2865864"/>
          </a:xfrm>
          <a:solidFill>
            <a:srgbClr val="E89E00"/>
          </a:solidFill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8507AE1F-CCBF-4422-B10D-E8171CA45132}"/>
                </a:ext>
              </a:extLst>
            </p:cNvPr>
            <p:cNvSpPr/>
            <p:nvPr/>
          </p:nvSpPr>
          <p:spPr>
            <a:xfrm>
              <a:off x="1795345" y="3021981"/>
              <a:ext cx="3331737" cy="2865864"/>
            </a:xfrm>
            <a:prstGeom prst="roundRect">
              <a:avLst/>
            </a:prstGeom>
            <a:solidFill>
              <a:srgbClr val="003741"/>
            </a:solidFill>
            <a:ln>
              <a:solidFill>
                <a:srgbClr val="003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nl-NL" dirty="0"/>
                <a:t>Invullen persoonlijke wensen</a:t>
              </a:r>
            </a:p>
          </p:txBody>
        </p:sp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79B0B54D-4CEC-4B9B-B613-1B7F706627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62991" y="3278456"/>
              <a:ext cx="2605305" cy="1800000"/>
            </a:xfrm>
            <a:prstGeom prst="roundRect">
              <a:avLst/>
            </a:prstGeom>
            <a:grpFill/>
            <a:ln>
              <a:solidFill>
                <a:srgbClr val="003741"/>
              </a:solidFill>
            </a:ln>
          </p:spPr>
        </p:pic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E80FF110-8AF3-4810-8DB6-B33EF015EBBF}"/>
              </a:ext>
            </a:extLst>
          </p:cNvPr>
          <p:cNvGrpSpPr/>
          <p:nvPr/>
        </p:nvGrpSpPr>
        <p:grpSpPr>
          <a:xfrm>
            <a:off x="7082307" y="2836280"/>
            <a:ext cx="3331737" cy="2865864"/>
            <a:chOff x="7366002" y="3021981"/>
            <a:chExt cx="3331737" cy="2865864"/>
          </a:xfrm>
          <a:solidFill>
            <a:srgbClr val="E89E00"/>
          </a:solidFill>
        </p:grpSpPr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F515319D-CF62-4810-8B2E-697EEA7DB8BA}"/>
                </a:ext>
              </a:extLst>
            </p:cNvPr>
            <p:cNvSpPr/>
            <p:nvPr/>
          </p:nvSpPr>
          <p:spPr>
            <a:xfrm>
              <a:off x="7366002" y="3021981"/>
              <a:ext cx="3331737" cy="2865864"/>
            </a:xfrm>
            <a:prstGeom prst="roundRect">
              <a:avLst/>
            </a:prstGeom>
            <a:solidFill>
              <a:srgbClr val="003741"/>
            </a:solidFill>
            <a:ln>
              <a:solidFill>
                <a:srgbClr val="003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nl-NL" dirty="0"/>
                <a:t>Optimaliseren </a:t>
              </a:r>
            </a:p>
            <a:p>
              <a:pPr algn="ctr"/>
              <a:r>
                <a:rPr lang="nl-NL" dirty="0"/>
                <a:t>eten &amp; drinken</a:t>
              </a:r>
            </a:p>
          </p:txBody>
        </p:sp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AD970E5B-70A0-48DA-A52E-A10103C1F5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46826" y="3278456"/>
              <a:ext cx="2589876" cy="1800000"/>
            </a:xfrm>
            <a:prstGeom prst="roundRect">
              <a:avLst/>
            </a:prstGeom>
            <a:grpFill/>
            <a:ln>
              <a:solidFill>
                <a:srgbClr val="003741"/>
              </a:solidFill>
            </a:ln>
          </p:spPr>
        </p:pic>
      </p:grpSp>
      <p:cxnSp>
        <p:nvCxnSpPr>
          <p:cNvPr id="15" name="Verbindingslijn: gebogen 14">
            <a:extLst>
              <a:ext uri="{FF2B5EF4-FFF2-40B4-BE49-F238E27FC236}">
                <a16:creationId xmlns:a16="http://schemas.microsoft.com/office/drawing/2014/main" id="{6196DA69-4816-4FA4-ADAB-F159680BA6A2}"/>
              </a:ext>
            </a:extLst>
          </p:cNvPr>
          <p:cNvCxnSpPr>
            <a:stCxn id="5" idx="2"/>
            <a:endCxn id="7" idx="0"/>
          </p:cNvCxnSpPr>
          <p:nvPr/>
        </p:nvCxnSpPr>
        <p:spPr>
          <a:xfrm rot="16200000" flipH="1">
            <a:off x="7005437" y="1093541"/>
            <a:ext cx="833302" cy="2652176"/>
          </a:xfrm>
          <a:prstGeom prst="bentConnector3">
            <a:avLst/>
          </a:prstGeom>
          <a:ln w="28575">
            <a:solidFill>
              <a:srgbClr val="0037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erbindingslijn: gebogen 16">
            <a:extLst>
              <a:ext uri="{FF2B5EF4-FFF2-40B4-BE49-F238E27FC236}">
                <a16:creationId xmlns:a16="http://schemas.microsoft.com/office/drawing/2014/main" id="{E0677398-4755-401A-B936-669D3BF595F2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5400000">
            <a:off x="4350532" y="1096272"/>
            <a:ext cx="838762" cy="2652175"/>
          </a:xfrm>
          <a:prstGeom prst="bentConnector3">
            <a:avLst/>
          </a:prstGeom>
          <a:ln w="28575">
            <a:solidFill>
              <a:srgbClr val="0037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38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6E3C8-BED5-4D1C-92AE-3320B932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642892"/>
            <a:ext cx="10766044" cy="1281882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Locatie AMC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333DAC-B97D-43C4-B5D7-9717C53418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9886" y="1832070"/>
            <a:ext cx="5630601" cy="3751308"/>
          </a:xfrm>
        </p:spPr>
        <p:txBody>
          <a:bodyPr lIns="91440" tIns="45720" rIns="91440" bIns="45720" anchor="t"/>
          <a:lstStyle/>
          <a:p>
            <a:endParaRPr lang="nl-NL" sz="1800" dirty="0">
              <a:latin typeface="Trebuchet MS"/>
            </a:endParaRPr>
          </a:p>
          <a:p>
            <a:endParaRPr lang="nl-NL" sz="1000" dirty="0">
              <a:latin typeface="Helvetica Neue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880" y="0"/>
            <a:ext cx="4572000" cy="625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5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5289" y="747166"/>
            <a:ext cx="10766044" cy="1325563"/>
          </a:xfrm>
        </p:spPr>
        <p:txBody>
          <a:bodyPr/>
          <a:lstStyle/>
          <a:p>
            <a:r>
              <a:rPr lang="nl-NL" dirty="0"/>
              <a:t>2. Patiënten en afdelingen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781611" y="1952413"/>
            <a:ext cx="10307730" cy="3751308"/>
          </a:xfrm>
          <a:prstGeom prst="rect">
            <a:avLst/>
          </a:prstGeo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Locatie AMC heeft drie torens die we samen </a:t>
            </a:r>
          </a:p>
          <a:p>
            <a:r>
              <a:rPr lang="nl-NL" dirty="0">
                <a:solidFill>
                  <a:srgbClr val="003741"/>
                </a:solidFill>
              </a:rPr>
              <a:t>het ‘beddenhuis’ noemen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Iedere toren heeft 8 verdiepingen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Op verdieping 3 t/m 8 zijn verpleegafdelingen gevestigd 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(Bijna) elke verdieping van elke toren heeft twee verpleegafdelingen: één aan de noordkant en één aan de zuidkant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(Bijna) elke verdieping van elke toren heeft een decentrale keuken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Vanuit elke keuken bedien je dus twee verpleegafdelingen</a:t>
            </a:r>
          </a:p>
          <a:p>
            <a:pPr marL="342900" indent="-342900">
              <a:buFontTx/>
              <a:buChar char="-"/>
            </a:pPr>
            <a:endParaRPr lang="nl-NL" dirty="0">
              <a:solidFill>
                <a:srgbClr val="003741"/>
              </a:solidFill>
            </a:endParaRPr>
          </a:p>
        </p:txBody>
      </p:sp>
      <p:pic>
        <p:nvPicPr>
          <p:cNvPr id="1026" name="Picture 2" descr="Krankzinnige details en minutieus BIM-werk bekroond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9129" y="311724"/>
            <a:ext cx="4196925" cy="219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echte verbindingslijn met pijl 5"/>
          <p:cNvCxnSpPr/>
          <p:nvPr/>
        </p:nvCxnSpPr>
        <p:spPr>
          <a:xfrm>
            <a:off x="6849979" y="311724"/>
            <a:ext cx="1892968" cy="7390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88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6778" y="895305"/>
            <a:ext cx="10766044" cy="1325563"/>
          </a:xfrm>
        </p:spPr>
        <p:txBody>
          <a:bodyPr/>
          <a:lstStyle/>
          <a:p>
            <a:r>
              <a:rPr lang="nl-NL" dirty="0"/>
              <a:t>Overige afdelingen waar ook eten en drinken wordt geserveerd.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6778" y="2722892"/>
            <a:ext cx="10093512" cy="375130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Het Amsterdam Psychiatrisch Centrum (APC)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De poliklinieken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De spoedeisende hulp</a:t>
            </a:r>
          </a:p>
          <a:p>
            <a:endParaRPr lang="nl-NL" dirty="0">
              <a:solidFill>
                <a:srgbClr val="0037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70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4B550ABE92447A2ACA11BE917DF83" ma:contentTypeVersion="5" ma:contentTypeDescription="Een nieuw document maken." ma:contentTypeScope="" ma:versionID="32146b986cc362b433e29e8499613e86">
  <xsd:schema xmlns:xsd="http://www.w3.org/2001/XMLSchema" xmlns:xs="http://www.w3.org/2001/XMLSchema" xmlns:p="http://schemas.microsoft.com/office/2006/metadata/properties" xmlns:ns2="a80ab04c-8f70-4963-96ff-2715df65a177" xmlns:ns3="1acb8f41-2a33-4baf-8cf1-caa83d506ca0" targetNamespace="http://schemas.microsoft.com/office/2006/metadata/properties" ma:root="true" ma:fieldsID="75eddcaddb43a10c6a901374ade4941d" ns2:_="" ns3:_="">
    <xsd:import namespace="a80ab04c-8f70-4963-96ff-2715df65a177"/>
    <xsd:import namespace="1acb8f41-2a33-4baf-8cf1-caa83d506c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0ab04c-8f70-4963-96ff-2715df65a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cb8f41-2a33-4baf-8cf1-caa83d506ca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EA147B-806A-48F4-B571-55A59BAB473F}">
  <ds:schemaRefs>
    <ds:schemaRef ds:uri="8fd544e1-a865-4fda-8ddf-5b5bbab8749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cf7dd2b8-91e5-4b25-bc95-2225a1f9e4c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3B0D41-09D7-497E-82B7-5BEA22F858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8E28C5-061C-4DF4-A4A3-0BEB1779E9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0ab04c-8f70-4963-96ff-2715df65a177"/>
    <ds:schemaRef ds:uri="1acb8f41-2a33-4baf-8cf1-caa83d506c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KonicaMinolta</Template>
  <TotalTime>61</TotalTime>
  <Words>638</Words>
  <Application>Microsoft Office PowerPoint</Application>
  <PresentationFormat>Breedbeeld</PresentationFormat>
  <Paragraphs>140</Paragraphs>
  <Slides>16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2" baseType="lpstr">
      <vt:lpstr>Arial</vt:lpstr>
      <vt:lpstr>Calibri</vt:lpstr>
      <vt:lpstr>Helvetica Neue</vt:lpstr>
      <vt:lpstr>Trebuchet MS</vt:lpstr>
      <vt:lpstr>Wingdings</vt:lpstr>
      <vt:lpstr>Kantoorthema</vt:lpstr>
      <vt:lpstr>Amsterdam UMC</vt:lpstr>
      <vt:lpstr>Amsterdam UMC</vt:lpstr>
      <vt:lpstr>Locatieprofielen</vt:lpstr>
      <vt:lpstr>PowerPoint-presentatie</vt:lpstr>
      <vt:lpstr>Emma  Kinderziekenhuis</vt:lpstr>
      <vt:lpstr>PowerPoint-presentatie</vt:lpstr>
      <vt:lpstr>       Locatie AMC</vt:lpstr>
      <vt:lpstr>2. Patiënten en afdelingen</vt:lpstr>
      <vt:lpstr>Overige afdelingen waar ook eten en drinken wordt geserveerd.</vt:lpstr>
      <vt:lpstr>Verbouwingen</vt:lpstr>
      <vt:lpstr>Oude keukens</vt:lpstr>
      <vt:lpstr>Nieuwe keukens </vt:lpstr>
      <vt:lpstr>Compactkeukens</vt:lpstr>
      <vt:lpstr>PowerPoint-presentatie</vt:lpstr>
      <vt:lpstr>Menu en assortiment smaak - voldoende eiwit en energie – variatie</vt:lpstr>
      <vt:lpstr>Rondleiding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Olaf van der Grijspaarde</dc:creator>
  <cp:lastModifiedBy>Wolters, E.S. (Sanne)</cp:lastModifiedBy>
  <cp:revision>284</cp:revision>
  <dcterms:created xsi:type="dcterms:W3CDTF">2018-06-28T15:32:29Z</dcterms:created>
  <dcterms:modified xsi:type="dcterms:W3CDTF">2023-10-31T09:25:38Z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0x0101008FC4B550ABE92447A2ACA11BE917DF83</vt:lpwstr>
  </property>
  <property fmtid="{D5CDD505-2E9C-101B-9397-08002B2CF9AE}" pid="3" name="MediaServiceImageTags">
    <vt:lpwstr/>
  </property>
</Properties>
</file>