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70" r:id="rId8"/>
    <p:sldId id="263" r:id="rId9"/>
    <p:sldId id="268" r:id="rId10"/>
    <p:sldId id="269" r:id="rId11"/>
    <p:sldId id="272" r:id="rId12"/>
    <p:sldId id="271" r:id="rId13"/>
    <p:sldId id="273" r:id="rId14"/>
    <p:sldId id="274" r:id="rId15"/>
    <p:sldId id="275" r:id="rId16"/>
    <p:sldId id="276" r:id="rId17"/>
    <p:sldId id="278" r:id="rId18"/>
    <p:sldId id="279" r:id="rId19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0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aterme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83"/>
          <a:stretch>
            <a:fillRect/>
          </a:stretch>
        </p:blipFill>
        <p:spPr bwMode="auto">
          <a:xfrm>
            <a:off x="0" y="1773238"/>
            <a:ext cx="9144000" cy="5084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nl-NL" altLang="nl-NL" noProof="0" smtClean="0"/>
              <a:t>Klik om de stijl te bewerken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9013791-1B93-4C60-8F1A-74B3ED0C8F0C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076825" y="6742113"/>
            <a:ext cx="4067175" cy="115887"/>
          </a:xfrm>
          <a:prstGeom prst="rect">
            <a:avLst/>
          </a:prstGeom>
          <a:solidFill>
            <a:srgbClr val="DC00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pic>
        <p:nvPicPr>
          <p:cNvPr id="11273" name="Picture 9" descr="Logo Ge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04813"/>
            <a:ext cx="2232025" cy="102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4" name="Picture 10" descr="hoek gebouw glas met luch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03"/>
          <a:stretch>
            <a:fillRect/>
          </a:stretch>
        </p:blipFill>
        <p:spPr bwMode="auto">
          <a:xfrm>
            <a:off x="5076825" y="4076700"/>
            <a:ext cx="4067175" cy="266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5076825" y="4076700"/>
            <a:ext cx="4067175" cy="0"/>
          </a:xfrm>
          <a:prstGeom prst="line">
            <a:avLst/>
          </a:prstGeom>
          <a:noFill/>
          <a:ln w="28575">
            <a:solidFill>
              <a:srgbClr val="DC001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F216A-5CCB-40E3-A726-3D3441D24638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29566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191250" y="549275"/>
            <a:ext cx="1909763" cy="561657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549275"/>
            <a:ext cx="5581650" cy="56165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73D7AC-8295-4D0C-88B6-11FCC0356F29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6148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9C901-CAE2-444C-858D-88838B83FFDF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6329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A737D-CA2F-4DF2-8D5B-FA0298353A2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28696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89138"/>
            <a:ext cx="3744913" cy="4176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354513" y="1989138"/>
            <a:ext cx="3746500" cy="4176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20128A-C18A-4BA1-B1B9-715E150C18FC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9663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39CE9-70A7-493D-845E-47611A743D8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5551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76072-DA8C-4B0C-9514-F61DD2018F5F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9761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7134A-5CBA-4BB5-8620-6EC5D194D6F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25024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B9758-86B5-4054-BBDF-386F8E2834A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8479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AD645-0D9D-498E-AF9C-CF6DBD896609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9413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watermerk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83"/>
          <a:stretch>
            <a:fillRect/>
          </a:stretch>
        </p:blipFill>
        <p:spPr bwMode="auto">
          <a:xfrm>
            <a:off x="0" y="1773238"/>
            <a:ext cx="9144000" cy="5084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49275"/>
            <a:ext cx="5410200" cy="108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Titel vervolgblad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9138"/>
            <a:ext cx="7643813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Lopende tekst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2FA84D-62D7-4695-93A8-C687305ABBD5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076825" y="6742113"/>
            <a:ext cx="4067175" cy="115887"/>
          </a:xfrm>
          <a:prstGeom prst="rect">
            <a:avLst/>
          </a:prstGeom>
          <a:solidFill>
            <a:srgbClr val="DC00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pic>
        <p:nvPicPr>
          <p:cNvPr id="1033" name="Picture 9" descr="Logo Gem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04813"/>
            <a:ext cx="2232025" cy="102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DC001B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herkenning.nl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nderned.nl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stis.nl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NL" altLang="nl-NL" dirty="0" smtClean="0"/>
              <a:t>Informatiebijeenkomst Witgoedwissel 24 april 2024</a:t>
            </a:r>
            <a:endParaRPr lang="nl-NL" alt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 ná 1 september 2024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Augustus 2024: Start energiecoaches en witgoedwissel adviezen</a:t>
            </a:r>
          </a:p>
          <a:p>
            <a:r>
              <a:rPr lang="nl-NL" dirty="0" smtClean="0"/>
              <a:t>Vanaf September 2024: start witgoedwissel bij winkels</a:t>
            </a:r>
          </a:p>
          <a:p>
            <a:r>
              <a:rPr lang="nl-NL" dirty="0" smtClean="0"/>
              <a:t>Inwoners kunnen de voucher inwisselen tot en met Juni 2025</a:t>
            </a:r>
          </a:p>
        </p:txBody>
      </p:sp>
    </p:spTree>
    <p:extLst>
      <p:ext uri="{BB962C8B-B14F-4D97-AF65-F5344CB8AC3E}">
        <p14:creationId xmlns:p14="http://schemas.microsoft.com/office/powerpoint/2010/main" val="182556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moet u doen als ondernemer?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err="1" smtClean="0"/>
              <a:t>eHerkenning</a:t>
            </a:r>
            <a:r>
              <a:rPr lang="nl-NL" b="1" dirty="0" smtClean="0"/>
              <a:t>: </a:t>
            </a:r>
            <a:r>
              <a:rPr lang="nl-NL" sz="2800" dirty="0" smtClean="0"/>
              <a:t>Heeft u al een </a:t>
            </a:r>
            <a:r>
              <a:rPr lang="nl-NL" sz="2800" dirty="0" err="1" smtClean="0"/>
              <a:t>eHerkenningsmiddel</a:t>
            </a:r>
            <a:r>
              <a:rPr lang="nl-NL" sz="2800" dirty="0" smtClean="0"/>
              <a:t>, dan kunt u dit gebruiken om uw bedrijf te registreren op </a:t>
            </a:r>
            <a:r>
              <a:rPr lang="nl-NL" sz="2800" dirty="0" err="1" smtClean="0"/>
              <a:t>Tenderned</a:t>
            </a:r>
            <a:r>
              <a:rPr lang="nl-NL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579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moet u doen als ondernemer? (2)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err="1" smtClean="0"/>
              <a:t>eHerkenning</a:t>
            </a:r>
            <a:r>
              <a:rPr lang="nl-NL" b="1" dirty="0" smtClean="0"/>
              <a:t> aanvragen: </a:t>
            </a:r>
            <a:r>
              <a:rPr lang="nl-NL" dirty="0" smtClean="0"/>
              <a:t>soort </a:t>
            </a:r>
            <a:r>
              <a:rPr lang="nl-NL" dirty="0" err="1" smtClean="0"/>
              <a:t>DigiD</a:t>
            </a:r>
            <a:r>
              <a:rPr lang="nl-NL" dirty="0" smtClean="0"/>
              <a:t> voor ondernemers. Meer uitleg + aanvragen op </a:t>
            </a:r>
            <a:r>
              <a:rPr lang="nl-NL" dirty="0" smtClean="0">
                <a:hlinkClick r:id="rId2"/>
              </a:rPr>
              <a:t>www.eherkenning.nl</a:t>
            </a:r>
            <a:r>
              <a:rPr lang="nl-NL" dirty="0" smtClean="0"/>
              <a:t>. Er zijn kosten aan verbonden. Minimaal veiligheidsniveau EH2 voor </a:t>
            </a:r>
            <a:r>
              <a:rPr lang="nl-NL" dirty="0" err="1" smtClean="0"/>
              <a:t>Tenderned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r>
              <a:rPr lang="nl-NL" dirty="0" smtClean="0"/>
              <a:t> Let op; wilt u </a:t>
            </a:r>
            <a:r>
              <a:rPr lang="nl-NL" dirty="0" err="1" smtClean="0"/>
              <a:t>eHerkenning</a:t>
            </a:r>
            <a:r>
              <a:rPr lang="nl-NL" dirty="0" smtClean="0"/>
              <a:t> aanvragen? Uw bedrijf moet ingeschreven staan bij de KVK en u heeft een uittreksel nodig dat niet ouder is dan 14 dagen.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173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moet u doen als ondernemer? (3)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err="1" smtClean="0"/>
              <a:t>Tenderned</a:t>
            </a:r>
            <a:r>
              <a:rPr lang="nl-NL" dirty="0" smtClean="0"/>
              <a:t>: online alle opdrachten van de overheid op één plek. </a:t>
            </a:r>
          </a:p>
          <a:p>
            <a:pPr marL="0" indent="0">
              <a:buNone/>
            </a:pPr>
            <a:r>
              <a:rPr lang="nl-NL" dirty="0" smtClean="0"/>
              <a:t>Wanneer je met </a:t>
            </a:r>
            <a:r>
              <a:rPr lang="nl-NL" dirty="0" err="1" smtClean="0"/>
              <a:t>eHerkenning</a:t>
            </a:r>
            <a:r>
              <a:rPr lang="nl-NL" dirty="0" smtClean="0"/>
              <a:t> inlogt wordt uw onderneming automatisch geregistreerd.</a:t>
            </a:r>
          </a:p>
          <a:p>
            <a:pPr marL="0" indent="0">
              <a:buNone/>
            </a:pPr>
            <a:r>
              <a:rPr lang="nl-NL" dirty="0" smtClean="0"/>
              <a:t>Alle communicatie wat betreft een aanbesteding gaat via </a:t>
            </a:r>
            <a:r>
              <a:rPr lang="nl-NL" dirty="0" err="1" smtClean="0"/>
              <a:t>Tenderned</a:t>
            </a:r>
            <a:r>
              <a:rPr lang="nl-NL" dirty="0"/>
              <a:t> </a:t>
            </a:r>
            <a:r>
              <a:rPr lang="nl-NL" dirty="0" smtClean="0"/>
              <a:t>(bv. Publicatie aanbesteding 31 mei a.s.)</a:t>
            </a:r>
            <a:endParaRPr lang="nl-NL" dirty="0"/>
          </a:p>
          <a:p>
            <a:pPr marL="0" indent="0">
              <a:buNone/>
            </a:pPr>
            <a:r>
              <a:rPr lang="nl-NL" dirty="0" smtClean="0">
                <a:hlinkClick r:id="rId2"/>
              </a:rPr>
              <a:t>www.tenderned.nl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6898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moet u doen als ondernemer? (4)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smtClean="0"/>
              <a:t>UEA document: </a:t>
            </a:r>
            <a:r>
              <a:rPr lang="nl-NL" dirty="0" smtClean="0"/>
              <a:t>Uniform Europees Aanbestedingsdocument. Het is verplicht bij Europese aanbestedingen en het betreft een eigen verklaring over de financiële situatie, bekwaamheden en geschiktheid van een ondernemer</a:t>
            </a:r>
            <a:r>
              <a:rPr lang="nl-NL" dirty="0" smtClean="0"/>
              <a:t>.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58837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moet u doen als ondernemer? (5)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smtClean="0"/>
              <a:t>GVA - Gedragsverklaring Aanbesteden:</a:t>
            </a:r>
            <a:r>
              <a:rPr lang="nl-NL" dirty="0" smtClean="0"/>
              <a:t> </a:t>
            </a:r>
            <a:r>
              <a:rPr lang="nl-NL" sz="2800" dirty="0" smtClean="0"/>
              <a:t>Verklaring dat uit een onderzoek is gebleken dat er geen bezwaren zijn dat een natuurlijk/rechts persoon inschrijft op een overheidsopdracht. </a:t>
            </a:r>
          </a:p>
          <a:p>
            <a:pPr marL="0" indent="0">
              <a:buNone/>
            </a:pPr>
            <a:r>
              <a:rPr lang="nl-NL" sz="2800" dirty="0" smtClean="0"/>
              <a:t>Aanvragen via </a:t>
            </a:r>
            <a:r>
              <a:rPr lang="nl-NL" sz="2800" dirty="0" smtClean="0">
                <a:hlinkClick r:id="rId2"/>
              </a:rPr>
              <a:t>www.justis.nl</a:t>
            </a:r>
            <a:r>
              <a:rPr lang="nl-NL" sz="2800" dirty="0" smtClean="0"/>
              <a:t>, vraag direct aan zodra je met een aanbesteding aan de slag gaat, het kan tot wel 6-8 weken duren. Er zitten kosten aan verbonden en is geldig voor 2 jaar.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57953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moet u doen als ondernemer? (6)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smtClean="0"/>
              <a:t>Uittreksel handelsregister Kamer van Koophandel</a:t>
            </a:r>
          </a:p>
          <a:p>
            <a:pPr marL="0" indent="0">
              <a:buNone/>
            </a:pPr>
            <a:r>
              <a:rPr lang="nl-NL" sz="2800" dirty="0" smtClean="0"/>
              <a:t>Deze heeft u al aangevraagd voor de </a:t>
            </a:r>
            <a:r>
              <a:rPr lang="nl-NL" sz="2800" dirty="0" err="1" smtClean="0"/>
              <a:t>eHerkenning</a:t>
            </a:r>
            <a:r>
              <a:rPr lang="nl-NL" sz="2800" dirty="0" smtClean="0"/>
              <a:t> (niet ouder dan 14 dagen). </a:t>
            </a:r>
            <a:br>
              <a:rPr lang="nl-NL" sz="2800" dirty="0" smtClean="0"/>
            </a:br>
            <a:r>
              <a:rPr lang="nl-NL" sz="2800" dirty="0" smtClean="0"/>
              <a:t>Voor de aanbesteding mag deze niet ouder zijn dan 6 maanden op het moment van inschrijving. </a:t>
            </a:r>
          </a:p>
          <a:p>
            <a:pPr marL="0" indent="0">
              <a:buNone/>
            </a:pPr>
            <a:r>
              <a:rPr lang="nl-NL" sz="2800" dirty="0" smtClean="0"/>
              <a:t>Uit het uittreksel moet de tekenbevoegdheid blijken van de inschrijving.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007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Conclusie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Zorg dat uw onderneming geregistreerd is en over de nodige certificeringen beschikt.</a:t>
            </a:r>
          </a:p>
          <a:p>
            <a:r>
              <a:rPr lang="nl-NL" dirty="0" smtClean="0"/>
              <a:t>Houd de publicatie van de aanbesteding in de gaten op </a:t>
            </a:r>
            <a:r>
              <a:rPr lang="nl-NL" dirty="0" err="1" smtClean="0"/>
              <a:t>Tenderned</a:t>
            </a:r>
            <a:endParaRPr lang="nl-NL" dirty="0" smtClean="0"/>
          </a:p>
          <a:p>
            <a:r>
              <a:rPr lang="nl-NL" dirty="0" smtClean="0"/>
              <a:t>Stel vragen bij enige onduidelijkheid tijdens de Nota van Inlichtingen.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630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 zullen deze presentatie met u delen na afloop zodat u alles nog eens rustig kunt doorlezen. </a:t>
            </a:r>
          </a:p>
          <a:p>
            <a:r>
              <a:rPr lang="nl-NL" dirty="0" smtClean="0"/>
              <a:t>Alle bovenstaande informatie wordt ook vermeld in de offerteaanvraag. </a:t>
            </a:r>
          </a:p>
          <a:p>
            <a:endParaRPr lang="nl-NL" dirty="0"/>
          </a:p>
          <a:p>
            <a:r>
              <a:rPr lang="nl-NL" dirty="0" smtClean="0"/>
              <a:t>Hartelijk dank en succes!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5522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 smtClean="0"/>
              <a:t>Voorstellen</a:t>
            </a:r>
            <a:endParaRPr lang="nl-NL" altLang="nl-NL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nl-NL" altLang="nl-NL" dirty="0" smtClean="0"/>
          </a:p>
          <a:p>
            <a:r>
              <a:rPr lang="nl-NL" altLang="nl-NL" dirty="0" smtClean="0"/>
              <a:t>Chris van Put – Projectleider Klimaat en Duurzaamheid</a:t>
            </a:r>
          </a:p>
          <a:p>
            <a:r>
              <a:rPr lang="nl-NL" altLang="nl-NL" dirty="0" smtClean="0"/>
              <a:t>Brigitte Broekert – Inkoopstrateeg OWO gemeenten</a:t>
            </a:r>
          </a:p>
          <a:p>
            <a:r>
              <a:rPr lang="nl-NL" altLang="nl-NL" dirty="0" smtClean="0"/>
              <a:t>Marieke de Jong – Inkoopadviseur Sociaal domein OWO gemeenten</a:t>
            </a:r>
          </a:p>
          <a:p>
            <a:pPr marL="0" indent="0">
              <a:buNone/>
            </a:pPr>
            <a:endParaRPr lang="nl-NL" alt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 smtClean="0"/>
              <a:t>Waarom zijn we hier?</a:t>
            </a:r>
            <a:endParaRPr lang="nl-NL" altLang="nl-NL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Inhoud van de opdracht</a:t>
            </a:r>
          </a:p>
          <a:p>
            <a:r>
              <a:rPr lang="nl-NL" dirty="0" smtClean="0"/>
              <a:t>Type apparaten</a:t>
            </a:r>
          </a:p>
          <a:p>
            <a:r>
              <a:rPr lang="nl-NL" dirty="0" smtClean="0"/>
              <a:t>Verschil met de vorige witgoedwissel</a:t>
            </a:r>
          </a:p>
          <a:p>
            <a:r>
              <a:rPr lang="nl-NL" dirty="0" smtClean="0"/>
              <a:t>Aanbestedingsproces toelichten</a:t>
            </a:r>
          </a:p>
          <a:p>
            <a:r>
              <a:rPr lang="nl-NL" dirty="0" smtClean="0"/>
              <a:t>Planning van de aanbesteding tot 1 september en daarna</a:t>
            </a:r>
          </a:p>
          <a:p>
            <a:r>
              <a:rPr lang="nl-NL" dirty="0"/>
              <a:t>Wat moet u doen als ondernemer</a:t>
            </a:r>
            <a:r>
              <a:rPr lang="nl-NL" dirty="0" smtClean="0"/>
              <a:t>?</a:t>
            </a:r>
          </a:p>
          <a:p>
            <a:r>
              <a:rPr lang="nl-NL" dirty="0" smtClean="0"/>
              <a:t> Vragen</a:t>
            </a:r>
          </a:p>
          <a:p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416647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 smtClean="0"/>
              <a:t>Wat houdt de opdracht in?</a:t>
            </a:r>
            <a:endParaRPr lang="nl-NL" altLang="nl-NL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Witgoedwissel Weststellingwerf -&gt; Na advies van energiecoach ontvangt de inwoner een voucher</a:t>
            </a:r>
            <a:r>
              <a:rPr lang="nl-NL" dirty="0"/>
              <a:t> </a:t>
            </a:r>
            <a:r>
              <a:rPr lang="nl-NL" dirty="0" smtClean="0"/>
              <a:t>voor het aanschaffen van een nieuwe koelkast, vriezer of wasmachine.</a:t>
            </a:r>
          </a:p>
          <a:p>
            <a:r>
              <a:rPr lang="nl-NL" dirty="0" smtClean="0"/>
              <a:t>Ca. 1100 huishoudens komen in aanmerking, reeds 275 vervangen, nog ca. 800 te gaan.</a:t>
            </a:r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6887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 smtClean="0"/>
              <a:t>Wat houdt de opdracht in? (2)</a:t>
            </a:r>
            <a:endParaRPr lang="nl-NL" altLang="nl-NL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Leverancier bezorgt en plaatst het apparaat bij inwoner en neemt oude apparaat mee retour.</a:t>
            </a:r>
          </a:p>
          <a:p>
            <a:r>
              <a:rPr lang="nl-NL" dirty="0"/>
              <a:t>Leverancier heeft een fysieke winkel in de gemeente waar inwoner de apparaten kan bekijken + bestellen. </a:t>
            </a:r>
          </a:p>
          <a:p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02452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 smtClean="0"/>
              <a:t>Type apparaten welke u kunt leveren:</a:t>
            </a:r>
            <a:endParaRPr lang="nl-NL" altLang="nl-NL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2816"/>
            <a:ext cx="7643813" cy="4176712"/>
          </a:xfrm>
        </p:spPr>
        <p:txBody>
          <a:bodyPr/>
          <a:lstStyle/>
          <a:p>
            <a:pPr lvl="0"/>
            <a:r>
              <a:rPr lang="nl-NL" sz="2800" dirty="0"/>
              <a:t>W</a:t>
            </a:r>
            <a:r>
              <a:rPr lang="nl-NL" sz="2800" dirty="0" smtClean="0"/>
              <a:t>asmachine</a:t>
            </a:r>
            <a:r>
              <a:rPr lang="nl-NL" sz="2800" dirty="0"/>
              <a:t>, energieklasse A tot en met B, max € 700.</a:t>
            </a:r>
          </a:p>
          <a:p>
            <a:pPr lvl="0"/>
            <a:r>
              <a:rPr lang="nl-NL" sz="2800" dirty="0"/>
              <a:t>K</a:t>
            </a:r>
            <a:r>
              <a:rPr lang="nl-NL" sz="2800" dirty="0" smtClean="0"/>
              <a:t>oelkast </a:t>
            </a:r>
            <a:r>
              <a:rPr lang="nl-NL" sz="2800" dirty="0"/>
              <a:t>tafelmodel, met of zonder vriesvak, energieklasse A tot en met D, max € 500.</a:t>
            </a:r>
          </a:p>
          <a:p>
            <a:pPr lvl="0"/>
            <a:r>
              <a:rPr lang="nl-NL" sz="2800" dirty="0"/>
              <a:t>K</a:t>
            </a:r>
            <a:r>
              <a:rPr lang="nl-NL" sz="2800" dirty="0" smtClean="0"/>
              <a:t>oel-vriescombinatie</a:t>
            </a:r>
            <a:r>
              <a:rPr lang="nl-NL" sz="2800" dirty="0"/>
              <a:t>, 2-deurs, energieklasse A tot en met D, max € 600.</a:t>
            </a:r>
          </a:p>
          <a:p>
            <a:pPr lvl="0"/>
            <a:r>
              <a:rPr lang="nl-NL" sz="2800" dirty="0"/>
              <a:t>V</a:t>
            </a:r>
            <a:r>
              <a:rPr lang="nl-NL" sz="2800" dirty="0" smtClean="0"/>
              <a:t>riezer </a:t>
            </a:r>
            <a:r>
              <a:rPr lang="nl-NL" sz="2800" dirty="0"/>
              <a:t>tafelmodel, energieklasse A tot en met D, max € 600.</a:t>
            </a:r>
            <a:br>
              <a:rPr lang="nl-NL" sz="2800" dirty="0"/>
            </a:br>
            <a:r>
              <a:rPr lang="nl-NL" sz="2800" dirty="0"/>
              <a:t>(Amerikaanse koelkasten vallen buiten deze regeling)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511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het verschil t.o.v. de vorige witgoedwissel?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Grotere opdracht dus openbaar aanbesteden</a:t>
            </a:r>
          </a:p>
          <a:p>
            <a:r>
              <a:rPr lang="nl-NL" sz="2400" dirty="0"/>
              <a:t>Zelf doen!</a:t>
            </a:r>
          </a:p>
          <a:p>
            <a:r>
              <a:rPr lang="nl-NL" sz="2400" dirty="0"/>
              <a:t>Waardebon vanuit de gemeente</a:t>
            </a:r>
          </a:p>
          <a:p>
            <a:r>
              <a:rPr lang="nl-NL" sz="2400" dirty="0"/>
              <a:t>Bestand t.b.v. controle van geldigheid waardebon</a:t>
            </a:r>
          </a:p>
          <a:p>
            <a:r>
              <a:rPr lang="nl-NL" sz="2400" dirty="0"/>
              <a:t>1x per 2 weken declareren</a:t>
            </a:r>
          </a:p>
          <a:p>
            <a:r>
              <a:rPr lang="nl-NL" sz="2400" dirty="0"/>
              <a:t>Lagere kosten</a:t>
            </a:r>
          </a:p>
          <a:p>
            <a:r>
              <a:rPr lang="nl-NL" sz="2400" dirty="0"/>
              <a:t>€25 per apparaat vergoeding voor leverancier voor leveren, plaatsen en retournemen van oude apparaat.</a:t>
            </a:r>
          </a:p>
          <a:p>
            <a:r>
              <a:rPr lang="nl-NL" sz="2400" dirty="0"/>
              <a:t>Alleen installatiekosten in rekening brengen bij bewoner bij inbouwapparatuur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4404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 smtClean="0"/>
              <a:t>Waarom een aanbesteding?</a:t>
            </a:r>
            <a:endParaRPr lang="nl-NL" altLang="nl-NL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2816"/>
            <a:ext cx="7643813" cy="4176712"/>
          </a:xfrm>
        </p:spPr>
        <p:txBody>
          <a:bodyPr/>
          <a:lstStyle/>
          <a:p>
            <a:r>
              <a:rPr lang="nl-NL" dirty="0" smtClean="0"/>
              <a:t>Wettelijke verplichting: Europees aanbesteden boven een bepaald bedrag</a:t>
            </a:r>
          </a:p>
          <a:p>
            <a:r>
              <a:rPr lang="nl-NL" dirty="0" smtClean="0"/>
              <a:t>Integriteit en transparantie: Het tegengaan van corruptie en vriendjespolitiek</a:t>
            </a:r>
          </a:p>
          <a:p>
            <a:r>
              <a:rPr lang="nl-NL" dirty="0" smtClean="0"/>
              <a:t>Raamovereenkomst</a:t>
            </a:r>
          </a:p>
        </p:txBody>
      </p:sp>
    </p:spTree>
    <p:extLst>
      <p:ext uri="{BB962C8B-B14F-4D97-AF65-F5344CB8AC3E}">
        <p14:creationId xmlns:p14="http://schemas.microsoft.com/office/powerpoint/2010/main" val="165656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 van de aanbesteding tot 1 september 2024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Publiceren offerteaanvraag: 31 mei</a:t>
            </a:r>
          </a:p>
          <a:p>
            <a:r>
              <a:rPr lang="nl-NL" dirty="0" smtClean="0"/>
              <a:t>Indienen vragen: uiterlijk 25 juni, 10.00 uur</a:t>
            </a:r>
          </a:p>
          <a:p>
            <a:r>
              <a:rPr lang="nl-NL" dirty="0" smtClean="0"/>
              <a:t>Indienen inschrijving: uiterlijk 11 juli, 10.00 uur</a:t>
            </a:r>
          </a:p>
          <a:p>
            <a:r>
              <a:rPr lang="nl-NL" dirty="0" smtClean="0"/>
              <a:t>Definitieve gunning: 29 augustus 2024</a:t>
            </a:r>
          </a:p>
          <a:p>
            <a:r>
              <a:rPr lang="nl-NL" dirty="0" smtClean="0"/>
              <a:t>Start overeenkomst: 1 september 2024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396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760</TotalTime>
  <Words>746</Words>
  <Application>Microsoft Office PowerPoint</Application>
  <PresentationFormat>Diavoorstelling (4:3)</PresentationFormat>
  <Paragraphs>77</Paragraphs>
  <Slides>18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1" baseType="lpstr">
      <vt:lpstr>Arial</vt:lpstr>
      <vt:lpstr>Wingdings</vt:lpstr>
      <vt:lpstr>blank</vt:lpstr>
      <vt:lpstr>Informatiebijeenkomst Witgoedwissel 24 april 2024</vt:lpstr>
      <vt:lpstr>Voorstellen</vt:lpstr>
      <vt:lpstr>Waarom zijn we hier?</vt:lpstr>
      <vt:lpstr>Wat houdt de opdracht in?</vt:lpstr>
      <vt:lpstr>Wat houdt de opdracht in? (2)</vt:lpstr>
      <vt:lpstr>Type apparaten welke u kunt leveren:</vt:lpstr>
      <vt:lpstr>Wat is het verschil t.o.v. de vorige witgoedwissel?</vt:lpstr>
      <vt:lpstr>Waarom een aanbesteding?</vt:lpstr>
      <vt:lpstr>Planning van de aanbesteding tot 1 september 2024</vt:lpstr>
      <vt:lpstr>Planning ná 1 september 2024</vt:lpstr>
      <vt:lpstr>Wat moet u doen als ondernemer?</vt:lpstr>
      <vt:lpstr>Wat moet u doen als ondernemer? (2)</vt:lpstr>
      <vt:lpstr>Wat moet u doen als ondernemer? (3)</vt:lpstr>
      <vt:lpstr>Wat moet u doen als ondernemer? (4)</vt:lpstr>
      <vt:lpstr>Wat moet u doen als ondernemer? (5)</vt:lpstr>
      <vt:lpstr>Wat moet u doen als ondernemer? (6)</vt:lpstr>
      <vt:lpstr>Conclusie</vt:lpstr>
      <vt:lpstr>Vragen?</vt:lpstr>
    </vt:vector>
  </TitlesOfParts>
  <Company>Gemeente Stellingwerf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Schill, Tess</dc:creator>
  <cp:lastModifiedBy>Jong, Marieke de</cp:lastModifiedBy>
  <cp:revision>39</cp:revision>
  <dcterms:created xsi:type="dcterms:W3CDTF">2019-02-06T09:06:47Z</dcterms:created>
  <dcterms:modified xsi:type="dcterms:W3CDTF">2024-04-25T12:03:28Z</dcterms:modified>
</cp:coreProperties>
</file>