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atalie.vanZanten" initials="N" lastIdx="4" clrIdx="0"/>
  <p:cmAuthor id="1" name="Bruins, M (Miranda)" initials="BM(" lastIdx="3" clrIdx="1">
    <p:extLst>
      <p:ext uri="{19B8F6BF-5375-455C-9EA6-DF929625EA0E}">
        <p15:presenceInfo xmlns:p15="http://schemas.microsoft.com/office/powerpoint/2012/main" userId="S-1-5-21-988153739-2237206924-3090004242-47409" providerId="AD"/>
      </p:ext>
    </p:extLst>
  </p:cmAuthor>
  <p:cmAuthor id="2" name="Werve, H van der (Harold)" initials="WHvd(" lastIdx="8" clrIdx="2">
    <p:extLst>
      <p:ext uri="{19B8F6BF-5375-455C-9EA6-DF929625EA0E}">
        <p15:presenceInfo xmlns:p15="http://schemas.microsoft.com/office/powerpoint/2012/main" userId="S-1-5-21-988153739-2237206924-3090004242-46475" providerId="AD"/>
      </p:ext>
    </p:extLst>
  </p:cmAuthor>
  <p:cmAuthor id="3" name="Norbart, PAM (Paul)" initials="NP(" lastIdx="3" clrIdx="3">
    <p:extLst>
      <p:ext uri="{19B8F6BF-5375-455C-9EA6-DF929625EA0E}">
        <p15:presenceInfo xmlns:p15="http://schemas.microsoft.com/office/powerpoint/2012/main" userId="S-1-5-21-988153739-2237206924-3090004242-4750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77" d="100"/>
          <a:sy n="77" d="100"/>
        </p:scale>
        <p:origin x="100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696249-803E-4BE2-AC5E-8016194FAC9C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DABC5-2624-4627-A796-397F34875E5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8092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7535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5175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48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3151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3661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9484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461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815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9147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42266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7524D2-F160-40FE-B929-0B903698173B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894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524D2-F160-40FE-B929-0B903698173B}" type="datetimeFigureOut">
              <a:rPr lang="nl-NL" smtClean="0"/>
              <a:t>22-3-2024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9088C-3D42-4A2B-8593-0BF592B5AF5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266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56" y="1267019"/>
            <a:ext cx="1152128" cy="1340768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4825195" y="60472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Belangstelling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werken</a:t>
            </a:r>
            <a:r>
              <a:rPr lang="en-US" dirty="0"/>
              <a:t>?</a:t>
            </a:r>
            <a:endParaRPr lang="nl-NL" dirty="0"/>
          </a:p>
        </p:txBody>
      </p:sp>
      <p:sp>
        <p:nvSpPr>
          <p:cNvPr id="7" name="Ovaal 6"/>
          <p:cNvSpPr/>
          <p:nvPr/>
        </p:nvSpPr>
        <p:spPr>
          <a:xfrm>
            <a:off x="6265355" y="975473"/>
            <a:ext cx="64807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Tekstvak 7"/>
          <p:cNvSpPr txBox="1"/>
          <p:nvPr/>
        </p:nvSpPr>
        <p:spPr>
          <a:xfrm>
            <a:off x="6452977" y="1119958"/>
            <a:ext cx="180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6956012" y="723505"/>
            <a:ext cx="181168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latin typeface="Arial Black" panose="020B0A04020102020204" pitchFamily="34" charset="0"/>
              </a:rPr>
              <a:t>Meldt</a:t>
            </a:r>
            <a:r>
              <a:rPr lang="en-US" sz="1000" dirty="0">
                <a:latin typeface="Arial Black" panose="020B0A04020102020204" pitchFamily="34" charset="0"/>
              </a:rPr>
              <a:t> u </a:t>
            </a:r>
            <a:r>
              <a:rPr lang="en-US" sz="1000" dirty="0" err="1">
                <a:latin typeface="Arial Black" panose="020B0A04020102020204" pitchFamily="34" charset="0"/>
              </a:rPr>
              <a:t>dan</a:t>
            </a:r>
            <a:r>
              <a:rPr lang="en-US" sz="1000" dirty="0">
                <a:latin typeface="Arial Black" panose="020B0A04020102020204" pitchFamily="34" charset="0"/>
              </a:rPr>
              <a:t> </a:t>
            </a:r>
            <a:r>
              <a:rPr lang="en-US" sz="1000" dirty="0" err="1">
                <a:latin typeface="Arial Black" panose="020B0A04020102020204" pitchFamily="34" charset="0"/>
              </a:rPr>
              <a:t>aan</a:t>
            </a:r>
            <a:r>
              <a:rPr lang="en-US" sz="1000" dirty="0">
                <a:latin typeface="Arial Black" panose="020B0A04020102020204" pitchFamily="34" charset="0"/>
              </a:rPr>
              <a:t> via TenderNed</a:t>
            </a:r>
          </a:p>
          <a:p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interesse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om infra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werken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voeren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zoals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in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omschrijving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vermeld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meldt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zich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via TenderNed 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voor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welke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regio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(‘s)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hoeft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maar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beperkt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aantal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gegevens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voeren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vragen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beantwoorden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zorgt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zelf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voor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dat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deze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informatie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juist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actueel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is. ProRail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houdt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zich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wel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recht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voor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aanvullend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bewijsmateriaal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vragen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ProRail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verwijdert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aannemers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van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belangstellendenlijst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waarvan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gegevens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niet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kloppen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slechte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beoordelingen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hebben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bv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op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gebied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van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veiligheid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aanleveren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documenten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tijdige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oplevering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Deze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uitsluiting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van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deelname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zal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jaar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duren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nl-NL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163" y="339661"/>
            <a:ext cx="1819529" cy="562053"/>
          </a:xfrm>
          <a:prstGeom prst="rect">
            <a:avLst/>
          </a:prstGeom>
        </p:spPr>
      </p:pic>
      <p:sp>
        <p:nvSpPr>
          <p:cNvPr id="11" name="Tekstvak 10"/>
          <p:cNvSpPr txBox="1"/>
          <p:nvPr/>
        </p:nvSpPr>
        <p:spPr>
          <a:xfrm>
            <a:off x="4249131" y="2708920"/>
            <a:ext cx="1620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&gt;1.500.000 </a:t>
            </a:r>
            <a:r>
              <a:rPr lang="en-US" sz="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nationaal</a:t>
            </a:r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niet </a:t>
            </a:r>
            <a:r>
              <a:rPr lang="en-US" sz="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openbaar</a:t>
            </a:r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tot de </a:t>
            </a:r>
            <a:r>
              <a:rPr lang="en-US" sz="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Europese</a:t>
            </a:r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drempel</a:t>
            </a:r>
            <a:r>
              <a:rPr lang="en-US" sz="8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van  5.538.000</a:t>
            </a:r>
          </a:p>
          <a:p>
            <a:endParaRPr lang="en-US" sz="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al 11"/>
          <p:cNvSpPr/>
          <p:nvPr/>
        </p:nvSpPr>
        <p:spPr>
          <a:xfrm>
            <a:off x="5766714" y="4027214"/>
            <a:ext cx="648072" cy="5905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6414786" y="3853423"/>
            <a:ext cx="2549702" cy="2677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 err="1">
                <a:latin typeface="Arial Black" panose="020B0A04020102020204" pitchFamily="34" charset="0"/>
              </a:rPr>
              <a:t>Als</a:t>
            </a:r>
            <a:r>
              <a:rPr lang="en-US" sz="800" dirty="0">
                <a:latin typeface="Arial Black" panose="020B0A04020102020204" pitchFamily="34" charset="0"/>
              </a:rPr>
              <a:t> u op de </a:t>
            </a:r>
            <a:r>
              <a:rPr lang="en-US" sz="800" dirty="0" err="1">
                <a:latin typeface="Arial Black" panose="020B0A04020102020204" pitchFamily="34" charset="0"/>
              </a:rPr>
              <a:t>belangstellendenlijst</a:t>
            </a:r>
            <a:r>
              <a:rPr lang="en-US" sz="800" dirty="0">
                <a:latin typeface="Arial Black" panose="020B0A04020102020204" pitchFamily="34" charset="0"/>
              </a:rPr>
              <a:t> </a:t>
            </a:r>
            <a:r>
              <a:rPr lang="en-US" sz="800" dirty="0" err="1">
                <a:latin typeface="Arial Black" panose="020B0A04020102020204" pitchFamily="34" charset="0"/>
              </a:rPr>
              <a:t>staat</a:t>
            </a:r>
            <a:r>
              <a:rPr lang="en-US" sz="800" dirty="0">
                <a:latin typeface="Arial Black" panose="020B0A04020102020204" pitchFamily="34" charset="0"/>
              </a:rPr>
              <a:t>:</a:t>
            </a:r>
          </a:p>
          <a:p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Krijgt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iedere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belangstellende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in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betreffende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regio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bericht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middels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TenderNed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nieuwe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meervoudig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onderhandse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hierna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noemen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MVO)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aanbesteding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gepland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staat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ontvangt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een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, incl.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anbestedingsdossier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Let op: </a:t>
            </a:r>
            <a:r>
              <a:rPr lang="en-US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dit</a:t>
            </a:r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 is nog geen </a:t>
            </a:r>
            <a:r>
              <a:rPr lang="en-US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definitieve</a:t>
            </a:r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Middels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dit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bericht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vragen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wij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of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om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mee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met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dobbelsteen-systematiek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Dit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kunt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aangeven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door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accepteren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in TenderNed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binnen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gestelde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termijn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..U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het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volgende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niet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geaccepteerd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u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heeft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geen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belangstelling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voor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deze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aanbesteding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1450" indent="-171450">
              <a:buFont typeface="Wingdings" panose="05000000000000000000" pitchFamily="2" charset="2"/>
              <a:buChar char="q"/>
            </a:pP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Uitnodiging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 dirty="0" err="1">
                <a:latin typeface="Arial" panose="020B0604020202020204" pitchFamily="34" charset="0"/>
                <a:cs typeface="Arial" panose="020B0604020202020204" pitchFamily="34" charset="0"/>
              </a:rPr>
              <a:t>geaccepteerd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nl-NL" sz="800" dirty="0">
                <a:latin typeface="Arial" panose="020B0604020202020204" pitchFamily="34" charset="0"/>
                <a:cs typeface="Arial" panose="020B0604020202020204" pitchFamily="34" charset="0"/>
              </a:rPr>
              <a:t>Om geselecteerd te kunnen worden uit alle belangstellenden, zult u deelnemen aan de dobbelsteensystematiek. Ingeval u bent geselecteerd, wordt verwacht dat u inschrijft.</a:t>
            </a:r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800" dirty="0">
                <a:latin typeface="Arial" panose="020B0604020202020204" pitchFamily="34" charset="0"/>
                <a:cs typeface="Arial" panose="020B0604020202020204" pitchFamily="34" charset="0"/>
              </a:rPr>
              <a:t>Indien u zich niet inschrijft zult u 3x niet worden uitgenodigd om deel te nemen. 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al 13"/>
          <p:cNvSpPr/>
          <p:nvPr/>
        </p:nvSpPr>
        <p:spPr>
          <a:xfrm>
            <a:off x="3273297" y="4027214"/>
            <a:ext cx="504056" cy="502731"/>
          </a:xfrm>
          <a:prstGeom prst="ellips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nl-NL" dirty="0"/>
          </a:p>
        </p:txBody>
      </p:sp>
      <p:sp>
        <p:nvSpPr>
          <p:cNvPr id="15" name="Tekstvak 14"/>
          <p:cNvSpPr txBox="1"/>
          <p:nvPr/>
        </p:nvSpPr>
        <p:spPr>
          <a:xfrm>
            <a:off x="2486377" y="4581128"/>
            <a:ext cx="3237752" cy="2169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b="1" dirty="0" err="1"/>
              <a:t>Roulatiesysteem</a:t>
            </a:r>
            <a:r>
              <a:rPr lang="en-US" sz="900" b="1" dirty="0"/>
              <a:t> MVO:</a:t>
            </a:r>
          </a:p>
          <a:p>
            <a:r>
              <a:rPr lang="en-US" sz="900" dirty="0" err="1"/>
              <a:t>Wij</a:t>
            </a:r>
            <a:r>
              <a:rPr lang="en-US" sz="900" dirty="0"/>
              <a:t> </a:t>
            </a:r>
            <a:r>
              <a:rPr lang="en-US" sz="900" dirty="0" err="1"/>
              <a:t>hanteren</a:t>
            </a:r>
            <a:r>
              <a:rPr lang="en-US" sz="900" dirty="0"/>
              <a:t> </a:t>
            </a:r>
            <a:r>
              <a:rPr lang="en-US" sz="900" dirty="0" err="1"/>
              <a:t>voor</a:t>
            </a:r>
            <a:r>
              <a:rPr lang="en-US" sz="900" dirty="0"/>
              <a:t> MVO de </a:t>
            </a:r>
            <a:r>
              <a:rPr lang="en-US" sz="900" dirty="0" err="1"/>
              <a:t>dobbelsteensystematiek</a:t>
            </a:r>
            <a:r>
              <a:rPr lang="en-US" sz="900" dirty="0"/>
              <a:t> </a:t>
            </a:r>
            <a:r>
              <a:rPr lang="en-US" sz="900" dirty="0" err="1"/>
              <a:t>als</a:t>
            </a:r>
            <a:r>
              <a:rPr lang="en-US" sz="900" dirty="0"/>
              <a:t> </a:t>
            </a:r>
            <a:r>
              <a:rPr lang="en-US" sz="900" dirty="0" err="1"/>
              <a:t>objectief</a:t>
            </a:r>
            <a:r>
              <a:rPr lang="en-US" sz="900" dirty="0"/>
              <a:t> </a:t>
            </a:r>
            <a:r>
              <a:rPr lang="en-US" sz="900" dirty="0" err="1"/>
              <a:t>roulatiesysteem</a:t>
            </a:r>
            <a:r>
              <a:rPr lang="en-US" sz="900" dirty="0"/>
              <a:t>. </a:t>
            </a:r>
            <a:r>
              <a:rPr lang="nl-NL" sz="900" dirty="0"/>
              <a:t>Per project wordt gevraagd of partijen wel/geen belangstelling hebben, waarna de selectie plaatsvindt. De selectie geschiedt </a:t>
            </a:r>
            <a:r>
              <a:rPr lang="nl-NL" sz="900" dirty="0" err="1"/>
              <a:t>alsvolgt</a:t>
            </a:r>
            <a:r>
              <a:rPr lang="nl-NL" sz="900" dirty="0"/>
              <a:t>: 1 Partij naar vrije keuze van ProRail (mits gewenst) en 2 partijen via de dobbelsteensystematiek. Zie bijgevoegde brief voor meer informatie. </a:t>
            </a:r>
            <a:r>
              <a:rPr lang="en-US" sz="900" dirty="0"/>
              <a:t>Het </a:t>
            </a:r>
            <a:r>
              <a:rPr lang="en-US" sz="900" dirty="0" err="1"/>
              <a:t>aantal</a:t>
            </a:r>
            <a:r>
              <a:rPr lang="en-US" sz="900" dirty="0"/>
              <a:t> </a:t>
            </a:r>
            <a:r>
              <a:rPr lang="en-US" sz="900" dirty="0" err="1"/>
              <a:t>aannemers</a:t>
            </a:r>
            <a:r>
              <a:rPr lang="en-US" sz="900" dirty="0"/>
              <a:t> die </a:t>
            </a:r>
            <a:r>
              <a:rPr lang="en-US" sz="900" dirty="0" err="1"/>
              <a:t>belangstelling</a:t>
            </a:r>
            <a:r>
              <a:rPr lang="en-US" sz="900" dirty="0"/>
              <a:t> </a:t>
            </a:r>
            <a:r>
              <a:rPr lang="en-US" sz="900" dirty="0" err="1"/>
              <a:t>hebben</a:t>
            </a:r>
            <a:r>
              <a:rPr lang="en-US" sz="900" dirty="0"/>
              <a:t> </a:t>
            </a:r>
            <a:r>
              <a:rPr lang="en-US" sz="900" dirty="0" err="1"/>
              <a:t>krijgen</a:t>
            </a:r>
            <a:r>
              <a:rPr lang="en-US" sz="900" dirty="0"/>
              <a:t> </a:t>
            </a:r>
            <a:r>
              <a:rPr lang="en-US" sz="900" dirty="0" err="1"/>
              <a:t>een</a:t>
            </a:r>
            <a:r>
              <a:rPr lang="en-US" sz="900" dirty="0"/>
              <a:t> </a:t>
            </a:r>
            <a:r>
              <a:rPr lang="en-US" sz="900" dirty="0" err="1"/>
              <a:t>nummer</a:t>
            </a:r>
            <a:r>
              <a:rPr lang="en-US" sz="900" dirty="0"/>
              <a:t> </a:t>
            </a:r>
            <a:r>
              <a:rPr lang="en-US" sz="900" dirty="0" err="1"/>
              <a:t>en</a:t>
            </a:r>
            <a:r>
              <a:rPr lang="en-US" sz="900" dirty="0"/>
              <a:t> </a:t>
            </a:r>
            <a:r>
              <a:rPr lang="en-US" sz="900" dirty="0" err="1"/>
              <a:t>vervolgens</a:t>
            </a:r>
            <a:r>
              <a:rPr lang="en-US" sz="900" dirty="0"/>
              <a:t> </a:t>
            </a:r>
            <a:r>
              <a:rPr lang="en-US" sz="900" dirty="0" err="1"/>
              <a:t>wordt</a:t>
            </a:r>
            <a:r>
              <a:rPr lang="en-US" sz="900" dirty="0"/>
              <a:t> </a:t>
            </a:r>
            <a:r>
              <a:rPr lang="en-US" sz="900" dirty="0" err="1"/>
              <a:t>er</a:t>
            </a:r>
            <a:r>
              <a:rPr lang="en-US" sz="900" dirty="0"/>
              <a:t> </a:t>
            </a:r>
            <a:r>
              <a:rPr lang="en-US" sz="900" dirty="0" err="1"/>
              <a:t>gedobbeld</a:t>
            </a:r>
            <a:r>
              <a:rPr lang="en-US" sz="900" dirty="0"/>
              <a:t> </a:t>
            </a:r>
            <a:r>
              <a:rPr lang="en-US" sz="900" dirty="0" err="1"/>
              <a:t>middels</a:t>
            </a:r>
            <a:r>
              <a:rPr lang="en-US" sz="900" dirty="0"/>
              <a:t> “online </a:t>
            </a:r>
            <a:r>
              <a:rPr lang="en-US" sz="900" dirty="0" err="1"/>
              <a:t>dobbelen</a:t>
            </a:r>
            <a:r>
              <a:rPr lang="en-US" sz="900" dirty="0"/>
              <a:t>”. Het </a:t>
            </a:r>
            <a:r>
              <a:rPr lang="en-US" sz="900" dirty="0" err="1"/>
              <a:t>dobbelen</a:t>
            </a:r>
            <a:r>
              <a:rPr lang="en-US" sz="900" dirty="0"/>
              <a:t> </a:t>
            </a:r>
            <a:r>
              <a:rPr lang="en-US" sz="900" dirty="0" err="1"/>
              <a:t>wordt</a:t>
            </a:r>
            <a:r>
              <a:rPr lang="en-US" sz="900" dirty="0"/>
              <a:t> </a:t>
            </a:r>
            <a:r>
              <a:rPr lang="en-US" sz="900" dirty="0" err="1"/>
              <a:t>gedaan</a:t>
            </a:r>
            <a:r>
              <a:rPr lang="en-US" sz="900" dirty="0"/>
              <a:t> </a:t>
            </a:r>
            <a:r>
              <a:rPr lang="en-US" sz="900" dirty="0" err="1"/>
              <a:t>middels</a:t>
            </a:r>
            <a:r>
              <a:rPr lang="en-US" sz="900" dirty="0"/>
              <a:t> het </a:t>
            </a:r>
            <a:r>
              <a:rPr lang="en-US" sz="900" dirty="0" err="1"/>
              <a:t>vierogen</a:t>
            </a:r>
            <a:r>
              <a:rPr lang="en-US" sz="900" dirty="0"/>
              <a:t> </a:t>
            </a:r>
            <a:r>
              <a:rPr lang="en-US" sz="900" dirty="0" err="1"/>
              <a:t>principe</a:t>
            </a:r>
            <a:r>
              <a:rPr lang="en-US" sz="900" dirty="0"/>
              <a:t> </a:t>
            </a:r>
            <a:r>
              <a:rPr lang="en-US" sz="900" dirty="0" err="1"/>
              <a:t>zodat</a:t>
            </a:r>
            <a:r>
              <a:rPr lang="en-US" sz="900" dirty="0"/>
              <a:t> het </a:t>
            </a:r>
            <a:r>
              <a:rPr lang="en-US" sz="900" dirty="0" err="1"/>
              <a:t>proces</a:t>
            </a:r>
            <a:r>
              <a:rPr lang="en-US" sz="900" dirty="0"/>
              <a:t> </a:t>
            </a:r>
            <a:r>
              <a:rPr lang="en-US" sz="900" dirty="0" err="1"/>
              <a:t>eerlijk</a:t>
            </a:r>
            <a:r>
              <a:rPr lang="en-US" sz="900" dirty="0"/>
              <a:t> </a:t>
            </a:r>
            <a:r>
              <a:rPr lang="en-US" sz="900" dirty="0" err="1"/>
              <a:t>verloopt</a:t>
            </a:r>
            <a:r>
              <a:rPr lang="en-US" sz="900" dirty="0"/>
              <a:t>. In </a:t>
            </a:r>
            <a:r>
              <a:rPr lang="en-US" sz="900" dirty="0" err="1"/>
              <a:t>totaal</a:t>
            </a:r>
            <a:r>
              <a:rPr lang="en-US" sz="900" dirty="0"/>
              <a:t> </a:t>
            </a:r>
            <a:r>
              <a:rPr lang="en-US" sz="900" dirty="0" err="1"/>
              <a:t>worden</a:t>
            </a:r>
            <a:r>
              <a:rPr lang="en-US" sz="900" dirty="0"/>
              <a:t> er 3 of 5 </a:t>
            </a:r>
            <a:r>
              <a:rPr lang="en-US" sz="900" dirty="0" err="1"/>
              <a:t>gegadigden</a:t>
            </a:r>
            <a:r>
              <a:rPr lang="en-US" sz="900" dirty="0"/>
              <a:t> </a:t>
            </a:r>
            <a:r>
              <a:rPr lang="en-US" sz="900" dirty="0" err="1"/>
              <a:t>geselecteerd</a:t>
            </a:r>
            <a:r>
              <a:rPr lang="en-US" sz="900" dirty="0"/>
              <a:t>, </a:t>
            </a:r>
            <a:r>
              <a:rPr lang="en-US" sz="900" dirty="0" err="1"/>
              <a:t>mits</a:t>
            </a:r>
            <a:r>
              <a:rPr lang="en-US" sz="900" dirty="0"/>
              <a:t> </a:t>
            </a:r>
            <a:r>
              <a:rPr lang="en-US" sz="900" dirty="0" err="1"/>
              <a:t>anders</a:t>
            </a:r>
            <a:r>
              <a:rPr lang="en-US" sz="900" dirty="0"/>
              <a:t> </a:t>
            </a:r>
            <a:r>
              <a:rPr lang="en-US" sz="900" dirty="0" err="1"/>
              <a:t>meegedeeld</a:t>
            </a:r>
            <a:r>
              <a:rPr lang="en-US" sz="900" dirty="0"/>
              <a:t>. De </a:t>
            </a:r>
            <a:r>
              <a:rPr lang="en-US" sz="900" dirty="0" err="1"/>
              <a:t>uitkomsten</a:t>
            </a:r>
            <a:r>
              <a:rPr lang="en-US" sz="900" dirty="0"/>
              <a:t> per project </a:t>
            </a:r>
            <a:r>
              <a:rPr lang="en-US" sz="900" dirty="0" err="1"/>
              <a:t>worden</a:t>
            </a:r>
            <a:r>
              <a:rPr lang="en-US" sz="900" dirty="0"/>
              <a:t> </a:t>
            </a:r>
            <a:r>
              <a:rPr lang="en-US" sz="900" dirty="0" err="1"/>
              <a:t>middels</a:t>
            </a:r>
            <a:r>
              <a:rPr lang="en-US" sz="900" dirty="0"/>
              <a:t> het </a:t>
            </a:r>
            <a:r>
              <a:rPr lang="en-US" sz="900" dirty="0" err="1"/>
              <a:t>berichtenverkeer</a:t>
            </a:r>
            <a:r>
              <a:rPr lang="en-US" sz="900" dirty="0"/>
              <a:t> van </a:t>
            </a:r>
            <a:r>
              <a:rPr lang="en-US" sz="900" dirty="0" err="1"/>
              <a:t>TenderNed</a:t>
            </a:r>
            <a:r>
              <a:rPr lang="en-US" sz="900" dirty="0"/>
              <a:t> </a:t>
            </a:r>
            <a:r>
              <a:rPr lang="en-US" sz="900" dirty="0" err="1"/>
              <a:t>kenbaar</a:t>
            </a:r>
            <a:r>
              <a:rPr lang="en-US" sz="900" dirty="0"/>
              <a:t> </a:t>
            </a:r>
            <a:r>
              <a:rPr lang="en-US" sz="900" dirty="0" err="1"/>
              <a:t>gemaakt</a:t>
            </a:r>
            <a:r>
              <a:rPr lang="en-US" sz="900" dirty="0"/>
              <a:t> </a:t>
            </a:r>
            <a:r>
              <a:rPr lang="en-US" sz="900" dirty="0" err="1"/>
              <a:t>middels</a:t>
            </a:r>
            <a:r>
              <a:rPr lang="en-US" sz="900" dirty="0"/>
              <a:t> </a:t>
            </a:r>
            <a:r>
              <a:rPr lang="en-US" sz="900" dirty="0" err="1"/>
              <a:t>een</a:t>
            </a:r>
            <a:r>
              <a:rPr lang="en-US" sz="900" dirty="0"/>
              <a:t> </a:t>
            </a:r>
            <a:r>
              <a:rPr lang="en-US" sz="900" dirty="0" err="1"/>
              <a:t>procesverbaal</a:t>
            </a:r>
            <a:r>
              <a:rPr lang="en-US" sz="900" dirty="0"/>
              <a:t> van </a:t>
            </a:r>
            <a:r>
              <a:rPr lang="en-US" sz="900" dirty="0" err="1"/>
              <a:t>loting</a:t>
            </a:r>
            <a:r>
              <a:rPr lang="en-US" sz="900" dirty="0"/>
              <a:t> </a:t>
            </a:r>
            <a:r>
              <a:rPr lang="en-US" sz="900" dirty="0" err="1"/>
              <a:t>en</a:t>
            </a:r>
            <a:r>
              <a:rPr lang="en-US" sz="900" dirty="0"/>
              <a:t> </a:t>
            </a:r>
            <a:r>
              <a:rPr lang="en-US" sz="900" dirty="0" err="1"/>
              <a:t>een</a:t>
            </a:r>
            <a:r>
              <a:rPr lang="en-US" sz="900" dirty="0"/>
              <a:t> </a:t>
            </a:r>
            <a:r>
              <a:rPr lang="en-US" sz="900" dirty="0" err="1"/>
              <a:t>uitslagbrief</a:t>
            </a:r>
            <a:r>
              <a:rPr lang="en-US" sz="900" dirty="0"/>
              <a:t>.</a:t>
            </a:r>
            <a:endParaRPr lang="nl-NL" sz="900" dirty="0"/>
          </a:p>
        </p:txBody>
      </p:sp>
      <p:pic>
        <p:nvPicPr>
          <p:cNvPr id="16" name="Afbeelding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20" y="5835559"/>
            <a:ext cx="701221" cy="694511"/>
          </a:xfrm>
          <a:prstGeom prst="rect">
            <a:avLst/>
          </a:prstGeom>
        </p:spPr>
      </p:pic>
      <p:sp>
        <p:nvSpPr>
          <p:cNvPr id="18" name="Ovaal 17"/>
          <p:cNvSpPr/>
          <p:nvPr/>
        </p:nvSpPr>
        <p:spPr>
          <a:xfrm>
            <a:off x="940099" y="476673"/>
            <a:ext cx="3237025" cy="248315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800" b="1" dirty="0" err="1">
                <a:solidFill>
                  <a:prstClr val="black"/>
                </a:solidFill>
              </a:rPr>
              <a:t>Werkmethodiek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en-US" sz="800" b="1" dirty="0" err="1">
                <a:solidFill>
                  <a:prstClr val="black"/>
                </a:solidFill>
              </a:rPr>
              <a:t>bij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en-US" sz="800" b="1" dirty="0" err="1">
                <a:solidFill>
                  <a:prstClr val="black"/>
                </a:solidFill>
              </a:rPr>
              <a:t>een</a:t>
            </a:r>
            <a:endParaRPr lang="en-US" sz="800" b="1" dirty="0">
              <a:solidFill>
                <a:prstClr val="black"/>
              </a:solidFill>
            </a:endParaRPr>
          </a:p>
          <a:p>
            <a:pPr lvl="0"/>
            <a:r>
              <a:rPr lang="en-US" sz="800" b="1" dirty="0" err="1">
                <a:solidFill>
                  <a:prstClr val="black"/>
                </a:solidFill>
              </a:rPr>
              <a:t>enkelvoudig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en-US" sz="800" b="1" dirty="0" err="1">
                <a:solidFill>
                  <a:prstClr val="black"/>
                </a:solidFill>
              </a:rPr>
              <a:t>onderhandse</a:t>
            </a:r>
            <a:r>
              <a:rPr lang="en-US" sz="800" b="1" dirty="0">
                <a:solidFill>
                  <a:prstClr val="black"/>
                </a:solidFill>
              </a:rPr>
              <a:t> (</a:t>
            </a:r>
            <a:r>
              <a:rPr lang="en-US" sz="800" b="1" dirty="0" err="1">
                <a:solidFill>
                  <a:prstClr val="black"/>
                </a:solidFill>
              </a:rPr>
              <a:t>hierna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en-US" sz="800" b="1" dirty="0" err="1">
                <a:solidFill>
                  <a:prstClr val="black"/>
                </a:solidFill>
              </a:rPr>
              <a:t>te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en-US" sz="800" b="1" dirty="0" err="1">
                <a:solidFill>
                  <a:prstClr val="black"/>
                </a:solidFill>
              </a:rPr>
              <a:t>noemen</a:t>
            </a:r>
            <a:r>
              <a:rPr lang="en-US" sz="800" b="1" dirty="0">
                <a:solidFill>
                  <a:prstClr val="black"/>
                </a:solidFill>
              </a:rPr>
              <a:t>: EVO) </a:t>
            </a:r>
            <a:r>
              <a:rPr lang="en-US" sz="800" b="1" dirty="0" err="1">
                <a:solidFill>
                  <a:prstClr val="black"/>
                </a:solidFill>
              </a:rPr>
              <a:t>aanbesteding</a:t>
            </a:r>
            <a:r>
              <a:rPr lang="en-US" sz="800" b="1" dirty="0">
                <a:solidFill>
                  <a:prstClr val="black"/>
                </a:solidFill>
              </a:rPr>
              <a:t> :</a:t>
            </a:r>
          </a:p>
          <a:p>
            <a:pPr lvl="0"/>
            <a:r>
              <a:rPr lang="en-US" sz="800" dirty="0">
                <a:solidFill>
                  <a:prstClr val="black"/>
                </a:solidFill>
              </a:rPr>
              <a:t>De </a:t>
            </a:r>
            <a:r>
              <a:rPr lang="en-US" sz="800" dirty="0" err="1">
                <a:solidFill>
                  <a:prstClr val="black"/>
                </a:solidFill>
              </a:rPr>
              <a:t>aannemers</a:t>
            </a:r>
            <a:r>
              <a:rPr lang="en-US" sz="800" dirty="0">
                <a:solidFill>
                  <a:prstClr val="black"/>
                </a:solidFill>
              </a:rPr>
              <a:t> die op de </a:t>
            </a:r>
            <a:r>
              <a:rPr lang="en-US" sz="800" dirty="0" err="1">
                <a:solidFill>
                  <a:prstClr val="black"/>
                </a:solidFill>
              </a:rPr>
              <a:t>regionale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belangstellendenlijst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vermeld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staan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worden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middels</a:t>
            </a:r>
            <a:r>
              <a:rPr lang="en-US" sz="800" dirty="0">
                <a:solidFill>
                  <a:prstClr val="black"/>
                </a:solidFill>
              </a:rPr>
              <a:t> de </a:t>
            </a:r>
            <a:r>
              <a:rPr lang="en-US" sz="800" dirty="0" err="1">
                <a:solidFill>
                  <a:prstClr val="black"/>
                </a:solidFill>
              </a:rPr>
              <a:t>dobbelsteensystematiek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geselecteerd</a:t>
            </a:r>
            <a:r>
              <a:rPr lang="en-US" sz="800" dirty="0">
                <a:solidFill>
                  <a:prstClr val="black"/>
                </a:solidFill>
              </a:rPr>
              <a:t>. </a:t>
            </a:r>
            <a:r>
              <a:rPr lang="en-US" sz="800" dirty="0" err="1">
                <a:solidFill>
                  <a:prstClr val="black"/>
                </a:solidFill>
              </a:rPr>
              <a:t>Dit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wordt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gedaan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middels</a:t>
            </a:r>
            <a:r>
              <a:rPr lang="en-US" sz="800" dirty="0">
                <a:solidFill>
                  <a:prstClr val="black"/>
                </a:solidFill>
              </a:rPr>
              <a:t> het </a:t>
            </a:r>
            <a:r>
              <a:rPr lang="en-US" sz="800" dirty="0" err="1">
                <a:solidFill>
                  <a:prstClr val="black"/>
                </a:solidFill>
              </a:rPr>
              <a:t>vierogen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principe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zodat</a:t>
            </a:r>
            <a:r>
              <a:rPr lang="en-US" sz="800" dirty="0">
                <a:solidFill>
                  <a:prstClr val="black"/>
                </a:solidFill>
              </a:rPr>
              <a:t> het </a:t>
            </a:r>
            <a:r>
              <a:rPr lang="en-US" sz="800" dirty="0" err="1">
                <a:solidFill>
                  <a:prstClr val="black"/>
                </a:solidFill>
              </a:rPr>
              <a:t>proces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eerlijk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verloopt</a:t>
            </a:r>
            <a:r>
              <a:rPr lang="en-US" sz="800" dirty="0">
                <a:solidFill>
                  <a:prstClr val="black"/>
                </a:solidFill>
              </a:rPr>
              <a:t>. </a:t>
            </a:r>
            <a:r>
              <a:rPr lang="en-US" sz="800" dirty="0" err="1">
                <a:solidFill>
                  <a:prstClr val="black"/>
                </a:solidFill>
              </a:rPr>
              <a:t>Er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wordt</a:t>
            </a:r>
            <a:r>
              <a:rPr lang="en-US" sz="800" dirty="0">
                <a:solidFill>
                  <a:prstClr val="black"/>
                </a:solidFill>
              </a:rPr>
              <a:t> 1 </a:t>
            </a:r>
            <a:r>
              <a:rPr lang="en-US" sz="800" dirty="0" err="1">
                <a:solidFill>
                  <a:prstClr val="black"/>
                </a:solidFill>
              </a:rPr>
              <a:t>gegadigde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geselecteerd</a:t>
            </a:r>
            <a:r>
              <a:rPr lang="en-US" sz="800" dirty="0">
                <a:solidFill>
                  <a:prstClr val="black"/>
                </a:solidFill>
              </a:rPr>
              <a:t>. </a:t>
            </a:r>
            <a:r>
              <a:rPr lang="en-US" sz="800" dirty="0" err="1">
                <a:solidFill>
                  <a:prstClr val="black"/>
                </a:solidFill>
              </a:rPr>
              <a:t>Een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Procesverbaal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wordt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hiervoor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dan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ook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niet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verstrekt</a:t>
            </a:r>
            <a:r>
              <a:rPr lang="en-US" sz="800" dirty="0">
                <a:solidFill>
                  <a:prstClr val="black"/>
                </a:solidFill>
              </a:rPr>
              <a:t>. </a:t>
            </a:r>
            <a:r>
              <a:rPr lang="en-US" sz="800" dirty="0" err="1">
                <a:solidFill>
                  <a:prstClr val="black"/>
                </a:solidFill>
              </a:rPr>
              <a:t>Als</a:t>
            </a:r>
            <a:r>
              <a:rPr lang="en-US" sz="800" dirty="0">
                <a:solidFill>
                  <a:prstClr val="black"/>
                </a:solidFill>
              </a:rPr>
              <a:t> de </a:t>
            </a:r>
            <a:r>
              <a:rPr lang="en-US" sz="800" dirty="0" err="1">
                <a:solidFill>
                  <a:prstClr val="black"/>
                </a:solidFill>
              </a:rPr>
              <a:t>geselecteerde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gegadigde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niet</a:t>
            </a:r>
            <a:r>
              <a:rPr lang="en-US" sz="800" dirty="0">
                <a:solidFill>
                  <a:prstClr val="black"/>
                </a:solidFill>
              </a:rPr>
              <a:t> in de </a:t>
            </a:r>
            <a:r>
              <a:rPr lang="en-US" sz="800" dirty="0" err="1">
                <a:solidFill>
                  <a:prstClr val="black"/>
                </a:solidFill>
              </a:rPr>
              <a:t>gelegenheid</a:t>
            </a:r>
            <a:r>
              <a:rPr lang="en-US" sz="800" dirty="0">
                <a:solidFill>
                  <a:prstClr val="black"/>
                </a:solidFill>
              </a:rPr>
              <a:t> is om in </a:t>
            </a:r>
            <a:r>
              <a:rPr lang="en-US" sz="800" dirty="0" err="1">
                <a:solidFill>
                  <a:prstClr val="black"/>
                </a:solidFill>
              </a:rPr>
              <a:t>te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schrijven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zal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eerdergenoemd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proces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zich</a:t>
            </a:r>
            <a:r>
              <a:rPr lang="en-US" sz="800" dirty="0">
                <a:solidFill>
                  <a:prstClr val="black"/>
                </a:solidFill>
              </a:rPr>
              <a:t> </a:t>
            </a:r>
            <a:r>
              <a:rPr lang="en-US" sz="800" dirty="0" err="1">
                <a:solidFill>
                  <a:prstClr val="black"/>
                </a:solidFill>
              </a:rPr>
              <a:t>herhalen</a:t>
            </a:r>
            <a:r>
              <a:rPr lang="en-US" sz="800" dirty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9" name="Ovaal 18"/>
          <p:cNvSpPr/>
          <p:nvPr/>
        </p:nvSpPr>
        <p:spPr>
          <a:xfrm>
            <a:off x="436044" y="2607787"/>
            <a:ext cx="864096" cy="79208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nl-NL" dirty="0"/>
          </a:p>
        </p:txBody>
      </p:sp>
      <p:sp>
        <p:nvSpPr>
          <p:cNvPr id="20" name="Ovaal 19"/>
          <p:cNvSpPr/>
          <p:nvPr/>
        </p:nvSpPr>
        <p:spPr>
          <a:xfrm>
            <a:off x="395536" y="313801"/>
            <a:ext cx="864096" cy="9273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  <a:endParaRPr lang="nl-NL" dirty="0"/>
          </a:p>
        </p:txBody>
      </p:sp>
      <p:sp>
        <p:nvSpPr>
          <p:cNvPr id="21" name="Tekstvak 20"/>
          <p:cNvSpPr txBox="1"/>
          <p:nvPr/>
        </p:nvSpPr>
        <p:spPr>
          <a:xfrm>
            <a:off x="175540" y="3478258"/>
            <a:ext cx="2268252" cy="1631216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n-US" sz="1000" b="1" dirty="0" err="1"/>
              <a:t>Voortgang</a:t>
            </a:r>
            <a:r>
              <a:rPr lang="en-US" sz="1000" b="1" dirty="0"/>
              <a:t> </a:t>
            </a:r>
            <a:r>
              <a:rPr lang="en-US" sz="1000" b="1" dirty="0" err="1"/>
              <a:t>aanbesteding</a:t>
            </a:r>
            <a:r>
              <a:rPr lang="en-US" sz="1000" b="1" dirty="0"/>
              <a:t>:</a:t>
            </a:r>
          </a:p>
          <a:p>
            <a:r>
              <a:rPr lang="en-US" sz="1000" dirty="0"/>
              <a:t>De </a:t>
            </a:r>
            <a:r>
              <a:rPr lang="en-US" sz="1000" dirty="0" err="1"/>
              <a:t>geselecteerde</a:t>
            </a:r>
            <a:r>
              <a:rPr lang="en-US" sz="1000" dirty="0"/>
              <a:t> </a:t>
            </a:r>
            <a:r>
              <a:rPr lang="en-US" sz="1000" dirty="0" err="1"/>
              <a:t>aannemers</a:t>
            </a:r>
            <a:r>
              <a:rPr lang="en-US" sz="1000" dirty="0"/>
              <a:t> </a:t>
            </a:r>
            <a:r>
              <a:rPr lang="en-US" sz="1000" dirty="0" err="1"/>
              <a:t>blijven</a:t>
            </a:r>
            <a:r>
              <a:rPr lang="en-US" sz="1000" dirty="0"/>
              <a:t> </a:t>
            </a:r>
            <a:r>
              <a:rPr lang="en-US" sz="1000" dirty="0" err="1"/>
              <a:t>uitgenodigd</a:t>
            </a:r>
            <a:r>
              <a:rPr lang="en-US" sz="1000" dirty="0"/>
              <a:t> </a:t>
            </a:r>
            <a:r>
              <a:rPr lang="en-US" sz="1000" dirty="0" err="1"/>
              <a:t>staan</a:t>
            </a:r>
            <a:r>
              <a:rPr lang="en-US" sz="1000" dirty="0"/>
              <a:t> in TenderNed. De </a:t>
            </a:r>
            <a:r>
              <a:rPr lang="en-US" sz="1000" dirty="0" err="1"/>
              <a:t>niet-geselecteerde</a:t>
            </a:r>
            <a:r>
              <a:rPr lang="en-US" sz="1000" dirty="0"/>
              <a:t> </a:t>
            </a:r>
            <a:r>
              <a:rPr lang="en-US" sz="1000" dirty="0" err="1"/>
              <a:t>aannemers</a:t>
            </a:r>
            <a:r>
              <a:rPr lang="en-US" sz="1000" dirty="0"/>
              <a:t> </a:t>
            </a:r>
            <a:r>
              <a:rPr lang="en-US" sz="1000" dirty="0" err="1"/>
              <a:t>worden</a:t>
            </a:r>
            <a:r>
              <a:rPr lang="en-US" sz="1000" dirty="0"/>
              <a:t> </a:t>
            </a:r>
            <a:r>
              <a:rPr lang="en-US" sz="1000" dirty="0" err="1"/>
              <a:t>uit</a:t>
            </a:r>
            <a:r>
              <a:rPr lang="en-US" sz="1000" dirty="0"/>
              <a:t> de </a:t>
            </a:r>
            <a:r>
              <a:rPr lang="en-US" sz="1000" dirty="0" err="1"/>
              <a:t>uitnodiging</a:t>
            </a:r>
            <a:r>
              <a:rPr lang="en-US" sz="1000" dirty="0"/>
              <a:t> van TenderNed </a:t>
            </a:r>
            <a:r>
              <a:rPr lang="en-US" sz="1000" dirty="0" err="1"/>
              <a:t>verwijderd</a:t>
            </a:r>
            <a:r>
              <a:rPr lang="en-US" sz="1000" dirty="0"/>
              <a:t>.</a:t>
            </a:r>
          </a:p>
          <a:p>
            <a:r>
              <a:rPr lang="en-US" sz="1000" dirty="0"/>
              <a:t>Er </a:t>
            </a:r>
            <a:r>
              <a:rPr lang="en-US" sz="1000" dirty="0" err="1"/>
              <a:t>zal</a:t>
            </a:r>
            <a:r>
              <a:rPr lang="en-US" sz="1000" dirty="0"/>
              <a:t> (</a:t>
            </a:r>
            <a:r>
              <a:rPr lang="en-US" sz="1000" dirty="0" err="1"/>
              <a:t>mits</a:t>
            </a:r>
            <a:r>
              <a:rPr lang="en-US" sz="1000" dirty="0"/>
              <a:t> </a:t>
            </a:r>
            <a:r>
              <a:rPr lang="en-US" sz="1000" dirty="0" err="1"/>
              <a:t>gewenst</a:t>
            </a:r>
            <a:r>
              <a:rPr lang="en-US" sz="1000" dirty="0"/>
              <a:t>) </a:t>
            </a:r>
            <a:r>
              <a:rPr lang="en-US" sz="1000" dirty="0" err="1"/>
              <a:t>middels</a:t>
            </a:r>
            <a:r>
              <a:rPr lang="en-US" sz="1000" dirty="0"/>
              <a:t> </a:t>
            </a:r>
            <a:r>
              <a:rPr lang="en-US" sz="1000" dirty="0" err="1"/>
              <a:t>verkorte</a:t>
            </a:r>
            <a:r>
              <a:rPr lang="en-US" sz="1000" dirty="0"/>
              <a:t> </a:t>
            </a:r>
            <a:r>
              <a:rPr lang="en-US" sz="1000" dirty="0" err="1"/>
              <a:t>termijnen</a:t>
            </a:r>
            <a:r>
              <a:rPr lang="en-US" sz="1000" dirty="0"/>
              <a:t> </a:t>
            </a:r>
            <a:r>
              <a:rPr lang="en-US" sz="1000" dirty="0" err="1"/>
              <a:t>worden</a:t>
            </a:r>
            <a:r>
              <a:rPr lang="en-US" sz="1000" dirty="0"/>
              <a:t> </a:t>
            </a:r>
            <a:r>
              <a:rPr lang="en-US" sz="1000" dirty="0" err="1"/>
              <a:t>aanbesteed</a:t>
            </a:r>
            <a:r>
              <a:rPr lang="en-US" sz="1000" dirty="0"/>
              <a:t> met </a:t>
            </a:r>
            <a:r>
              <a:rPr lang="en-US" sz="1000" dirty="0" err="1"/>
              <a:t>een</a:t>
            </a:r>
            <a:r>
              <a:rPr lang="en-US" sz="1000" dirty="0"/>
              <a:t> </a:t>
            </a:r>
            <a:r>
              <a:rPr lang="en-US" sz="1000" dirty="0" err="1"/>
              <a:t>totale</a:t>
            </a:r>
            <a:r>
              <a:rPr lang="en-US" sz="1000" dirty="0"/>
              <a:t> </a:t>
            </a:r>
            <a:r>
              <a:rPr lang="en-US" sz="1000" dirty="0" err="1"/>
              <a:t>doorlooptijd</a:t>
            </a:r>
            <a:r>
              <a:rPr lang="en-US" sz="1000" dirty="0"/>
              <a:t> van 1 </a:t>
            </a:r>
            <a:r>
              <a:rPr lang="en-US" sz="1000" dirty="0" err="1"/>
              <a:t>maand</a:t>
            </a:r>
            <a:r>
              <a:rPr lang="en-US" sz="1000" dirty="0"/>
              <a:t> </a:t>
            </a:r>
            <a:r>
              <a:rPr lang="en-US" sz="1000" dirty="0" err="1"/>
              <a:t>nadat</a:t>
            </a:r>
            <a:r>
              <a:rPr lang="en-US" sz="1000" dirty="0"/>
              <a:t> de </a:t>
            </a:r>
            <a:r>
              <a:rPr lang="en-US" sz="1000" dirty="0" err="1"/>
              <a:t>selectiefase</a:t>
            </a:r>
            <a:r>
              <a:rPr lang="en-US" sz="1000" dirty="0"/>
              <a:t> </a:t>
            </a:r>
            <a:r>
              <a:rPr lang="en-US" sz="1000" dirty="0" err="1"/>
              <a:t>geweest</a:t>
            </a:r>
            <a:r>
              <a:rPr lang="en-US" sz="1000" dirty="0"/>
              <a:t> is.</a:t>
            </a:r>
            <a:endParaRPr lang="nl-NL" sz="1000" dirty="0"/>
          </a:p>
        </p:txBody>
      </p:sp>
      <p:cxnSp>
        <p:nvCxnSpPr>
          <p:cNvPr id="23" name="Rechte verbindingslijn 22"/>
          <p:cNvCxnSpPr>
            <a:stCxn id="7" idx="4"/>
            <a:endCxn id="12" idx="0"/>
          </p:cNvCxnSpPr>
          <p:nvPr/>
        </p:nvCxnSpPr>
        <p:spPr>
          <a:xfrm flipH="1">
            <a:off x="6090750" y="1623545"/>
            <a:ext cx="498641" cy="24036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26"/>
          <p:cNvCxnSpPr>
            <a:stCxn id="14" idx="6"/>
            <a:endCxn id="12" idx="2"/>
          </p:cNvCxnSpPr>
          <p:nvPr/>
        </p:nvCxnSpPr>
        <p:spPr>
          <a:xfrm>
            <a:off x="3777353" y="4278580"/>
            <a:ext cx="1989361" cy="439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bogen verbindingslijn 30"/>
          <p:cNvCxnSpPr>
            <a:stCxn id="14" idx="0"/>
            <a:endCxn id="19" idx="6"/>
          </p:cNvCxnSpPr>
          <p:nvPr/>
        </p:nvCxnSpPr>
        <p:spPr>
          <a:xfrm rot="16200000" flipV="1">
            <a:off x="1901042" y="2402930"/>
            <a:ext cx="1023383" cy="2225185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32"/>
          <p:cNvCxnSpPr/>
          <p:nvPr/>
        </p:nvCxnSpPr>
        <p:spPr>
          <a:xfrm>
            <a:off x="827584" y="1251057"/>
            <a:ext cx="0" cy="1435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vak 1">
            <a:extLst>
              <a:ext uri="{FF2B5EF4-FFF2-40B4-BE49-F238E27FC236}">
                <a16:creationId xmlns:a16="http://schemas.microsoft.com/office/drawing/2014/main" id="{ABA23236-D428-4530-A425-96CE04164A9D}"/>
              </a:ext>
            </a:extLst>
          </p:cNvPr>
          <p:cNvSpPr txBox="1"/>
          <p:nvPr/>
        </p:nvSpPr>
        <p:spPr>
          <a:xfrm>
            <a:off x="178439" y="6533770"/>
            <a:ext cx="648072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>
                <a:latin typeface="Arial" panose="020B0604020202020204" pitchFamily="34" charset="0"/>
                <a:cs typeface="Arial" panose="020B0604020202020204" pitchFamily="34" charset="0"/>
              </a:rPr>
              <a:t>V5.0 dd. 22-3-2023</a:t>
            </a:r>
          </a:p>
        </p:txBody>
      </p:sp>
    </p:spTree>
    <p:extLst>
      <p:ext uri="{BB962C8B-B14F-4D97-AF65-F5344CB8AC3E}">
        <p14:creationId xmlns:p14="http://schemas.microsoft.com/office/powerpoint/2010/main" val="171637175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1856</TotalTime>
  <Words>551</Words>
  <Application>Microsoft Office PowerPoint</Application>
  <PresentationFormat>Diavoorstelling (4:3)</PresentationFormat>
  <Paragraphs>24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6" baseType="lpstr">
      <vt:lpstr>Arial</vt:lpstr>
      <vt:lpstr>Arial Black</vt:lpstr>
      <vt:lpstr>Calibri</vt:lpstr>
      <vt:lpstr>Wingdings</vt:lpstr>
      <vt:lpstr>Kantoorthema</vt:lpstr>
      <vt:lpstr>PowerPoint-presentatie</vt:lpstr>
    </vt:vector>
  </TitlesOfParts>
  <Company>ProRail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miranda.bruins</dc:creator>
  <cp:lastModifiedBy>Bruins, M. (Miranda)</cp:lastModifiedBy>
  <cp:revision>61</cp:revision>
  <dcterms:created xsi:type="dcterms:W3CDTF">2017-07-04T09:13:20Z</dcterms:created>
  <dcterms:modified xsi:type="dcterms:W3CDTF">2024-03-22T08:58:07Z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4e57bac-d225-40fb-8a9e-62b5be587a96_Enabled">
    <vt:lpwstr>true</vt:lpwstr>
  </property>
  <property fmtid="{D5CDD505-2E9C-101B-9397-08002B2CF9AE}" pid="3" name="MSIP_Label_24e57bac-d225-40fb-8a9e-62b5be587a96_SetDate">
    <vt:lpwstr>2023-02-21T13:42:24Z</vt:lpwstr>
  </property>
  <property fmtid="{D5CDD505-2E9C-101B-9397-08002B2CF9AE}" pid="4" name="MSIP_Label_24e57bac-d225-40fb-8a9e-62b5be587a96_Method">
    <vt:lpwstr>Standard</vt:lpwstr>
  </property>
  <property fmtid="{D5CDD505-2E9C-101B-9397-08002B2CF9AE}" pid="5" name="MSIP_Label_24e57bac-d225-40fb-8a9e-62b5be587a96_Name">
    <vt:lpwstr>Internal</vt:lpwstr>
  </property>
  <property fmtid="{D5CDD505-2E9C-101B-9397-08002B2CF9AE}" pid="6" name="MSIP_Label_24e57bac-d225-40fb-8a9e-62b5be587a96_SiteId">
    <vt:lpwstr>a398fcff-8d2b-4930-a7f7-e1c99a108d77</vt:lpwstr>
  </property>
  <property fmtid="{D5CDD505-2E9C-101B-9397-08002B2CF9AE}" pid="7" name="MSIP_Label_24e57bac-d225-40fb-8a9e-62b5be587a96_ActionId">
    <vt:lpwstr>b39925ff-2b5c-48f3-af17-0000c7613b82</vt:lpwstr>
  </property>
  <property fmtid="{D5CDD505-2E9C-101B-9397-08002B2CF9AE}" pid="8" name="MSIP_Label_24e57bac-d225-40fb-8a9e-62b5be587a96_ContentBits">
    <vt:lpwstr>0</vt:lpwstr>
  </property>
</Properties>
</file>