
<file path=[Content_Types].xml><?xml version="1.0" encoding="utf-8"?>
<Types xmlns="http://schemas.openxmlformats.org/package/2006/content-types">
  <Default Extension="emf" ContentType="image/x-em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25"/>
  </p:notesMasterIdLst>
  <p:sldIdLst>
    <p:sldId id="256" r:id="rId3"/>
    <p:sldId id="257" r:id="rId4"/>
    <p:sldId id="283" r:id="rId5"/>
    <p:sldId id="301" r:id="rId6"/>
    <p:sldId id="302" r:id="rId7"/>
    <p:sldId id="297" r:id="rId8"/>
    <p:sldId id="289" r:id="rId9"/>
    <p:sldId id="293" r:id="rId10"/>
    <p:sldId id="316" r:id="rId11"/>
    <p:sldId id="298" r:id="rId12"/>
    <p:sldId id="303" r:id="rId13"/>
    <p:sldId id="304" r:id="rId14"/>
    <p:sldId id="305" r:id="rId15"/>
    <p:sldId id="306" r:id="rId16"/>
    <p:sldId id="308" r:id="rId17"/>
    <p:sldId id="309" r:id="rId18"/>
    <p:sldId id="299" r:id="rId19"/>
    <p:sldId id="310" r:id="rId20"/>
    <p:sldId id="311" r:id="rId21"/>
    <p:sldId id="312" r:id="rId22"/>
    <p:sldId id="314" r:id="rId23"/>
    <p:sldId id="315" r:id="rId2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8" autoAdjust="0"/>
    <p:restoredTop sz="93671" autoAdjust="0"/>
  </p:normalViewPr>
  <p:slideViewPr>
    <p:cSldViewPr snapToGrid="0">
      <p:cViewPr varScale="1">
        <p:scale>
          <a:sx n="50" d="100"/>
          <a:sy n="50" d="100"/>
        </p:scale>
        <p:origin x="876" y="42"/>
      </p:cViewPr>
      <p:guideLst/>
    </p:cSldViewPr>
  </p:slideViewPr>
  <p:outlineViewPr>
    <p:cViewPr>
      <p:scale>
        <a:sx n="33" d="100"/>
        <a:sy n="33" d="100"/>
      </p:scale>
      <p:origin x="0" y="-835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EB2DB9-AA45-4E0E-AB69-5BB0DFBDC4C8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0C2480-9FB0-4E9C-B9EC-A1B37148480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9250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631808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23216244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17609705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39661696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37234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17610998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12888659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10011262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26407243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4239169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511794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42762422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7730636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23891942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1359962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nl-NL" altLang="nl-NL" dirty="0"/>
              <a:t>Samenwerking, partnership zoeken, pragmatisch, controleurs in eigen dienst. Medewerkers met eigen expertises. Onderbouwend, zijn de expert op het gebied van schoonmaak</a:t>
            </a:r>
          </a:p>
        </p:txBody>
      </p:sp>
    </p:spTree>
    <p:extLst>
      <p:ext uri="{BB962C8B-B14F-4D97-AF65-F5344CB8AC3E}">
        <p14:creationId xmlns:p14="http://schemas.microsoft.com/office/powerpoint/2010/main" val="4915128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3064886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23111538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7344557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19940934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4321339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1252594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2540000" y="1219200"/>
            <a:ext cx="0" cy="2057400"/>
          </a:xfrm>
          <a:prstGeom prst="line">
            <a:avLst/>
          </a:prstGeom>
          <a:noFill/>
          <a:ln w="349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sz="1800">
              <a:solidFill>
                <a:srgbClr val="990000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44800" y="3733800"/>
            <a:ext cx="8636000" cy="1981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900"/>
            </a:lvl1pPr>
          </a:lstStyle>
          <a:p>
            <a:pPr lvl="0"/>
            <a:r>
              <a:rPr lang="nl-NL" noProof="0"/>
              <a:t>Klik om de ondertitelstijl van het model te bewerken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186043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70810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002184" y="0"/>
            <a:ext cx="2377016" cy="6019800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871133" y="0"/>
            <a:ext cx="6927851" cy="60198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777166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FB51-9C08-42FB-A549-340E3D21BA7B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088C-C904-49F7-A317-7C1EA27E20E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8976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FB51-9C08-42FB-A549-340E3D21BA7B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088C-C904-49F7-A317-7C1EA27E20E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24753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FB51-9C08-42FB-A549-340E3D21BA7B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088C-C904-49F7-A317-7C1EA27E20E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026752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FB51-9C08-42FB-A549-340E3D21BA7B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088C-C904-49F7-A317-7C1EA27E20E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4494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FB51-9C08-42FB-A549-340E3D21BA7B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088C-C904-49F7-A317-7C1EA27E20E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0638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FB51-9C08-42FB-A549-340E3D21BA7B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088C-C904-49F7-A317-7C1EA27E20E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8807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FB51-9C08-42FB-A549-340E3D21BA7B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088C-C904-49F7-A317-7C1EA27E20E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78546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FB51-9C08-42FB-A549-340E3D21BA7B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088C-C904-49F7-A317-7C1EA27E20E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83514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4292629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FB51-9C08-42FB-A549-340E3D21BA7B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088C-C904-49F7-A317-7C1EA27E20E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28283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FB51-9C08-42FB-A549-340E3D21BA7B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088C-C904-49F7-A317-7C1EA27E20E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45655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FB51-9C08-42FB-A549-340E3D21BA7B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0088C-C904-49F7-A317-7C1EA27E20E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578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97346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2032000" y="1905000"/>
            <a:ext cx="4572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807200" y="1905000"/>
            <a:ext cx="4572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5144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347603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21990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6782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699102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212728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71133" y="1"/>
            <a:ext cx="9347200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het opmaakprofiel te bewerken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32000" y="1905000"/>
            <a:ext cx="9347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de opmaakprofielen van de modeltekst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</a:p>
        </p:txBody>
      </p:sp>
      <p:sp>
        <p:nvSpPr>
          <p:cNvPr id="1028" name="Line 7"/>
          <p:cNvSpPr>
            <a:spLocks noChangeShapeType="1"/>
          </p:cNvSpPr>
          <p:nvPr/>
        </p:nvSpPr>
        <p:spPr bwMode="auto">
          <a:xfrm flipV="1">
            <a:off x="1828800" y="304800"/>
            <a:ext cx="0" cy="12954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sz="1800">
              <a:solidFill>
                <a:srgbClr val="990000"/>
              </a:solidFill>
            </a:endParaRPr>
          </a:p>
        </p:txBody>
      </p:sp>
      <p:pic>
        <p:nvPicPr>
          <p:cNvPr id="26636" name="Picture 12" descr="beeldbalk-amc-sjabloon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234" y="6000750"/>
            <a:ext cx="12187767" cy="85725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50799" dir="16499767" algn="ctr" rotWithShape="0">
                    <a:srgbClr val="808080">
                      <a:alpha val="70000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5818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anose="05000000000000000000" pitchFamily="2" charset="2"/>
        <a:buChar char="¢"/>
        <a:defRPr sz="24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l"/>
        <a:defRPr sz="20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2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5FB51-9C08-42FB-A549-340E3D21BA7B}" type="datetimeFigureOut">
              <a:rPr lang="nl-NL" smtClean="0"/>
              <a:t>22-1-2024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0088C-C904-49F7-A317-7C1EA27E20E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2569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cid:image002.png@01DA1152.FB163CE0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cid:image002.png@01DA1152.FB163CE0" TargetMode="Externa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Werkprogramma.docx" TargetMode="External"/><Relationship Id="rId7" Type="http://schemas.openxmlformats.org/officeDocument/2006/relationships/image" Target="cid:image002.png@01DA1152.FB163CE0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4.emf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cid:image002.png@01DA1152.FB163CE0" TargetMode="Externa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cid:image002.png@01DA1152.FB163CE0" TargetMode="Externa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cid:image002.png@01DA1152.FB163CE0" TargetMode="Externa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5" Type="http://schemas.openxmlformats.org/officeDocument/2006/relationships/image" Target="cid:image002.png@01DA1152.FB163CE0" TargetMode="Externa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image" Target="cid:image002.png@01DA1152.FB163CE0" TargetMode="Externa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cid:image002.png@01DA1152.FB163CE0" TargetMode="Externa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cid:image002.png@01DA1152.FB163CE0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cid:image002.png@01DA1152.FB163CE0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fif"/><Relationship Id="rId5" Type="http://schemas.openxmlformats.org/officeDocument/2006/relationships/image" Target="cid:image002.png@01DA1152.FB163CE0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cid:image002.png@01DA1152.FB163CE0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2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cid:image002.png@01DA1152.FB163CE0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cid:image002.png@01DA1152.FB163CE0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fif"/><Relationship Id="rId5" Type="http://schemas.openxmlformats.org/officeDocument/2006/relationships/image" Target="cid:image002.png@01DA1152.FB163CE0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fif"/><Relationship Id="rId5" Type="http://schemas.openxmlformats.org/officeDocument/2006/relationships/image" Target="cid:image002.png@01DA1152.FB163CE0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cid:image002.png@01DA1152.FB163CE0" TargetMode="Externa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herkenning.nl/" TargetMode="External"/><Relationship Id="rId7" Type="http://schemas.openxmlformats.org/officeDocument/2006/relationships/image" Target="cid:image002.png@01DA1152.FB163CE0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cid:image002.png@01DA1152.FB163CE0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cid:image002.png@01DA1152.FB163CE0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ustis.nl/producten/gva/gva-aanvragen/index.aspx" TargetMode="External"/><Relationship Id="rId7" Type="http://schemas.openxmlformats.org/officeDocument/2006/relationships/image" Target="cid:image002.png@01DA1152.FB163CE0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1"/>
          <p:cNvSpPr>
            <a:spLocks noGrp="1" noChangeArrowheads="1"/>
          </p:cNvSpPr>
          <p:nvPr>
            <p:ph type="ctrTitle"/>
          </p:nvPr>
        </p:nvSpPr>
        <p:spPr>
          <a:xfrm>
            <a:off x="1683264" y="1586673"/>
            <a:ext cx="8636000" cy="2115065"/>
          </a:xfrm>
        </p:spPr>
        <p:txBody>
          <a:bodyPr/>
          <a:lstStyle/>
          <a:p>
            <a:pPr algn="ctr" eaLnBrk="1" hangingPunct="1"/>
            <a:r>
              <a:rPr lang="nl-NL" altLang="nl-NL" sz="2400" b="1" dirty="0"/>
              <a:t>Informatiebijeenkomst</a:t>
            </a:r>
            <a:br>
              <a:rPr lang="nl-NL" altLang="nl-NL" sz="2400" b="1" dirty="0"/>
            </a:br>
            <a:r>
              <a:rPr lang="nl-NL" altLang="nl-NL" sz="1800" b="1" dirty="0"/>
              <a:t> </a:t>
            </a:r>
            <a:br>
              <a:rPr lang="nl-NL" altLang="nl-NL" sz="2400" b="1" dirty="0"/>
            </a:br>
            <a:r>
              <a:rPr lang="nl-NL" altLang="nl-NL" sz="2000" b="1" dirty="0"/>
              <a:t>Europese Aanbesteding </a:t>
            </a:r>
            <a:br>
              <a:rPr lang="nl-NL" altLang="nl-NL" sz="2000" b="1" dirty="0"/>
            </a:br>
            <a:r>
              <a:rPr lang="nl-NL" altLang="nl-NL" sz="2000" b="1" dirty="0"/>
              <a:t>Schoonmaakonderhoud en Glasbewassing</a:t>
            </a:r>
            <a:br>
              <a:rPr lang="nl-NL" altLang="nl-NL" sz="2400" b="1" dirty="0"/>
            </a:br>
            <a:r>
              <a:rPr lang="nl-NL" altLang="nl-NL" sz="1800" b="1" dirty="0"/>
              <a:t> </a:t>
            </a:r>
            <a:br>
              <a:rPr lang="nl-NL" altLang="nl-NL" sz="2400" b="1" dirty="0"/>
            </a:br>
            <a:r>
              <a:rPr lang="nl-NL" altLang="nl-NL" sz="1800" b="1" dirty="0"/>
              <a:t>(30 januari 2024)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296" y="266223"/>
            <a:ext cx="3369777" cy="1158230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509B8904-143D-4DF3-8B7B-ECA31B37EEEB}"/>
              </a:ext>
            </a:extLst>
          </p:cNvPr>
          <p:cNvSpPr txBox="1"/>
          <p:nvPr/>
        </p:nvSpPr>
        <p:spPr>
          <a:xfrm>
            <a:off x="9637696" y="6220691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B5EA335-5181-6E72-4773-57A73B795E4F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3653648"/>
            <a:ext cx="2476500" cy="20770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91732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68250" y="1779371"/>
            <a:ext cx="6700533" cy="3485355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nl-NL" altLang="nl-NL" sz="2000" b="1" dirty="0"/>
              <a:t>Belangrijk:</a:t>
            </a:r>
          </a:p>
          <a:p>
            <a:endParaRPr lang="nl-NL" altLang="nl-NL" sz="2000" dirty="0"/>
          </a:p>
          <a:p>
            <a:pPr lvl="1"/>
            <a:r>
              <a:rPr lang="nl-NL" altLang="nl-NL" sz="1800" dirty="0"/>
              <a:t>Per perceel een invultabel</a:t>
            </a:r>
          </a:p>
          <a:p>
            <a:endParaRPr lang="nl-NL" altLang="nl-NL" sz="2000" dirty="0"/>
          </a:p>
          <a:p>
            <a:pPr lvl="1"/>
            <a:r>
              <a:rPr lang="nl-NL" altLang="nl-NL" sz="1800" dirty="0"/>
              <a:t>Inschrijver vult alleen witte cellen</a:t>
            </a:r>
          </a:p>
          <a:p>
            <a:endParaRPr lang="nl-NL" altLang="nl-NL" sz="2000" dirty="0"/>
          </a:p>
          <a:p>
            <a:pPr lvl="1"/>
            <a:r>
              <a:rPr lang="nl-NL" altLang="nl-NL" sz="1800" dirty="0"/>
              <a:t>Invultabel berekent automatisch totaalbedragen</a:t>
            </a:r>
          </a:p>
          <a:p>
            <a:pPr lvl="1"/>
            <a:endParaRPr lang="nl-NL" altLang="nl-NL" sz="1800" dirty="0"/>
          </a:p>
          <a:p>
            <a:pPr lvl="1"/>
            <a:r>
              <a:rPr lang="nl-NL" altLang="nl-NL" sz="1800" dirty="0"/>
              <a:t>Controleer of budget niet wordt overschreden!</a:t>
            </a:r>
          </a:p>
          <a:p>
            <a:endParaRPr lang="nl-NL" altLang="nl-NL" sz="1800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Invultabel 1/7</a:t>
            </a:r>
            <a:br>
              <a:rPr lang="nl-NL" altLang="nl-NL" dirty="0"/>
            </a:br>
            <a:r>
              <a:rPr lang="nl-NL" altLang="nl-NL" sz="2000" dirty="0"/>
              <a:t>	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6FAD892-1B52-4AFB-B0F2-97C8ED343A88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108B0A25-5DB3-476F-9C7E-FF5D39815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190" y="1779371"/>
            <a:ext cx="4010724" cy="3622607"/>
          </a:xfrm>
          <a:prstGeom prst="rect">
            <a:avLst/>
          </a:prstGeom>
          <a:noFill/>
          <a:ln>
            <a:solidFill>
              <a:schemeClr val="tx2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24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16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2"/>
                </a:solidFill>
                <a:latin typeface="+mn-lt"/>
              </a:defRPr>
            </a:lvl9pPr>
          </a:lstStyle>
          <a:p>
            <a:r>
              <a:rPr lang="nl-NL" altLang="nl-NL" sz="1800" kern="0" dirty="0"/>
              <a:t>Invullen:</a:t>
            </a:r>
          </a:p>
          <a:p>
            <a:pPr lvl="1"/>
            <a:r>
              <a:rPr lang="nl-NL" altLang="nl-NL" sz="1200" kern="0" dirty="0"/>
              <a:t>Invultabel categorienormen</a:t>
            </a:r>
          </a:p>
          <a:p>
            <a:pPr lvl="1"/>
            <a:r>
              <a:rPr lang="nl-NL" altLang="nl-NL" sz="1200" kern="0" dirty="0"/>
              <a:t>Invultabel regulier werk</a:t>
            </a:r>
          </a:p>
          <a:p>
            <a:pPr lvl="2"/>
            <a:r>
              <a:rPr lang="nl-NL" altLang="nl-NL" sz="1100" kern="0" dirty="0"/>
              <a:t>Bij enkele percelen</a:t>
            </a:r>
          </a:p>
          <a:p>
            <a:pPr lvl="1"/>
            <a:r>
              <a:rPr lang="nl-NL" altLang="nl-NL" sz="1200" kern="0" dirty="0"/>
              <a:t>Invultabel objecten</a:t>
            </a:r>
          </a:p>
          <a:p>
            <a:pPr lvl="2"/>
            <a:r>
              <a:rPr lang="nl-NL" altLang="nl-NL" sz="1100" kern="0" dirty="0"/>
              <a:t>Indien gewenst</a:t>
            </a:r>
          </a:p>
          <a:p>
            <a:pPr lvl="1"/>
            <a:r>
              <a:rPr lang="nl-NL" altLang="nl-NL" sz="1200" kern="0" dirty="0"/>
              <a:t>Invultabel niet-meewerkende objectleiding</a:t>
            </a:r>
          </a:p>
          <a:p>
            <a:pPr lvl="1"/>
            <a:r>
              <a:rPr lang="nl-NL" altLang="nl-NL" sz="1200" kern="0" dirty="0"/>
              <a:t>Invultabel afroepwerk</a:t>
            </a:r>
          </a:p>
          <a:p>
            <a:pPr lvl="1"/>
            <a:r>
              <a:rPr lang="nl-NL" altLang="nl-NL" sz="1200" kern="0" dirty="0"/>
              <a:t>Invultabel afroep incidenteel</a:t>
            </a:r>
          </a:p>
          <a:p>
            <a:pPr lvl="1"/>
            <a:r>
              <a:rPr lang="nl-NL" altLang="nl-NL" sz="1200" kern="0" dirty="0"/>
              <a:t>Invultabel glas</a:t>
            </a:r>
          </a:p>
          <a:p>
            <a:endParaRPr lang="nl-NL" altLang="nl-NL" sz="1600" kern="0" dirty="0"/>
          </a:p>
          <a:p>
            <a:r>
              <a:rPr lang="nl-NL" altLang="nl-NL" sz="1600" kern="0" dirty="0"/>
              <a:t>Resultaat:</a:t>
            </a:r>
          </a:p>
          <a:p>
            <a:pPr lvl="1"/>
            <a:r>
              <a:rPr lang="nl-NL" altLang="nl-NL" sz="1200" kern="0" dirty="0"/>
              <a:t>Tabblad Totaal (helemaal rechts)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4F6D509-837B-491C-F512-028A7763824D}"/>
              </a:ext>
            </a:extLst>
          </p:cNvPr>
          <p:cNvPicPr>
            <a:picLocks noChangeAspect="1"/>
          </p:cNvPicPr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260837"/>
            <a:ext cx="1586929" cy="13309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6315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34291" y="3428999"/>
            <a:ext cx="5938745" cy="1504563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nl-NL" altLang="nl-NL" sz="1200" u="sng" dirty="0"/>
              <a:t>Volledig</a:t>
            </a:r>
            <a:r>
              <a:rPr lang="nl-NL" altLang="nl-NL" sz="1200" dirty="0"/>
              <a:t>: het hele </a:t>
            </a:r>
            <a:r>
              <a:rPr lang="nl-NL" altLang="nl-NL" sz="1200" dirty="0">
                <a:hlinkClick r:id="rId3" action="ppaction://hlinkfile"/>
              </a:rPr>
              <a:t>werkprogramma</a:t>
            </a:r>
            <a:r>
              <a:rPr lang="nl-NL" altLang="nl-NL" sz="1200" dirty="0"/>
              <a:t> o.b.v. aangegeven dagen per jaar</a:t>
            </a:r>
          </a:p>
          <a:p>
            <a:r>
              <a:rPr lang="nl-NL" altLang="nl-NL" sz="1200" u="sng" dirty="0"/>
              <a:t>Basis</a:t>
            </a:r>
            <a:r>
              <a:rPr lang="nl-NL" altLang="nl-NL" sz="1200" dirty="0"/>
              <a:t>: één uitvoering van het basis deel van het </a:t>
            </a:r>
            <a:r>
              <a:rPr lang="nl-NL" altLang="nl-NL" sz="1200" dirty="0">
                <a:hlinkClick r:id="rId3" action="ppaction://hlinkfile"/>
              </a:rPr>
              <a:t>werkprogramma</a:t>
            </a:r>
            <a:endParaRPr lang="nl-NL" altLang="nl-NL" sz="1200" dirty="0"/>
          </a:p>
          <a:p>
            <a:r>
              <a:rPr lang="nl-NL" altLang="nl-NL" sz="1200" u="sng" dirty="0"/>
              <a:t>Productienorm</a:t>
            </a:r>
            <a:r>
              <a:rPr lang="nl-NL" altLang="nl-NL" sz="1200" dirty="0"/>
              <a:t>: in m2 per uur (per uitvoering)</a:t>
            </a:r>
          </a:p>
          <a:p>
            <a:r>
              <a:rPr lang="nl-NL" altLang="nl-NL" sz="1200" u="sng" dirty="0"/>
              <a:t>% hoogfrequent</a:t>
            </a:r>
            <a:r>
              <a:rPr lang="nl-NL" altLang="nl-NL" sz="1200" dirty="0"/>
              <a:t>: deel van de tijd die nodig is voor de uitvoering van de hoogfrequentie werkzaamheden (1W of meer)</a:t>
            </a:r>
          </a:p>
          <a:p>
            <a:r>
              <a:rPr lang="nl-NL" altLang="nl-NL" sz="1200" u="sng" dirty="0"/>
              <a:t>Tarief</a:t>
            </a:r>
            <a:r>
              <a:rPr lang="nl-NL" altLang="nl-NL" sz="1200" dirty="0"/>
              <a:t>: in euro per uur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Invultabel 2/7</a:t>
            </a:r>
            <a:br>
              <a:rPr lang="nl-NL" altLang="nl-NL" dirty="0"/>
            </a:br>
            <a:r>
              <a:rPr lang="nl-NL" altLang="nl-NL" sz="2000" dirty="0"/>
              <a:t>	Invulblad categorienormen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6FAD892-1B52-4AFB-B0F2-97C8ED343A88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0B697FD-2CB0-4B60-BA5C-DD90059184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6073" y="1516958"/>
            <a:ext cx="10321636" cy="1024431"/>
          </a:xfrm>
          <a:prstGeom prst="rect">
            <a:avLst/>
          </a:prstGeom>
        </p:spPr>
      </p:pic>
      <p:sp>
        <p:nvSpPr>
          <p:cNvPr id="9" name="Rectangle 5">
            <a:extLst>
              <a:ext uri="{FF2B5EF4-FFF2-40B4-BE49-F238E27FC236}">
                <a16:creationId xmlns:a16="http://schemas.microsoft.com/office/drawing/2014/main" id="{407E7627-8B25-4994-9C0A-DEB1057E2A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9564" y="3429000"/>
            <a:ext cx="4558145" cy="1504563"/>
          </a:xfrm>
          <a:prstGeom prst="rect">
            <a:avLst/>
          </a:prstGeom>
          <a:noFill/>
          <a:ln>
            <a:solidFill>
              <a:schemeClr val="tx2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24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16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2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nl-NL" altLang="nl-NL" sz="1400" kern="0" dirty="0"/>
              <a:t>In NVI 1 wordt </a:t>
            </a:r>
            <a:r>
              <a:rPr lang="nl-NL" altLang="nl-NL" sz="1400" kern="0"/>
              <a:t>een rekenhulpmiddel </a:t>
            </a:r>
            <a:r>
              <a:rPr lang="nl-NL" altLang="nl-NL" sz="1400" kern="0" dirty="0"/>
              <a:t>toegevoegd</a:t>
            </a:r>
          </a:p>
          <a:p>
            <a:r>
              <a:rPr lang="nl-NL" altLang="nl-NL" sz="1200" kern="0" dirty="0"/>
              <a:t>Kengetallen (1W/5W) omrekenen in categorienormen basis en volledig</a:t>
            </a:r>
          </a:p>
          <a:p>
            <a:r>
              <a:rPr lang="nl-NL" altLang="nl-NL" sz="1200" kern="0" dirty="0"/>
              <a:t>Productienorm (1W/5W) omrekenen in categorienormen basis en volledig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8F84EA6-422E-C18E-9F1F-63C9F00A7790}"/>
              </a:ext>
            </a:extLst>
          </p:cNvPr>
          <p:cNvPicPr>
            <a:picLocks noChangeAspect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074962"/>
            <a:ext cx="1808547" cy="15168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2766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326995" y="3254039"/>
            <a:ext cx="5938745" cy="1504563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nl-NL" altLang="nl-NL" sz="1200" dirty="0"/>
              <a:t>Deze tabel wordt grotendeels automatisch berekend</a:t>
            </a:r>
          </a:p>
          <a:p>
            <a:endParaRPr lang="nl-NL" altLang="nl-NL" sz="1200" u="sng" dirty="0"/>
          </a:p>
          <a:p>
            <a:r>
              <a:rPr lang="nl-NL" altLang="nl-NL" sz="1200" u="sng" dirty="0"/>
              <a:t>Let op: </a:t>
            </a:r>
            <a:r>
              <a:rPr lang="nl-NL" altLang="nl-NL" sz="1200" dirty="0"/>
              <a:t> alleen bij perceel 3 dienen hier vakken voor extra werkzaamheden te worden ingevuld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Invultabel 3/7</a:t>
            </a:r>
            <a:br>
              <a:rPr lang="nl-NL" altLang="nl-NL" dirty="0"/>
            </a:br>
            <a:r>
              <a:rPr lang="nl-NL" altLang="nl-NL" sz="2000" dirty="0"/>
              <a:t>	Invulblad regulier werk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6FAD892-1B52-4AFB-B0F2-97C8ED343A88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43FBA43-148D-FC0C-7A85-8BB5B994DA3E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074962"/>
            <a:ext cx="1808547" cy="1516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C70BEBFE-4910-A061-7EBF-8990D289D1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5850" y="1495749"/>
            <a:ext cx="1002030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812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326995" y="3254039"/>
            <a:ext cx="5938745" cy="1504563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nl-NL" altLang="nl-NL" sz="1200" dirty="0"/>
              <a:t>Deze tabel wordt grotendeels automatisch berekend</a:t>
            </a:r>
          </a:p>
          <a:p>
            <a:endParaRPr lang="nl-NL" altLang="nl-NL" sz="1200" dirty="0"/>
          </a:p>
          <a:p>
            <a:r>
              <a:rPr lang="nl-NL" altLang="nl-NL" sz="1200" dirty="0"/>
              <a:t>Invullen van suppletietijd voor hoogfrequent werk</a:t>
            </a:r>
          </a:p>
          <a:p>
            <a:endParaRPr lang="nl-NL" altLang="nl-NL" sz="1200" u="sng" dirty="0"/>
          </a:p>
          <a:p>
            <a:r>
              <a:rPr lang="nl-NL" altLang="nl-NL" sz="1200" u="sng" dirty="0"/>
              <a:t>Let op:</a:t>
            </a:r>
            <a:r>
              <a:rPr lang="nl-NL" altLang="nl-NL" sz="1200" dirty="0"/>
              <a:t> hier mag je de berekende uurinzet per dag corrigeren met maximaal 1 uur per uitvoering 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Invultabel 4/7</a:t>
            </a:r>
            <a:br>
              <a:rPr lang="nl-NL" altLang="nl-NL" dirty="0"/>
            </a:br>
            <a:r>
              <a:rPr lang="nl-NL" altLang="nl-NL" sz="2000" dirty="0"/>
              <a:t>	Invulblad objecten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6FAD892-1B52-4AFB-B0F2-97C8ED343A88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4E42C00-43EC-1978-9E20-2DAB1AD2C101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074962"/>
            <a:ext cx="1808547" cy="1516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0000E017-FAA4-691F-5E45-7ED7372C83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9650" y="1576716"/>
            <a:ext cx="1017270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9952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192899" y="4129464"/>
            <a:ext cx="6802245" cy="487141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nl-NL" altLang="nl-NL" sz="1200" dirty="0"/>
              <a:t>In deze tabel dient u per locatie het vrijgestelde deel van de leiding in te vullen</a:t>
            </a:r>
          </a:p>
          <a:p>
            <a:endParaRPr lang="nl-NL" altLang="nl-NL" sz="1200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Invultabel 5/7</a:t>
            </a:r>
            <a:br>
              <a:rPr lang="nl-NL" altLang="nl-NL" dirty="0"/>
            </a:br>
            <a:r>
              <a:rPr lang="nl-NL" altLang="nl-NL" sz="2000" dirty="0"/>
              <a:t>	Invulblad niet-meewerkende objectleiding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6FAD892-1B52-4AFB-B0F2-97C8ED343A88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9BEF313-9306-E935-819E-0216C271A762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074962"/>
            <a:ext cx="1808547" cy="1516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DAD2B523-14EB-9291-B0C3-FC63926CF9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9667" y="1703468"/>
            <a:ext cx="10365688" cy="172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152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516564" y="3362794"/>
            <a:ext cx="7478580" cy="1308797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nl-NL" altLang="nl-NL" sz="1200" dirty="0"/>
              <a:t>In deze tabel dient u voor de beurt 9700 Linoleum vloeren strippen/conserveren een uurtarief en de (productienorm) voor deze werkzaamheden in te vullen</a:t>
            </a:r>
          </a:p>
          <a:p>
            <a:endParaRPr lang="nl-NL" altLang="nl-NL" sz="1200" dirty="0"/>
          </a:p>
          <a:p>
            <a:r>
              <a:rPr lang="nl-NL" altLang="nl-NL" sz="1200" dirty="0"/>
              <a:t>Het volgende tabblad invultabel additioneel werk per locatie wordt dan automatisch berekend aan de hand van deze informatie</a:t>
            </a:r>
          </a:p>
          <a:p>
            <a:endParaRPr lang="nl-NL" altLang="nl-NL" sz="1200" dirty="0"/>
          </a:p>
          <a:p>
            <a:endParaRPr lang="nl-NL" altLang="nl-NL" sz="1200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Invultabel 6/7</a:t>
            </a:r>
            <a:br>
              <a:rPr lang="nl-NL" altLang="nl-NL" dirty="0"/>
            </a:br>
            <a:r>
              <a:rPr lang="nl-NL" altLang="nl-NL" sz="2000" dirty="0"/>
              <a:t>	Invulblad additioneel werk 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6FAD892-1B52-4AFB-B0F2-97C8ED343A88}"/>
              </a:ext>
            </a:extLst>
          </p:cNvPr>
          <p:cNvSpPr txBox="1"/>
          <p:nvPr/>
        </p:nvSpPr>
        <p:spPr>
          <a:xfrm>
            <a:off x="10154850" y="6188823"/>
            <a:ext cx="1958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</a:t>
            </a:r>
          </a:p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 Intexso Adviesbureau b.v.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14C057A-DA99-3303-3F2A-736FC78BB2F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074962"/>
            <a:ext cx="1808547" cy="1516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A7054394-9335-02D9-F332-F9878EEC0B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2373" y="1847285"/>
            <a:ext cx="954405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958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410220" y="4679439"/>
            <a:ext cx="3371559" cy="326100"/>
          </a:xfrm>
          <a:ln>
            <a:solidFill>
              <a:schemeClr val="tx2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nl-NL" altLang="nl-NL" sz="1200" b="1" dirty="0"/>
              <a:t>CONTROLEER DE UITKOMSTEN!</a:t>
            </a:r>
          </a:p>
          <a:p>
            <a:endParaRPr lang="nl-NL" altLang="nl-NL" sz="1200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Invultabel 7/7</a:t>
            </a:r>
            <a:br>
              <a:rPr lang="nl-NL" altLang="nl-NL" dirty="0"/>
            </a:br>
            <a:r>
              <a:rPr lang="nl-NL" altLang="nl-NL" sz="2000" dirty="0"/>
              <a:t>	Invulblad totaalblad schoonmaakwerk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6FAD892-1B52-4AFB-B0F2-97C8ED343A88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E150911-2663-2C0A-2645-0E695DE8F8DA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074962"/>
            <a:ext cx="1808547" cy="1516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D9FE5AB8-4B5C-7782-BE48-576B27E8E2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667" y="1570180"/>
            <a:ext cx="8928980" cy="264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6225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Gunningcriteria 1/5</a:t>
            </a:r>
            <a:br>
              <a:rPr lang="nl-NL" altLang="nl-NL" dirty="0"/>
            </a:br>
            <a:r>
              <a:rPr lang="nl-NL" altLang="nl-NL" sz="2000" dirty="0"/>
              <a:t>	overzicht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B0D982C8-FD8A-4D52-81D6-93C06F28A8FC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C7C59BC4-B3A6-B161-2C4D-A7F516CD1599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074962"/>
            <a:ext cx="1808547" cy="1516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0F7BC6EB-83AB-4D7B-C594-DABE01844D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2493" y="1692998"/>
            <a:ext cx="6825759" cy="2766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561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94564" y="1779372"/>
            <a:ext cx="7245465" cy="2792727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 altLang="nl-NL" sz="1600" dirty="0" err="1"/>
              <a:t>Uitgedrukt</a:t>
            </a:r>
            <a:r>
              <a:rPr lang="en-US" altLang="nl-NL" sz="1600" dirty="0"/>
              <a:t> in percentage </a:t>
            </a:r>
            <a:r>
              <a:rPr lang="en-US" altLang="nl-NL" sz="1600" dirty="0" err="1"/>
              <a:t>tussen</a:t>
            </a:r>
            <a:r>
              <a:rPr lang="en-US" altLang="nl-NL" sz="1600" dirty="0"/>
              <a:t> 25% </a:t>
            </a:r>
            <a:r>
              <a:rPr lang="en-US" altLang="nl-NL" sz="1600" dirty="0" err="1"/>
              <a:t>en</a:t>
            </a:r>
            <a:r>
              <a:rPr lang="en-US" altLang="nl-NL" sz="1600" dirty="0"/>
              <a:t> 100%</a:t>
            </a:r>
          </a:p>
          <a:p>
            <a:endParaRPr lang="en-US" altLang="nl-NL" sz="1600" dirty="0"/>
          </a:p>
          <a:p>
            <a:r>
              <a:rPr lang="en-US" altLang="nl-NL" sz="1600" dirty="0" err="1"/>
              <a:t>Onderdeel</a:t>
            </a:r>
            <a:r>
              <a:rPr lang="en-US" altLang="nl-NL" sz="1600" dirty="0"/>
              <a:t> van </a:t>
            </a:r>
            <a:r>
              <a:rPr lang="en-US" altLang="nl-NL" sz="1600" dirty="0" err="1"/>
              <a:t>bepaling</a:t>
            </a:r>
            <a:r>
              <a:rPr lang="en-US" altLang="nl-NL" sz="1600" dirty="0"/>
              <a:t> </a:t>
            </a:r>
            <a:r>
              <a:rPr lang="en-US" altLang="nl-NL" sz="1600" dirty="0" err="1"/>
              <a:t>korting</a:t>
            </a:r>
            <a:r>
              <a:rPr lang="en-US" altLang="nl-NL" sz="1600" dirty="0"/>
              <a:t> </a:t>
            </a:r>
            <a:r>
              <a:rPr lang="en-US" altLang="nl-NL" sz="1600" dirty="0" err="1"/>
              <a:t>na</a:t>
            </a:r>
            <a:r>
              <a:rPr lang="en-US" altLang="nl-NL" sz="1600" dirty="0"/>
              <a:t> </a:t>
            </a:r>
            <a:r>
              <a:rPr lang="en-US" altLang="nl-NL" sz="1600" dirty="0" err="1"/>
              <a:t>afkeuring</a:t>
            </a:r>
            <a:r>
              <a:rPr lang="en-US" altLang="nl-NL" sz="1600" dirty="0"/>
              <a:t> hermeting</a:t>
            </a:r>
          </a:p>
          <a:p>
            <a:endParaRPr lang="en-US" altLang="nl-NL" sz="1600" dirty="0"/>
          </a:p>
          <a:p>
            <a:r>
              <a:rPr lang="en-US" altLang="nl-NL" sz="1600" dirty="0" err="1"/>
              <a:t>Zie</a:t>
            </a:r>
            <a:r>
              <a:rPr lang="en-US" altLang="nl-NL" sz="1600" dirty="0"/>
              <a:t> </a:t>
            </a:r>
            <a:r>
              <a:rPr lang="en-US" altLang="nl-NL" sz="1600" dirty="0" err="1"/>
              <a:t>ook</a:t>
            </a:r>
            <a:r>
              <a:rPr lang="en-US" altLang="nl-NL" sz="1600" dirty="0"/>
              <a:t> </a:t>
            </a:r>
            <a:r>
              <a:rPr lang="en-US" altLang="nl-NL" sz="1600" dirty="0" err="1"/>
              <a:t>artikel</a:t>
            </a:r>
            <a:r>
              <a:rPr lang="en-US" altLang="nl-NL" sz="1600" dirty="0"/>
              <a:t> 9 van </a:t>
            </a:r>
            <a:r>
              <a:rPr lang="en-US" altLang="nl-NL" sz="1600" dirty="0" err="1"/>
              <a:t>Schoonmaakovereenkomst</a:t>
            </a:r>
            <a:endParaRPr lang="en-US" altLang="nl-NL" sz="1600" dirty="0"/>
          </a:p>
          <a:p>
            <a:endParaRPr lang="en-US" altLang="nl-NL" sz="1600" dirty="0"/>
          </a:p>
          <a:p>
            <a:r>
              <a:rPr lang="en-US" altLang="nl-NL" sz="1600" dirty="0" err="1"/>
              <a:t>Vul</a:t>
            </a:r>
            <a:r>
              <a:rPr lang="en-US" altLang="nl-NL" sz="1600" dirty="0"/>
              <a:t> </a:t>
            </a:r>
            <a:r>
              <a:rPr lang="en-US" altLang="nl-NL" sz="1600" dirty="0" err="1"/>
              <a:t>bijlage</a:t>
            </a:r>
            <a:r>
              <a:rPr lang="en-US" altLang="nl-NL" sz="1600" dirty="0"/>
              <a:t> I voor elk </a:t>
            </a:r>
            <a:r>
              <a:rPr lang="en-US" altLang="nl-NL" sz="1600" dirty="0" err="1"/>
              <a:t>perceel</a:t>
            </a:r>
            <a:r>
              <a:rPr lang="en-US" altLang="nl-NL" sz="1600" dirty="0"/>
              <a:t> in!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Gunningcriteria 2/5</a:t>
            </a:r>
            <a:br>
              <a:rPr lang="nl-NL" altLang="nl-NL" dirty="0"/>
            </a:br>
            <a:r>
              <a:rPr lang="nl-NL" altLang="nl-NL" sz="2000" dirty="0"/>
              <a:t>	kwaliteitsgarantie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B0D982C8-FD8A-4D52-81D6-93C06F28A8FC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6F60902-F128-4AF9-B589-369C18E99B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9240" y="1940213"/>
            <a:ext cx="2728196" cy="228619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89B5D763-16E5-88AD-0F8F-738D48A8CF3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074962"/>
            <a:ext cx="1808547" cy="15168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14712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94565" y="1779372"/>
            <a:ext cx="5301436" cy="3222474"/>
          </a:xfrm>
          <a:ln>
            <a:solidFill>
              <a:schemeClr val="tx2"/>
            </a:solidFill>
          </a:ln>
        </p:spPr>
        <p:txBody>
          <a:bodyPr/>
          <a:lstStyle/>
          <a:p>
            <a:endParaRPr lang="en-US" altLang="nl-NL" sz="1600" dirty="0"/>
          </a:p>
          <a:p>
            <a:r>
              <a:rPr lang="en-US" altLang="nl-NL" sz="1600" dirty="0" err="1"/>
              <a:t>Correcte</a:t>
            </a:r>
            <a:r>
              <a:rPr lang="en-US" altLang="nl-NL" sz="1600" dirty="0"/>
              <a:t> </a:t>
            </a:r>
            <a:r>
              <a:rPr lang="en-US" altLang="nl-NL" sz="1600" dirty="0" err="1"/>
              <a:t>randvoorwaarden</a:t>
            </a:r>
            <a:endParaRPr lang="en-US" altLang="nl-NL" sz="1600" dirty="0"/>
          </a:p>
          <a:p>
            <a:endParaRPr lang="en-US" altLang="nl-NL" sz="1600" dirty="0"/>
          </a:p>
          <a:p>
            <a:r>
              <a:rPr lang="en-US" altLang="nl-NL" sz="1600" dirty="0" err="1"/>
              <a:t>Uitgedrukt</a:t>
            </a:r>
            <a:r>
              <a:rPr lang="en-US" altLang="nl-NL" sz="1600" dirty="0"/>
              <a:t> in percentage </a:t>
            </a:r>
            <a:r>
              <a:rPr lang="en-US" altLang="nl-NL" sz="1600" dirty="0" err="1"/>
              <a:t>tussen</a:t>
            </a:r>
            <a:r>
              <a:rPr lang="en-US" altLang="nl-NL" sz="1600" dirty="0"/>
              <a:t> 0% </a:t>
            </a:r>
            <a:r>
              <a:rPr lang="en-US" altLang="nl-NL" sz="1600" dirty="0" err="1"/>
              <a:t>en</a:t>
            </a:r>
            <a:r>
              <a:rPr lang="en-US" altLang="nl-NL" sz="1600" dirty="0"/>
              <a:t> 100%</a:t>
            </a:r>
          </a:p>
          <a:p>
            <a:endParaRPr lang="en-US" altLang="nl-NL" sz="1600" dirty="0"/>
          </a:p>
          <a:p>
            <a:r>
              <a:rPr lang="en-US" altLang="nl-NL" sz="1600" dirty="0" err="1"/>
              <a:t>Ontbinding</a:t>
            </a:r>
            <a:r>
              <a:rPr lang="en-US" altLang="nl-NL" sz="1600" dirty="0"/>
              <a:t> </a:t>
            </a:r>
            <a:r>
              <a:rPr lang="en-US" altLang="nl-NL" sz="1600" dirty="0" err="1"/>
              <a:t>overeenkomst</a:t>
            </a:r>
            <a:r>
              <a:rPr lang="en-US" altLang="nl-NL" sz="1600" dirty="0"/>
              <a:t> (</a:t>
            </a:r>
            <a:r>
              <a:rPr lang="en-US" altLang="nl-NL" sz="1600" dirty="0" err="1"/>
              <a:t>artikel</a:t>
            </a:r>
            <a:r>
              <a:rPr lang="en-US" altLang="nl-NL" sz="1600" dirty="0"/>
              <a:t> 10): </a:t>
            </a:r>
          </a:p>
          <a:p>
            <a:pPr lvl="1"/>
            <a:r>
              <a:rPr lang="en-US" altLang="nl-NL" sz="1200" dirty="0" err="1"/>
              <a:t>eerste</a:t>
            </a:r>
            <a:r>
              <a:rPr lang="en-US" altLang="nl-NL" sz="1200" dirty="0"/>
              <a:t> </a:t>
            </a:r>
            <a:r>
              <a:rPr lang="en-US" altLang="nl-NL" sz="1200" dirty="0" err="1"/>
              <a:t>contractjaar</a:t>
            </a:r>
            <a:r>
              <a:rPr lang="en-US" altLang="nl-NL" sz="1200" dirty="0"/>
              <a:t> lager dan 70%</a:t>
            </a:r>
          </a:p>
          <a:p>
            <a:pPr lvl="1"/>
            <a:r>
              <a:rPr lang="en-US" altLang="nl-NL" sz="1200" dirty="0" err="1"/>
              <a:t>vanaf</a:t>
            </a:r>
            <a:r>
              <a:rPr lang="en-US" altLang="nl-NL" sz="1200" dirty="0"/>
              <a:t> </a:t>
            </a:r>
            <a:r>
              <a:rPr lang="en-US" altLang="nl-NL" sz="1200" dirty="0" err="1"/>
              <a:t>tweede</a:t>
            </a:r>
            <a:r>
              <a:rPr lang="en-US" altLang="nl-NL" sz="1200" dirty="0"/>
              <a:t> </a:t>
            </a:r>
            <a:r>
              <a:rPr lang="en-US" altLang="nl-NL" sz="1200" dirty="0" err="1"/>
              <a:t>contractjaar</a:t>
            </a:r>
            <a:r>
              <a:rPr lang="en-US" altLang="nl-NL" sz="1200" dirty="0"/>
              <a:t> lager dan </a:t>
            </a:r>
            <a:r>
              <a:rPr lang="en-US" altLang="nl-NL" sz="1200" dirty="0" err="1"/>
              <a:t>opgegeven</a:t>
            </a:r>
            <a:r>
              <a:rPr lang="en-US" altLang="nl-NL" sz="1200" dirty="0"/>
              <a:t> % </a:t>
            </a:r>
            <a:r>
              <a:rPr lang="en-US" altLang="nl-NL" sz="1200" dirty="0" err="1"/>
              <a:t>proceskwaliteit</a:t>
            </a:r>
            <a:endParaRPr lang="en-US" altLang="nl-NL" sz="1200" dirty="0"/>
          </a:p>
          <a:p>
            <a:endParaRPr lang="en-US" altLang="nl-NL" sz="1600" dirty="0"/>
          </a:p>
          <a:p>
            <a:r>
              <a:rPr lang="en-US" altLang="nl-NL" sz="1600" dirty="0" err="1"/>
              <a:t>Vul</a:t>
            </a:r>
            <a:r>
              <a:rPr lang="en-US" altLang="nl-NL" sz="1600" dirty="0"/>
              <a:t> </a:t>
            </a:r>
            <a:r>
              <a:rPr lang="en-US" altLang="nl-NL" sz="1600" dirty="0" err="1"/>
              <a:t>bijlage</a:t>
            </a:r>
            <a:r>
              <a:rPr lang="en-US" altLang="nl-NL" sz="1600" dirty="0"/>
              <a:t> J in!</a:t>
            </a:r>
          </a:p>
          <a:p>
            <a:endParaRPr lang="en-US" altLang="nl-NL" sz="1600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Gunningcriteria 3/5</a:t>
            </a:r>
            <a:br>
              <a:rPr lang="nl-NL" altLang="nl-NL" dirty="0"/>
            </a:br>
            <a:r>
              <a:rPr lang="nl-NL" altLang="nl-NL" sz="2000" dirty="0"/>
              <a:t>	proceskwaliteit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B0D982C8-FD8A-4D52-81D6-93C06F28A8FC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1AC5897-93B3-4DB9-BA62-99109235EF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8933" y="2003831"/>
            <a:ext cx="5472421" cy="285033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2A22AC5D-1DAF-4519-3145-F63174C55B6E}"/>
              </a:ext>
            </a:extLst>
          </p:cNvPr>
          <p:cNvPicPr>
            <a:picLocks noChangeAspect="1"/>
          </p:cNvPicPr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5" y="5193559"/>
            <a:ext cx="1667144" cy="1398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5323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169205" y="1848010"/>
            <a:ext cx="4179229" cy="3136585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nl-NL" altLang="nl-NL" sz="2000" dirty="0"/>
              <a:t>Doel</a:t>
            </a:r>
          </a:p>
          <a:p>
            <a:r>
              <a:rPr lang="nl-NL" altLang="nl-NL" sz="2000" dirty="0"/>
              <a:t>Percelen</a:t>
            </a:r>
          </a:p>
          <a:p>
            <a:r>
              <a:rPr lang="nl-NL" altLang="nl-NL" sz="2000" dirty="0"/>
              <a:t>Planning</a:t>
            </a:r>
          </a:p>
          <a:p>
            <a:r>
              <a:rPr lang="nl-NL" altLang="nl-NL" sz="2000" dirty="0"/>
              <a:t>TenderNed</a:t>
            </a:r>
          </a:p>
          <a:p>
            <a:r>
              <a:rPr lang="nl-NL" altLang="nl-NL" sz="2000" dirty="0"/>
              <a:t>Gevraagde dienstverlening</a:t>
            </a:r>
          </a:p>
          <a:p>
            <a:r>
              <a:rPr lang="nl-NL" altLang="nl-NL" sz="2000" dirty="0"/>
              <a:t>Uitsluitingsgronden/UEA</a:t>
            </a:r>
          </a:p>
          <a:p>
            <a:r>
              <a:rPr lang="nl-NL" altLang="nl-NL" sz="2000" dirty="0"/>
              <a:t>Invultabel</a:t>
            </a:r>
          </a:p>
          <a:p>
            <a:r>
              <a:rPr lang="nl-NL" altLang="nl-NL" sz="2000" dirty="0"/>
              <a:t>Gunningcriteria</a:t>
            </a:r>
          </a:p>
          <a:p>
            <a:endParaRPr lang="nl-NL" altLang="nl-NL" sz="1600" dirty="0"/>
          </a:p>
          <a:p>
            <a:endParaRPr lang="nl-NL" altLang="nl-NL" sz="1200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Inhoud</a:t>
            </a:r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E0557BD6-A969-4C57-82DF-FAD70DC30A33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9EEE2BB-4FC7-3F5B-15B6-237D32CDAE9B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074962"/>
            <a:ext cx="1808547" cy="1516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fbeelding 6" descr="Afbeelding met buitenshuis, gebouw, boom, weg&#10;&#10;Automatisch gegenereerde beschrijving">
            <a:extLst>
              <a:ext uri="{FF2B5EF4-FFF2-40B4-BE49-F238E27FC236}">
                <a16:creationId xmlns:a16="http://schemas.microsoft.com/office/drawing/2014/main" id="{582EDDAD-1BF8-FC62-3E13-776D73C760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529" y="2282335"/>
            <a:ext cx="4869601" cy="229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5825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Gunningcriteria 4/5</a:t>
            </a:r>
            <a:br>
              <a:rPr lang="nl-NL" altLang="nl-NL" dirty="0"/>
            </a:br>
            <a:r>
              <a:rPr lang="nl-NL" altLang="nl-NL" sz="2000" dirty="0"/>
              <a:t>	belevingskwaliteit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B0D982C8-FD8A-4D52-81D6-93C06F28A8FC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4D06285-138C-476C-8C27-22BC3800F0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565" y="1779371"/>
            <a:ext cx="5301436" cy="3464751"/>
          </a:xfrm>
          <a:prstGeom prst="rect">
            <a:avLst/>
          </a:prstGeom>
          <a:noFill/>
          <a:ln>
            <a:solidFill>
              <a:schemeClr val="tx2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24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1600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2"/>
                </a:solidFill>
                <a:latin typeface="+mn-lt"/>
              </a:defRPr>
            </a:lvl9pPr>
          </a:lstStyle>
          <a:p>
            <a:endParaRPr lang="en-US" altLang="nl-NL" sz="1600" kern="0" dirty="0"/>
          </a:p>
          <a:p>
            <a:r>
              <a:rPr lang="en-US" altLang="nl-NL" sz="1600" kern="0" dirty="0"/>
              <a:t>Goede </a:t>
            </a:r>
            <a:r>
              <a:rPr lang="en-US" altLang="nl-NL" sz="1600" kern="0" dirty="0" err="1"/>
              <a:t>beleving</a:t>
            </a:r>
            <a:r>
              <a:rPr lang="en-US" altLang="nl-NL" sz="1600" kern="0" dirty="0"/>
              <a:t>/</a:t>
            </a:r>
            <a:r>
              <a:rPr lang="en-US" altLang="nl-NL" sz="1600" kern="0" dirty="0" err="1"/>
              <a:t>ervaring</a:t>
            </a:r>
            <a:endParaRPr lang="en-US" altLang="nl-NL" sz="1600" kern="0" dirty="0"/>
          </a:p>
          <a:p>
            <a:endParaRPr lang="en-US" altLang="nl-NL" sz="1600" kern="0" dirty="0"/>
          </a:p>
          <a:p>
            <a:r>
              <a:rPr lang="en-US" altLang="nl-NL" sz="1600" kern="0" dirty="0" err="1"/>
              <a:t>Uitgedrukt</a:t>
            </a:r>
            <a:r>
              <a:rPr lang="en-US" altLang="nl-NL" sz="1600" kern="0" dirty="0"/>
              <a:t> in percentage </a:t>
            </a:r>
            <a:r>
              <a:rPr lang="en-US" altLang="nl-NL" sz="1600" kern="0" dirty="0" err="1"/>
              <a:t>tussen</a:t>
            </a:r>
            <a:r>
              <a:rPr lang="en-US" altLang="nl-NL" sz="1600" kern="0" dirty="0"/>
              <a:t> 0% </a:t>
            </a:r>
            <a:r>
              <a:rPr lang="en-US" altLang="nl-NL" sz="1600" kern="0" dirty="0" err="1"/>
              <a:t>en</a:t>
            </a:r>
            <a:r>
              <a:rPr lang="en-US" altLang="nl-NL" sz="1600" kern="0" dirty="0"/>
              <a:t> 100%</a:t>
            </a:r>
          </a:p>
          <a:p>
            <a:endParaRPr lang="en-US" altLang="nl-NL" sz="1600" kern="0" dirty="0"/>
          </a:p>
          <a:p>
            <a:r>
              <a:rPr lang="en-US" altLang="nl-NL" sz="1600" kern="0" dirty="0" err="1"/>
              <a:t>Ontbinding</a:t>
            </a:r>
            <a:r>
              <a:rPr lang="en-US" altLang="nl-NL" sz="1600" kern="0" dirty="0"/>
              <a:t> </a:t>
            </a:r>
            <a:r>
              <a:rPr lang="en-US" altLang="nl-NL" sz="1600" kern="0" dirty="0" err="1"/>
              <a:t>overeenkomst</a:t>
            </a:r>
            <a:r>
              <a:rPr lang="en-US" altLang="nl-NL" sz="1600" kern="0" dirty="0"/>
              <a:t> (</a:t>
            </a:r>
            <a:r>
              <a:rPr lang="en-US" altLang="nl-NL" sz="1600" kern="0" dirty="0" err="1"/>
              <a:t>artikel</a:t>
            </a:r>
            <a:r>
              <a:rPr lang="en-US" altLang="nl-NL" sz="1600" kern="0" dirty="0"/>
              <a:t> 11): </a:t>
            </a:r>
          </a:p>
          <a:p>
            <a:pPr lvl="1"/>
            <a:r>
              <a:rPr lang="en-US" altLang="nl-NL" sz="1200" kern="0" dirty="0" err="1"/>
              <a:t>eerste</a:t>
            </a:r>
            <a:r>
              <a:rPr lang="en-US" altLang="nl-NL" sz="1200" kern="0" dirty="0"/>
              <a:t> </a:t>
            </a:r>
            <a:r>
              <a:rPr lang="en-US" altLang="nl-NL" sz="1200" kern="0" dirty="0" err="1"/>
              <a:t>contractjaar</a:t>
            </a:r>
            <a:r>
              <a:rPr lang="en-US" altLang="nl-NL" sz="1200" kern="0" dirty="0"/>
              <a:t> lager dan 70%</a:t>
            </a:r>
          </a:p>
          <a:p>
            <a:pPr lvl="1"/>
            <a:r>
              <a:rPr lang="en-US" altLang="nl-NL" sz="1200" kern="0" dirty="0" err="1"/>
              <a:t>vanaf</a:t>
            </a:r>
            <a:r>
              <a:rPr lang="en-US" altLang="nl-NL" sz="1200" kern="0" dirty="0"/>
              <a:t> </a:t>
            </a:r>
            <a:r>
              <a:rPr lang="en-US" altLang="nl-NL" sz="1200" kern="0" dirty="0" err="1"/>
              <a:t>tweede</a:t>
            </a:r>
            <a:r>
              <a:rPr lang="en-US" altLang="nl-NL" sz="1200" kern="0" dirty="0"/>
              <a:t> </a:t>
            </a:r>
            <a:r>
              <a:rPr lang="en-US" altLang="nl-NL" sz="1200" kern="0" dirty="0" err="1"/>
              <a:t>contractjaar</a:t>
            </a:r>
            <a:r>
              <a:rPr lang="en-US" altLang="nl-NL" sz="1200" kern="0" dirty="0"/>
              <a:t> lager dan </a:t>
            </a:r>
            <a:r>
              <a:rPr lang="en-US" altLang="nl-NL" sz="1200" kern="0" dirty="0" err="1"/>
              <a:t>opgegeven</a:t>
            </a:r>
            <a:r>
              <a:rPr lang="en-US" altLang="nl-NL" sz="1200" kern="0" dirty="0"/>
              <a:t> % </a:t>
            </a:r>
            <a:r>
              <a:rPr lang="en-US" altLang="nl-NL" sz="1200" kern="0" dirty="0" err="1"/>
              <a:t>belevingskwaliteit</a:t>
            </a:r>
            <a:endParaRPr lang="en-US" altLang="nl-NL" sz="1200" kern="0" dirty="0"/>
          </a:p>
          <a:p>
            <a:endParaRPr lang="en-US" altLang="nl-NL" sz="1600" kern="0" dirty="0"/>
          </a:p>
          <a:p>
            <a:r>
              <a:rPr lang="en-US" altLang="nl-NL" sz="1600" kern="0" dirty="0" err="1"/>
              <a:t>Vul</a:t>
            </a:r>
            <a:r>
              <a:rPr lang="en-US" altLang="nl-NL" sz="1600" kern="0" dirty="0"/>
              <a:t> </a:t>
            </a:r>
            <a:r>
              <a:rPr lang="en-US" altLang="nl-NL" sz="1600" kern="0" dirty="0" err="1"/>
              <a:t>bijlage</a:t>
            </a:r>
            <a:r>
              <a:rPr lang="en-US" altLang="nl-NL" sz="1600" kern="0" dirty="0"/>
              <a:t> K in!</a:t>
            </a:r>
          </a:p>
          <a:p>
            <a:pPr lvl="1"/>
            <a:r>
              <a:rPr lang="en-US" altLang="nl-NL" sz="1200" kern="0" dirty="0"/>
              <a:t>Percentage </a:t>
            </a:r>
            <a:r>
              <a:rPr lang="en-US" altLang="nl-NL" sz="1200" kern="0" dirty="0" err="1"/>
              <a:t>vanaf</a:t>
            </a:r>
            <a:r>
              <a:rPr lang="en-US" altLang="nl-NL" sz="1200" kern="0" dirty="0"/>
              <a:t> </a:t>
            </a:r>
            <a:r>
              <a:rPr lang="en-US" altLang="nl-NL" sz="1200" kern="0" dirty="0" err="1"/>
              <a:t>tweede</a:t>
            </a:r>
            <a:r>
              <a:rPr lang="en-US" altLang="nl-NL" sz="1200" kern="0" dirty="0"/>
              <a:t> </a:t>
            </a:r>
            <a:r>
              <a:rPr lang="en-US" altLang="nl-NL" sz="1200" kern="0" dirty="0" err="1"/>
              <a:t>en</a:t>
            </a:r>
            <a:r>
              <a:rPr lang="en-US" altLang="nl-NL" sz="1200" kern="0" dirty="0"/>
              <a:t> </a:t>
            </a:r>
            <a:r>
              <a:rPr lang="en-US" altLang="nl-NL" sz="1200" kern="0" dirty="0" err="1"/>
              <a:t>derde</a:t>
            </a:r>
            <a:r>
              <a:rPr lang="en-US" altLang="nl-NL" sz="1200" kern="0" dirty="0"/>
              <a:t> </a:t>
            </a:r>
            <a:r>
              <a:rPr lang="en-US" altLang="nl-NL" sz="1200" kern="0" dirty="0" err="1"/>
              <a:t>contractjaar</a:t>
            </a:r>
            <a:endParaRPr lang="en-US" altLang="nl-NL" sz="1200" kern="0" dirty="0"/>
          </a:p>
          <a:p>
            <a:endParaRPr lang="en-US" altLang="nl-NL" sz="1600" kern="0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F0CC608-C4C1-4006-96AA-A528508EC7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6369" y="1630537"/>
            <a:ext cx="5764653" cy="3972884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CF21E237-80A0-888B-E6F1-3BCA1D073B20}"/>
              </a:ext>
            </a:extLst>
          </p:cNvPr>
          <p:cNvPicPr>
            <a:picLocks noChangeAspect="1"/>
          </p:cNvPicPr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260837"/>
            <a:ext cx="1586929" cy="13309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23204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63509" y="1527175"/>
            <a:ext cx="5963076" cy="3733661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en-US" altLang="nl-NL" sz="1600" dirty="0"/>
              <a:t>3 open </a:t>
            </a:r>
            <a:r>
              <a:rPr lang="en-US" altLang="nl-NL" sz="1600" dirty="0" err="1"/>
              <a:t>vragen</a:t>
            </a:r>
            <a:endParaRPr lang="en-US" altLang="nl-NL" sz="1600" dirty="0"/>
          </a:p>
          <a:p>
            <a:endParaRPr lang="en-US" altLang="nl-NL" sz="1600" dirty="0"/>
          </a:p>
          <a:p>
            <a:r>
              <a:rPr lang="en-US" altLang="nl-NL" sz="1600" dirty="0" err="1"/>
              <a:t>Maximaal</a:t>
            </a:r>
            <a:r>
              <a:rPr lang="en-US" altLang="nl-NL" sz="1600" dirty="0"/>
              <a:t> 3 A4 per </a:t>
            </a:r>
            <a:r>
              <a:rPr lang="en-US" altLang="nl-NL" sz="1600" dirty="0" err="1"/>
              <a:t>antwoord</a:t>
            </a:r>
            <a:r>
              <a:rPr lang="en-US" altLang="nl-NL" sz="1600" dirty="0"/>
              <a:t> (</a:t>
            </a:r>
            <a:r>
              <a:rPr lang="en-US" altLang="nl-NL" sz="1600" dirty="0" err="1"/>
              <a:t>minimaal</a:t>
            </a:r>
            <a:r>
              <a:rPr lang="en-US" altLang="nl-NL" sz="1600" dirty="0"/>
              <a:t> 10-punts </a:t>
            </a:r>
            <a:r>
              <a:rPr lang="en-US" altLang="nl-NL" sz="1600" dirty="0" err="1"/>
              <a:t>lettertype</a:t>
            </a:r>
            <a:r>
              <a:rPr lang="en-US" altLang="nl-NL" sz="1600" dirty="0"/>
              <a:t>) voor open </a:t>
            </a:r>
            <a:r>
              <a:rPr lang="en-US" altLang="nl-NL" sz="1600" dirty="0" err="1"/>
              <a:t>vraag</a:t>
            </a:r>
            <a:r>
              <a:rPr lang="en-US" altLang="nl-NL" sz="1600" dirty="0"/>
              <a:t> 1 en 2</a:t>
            </a:r>
          </a:p>
          <a:p>
            <a:endParaRPr lang="en-US" altLang="nl-NL" sz="1600" dirty="0"/>
          </a:p>
          <a:p>
            <a:r>
              <a:rPr lang="en-US" altLang="nl-NL" sz="1600" dirty="0" err="1"/>
              <a:t>Maximaal</a:t>
            </a:r>
            <a:r>
              <a:rPr lang="en-US" altLang="nl-NL" sz="1600" dirty="0"/>
              <a:t> 2 A4 per </a:t>
            </a:r>
            <a:r>
              <a:rPr lang="en-US" altLang="nl-NL" sz="1600" dirty="0" err="1"/>
              <a:t>antwoord</a:t>
            </a:r>
            <a:r>
              <a:rPr lang="en-US" altLang="nl-NL" sz="1600" dirty="0"/>
              <a:t> (</a:t>
            </a:r>
            <a:r>
              <a:rPr lang="en-US" altLang="nl-NL" sz="1600" dirty="0" err="1"/>
              <a:t>minimaal</a:t>
            </a:r>
            <a:r>
              <a:rPr lang="en-US" altLang="nl-NL" sz="1600" dirty="0"/>
              <a:t> 10-punts </a:t>
            </a:r>
            <a:r>
              <a:rPr lang="en-US" altLang="nl-NL" sz="1600" dirty="0" err="1"/>
              <a:t>lettertype</a:t>
            </a:r>
            <a:r>
              <a:rPr lang="en-US" altLang="nl-NL" sz="1600" dirty="0"/>
              <a:t>) voor open </a:t>
            </a:r>
            <a:r>
              <a:rPr lang="en-US" altLang="nl-NL" sz="1600" dirty="0" err="1"/>
              <a:t>vraag</a:t>
            </a:r>
            <a:r>
              <a:rPr lang="en-US" altLang="nl-NL" sz="1600" dirty="0"/>
              <a:t> 3</a:t>
            </a:r>
          </a:p>
          <a:p>
            <a:endParaRPr lang="en-US" altLang="nl-NL" sz="1600" dirty="0"/>
          </a:p>
          <a:p>
            <a:r>
              <a:rPr lang="en-US" altLang="nl-NL" sz="1600" dirty="0"/>
              <a:t>Wees </a:t>
            </a:r>
            <a:r>
              <a:rPr lang="en-US" altLang="nl-NL" sz="1600" dirty="0" err="1"/>
              <a:t>concreet</a:t>
            </a:r>
            <a:r>
              <a:rPr lang="en-US" altLang="nl-NL" sz="1600" dirty="0"/>
              <a:t> en SMART</a:t>
            </a:r>
          </a:p>
          <a:p>
            <a:endParaRPr lang="nl-NL" altLang="nl-NL" sz="1200" dirty="0"/>
          </a:p>
          <a:p>
            <a:r>
              <a:rPr lang="nl-NL" altLang="nl-NL" sz="1600" dirty="0"/>
              <a:t>Tips: </a:t>
            </a:r>
          </a:p>
          <a:p>
            <a:pPr lvl="1"/>
            <a:r>
              <a:rPr lang="nl-NL" altLang="nl-NL" sz="1200" dirty="0"/>
              <a:t>antwoord richten op de opdracht</a:t>
            </a:r>
          </a:p>
          <a:p>
            <a:pPr lvl="1"/>
            <a:r>
              <a:rPr lang="nl-NL" altLang="nl-NL" sz="1200" dirty="0"/>
              <a:t>denk na over wat u nog meer kan toevoegen of wat uw meerwaarde is voor de opdracht</a:t>
            </a:r>
          </a:p>
          <a:p>
            <a:pPr lvl="1"/>
            <a:endParaRPr lang="nl-NL" altLang="nl-NL" sz="1200" dirty="0"/>
          </a:p>
          <a:p>
            <a:endParaRPr lang="en-US" altLang="nl-NL" sz="1600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Gunningcriteria 5/5</a:t>
            </a:r>
            <a:br>
              <a:rPr lang="nl-NL" altLang="nl-NL" dirty="0"/>
            </a:br>
            <a:r>
              <a:rPr lang="nl-NL" altLang="nl-NL" sz="2000" dirty="0"/>
              <a:t>	open vragen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B0D982C8-FD8A-4D52-81D6-93C06F28A8FC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58A2D4C-57B3-4FA5-A144-62EBEF01C9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3900" y="2245568"/>
            <a:ext cx="5140998" cy="203003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651E66AF-80E3-A3FB-A5EE-229A2B093D2A}"/>
              </a:ext>
            </a:extLst>
          </p:cNvPr>
          <p:cNvPicPr>
            <a:picLocks noChangeAspect="1"/>
          </p:cNvPicPr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260837"/>
            <a:ext cx="1586929" cy="13309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58993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871133" y="1819556"/>
            <a:ext cx="6810568" cy="1421028"/>
          </a:xfrm>
        </p:spPr>
        <p:txBody>
          <a:bodyPr/>
          <a:lstStyle/>
          <a:p>
            <a:pPr marL="0" indent="0">
              <a:buNone/>
            </a:pPr>
            <a:r>
              <a:rPr lang="en-US" altLang="nl-NL" sz="6600" b="1" dirty="0" err="1"/>
              <a:t>Veel</a:t>
            </a:r>
            <a:r>
              <a:rPr lang="en-US" altLang="nl-NL" sz="6600" b="1" dirty="0"/>
              <a:t> </a:t>
            </a:r>
            <a:r>
              <a:rPr lang="en-US" altLang="nl-NL" sz="6600" b="1" dirty="0" err="1"/>
              <a:t>succes</a:t>
            </a:r>
            <a:r>
              <a:rPr lang="en-US" altLang="nl-NL" sz="6600" b="1" dirty="0"/>
              <a:t>!</a:t>
            </a:r>
          </a:p>
          <a:p>
            <a:pPr marL="0" indent="0">
              <a:buNone/>
            </a:pPr>
            <a:endParaRPr lang="en-US" altLang="nl-NL" sz="1400" b="1" dirty="0"/>
          </a:p>
          <a:p>
            <a:pPr marL="0" indent="0">
              <a:buNone/>
            </a:pPr>
            <a:endParaRPr lang="en-US" altLang="nl-NL" sz="1400" b="1" dirty="0"/>
          </a:p>
          <a:p>
            <a:pPr marL="0" indent="0">
              <a:buNone/>
            </a:pPr>
            <a:r>
              <a:rPr lang="en-US" altLang="nl-NL" sz="1400" b="1" dirty="0"/>
              <a:t>Lees </a:t>
            </a:r>
            <a:r>
              <a:rPr lang="en-US" altLang="nl-NL" sz="1400" b="1" dirty="0" err="1"/>
              <a:t>aandachtig</a:t>
            </a:r>
            <a:r>
              <a:rPr lang="en-US" altLang="nl-NL" sz="1400" b="1" dirty="0"/>
              <a:t> het </a:t>
            </a:r>
            <a:r>
              <a:rPr lang="en-US" altLang="nl-NL" sz="1400" b="1" dirty="0" err="1"/>
              <a:t>aanbestedingsdocument</a:t>
            </a:r>
            <a:r>
              <a:rPr lang="en-US" altLang="nl-NL" sz="1400" b="1"/>
              <a:t> door.</a:t>
            </a:r>
            <a:endParaRPr lang="en-US" altLang="nl-NL" sz="1400" b="1" dirty="0"/>
          </a:p>
          <a:p>
            <a:pPr marL="0" indent="0">
              <a:buNone/>
            </a:pPr>
            <a:endParaRPr lang="en-US" altLang="nl-NL" sz="1400" b="1" dirty="0"/>
          </a:p>
          <a:p>
            <a:pPr marL="0" indent="0">
              <a:buNone/>
            </a:pPr>
            <a:r>
              <a:rPr lang="en-US" altLang="nl-NL" sz="1400" b="1" dirty="0" err="1"/>
              <a:t>Vragen</a:t>
            </a:r>
            <a:r>
              <a:rPr lang="en-US" altLang="nl-NL" sz="1400" b="1" dirty="0"/>
              <a:t>: </a:t>
            </a:r>
            <a:r>
              <a:rPr lang="en-US" altLang="nl-NL" sz="1400" b="1" dirty="0" err="1"/>
              <a:t>stel</a:t>
            </a:r>
            <a:r>
              <a:rPr lang="en-US" altLang="nl-NL" sz="1400" b="1" dirty="0"/>
              <a:t> ze </a:t>
            </a:r>
            <a:r>
              <a:rPr lang="en-US" altLang="nl-NL" sz="1400" b="1" dirty="0" err="1"/>
              <a:t>schriftelijk</a:t>
            </a:r>
            <a:r>
              <a:rPr lang="en-US" altLang="nl-NL" sz="1400" b="1" dirty="0"/>
              <a:t> </a:t>
            </a:r>
            <a:r>
              <a:rPr lang="en-US" altLang="nl-NL" sz="1400" b="1" dirty="0" err="1"/>
              <a:t>en</a:t>
            </a:r>
            <a:r>
              <a:rPr lang="en-US" altLang="nl-NL" sz="1400" b="1" dirty="0"/>
              <a:t> met </a:t>
            </a:r>
            <a:r>
              <a:rPr lang="en-US" altLang="nl-NL" sz="1400" b="1" dirty="0" err="1"/>
              <a:t>behulp</a:t>
            </a:r>
            <a:r>
              <a:rPr lang="en-US" altLang="nl-NL" sz="1400" b="1" dirty="0"/>
              <a:t> van </a:t>
            </a:r>
            <a:r>
              <a:rPr lang="en-US" altLang="nl-NL" sz="1400" b="1" dirty="0" err="1"/>
              <a:t>formulier</a:t>
            </a:r>
            <a:r>
              <a:rPr lang="en-US" altLang="nl-NL" sz="1400" b="1" dirty="0"/>
              <a:t> </a:t>
            </a:r>
            <a:r>
              <a:rPr lang="en-US" altLang="nl-NL" sz="1400" b="1" dirty="0" err="1"/>
              <a:t>bijlage</a:t>
            </a:r>
            <a:r>
              <a:rPr lang="en-US" altLang="nl-NL" sz="1400" b="1" dirty="0"/>
              <a:t> N.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Slot</a:t>
            </a:r>
            <a:br>
              <a:rPr lang="nl-NL" altLang="nl-NL" dirty="0"/>
            </a:br>
            <a:r>
              <a:rPr lang="nl-NL" altLang="nl-NL" sz="2000" dirty="0"/>
              <a:t>	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B0D982C8-FD8A-4D52-81D6-93C06F28A8FC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F4F36B4-13B7-FA93-E216-4B2E70297D2D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074962"/>
            <a:ext cx="1808547" cy="15168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1539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104207" y="1527176"/>
            <a:ext cx="5615380" cy="3709131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nl-NL" altLang="nl-NL" sz="2000" dirty="0"/>
              <a:t>Goed budget</a:t>
            </a:r>
          </a:p>
          <a:p>
            <a:pPr lvl="1"/>
            <a:endParaRPr lang="nl-NL" altLang="nl-NL" sz="1600" dirty="0"/>
          </a:p>
          <a:p>
            <a:r>
              <a:rPr lang="nl-NL" altLang="nl-NL" sz="2000" dirty="0"/>
              <a:t>Goede kansen voor MKB</a:t>
            </a:r>
          </a:p>
          <a:p>
            <a:pPr lvl="1"/>
            <a:endParaRPr lang="nl-NL" altLang="nl-NL" sz="1600" dirty="0"/>
          </a:p>
          <a:p>
            <a:r>
              <a:rPr lang="nl-NL" altLang="nl-NL" sz="2000" dirty="0"/>
              <a:t>Schoonmaakovereenkomst met:</a:t>
            </a:r>
          </a:p>
          <a:p>
            <a:pPr lvl="1"/>
            <a:r>
              <a:rPr lang="nl-NL" altLang="nl-NL" sz="1600" dirty="0"/>
              <a:t>Professionele leverancier</a:t>
            </a:r>
          </a:p>
          <a:p>
            <a:pPr lvl="1"/>
            <a:r>
              <a:rPr lang="nl-NL" altLang="nl-NL" sz="1600" dirty="0"/>
              <a:t>Betrokken leverancier</a:t>
            </a:r>
          </a:p>
          <a:p>
            <a:pPr lvl="1"/>
            <a:r>
              <a:rPr lang="nl-NL" altLang="nl-NL" sz="1600" dirty="0"/>
              <a:t>Hoge kwaliteit (resultaat en beleving)</a:t>
            </a:r>
          </a:p>
          <a:p>
            <a:pPr lvl="1"/>
            <a:r>
              <a:rPr lang="nl-NL" altLang="nl-NL" sz="1600" dirty="0"/>
              <a:t>Lange contractperiode (3 + 5*1)</a:t>
            </a:r>
          </a:p>
          <a:p>
            <a:pPr lvl="1"/>
            <a:r>
              <a:rPr lang="nl-NL" altLang="nl-NL" sz="1600" dirty="0"/>
              <a:t>Per perceel:</a:t>
            </a:r>
          </a:p>
          <a:p>
            <a:pPr lvl="2"/>
            <a:r>
              <a:rPr lang="nl-NL" altLang="nl-NL" sz="1400" dirty="0"/>
              <a:t>Overeenkomst</a:t>
            </a:r>
          </a:p>
          <a:p>
            <a:pPr lvl="2"/>
            <a:r>
              <a:rPr lang="nl-NL" altLang="nl-NL" sz="1400" dirty="0"/>
              <a:t>Wachtkamerovereenkomst (3 jaar)</a:t>
            </a:r>
          </a:p>
          <a:p>
            <a:pPr marL="0" indent="0">
              <a:buNone/>
            </a:pPr>
            <a:endParaRPr lang="nl-NL" altLang="nl-NL" sz="1800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Doel</a:t>
            </a:r>
            <a:br>
              <a:rPr lang="nl-NL" altLang="nl-NL" dirty="0"/>
            </a:br>
            <a:r>
              <a:rPr lang="nl-NL" altLang="nl-NL" sz="2000" dirty="0"/>
              <a:t>	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2AD1D32A-1DD2-462E-A231-B021D783B189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E8D299B-0DCB-5581-8F98-C924A783A31D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074962"/>
            <a:ext cx="1808547" cy="1516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Afbeelding 7" descr="Afbeelding met buitenshuis, boom, gebouw, hemel&#10;&#10;Automatisch gegenereerde beschrijving">
            <a:extLst>
              <a:ext uri="{FF2B5EF4-FFF2-40B4-BE49-F238E27FC236}">
                <a16:creationId xmlns:a16="http://schemas.microsoft.com/office/drawing/2014/main" id="{E8E7A55E-F22E-1A59-21A7-F414CC0507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623" y="2142003"/>
            <a:ext cx="4596416" cy="257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319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56011" y="1785686"/>
            <a:ext cx="5190488" cy="2998188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nl-NL" altLang="nl-NL" sz="2000" dirty="0"/>
              <a:t>3 percelen</a:t>
            </a:r>
          </a:p>
          <a:p>
            <a:r>
              <a:rPr lang="nl-NL" altLang="nl-NL" sz="2000" dirty="0"/>
              <a:t>Inschrijven op maximaal 1 perceel</a:t>
            </a:r>
          </a:p>
          <a:p>
            <a:r>
              <a:rPr lang="nl-NL" altLang="nl-NL" sz="2000" dirty="0"/>
              <a:t>Gunningcriteria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Percelen</a:t>
            </a:r>
            <a:br>
              <a:rPr lang="nl-NL" altLang="nl-NL" dirty="0"/>
            </a:br>
            <a:r>
              <a:rPr lang="nl-NL" altLang="nl-NL" sz="2000" dirty="0"/>
              <a:t>	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98DAC210-E79E-4A08-9345-BB9BC538C7EF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B680A6F-4FAB-3EAA-6C9A-981D2571F6C2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074962"/>
            <a:ext cx="1808547" cy="1516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fbeelding 4" descr="Afbeelding met tekst, Lettertype, grafische vormgeving, logo&#10;&#10;Automatisch gegenereerde beschrijving">
            <a:extLst>
              <a:ext uri="{FF2B5EF4-FFF2-40B4-BE49-F238E27FC236}">
                <a16:creationId xmlns:a16="http://schemas.microsoft.com/office/drawing/2014/main" id="{87DEE464-43A4-B574-FA82-BBFDEC071E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439" y="1927928"/>
            <a:ext cx="4576055" cy="256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63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Planning</a:t>
            </a:r>
            <a:br>
              <a:rPr lang="nl-NL" altLang="nl-NL" dirty="0"/>
            </a:br>
            <a:r>
              <a:rPr lang="nl-NL" altLang="nl-NL" sz="2000" dirty="0"/>
              <a:t>	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25416562-4C7E-45B9-B35C-0198EC1829FD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graphicFrame>
        <p:nvGraphicFramePr>
          <p:cNvPr id="3" name="Tabel 2">
            <a:extLst>
              <a:ext uri="{FF2B5EF4-FFF2-40B4-BE49-F238E27FC236}">
                <a16:creationId xmlns:a16="http://schemas.microsoft.com/office/drawing/2014/main" id="{4F7ED4FF-ED83-4BD4-8108-F97CF2B5C8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537855"/>
              </p:ext>
            </p:extLst>
          </p:nvPr>
        </p:nvGraphicFramePr>
        <p:xfrm>
          <a:off x="1346344" y="1313114"/>
          <a:ext cx="9499312" cy="3771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5914">
                  <a:extLst>
                    <a:ext uri="{9D8B030D-6E8A-4147-A177-3AD203B41FA5}">
                      <a16:colId xmlns:a16="http://schemas.microsoft.com/office/drawing/2014/main" val="2593666476"/>
                    </a:ext>
                  </a:extLst>
                </a:gridCol>
                <a:gridCol w="5183398">
                  <a:extLst>
                    <a:ext uri="{9D8B030D-6E8A-4147-A177-3AD203B41FA5}">
                      <a16:colId xmlns:a16="http://schemas.microsoft.com/office/drawing/2014/main" val="2976344951"/>
                    </a:ext>
                  </a:extLst>
                </a:gridCol>
              </a:tblGrid>
              <a:tr h="251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Activiteit</a:t>
                      </a:r>
                      <a:endParaRPr lang="nl-NL" sz="100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Tijdstip</a:t>
                      </a:r>
                      <a:endParaRPr lang="nl-NL" sz="100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extLst>
                  <a:ext uri="{0D108BD9-81ED-4DB2-BD59-A6C34878D82A}">
                    <a16:rowId xmlns:a16="http://schemas.microsoft.com/office/drawing/2014/main" val="477488471"/>
                  </a:ext>
                </a:extLst>
              </a:tr>
              <a:tr h="251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Aankondiging</a:t>
                      </a:r>
                      <a:endParaRPr lang="nl-NL" sz="100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</a:rPr>
                        <a:t>Woensdag 10 januari 2024</a:t>
                      </a:r>
                      <a:endParaRPr lang="nl-NL" sz="1000" dirty="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extLst>
                  <a:ext uri="{0D108BD9-81ED-4DB2-BD59-A6C34878D82A}">
                    <a16:rowId xmlns:a16="http://schemas.microsoft.com/office/drawing/2014/main" val="4267000027"/>
                  </a:ext>
                </a:extLst>
              </a:tr>
              <a:tr h="251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Uiterste datum aanmelding informatiebijeenkomst</a:t>
                      </a:r>
                      <a:endParaRPr lang="nl-NL" sz="100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</a:rPr>
                        <a:t>Maandag 29 januari 2024</a:t>
                      </a:r>
                      <a:endParaRPr lang="nl-NL" sz="1000" dirty="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extLst>
                  <a:ext uri="{0D108BD9-81ED-4DB2-BD59-A6C34878D82A}">
                    <a16:rowId xmlns:a16="http://schemas.microsoft.com/office/drawing/2014/main" val="1715609416"/>
                  </a:ext>
                </a:extLst>
              </a:tr>
              <a:tr h="251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Informatiebijeenkomst</a:t>
                      </a:r>
                      <a:endParaRPr lang="nl-NL" sz="100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</a:rPr>
                        <a:t>Dinsdag 30 januari 2024 om 12.00 uur</a:t>
                      </a:r>
                      <a:endParaRPr lang="nl-NL" sz="1000" dirty="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extLst>
                  <a:ext uri="{0D108BD9-81ED-4DB2-BD59-A6C34878D82A}">
                    <a16:rowId xmlns:a16="http://schemas.microsoft.com/office/drawing/2014/main" val="3976348523"/>
                  </a:ext>
                </a:extLst>
              </a:tr>
              <a:tr h="251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Uiterste datum aanmelding rondleiding</a:t>
                      </a:r>
                      <a:endParaRPr lang="nl-NL" sz="100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  <a:latin typeface="Verdana" panose="020B0604030504040204" pitchFamily="34" charset="0"/>
                          <a:ea typeface="Microsoft JhengHei UI" panose="020B0604030504040204" pitchFamily="34" charset="-120"/>
                          <a:cs typeface="Times New Roman" panose="02020603050405020304" pitchFamily="18" charset="0"/>
                        </a:rPr>
                        <a:t>Maandag 25 januari 2024</a:t>
                      </a:r>
                    </a:p>
                  </a:txBody>
                  <a:tcPr marL="44450" marR="44450" marT="36195" marB="36195"/>
                </a:tc>
                <a:extLst>
                  <a:ext uri="{0D108BD9-81ED-4DB2-BD59-A6C34878D82A}">
                    <a16:rowId xmlns:a16="http://schemas.microsoft.com/office/drawing/2014/main" val="594641941"/>
                  </a:ext>
                </a:extLst>
              </a:tr>
              <a:tr h="251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Rondleiding</a:t>
                      </a:r>
                      <a:endParaRPr lang="nl-NL" sz="100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</a:rPr>
                        <a:t>Dinsdag 30 januari 2024 vanaf 14.00 uur</a:t>
                      </a:r>
                      <a:endParaRPr lang="nl-NL" sz="1000" dirty="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extLst>
                  <a:ext uri="{0D108BD9-81ED-4DB2-BD59-A6C34878D82A}">
                    <a16:rowId xmlns:a16="http://schemas.microsoft.com/office/drawing/2014/main" val="4239361261"/>
                  </a:ext>
                </a:extLst>
              </a:tr>
              <a:tr h="251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Uiterste datum voor stellen vragen 1</a:t>
                      </a:r>
                      <a:r>
                        <a:rPr lang="nl-NL" sz="1000" baseline="30000">
                          <a:effectLst/>
                        </a:rPr>
                        <a:t>e</a:t>
                      </a:r>
                      <a:r>
                        <a:rPr lang="nl-NL" sz="1000">
                          <a:effectLst/>
                        </a:rPr>
                        <a:t> NvI</a:t>
                      </a:r>
                      <a:endParaRPr lang="nl-NL" sz="100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</a:rPr>
                        <a:t>Donderdag 1 februari 2024</a:t>
                      </a:r>
                      <a:endParaRPr lang="nl-NL" sz="1000" dirty="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extLst>
                  <a:ext uri="{0D108BD9-81ED-4DB2-BD59-A6C34878D82A}">
                    <a16:rowId xmlns:a16="http://schemas.microsoft.com/office/drawing/2014/main" val="91255340"/>
                  </a:ext>
                </a:extLst>
              </a:tr>
              <a:tr h="251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Publicatie 1</a:t>
                      </a:r>
                      <a:r>
                        <a:rPr lang="nl-NL" sz="1000" baseline="30000">
                          <a:effectLst/>
                        </a:rPr>
                        <a:t>e</a:t>
                      </a:r>
                      <a:r>
                        <a:rPr lang="nl-NL" sz="1000">
                          <a:effectLst/>
                        </a:rPr>
                        <a:t> NvI</a:t>
                      </a:r>
                      <a:endParaRPr lang="nl-NL" sz="100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  <a:latin typeface="Verdana" panose="020B0604030504040204" pitchFamily="34" charset="0"/>
                          <a:ea typeface="Microsoft JhengHei UI" panose="020B0604030504040204" pitchFamily="34" charset="-120"/>
                          <a:cs typeface="Times New Roman" panose="02020603050405020304" pitchFamily="18" charset="0"/>
                        </a:rPr>
                        <a:t>Vrijdag 9 februari 2024</a:t>
                      </a:r>
                    </a:p>
                  </a:txBody>
                  <a:tcPr marL="44450" marR="44450" marT="36195" marB="36195"/>
                </a:tc>
                <a:extLst>
                  <a:ext uri="{0D108BD9-81ED-4DB2-BD59-A6C34878D82A}">
                    <a16:rowId xmlns:a16="http://schemas.microsoft.com/office/drawing/2014/main" val="1159788550"/>
                  </a:ext>
                </a:extLst>
              </a:tr>
              <a:tr h="251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Uiterste datum voor stellen vragen 2</a:t>
                      </a:r>
                      <a:r>
                        <a:rPr lang="nl-NL" sz="1000" baseline="30000">
                          <a:effectLst/>
                        </a:rPr>
                        <a:t>e</a:t>
                      </a:r>
                      <a:r>
                        <a:rPr lang="nl-NL" sz="1000">
                          <a:effectLst/>
                        </a:rPr>
                        <a:t> NvI</a:t>
                      </a:r>
                      <a:endParaRPr lang="nl-NL" sz="100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  <a:latin typeface="Verdana" panose="020B0604030504040204" pitchFamily="34" charset="0"/>
                          <a:ea typeface="Microsoft JhengHei UI" panose="020B0604030504040204" pitchFamily="34" charset="-120"/>
                          <a:cs typeface="Times New Roman" panose="02020603050405020304" pitchFamily="18" charset="0"/>
                        </a:rPr>
                        <a:t>Dinsdag 13 februari 2024</a:t>
                      </a:r>
                    </a:p>
                  </a:txBody>
                  <a:tcPr marL="44450" marR="44450" marT="36195" marB="36195"/>
                </a:tc>
                <a:extLst>
                  <a:ext uri="{0D108BD9-81ED-4DB2-BD59-A6C34878D82A}">
                    <a16:rowId xmlns:a16="http://schemas.microsoft.com/office/drawing/2014/main" val="2424172702"/>
                  </a:ext>
                </a:extLst>
              </a:tr>
              <a:tr h="251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Publicatie 2</a:t>
                      </a:r>
                      <a:r>
                        <a:rPr lang="nl-NL" sz="1000" baseline="30000">
                          <a:effectLst/>
                        </a:rPr>
                        <a:t>e</a:t>
                      </a:r>
                      <a:r>
                        <a:rPr lang="nl-NL" sz="1000">
                          <a:effectLst/>
                        </a:rPr>
                        <a:t> NvI</a:t>
                      </a:r>
                      <a:endParaRPr lang="nl-NL" sz="100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  <a:latin typeface="Verdana" panose="020B0604030504040204" pitchFamily="34" charset="0"/>
                          <a:ea typeface="Microsoft JhengHei UI" panose="020B0604030504040204" pitchFamily="34" charset="-120"/>
                          <a:cs typeface="Times New Roman" panose="02020603050405020304" pitchFamily="18" charset="0"/>
                        </a:rPr>
                        <a:t>Donderdag 22 februari 2024</a:t>
                      </a:r>
                    </a:p>
                  </a:txBody>
                  <a:tcPr marL="44450" marR="44450" marT="36195" marB="36195"/>
                </a:tc>
                <a:extLst>
                  <a:ext uri="{0D108BD9-81ED-4DB2-BD59-A6C34878D82A}">
                    <a16:rowId xmlns:a16="http://schemas.microsoft.com/office/drawing/2014/main" val="3058739897"/>
                  </a:ext>
                </a:extLst>
              </a:tr>
              <a:tr h="251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Sluitingsdatum inschrijvingsperiode</a:t>
                      </a:r>
                      <a:endParaRPr lang="nl-NL" sz="100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</a:rPr>
                        <a:t>Dinsdag 12 maart 2024 om 10.00 uur</a:t>
                      </a:r>
                      <a:endParaRPr lang="nl-NL" sz="1000" dirty="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extLst>
                  <a:ext uri="{0D108BD9-81ED-4DB2-BD59-A6C34878D82A}">
                    <a16:rowId xmlns:a16="http://schemas.microsoft.com/office/drawing/2014/main" val="475336004"/>
                  </a:ext>
                </a:extLst>
              </a:tr>
              <a:tr h="251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  <a:latin typeface="Verdana" panose="020B0604030504040204" pitchFamily="34" charset="0"/>
                          <a:ea typeface="Microsoft JhengHei UI" panose="020B0604030504040204" pitchFamily="34" charset="-120"/>
                          <a:cs typeface="Times New Roman" panose="02020603050405020304" pitchFamily="18" charset="0"/>
                        </a:rPr>
                        <a:t>Streefdatum voorlopige gunning</a:t>
                      </a:r>
                    </a:p>
                  </a:txBody>
                  <a:tcPr marL="44450" marR="4445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  <a:latin typeface="Verdana" panose="020B0604030504040204" pitchFamily="34" charset="0"/>
                          <a:ea typeface="Microsoft JhengHei UI" panose="020B0604030504040204" pitchFamily="34" charset="-120"/>
                          <a:cs typeface="Times New Roman" panose="02020603050405020304" pitchFamily="18" charset="0"/>
                        </a:rPr>
                        <a:t>Donderdag 18 april 2024</a:t>
                      </a:r>
                    </a:p>
                  </a:txBody>
                  <a:tcPr marL="44450" marR="44450" marT="36195" marB="36195"/>
                </a:tc>
                <a:extLst>
                  <a:ext uri="{0D108BD9-81ED-4DB2-BD59-A6C34878D82A}">
                    <a16:rowId xmlns:a16="http://schemas.microsoft.com/office/drawing/2014/main" val="2911377755"/>
                  </a:ext>
                </a:extLst>
              </a:tr>
              <a:tr h="251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</a:rPr>
                        <a:t>Streefdatum definitieve gunning</a:t>
                      </a:r>
                      <a:endParaRPr lang="nl-NL" sz="1000" dirty="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  <a:latin typeface="Verdana" panose="020B0604030504040204" pitchFamily="34" charset="0"/>
                          <a:ea typeface="Microsoft JhengHei UI" panose="020B0604030504040204" pitchFamily="34" charset="-120"/>
                          <a:cs typeface="Times New Roman" panose="02020603050405020304" pitchFamily="18" charset="0"/>
                        </a:rPr>
                        <a:t>Woensdag 8 mei 2024</a:t>
                      </a:r>
                    </a:p>
                  </a:txBody>
                  <a:tcPr marL="44450" marR="44450" marT="36195" marB="36195"/>
                </a:tc>
                <a:extLst>
                  <a:ext uri="{0D108BD9-81ED-4DB2-BD59-A6C34878D82A}">
                    <a16:rowId xmlns:a16="http://schemas.microsoft.com/office/drawing/2014/main" val="1407148199"/>
                  </a:ext>
                </a:extLst>
              </a:tr>
              <a:tr h="251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  <a:latin typeface="Verdana" panose="020B0604030504040204" pitchFamily="34" charset="0"/>
                          <a:ea typeface="Microsoft JhengHei UI" panose="020B0604030504040204" pitchFamily="34" charset="-120"/>
                          <a:cs typeface="Times New Roman" panose="02020603050405020304" pitchFamily="18" charset="0"/>
                        </a:rPr>
                        <a:t>Beoogde ingangsdatum overeenkomst</a:t>
                      </a:r>
                    </a:p>
                  </a:txBody>
                  <a:tcPr marL="44450" marR="4445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nl-NL" sz="1000" dirty="0">
                          <a:effectLst/>
                          <a:latin typeface="Verdana" panose="020B0604030504040204" pitchFamily="34" charset="0"/>
                          <a:ea typeface="Microsoft JhengHei UI" panose="020B0604030504040204" pitchFamily="34" charset="-120"/>
                          <a:cs typeface="Times New Roman" panose="02020603050405020304" pitchFamily="18" charset="0"/>
                        </a:rPr>
                        <a:t>18 augustus 2024</a:t>
                      </a:r>
                    </a:p>
                  </a:txBody>
                  <a:tcPr marL="44450" marR="44450" marT="36195" marB="36195"/>
                </a:tc>
                <a:extLst>
                  <a:ext uri="{0D108BD9-81ED-4DB2-BD59-A6C34878D82A}">
                    <a16:rowId xmlns:a16="http://schemas.microsoft.com/office/drawing/2014/main" val="3218157367"/>
                  </a:ext>
                </a:extLst>
              </a:tr>
              <a:tr h="2514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000" dirty="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nl-NL" sz="1000" dirty="0">
                        <a:effectLst/>
                        <a:latin typeface="Verdana" panose="020B0604030504040204" pitchFamily="34" charset="0"/>
                        <a:ea typeface="Microsoft JhengHei U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44450" marR="44450" marT="36195" marB="36195"/>
                </a:tc>
                <a:extLst>
                  <a:ext uri="{0D108BD9-81ED-4DB2-BD59-A6C34878D82A}">
                    <a16:rowId xmlns:a16="http://schemas.microsoft.com/office/drawing/2014/main" val="1071754907"/>
                  </a:ext>
                </a:extLst>
              </a:tr>
            </a:tbl>
          </a:graphicData>
        </a:graphic>
      </p:graphicFrame>
      <p:pic>
        <p:nvPicPr>
          <p:cNvPr id="2" name="Afbeelding 1">
            <a:extLst>
              <a:ext uri="{FF2B5EF4-FFF2-40B4-BE49-F238E27FC236}">
                <a16:creationId xmlns:a16="http://schemas.microsoft.com/office/drawing/2014/main" id="{F723C206-61D6-617C-EC0A-77EA739BC3D4}"/>
              </a:ext>
            </a:extLst>
          </p:cNvPr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074962"/>
            <a:ext cx="1808547" cy="15168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0341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183379" y="1527175"/>
            <a:ext cx="6428235" cy="3591901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nl-NL" altLang="nl-NL" sz="2000" dirty="0"/>
              <a:t>Publicaties van alle EA-aanbestedingen NL</a:t>
            </a:r>
          </a:p>
          <a:p>
            <a:endParaRPr lang="nl-NL" altLang="nl-NL" sz="2000" dirty="0"/>
          </a:p>
          <a:p>
            <a:r>
              <a:rPr lang="nl-NL" altLang="nl-NL" sz="2000" dirty="0"/>
              <a:t>Alle informatie verloopt via TenderNed.nl</a:t>
            </a:r>
          </a:p>
          <a:p>
            <a:pPr lvl="1"/>
            <a:r>
              <a:rPr lang="nl-NL" altLang="nl-NL" sz="1600" dirty="0"/>
              <a:t>Zorg dat je meldingen van wijzigingen krijgt!</a:t>
            </a:r>
          </a:p>
          <a:p>
            <a:endParaRPr lang="nl-NL" altLang="nl-NL" sz="2000" dirty="0"/>
          </a:p>
          <a:p>
            <a:r>
              <a:rPr lang="nl-NL" altLang="nl-NL" sz="2000" dirty="0"/>
              <a:t>Zorg voor </a:t>
            </a:r>
            <a:r>
              <a:rPr lang="nl-NL" altLang="nl-NL" sz="2000" dirty="0">
                <a:hlinkClick r:id="rId3"/>
              </a:rPr>
              <a:t>e-herkenningsmiddel</a:t>
            </a:r>
            <a:endParaRPr lang="nl-NL" altLang="nl-NL" sz="2000" dirty="0"/>
          </a:p>
          <a:p>
            <a:pPr lvl="1"/>
            <a:r>
              <a:rPr lang="nl-NL" altLang="nl-NL" sz="1600" dirty="0"/>
              <a:t>Nodig voor indienen offerte</a:t>
            </a:r>
          </a:p>
          <a:p>
            <a:pPr lvl="1"/>
            <a:endParaRPr lang="nl-NL" altLang="nl-NL" sz="1600" dirty="0"/>
          </a:p>
          <a:p>
            <a:r>
              <a:rPr lang="nl-NL" altLang="nl-NL" sz="2000" dirty="0"/>
              <a:t>Opbouw inschrijving (per perceel)</a:t>
            </a:r>
          </a:p>
          <a:p>
            <a:pPr lvl="1"/>
            <a:r>
              <a:rPr lang="nl-NL" altLang="nl-NL" sz="1600" dirty="0"/>
              <a:t>Lees paragraaf 2.7!</a:t>
            </a:r>
          </a:p>
          <a:p>
            <a:pPr marL="0" indent="0">
              <a:buNone/>
            </a:pPr>
            <a:r>
              <a:rPr lang="nl-NL" altLang="nl-NL" sz="1400" dirty="0"/>
              <a:t> </a:t>
            </a:r>
            <a:endParaRPr lang="nl-NL" altLang="nl-NL" sz="1600" dirty="0"/>
          </a:p>
          <a:p>
            <a:endParaRPr lang="nl-NL" altLang="nl-NL" sz="1800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TenderNed</a:t>
            </a:r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CD08547-4E92-49DB-BB6A-AA09806A62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6691" y="2535135"/>
            <a:ext cx="3294398" cy="960584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67F1F753-64F1-4A6E-8CED-71DD20D75295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222BBBEB-9FD1-FE56-D3E5-4CD7D61A3A6D}"/>
              </a:ext>
            </a:extLst>
          </p:cNvPr>
          <p:cNvPicPr>
            <a:picLocks noChangeAspect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074962"/>
            <a:ext cx="1808547" cy="15168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4898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023640" y="1788254"/>
            <a:ext cx="5264728" cy="3281490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nl-NL" altLang="nl-NL" sz="2000" dirty="0"/>
              <a:t>Binnen elk perceel:</a:t>
            </a:r>
          </a:p>
          <a:p>
            <a:pPr lvl="1"/>
            <a:r>
              <a:rPr lang="nl-NL" altLang="nl-NL" sz="1600" dirty="0"/>
              <a:t>Schoonmaakonderhoud</a:t>
            </a:r>
          </a:p>
          <a:p>
            <a:pPr lvl="1"/>
            <a:r>
              <a:rPr lang="nl-NL" altLang="nl-NL" sz="1600" dirty="0"/>
              <a:t>Glasbewassing</a:t>
            </a:r>
          </a:p>
          <a:p>
            <a:pPr lvl="1"/>
            <a:r>
              <a:rPr lang="nl-NL" altLang="nl-NL" sz="1600" dirty="0"/>
              <a:t>Beheer sanitaire voorzieningen</a:t>
            </a:r>
          </a:p>
          <a:p>
            <a:pPr lvl="1"/>
            <a:r>
              <a:rPr lang="nl-NL" altLang="nl-NL" sz="1600" dirty="0"/>
              <a:t>Regiewerk/calamiteiten</a:t>
            </a:r>
          </a:p>
          <a:p>
            <a:pPr lvl="1"/>
            <a:endParaRPr lang="nl-NL" altLang="nl-NL" sz="1600" dirty="0"/>
          </a:p>
          <a:p>
            <a:r>
              <a:rPr lang="nl-NL" altLang="nl-NL" sz="2000" dirty="0"/>
              <a:t>Duurzaam:</a:t>
            </a:r>
          </a:p>
          <a:p>
            <a:pPr lvl="1"/>
            <a:r>
              <a:rPr lang="nl-NL" altLang="nl-NL" sz="1600" dirty="0"/>
              <a:t>Correcte middelen, materialen</a:t>
            </a:r>
          </a:p>
          <a:p>
            <a:pPr lvl="1"/>
            <a:r>
              <a:rPr lang="nl-NL" altLang="nl-NL" sz="1600" dirty="0"/>
              <a:t>Veilig werken</a:t>
            </a:r>
          </a:p>
          <a:p>
            <a:pPr lvl="1"/>
            <a:r>
              <a:rPr lang="nl-NL" altLang="nl-NL" sz="1600" dirty="0"/>
              <a:t>Beheersing werkdruk </a:t>
            </a:r>
          </a:p>
          <a:p>
            <a:endParaRPr lang="nl-NL" altLang="nl-NL" sz="2000" dirty="0"/>
          </a:p>
          <a:p>
            <a:endParaRPr lang="nl-NL" altLang="nl-NL" sz="1800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Gevraagde dienstverlening</a:t>
            </a:r>
            <a:br>
              <a:rPr lang="nl-NL" altLang="nl-NL" dirty="0"/>
            </a:br>
            <a:r>
              <a:rPr lang="nl-NL" altLang="nl-NL" sz="2000" dirty="0"/>
              <a:t>	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33C865CB-E6AA-4E9F-A90E-29143DC1EE07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9418B69C-B0DE-42EA-9BA5-77D2F457AF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0407" y="2370336"/>
            <a:ext cx="4446072" cy="2704983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AC5A4D7B-8BBB-BAC0-E220-D37480A1266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074962"/>
            <a:ext cx="1808547" cy="15168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675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66856" y="1593520"/>
            <a:ext cx="7376776" cy="3808458"/>
          </a:xfrm>
        </p:spPr>
        <p:txBody>
          <a:bodyPr/>
          <a:lstStyle/>
          <a:p>
            <a:r>
              <a:rPr lang="nl-NL" altLang="nl-NL" sz="2000" dirty="0"/>
              <a:t>Zelfverklaring via:</a:t>
            </a:r>
          </a:p>
          <a:p>
            <a:endParaRPr lang="nl-NL" altLang="nl-NL" sz="2000" dirty="0"/>
          </a:p>
          <a:p>
            <a:pPr lvl="1"/>
            <a:r>
              <a:rPr lang="nl-NL" altLang="nl-NL" sz="1600" dirty="0"/>
              <a:t>Uniform Europees Aanbestedingsdocument (UEA)</a:t>
            </a:r>
          </a:p>
          <a:p>
            <a:pPr lvl="1"/>
            <a:r>
              <a:rPr lang="nl-NL" altLang="nl-NL" sz="1600" dirty="0"/>
              <a:t>Dit is een interactieve PDF </a:t>
            </a:r>
            <a:r>
              <a:rPr lang="nl-NL" altLang="nl-NL" sz="1400" dirty="0"/>
              <a:t>(gebruik Adobe Reader)</a:t>
            </a:r>
          </a:p>
          <a:p>
            <a:pPr lvl="1"/>
            <a:endParaRPr lang="nl-NL" altLang="nl-NL" sz="1400" dirty="0"/>
          </a:p>
          <a:p>
            <a:pPr lvl="1"/>
            <a:r>
              <a:rPr lang="nl-NL" altLang="nl-NL" sz="1600" dirty="0"/>
              <a:t>Vul deze nauwkeurig in (</a:t>
            </a:r>
            <a:r>
              <a:rPr lang="nl-NL" altLang="nl-NL" sz="1400" dirty="0"/>
              <a:t>Zie hulptekst in hoofdstuk 3)</a:t>
            </a:r>
          </a:p>
          <a:p>
            <a:pPr lvl="1"/>
            <a:r>
              <a:rPr lang="nl-NL" altLang="nl-NL" sz="1600" dirty="0"/>
              <a:t>Ingevuld, dan afdrukken en ondertekenen!</a:t>
            </a:r>
          </a:p>
          <a:p>
            <a:pPr lvl="1"/>
            <a:endParaRPr lang="nl-NL" altLang="nl-NL" sz="1600" dirty="0"/>
          </a:p>
          <a:p>
            <a:pPr lvl="1"/>
            <a:r>
              <a:rPr lang="nl-NL" altLang="nl-NL" sz="1600" dirty="0"/>
              <a:t>Vervolgens scannen en uploaden in TenderNed</a:t>
            </a:r>
          </a:p>
          <a:p>
            <a:endParaRPr lang="nl-NL" altLang="nl-NL" sz="1600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Uitsluitingsgronden/UEA 1/2</a:t>
            </a:r>
            <a:br>
              <a:rPr lang="nl-NL" altLang="nl-NL" dirty="0"/>
            </a:br>
            <a:r>
              <a:rPr lang="nl-NL" altLang="nl-NL" sz="2000" dirty="0"/>
              <a:t>	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622BB490-EA9B-40F7-8B3A-BC677725B742}"/>
              </a:ext>
            </a:extLst>
          </p:cNvPr>
          <p:cNvSpPr txBox="1"/>
          <p:nvPr/>
        </p:nvSpPr>
        <p:spPr>
          <a:xfrm>
            <a:off x="10154850" y="618882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2FCF400-DAEB-4DDA-8FA3-889F1CAA0C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9382" y="2090915"/>
            <a:ext cx="3714750" cy="19431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A154BFAC-C9C3-B4FA-909A-3174A49A7FD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4" y="5074962"/>
            <a:ext cx="1808547" cy="15168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2261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66855" y="1527176"/>
            <a:ext cx="8737363" cy="3728757"/>
          </a:xfrm>
        </p:spPr>
        <p:txBody>
          <a:bodyPr/>
          <a:lstStyle/>
          <a:p>
            <a:r>
              <a:rPr lang="nl-NL" altLang="nl-NL" sz="2000" dirty="0"/>
              <a:t>Heb de volgende bewijsstukken klaarliggen:</a:t>
            </a:r>
          </a:p>
          <a:p>
            <a:endParaRPr lang="nl-NL" altLang="nl-NL" sz="2000" dirty="0"/>
          </a:p>
          <a:p>
            <a:pPr lvl="1"/>
            <a:r>
              <a:rPr lang="nl-NL" altLang="nl-NL" sz="1600" dirty="0"/>
              <a:t>Uittreksel Kamer van Koophandel </a:t>
            </a:r>
          </a:p>
          <a:p>
            <a:pPr lvl="2"/>
            <a:r>
              <a:rPr lang="nl-NL" altLang="nl-NL" sz="1400" dirty="0"/>
              <a:t>Niet ouder dan 6 maanden</a:t>
            </a:r>
          </a:p>
          <a:p>
            <a:pPr lvl="2"/>
            <a:r>
              <a:rPr lang="nl-NL" altLang="nl-NL" sz="1400" dirty="0"/>
              <a:t>Bewijs </a:t>
            </a:r>
            <a:r>
              <a:rPr lang="nl-NL" altLang="nl-NL" sz="1400" dirty="0" err="1"/>
              <a:t>ondertekeningsbevoegdheid</a:t>
            </a:r>
            <a:r>
              <a:rPr lang="nl-NL" altLang="nl-NL" sz="1400" dirty="0"/>
              <a:t>, eventueel ook KvK moederbedrijf(ven)</a:t>
            </a:r>
          </a:p>
          <a:p>
            <a:pPr lvl="2"/>
            <a:endParaRPr lang="nl-NL" altLang="nl-NL" sz="1400" dirty="0"/>
          </a:p>
          <a:p>
            <a:pPr lvl="1"/>
            <a:r>
              <a:rPr lang="nl-NL" altLang="nl-NL" sz="1600" dirty="0"/>
              <a:t>Verklaring Betalingsgedrag (belastingdienst.nl)</a:t>
            </a:r>
          </a:p>
          <a:p>
            <a:pPr lvl="2"/>
            <a:r>
              <a:rPr lang="nl-NL" altLang="nl-NL" sz="1400" dirty="0"/>
              <a:t>Niet ouder dan 6 maanden</a:t>
            </a:r>
          </a:p>
          <a:p>
            <a:pPr lvl="1"/>
            <a:endParaRPr lang="nl-NL" altLang="nl-NL" sz="1600" dirty="0"/>
          </a:p>
          <a:p>
            <a:pPr lvl="1"/>
            <a:r>
              <a:rPr lang="nl-NL" altLang="nl-NL" sz="1600" dirty="0"/>
              <a:t>Geldige Gedragsverklaring Aanbesteden (</a:t>
            </a:r>
            <a:r>
              <a:rPr lang="nl-NL" altLang="nl-NL" sz="1600" dirty="0">
                <a:hlinkClick r:id="rId3"/>
              </a:rPr>
              <a:t>justis.nl</a:t>
            </a:r>
            <a:r>
              <a:rPr lang="nl-NL" altLang="nl-NL" sz="1600" dirty="0"/>
              <a:t>)</a:t>
            </a:r>
          </a:p>
          <a:p>
            <a:pPr lvl="2"/>
            <a:r>
              <a:rPr lang="nl-NL" altLang="nl-NL" sz="1400" dirty="0"/>
              <a:t>Niet ouder dan 2 JAAR</a:t>
            </a:r>
          </a:p>
          <a:p>
            <a:pPr lvl="1"/>
            <a:endParaRPr lang="nl-NL" altLang="nl-NL" sz="1600" dirty="0"/>
          </a:p>
          <a:p>
            <a:pPr lvl="1"/>
            <a:r>
              <a:rPr lang="nl-NL" altLang="nl-NL" sz="1600" dirty="0"/>
              <a:t>ISO 14001 certificaat of eigen verklaring zoals omschreven in hoofdstuk 3.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Uitsluitingsgronden/UEA 2/2</a:t>
            </a:r>
            <a:br>
              <a:rPr lang="nl-NL" altLang="nl-NL" dirty="0"/>
            </a:br>
            <a:r>
              <a:rPr lang="nl-NL" altLang="nl-NL" sz="2000" dirty="0"/>
              <a:t>	</a:t>
            </a:r>
            <a:endParaRPr lang="nl-NL" altLang="nl-NL" dirty="0"/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144" y="103362"/>
            <a:ext cx="3118266" cy="1071783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622BB490-EA9B-40F7-8B3A-BC677725B742}"/>
              </a:ext>
            </a:extLst>
          </p:cNvPr>
          <p:cNvSpPr txBox="1"/>
          <p:nvPr/>
        </p:nvSpPr>
        <p:spPr>
          <a:xfrm>
            <a:off x="10154850" y="6161663"/>
            <a:ext cx="1958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rgbClr val="002060"/>
                </a:solidFill>
                <a:latin typeface="Calibri" panose="020F0502020204030204" pitchFamily="34" charset="0"/>
              </a:rPr>
              <a:t>© 2024 Intexso Adviesbureau b.v.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C381EB1-B64D-4905-A741-EE5B896B24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1719" y="3022561"/>
            <a:ext cx="1318846" cy="1318846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23BBFA05-E1B0-14CD-8800-02D062AB7929}"/>
              </a:ext>
            </a:extLst>
          </p:cNvPr>
          <p:cNvPicPr>
            <a:picLocks noChangeAspect="1"/>
          </p:cNvPicPr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5" y="5255933"/>
            <a:ext cx="1592776" cy="13358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7435838"/>
      </p:ext>
    </p:extLst>
  </p:cSld>
  <p:clrMapOvr>
    <a:masterClrMapping/>
  </p:clrMapOvr>
</p:sld>
</file>

<file path=ppt/theme/theme1.xml><?xml version="1.0" encoding="utf-8"?>
<a:theme xmlns:a="http://schemas.openxmlformats.org/drawingml/2006/main" name="1_AMC-presentatie met hotelbel">
  <a:themeElements>
    <a:clrScheme name="Presentatie stippen 11">
      <a:dk1>
        <a:srgbClr val="990000"/>
      </a:dk1>
      <a:lt1>
        <a:srgbClr val="FFFFFF"/>
      </a:lt1>
      <a:dk2>
        <a:srgbClr val="000000"/>
      </a:dk2>
      <a:lt2>
        <a:srgbClr val="666699"/>
      </a:lt2>
      <a:accent1>
        <a:srgbClr val="DE0000"/>
      </a:accent1>
      <a:accent2>
        <a:srgbClr val="FF8585"/>
      </a:accent2>
      <a:accent3>
        <a:srgbClr val="FFFFFF"/>
      </a:accent3>
      <a:accent4>
        <a:srgbClr val="820000"/>
      </a:accent4>
      <a:accent5>
        <a:srgbClr val="ECAAAA"/>
      </a:accent5>
      <a:accent6>
        <a:srgbClr val="E77878"/>
      </a:accent6>
      <a:hlink>
        <a:srgbClr val="990000"/>
      </a:hlink>
      <a:folHlink>
        <a:srgbClr val="B2B2B2"/>
      </a:folHlink>
    </a:clrScheme>
    <a:fontScheme name="Presentatie stippe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e stippen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e stippen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e stippen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e stippen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e stippen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e stippen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e stippen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e stippen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e stippen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e stippen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e stippen 11">
        <a:dk1>
          <a:srgbClr val="990000"/>
        </a:dk1>
        <a:lt1>
          <a:srgbClr val="FFFFFF"/>
        </a:lt1>
        <a:dk2>
          <a:srgbClr val="000000"/>
        </a:dk2>
        <a:lt2>
          <a:srgbClr val="666699"/>
        </a:lt2>
        <a:accent1>
          <a:srgbClr val="DE0000"/>
        </a:accent1>
        <a:accent2>
          <a:srgbClr val="FF8585"/>
        </a:accent2>
        <a:accent3>
          <a:srgbClr val="FFFFFF"/>
        </a:accent3>
        <a:accent4>
          <a:srgbClr val="820000"/>
        </a:accent4>
        <a:accent5>
          <a:srgbClr val="ECAAAA"/>
        </a:accent5>
        <a:accent6>
          <a:srgbClr val="E77878"/>
        </a:accent6>
        <a:hlink>
          <a:srgbClr val="9900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angepast ontwerp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1724</TotalTime>
  <Words>1105</Words>
  <Application>Microsoft Office PowerPoint</Application>
  <PresentationFormat>Breedbeeld</PresentationFormat>
  <Paragraphs>228</Paragraphs>
  <Slides>22</Slides>
  <Notes>22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Verdana</vt:lpstr>
      <vt:lpstr>Wingdings</vt:lpstr>
      <vt:lpstr>1_AMC-presentatie met hotelbel</vt:lpstr>
      <vt:lpstr>Aangepast ontwerp</vt:lpstr>
      <vt:lpstr>Informatiebijeenkomst   Europese Aanbesteding  Schoonmaakonderhoud en Glasbewassing   (30 januari 2024)</vt:lpstr>
      <vt:lpstr>Inhoud</vt:lpstr>
      <vt:lpstr>Doel  </vt:lpstr>
      <vt:lpstr>Percelen  </vt:lpstr>
      <vt:lpstr>Planning  </vt:lpstr>
      <vt:lpstr>TenderNed</vt:lpstr>
      <vt:lpstr>Gevraagde dienstverlening  </vt:lpstr>
      <vt:lpstr>Uitsluitingsgronden/UEA 1/2  </vt:lpstr>
      <vt:lpstr>Uitsluitingsgronden/UEA 2/2  </vt:lpstr>
      <vt:lpstr>Invultabel 1/7  </vt:lpstr>
      <vt:lpstr>Invultabel 2/7  Invulblad categorienormen</vt:lpstr>
      <vt:lpstr>Invultabel 3/7  Invulblad regulier werk</vt:lpstr>
      <vt:lpstr>Invultabel 4/7  Invulblad objecten</vt:lpstr>
      <vt:lpstr>Invultabel 5/7  Invulblad niet-meewerkende objectleiding</vt:lpstr>
      <vt:lpstr>Invultabel 6/7  Invulblad additioneel werk </vt:lpstr>
      <vt:lpstr>Invultabel 7/7  Invulblad totaalblad schoonmaakwerk</vt:lpstr>
      <vt:lpstr>Gunningcriteria 1/5  overzicht</vt:lpstr>
      <vt:lpstr>Gunningcriteria 2/5  kwaliteitsgarantie</vt:lpstr>
      <vt:lpstr>Gunningcriteria 3/5  proceskwaliteit</vt:lpstr>
      <vt:lpstr>Gunningcriteria 4/5  belevingskwaliteit</vt:lpstr>
      <vt:lpstr>Gunningcriteria 5/5  open vragen</vt:lpstr>
      <vt:lpstr>Slot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Infectiepreventie Schoonmaak Toelichting</dc:title>
  <dc:creator>Tomas van der Vinne</dc:creator>
  <cp:lastModifiedBy>Maaike Schmelling</cp:lastModifiedBy>
  <cp:revision>187</cp:revision>
  <dcterms:created xsi:type="dcterms:W3CDTF">2015-10-26T13:23:50Z</dcterms:created>
  <dcterms:modified xsi:type="dcterms:W3CDTF">2024-01-22T15:03:58Z</dcterms:modified>
</cp:coreProperties>
</file>