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3" r:id="rId2"/>
  </p:sldMasterIdLst>
  <p:notesMasterIdLst>
    <p:notesMasterId r:id="rId35"/>
  </p:notesMasterIdLst>
  <p:sldIdLst>
    <p:sldId id="278" r:id="rId3"/>
    <p:sldId id="288" r:id="rId4"/>
    <p:sldId id="289" r:id="rId5"/>
    <p:sldId id="277" r:id="rId6"/>
    <p:sldId id="292" r:id="rId7"/>
    <p:sldId id="265" r:id="rId8"/>
    <p:sldId id="280" r:id="rId9"/>
    <p:sldId id="294" r:id="rId10"/>
    <p:sldId id="256" r:id="rId11"/>
    <p:sldId id="257" r:id="rId12"/>
    <p:sldId id="284" r:id="rId13"/>
    <p:sldId id="263" r:id="rId14"/>
    <p:sldId id="266" r:id="rId15"/>
    <p:sldId id="264" r:id="rId16"/>
    <p:sldId id="285" r:id="rId17"/>
    <p:sldId id="261" r:id="rId18"/>
    <p:sldId id="295" r:id="rId19"/>
    <p:sldId id="268" r:id="rId20"/>
    <p:sldId id="260" r:id="rId21"/>
    <p:sldId id="269" r:id="rId22"/>
    <p:sldId id="271" r:id="rId23"/>
    <p:sldId id="270" r:id="rId24"/>
    <p:sldId id="286" r:id="rId25"/>
    <p:sldId id="272" r:id="rId26"/>
    <p:sldId id="274" r:id="rId27"/>
    <p:sldId id="276" r:id="rId28"/>
    <p:sldId id="281" r:id="rId29"/>
    <p:sldId id="273" r:id="rId30"/>
    <p:sldId id="290" r:id="rId31"/>
    <p:sldId id="283" r:id="rId32"/>
    <p:sldId id="291" r:id="rId33"/>
    <p:sldId id="275"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Roboto" panose="02000000000000000000" pitchFamily="2" charset="0"/>
      <p:regular r:id="rId40"/>
      <p:bold r:id="rId41"/>
      <p:italic r:id="rId42"/>
      <p:boldItalic r:id="rId43"/>
    </p:embeddedFont>
    <p:embeddedFont>
      <p:font typeface="Roboto Light" panose="02000000000000000000" pitchFamily="2" charset="0"/>
      <p:regular r:id="rId44"/>
      <p:bold r:id="rId45"/>
      <p:italic r:id="rId46"/>
      <p:boldItalic r:id="rId47"/>
    </p:embeddedFont>
    <p:embeddedFont>
      <p:font typeface="Roboto Slab" pitchFamily="2"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gNJ0FxzwqF6B0JU+0d49ccYwrh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59DF3E-5B1D-4607-653A-A7FFC77AC456}" name="Iris de Jongh" initials="IdJ" userId="S::idejongh@haarlem.nl::b061377e-ce7b-4d6f-a03e-5706d35e7fb5" providerId="AD"/>
  <p188:author id="{02EF184D-A376-2BE9-48BD-E839CA5B31C6}" name="Vincent Kagie" initials="VK" userId="S::vincent.kagie@dwtm.nl::6c52afc8-0290-46f3-a27b-2aaab6bd7772" providerId="AD"/>
  <p188:author id="{989D928B-0895-8FCE-0B85-DABFB2D117CC}" name="Willem Steenkamer" initials="WS" userId="S::willem.steenkamer@eindhoven.nl::a488b15d-c9fc-4fa6-9339-612321d894ca" providerId="AD"/>
  <p188:author id="{E8A10DAA-33CD-4B97-D96C-57E23D907712}" name="Hanno Takens" initials="HT" userId="S::htakens@haarlem.nl::022dcf39-efe3-4962-9aac-5b45e5e3bdf5" providerId="AD"/>
  <p188:author id="{A595FAD7-090E-9CBB-687A-844BEB8E2D17}" name="Vincent Kagie" initials="VK" userId="S::vincent.kagie@dwtmnl538.onmicrosoft.com::6c52afc8-0290-46f3-a27b-2aaab6bd77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FFC000"/>
    <a:srgbClr val="FBD8A1"/>
    <a:srgbClr val="FFE699"/>
    <a:srgbClr val="00B0F0"/>
    <a:srgbClr val="000000"/>
    <a:srgbClr val="ED7D31"/>
    <a:srgbClr val="FFD966"/>
    <a:srgbClr val="FDE9E9"/>
    <a:srgbClr val="F9CB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197AE7-1DCE-44E4-8DBD-DEE639F8B807}">
  <a:tblStyle styleId="{93197AE7-1DCE-44E4-8DBD-DEE639F8B80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7"/>
          </a:solidFill>
        </a:fill>
      </a:tcStyle>
    </a:wholeTbl>
    <a:band1H>
      <a:tcTxStyle/>
      <a:tcStyle>
        <a:tcBdr/>
        <a:fill>
          <a:solidFill>
            <a:srgbClr val="CCD0CB"/>
          </a:solidFill>
        </a:fill>
      </a:tcStyle>
    </a:band1H>
    <a:band2H>
      <a:tcTxStyle/>
      <a:tcStyle>
        <a:tcBdr/>
      </a:tcStyle>
    </a:band2H>
    <a:band1V>
      <a:tcTxStyle/>
      <a:tcStyle>
        <a:tcBdr/>
        <a:fill>
          <a:solidFill>
            <a:srgbClr val="CCD0C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1" autoAdjust="0"/>
    <p:restoredTop sz="94660"/>
  </p:normalViewPr>
  <p:slideViewPr>
    <p:cSldViewPr snapToGrid="0">
      <p:cViewPr varScale="1">
        <p:scale>
          <a:sx n="150" d="100"/>
          <a:sy n="150" d="100"/>
        </p:scale>
        <p:origin x="293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9.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microsoft.com/office/2018/10/relationships/authors" Target="authors.xml"/><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font" Target="fonts/font6.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NL"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84657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dirty="0"/>
              <a:t>Fase 1: Voorbereiding</a:t>
            </a:r>
            <a:endParaRPr dirty="0"/>
          </a:p>
          <a:p>
            <a:pPr marL="0" lvl="0" indent="0" algn="l" rtl="0">
              <a:lnSpc>
                <a:spcPct val="100000"/>
              </a:lnSpc>
              <a:spcBef>
                <a:spcPts val="0"/>
              </a:spcBef>
              <a:spcAft>
                <a:spcPts val="0"/>
              </a:spcAft>
              <a:buSzPts val="1400"/>
              <a:buNone/>
            </a:pPr>
            <a:r>
              <a:rPr lang="nl-NL" dirty="0"/>
              <a:t>Adressenselectie</a:t>
            </a:r>
            <a:endParaRPr dirty="0"/>
          </a:p>
          <a:p>
            <a:pPr marL="0" lvl="0" indent="0" algn="l" rtl="0">
              <a:lnSpc>
                <a:spcPct val="100000"/>
              </a:lnSpc>
              <a:spcBef>
                <a:spcPts val="0"/>
              </a:spcBef>
              <a:spcAft>
                <a:spcPts val="0"/>
              </a:spcAft>
              <a:buSzPts val="1400"/>
              <a:buNone/>
            </a:pPr>
            <a:r>
              <a:rPr lang="nl-NL" dirty="0"/>
              <a:t>Aanbesteding	</a:t>
            </a:r>
            <a:endParaRPr dirty="0"/>
          </a:p>
          <a:p>
            <a:pPr marL="0" lvl="0" indent="0" algn="l" rtl="0">
              <a:lnSpc>
                <a:spcPct val="100000"/>
              </a:lnSpc>
              <a:spcBef>
                <a:spcPts val="0"/>
              </a:spcBef>
              <a:spcAft>
                <a:spcPts val="0"/>
              </a:spcAft>
              <a:buSzPts val="1400"/>
              <a:buNone/>
            </a:pPr>
            <a:r>
              <a:rPr lang="nl-NL" dirty="0"/>
              <a:t>Voorbereiden communicatieaanpak</a:t>
            </a:r>
            <a:endParaRPr dirty="0"/>
          </a:p>
          <a:p>
            <a:pPr marL="0" lvl="0" indent="0" algn="l" rtl="0">
              <a:lnSpc>
                <a:spcPct val="100000"/>
              </a:lnSpc>
              <a:spcBef>
                <a:spcPts val="0"/>
              </a:spcBef>
              <a:spcAft>
                <a:spcPts val="0"/>
              </a:spcAft>
              <a:buSzPts val="1400"/>
              <a:buNone/>
            </a:pPr>
            <a:r>
              <a:rPr lang="nl-NL" dirty="0"/>
              <a:t>Fase 2: Uitvoering	</a:t>
            </a:r>
            <a:endParaRPr dirty="0"/>
          </a:p>
          <a:p>
            <a:pPr marL="0" lvl="0" indent="0" algn="l" rtl="0">
              <a:lnSpc>
                <a:spcPct val="100000"/>
              </a:lnSpc>
              <a:spcBef>
                <a:spcPts val="0"/>
              </a:spcBef>
              <a:spcAft>
                <a:spcPts val="0"/>
              </a:spcAft>
              <a:buSzPts val="1400"/>
              <a:buNone/>
            </a:pPr>
            <a:r>
              <a:rPr lang="nl-NL" dirty="0"/>
              <a:t>Fase 2.1 Hulp bij aanvragen/ </a:t>
            </a:r>
            <a:r>
              <a:rPr lang="nl-NL" dirty="0" err="1"/>
              <a:t>ontzorging</a:t>
            </a:r>
            <a:r>
              <a:rPr lang="nl-NL" dirty="0"/>
              <a:t>	</a:t>
            </a:r>
            <a:endParaRPr dirty="0"/>
          </a:p>
          <a:p>
            <a:pPr marL="0" lvl="0" indent="0" algn="l" rtl="0">
              <a:lnSpc>
                <a:spcPct val="100000"/>
              </a:lnSpc>
              <a:spcBef>
                <a:spcPts val="0"/>
              </a:spcBef>
              <a:spcAft>
                <a:spcPts val="0"/>
              </a:spcAft>
              <a:buSzPts val="1400"/>
              <a:buNone/>
            </a:pPr>
            <a:r>
              <a:rPr lang="nl-NL" dirty="0"/>
              <a:t>Inrichten </a:t>
            </a:r>
            <a:r>
              <a:rPr lang="nl-NL" dirty="0" err="1"/>
              <a:t>One</a:t>
            </a:r>
            <a:r>
              <a:rPr lang="nl-NL" dirty="0"/>
              <a:t> Stop Shop (portaal/landingspagina)	</a:t>
            </a:r>
            <a:endParaRPr dirty="0"/>
          </a:p>
          <a:p>
            <a:pPr marL="0" lvl="0" indent="0" algn="l" rtl="0">
              <a:lnSpc>
                <a:spcPct val="100000"/>
              </a:lnSpc>
              <a:spcBef>
                <a:spcPts val="0"/>
              </a:spcBef>
              <a:spcAft>
                <a:spcPts val="0"/>
              </a:spcAft>
              <a:buSzPts val="1400"/>
              <a:buNone/>
            </a:pPr>
            <a:r>
              <a:rPr lang="nl-NL" dirty="0"/>
              <a:t>Start activering en aanvullende activiteiten	</a:t>
            </a:r>
            <a:endParaRPr dirty="0"/>
          </a:p>
          <a:p>
            <a:pPr marL="0" lvl="0" indent="0" algn="l" rtl="0">
              <a:lnSpc>
                <a:spcPct val="100000"/>
              </a:lnSpc>
              <a:spcBef>
                <a:spcPts val="0"/>
              </a:spcBef>
              <a:spcAft>
                <a:spcPts val="0"/>
              </a:spcAft>
              <a:buSzPts val="1400"/>
              <a:buNone/>
            </a:pPr>
            <a:r>
              <a:rPr lang="nl-NL" dirty="0"/>
              <a:t>Fase 2.2 Hulp bij offerte en financiering	</a:t>
            </a:r>
            <a:endParaRPr dirty="0"/>
          </a:p>
          <a:p>
            <a:pPr marL="0" lvl="0" indent="0" algn="l" rtl="0">
              <a:lnSpc>
                <a:spcPct val="100000"/>
              </a:lnSpc>
              <a:spcBef>
                <a:spcPts val="0"/>
              </a:spcBef>
              <a:spcAft>
                <a:spcPts val="0"/>
              </a:spcAft>
              <a:buSzPts val="1400"/>
              <a:buNone/>
            </a:pPr>
            <a:r>
              <a:rPr lang="nl-NL" dirty="0"/>
              <a:t>Fase 2.3 Akkoord van eigenaar	</a:t>
            </a:r>
            <a:endParaRPr dirty="0"/>
          </a:p>
          <a:p>
            <a:pPr marL="0" lvl="0" indent="0" algn="l" rtl="0">
              <a:lnSpc>
                <a:spcPct val="100000"/>
              </a:lnSpc>
              <a:spcBef>
                <a:spcPts val="0"/>
              </a:spcBef>
              <a:spcAft>
                <a:spcPts val="0"/>
              </a:spcAft>
              <a:buSzPts val="1400"/>
              <a:buNone/>
            </a:pPr>
            <a:r>
              <a:rPr lang="nl-NL" dirty="0"/>
              <a:t>Fase 2.4 Ondersteuning bij uitvoering	</a:t>
            </a:r>
            <a:endParaRPr dirty="0"/>
          </a:p>
          <a:p>
            <a:pPr marL="0" lvl="0" indent="0" algn="l" rtl="0">
              <a:lnSpc>
                <a:spcPct val="100000"/>
              </a:lnSpc>
              <a:spcBef>
                <a:spcPts val="0"/>
              </a:spcBef>
              <a:spcAft>
                <a:spcPts val="0"/>
              </a:spcAft>
              <a:buSzPts val="1400"/>
              <a:buNone/>
            </a:pPr>
            <a:r>
              <a:rPr lang="nl-NL" dirty="0"/>
              <a:t>Nazorg	</a:t>
            </a:r>
            <a:endParaRPr dirty="0"/>
          </a:p>
          <a:p>
            <a:pPr marL="0" lvl="0" indent="0" algn="l" rtl="0">
              <a:lnSpc>
                <a:spcPct val="100000"/>
              </a:lnSpc>
              <a:spcBef>
                <a:spcPts val="0"/>
              </a:spcBef>
              <a:spcAft>
                <a:spcPts val="0"/>
              </a:spcAft>
              <a:buSzPts val="1400"/>
              <a:buNone/>
            </a:pPr>
            <a:r>
              <a:rPr lang="nl-NL" dirty="0"/>
              <a:t>Fase 3: Lerend werken en Monitoring	</a:t>
            </a:r>
            <a:endParaRPr dirty="0"/>
          </a:p>
          <a:p>
            <a:pPr marL="0" lvl="0" indent="0" algn="l" rtl="0">
              <a:lnSpc>
                <a:spcPct val="100000"/>
              </a:lnSpc>
              <a:spcBef>
                <a:spcPts val="0"/>
              </a:spcBef>
              <a:spcAft>
                <a:spcPts val="0"/>
              </a:spcAft>
              <a:buSzPts val="1400"/>
              <a:buNone/>
            </a:pPr>
            <a:r>
              <a:rPr lang="nl-NL" dirty="0"/>
              <a:t>Leren werken	</a:t>
            </a:r>
            <a:endParaRPr dirty="0"/>
          </a:p>
          <a:p>
            <a:pPr marL="0" lvl="0" indent="0" algn="l" rtl="0">
              <a:lnSpc>
                <a:spcPct val="100000"/>
              </a:lnSpc>
              <a:spcBef>
                <a:spcPts val="0"/>
              </a:spcBef>
              <a:spcAft>
                <a:spcPts val="0"/>
              </a:spcAft>
              <a:buSzPts val="1400"/>
              <a:buNone/>
            </a:pPr>
            <a:r>
              <a:rPr lang="nl-NL" dirty="0"/>
              <a:t>Monitoring	</a:t>
            </a:r>
            <a:endParaRPr dirty="0"/>
          </a:p>
          <a:p>
            <a:pPr marL="0" lvl="0" indent="0" algn="l" rtl="0">
              <a:lnSpc>
                <a:spcPct val="100000"/>
              </a:lnSpc>
              <a:spcBef>
                <a:spcPts val="0"/>
              </a:spcBef>
              <a:spcAft>
                <a:spcPts val="0"/>
              </a:spcAft>
              <a:buSzPts val="1400"/>
              <a:buNone/>
            </a:pPr>
            <a:r>
              <a:rPr lang="nl-NL" dirty="0"/>
              <a:t>Evaluatie	</a:t>
            </a:r>
            <a:endParaRPr dirty="0"/>
          </a:p>
          <a:p>
            <a:pPr marL="0" lvl="0" indent="0" algn="l" rtl="0">
              <a:lnSpc>
                <a:spcPct val="100000"/>
              </a:lnSpc>
              <a:spcBef>
                <a:spcPts val="0"/>
              </a:spcBef>
              <a:spcAft>
                <a:spcPts val="0"/>
              </a:spcAft>
              <a:buSzPts val="1400"/>
              <a:buNone/>
            </a:pPr>
            <a:endParaRPr dirty="0"/>
          </a:p>
        </p:txBody>
      </p:sp>
      <p:sp>
        <p:nvSpPr>
          <p:cNvPr id="142" name="Google Shape;1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062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1459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6244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3586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0969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dirty="0"/>
              <a:t>Fase 1: Voorbereiding</a:t>
            </a:r>
            <a:endParaRPr dirty="0"/>
          </a:p>
          <a:p>
            <a:pPr marL="0" lvl="0" indent="0" algn="l" rtl="0">
              <a:lnSpc>
                <a:spcPct val="100000"/>
              </a:lnSpc>
              <a:spcBef>
                <a:spcPts val="0"/>
              </a:spcBef>
              <a:spcAft>
                <a:spcPts val="0"/>
              </a:spcAft>
              <a:buSzPts val="1400"/>
              <a:buNone/>
            </a:pPr>
            <a:r>
              <a:rPr lang="nl-NL" dirty="0"/>
              <a:t>Adressenselectie</a:t>
            </a:r>
            <a:endParaRPr dirty="0"/>
          </a:p>
          <a:p>
            <a:pPr marL="0" lvl="0" indent="0" algn="l" rtl="0">
              <a:lnSpc>
                <a:spcPct val="100000"/>
              </a:lnSpc>
              <a:spcBef>
                <a:spcPts val="0"/>
              </a:spcBef>
              <a:spcAft>
                <a:spcPts val="0"/>
              </a:spcAft>
              <a:buSzPts val="1400"/>
              <a:buNone/>
            </a:pPr>
            <a:r>
              <a:rPr lang="nl-NL" dirty="0"/>
              <a:t>Aanbesteding	</a:t>
            </a:r>
            <a:endParaRPr dirty="0"/>
          </a:p>
          <a:p>
            <a:pPr marL="0" lvl="0" indent="0" algn="l" rtl="0">
              <a:lnSpc>
                <a:spcPct val="100000"/>
              </a:lnSpc>
              <a:spcBef>
                <a:spcPts val="0"/>
              </a:spcBef>
              <a:spcAft>
                <a:spcPts val="0"/>
              </a:spcAft>
              <a:buSzPts val="1400"/>
              <a:buNone/>
            </a:pPr>
            <a:r>
              <a:rPr lang="nl-NL" dirty="0"/>
              <a:t>Voorbereiden communicatieaanpak</a:t>
            </a:r>
            <a:endParaRPr dirty="0"/>
          </a:p>
          <a:p>
            <a:pPr marL="0" lvl="0" indent="0" algn="l" rtl="0">
              <a:lnSpc>
                <a:spcPct val="100000"/>
              </a:lnSpc>
              <a:spcBef>
                <a:spcPts val="0"/>
              </a:spcBef>
              <a:spcAft>
                <a:spcPts val="0"/>
              </a:spcAft>
              <a:buSzPts val="1400"/>
              <a:buNone/>
            </a:pPr>
            <a:r>
              <a:rPr lang="nl-NL" dirty="0"/>
              <a:t>Fase 2: Uitvoering	</a:t>
            </a:r>
            <a:endParaRPr dirty="0"/>
          </a:p>
          <a:p>
            <a:pPr marL="0" lvl="0" indent="0" algn="l" rtl="0">
              <a:lnSpc>
                <a:spcPct val="100000"/>
              </a:lnSpc>
              <a:spcBef>
                <a:spcPts val="0"/>
              </a:spcBef>
              <a:spcAft>
                <a:spcPts val="0"/>
              </a:spcAft>
              <a:buSzPts val="1400"/>
              <a:buNone/>
            </a:pPr>
            <a:r>
              <a:rPr lang="nl-NL" dirty="0"/>
              <a:t>Fase 2.1 Hulp bij aanvragen/ </a:t>
            </a:r>
            <a:r>
              <a:rPr lang="nl-NL" dirty="0" err="1"/>
              <a:t>ontzorging</a:t>
            </a:r>
            <a:r>
              <a:rPr lang="nl-NL" dirty="0"/>
              <a:t>	</a:t>
            </a:r>
            <a:endParaRPr dirty="0"/>
          </a:p>
          <a:p>
            <a:pPr marL="0" lvl="0" indent="0" algn="l" rtl="0">
              <a:lnSpc>
                <a:spcPct val="100000"/>
              </a:lnSpc>
              <a:spcBef>
                <a:spcPts val="0"/>
              </a:spcBef>
              <a:spcAft>
                <a:spcPts val="0"/>
              </a:spcAft>
              <a:buSzPts val="1400"/>
              <a:buNone/>
            </a:pPr>
            <a:r>
              <a:rPr lang="nl-NL" dirty="0"/>
              <a:t>Inrichten </a:t>
            </a:r>
            <a:r>
              <a:rPr lang="nl-NL" dirty="0" err="1"/>
              <a:t>One</a:t>
            </a:r>
            <a:r>
              <a:rPr lang="nl-NL" dirty="0"/>
              <a:t> Stop Shop (portaal/landingspagina)	</a:t>
            </a:r>
            <a:endParaRPr dirty="0"/>
          </a:p>
          <a:p>
            <a:pPr marL="0" lvl="0" indent="0" algn="l" rtl="0">
              <a:lnSpc>
                <a:spcPct val="100000"/>
              </a:lnSpc>
              <a:spcBef>
                <a:spcPts val="0"/>
              </a:spcBef>
              <a:spcAft>
                <a:spcPts val="0"/>
              </a:spcAft>
              <a:buSzPts val="1400"/>
              <a:buNone/>
            </a:pPr>
            <a:r>
              <a:rPr lang="nl-NL" dirty="0"/>
              <a:t>Start activering en aanvullende activiteiten	</a:t>
            </a:r>
            <a:endParaRPr dirty="0"/>
          </a:p>
          <a:p>
            <a:pPr marL="0" lvl="0" indent="0" algn="l" rtl="0">
              <a:lnSpc>
                <a:spcPct val="100000"/>
              </a:lnSpc>
              <a:spcBef>
                <a:spcPts val="0"/>
              </a:spcBef>
              <a:spcAft>
                <a:spcPts val="0"/>
              </a:spcAft>
              <a:buSzPts val="1400"/>
              <a:buNone/>
            </a:pPr>
            <a:r>
              <a:rPr lang="nl-NL" dirty="0"/>
              <a:t>Fase 2.2 Hulp bij offerte en financiering	</a:t>
            </a:r>
            <a:endParaRPr dirty="0"/>
          </a:p>
          <a:p>
            <a:pPr marL="0" lvl="0" indent="0" algn="l" rtl="0">
              <a:lnSpc>
                <a:spcPct val="100000"/>
              </a:lnSpc>
              <a:spcBef>
                <a:spcPts val="0"/>
              </a:spcBef>
              <a:spcAft>
                <a:spcPts val="0"/>
              </a:spcAft>
              <a:buSzPts val="1400"/>
              <a:buNone/>
            </a:pPr>
            <a:r>
              <a:rPr lang="nl-NL" dirty="0"/>
              <a:t>Fase 2.3 Akkoord van eigenaar	</a:t>
            </a:r>
            <a:endParaRPr dirty="0"/>
          </a:p>
          <a:p>
            <a:pPr marL="0" lvl="0" indent="0" algn="l" rtl="0">
              <a:lnSpc>
                <a:spcPct val="100000"/>
              </a:lnSpc>
              <a:spcBef>
                <a:spcPts val="0"/>
              </a:spcBef>
              <a:spcAft>
                <a:spcPts val="0"/>
              </a:spcAft>
              <a:buSzPts val="1400"/>
              <a:buNone/>
            </a:pPr>
            <a:r>
              <a:rPr lang="nl-NL" dirty="0"/>
              <a:t>Fase 2.4 Ondersteuning bij uitvoering	</a:t>
            </a:r>
            <a:endParaRPr dirty="0"/>
          </a:p>
          <a:p>
            <a:pPr marL="0" lvl="0" indent="0" algn="l" rtl="0">
              <a:lnSpc>
                <a:spcPct val="100000"/>
              </a:lnSpc>
              <a:spcBef>
                <a:spcPts val="0"/>
              </a:spcBef>
              <a:spcAft>
                <a:spcPts val="0"/>
              </a:spcAft>
              <a:buSzPts val="1400"/>
              <a:buNone/>
            </a:pPr>
            <a:r>
              <a:rPr lang="nl-NL" dirty="0"/>
              <a:t>Nazorg	</a:t>
            </a:r>
            <a:endParaRPr dirty="0"/>
          </a:p>
          <a:p>
            <a:pPr marL="0" lvl="0" indent="0" algn="l" rtl="0">
              <a:lnSpc>
                <a:spcPct val="100000"/>
              </a:lnSpc>
              <a:spcBef>
                <a:spcPts val="0"/>
              </a:spcBef>
              <a:spcAft>
                <a:spcPts val="0"/>
              </a:spcAft>
              <a:buSzPts val="1400"/>
              <a:buNone/>
            </a:pPr>
            <a:r>
              <a:rPr lang="nl-NL" dirty="0"/>
              <a:t>Fase 3: Lerend werken en Monitoring	</a:t>
            </a:r>
            <a:endParaRPr dirty="0"/>
          </a:p>
          <a:p>
            <a:pPr marL="0" lvl="0" indent="0" algn="l" rtl="0">
              <a:lnSpc>
                <a:spcPct val="100000"/>
              </a:lnSpc>
              <a:spcBef>
                <a:spcPts val="0"/>
              </a:spcBef>
              <a:spcAft>
                <a:spcPts val="0"/>
              </a:spcAft>
              <a:buSzPts val="1400"/>
              <a:buNone/>
            </a:pPr>
            <a:r>
              <a:rPr lang="nl-NL" dirty="0"/>
              <a:t>Leren werken	</a:t>
            </a:r>
            <a:endParaRPr dirty="0"/>
          </a:p>
          <a:p>
            <a:pPr marL="0" lvl="0" indent="0" algn="l" rtl="0">
              <a:lnSpc>
                <a:spcPct val="100000"/>
              </a:lnSpc>
              <a:spcBef>
                <a:spcPts val="0"/>
              </a:spcBef>
              <a:spcAft>
                <a:spcPts val="0"/>
              </a:spcAft>
              <a:buSzPts val="1400"/>
              <a:buNone/>
            </a:pPr>
            <a:r>
              <a:rPr lang="nl-NL" dirty="0"/>
              <a:t>Monitoring	</a:t>
            </a:r>
            <a:endParaRPr dirty="0"/>
          </a:p>
          <a:p>
            <a:pPr marL="0" lvl="0" indent="0" algn="l" rtl="0">
              <a:lnSpc>
                <a:spcPct val="100000"/>
              </a:lnSpc>
              <a:spcBef>
                <a:spcPts val="0"/>
              </a:spcBef>
              <a:spcAft>
                <a:spcPts val="0"/>
              </a:spcAft>
              <a:buSzPts val="1400"/>
              <a:buNone/>
            </a:pPr>
            <a:r>
              <a:rPr lang="nl-NL" dirty="0"/>
              <a:t>Evaluatie	</a:t>
            </a:r>
            <a:endParaRPr dirty="0"/>
          </a:p>
          <a:p>
            <a:pPr marL="0" lvl="0" indent="0" algn="l" rtl="0">
              <a:lnSpc>
                <a:spcPct val="100000"/>
              </a:lnSpc>
              <a:spcBef>
                <a:spcPts val="0"/>
              </a:spcBef>
              <a:spcAft>
                <a:spcPts val="0"/>
              </a:spcAft>
              <a:buSzPts val="1400"/>
              <a:buNone/>
            </a:pPr>
            <a:endParaRPr dirty="0"/>
          </a:p>
        </p:txBody>
      </p:sp>
      <p:sp>
        <p:nvSpPr>
          <p:cNvPr id="255" name="Google Shape;25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172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083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dirty="0"/>
              <a:t>Fase 1: Voorbereiding</a:t>
            </a:r>
            <a:endParaRPr dirty="0"/>
          </a:p>
          <a:p>
            <a:pPr marL="0" lvl="0" indent="0" algn="l" rtl="0">
              <a:lnSpc>
                <a:spcPct val="100000"/>
              </a:lnSpc>
              <a:spcBef>
                <a:spcPts val="0"/>
              </a:spcBef>
              <a:spcAft>
                <a:spcPts val="0"/>
              </a:spcAft>
              <a:buSzPts val="1400"/>
              <a:buNone/>
            </a:pPr>
            <a:r>
              <a:rPr lang="nl-NL" dirty="0"/>
              <a:t>Adressenselectie</a:t>
            </a:r>
            <a:endParaRPr dirty="0"/>
          </a:p>
          <a:p>
            <a:pPr marL="0" lvl="0" indent="0" algn="l" rtl="0">
              <a:lnSpc>
                <a:spcPct val="100000"/>
              </a:lnSpc>
              <a:spcBef>
                <a:spcPts val="0"/>
              </a:spcBef>
              <a:spcAft>
                <a:spcPts val="0"/>
              </a:spcAft>
              <a:buSzPts val="1400"/>
              <a:buNone/>
            </a:pPr>
            <a:r>
              <a:rPr lang="nl-NL" dirty="0"/>
              <a:t>Aanbesteding	</a:t>
            </a:r>
            <a:endParaRPr dirty="0"/>
          </a:p>
          <a:p>
            <a:pPr marL="0" lvl="0" indent="0" algn="l" rtl="0">
              <a:lnSpc>
                <a:spcPct val="100000"/>
              </a:lnSpc>
              <a:spcBef>
                <a:spcPts val="0"/>
              </a:spcBef>
              <a:spcAft>
                <a:spcPts val="0"/>
              </a:spcAft>
              <a:buSzPts val="1400"/>
              <a:buNone/>
            </a:pPr>
            <a:r>
              <a:rPr lang="nl-NL" dirty="0"/>
              <a:t>Voorbereiden communicatieaanpak</a:t>
            </a:r>
            <a:endParaRPr dirty="0"/>
          </a:p>
          <a:p>
            <a:pPr marL="0" lvl="0" indent="0" algn="l" rtl="0">
              <a:lnSpc>
                <a:spcPct val="100000"/>
              </a:lnSpc>
              <a:spcBef>
                <a:spcPts val="0"/>
              </a:spcBef>
              <a:spcAft>
                <a:spcPts val="0"/>
              </a:spcAft>
              <a:buSzPts val="1400"/>
              <a:buNone/>
            </a:pPr>
            <a:r>
              <a:rPr lang="nl-NL" dirty="0"/>
              <a:t>Fase 2: Uitvoering	</a:t>
            </a:r>
            <a:endParaRPr dirty="0"/>
          </a:p>
          <a:p>
            <a:pPr marL="0" lvl="0" indent="0" algn="l" rtl="0">
              <a:lnSpc>
                <a:spcPct val="100000"/>
              </a:lnSpc>
              <a:spcBef>
                <a:spcPts val="0"/>
              </a:spcBef>
              <a:spcAft>
                <a:spcPts val="0"/>
              </a:spcAft>
              <a:buSzPts val="1400"/>
              <a:buNone/>
            </a:pPr>
            <a:r>
              <a:rPr lang="nl-NL" dirty="0"/>
              <a:t>Fase 2.1 Hulp bij aanvragen/ </a:t>
            </a:r>
            <a:r>
              <a:rPr lang="nl-NL" dirty="0" err="1"/>
              <a:t>ontzorging</a:t>
            </a:r>
            <a:r>
              <a:rPr lang="nl-NL" dirty="0"/>
              <a:t>	</a:t>
            </a:r>
            <a:endParaRPr dirty="0"/>
          </a:p>
          <a:p>
            <a:pPr marL="0" lvl="0" indent="0" algn="l" rtl="0">
              <a:lnSpc>
                <a:spcPct val="100000"/>
              </a:lnSpc>
              <a:spcBef>
                <a:spcPts val="0"/>
              </a:spcBef>
              <a:spcAft>
                <a:spcPts val="0"/>
              </a:spcAft>
              <a:buSzPts val="1400"/>
              <a:buNone/>
            </a:pPr>
            <a:r>
              <a:rPr lang="nl-NL" dirty="0"/>
              <a:t>Inrichten </a:t>
            </a:r>
            <a:r>
              <a:rPr lang="nl-NL" dirty="0" err="1"/>
              <a:t>One</a:t>
            </a:r>
            <a:r>
              <a:rPr lang="nl-NL" dirty="0"/>
              <a:t> Stop Shop (portaal/landingspagina)	</a:t>
            </a:r>
            <a:endParaRPr dirty="0"/>
          </a:p>
          <a:p>
            <a:pPr marL="0" lvl="0" indent="0" algn="l" rtl="0">
              <a:lnSpc>
                <a:spcPct val="100000"/>
              </a:lnSpc>
              <a:spcBef>
                <a:spcPts val="0"/>
              </a:spcBef>
              <a:spcAft>
                <a:spcPts val="0"/>
              </a:spcAft>
              <a:buSzPts val="1400"/>
              <a:buNone/>
            </a:pPr>
            <a:r>
              <a:rPr lang="nl-NL" dirty="0"/>
              <a:t>Start activering en aanvullende activiteiten	</a:t>
            </a:r>
            <a:endParaRPr dirty="0"/>
          </a:p>
          <a:p>
            <a:pPr marL="0" lvl="0" indent="0" algn="l" rtl="0">
              <a:lnSpc>
                <a:spcPct val="100000"/>
              </a:lnSpc>
              <a:spcBef>
                <a:spcPts val="0"/>
              </a:spcBef>
              <a:spcAft>
                <a:spcPts val="0"/>
              </a:spcAft>
              <a:buSzPts val="1400"/>
              <a:buNone/>
            </a:pPr>
            <a:r>
              <a:rPr lang="nl-NL" dirty="0"/>
              <a:t>Fase 2.2 Hulp bij offerte en financiering	</a:t>
            </a:r>
            <a:endParaRPr dirty="0"/>
          </a:p>
          <a:p>
            <a:pPr marL="0" lvl="0" indent="0" algn="l" rtl="0">
              <a:lnSpc>
                <a:spcPct val="100000"/>
              </a:lnSpc>
              <a:spcBef>
                <a:spcPts val="0"/>
              </a:spcBef>
              <a:spcAft>
                <a:spcPts val="0"/>
              </a:spcAft>
              <a:buSzPts val="1400"/>
              <a:buNone/>
            </a:pPr>
            <a:r>
              <a:rPr lang="nl-NL" dirty="0"/>
              <a:t>Fase 2.3 Akkoord van eigenaar	</a:t>
            </a:r>
            <a:endParaRPr dirty="0"/>
          </a:p>
          <a:p>
            <a:pPr marL="0" lvl="0" indent="0" algn="l" rtl="0">
              <a:lnSpc>
                <a:spcPct val="100000"/>
              </a:lnSpc>
              <a:spcBef>
                <a:spcPts val="0"/>
              </a:spcBef>
              <a:spcAft>
                <a:spcPts val="0"/>
              </a:spcAft>
              <a:buSzPts val="1400"/>
              <a:buNone/>
            </a:pPr>
            <a:r>
              <a:rPr lang="nl-NL" dirty="0"/>
              <a:t>Fase 2.4 Ondersteuning bij uitvoering	</a:t>
            </a:r>
            <a:endParaRPr dirty="0"/>
          </a:p>
          <a:p>
            <a:pPr marL="0" lvl="0" indent="0" algn="l" rtl="0">
              <a:lnSpc>
                <a:spcPct val="100000"/>
              </a:lnSpc>
              <a:spcBef>
                <a:spcPts val="0"/>
              </a:spcBef>
              <a:spcAft>
                <a:spcPts val="0"/>
              </a:spcAft>
              <a:buSzPts val="1400"/>
              <a:buNone/>
            </a:pPr>
            <a:r>
              <a:rPr lang="nl-NL" dirty="0"/>
              <a:t>Nazorg	</a:t>
            </a:r>
            <a:endParaRPr dirty="0"/>
          </a:p>
          <a:p>
            <a:pPr marL="0" lvl="0" indent="0" algn="l" rtl="0">
              <a:lnSpc>
                <a:spcPct val="100000"/>
              </a:lnSpc>
              <a:spcBef>
                <a:spcPts val="0"/>
              </a:spcBef>
              <a:spcAft>
                <a:spcPts val="0"/>
              </a:spcAft>
              <a:buSzPts val="1400"/>
              <a:buNone/>
            </a:pPr>
            <a:r>
              <a:rPr lang="nl-NL" dirty="0"/>
              <a:t>Fase 3: Lerend werken en Monitoring	</a:t>
            </a:r>
            <a:endParaRPr dirty="0"/>
          </a:p>
          <a:p>
            <a:pPr marL="0" lvl="0" indent="0" algn="l" rtl="0">
              <a:lnSpc>
                <a:spcPct val="100000"/>
              </a:lnSpc>
              <a:spcBef>
                <a:spcPts val="0"/>
              </a:spcBef>
              <a:spcAft>
                <a:spcPts val="0"/>
              </a:spcAft>
              <a:buSzPts val="1400"/>
              <a:buNone/>
            </a:pPr>
            <a:r>
              <a:rPr lang="nl-NL" dirty="0"/>
              <a:t>Leren werken	</a:t>
            </a:r>
            <a:endParaRPr dirty="0"/>
          </a:p>
          <a:p>
            <a:pPr marL="0" lvl="0" indent="0" algn="l" rtl="0">
              <a:lnSpc>
                <a:spcPct val="100000"/>
              </a:lnSpc>
              <a:spcBef>
                <a:spcPts val="0"/>
              </a:spcBef>
              <a:spcAft>
                <a:spcPts val="0"/>
              </a:spcAft>
              <a:buSzPts val="1400"/>
              <a:buNone/>
            </a:pPr>
            <a:r>
              <a:rPr lang="nl-NL" dirty="0"/>
              <a:t>Monitoring	</a:t>
            </a:r>
            <a:endParaRPr dirty="0"/>
          </a:p>
          <a:p>
            <a:pPr marL="0" lvl="0" indent="0" algn="l" rtl="0">
              <a:lnSpc>
                <a:spcPct val="100000"/>
              </a:lnSpc>
              <a:spcBef>
                <a:spcPts val="0"/>
              </a:spcBef>
              <a:spcAft>
                <a:spcPts val="0"/>
              </a:spcAft>
              <a:buSzPts val="1400"/>
              <a:buNone/>
            </a:pPr>
            <a:r>
              <a:rPr lang="nl-NL" dirty="0"/>
              <a:t>Evaluatie	</a:t>
            </a:r>
            <a:endParaRPr dirty="0"/>
          </a:p>
          <a:p>
            <a:pPr marL="0" lvl="0" indent="0" algn="l" rtl="0">
              <a:lnSpc>
                <a:spcPct val="100000"/>
              </a:lnSpc>
              <a:spcBef>
                <a:spcPts val="0"/>
              </a:spcBef>
              <a:spcAft>
                <a:spcPts val="0"/>
              </a:spcAft>
              <a:buSzPts val="1400"/>
              <a:buNone/>
            </a:pPr>
            <a:endParaRPr dirty="0"/>
          </a:p>
        </p:txBody>
      </p:sp>
      <p:sp>
        <p:nvSpPr>
          <p:cNvPr id="142" name="Google Shape;1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2</a:t>
            </a:fld>
            <a:endParaRPr/>
          </a:p>
        </p:txBody>
      </p:sp>
    </p:spTree>
    <p:extLst>
      <p:ext uri="{BB962C8B-B14F-4D97-AF65-F5344CB8AC3E}">
        <p14:creationId xmlns:p14="http://schemas.microsoft.com/office/powerpoint/2010/main" val="3895452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3215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0653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40783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704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2969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7770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51704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22128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20517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57521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06326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41216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8031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NL" sz="1200" b="0" i="0" u="none" strike="noStrike" cap="none" smtClean="0">
                <a:solidFill>
                  <a:schemeClr val="dk1"/>
                </a:solidFill>
                <a:latin typeface="Calibri"/>
                <a:ea typeface="Calibri"/>
                <a:cs typeface="Calibri"/>
                <a:sym typeface="Calibri"/>
              </a:rPr>
              <a:t>32</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3786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3109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0797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6218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9784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a1631fa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5a1631fa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5817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9" Type="http://schemas.openxmlformats.org/officeDocument/2006/relationships/image" Target="../media/image42.png"/><Relationship Id="rId21" Type="http://schemas.openxmlformats.org/officeDocument/2006/relationships/image" Target="../media/image24.png"/><Relationship Id="rId34" Type="http://schemas.openxmlformats.org/officeDocument/2006/relationships/image" Target="../media/image37.png"/><Relationship Id="rId42" Type="http://schemas.openxmlformats.org/officeDocument/2006/relationships/image" Target="../media/image45.png"/><Relationship Id="rId7" Type="http://schemas.openxmlformats.org/officeDocument/2006/relationships/image" Target="../media/image10.png"/><Relationship Id="rId2" Type="http://schemas.openxmlformats.org/officeDocument/2006/relationships/image" Target="../media/image5.png"/><Relationship Id="rId16" Type="http://schemas.openxmlformats.org/officeDocument/2006/relationships/image" Target="../media/image19.png"/><Relationship Id="rId29" Type="http://schemas.openxmlformats.org/officeDocument/2006/relationships/image" Target="../media/image32.jp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35.png"/><Relationship Id="rId37" Type="http://schemas.openxmlformats.org/officeDocument/2006/relationships/image" Target="../media/image40.png"/><Relationship Id="rId40" Type="http://schemas.openxmlformats.org/officeDocument/2006/relationships/image" Target="../media/image43.png"/><Relationship Id="rId45" Type="http://schemas.openxmlformats.org/officeDocument/2006/relationships/image" Target="../media/image1.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36" Type="http://schemas.openxmlformats.org/officeDocument/2006/relationships/image" Target="../media/image39.png"/><Relationship Id="rId10" Type="http://schemas.openxmlformats.org/officeDocument/2006/relationships/image" Target="../media/image13.png"/><Relationship Id="rId19" Type="http://schemas.openxmlformats.org/officeDocument/2006/relationships/image" Target="../media/image22.png"/><Relationship Id="rId31" Type="http://schemas.openxmlformats.org/officeDocument/2006/relationships/image" Target="../media/image34.png"/><Relationship Id="rId44" Type="http://schemas.openxmlformats.org/officeDocument/2006/relationships/image" Target="../media/image47.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3.png"/><Relationship Id="rId35" Type="http://schemas.openxmlformats.org/officeDocument/2006/relationships/image" Target="../media/image38.png"/><Relationship Id="rId43" Type="http://schemas.openxmlformats.org/officeDocument/2006/relationships/image" Target="../media/image46.png"/><Relationship Id="rId8" Type="http://schemas.openxmlformats.org/officeDocument/2006/relationships/image" Target="../media/image11.png"/><Relationship Id="rId3" Type="http://schemas.openxmlformats.org/officeDocument/2006/relationships/image" Target="../media/image6.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openxmlformats.org/officeDocument/2006/relationships/image" Target="../media/image41.png"/><Relationship Id="rId46" Type="http://schemas.openxmlformats.org/officeDocument/2006/relationships/image" Target="../media/image48.png"/><Relationship Id="rId20" Type="http://schemas.openxmlformats.org/officeDocument/2006/relationships/image" Target="../media/image23.png"/><Relationship Id="rId41" Type="http://schemas.openxmlformats.org/officeDocument/2006/relationships/image" Target="../media/image4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Slide">
  <p:cSld name="Titel Slide">
    <p:spTree>
      <p:nvGrpSpPr>
        <p:cNvPr id="1" name="Shape 13"/>
        <p:cNvGrpSpPr/>
        <p:nvPr/>
      </p:nvGrpSpPr>
      <p:grpSpPr>
        <a:xfrm>
          <a:off x="0" y="0"/>
          <a:ext cx="0" cy="0"/>
          <a:chOff x="0" y="0"/>
          <a:chExt cx="0" cy="0"/>
        </a:xfrm>
      </p:grpSpPr>
      <p:pic>
        <p:nvPicPr>
          <p:cNvPr id="14" name="Google Shape;14;p1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0"/>
          <p:cNvSpPr/>
          <p:nvPr/>
        </p:nvSpPr>
        <p:spPr>
          <a:xfrm>
            <a:off x="9765030" y="4551680"/>
            <a:ext cx="2426970" cy="2306320"/>
          </a:xfrm>
          <a:custGeom>
            <a:avLst/>
            <a:gdLst/>
            <a:ahLst/>
            <a:cxnLst/>
            <a:rect l="l" t="t" r="r" b="b"/>
            <a:pathLst>
              <a:path w="2426970" h="2306320" extrusionOk="0">
                <a:moveTo>
                  <a:pt x="2426525" y="0"/>
                </a:moveTo>
                <a:lnTo>
                  <a:pt x="0" y="2305875"/>
                </a:lnTo>
                <a:lnTo>
                  <a:pt x="2426525" y="2305875"/>
                </a:lnTo>
                <a:lnTo>
                  <a:pt x="2426525"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6" name="Google Shape;16;p10"/>
          <p:cNvSpPr/>
          <p:nvPr/>
        </p:nvSpPr>
        <p:spPr>
          <a:xfrm>
            <a:off x="10978515" y="5704840"/>
            <a:ext cx="1042035" cy="1042035"/>
          </a:xfrm>
          <a:custGeom>
            <a:avLst/>
            <a:gdLst/>
            <a:ahLst/>
            <a:cxnLst/>
            <a:rect l="l" t="t" r="r" b="b"/>
            <a:pathLst>
              <a:path w="1042034" h="1042034" extrusionOk="0">
                <a:moveTo>
                  <a:pt x="520814" y="0"/>
                </a:moveTo>
                <a:lnTo>
                  <a:pt x="473408" y="2128"/>
                </a:lnTo>
                <a:lnTo>
                  <a:pt x="427196" y="8390"/>
                </a:lnTo>
                <a:lnTo>
                  <a:pt x="382359" y="18603"/>
                </a:lnTo>
                <a:lnTo>
                  <a:pt x="339083" y="32582"/>
                </a:lnTo>
                <a:lnTo>
                  <a:pt x="297551" y="50144"/>
                </a:lnTo>
                <a:lnTo>
                  <a:pt x="257947" y="71104"/>
                </a:lnTo>
                <a:lnTo>
                  <a:pt x="220455" y="95280"/>
                </a:lnTo>
                <a:lnTo>
                  <a:pt x="185258" y="122486"/>
                </a:lnTo>
                <a:lnTo>
                  <a:pt x="152541" y="152539"/>
                </a:lnTo>
                <a:lnTo>
                  <a:pt x="122487" y="185256"/>
                </a:lnTo>
                <a:lnTo>
                  <a:pt x="95280" y="220452"/>
                </a:lnTo>
                <a:lnTo>
                  <a:pt x="71105" y="257943"/>
                </a:lnTo>
                <a:lnTo>
                  <a:pt x="50144" y="297546"/>
                </a:lnTo>
                <a:lnTo>
                  <a:pt x="32582" y="339077"/>
                </a:lnTo>
                <a:lnTo>
                  <a:pt x="18603" y="382352"/>
                </a:lnTo>
                <a:lnTo>
                  <a:pt x="8390" y="427187"/>
                </a:lnTo>
                <a:lnTo>
                  <a:pt x="2128" y="473398"/>
                </a:lnTo>
                <a:lnTo>
                  <a:pt x="0" y="520801"/>
                </a:lnTo>
                <a:lnTo>
                  <a:pt x="2128" y="568205"/>
                </a:lnTo>
                <a:lnTo>
                  <a:pt x="8390" y="614416"/>
                </a:lnTo>
                <a:lnTo>
                  <a:pt x="18603" y="659251"/>
                </a:lnTo>
                <a:lnTo>
                  <a:pt x="32582" y="702527"/>
                </a:lnTo>
                <a:lnTo>
                  <a:pt x="50144" y="744058"/>
                </a:lnTo>
                <a:lnTo>
                  <a:pt x="71105" y="783662"/>
                </a:lnTo>
                <a:lnTo>
                  <a:pt x="95280" y="821155"/>
                </a:lnTo>
                <a:lnTo>
                  <a:pt x="122487" y="856352"/>
                </a:lnTo>
                <a:lnTo>
                  <a:pt x="152541" y="889069"/>
                </a:lnTo>
                <a:lnTo>
                  <a:pt x="185258" y="919124"/>
                </a:lnTo>
                <a:lnTo>
                  <a:pt x="220455" y="946331"/>
                </a:lnTo>
                <a:lnTo>
                  <a:pt x="257947" y="970507"/>
                </a:lnTo>
                <a:lnTo>
                  <a:pt x="297551" y="991468"/>
                </a:lnTo>
                <a:lnTo>
                  <a:pt x="339083" y="1009031"/>
                </a:lnTo>
                <a:lnTo>
                  <a:pt x="382359" y="1023011"/>
                </a:lnTo>
                <a:lnTo>
                  <a:pt x="427196" y="1033224"/>
                </a:lnTo>
                <a:lnTo>
                  <a:pt x="473408" y="1039487"/>
                </a:lnTo>
                <a:lnTo>
                  <a:pt x="520814" y="1041615"/>
                </a:lnTo>
                <a:lnTo>
                  <a:pt x="568217" y="1039487"/>
                </a:lnTo>
                <a:lnTo>
                  <a:pt x="614428" y="1033224"/>
                </a:lnTo>
                <a:lnTo>
                  <a:pt x="659263" y="1023011"/>
                </a:lnTo>
                <a:lnTo>
                  <a:pt x="702538" y="1009031"/>
                </a:lnTo>
                <a:lnTo>
                  <a:pt x="744069" y="991468"/>
                </a:lnTo>
                <a:lnTo>
                  <a:pt x="783672" y="970507"/>
                </a:lnTo>
                <a:lnTo>
                  <a:pt x="821163" y="946331"/>
                </a:lnTo>
                <a:lnTo>
                  <a:pt x="856359" y="919124"/>
                </a:lnTo>
                <a:lnTo>
                  <a:pt x="889076" y="889069"/>
                </a:lnTo>
                <a:lnTo>
                  <a:pt x="919129" y="856352"/>
                </a:lnTo>
                <a:lnTo>
                  <a:pt x="946335" y="821155"/>
                </a:lnTo>
                <a:lnTo>
                  <a:pt x="970510" y="783662"/>
                </a:lnTo>
                <a:lnTo>
                  <a:pt x="991471" y="744058"/>
                </a:lnTo>
                <a:lnTo>
                  <a:pt x="1009033" y="702527"/>
                </a:lnTo>
                <a:lnTo>
                  <a:pt x="1023012" y="659251"/>
                </a:lnTo>
                <a:lnTo>
                  <a:pt x="1033225" y="614416"/>
                </a:lnTo>
                <a:lnTo>
                  <a:pt x="1039487" y="568205"/>
                </a:lnTo>
                <a:lnTo>
                  <a:pt x="1041615" y="520801"/>
                </a:lnTo>
                <a:lnTo>
                  <a:pt x="1039487" y="473398"/>
                </a:lnTo>
                <a:lnTo>
                  <a:pt x="1033225" y="427187"/>
                </a:lnTo>
                <a:lnTo>
                  <a:pt x="1023012" y="382352"/>
                </a:lnTo>
                <a:lnTo>
                  <a:pt x="1009033" y="339077"/>
                </a:lnTo>
                <a:lnTo>
                  <a:pt x="991471" y="297546"/>
                </a:lnTo>
                <a:lnTo>
                  <a:pt x="970510" y="257943"/>
                </a:lnTo>
                <a:lnTo>
                  <a:pt x="946335" y="220452"/>
                </a:lnTo>
                <a:lnTo>
                  <a:pt x="919129" y="185256"/>
                </a:lnTo>
                <a:lnTo>
                  <a:pt x="889076" y="152539"/>
                </a:lnTo>
                <a:lnTo>
                  <a:pt x="856359" y="122486"/>
                </a:lnTo>
                <a:lnTo>
                  <a:pt x="821163" y="95280"/>
                </a:lnTo>
                <a:lnTo>
                  <a:pt x="783672" y="71104"/>
                </a:lnTo>
                <a:lnTo>
                  <a:pt x="744069" y="50144"/>
                </a:lnTo>
                <a:lnTo>
                  <a:pt x="702538" y="32582"/>
                </a:lnTo>
                <a:lnTo>
                  <a:pt x="659263" y="18603"/>
                </a:lnTo>
                <a:lnTo>
                  <a:pt x="614428" y="8390"/>
                </a:lnTo>
                <a:lnTo>
                  <a:pt x="568217" y="2128"/>
                </a:lnTo>
                <a:lnTo>
                  <a:pt x="520814" y="0"/>
                </a:lnTo>
                <a:close/>
              </a:path>
            </a:pathLst>
          </a:custGeom>
          <a:solidFill>
            <a:srgbClr val="FFFFFF"/>
          </a:solidFill>
          <a:ln>
            <a:noFill/>
          </a:ln>
          <a:effectLst>
            <a:outerShdw blurRad="50800" dist="38100" dir="2700000" algn="tl" rotWithShape="0">
              <a:srgbClr val="000000">
                <a:alpha val="40000"/>
              </a:srgbClr>
            </a:outerShdw>
          </a:effectLst>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17" name="Google Shape;17;p10"/>
          <p:cNvPicPr preferRelativeResize="0"/>
          <p:nvPr/>
        </p:nvPicPr>
        <p:blipFill rotWithShape="1">
          <a:blip r:embed="rId3">
            <a:alphaModFix/>
          </a:blip>
          <a:srcRect/>
          <a:stretch/>
        </p:blipFill>
        <p:spPr>
          <a:xfrm>
            <a:off x="11124920" y="5821276"/>
            <a:ext cx="749224" cy="809162"/>
          </a:xfrm>
          <a:prstGeom prst="rect">
            <a:avLst/>
          </a:prstGeom>
          <a:noFill/>
          <a:ln>
            <a:noFill/>
          </a:ln>
        </p:spPr>
      </p:pic>
      <p:sp>
        <p:nvSpPr>
          <p:cNvPr id="18" name="Google Shape;18;p10"/>
          <p:cNvSpPr txBox="1">
            <a:spLocks noGrp="1"/>
          </p:cNvSpPr>
          <p:nvPr>
            <p:ph type="title"/>
          </p:nvPr>
        </p:nvSpPr>
        <p:spPr>
          <a:xfrm>
            <a:off x="3431704" y="3429000"/>
            <a:ext cx="5328592" cy="438541"/>
          </a:xfrm>
          <a:prstGeom prst="rect">
            <a:avLst/>
          </a:prstGeom>
          <a:solidFill>
            <a:srgbClr val="8BC63F">
              <a:alpha val="80000"/>
            </a:srgbClr>
          </a:solid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2500"/>
              <a:buFont typeface="Roboto Slab"/>
              <a:buNone/>
              <a:defRPr sz="2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3834606" y="5340176"/>
            <a:ext cx="4522787" cy="313932"/>
          </a:xfrm>
          <a:prstGeom prst="rect">
            <a:avLst/>
          </a:prstGeom>
          <a:solidFill>
            <a:srgbClr val="8BC63F">
              <a:alpha val="80000"/>
            </a:srgbClr>
          </a:solid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1600"/>
              <a:buNone/>
              <a:defRPr sz="1600">
                <a:solidFill>
                  <a:schemeClr val="lt1"/>
                </a:solidFill>
                <a:latin typeface="Roboto Slab"/>
                <a:ea typeface="Roboto Slab"/>
                <a:cs typeface="Roboto Slab"/>
                <a:sym typeface="Roboto Slab"/>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oorbeeldprojecten">
  <p:cSld name="Voorbeeldprojecten">
    <p:spTree>
      <p:nvGrpSpPr>
        <p:cNvPr id="1" name="Shape 22"/>
        <p:cNvGrpSpPr/>
        <p:nvPr/>
      </p:nvGrpSpPr>
      <p:grpSpPr>
        <a:xfrm>
          <a:off x="0" y="0"/>
          <a:ext cx="0" cy="0"/>
          <a:chOff x="0" y="0"/>
          <a:chExt cx="0" cy="0"/>
        </a:xfrm>
      </p:grpSpPr>
      <p:sp>
        <p:nvSpPr>
          <p:cNvPr id="23" name="Google Shape;23;p17"/>
          <p:cNvSpPr txBox="1">
            <a:spLocks noGrp="1"/>
          </p:cNvSpPr>
          <p:nvPr>
            <p:ph type="body" idx="1"/>
          </p:nvPr>
        </p:nvSpPr>
        <p:spPr>
          <a:xfrm>
            <a:off x="838200" y="1825625"/>
            <a:ext cx="52578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2"/>
              </a:buClr>
              <a:buSzPts val="1800"/>
              <a:buChar char="•"/>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
          <p:cNvSpPr txBox="1"/>
          <p:nvPr/>
        </p:nvSpPr>
        <p:spPr>
          <a:xfrm>
            <a:off x="-1" y="2488"/>
            <a:ext cx="12192000" cy="1141825"/>
          </a:xfrm>
          <a:prstGeom prst="rect">
            <a:avLst/>
          </a:prstGeom>
          <a:solidFill>
            <a:srgbClr val="79C14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17"/>
          <p:cNvSpPr txBox="1"/>
          <p:nvPr/>
        </p:nvSpPr>
        <p:spPr>
          <a:xfrm>
            <a:off x="838200" y="182873"/>
            <a:ext cx="10515600" cy="77856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8BC63F"/>
              </a:buClr>
              <a:buSzPts val="1800"/>
              <a:buFont typeface="Roboto Slab"/>
              <a:buNone/>
            </a:pPr>
            <a:r>
              <a:rPr lang="nl-NL" sz="3200" b="0" i="0" u="none" strike="noStrike" cap="none">
                <a:solidFill>
                  <a:schemeClr val="lt1"/>
                </a:solidFill>
                <a:latin typeface="Roboto Slab"/>
                <a:ea typeface="Roboto Slab"/>
                <a:cs typeface="Roboto Slab"/>
                <a:sym typeface="Roboto Slab"/>
              </a:rPr>
              <a:t>Waar werken wij aan buurtaanpakken?</a:t>
            </a:r>
            <a:endParaRPr sz="1400" b="0" i="0" u="none" strike="noStrike" cap="none">
              <a:solidFill>
                <a:srgbClr val="000000"/>
              </a:solidFill>
              <a:latin typeface="Arial"/>
              <a:ea typeface="Arial"/>
              <a:cs typeface="Arial"/>
              <a:sym typeface="Arial"/>
            </a:endParaRPr>
          </a:p>
        </p:txBody>
      </p:sp>
      <p:pic>
        <p:nvPicPr>
          <p:cNvPr id="26" name="Google Shape;26;p17" descr="Map&#10;&#10;Description automatically generated"/>
          <p:cNvPicPr preferRelativeResize="0"/>
          <p:nvPr/>
        </p:nvPicPr>
        <p:blipFill rotWithShape="1">
          <a:blip r:embed="rId2">
            <a:alphaModFix/>
          </a:blip>
          <a:srcRect t="7572" b="6252"/>
          <a:stretch/>
        </p:blipFill>
        <p:spPr>
          <a:xfrm>
            <a:off x="-1" y="1141826"/>
            <a:ext cx="12192000" cy="571368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fbeelding met bijschrift">
  <p:cSld name="Partners">
    <p:spTree>
      <p:nvGrpSpPr>
        <p:cNvPr id="1" name="Shape 27"/>
        <p:cNvGrpSpPr/>
        <p:nvPr/>
      </p:nvGrpSpPr>
      <p:grpSpPr>
        <a:xfrm>
          <a:off x="0" y="0"/>
          <a:ext cx="0" cy="0"/>
          <a:chOff x="0" y="0"/>
          <a:chExt cx="0" cy="0"/>
        </a:xfrm>
      </p:grpSpPr>
      <p:grpSp>
        <p:nvGrpSpPr>
          <p:cNvPr id="28" name="Google Shape;28;p18"/>
          <p:cNvGrpSpPr/>
          <p:nvPr/>
        </p:nvGrpSpPr>
        <p:grpSpPr>
          <a:xfrm>
            <a:off x="0" y="1075832"/>
            <a:ext cx="12192000" cy="5782167"/>
            <a:chOff x="0" y="1075832"/>
            <a:chExt cx="12192000" cy="5782167"/>
          </a:xfrm>
        </p:grpSpPr>
        <p:pic>
          <p:nvPicPr>
            <p:cNvPr id="29" name="Google Shape;29;p18"/>
            <p:cNvPicPr preferRelativeResize="0"/>
            <p:nvPr/>
          </p:nvPicPr>
          <p:blipFill rotWithShape="1">
            <a:blip r:embed="rId2">
              <a:alphaModFix/>
            </a:blip>
            <a:srcRect/>
            <a:stretch/>
          </p:blipFill>
          <p:spPr>
            <a:xfrm>
              <a:off x="0" y="1075832"/>
              <a:ext cx="12192000" cy="5782166"/>
            </a:xfrm>
            <a:prstGeom prst="rect">
              <a:avLst/>
            </a:prstGeom>
            <a:noFill/>
            <a:ln>
              <a:noFill/>
            </a:ln>
          </p:spPr>
        </p:pic>
        <p:pic>
          <p:nvPicPr>
            <p:cNvPr id="30" name="Google Shape;30;p18"/>
            <p:cNvPicPr preferRelativeResize="0"/>
            <p:nvPr/>
          </p:nvPicPr>
          <p:blipFill rotWithShape="1">
            <a:blip r:embed="rId3">
              <a:alphaModFix/>
            </a:blip>
            <a:srcRect/>
            <a:stretch/>
          </p:blipFill>
          <p:spPr>
            <a:xfrm>
              <a:off x="0" y="1161389"/>
              <a:ext cx="12192000" cy="5696610"/>
            </a:xfrm>
            <a:prstGeom prst="rect">
              <a:avLst/>
            </a:prstGeom>
            <a:noFill/>
            <a:ln>
              <a:noFill/>
            </a:ln>
          </p:spPr>
        </p:pic>
      </p:grpSp>
      <p:grpSp>
        <p:nvGrpSpPr>
          <p:cNvPr id="31" name="Google Shape;31;p18"/>
          <p:cNvGrpSpPr/>
          <p:nvPr/>
        </p:nvGrpSpPr>
        <p:grpSpPr>
          <a:xfrm>
            <a:off x="444974" y="1510424"/>
            <a:ext cx="10853581" cy="4677383"/>
            <a:chOff x="444974" y="1510424"/>
            <a:chExt cx="10853581" cy="4677383"/>
          </a:xfrm>
        </p:grpSpPr>
        <p:pic>
          <p:nvPicPr>
            <p:cNvPr id="32" name="Google Shape;32;p18"/>
            <p:cNvPicPr preferRelativeResize="0"/>
            <p:nvPr/>
          </p:nvPicPr>
          <p:blipFill rotWithShape="1">
            <a:blip r:embed="rId4">
              <a:alphaModFix/>
            </a:blip>
            <a:srcRect/>
            <a:stretch/>
          </p:blipFill>
          <p:spPr>
            <a:xfrm>
              <a:off x="4197839" y="1535902"/>
              <a:ext cx="1428044" cy="1424797"/>
            </a:xfrm>
            <a:prstGeom prst="rect">
              <a:avLst/>
            </a:prstGeom>
            <a:noFill/>
            <a:ln>
              <a:noFill/>
            </a:ln>
          </p:spPr>
        </p:pic>
        <p:sp>
          <p:nvSpPr>
            <p:cNvPr id="33" name="Google Shape;33;p18"/>
            <p:cNvSpPr/>
            <p:nvPr/>
          </p:nvSpPr>
          <p:spPr>
            <a:xfrm>
              <a:off x="4323316" y="1651549"/>
              <a:ext cx="1193800" cy="1193800"/>
            </a:xfrm>
            <a:custGeom>
              <a:avLst/>
              <a:gdLst/>
              <a:ahLst/>
              <a:cxnLst/>
              <a:rect l="l" t="t" r="r" b="b"/>
              <a:pathLst>
                <a:path w="1193800" h="1193800" extrusionOk="0">
                  <a:moveTo>
                    <a:pt x="596633" y="0"/>
                  </a:moveTo>
                  <a:lnTo>
                    <a:pt x="547698" y="1977"/>
                  </a:lnTo>
                  <a:lnTo>
                    <a:pt x="499852" y="7808"/>
                  </a:lnTo>
                  <a:lnTo>
                    <a:pt x="453250" y="17338"/>
                  </a:lnTo>
                  <a:lnTo>
                    <a:pt x="408045" y="30415"/>
                  </a:lnTo>
                  <a:lnTo>
                    <a:pt x="364390" y="46884"/>
                  </a:lnTo>
                  <a:lnTo>
                    <a:pt x="322439" y="66591"/>
                  </a:lnTo>
                  <a:lnTo>
                    <a:pt x="282345" y="89385"/>
                  </a:lnTo>
                  <a:lnTo>
                    <a:pt x="244262" y="115110"/>
                  </a:lnTo>
                  <a:lnTo>
                    <a:pt x="208344" y="143613"/>
                  </a:lnTo>
                  <a:lnTo>
                    <a:pt x="174744" y="174742"/>
                  </a:lnTo>
                  <a:lnTo>
                    <a:pt x="143615" y="208342"/>
                  </a:lnTo>
                  <a:lnTo>
                    <a:pt x="115111" y="244260"/>
                  </a:lnTo>
                  <a:lnTo>
                    <a:pt x="89385" y="282342"/>
                  </a:lnTo>
                  <a:lnTo>
                    <a:pt x="66592" y="322434"/>
                  </a:lnTo>
                  <a:lnTo>
                    <a:pt x="46884" y="364384"/>
                  </a:lnTo>
                  <a:lnTo>
                    <a:pt x="30415" y="408038"/>
                  </a:lnTo>
                  <a:lnTo>
                    <a:pt x="17338" y="453242"/>
                  </a:lnTo>
                  <a:lnTo>
                    <a:pt x="7808" y="499843"/>
                  </a:lnTo>
                  <a:lnTo>
                    <a:pt x="1977" y="547687"/>
                  </a:lnTo>
                  <a:lnTo>
                    <a:pt x="0" y="596620"/>
                  </a:lnTo>
                  <a:lnTo>
                    <a:pt x="1977" y="645552"/>
                  </a:lnTo>
                  <a:lnTo>
                    <a:pt x="7808" y="693395"/>
                  </a:lnTo>
                  <a:lnTo>
                    <a:pt x="17338" y="739995"/>
                  </a:lnTo>
                  <a:lnTo>
                    <a:pt x="30415" y="785199"/>
                  </a:lnTo>
                  <a:lnTo>
                    <a:pt x="46884" y="828852"/>
                  </a:lnTo>
                  <a:lnTo>
                    <a:pt x="66592" y="870803"/>
                  </a:lnTo>
                  <a:lnTo>
                    <a:pt x="89385" y="910897"/>
                  </a:lnTo>
                  <a:lnTo>
                    <a:pt x="115111" y="948980"/>
                  </a:lnTo>
                  <a:lnTo>
                    <a:pt x="143615" y="984899"/>
                  </a:lnTo>
                  <a:lnTo>
                    <a:pt x="174744" y="1018500"/>
                  </a:lnTo>
                  <a:lnTo>
                    <a:pt x="208344" y="1049630"/>
                  </a:lnTo>
                  <a:lnTo>
                    <a:pt x="244262" y="1078135"/>
                  </a:lnTo>
                  <a:lnTo>
                    <a:pt x="282345" y="1103862"/>
                  </a:lnTo>
                  <a:lnTo>
                    <a:pt x="322439" y="1126656"/>
                  </a:lnTo>
                  <a:lnTo>
                    <a:pt x="364390" y="1146366"/>
                  </a:lnTo>
                  <a:lnTo>
                    <a:pt x="408045" y="1162836"/>
                  </a:lnTo>
                  <a:lnTo>
                    <a:pt x="453250" y="1175913"/>
                  </a:lnTo>
                  <a:lnTo>
                    <a:pt x="499852" y="1185444"/>
                  </a:lnTo>
                  <a:lnTo>
                    <a:pt x="547698" y="1191276"/>
                  </a:lnTo>
                  <a:lnTo>
                    <a:pt x="596633" y="1193253"/>
                  </a:lnTo>
                  <a:lnTo>
                    <a:pt x="645563" y="1191276"/>
                  </a:lnTo>
                  <a:lnTo>
                    <a:pt x="693404" y="1185444"/>
                  </a:lnTo>
                  <a:lnTo>
                    <a:pt x="740002" y="1175913"/>
                  </a:lnTo>
                  <a:lnTo>
                    <a:pt x="785204" y="1162836"/>
                  </a:lnTo>
                  <a:lnTo>
                    <a:pt x="828856" y="1146366"/>
                  </a:lnTo>
                  <a:lnTo>
                    <a:pt x="870805" y="1126656"/>
                  </a:lnTo>
                  <a:lnTo>
                    <a:pt x="910897" y="1103862"/>
                  </a:lnTo>
                  <a:lnTo>
                    <a:pt x="948978" y="1078135"/>
                  </a:lnTo>
                  <a:lnTo>
                    <a:pt x="984895" y="1049630"/>
                  </a:lnTo>
                  <a:lnTo>
                    <a:pt x="1018495" y="1018500"/>
                  </a:lnTo>
                  <a:lnTo>
                    <a:pt x="1049624" y="984899"/>
                  </a:lnTo>
                  <a:lnTo>
                    <a:pt x="1078127" y="948980"/>
                  </a:lnTo>
                  <a:lnTo>
                    <a:pt x="1103853" y="910897"/>
                  </a:lnTo>
                  <a:lnTo>
                    <a:pt x="1126647" y="870803"/>
                  </a:lnTo>
                  <a:lnTo>
                    <a:pt x="1146355" y="828852"/>
                  </a:lnTo>
                  <a:lnTo>
                    <a:pt x="1162824" y="785199"/>
                  </a:lnTo>
                  <a:lnTo>
                    <a:pt x="1175901" y="739995"/>
                  </a:lnTo>
                  <a:lnTo>
                    <a:pt x="1185432" y="693395"/>
                  </a:lnTo>
                  <a:lnTo>
                    <a:pt x="1191263" y="645552"/>
                  </a:lnTo>
                  <a:lnTo>
                    <a:pt x="1193241" y="596620"/>
                  </a:lnTo>
                  <a:lnTo>
                    <a:pt x="1191263" y="547687"/>
                  </a:lnTo>
                  <a:lnTo>
                    <a:pt x="1185432" y="499843"/>
                  </a:lnTo>
                  <a:lnTo>
                    <a:pt x="1175901" y="453242"/>
                  </a:lnTo>
                  <a:lnTo>
                    <a:pt x="1162824" y="408038"/>
                  </a:lnTo>
                  <a:lnTo>
                    <a:pt x="1146355" y="364384"/>
                  </a:lnTo>
                  <a:lnTo>
                    <a:pt x="1126647" y="322434"/>
                  </a:lnTo>
                  <a:lnTo>
                    <a:pt x="1103853" y="282342"/>
                  </a:lnTo>
                  <a:lnTo>
                    <a:pt x="1078127" y="244260"/>
                  </a:lnTo>
                  <a:lnTo>
                    <a:pt x="1049624" y="208342"/>
                  </a:lnTo>
                  <a:lnTo>
                    <a:pt x="1018495" y="174742"/>
                  </a:lnTo>
                  <a:lnTo>
                    <a:pt x="984895" y="143613"/>
                  </a:lnTo>
                  <a:lnTo>
                    <a:pt x="948978" y="115110"/>
                  </a:lnTo>
                  <a:lnTo>
                    <a:pt x="910897" y="89385"/>
                  </a:lnTo>
                  <a:lnTo>
                    <a:pt x="870805" y="66591"/>
                  </a:lnTo>
                  <a:lnTo>
                    <a:pt x="828856" y="46884"/>
                  </a:lnTo>
                  <a:lnTo>
                    <a:pt x="785204" y="30415"/>
                  </a:lnTo>
                  <a:lnTo>
                    <a:pt x="740002" y="17338"/>
                  </a:lnTo>
                  <a:lnTo>
                    <a:pt x="693404" y="7808"/>
                  </a:lnTo>
                  <a:lnTo>
                    <a:pt x="645563" y="1977"/>
                  </a:lnTo>
                  <a:lnTo>
                    <a:pt x="596633"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34" name="Google Shape;34;p18"/>
            <p:cNvPicPr preferRelativeResize="0"/>
            <p:nvPr/>
          </p:nvPicPr>
          <p:blipFill rotWithShape="1">
            <a:blip r:embed="rId4">
              <a:alphaModFix/>
            </a:blip>
            <a:srcRect/>
            <a:stretch/>
          </p:blipFill>
          <p:spPr>
            <a:xfrm>
              <a:off x="6957176" y="1535902"/>
              <a:ext cx="1428049" cy="1424801"/>
            </a:xfrm>
            <a:prstGeom prst="rect">
              <a:avLst/>
            </a:prstGeom>
            <a:noFill/>
            <a:ln>
              <a:noFill/>
            </a:ln>
          </p:spPr>
        </p:pic>
        <p:sp>
          <p:nvSpPr>
            <p:cNvPr id="35" name="Google Shape;35;p18"/>
            <p:cNvSpPr/>
            <p:nvPr/>
          </p:nvSpPr>
          <p:spPr>
            <a:xfrm>
              <a:off x="7082657" y="1651549"/>
              <a:ext cx="1193800" cy="1193800"/>
            </a:xfrm>
            <a:custGeom>
              <a:avLst/>
              <a:gdLst/>
              <a:ahLst/>
              <a:cxnLst/>
              <a:rect l="l" t="t" r="r" b="b"/>
              <a:pathLst>
                <a:path w="1193800" h="1193800" extrusionOk="0">
                  <a:moveTo>
                    <a:pt x="596620" y="0"/>
                  </a:moveTo>
                  <a:lnTo>
                    <a:pt x="547687" y="1977"/>
                  </a:lnTo>
                  <a:lnTo>
                    <a:pt x="499843" y="7808"/>
                  </a:lnTo>
                  <a:lnTo>
                    <a:pt x="453242" y="17338"/>
                  </a:lnTo>
                  <a:lnTo>
                    <a:pt x="408038" y="30415"/>
                  </a:lnTo>
                  <a:lnTo>
                    <a:pt x="364384" y="46884"/>
                  </a:lnTo>
                  <a:lnTo>
                    <a:pt x="322434" y="66591"/>
                  </a:lnTo>
                  <a:lnTo>
                    <a:pt x="282342" y="89385"/>
                  </a:lnTo>
                  <a:lnTo>
                    <a:pt x="244260" y="115110"/>
                  </a:lnTo>
                  <a:lnTo>
                    <a:pt x="208342" y="143613"/>
                  </a:lnTo>
                  <a:lnTo>
                    <a:pt x="174742" y="174742"/>
                  </a:lnTo>
                  <a:lnTo>
                    <a:pt x="143613" y="208342"/>
                  </a:lnTo>
                  <a:lnTo>
                    <a:pt x="115110" y="244260"/>
                  </a:lnTo>
                  <a:lnTo>
                    <a:pt x="89385" y="282342"/>
                  </a:lnTo>
                  <a:lnTo>
                    <a:pt x="66591" y="322434"/>
                  </a:lnTo>
                  <a:lnTo>
                    <a:pt x="46884" y="364384"/>
                  </a:lnTo>
                  <a:lnTo>
                    <a:pt x="30415" y="408038"/>
                  </a:lnTo>
                  <a:lnTo>
                    <a:pt x="17338" y="453242"/>
                  </a:lnTo>
                  <a:lnTo>
                    <a:pt x="7808" y="499843"/>
                  </a:lnTo>
                  <a:lnTo>
                    <a:pt x="1977" y="547687"/>
                  </a:lnTo>
                  <a:lnTo>
                    <a:pt x="0" y="596620"/>
                  </a:lnTo>
                  <a:lnTo>
                    <a:pt x="1977" y="645552"/>
                  </a:lnTo>
                  <a:lnTo>
                    <a:pt x="7808" y="693395"/>
                  </a:lnTo>
                  <a:lnTo>
                    <a:pt x="17338" y="739995"/>
                  </a:lnTo>
                  <a:lnTo>
                    <a:pt x="30415" y="785199"/>
                  </a:lnTo>
                  <a:lnTo>
                    <a:pt x="46884" y="828852"/>
                  </a:lnTo>
                  <a:lnTo>
                    <a:pt x="66591" y="870803"/>
                  </a:lnTo>
                  <a:lnTo>
                    <a:pt x="89385" y="910897"/>
                  </a:lnTo>
                  <a:lnTo>
                    <a:pt x="115110" y="948980"/>
                  </a:lnTo>
                  <a:lnTo>
                    <a:pt x="143613" y="984899"/>
                  </a:lnTo>
                  <a:lnTo>
                    <a:pt x="174742" y="1018500"/>
                  </a:lnTo>
                  <a:lnTo>
                    <a:pt x="208342" y="1049630"/>
                  </a:lnTo>
                  <a:lnTo>
                    <a:pt x="244260" y="1078135"/>
                  </a:lnTo>
                  <a:lnTo>
                    <a:pt x="282342" y="1103862"/>
                  </a:lnTo>
                  <a:lnTo>
                    <a:pt x="322434" y="1126656"/>
                  </a:lnTo>
                  <a:lnTo>
                    <a:pt x="364384" y="1146366"/>
                  </a:lnTo>
                  <a:lnTo>
                    <a:pt x="408038" y="1162836"/>
                  </a:lnTo>
                  <a:lnTo>
                    <a:pt x="453242" y="1175913"/>
                  </a:lnTo>
                  <a:lnTo>
                    <a:pt x="499843" y="1185444"/>
                  </a:lnTo>
                  <a:lnTo>
                    <a:pt x="547687" y="1191276"/>
                  </a:lnTo>
                  <a:lnTo>
                    <a:pt x="596620" y="1193253"/>
                  </a:lnTo>
                  <a:lnTo>
                    <a:pt x="645552" y="1191276"/>
                  </a:lnTo>
                  <a:lnTo>
                    <a:pt x="693394" y="1185444"/>
                  </a:lnTo>
                  <a:lnTo>
                    <a:pt x="739993" y="1175913"/>
                  </a:lnTo>
                  <a:lnTo>
                    <a:pt x="785196" y="1162836"/>
                  </a:lnTo>
                  <a:lnTo>
                    <a:pt x="828849" y="1146366"/>
                  </a:lnTo>
                  <a:lnTo>
                    <a:pt x="870798" y="1126656"/>
                  </a:lnTo>
                  <a:lnTo>
                    <a:pt x="910889" y="1103862"/>
                  </a:lnTo>
                  <a:lnTo>
                    <a:pt x="948971" y="1078135"/>
                  </a:lnTo>
                  <a:lnTo>
                    <a:pt x="984888" y="1049630"/>
                  </a:lnTo>
                  <a:lnTo>
                    <a:pt x="1018487" y="1018500"/>
                  </a:lnTo>
                  <a:lnTo>
                    <a:pt x="1049615" y="984899"/>
                  </a:lnTo>
                  <a:lnTo>
                    <a:pt x="1078118" y="948980"/>
                  </a:lnTo>
                  <a:lnTo>
                    <a:pt x="1103843" y="910897"/>
                  </a:lnTo>
                  <a:lnTo>
                    <a:pt x="1126636" y="870803"/>
                  </a:lnTo>
                  <a:lnTo>
                    <a:pt x="1146344" y="828852"/>
                  </a:lnTo>
                  <a:lnTo>
                    <a:pt x="1162813" y="785199"/>
                  </a:lnTo>
                  <a:lnTo>
                    <a:pt x="1175889" y="739995"/>
                  </a:lnTo>
                  <a:lnTo>
                    <a:pt x="1185420" y="693395"/>
                  </a:lnTo>
                  <a:lnTo>
                    <a:pt x="1191250" y="645552"/>
                  </a:lnTo>
                  <a:lnTo>
                    <a:pt x="1193228" y="596620"/>
                  </a:lnTo>
                  <a:lnTo>
                    <a:pt x="1191250" y="547687"/>
                  </a:lnTo>
                  <a:lnTo>
                    <a:pt x="1185420" y="499843"/>
                  </a:lnTo>
                  <a:lnTo>
                    <a:pt x="1175889" y="453242"/>
                  </a:lnTo>
                  <a:lnTo>
                    <a:pt x="1162813" y="408038"/>
                  </a:lnTo>
                  <a:lnTo>
                    <a:pt x="1146344" y="364384"/>
                  </a:lnTo>
                  <a:lnTo>
                    <a:pt x="1126636" y="322434"/>
                  </a:lnTo>
                  <a:lnTo>
                    <a:pt x="1103843" y="282342"/>
                  </a:lnTo>
                  <a:lnTo>
                    <a:pt x="1078118" y="244260"/>
                  </a:lnTo>
                  <a:lnTo>
                    <a:pt x="1049615" y="208342"/>
                  </a:lnTo>
                  <a:lnTo>
                    <a:pt x="1018487" y="174742"/>
                  </a:lnTo>
                  <a:lnTo>
                    <a:pt x="984888" y="143613"/>
                  </a:lnTo>
                  <a:lnTo>
                    <a:pt x="948971" y="115110"/>
                  </a:lnTo>
                  <a:lnTo>
                    <a:pt x="910889" y="89385"/>
                  </a:lnTo>
                  <a:lnTo>
                    <a:pt x="870798" y="66591"/>
                  </a:lnTo>
                  <a:lnTo>
                    <a:pt x="828849" y="46884"/>
                  </a:lnTo>
                  <a:lnTo>
                    <a:pt x="785196" y="30415"/>
                  </a:lnTo>
                  <a:lnTo>
                    <a:pt x="739993" y="17338"/>
                  </a:lnTo>
                  <a:lnTo>
                    <a:pt x="693394" y="7808"/>
                  </a:lnTo>
                  <a:lnTo>
                    <a:pt x="645552" y="1977"/>
                  </a:lnTo>
                  <a:lnTo>
                    <a:pt x="59662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36" name="Google Shape;36;p18"/>
            <p:cNvPicPr preferRelativeResize="0"/>
            <p:nvPr/>
          </p:nvPicPr>
          <p:blipFill rotWithShape="1">
            <a:blip r:embed="rId4">
              <a:alphaModFix/>
            </a:blip>
            <a:srcRect/>
            <a:stretch/>
          </p:blipFill>
          <p:spPr>
            <a:xfrm>
              <a:off x="9735134" y="1535902"/>
              <a:ext cx="1428051" cy="1424801"/>
            </a:xfrm>
            <a:prstGeom prst="rect">
              <a:avLst/>
            </a:prstGeom>
            <a:noFill/>
            <a:ln>
              <a:noFill/>
            </a:ln>
          </p:spPr>
        </p:pic>
        <p:sp>
          <p:nvSpPr>
            <p:cNvPr id="37" name="Google Shape;37;p18"/>
            <p:cNvSpPr/>
            <p:nvPr/>
          </p:nvSpPr>
          <p:spPr>
            <a:xfrm>
              <a:off x="4869535" y="1651558"/>
              <a:ext cx="6184900" cy="3094990"/>
            </a:xfrm>
            <a:custGeom>
              <a:avLst/>
              <a:gdLst/>
              <a:ahLst/>
              <a:cxnLst/>
              <a:rect l="l" t="t" r="r" b="b"/>
              <a:pathLst>
                <a:path w="6184900" h="3094990" extrusionOk="0">
                  <a:moveTo>
                    <a:pt x="333959" y="3090138"/>
                  </a:moveTo>
                  <a:lnTo>
                    <a:pt x="314579" y="3051975"/>
                  </a:lnTo>
                  <a:lnTo>
                    <a:pt x="276415" y="3032595"/>
                  </a:lnTo>
                  <a:lnTo>
                    <a:pt x="241211" y="3023336"/>
                  </a:lnTo>
                  <a:lnTo>
                    <a:pt x="206921" y="3011347"/>
                  </a:lnTo>
                  <a:lnTo>
                    <a:pt x="172935" y="2998457"/>
                  </a:lnTo>
                  <a:lnTo>
                    <a:pt x="138658" y="2986417"/>
                  </a:lnTo>
                  <a:lnTo>
                    <a:pt x="14795" y="2991218"/>
                  </a:lnTo>
                  <a:lnTo>
                    <a:pt x="7696" y="3009061"/>
                  </a:lnTo>
                  <a:lnTo>
                    <a:pt x="3429" y="3027438"/>
                  </a:lnTo>
                  <a:lnTo>
                    <a:pt x="1130" y="3046247"/>
                  </a:lnTo>
                  <a:lnTo>
                    <a:pt x="0" y="3065411"/>
                  </a:lnTo>
                  <a:lnTo>
                    <a:pt x="965" y="3079432"/>
                  </a:lnTo>
                  <a:lnTo>
                    <a:pt x="5702" y="3088500"/>
                  </a:lnTo>
                  <a:lnTo>
                    <a:pt x="14833" y="3093351"/>
                  </a:lnTo>
                  <a:lnTo>
                    <a:pt x="28994" y="3094685"/>
                  </a:lnTo>
                  <a:lnTo>
                    <a:pt x="122466" y="3094126"/>
                  </a:lnTo>
                  <a:lnTo>
                    <a:pt x="309410" y="3094215"/>
                  </a:lnTo>
                  <a:lnTo>
                    <a:pt x="322021" y="3094405"/>
                  </a:lnTo>
                  <a:lnTo>
                    <a:pt x="328168" y="3093288"/>
                  </a:lnTo>
                  <a:lnTo>
                    <a:pt x="333959" y="3090138"/>
                  </a:lnTo>
                  <a:close/>
                </a:path>
                <a:path w="6184900" h="3094990" extrusionOk="0">
                  <a:moveTo>
                    <a:pt x="2673642" y="3064802"/>
                  </a:moveTo>
                  <a:lnTo>
                    <a:pt x="2672689" y="3029051"/>
                  </a:lnTo>
                  <a:lnTo>
                    <a:pt x="2672283" y="3024035"/>
                  </a:lnTo>
                  <a:lnTo>
                    <a:pt x="2660167" y="2979064"/>
                  </a:lnTo>
                  <a:lnTo>
                    <a:pt x="2560243" y="2978670"/>
                  </a:lnTo>
                  <a:lnTo>
                    <a:pt x="2542806" y="2984487"/>
                  </a:lnTo>
                  <a:lnTo>
                    <a:pt x="2510345" y="2998279"/>
                  </a:lnTo>
                  <a:lnTo>
                    <a:pt x="2486520" y="3008020"/>
                  </a:lnTo>
                  <a:lnTo>
                    <a:pt x="2462149" y="3016212"/>
                  </a:lnTo>
                  <a:lnTo>
                    <a:pt x="2436901" y="3021901"/>
                  </a:lnTo>
                  <a:lnTo>
                    <a:pt x="2415375" y="3032976"/>
                  </a:lnTo>
                  <a:lnTo>
                    <a:pt x="2398458" y="3047822"/>
                  </a:lnTo>
                  <a:lnTo>
                    <a:pt x="2386660" y="3066872"/>
                  </a:lnTo>
                  <a:lnTo>
                    <a:pt x="2380538" y="3090583"/>
                  </a:lnTo>
                  <a:lnTo>
                    <a:pt x="2429091" y="3091535"/>
                  </a:lnTo>
                  <a:lnTo>
                    <a:pt x="2477643" y="3092145"/>
                  </a:lnTo>
                  <a:lnTo>
                    <a:pt x="2526195" y="3092386"/>
                  </a:lnTo>
                  <a:lnTo>
                    <a:pt x="2574747" y="3092196"/>
                  </a:lnTo>
                  <a:lnTo>
                    <a:pt x="2623299" y="3091548"/>
                  </a:lnTo>
                  <a:lnTo>
                    <a:pt x="2671851" y="3090392"/>
                  </a:lnTo>
                  <a:lnTo>
                    <a:pt x="2673121" y="3085401"/>
                  </a:lnTo>
                  <a:lnTo>
                    <a:pt x="2673642" y="3064802"/>
                  </a:lnTo>
                  <a:close/>
                </a:path>
                <a:path w="6184900" h="3094990" extrusionOk="0">
                  <a:moveTo>
                    <a:pt x="6184303" y="596620"/>
                  </a:moveTo>
                  <a:lnTo>
                    <a:pt x="6182322" y="547687"/>
                  </a:lnTo>
                  <a:lnTo>
                    <a:pt x="6176492" y="499846"/>
                  </a:lnTo>
                  <a:lnTo>
                    <a:pt x="6166955" y="453237"/>
                  </a:lnTo>
                  <a:lnTo>
                    <a:pt x="6153886" y="408038"/>
                  </a:lnTo>
                  <a:lnTo>
                    <a:pt x="6137414" y="364388"/>
                  </a:lnTo>
                  <a:lnTo>
                    <a:pt x="6117704" y="322427"/>
                  </a:lnTo>
                  <a:lnTo>
                    <a:pt x="6094908" y="282333"/>
                  </a:lnTo>
                  <a:lnTo>
                    <a:pt x="6069190" y="244259"/>
                  </a:lnTo>
                  <a:lnTo>
                    <a:pt x="6040679" y="208343"/>
                  </a:lnTo>
                  <a:lnTo>
                    <a:pt x="6009551" y="174739"/>
                  </a:lnTo>
                  <a:lnTo>
                    <a:pt x="5975959" y="143611"/>
                  </a:lnTo>
                  <a:lnTo>
                    <a:pt x="5940044" y="115112"/>
                  </a:lnTo>
                  <a:lnTo>
                    <a:pt x="5901956" y="89382"/>
                  </a:lnTo>
                  <a:lnTo>
                    <a:pt x="5861863" y="66586"/>
                  </a:lnTo>
                  <a:lnTo>
                    <a:pt x="5819914" y="46875"/>
                  </a:lnTo>
                  <a:lnTo>
                    <a:pt x="5776265" y="30416"/>
                  </a:lnTo>
                  <a:lnTo>
                    <a:pt x="5731065" y="17335"/>
                  </a:lnTo>
                  <a:lnTo>
                    <a:pt x="5684456" y="7810"/>
                  </a:lnTo>
                  <a:lnTo>
                    <a:pt x="5636615" y="1981"/>
                  </a:lnTo>
                  <a:lnTo>
                    <a:pt x="5587695" y="0"/>
                  </a:lnTo>
                  <a:lnTo>
                    <a:pt x="5538749" y="1981"/>
                  </a:lnTo>
                  <a:lnTo>
                    <a:pt x="5490908" y="7810"/>
                  </a:lnTo>
                  <a:lnTo>
                    <a:pt x="5444312" y="17335"/>
                  </a:lnTo>
                  <a:lnTo>
                    <a:pt x="5399113" y="30416"/>
                  </a:lnTo>
                  <a:lnTo>
                    <a:pt x="5355450" y="46875"/>
                  </a:lnTo>
                  <a:lnTo>
                    <a:pt x="5313502" y="66586"/>
                  </a:lnTo>
                  <a:lnTo>
                    <a:pt x="5273408" y="89382"/>
                  </a:lnTo>
                  <a:lnTo>
                    <a:pt x="5235333" y="115112"/>
                  </a:lnTo>
                  <a:lnTo>
                    <a:pt x="5199405" y="143611"/>
                  </a:lnTo>
                  <a:lnTo>
                    <a:pt x="5165814" y="174739"/>
                  </a:lnTo>
                  <a:lnTo>
                    <a:pt x="5134686" y="208343"/>
                  </a:lnTo>
                  <a:lnTo>
                    <a:pt x="5106174" y="244259"/>
                  </a:lnTo>
                  <a:lnTo>
                    <a:pt x="5080457" y="282333"/>
                  </a:lnTo>
                  <a:lnTo>
                    <a:pt x="5057660" y="322427"/>
                  </a:lnTo>
                  <a:lnTo>
                    <a:pt x="5037950" y="364388"/>
                  </a:lnTo>
                  <a:lnTo>
                    <a:pt x="5021478" y="408038"/>
                  </a:lnTo>
                  <a:lnTo>
                    <a:pt x="5008410" y="453237"/>
                  </a:lnTo>
                  <a:lnTo>
                    <a:pt x="4998872" y="499846"/>
                  </a:lnTo>
                  <a:lnTo>
                    <a:pt x="4993043" y="547687"/>
                  </a:lnTo>
                  <a:lnTo>
                    <a:pt x="4991074" y="596620"/>
                  </a:lnTo>
                  <a:lnTo>
                    <a:pt x="4993043" y="645553"/>
                  </a:lnTo>
                  <a:lnTo>
                    <a:pt x="4998872" y="693394"/>
                  </a:lnTo>
                  <a:lnTo>
                    <a:pt x="5008410" y="739990"/>
                  </a:lnTo>
                  <a:lnTo>
                    <a:pt x="5021478" y="785190"/>
                  </a:lnTo>
                  <a:lnTo>
                    <a:pt x="5037950" y="828852"/>
                  </a:lnTo>
                  <a:lnTo>
                    <a:pt x="5057660" y="870800"/>
                  </a:lnTo>
                  <a:lnTo>
                    <a:pt x="5080457" y="910894"/>
                  </a:lnTo>
                  <a:lnTo>
                    <a:pt x="5106174" y="948982"/>
                  </a:lnTo>
                  <a:lnTo>
                    <a:pt x="5134686" y="984897"/>
                  </a:lnTo>
                  <a:lnTo>
                    <a:pt x="5165814" y="1018501"/>
                  </a:lnTo>
                  <a:lnTo>
                    <a:pt x="5199405" y="1049629"/>
                  </a:lnTo>
                  <a:lnTo>
                    <a:pt x="5235333" y="1078128"/>
                  </a:lnTo>
                  <a:lnTo>
                    <a:pt x="5273408" y="1103858"/>
                  </a:lnTo>
                  <a:lnTo>
                    <a:pt x="5313502" y="1126655"/>
                  </a:lnTo>
                  <a:lnTo>
                    <a:pt x="5355450" y="1146365"/>
                  </a:lnTo>
                  <a:lnTo>
                    <a:pt x="5399113" y="1162837"/>
                  </a:lnTo>
                  <a:lnTo>
                    <a:pt x="5444312" y="1175905"/>
                  </a:lnTo>
                  <a:lnTo>
                    <a:pt x="5490908" y="1185443"/>
                  </a:lnTo>
                  <a:lnTo>
                    <a:pt x="5538749" y="1191272"/>
                  </a:lnTo>
                  <a:lnTo>
                    <a:pt x="5587695" y="1193253"/>
                  </a:lnTo>
                  <a:lnTo>
                    <a:pt x="5636615" y="1191272"/>
                  </a:lnTo>
                  <a:lnTo>
                    <a:pt x="5684456" y="1185443"/>
                  </a:lnTo>
                  <a:lnTo>
                    <a:pt x="5731065" y="1175905"/>
                  </a:lnTo>
                  <a:lnTo>
                    <a:pt x="5776265" y="1162837"/>
                  </a:lnTo>
                  <a:lnTo>
                    <a:pt x="5819914" y="1146365"/>
                  </a:lnTo>
                  <a:lnTo>
                    <a:pt x="5861863" y="1126655"/>
                  </a:lnTo>
                  <a:lnTo>
                    <a:pt x="5901956" y="1103858"/>
                  </a:lnTo>
                  <a:lnTo>
                    <a:pt x="5940044" y="1078128"/>
                  </a:lnTo>
                  <a:lnTo>
                    <a:pt x="5975959" y="1049629"/>
                  </a:lnTo>
                  <a:lnTo>
                    <a:pt x="6009551" y="1018501"/>
                  </a:lnTo>
                  <a:lnTo>
                    <a:pt x="6040679" y="984897"/>
                  </a:lnTo>
                  <a:lnTo>
                    <a:pt x="6069190" y="948982"/>
                  </a:lnTo>
                  <a:lnTo>
                    <a:pt x="6094908" y="910894"/>
                  </a:lnTo>
                  <a:lnTo>
                    <a:pt x="6117704" y="870800"/>
                  </a:lnTo>
                  <a:lnTo>
                    <a:pt x="6137414" y="828852"/>
                  </a:lnTo>
                  <a:lnTo>
                    <a:pt x="6153886" y="785190"/>
                  </a:lnTo>
                  <a:lnTo>
                    <a:pt x="6166955" y="739990"/>
                  </a:lnTo>
                  <a:lnTo>
                    <a:pt x="6176492" y="693394"/>
                  </a:lnTo>
                  <a:lnTo>
                    <a:pt x="6182322" y="645553"/>
                  </a:lnTo>
                  <a:lnTo>
                    <a:pt x="6184303" y="59662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38" name="Google Shape;38;p18"/>
            <p:cNvPicPr preferRelativeResize="0"/>
            <p:nvPr/>
          </p:nvPicPr>
          <p:blipFill rotWithShape="1">
            <a:blip r:embed="rId5">
              <a:alphaModFix/>
            </a:blip>
            <a:srcRect/>
            <a:stretch/>
          </p:blipFill>
          <p:spPr>
            <a:xfrm>
              <a:off x="7612928" y="4629614"/>
              <a:ext cx="240691" cy="114249"/>
            </a:xfrm>
            <a:prstGeom prst="rect">
              <a:avLst/>
            </a:prstGeom>
            <a:noFill/>
            <a:ln>
              <a:noFill/>
            </a:ln>
          </p:spPr>
        </p:pic>
        <p:pic>
          <p:nvPicPr>
            <p:cNvPr id="39" name="Google Shape;39;p18"/>
            <p:cNvPicPr preferRelativeResize="0"/>
            <p:nvPr/>
          </p:nvPicPr>
          <p:blipFill rotWithShape="1">
            <a:blip r:embed="rId6">
              <a:alphaModFix/>
            </a:blip>
            <a:srcRect/>
            <a:stretch/>
          </p:blipFill>
          <p:spPr>
            <a:xfrm>
              <a:off x="5651333" y="4633407"/>
              <a:ext cx="219024" cy="113023"/>
            </a:xfrm>
            <a:prstGeom prst="rect">
              <a:avLst/>
            </a:prstGeom>
            <a:noFill/>
            <a:ln>
              <a:noFill/>
            </a:ln>
          </p:spPr>
        </p:pic>
        <p:sp>
          <p:nvSpPr>
            <p:cNvPr id="40" name="Google Shape;40;p18"/>
            <p:cNvSpPr/>
            <p:nvPr/>
          </p:nvSpPr>
          <p:spPr>
            <a:xfrm>
              <a:off x="6780180" y="4638941"/>
              <a:ext cx="280670" cy="105410"/>
            </a:xfrm>
            <a:custGeom>
              <a:avLst/>
              <a:gdLst/>
              <a:ahLst/>
              <a:cxnLst/>
              <a:rect l="l" t="t" r="r" b="b"/>
              <a:pathLst>
                <a:path w="280670" h="105410" extrusionOk="0">
                  <a:moveTo>
                    <a:pt x="262897" y="0"/>
                  </a:moveTo>
                  <a:lnTo>
                    <a:pt x="259709" y="7518"/>
                  </a:lnTo>
                  <a:lnTo>
                    <a:pt x="254858" y="11683"/>
                  </a:lnTo>
                  <a:lnTo>
                    <a:pt x="224042" y="10989"/>
                  </a:lnTo>
                  <a:lnTo>
                    <a:pt x="158554" y="10198"/>
                  </a:lnTo>
                  <a:lnTo>
                    <a:pt x="153969" y="10833"/>
                  </a:lnTo>
                  <a:lnTo>
                    <a:pt x="143250" y="16179"/>
                  </a:lnTo>
                  <a:lnTo>
                    <a:pt x="131270" y="23171"/>
                  </a:lnTo>
                  <a:lnTo>
                    <a:pt x="118549" y="28382"/>
                  </a:lnTo>
                  <a:lnTo>
                    <a:pt x="92476" y="37299"/>
                  </a:lnTo>
                  <a:lnTo>
                    <a:pt x="75866" y="47069"/>
                  </a:lnTo>
                  <a:lnTo>
                    <a:pt x="58030" y="53567"/>
                  </a:lnTo>
                  <a:lnTo>
                    <a:pt x="39637" y="58575"/>
                  </a:lnTo>
                  <a:lnTo>
                    <a:pt x="21356" y="63880"/>
                  </a:lnTo>
                  <a:lnTo>
                    <a:pt x="17927" y="67640"/>
                  </a:lnTo>
                  <a:lnTo>
                    <a:pt x="14066" y="71081"/>
                  </a:lnTo>
                  <a:lnTo>
                    <a:pt x="11183" y="75222"/>
                  </a:lnTo>
                  <a:lnTo>
                    <a:pt x="2350" y="86371"/>
                  </a:lnTo>
                  <a:lnTo>
                    <a:pt x="0" y="92522"/>
                  </a:lnTo>
                  <a:lnTo>
                    <a:pt x="1633" y="99491"/>
                  </a:lnTo>
                  <a:lnTo>
                    <a:pt x="6193" y="103724"/>
                  </a:lnTo>
                  <a:lnTo>
                    <a:pt x="12161" y="104841"/>
                  </a:lnTo>
                  <a:lnTo>
                    <a:pt x="25128" y="103924"/>
                  </a:lnTo>
                  <a:lnTo>
                    <a:pt x="164351" y="104246"/>
                  </a:lnTo>
                  <a:lnTo>
                    <a:pt x="257157" y="104851"/>
                  </a:lnTo>
                  <a:lnTo>
                    <a:pt x="280639" y="81584"/>
                  </a:lnTo>
                  <a:lnTo>
                    <a:pt x="278408" y="60602"/>
                  </a:lnTo>
                  <a:lnTo>
                    <a:pt x="273640" y="40282"/>
                  </a:lnTo>
                  <a:lnTo>
                    <a:pt x="267936" y="20218"/>
                  </a:lnTo>
                  <a:lnTo>
                    <a:pt x="26289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41" name="Google Shape;41;p18"/>
            <p:cNvPicPr preferRelativeResize="0"/>
            <p:nvPr/>
          </p:nvPicPr>
          <p:blipFill rotWithShape="1">
            <a:blip r:embed="rId7">
              <a:alphaModFix/>
            </a:blip>
            <a:srcRect/>
            <a:stretch/>
          </p:blipFill>
          <p:spPr>
            <a:xfrm>
              <a:off x="4519429" y="4643596"/>
              <a:ext cx="237575" cy="102412"/>
            </a:xfrm>
            <a:prstGeom prst="rect">
              <a:avLst/>
            </a:prstGeom>
            <a:noFill/>
            <a:ln>
              <a:noFill/>
            </a:ln>
          </p:spPr>
        </p:pic>
        <p:sp>
          <p:nvSpPr>
            <p:cNvPr id="42" name="Google Shape;42;p18"/>
            <p:cNvSpPr/>
            <p:nvPr/>
          </p:nvSpPr>
          <p:spPr>
            <a:xfrm>
              <a:off x="5401648" y="4643240"/>
              <a:ext cx="273050" cy="100330"/>
            </a:xfrm>
            <a:custGeom>
              <a:avLst/>
              <a:gdLst/>
              <a:ahLst/>
              <a:cxnLst/>
              <a:rect l="l" t="t" r="r" b="b"/>
              <a:pathLst>
                <a:path w="273050" h="100329" extrusionOk="0">
                  <a:moveTo>
                    <a:pt x="109350" y="0"/>
                  </a:moveTo>
                  <a:lnTo>
                    <a:pt x="26331" y="1041"/>
                  </a:lnTo>
                  <a:lnTo>
                    <a:pt x="11094" y="38671"/>
                  </a:lnTo>
                  <a:lnTo>
                    <a:pt x="638" y="77901"/>
                  </a:lnTo>
                  <a:lnTo>
                    <a:pt x="0" y="87287"/>
                  </a:lnTo>
                  <a:lnTo>
                    <a:pt x="2128" y="94276"/>
                  </a:lnTo>
                  <a:lnTo>
                    <a:pt x="7947" y="98606"/>
                  </a:lnTo>
                  <a:lnTo>
                    <a:pt x="18380" y="100012"/>
                  </a:lnTo>
                  <a:lnTo>
                    <a:pt x="69224" y="99585"/>
                  </a:lnTo>
                  <a:lnTo>
                    <a:pt x="272609" y="98869"/>
                  </a:lnTo>
                  <a:lnTo>
                    <a:pt x="269922" y="87704"/>
                  </a:lnTo>
                  <a:lnTo>
                    <a:pt x="263800" y="78659"/>
                  </a:lnTo>
                  <a:lnTo>
                    <a:pt x="256352" y="70435"/>
                  </a:lnTo>
                  <a:lnTo>
                    <a:pt x="249685" y="61734"/>
                  </a:lnTo>
                  <a:lnTo>
                    <a:pt x="212833" y="50313"/>
                  </a:lnTo>
                  <a:lnTo>
                    <a:pt x="177542" y="35353"/>
                  </a:lnTo>
                  <a:lnTo>
                    <a:pt x="143238" y="18150"/>
                  </a:lnTo>
                  <a:lnTo>
                    <a:pt x="10935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43" name="Google Shape;43;p18"/>
            <p:cNvPicPr preferRelativeResize="0"/>
            <p:nvPr/>
          </p:nvPicPr>
          <p:blipFill rotWithShape="1">
            <a:blip r:embed="rId8">
              <a:alphaModFix/>
            </a:blip>
            <a:srcRect/>
            <a:stretch/>
          </p:blipFill>
          <p:spPr>
            <a:xfrm>
              <a:off x="5145954" y="4643895"/>
              <a:ext cx="220224" cy="102006"/>
            </a:xfrm>
            <a:prstGeom prst="rect">
              <a:avLst/>
            </a:prstGeom>
            <a:noFill/>
            <a:ln>
              <a:noFill/>
            </a:ln>
          </p:spPr>
        </p:pic>
        <p:pic>
          <p:nvPicPr>
            <p:cNvPr id="44" name="Google Shape;44;p18"/>
            <p:cNvPicPr preferRelativeResize="0"/>
            <p:nvPr/>
          </p:nvPicPr>
          <p:blipFill rotWithShape="1">
            <a:blip r:embed="rId9">
              <a:alphaModFix/>
            </a:blip>
            <a:srcRect/>
            <a:stretch/>
          </p:blipFill>
          <p:spPr>
            <a:xfrm>
              <a:off x="7081091" y="4644009"/>
              <a:ext cx="225348" cy="100228"/>
            </a:xfrm>
            <a:prstGeom prst="rect">
              <a:avLst/>
            </a:prstGeom>
            <a:noFill/>
            <a:ln>
              <a:noFill/>
            </a:ln>
          </p:spPr>
        </p:pic>
        <p:pic>
          <p:nvPicPr>
            <p:cNvPr id="45" name="Google Shape;45;p18"/>
            <p:cNvPicPr preferRelativeResize="0"/>
            <p:nvPr/>
          </p:nvPicPr>
          <p:blipFill rotWithShape="1">
            <a:blip r:embed="rId10">
              <a:alphaModFix/>
            </a:blip>
            <a:srcRect/>
            <a:stretch/>
          </p:blipFill>
          <p:spPr>
            <a:xfrm>
              <a:off x="7996024" y="4639955"/>
              <a:ext cx="218821" cy="76860"/>
            </a:xfrm>
            <a:prstGeom prst="rect">
              <a:avLst/>
            </a:prstGeom>
            <a:noFill/>
            <a:ln>
              <a:noFill/>
            </a:ln>
          </p:spPr>
        </p:pic>
        <p:pic>
          <p:nvPicPr>
            <p:cNvPr id="46" name="Google Shape;46;p18"/>
            <p:cNvPicPr preferRelativeResize="0"/>
            <p:nvPr/>
          </p:nvPicPr>
          <p:blipFill rotWithShape="1">
            <a:blip r:embed="rId11">
              <a:alphaModFix/>
            </a:blip>
            <a:srcRect/>
            <a:stretch/>
          </p:blipFill>
          <p:spPr>
            <a:xfrm>
              <a:off x="8296653" y="4641115"/>
              <a:ext cx="181152" cy="80708"/>
            </a:xfrm>
            <a:prstGeom prst="rect">
              <a:avLst/>
            </a:prstGeom>
            <a:noFill/>
            <a:ln>
              <a:noFill/>
            </a:ln>
          </p:spPr>
        </p:pic>
        <p:sp>
          <p:nvSpPr>
            <p:cNvPr id="47" name="Google Shape;47;p18"/>
            <p:cNvSpPr/>
            <p:nvPr/>
          </p:nvSpPr>
          <p:spPr>
            <a:xfrm>
              <a:off x="5741149" y="4279023"/>
              <a:ext cx="2730500" cy="437515"/>
            </a:xfrm>
            <a:custGeom>
              <a:avLst/>
              <a:gdLst/>
              <a:ahLst/>
              <a:cxnLst/>
              <a:rect l="l" t="t" r="r" b="b"/>
              <a:pathLst>
                <a:path w="2730500" h="437514" extrusionOk="0">
                  <a:moveTo>
                    <a:pt x="7899" y="87553"/>
                  </a:moveTo>
                  <a:lnTo>
                    <a:pt x="7581" y="68414"/>
                  </a:lnTo>
                  <a:lnTo>
                    <a:pt x="4381" y="49161"/>
                  </a:lnTo>
                  <a:lnTo>
                    <a:pt x="2120" y="68199"/>
                  </a:lnTo>
                  <a:lnTo>
                    <a:pt x="457" y="87261"/>
                  </a:lnTo>
                  <a:lnTo>
                    <a:pt x="0" y="106375"/>
                  </a:lnTo>
                  <a:lnTo>
                    <a:pt x="1409" y="125564"/>
                  </a:lnTo>
                  <a:lnTo>
                    <a:pt x="5715" y="106603"/>
                  </a:lnTo>
                  <a:lnTo>
                    <a:pt x="7899" y="87553"/>
                  </a:lnTo>
                  <a:close/>
                </a:path>
                <a:path w="2730500" h="437514" extrusionOk="0">
                  <a:moveTo>
                    <a:pt x="1131506" y="397217"/>
                  </a:moveTo>
                  <a:lnTo>
                    <a:pt x="1113942" y="397459"/>
                  </a:lnTo>
                  <a:lnTo>
                    <a:pt x="1097343" y="401701"/>
                  </a:lnTo>
                  <a:lnTo>
                    <a:pt x="1081151" y="407720"/>
                  </a:lnTo>
                  <a:lnTo>
                    <a:pt x="1064869" y="413232"/>
                  </a:lnTo>
                  <a:lnTo>
                    <a:pt x="1060373" y="414464"/>
                  </a:lnTo>
                  <a:lnTo>
                    <a:pt x="1060272" y="419557"/>
                  </a:lnTo>
                  <a:lnTo>
                    <a:pt x="1060386" y="423799"/>
                  </a:lnTo>
                  <a:lnTo>
                    <a:pt x="1078661" y="418503"/>
                  </a:lnTo>
                  <a:lnTo>
                    <a:pt x="1097051" y="413486"/>
                  </a:lnTo>
                  <a:lnTo>
                    <a:pt x="1114894" y="406996"/>
                  </a:lnTo>
                  <a:lnTo>
                    <a:pt x="1131506" y="397217"/>
                  </a:lnTo>
                  <a:close/>
                </a:path>
                <a:path w="2730500" h="437514" extrusionOk="0">
                  <a:moveTo>
                    <a:pt x="1426895" y="100380"/>
                  </a:moveTo>
                  <a:lnTo>
                    <a:pt x="1425054" y="75069"/>
                  </a:lnTo>
                  <a:lnTo>
                    <a:pt x="1422641" y="49847"/>
                  </a:lnTo>
                  <a:lnTo>
                    <a:pt x="1418971" y="24790"/>
                  </a:lnTo>
                  <a:lnTo>
                    <a:pt x="1413344" y="0"/>
                  </a:lnTo>
                  <a:lnTo>
                    <a:pt x="1412151" y="33934"/>
                  </a:lnTo>
                  <a:lnTo>
                    <a:pt x="1412214" y="49288"/>
                  </a:lnTo>
                  <a:lnTo>
                    <a:pt x="1396898" y="52819"/>
                  </a:lnTo>
                  <a:lnTo>
                    <a:pt x="1391348" y="61899"/>
                  </a:lnTo>
                  <a:lnTo>
                    <a:pt x="1391221" y="73812"/>
                  </a:lnTo>
                  <a:lnTo>
                    <a:pt x="1392123" y="85801"/>
                  </a:lnTo>
                  <a:lnTo>
                    <a:pt x="1395247" y="97510"/>
                  </a:lnTo>
                  <a:lnTo>
                    <a:pt x="1403057" y="100672"/>
                  </a:lnTo>
                  <a:lnTo>
                    <a:pt x="1412938" y="100025"/>
                  </a:lnTo>
                  <a:lnTo>
                    <a:pt x="1422311" y="100330"/>
                  </a:lnTo>
                  <a:lnTo>
                    <a:pt x="1426895" y="100380"/>
                  </a:lnTo>
                  <a:close/>
                </a:path>
                <a:path w="2730500" h="437514" extrusionOk="0">
                  <a:moveTo>
                    <a:pt x="1460715" y="365594"/>
                  </a:moveTo>
                  <a:lnTo>
                    <a:pt x="1456994" y="332651"/>
                  </a:lnTo>
                  <a:lnTo>
                    <a:pt x="1446974" y="252399"/>
                  </a:lnTo>
                  <a:lnTo>
                    <a:pt x="1441640" y="204952"/>
                  </a:lnTo>
                  <a:lnTo>
                    <a:pt x="1435633" y="157581"/>
                  </a:lnTo>
                  <a:lnTo>
                    <a:pt x="1427734" y="110477"/>
                  </a:lnTo>
                  <a:lnTo>
                    <a:pt x="1423479" y="116522"/>
                  </a:lnTo>
                  <a:lnTo>
                    <a:pt x="1422603" y="122897"/>
                  </a:lnTo>
                  <a:lnTo>
                    <a:pt x="1424762" y="136334"/>
                  </a:lnTo>
                  <a:lnTo>
                    <a:pt x="1429435" y="175831"/>
                  </a:lnTo>
                  <a:lnTo>
                    <a:pt x="1442847" y="294373"/>
                  </a:lnTo>
                  <a:lnTo>
                    <a:pt x="1438275" y="317868"/>
                  </a:lnTo>
                  <a:lnTo>
                    <a:pt x="1435315" y="341515"/>
                  </a:lnTo>
                  <a:lnTo>
                    <a:pt x="1433817" y="365290"/>
                  </a:lnTo>
                  <a:lnTo>
                    <a:pt x="1433576" y="389191"/>
                  </a:lnTo>
                  <a:lnTo>
                    <a:pt x="1453451" y="377367"/>
                  </a:lnTo>
                  <a:lnTo>
                    <a:pt x="1452626" y="356387"/>
                  </a:lnTo>
                  <a:lnTo>
                    <a:pt x="1453451" y="377355"/>
                  </a:lnTo>
                  <a:lnTo>
                    <a:pt x="1460715" y="365594"/>
                  </a:lnTo>
                  <a:close/>
                </a:path>
                <a:path w="2730500" h="437514" extrusionOk="0">
                  <a:moveTo>
                    <a:pt x="1815211" y="71526"/>
                  </a:moveTo>
                  <a:lnTo>
                    <a:pt x="1812023" y="53594"/>
                  </a:lnTo>
                  <a:lnTo>
                    <a:pt x="1800974" y="39052"/>
                  </a:lnTo>
                  <a:lnTo>
                    <a:pt x="1800059" y="56934"/>
                  </a:lnTo>
                  <a:lnTo>
                    <a:pt x="1798307" y="74777"/>
                  </a:lnTo>
                  <a:lnTo>
                    <a:pt x="1797227" y="92646"/>
                  </a:lnTo>
                  <a:lnTo>
                    <a:pt x="1798307" y="110591"/>
                  </a:lnTo>
                  <a:lnTo>
                    <a:pt x="1810626" y="91109"/>
                  </a:lnTo>
                  <a:lnTo>
                    <a:pt x="1815211" y="71526"/>
                  </a:lnTo>
                  <a:close/>
                </a:path>
                <a:path w="2730500" h="437514" extrusionOk="0">
                  <a:moveTo>
                    <a:pt x="1995754" y="351523"/>
                  </a:moveTo>
                  <a:lnTo>
                    <a:pt x="1994649" y="344728"/>
                  </a:lnTo>
                  <a:lnTo>
                    <a:pt x="1994357" y="337769"/>
                  </a:lnTo>
                  <a:lnTo>
                    <a:pt x="1993404" y="330949"/>
                  </a:lnTo>
                  <a:lnTo>
                    <a:pt x="1990318" y="324548"/>
                  </a:lnTo>
                  <a:lnTo>
                    <a:pt x="1975319" y="352107"/>
                  </a:lnTo>
                  <a:lnTo>
                    <a:pt x="1965261" y="363740"/>
                  </a:lnTo>
                  <a:lnTo>
                    <a:pt x="1950110" y="371081"/>
                  </a:lnTo>
                  <a:lnTo>
                    <a:pt x="1948840" y="371373"/>
                  </a:lnTo>
                  <a:lnTo>
                    <a:pt x="1949297" y="378790"/>
                  </a:lnTo>
                  <a:lnTo>
                    <a:pt x="1948942" y="382905"/>
                  </a:lnTo>
                  <a:lnTo>
                    <a:pt x="1995754" y="351523"/>
                  </a:lnTo>
                  <a:close/>
                </a:path>
                <a:path w="2730500" h="437514" extrusionOk="0">
                  <a:moveTo>
                    <a:pt x="2275484" y="397256"/>
                  </a:moveTo>
                  <a:lnTo>
                    <a:pt x="2262949" y="391896"/>
                  </a:lnTo>
                  <a:lnTo>
                    <a:pt x="2250300" y="391121"/>
                  </a:lnTo>
                  <a:lnTo>
                    <a:pt x="2237498" y="392887"/>
                  </a:lnTo>
                  <a:lnTo>
                    <a:pt x="2224532" y="395135"/>
                  </a:lnTo>
                  <a:lnTo>
                    <a:pt x="2213356" y="398246"/>
                  </a:lnTo>
                  <a:lnTo>
                    <a:pt x="2206599" y="403872"/>
                  </a:lnTo>
                  <a:lnTo>
                    <a:pt x="2203729" y="412064"/>
                  </a:lnTo>
                  <a:lnTo>
                    <a:pt x="2204224" y="422478"/>
                  </a:lnTo>
                  <a:lnTo>
                    <a:pt x="2200516" y="425399"/>
                  </a:lnTo>
                  <a:lnTo>
                    <a:pt x="2197455" y="427761"/>
                  </a:lnTo>
                  <a:lnTo>
                    <a:pt x="2196147" y="428015"/>
                  </a:lnTo>
                  <a:lnTo>
                    <a:pt x="2194712" y="427672"/>
                  </a:lnTo>
                  <a:lnTo>
                    <a:pt x="2192274" y="436702"/>
                  </a:lnTo>
                  <a:lnTo>
                    <a:pt x="2270849" y="437057"/>
                  </a:lnTo>
                  <a:lnTo>
                    <a:pt x="2268512" y="429133"/>
                  </a:lnTo>
                  <a:lnTo>
                    <a:pt x="2267559" y="428015"/>
                  </a:lnTo>
                  <a:lnTo>
                    <a:pt x="2263152" y="422859"/>
                  </a:lnTo>
                  <a:lnTo>
                    <a:pt x="2257704" y="416788"/>
                  </a:lnTo>
                  <a:lnTo>
                    <a:pt x="2254872" y="409143"/>
                  </a:lnTo>
                  <a:lnTo>
                    <a:pt x="2275484" y="397256"/>
                  </a:lnTo>
                  <a:close/>
                </a:path>
                <a:path w="2730500" h="437514" extrusionOk="0">
                  <a:moveTo>
                    <a:pt x="2331669" y="97612"/>
                  </a:moveTo>
                  <a:lnTo>
                    <a:pt x="2331504" y="84696"/>
                  </a:lnTo>
                  <a:lnTo>
                    <a:pt x="2330196" y="71869"/>
                  </a:lnTo>
                  <a:lnTo>
                    <a:pt x="2326995" y="59207"/>
                  </a:lnTo>
                  <a:lnTo>
                    <a:pt x="2321572" y="72605"/>
                  </a:lnTo>
                  <a:lnTo>
                    <a:pt x="2320188" y="85661"/>
                  </a:lnTo>
                  <a:lnTo>
                    <a:pt x="2323300" y="98336"/>
                  </a:lnTo>
                  <a:lnTo>
                    <a:pt x="2331377" y="110578"/>
                  </a:lnTo>
                  <a:lnTo>
                    <a:pt x="2331669" y="97612"/>
                  </a:lnTo>
                  <a:close/>
                </a:path>
                <a:path w="2730500" h="437514" extrusionOk="0">
                  <a:moveTo>
                    <a:pt x="2355075" y="364667"/>
                  </a:moveTo>
                  <a:lnTo>
                    <a:pt x="2353106" y="340677"/>
                  </a:lnTo>
                  <a:lnTo>
                    <a:pt x="2332278" y="120396"/>
                  </a:lnTo>
                  <a:lnTo>
                    <a:pt x="2328380" y="122847"/>
                  </a:lnTo>
                  <a:lnTo>
                    <a:pt x="2325713" y="126555"/>
                  </a:lnTo>
                  <a:lnTo>
                    <a:pt x="2326652" y="130962"/>
                  </a:lnTo>
                  <a:lnTo>
                    <a:pt x="2331123" y="165087"/>
                  </a:lnTo>
                  <a:lnTo>
                    <a:pt x="2331770" y="199326"/>
                  </a:lnTo>
                  <a:lnTo>
                    <a:pt x="2331021" y="233616"/>
                  </a:lnTo>
                  <a:lnTo>
                    <a:pt x="2331301" y="267855"/>
                  </a:lnTo>
                  <a:lnTo>
                    <a:pt x="2330996" y="277253"/>
                  </a:lnTo>
                  <a:lnTo>
                    <a:pt x="2330208" y="286931"/>
                  </a:lnTo>
                  <a:lnTo>
                    <a:pt x="2330424" y="295808"/>
                  </a:lnTo>
                  <a:lnTo>
                    <a:pt x="2333104" y="302793"/>
                  </a:lnTo>
                  <a:lnTo>
                    <a:pt x="2340965" y="320319"/>
                  </a:lnTo>
                  <a:lnTo>
                    <a:pt x="2337955" y="334378"/>
                  </a:lnTo>
                  <a:lnTo>
                    <a:pt x="2328672" y="344995"/>
                  </a:lnTo>
                  <a:lnTo>
                    <a:pt x="2317762" y="352221"/>
                  </a:lnTo>
                  <a:lnTo>
                    <a:pt x="2307958" y="359511"/>
                  </a:lnTo>
                  <a:lnTo>
                    <a:pt x="2304199" y="366966"/>
                  </a:lnTo>
                  <a:lnTo>
                    <a:pt x="2304491" y="375031"/>
                  </a:lnTo>
                  <a:lnTo>
                    <a:pt x="2306828" y="384136"/>
                  </a:lnTo>
                  <a:lnTo>
                    <a:pt x="2355075" y="364667"/>
                  </a:lnTo>
                  <a:close/>
                </a:path>
                <a:path w="2730500" h="437514" extrusionOk="0">
                  <a:moveTo>
                    <a:pt x="2730347" y="364909"/>
                  </a:moveTo>
                  <a:lnTo>
                    <a:pt x="2729750" y="358914"/>
                  </a:lnTo>
                  <a:lnTo>
                    <a:pt x="2727502" y="353161"/>
                  </a:lnTo>
                  <a:lnTo>
                    <a:pt x="2719971" y="331901"/>
                  </a:lnTo>
                  <a:lnTo>
                    <a:pt x="2718016" y="310286"/>
                  </a:lnTo>
                  <a:lnTo>
                    <a:pt x="2719286" y="288556"/>
                  </a:lnTo>
                  <a:lnTo>
                    <a:pt x="2721432" y="266928"/>
                  </a:lnTo>
                  <a:lnTo>
                    <a:pt x="2723959" y="236918"/>
                  </a:lnTo>
                  <a:lnTo>
                    <a:pt x="2724251" y="207429"/>
                  </a:lnTo>
                  <a:lnTo>
                    <a:pt x="2718892" y="178816"/>
                  </a:lnTo>
                  <a:lnTo>
                    <a:pt x="2704490" y="151472"/>
                  </a:lnTo>
                  <a:lnTo>
                    <a:pt x="2710472" y="362102"/>
                  </a:lnTo>
                  <a:lnTo>
                    <a:pt x="2724315" y="376199"/>
                  </a:lnTo>
                  <a:lnTo>
                    <a:pt x="2728709" y="370801"/>
                  </a:lnTo>
                  <a:lnTo>
                    <a:pt x="2730347" y="364909"/>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48" name="Google Shape;48;p18"/>
            <p:cNvSpPr/>
            <p:nvPr/>
          </p:nvSpPr>
          <p:spPr>
            <a:xfrm>
              <a:off x="6259497" y="4761663"/>
              <a:ext cx="66675" cy="11430"/>
            </a:xfrm>
            <a:custGeom>
              <a:avLst/>
              <a:gdLst/>
              <a:ahLst/>
              <a:cxnLst/>
              <a:rect l="l" t="t" r="r" b="b"/>
              <a:pathLst>
                <a:path w="66675" h="11429" extrusionOk="0">
                  <a:moveTo>
                    <a:pt x="33567" y="0"/>
                  </a:moveTo>
                  <a:lnTo>
                    <a:pt x="16830" y="2903"/>
                  </a:lnTo>
                  <a:lnTo>
                    <a:pt x="0" y="8902"/>
                  </a:lnTo>
                  <a:lnTo>
                    <a:pt x="16715" y="5899"/>
                  </a:lnTo>
                  <a:lnTo>
                    <a:pt x="33315" y="6356"/>
                  </a:lnTo>
                  <a:lnTo>
                    <a:pt x="49852" y="8613"/>
                  </a:lnTo>
                  <a:lnTo>
                    <a:pt x="66382" y="11010"/>
                  </a:lnTo>
                  <a:lnTo>
                    <a:pt x="66535" y="10833"/>
                  </a:lnTo>
                  <a:lnTo>
                    <a:pt x="50154" y="2030"/>
                  </a:lnTo>
                  <a:lnTo>
                    <a:pt x="33567" y="0"/>
                  </a:lnTo>
                  <a:close/>
                </a:path>
              </a:pathLst>
            </a:custGeom>
            <a:solidFill>
              <a:srgbClr val="E6EAE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49" name="Google Shape;49;p18"/>
            <p:cNvSpPr/>
            <p:nvPr/>
          </p:nvSpPr>
          <p:spPr>
            <a:xfrm>
              <a:off x="7905758" y="4705422"/>
              <a:ext cx="30480" cy="26670"/>
            </a:xfrm>
            <a:custGeom>
              <a:avLst/>
              <a:gdLst/>
              <a:ahLst/>
              <a:cxnLst/>
              <a:rect l="l" t="t" r="r" b="b"/>
              <a:pathLst>
                <a:path w="30479" h="26670" extrusionOk="0">
                  <a:moveTo>
                    <a:pt x="14651" y="0"/>
                  </a:moveTo>
                  <a:lnTo>
                    <a:pt x="10803" y="3568"/>
                  </a:lnTo>
                  <a:lnTo>
                    <a:pt x="5238" y="8167"/>
                  </a:lnTo>
                  <a:lnTo>
                    <a:pt x="212" y="13649"/>
                  </a:lnTo>
                  <a:lnTo>
                    <a:pt x="0" y="19802"/>
                  </a:lnTo>
                  <a:lnTo>
                    <a:pt x="8872" y="26415"/>
                  </a:lnTo>
                  <a:lnTo>
                    <a:pt x="15133" y="21043"/>
                  </a:lnTo>
                  <a:lnTo>
                    <a:pt x="17927" y="11620"/>
                  </a:lnTo>
                  <a:lnTo>
                    <a:pt x="27668" y="10299"/>
                  </a:lnTo>
                  <a:lnTo>
                    <a:pt x="30107" y="1269"/>
                  </a:lnTo>
                  <a:lnTo>
                    <a:pt x="23490" y="1841"/>
                  </a:lnTo>
                  <a:lnTo>
                    <a:pt x="14651" y="0"/>
                  </a:lnTo>
                  <a:close/>
                </a:path>
              </a:pathLst>
            </a:custGeom>
            <a:solidFill>
              <a:srgbClr val="F3F6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0" name="Google Shape;50;p18"/>
            <p:cNvSpPr/>
            <p:nvPr/>
          </p:nvSpPr>
          <p:spPr>
            <a:xfrm>
              <a:off x="4650841" y="4785766"/>
              <a:ext cx="3524250" cy="12700"/>
            </a:xfrm>
            <a:custGeom>
              <a:avLst/>
              <a:gdLst/>
              <a:ahLst/>
              <a:cxnLst/>
              <a:rect l="l" t="t" r="r" b="b"/>
              <a:pathLst>
                <a:path w="3524250" h="12700" extrusionOk="0">
                  <a:moveTo>
                    <a:pt x="40906" y="12344"/>
                  </a:moveTo>
                  <a:lnTo>
                    <a:pt x="30670" y="3086"/>
                  </a:lnTo>
                  <a:lnTo>
                    <a:pt x="20447" y="0"/>
                  </a:lnTo>
                  <a:lnTo>
                    <a:pt x="10223" y="3086"/>
                  </a:lnTo>
                  <a:lnTo>
                    <a:pt x="0" y="12344"/>
                  </a:lnTo>
                  <a:lnTo>
                    <a:pt x="40906" y="12344"/>
                  </a:lnTo>
                  <a:close/>
                </a:path>
                <a:path w="3524250" h="12700" extrusionOk="0">
                  <a:moveTo>
                    <a:pt x="1782368" y="12344"/>
                  </a:moveTo>
                  <a:lnTo>
                    <a:pt x="1772132" y="3086"/>
                  </a:lnTo>
                  <a:lnTo>
                    <a:pt x="1761909" y="0"/>
                  </a:lnTo>
                  <a:lnTo>
                    <a:pt x="1751672" y="3086"/>
                  </a:lnTo>
                  <a:lnTo>
                    <a:pt x="1741449" y="12344"/>
                  </a:lnTo>
                  <a:lnTo>
                    <a:pt x="1782305" y="12395"/>
                  </a:lnTo>
                  <a:close/>
                </a:path>
                <a:path w="3524250" h="12700" extrusionOk="0">
                  <a:moveTo>
                    <a:pt x="3523805" y="12344"/>
                  </a:moveTo>
                  <a:lnTo>
                    <a:pt x="3513582" y="3086"/>
                  </a:lnTo>
                  <a:lnTo>
                    <a:pt x="3503358" y="0"/>
                  </a:lnTo>
                  <a:lnTo>
                    <a:pt x="3493135" y="3086"/>
                  </a:lnTo>
                  <a:lnTo>
                    <a:pt x="3482898" y="12344"/>
                  </a:lnTo>
                  <a:lnTo>
                    <a:pt x="3523742" y="12395"/>
                  </a:lnTo>
                  <a:close/>
                </a:path>
              </a:pathLst>
            </a:custGeom>
            <a:solidFill>
              <a:srgbClr val="E6EAE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1" name="Google Shape;51;p18"/>
            <p:cNvSpPr/>
            <p:nvPr/>
          </p:nvSpPr>
          <p:spPr>
            <a:xfrm>
              <a:off x="5730583" y="4568177"/>
              <a:ext cx="1919605" cy="120014"/>
            </a:xfrm>
            <a:custGeom>
              <a:avLst/>
              <a:gdLst/>
              <a:ahLst/>
              <a:cxnLst/>
              <a:rect l="l" t="t" r="r" b="b"/>
              <a:pathLst>
                <a:path w="1919604" h="120014" extrusionOk="0">
                  <a:moveTo>
                    <a:pt x="7848" y="14465"/>
                  </a:moveTo>
                  <a:lnTo>
                    <a:pt x="4076" y="0"/>
                  </a:lnTo>
                  <a:lnTo>
                    <a:pt x="495" y="28549"/>
                  </a:lnTo>
                  <a:lnTo>
                    <a:pt x="0" y="42862"/>
                  </a:lnTo>
                  <a:lnTo>
                    <a:pt x="2095" y="57277"/>
                  </a:lnTo>
                  <a:lnTo>
                    <a:pt x="4318" y="43014"/>
                  </a:lnTo>
                  <a:lnTo>
                    <a:pt x="7086" y="28778"/>
                  </a:lnTo>
                  <a:lnTo>
                    <a:pt x="7848" y="14465"/>
                  </a:lnTo>
                  <a:close/>
                </a:path>
                <a:path w="1919604" h="120014" extrusionOk="0">
                  <a:moveTo>
                    <a:pt x="1919566" y="111772"/>
                  </a:moveTo>
                  <a:lnTo>
                    <a:pt x="1916430" y="106070"/>
                  </a:lnTo>
                  <a:lnTo>
                    <a:pt x="1912493" y="101701"/>
                  </a:lnTo>
                  <a:lnTo>
                    <a:pt x="1907603" y="100215"/>
                  </a:lnTo>
                  <a:lnTo>
                    <a:pt x="1901583" y="103124"/>
                  </a:lnTo>
                  <a:lnTo>
                    <a:pt x="1898129" y="107950"/>
                  </a:lnTo>
                  <a:lnTo>
                    <a:pt x="1898561" y="112509"/>
                  </a:lnTo>
                  <a:lnTo>
                    <a:pt x="1901964" y="116509"/>
                  </a:lnTo>
                  <a:lnTo>
                    <a:pt x="1907362" y="119621"/>
                  </a:lnTo>
                  <a:lnTo>
                    <a:pt x="1919566" y="111772"/>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2" name="Google Shape;52;p18"/>
            <p:cNvSpPr/>
            <p:nvPr/>
          </p:nvSpPr>
          <p:spPr>
            <a:xfrm>
              <a:off x="7995658" y="4761406"/>
              <a:ext cx="51435" cy="11430"/>
            </a:xfrm>
            <a:custGeom>
              <a:avLst/>
              <a:gdLst/>
              <a:ahLst/>
              <a:cxnLst/>
              <a:rect l="l" t="t" r="r" b="b"/>
              <a:pathLst>
                <a:path w="51434" h="11429" extrusionOk="0">
                  <a:moveTo>
                    <a:pt x="24814" y="0"/>
                  </a:moveTo>
                  <a:lnTo>
                    <a:pt x="12176" y="3252"/>
                  </a:lnTo>
                  <a:lnTo>
                    <a:pt x="0" y="11149"/>
                  </a:lnTo>
                  <a:lnTo>
                    <a:pt x="203" y="11403"/>
                  </a:lnTo>
                  <a:lnTo>
                    <a:pt x="12997" y="10311"/>
                  </a:lnTo>
                  <a:lnTo>
                    <a:pt x="25642" y="7773"/>
                  </a:lnTo>
                  <a:lnTo>
                    <a:pt x="38338" y="5727"/>
                  </a:lnTo>
                  <a:lnTo>
                    <a:pt x="50481" y="5727"/>
                  </a:lnTo>
                  <a:lnTo>
                    <a:pt x="37877" y="1045"/>
                  </a:lnTo>
                  <a:lnTo>
                    <a:pt x="24814" y="0"/>
                  </a:lnTo>
                  <a:close/>
                </a:path>
                <a:path w="51434" h="11429" extrusionOk="0">
                  <a:moveTo>
                    <a:pt x="50481" y="5727"/>
                  </a:moveTo>
                  <a:lnTo>
                    <a:pt x="38338" y="5727"/>
                  </a:lnTo>
                  <a:lnTo>
                    <a:pt x="51282" y="6107"/>
                  </a:lnTo>
                  <a:lnTo>
                    <a:pt x="50481" y="5727"/>
                  </a:lnTo>
                  <a:close/>
                </a:path>
              </a:pathLst>
            </a:custGeom>
            <a:solidFill>
              <a:srgbClr val="E6EAE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3" name="Google Shape;53;p18"/>
            <p:cNvSpPr/>
            <p:nvPr/>
          </p:nvSpPr>
          <p:spPr>
            <a:xfrm>
              <a:off x="7906975" y="4762060"/>
              <a:ext cx="27940" cy="10795"/>
            </a:xfrm>
            <a:custGeom>
              <a:avLst/>
              <a:gdLst/>
              <a:ahLst/>
              <a:cxnLst/>
              <a:rect l="l" t="t" r="r" b="b"/>
              <a:pathLst>
                <a:path w="27940" h="10795" extrusionOk="0">
                  <a:moveTo>
                    <a:pt x="15060" y="0"/>
                  </a:moveTo>
                  <a:lnTo>
                    <a:pt x="7601" y="2097"/>
                  </a:lnTo>
                  <a:lnTo>
                    <a:pt x="0" y="5105"/>
                  </a:lnTo>
                  <a:lnTo>
                    <a:pt x="6935" y="6132"/>
                  </a:lnTo>
                  <a:lnTo>
                    <a:pt x="13839" y="7308"/>
                  </a:lnTo>
                  <a:lnTo>
                    <a:pt x="20691" y="8780"/>
                  </a:lnTo>
                  <a:lnTo>
                    <a:pt x="27470" y="10693"/>
                  </a:lnTo>
                  <a:lnTo>
                    <a:pt x="27787" y="10363"/>
                  </a:lnTo>
                  <a:lnTo>
                    <a:pt x="21936" y="1769"/>
                  </a:lnTo>
                  <a:lnTo>
                    <a:pt x="15060" y="0"/>
                  </a:lnTo>
                  <a:close/>
                </a:path>
              </a:pathLst>
            </a:custGeom>
            <a:solidFill>
              <a:srgbClr val="F3F6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4" name="Google Shape;54;p18"/>
            <p:cNvSpPr/>
            <p:nvPr/>
          </p:nvSpPr>
          <p:spPr>
            <a:xfrm>
              <a:off x="5735358" y="4466069"/>
              <a:ext cx="2745740" cy="220345"/>
            </a:xfrm>
            <a:custGeom>
              <a:avLst/>
              <a:gdLst/>
              <a:ahLst/>
              <a:cxnLst/>
              <a:rect l="l" t="t" r="r" b="b"/>
              <a:pathLst>
                <a:path w="2745740" h="220345" extrusionOk="0">
                  <a:moveTo>
                    <a:pt x="9702" y="13843"/>
                  </a:moveTo>
                  <a:lnTo>
                    <a:pt x="9639" y="6985"/>
                  </a:lnTo>
                  <a:lnTo>
                    <a:pt x="3860" y="0"/>
                  </a:lnTo>
                  <a:lnTo>
                    <a:pt x="2057" y="6807"/>
                  </a:lnTo>
                  <a:lnTo>
                    <a:pt x="0" y="13601"/>
                  </a:lnTo>
                  <a:lnTo>
                    <a:pt x="3352" y="20535"/>
                  </a:lnTo>
                  <a:lnTo>
                    <a:pt x="9702" y="13843"/>
                  </a:lnTo>
                  <a:close/>
                </a:path>
                <a:path w="2745740" h="220345" extrusionOk="0">
                  <a:moveTo>
                    <a:pt x="1984019" y="35471"/>
                  </a:moveTo>
                  <a:lnTo>
                    <a:pt x="1983524" y="30213"/>
                  </a:lnTo>
                  <a:lnTo>
                    <a:pt x="1979574" y="25666"/>
                  </a:lnTo>
                  <a:lnTo>
                    <a:pt x="1974240" y="26466"/>
                  </a:lnTo>
                  <a:lnTo>
                    <a:pt x="1969135" y="27914"/>
                  </a:lnTo>
                  <a:lnTo>
                    <a:pt x="1971865" y="41605"/>
                  </a:lnTo>
                  <a:lnTo>
                    <a:pt x="1977910" y="40462"/>
                  </a:lnTo>
                  <a:lnTo>
                    <a:pt x="1982736" y="41097"/>
                  </a:lnTo>
                  <a:lnTo>
                    <a:pt x="1984019" y="35471"/>
                  </a:lnTo>
                  <a:close/>
                </a:path>
                <a:path w="2745740" h="220345" extrusionOk="0">
                  <a:moveTo>
                    <a:pt x="2119109" y="189649"/>
                  </a:moveTo>
                  <a:lnTo>
                    <a:pt x="2118271" y="175666"/>
                  </a:lnTo>
                  <a:lnTo>
                    <a:pt x="2111311" y="170370"/>
                  </a:lnTo>
                  <a:lnTo>
                    <a:pt x="2101773" y="168668"/>
                  </a:lnTo>
                  <a:lnTo>
                    <a:pt x="2101126" y="176707"/>
                  </a:lnTo>
                  <a:lnTo>
                    <a:pt x="2105279" y="183172"/>
                  </a:lnTo>
                  <a:lnTo>
                    <a:pt x="2108784" y="189839"/>
                  </a:lnTo>
                  <a:lnTo>
                    <a:pt x="2112581" y="189064"/>
                  </a:lnTo>
                  <a:lnTo>
                    <a:pt x="2119109" y="189649"/>
                  </a:lnTo>
                  <a:close/>
                </a:path>
                <a:path w="2745740" h="220345" extrusionOk="0">
                  <a:moveTo>
                    <a:pt x="2745321" y="210134"/>
                  </a:moveTo>
                  <a:lnTo>
                    <a:pt x="2742171" y="206756"/>
                  </a:lnTo>
                  <a:lnTo>
                    <a:pt x="2735237" y="204381"/>
                  </a:lnTo>
                  <a:lnTo>
                    <a:pt x="2734513" y="210197"/>
                  </a:lnTo>
                  <a:lnTo>
                    <a:pt x="2735135" y="215658"/>
                  </a:lnTo>
                  <a:lnTo>
                    <a:pt x="2739453" y="220141"/>
                  </a:lnTo>
                  <a:lnTo>
                    <a:pt x="2744495" y="214579"/>
                  </a:lnTo>
                  <a:lnTo>
                    <a:pt x="2745321" y="210134"/>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5" name="Google Shape;55;p18"/>
            <p:cNvSpPr/>
            <p:nvPr/>
          </p:nvSpPr>
          <p:spPr>
            <a:xfrm>
              <a:off x="7980378" y="4772421"/>
              <a:ext cx="15875" cy="10795"/>
            </a:xfrm>
            <a:custGeom>
              <a:avLst/>
              <a:gdLst/>
              <a:ahLst/>
              <a:cxnLst/>
              <a:rect l="l" t="t" r="r" b="b"/>
              <a:pathLst>
                <a:path w="15875" h="10795" extrusionOk="0">
                  <a:moveTo>
                    <a:pt x="7886" y="0"/>
                  </a:moveTo>
                  <a:lnTo>
                    <a:pt x="698" y="215"/>
                  </a:lnTo>
                  <a:lnTo>
                    <a:pt x="0" y="10236"/>
                  </a:lnTo>
                  <a:lnTo>
                    <a:pt x="330" y="10566"/>
                  </a:lnTo>
                  <a:lnTo>
                    <a:pt x="7493" y="10312"/>
                  </a:lnTo>
                  <a:lnTo>
                    <a:pt x="12623" y="7035"/>
                  </a:lnTo>
                  <a:lnTo>
                    <a:pt x="15481" y="380"/>
                  </a:lnTo>
                  <a:lnTo>
                    <a:pt x="15290" y="139"/>
                  </a:lnTo>
                  <a:lnTo>
                    <a:pt x="7886" y="0"/>
                  </a:lnTo>
                  <a:close/>
                </a:path>
              </a:pathLst>
            </a:custGeom>
            <a:solidFill>
              <a:srgbClr val="F3F6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6" name="Google Shape;56;p18"/>
            <p:cNvSpPr/>
            <p:nvPr/>
          </p:nvSpPr>
          <p:spPr>
            <a:xfrm>
              <a:off x="7112354" y="4688416"/>
              <a:ext cx="10160" cy="12065"/>
            </a:xfrm>
            <a:custGeom>
              <a:avLst/>
              <a:gdLst/>
              <a:ahLst/>
              <a:cxnLst/>
              <a:rect l="l" t="t" r="r" b="b"/>
              <a:pathLst>
                <a:path w="10159" h="12064" extrusionOk="0">
                  <a:moveTo>
                    <a:pt x="2908" y="0"/>
                  </a:moveTo>
                  <a:lnTo>
                    <a:pt x="1244" y="5359"/>
                  </a:lnTo>
                  <a:lnTo>
                    <a:pt x="0" y="11658"/>
                  </a:lnTo>
                  <a:lnTo>
                    <a:pt x="4152" y="11938"/>
                  </a:lnTo>
                  <a:lnTo>
                    <a:pt x="7620" y="10655"/>
                  </a:lnTo>
                  <a:lnTo>
                    <a:pt x="10109" y="7188"/>
                  </a:lnTo>
                  <a:lnTo>
                    <a:pt x="2908"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7" name="Google Shape;57;p18"/>
            <p:cNvSpPr/>
            <p:nvPr/>
          </p:nvSpPr>
          <p:spPr>
            <a:xfrm>
              <a:off x="8477680" y="4711294"/>
              <a:ext cx="7620" cy="10795"/>
            </a:xfrm>
            <a:custGeom>
              <a:avLst/>
              <a:gdLst/>
              <a:ahLst/>
              <a:cxnLst/>
              <a:rect l="l" t="t" r="r" b="b"/>
              <a:pathLst>
                <a:path w="7620" h="10795" extrusionOk="0">
                  <a:moveTo>
                    <a:pt x="127" y="0"/>
                  </a:moveTo>
                  <a:lnTo>
                    <a:pt x="0" y="10528"/>
                  </a:lnTo>
                  <a:lnTo>
                    <a:pt x="2209" y="8763"/>
                  </a:lnTo>
                  <a:lnTo>
                    <a:pt x="5905" y="7289"/>
                  </a:lnTo>
                  <a:lnTo>
                    <a:pt x="7035" y="1524"/>
                  </a:lnTo>
                  <a:lnTo>
                    <a:pt x="3225" y="584"/>
                  </a:lnTo>
                  <a:lnTo>
                    <a:pt x="127" y="0"/>
                  </a:lnTo>
                  <a:close/>
                </a:path>
              </a:pathLst>
            </a:custGeom>
            <a:solidFill>
              <a:srgbClr val="F3F6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8" name="Google Shape;58;p18"/>
            <p:cNvSpPr/>
            <p:nvPr/>
          </p:nvSpPr>
          <p:spPr>
            <a:xfrm>
              <a:off x="8046946" y="4765057"/>
              <a:ext cx="20955" cy="10160"/>
            </a:xfrm>
            <a:custGeom>
              <a:avLst/>
              <a:gdLst/>
              <a:ahLst/>
              <a:cxnLst/>
              <a:rect l="l" t="t" r="r" b="b"/>
              <a:pathLst>
                <a:path w="20954" h="10160" extrusionOk="0">
                  <a:moveTo>
                    <a:pt x="15125" y="0"/>
                  </a:moveTo>
                  <a:lnTo>
                    <a:pt x="7137" y="3009"/>
                  </a:lnTo>
                  <a:lnTo>
                    <a:pt x="50" y="2387"/>
                  </a:lnTo>
                  <a:lnTo>
                    <a:pt x="5346" y="9905"/>
                  </a:lnTo>
                  <a:lnTo>
                    <a:pt x="13347" y="6870"/>
                  </a:lnTo>
                  <a:lnTo>
                    <a:pt x="20408" y="7594"/>
                  </a:lnTo>
                  <a:close/>
                </a:path>
              </a:pathLst>
            </a:custGeom>
            <a:solidFill>
              <a:srgbClr val="E6EAE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9" name="Google Shape;59;p18"/>
            <p:cNvSpPr/>
            <p:nvPr/>
          </p:nvSpPr>
          <p:spPr>
            <a:xfrm>
              <a:off x="8027076" y="4662294"/>
              <a:ext cx="10795" cy="10160"/>
            </a:xfrm>
            <a:custGeom>
              <a:avLst/>
              <a:gdLst/>
              <a:ahLst/>
              <a:cxnLst/>
              <a:rect l="l" t="t" r="r" b="b"/>
              <a:pathLst>
                <a:path w="10795" h="10160" extrusionOk="0">
                  <a:moveTo>
                    <a:pt x="4920" y="0"/>
                  </a:moveTo>
                  <a:lnTo>
                    <a:pt x="1966" y="481"/>
                  </a:lnTo>
                  <a:lnTo>
                    <a:pt x="620" y="4325"/>
                  </a:lnTo>
                  <a:lnTo>
                    <a:pt x="0" y="9676"/>
                  </a:lnTo>
                  <a:lnTo>
                    <a:pt x="10363" y="4735"/>
                  </a:lnTo>
                  <a:lnTo>
                    <a:pt x="492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0" name="Google Shape;60;p18"/>
            <p:cNvSpPr/>
            <p:nvPr/>
          </p:nvSpPr>
          <p:spPr>
            <a:xfrm>
              <a:off x="7543051" y="4716367"/>
              <a:ext cx="6985" cy="10795"/>
            </a:xfrm>
            <a:custGeom>
              <a:avLst/>
              <a:gdLst/>
              <a:ahLst/>
              <a:cxnLst/>
              <a:rect l="l" t="t" r="r" b="b"/>
              <a:pathLst>
                <a:path w="6984" h="10795" extrusionOk="0">
                  <a:moveTo>
                    <a:pt x="127" y="0"/>
                  </a:moveTo>
                  <a:lnTo>
                    <a:pt x="0" y="10312"/>
                  </a:lnTo>
                  <a:lnTo>
                    <a:pt x="3162" y="9817"/>
                  </a:lnTo>
                  <a:lnTo>
                    <a:pt x="6591" y="9080"/>
                  </a:lnTo>
                  <a:lnTo>
                    <a:pt x="6629" y="5219"/>
                  </a:lnTo>
                  <a:lnTo>
                    <a:pt x="6692" y="1320"/>
                  </a:lnTo>
                  <a:lnTo>
                    <a:pt x="3302" y="520"/>
                  </a:lnTo>
                  <a:lnTo>
                    <a:pt x="127" y="0"/>
                  </a:lnTo>
                  <a:close/>
                </a:path>
              </a:pathLst>
            </a:custGeom>
            <a:solidFill>
              <a:srgbClr val="F3F6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1" name="Google Shape;61;p18"/>
            <p:cNvSpPr/>
            <p:nvPr/>
          </p:nvSpPr>
          <p:spPr>
            <a:xfrm>
              <a:off x="7698169" y="4420359"/>
              <a:ext cx="10795" cy="10160"/>
            </a:xfrm>
            <a:custGeom>
              <a:avLst/>
              <a:gdLst/>
              <a:ahLst/>
              <a:cxnLst/>
              <a:rect l="l" t="t" r="r" b="b"/>
              <a:pathLst>
                <a:path w="10795" h="10160" extrusionOk="0">
                  <a:moveTo>
                    <a:pt x="6286" y="0"/>
                  </a:moveTo>
                  <a:lnTo>
                    <a:pt x="0" y="4686"/>
                  </a:lnTo>
                  <a:lnTo>
                    <a:pt x="2146" y="7772"/>
                  </a:lnTo>
                  <a:lnTo>
                    <a:pt x="8216" y="10121"/>
                  </a:lnTo>
                  <a:lnTo>
                    <a:pt x="10375" y="6210"/>
                  </a:lnTo>
                  <a:lnTo>
                    <a:pt x="9804" y="2819"/>
                  </a:lnTo>
                  <a:lnTo>
                    <a:pt x="6286"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2" name="Google Shape;62;p18"/>
            <p:cNvSpPr/>
            <p:nvPr/>
          </p:nvSpPr>
          <p:spPr>
            <a:xfrm>
              <a:off x="6336055" y="4772532"/>
              <a:ext cx="1751964" cy="10795"/>
            </a:xfrm>
            <a:custGeom>
              <a:avLst/>
              <a:gdLst/>
              <a:ahLst/>
              <a:cxnLst/>
              <a:rect l="l" t="t" r="r" b="b"/>
              <a:pathLst>
                <a:path w="1751965" h="10795" extrusionOk="0">
                  <a:moveTo>
                    <a:pt x="6832" y="7099"/>
                  </a:moveTo>
                  <a:lnTo>
                    <a:pt x="152" y="5080"/>
                  </a:lnTo>
                  <a:lnTo>
                    <a:pt x="0" y="5257"/>
                  </a:lnTo>
                  <a:lnTo>
                    <a:pt x="1841" y="6527"/>
                  </a:lnTo>
                  <a:lnTo>
                    <a:pt x="5524" y="9042"/>
                  </a:lnTo>
                  <a:lnTo>
                    <a:pt x="5969" y="8407"/>
                  </a:lnTo>
                  <a:lnTo>
                    <a:pt x="6832" y="7099"/>
                  </a:lnTo>
                  <a:close/>
                </a:path>
                <a:path w="1751965" h="10795" extrusionOk="0">
                  <a:moveTo>
                    <a:pt x="1751812" y="10236"/>
                  </a:moveTo>
                  <a:lnTo>
                    <a:pt x="1749679" y="6159"/>
                  </a:lnTo>
                  <a:lnTo>
                    <a:pt x="1745856" y="5194"/>
                  </a:lnTo>
                  <a:lnTo>
                    <a:pt x="1741614" y="5105"/>
                  </a:lnTo>
                  <a:lnTo>
                    <a:pt x="1739430" y="939"/>
                  </a:lnTo>
                  <a:lnTo>
                    <a:pt x="1735607" y="88"/>
                  </a:lnTo>
                  <a:lnTo>
                    <a:pt x="1731391" y="0"/>
                  </a:lnTo>
                  <a:lnTo>
                    <a:pt x="1733473" y="4241"/>
                  </a:lnTo>
                  <a:lnTo>
                    <a:pt x="1737296" y="5118"/>
                  </a:lnTo>
                  <a:lnTo>
                    <a:pt x="1741487" y="5245"/>
                  </a:lnTo>
                  <a:lnTo>
                    <a:pt x="1743710" y="9359"/>
                  </a:lnTo>
                  <a:lnTo>
                    <a:pt x="1747532" y="10236"/>
                  </a:lnTo>
                  <a:lnTo>
                    <a:pt x="1751736" y="10401"/>
                  </a:lnTo>
                  <a:lnTo>
                    <a:pt x="1751812" y="10236"/>
                  </a:lnTo>
                  <a:close/>
                </a:path>
              </a:pathLst>
            </a:custGeom>
            <a:solidFill>
              <a:srgbClr val="E6EAE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3" name="Google Shape;63;p18"/>
            <p:cNvSpPr/>
            <p:nvPr/>
          </p:nvSpPr>
          <p:spPr>
            <a:xfrm>
              <a:off x="8087663" y="4782837"/>
              <a:ext cx="5715" cy="10795"/>
            </a:xfrm>
            <a:custGeom>
              <a:avLst/>
              <a:gdLst/>
              <a:ahLst/>
              <a:cxnLst/>
              <a:rect l="l" t="t" r="r" b="b"/>
              <a:pathLst>
                <a:path w="5715" h="10795" extrusionOk="0">
                  <a:moveTo>
                    <a:pt x="254" y="0"/>
                  </a:moveTo>
                  <a:lnTo>
                    <a:pt x="0" y="10032"/>
                  </a:lnTo>
                  <a:lnTo>
                    <a:pt x="292" y="10286"/>
                  </a:lnTo>
                  <a:lnTo>
                    <a:pt x="5283" y="6845"/>
                  </a:lnTo>
                  <a:lnTo>
                    <a:pt x="5499" y="3416"/>
                  </a:lnTo>
                  <a:lnTo>
                    <a:pt x="254" y="0"/>
                  </a:lnTo>
                  <a:close/>
                </a:path>
                <a:path w="5715" h="10795" extrusionOk="0">
                  <a:moveTo>
                    <a:pt x="139" y="76"/>
                  </a:moveTo>
                  <a:close/>
                </a:path>
              </a:pathLst>
            </a:custGeom>
            <a:solidFill>
              <a:srgbClr val="F3F6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4" name="Google Shape;64;p18"/>
            <p:cNvSpPr/>
            <p:nvPr/>
          </p:nvSpPr>
          <p:spPr>
            <a:xfrm>
              <a:off x="6325876" y="4772500"/>
              <a:ext cx="10795" cy="5715"/>
            </a:xfrm>
            <a:custGeom>
              <a:avLst/>
              <a:gdLst/>
              <a:ahLst/>
              <a:cxnLst/>
              <a:rect l="l" t="t" r="r" b="b"/>
              <a:pathLst>
                <a:path w="10795" h="5714" extrusionOk="0">
                  <a:moveTo>
                    <a:pt x="152" y="0"/>
                  </a:moveTo>
                  <a:lnTo>
                    <a:pt x="0" y="177"/>
                  </a:lnTo>
                  <a:lnTo>
                    <a:pt x="2184" y="4279"/>
                  </a:lnTo>
                  <a:lnTo>
                    <a:pt x="6007" y="5130"/>
                  </a:lnTo>
                  <a:lnTo>
                    <a:pt x="10185" y="5283"/>
                  </a:lnTo>
                  <a:lnTo>
                    <a:pt x="10331" y="5105"/>
                  </a:lnTo>
                  <a:lnTo>
                    <a:pt x="8153" y="1003"/>
                  </a:lnTo>
                  <a:lnTo>
                    <a:pt x="4343" y="114"/>
                  </a:lnTo>
                  <a:lnTo>
                    <a:pt x="152" y="0"/>
                  </a:lnTo>
                  <a:close/>
                </a:path>
              </a:pathLst>
            </a:custGeom>
            <a:solidFill>
              <a:srgbClr val="E6EAE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5" name="Google Shape;65;p18"/>
            <p:cNvSpPr/>
            <p:nvPr/>
          </p:nvSpPr>
          <p:spPr>
            <a:xfrm>
              <a:off x="7541820" y="4675581"/>
              <a:ext cx="2540" cy="5080"/>
            </a:xfrm>
            <a:custGeom>
              <a:avLst/>
              <a:gdLst/>
              <a:ahLst/>
              <a:cxnLst/>
              <a:rect l="l" t="t" r="r" b="b"/>
              <a:pathLst>
                <a:path w="2540" h="5079" extrusionOk="0">
                  <a:moveTo>
                    <a:pt x="0" y="0"/>
                  </a:moveTo>
                  <a:lnTo>
                    <a:pt x="419" y="5029"/>
                  </a:lnTo>
                  <a:lnTo>
                    <a:pt x="977" y="4495"/>
                  </a:lnTo>
                  <a:lnTo>
                    <a:pt x="2120" y="3746"/>
                  </a:lnTo>
                  <a:lnTo>
                    <a:pt x="1536" y="2260"/>
                  </a:lnTo>
                  <a:lnTo>
                    <a:pt x="698" y="1155"/>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6" name="Google Shape;66;p18"/>
            <p:cNvSpPr/>
            <p:nvPr/>
          </p:nvSpPr>
          <p:spPr>
            <a:xfrm>
              <a:off x="7541387" y="4736972"/>
              <a:ext cx="439420" cy="56515"/>
            </a:xfrm>
            <a:custGeom>
              <a:avLst/>
              <a:gdLst/>
              <a:ahLst/>
              <a:cxnLst/>
              <a:rect l="l" t="t" r="r" b="b"/>
              <a:pathLst>
                <a:path w="439420" h="56514" extrusionOk="0">
                  <a:moveTo>
                    <a:pt x="2019" y="4267"/>
                  </a:moveTo>
                  <a:lnTo>
                    <a:pt x="2006" y="2616"/>
                  </a:lnTo>
                  <a:lnTo>
                    <a:pt x="1562" y="1295"/>
                  </a:lnTo>
                  <a:lnTo>
                    <a:pt x="1270" y="0"/>
                  </a:lnTo>
                  <a:lnTo>
                    <a:pt x="850" y="1663"/>
                  </a:lnTo>
                  <a:lnTo>
                    <a:pt x="419" y="3327"/>
                  </a:lnTo>
                  <a:lnTo>
                    <a:pt x="0" y="4991"/>
                  </a:lnTo>
                  <a:lnTo>
                    <a:pt x="711" y="4635"/>
                  </a:lnTo>
                  <a:lnTo>
                    <a:pt x="2019" y="4267"/>
                  </a:lnTo>
                  <a:close/>
                </a:path>
                <a:path w="439420" h="56514" extrusionOk="0">
                  <a:moveTo>
                    <a:pt x="439318" y="46024"/>
                  </a:moveTo>
                  <a:lnTo>
                    <a:pt x="438988" y="45694"/>
                  </a:lnTo>
                  <a:lnTo>
                    <a:pt x="433882" y="50800"/>
                  </a:lnTo>
                  <a:lnTo>
                    <a:pt x="434098" y="51015"/>
                  </a:lnTo>
                  <a:lnTo>
                    <a:pt x="433870" y="50812"/>
                  </a:lnTo>
                  <a:lnTo>
                    <a:pt x="428815" y="55854"/>
                  </a:lnTo>
                  <a:lnTo>
                    <a:pt x="429145" y="56184"/>
                  </a:lnTo>
                  <a:lnTo>
                    <a:pt x="434200" y="51130"/>
                  </a:lnTo>
                  <a:lnTo>
                    <a:pt x="439318" y="46024"/>
                  </a:lnTo>
                  <a:close/>
                </a:path>
              </a:pathLst>
            </a:custGeom>
            <a:solidFill>
              <a:srgbClr val="F3F6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7" name="Google Shape;67;p18"/>
            <p:cNvSpPr/>
            <p:nvPr/>
          </p:nvSpPr>
          <p:spPr>
            <a:xfrm>
              <a:off x="5001488" y="4374057"/>
              <a:ext cx="2299335" cy="230504"/>
            </a:xfrm>
            <a:custGeom>
              <a:avLst/>
              <a:gdLst/>
              <a:ahLst/>
              <a:cxnLst/>
              <a:rect l="l" t="t" r="r" b="b"/>
              <a:pathLst>
                <a:path w="2299334" h="230504" extrusionOk="0">
                  <a:moveTo>
                    <a:pt x="10756" y="216954"/>
                  </a:moveTo>
                  <a:lnTo>
                    <a:pt x="10172" y="210134"/>
                  </a:lnTo>
                  <a:lnTo>
                    <a:pt x="7950" y="203263"/>
                  </a:lnTo>
                  <a:lnTo>
                    <a:pt x="6337" y="210032"/>
                  </a:lnTo>
                  <a:lnTo>
                    <a:pt x="5753" y="216827"/>
                  </a:lnTo>
                  <a:lnTo>
                    <a:pt x="6083" y="223647"/>
                  </a:lnTo>
                  <a:lnTo>
                    <a:pt x="7200" y="230479"/>
                  </a:lnTo>
                  <a:lnTo>
                    <a:pt x="9740" y="223735"/>
                  </a:lnTo>
                  <a:lnTo>
                    <a:pt x="10756" y="216954"/>
                  </a:lnTo>
                  <a:close/>
                </a:path>
                <a:path w="2299334" h="230504" extrusionOk="0">
                  <a:moveTo>
                    <a:pt x="11874" y="178917"/>
                  </a:moveTo>
                  <a:lnTo>
                    <a:pt x="11239" y="170967"/>
                  </a:lnTo>
                  <a:lnTo>
                    <a:pt x="9969" y="162979"/>
                  </a:lnTo>
                  <a:lnTo>
                    <a:pt x="2336" y="170281"/>
                  </a:lnTo>
                  <a:lnTo>
                    <a:pt x="0" y="177990"/>
                  </a:lnTo>
                  <a:lnTo>
                    <a:pt x="2032" y="186042"/>
                  </a:lnTo>
                  <a:lnTo>
                    <a:pt x="7556" y="194360"/>
                  </a:lnTo>
                  <a:lnTo>
                    <a:pt x="10947" y="186728"/>
                  </a:lnTo>
                  <a:lnTo>
                    <a:pt x="11874" y="178917"/>
                  </a:lnTo>
                  <a:close/>
                </a:path>
                <a:path w="2299334" h="230504" extrusionOk="0">
                  <a:moveTo>
                    <a:pt x="14274" y="65265"/>
                  </a:moveTo>
                  <a:lnTo>
                    <a:pt x="13462" y="40881"/>
                  </a:lnTo>
                  <a:lnTo>
                    <a:pt x="7899" y="65087"/>
                  </a:lnTo>
                  <a:lnTo>
                    <a:pt x="6362" y="89420"/>
                  </a:lnTo>
                  <a:lnTo>
                    <a:pt x="7721" y="113817"/>
                  </a:lnTo>
                  <a:lnTo>
                    <a:pt x="10883" y="138264"/>
                  </a:lnTo>
                  <a:lnTo>
                    <a:pt x="12534" y="113944"/>
                  </a:lnTo>
                  <a:lnTo>
                    <a:pt x="13804" y="89611"/>
                  </a:lnTo>
                  <a:lnTo>
                    <a:pt x="14274" y="65265"/>
                  </a:lnTo>
                  <a:close/>
                </a:path>
                <a:path w="2299334" h="230504" extrusionOk="0">
                  <a:moveTo>
                    <a:pt x="736993" y="122593"/>
                  </a:moveTo>
                  <a:lnTo>
                    <a:pt x="736473" y="123151"/>
                  </a:lnTo>
                  <a:lnTo>
                    <a:pt x="735482" y="123748"/>
                  </a:lnTo>
                  <a:lnTo>
                    <a:pt x="735533" y="124269"/>
                  </a:lnTo>
                  <a:lnTo>
                    <a:pt x="735647" y="125704"/>
                  </a:lnTo>
                  <a:lnTo>
                    <a:pt x="736206" y="127101"/>
                  </a:lnTo>
                  <a:lnTo>
                    <a:pt x="736587" y="128511"/>
                  </a:lnTo>
                  <a:lnTo>
                    <a:pt x="736993" y="122593"/>
                  </a:lnTo>
                  <a:close/>
                </a:path>
                <a:path w="2299334" h="230504" extrusionOk="0">
                  <a:moveTo>
                    <a:pt x="1242580" y="219036"/>
                  </a:moveTo>
                  <a:lnTo>
                    <a:pt x="1241869" y="214858"/>
                  </a:lnTo>
                  <a:lnTo>
                    <a:pt x="1234859" y="216001"/>
                  </a:lnTo>
                  <a:lnTo>
                    <a:pt x="1230236" y="218071"/>
                  </a:lnTo>
                  <a:lnTo>
                    <a:pt x="1237894" y="224967"/>
                  </a:lnTo>
                  <a:lnTo>
                    <a:pt x="1241679" y="222567"/>
                  </a:lnTo>
                  <a:lnTo>
                    <a:pt x="1242580" y="219036"/>
                  </a:lnTo>
                  <a:close/>
                </a:path>
                <a:path w="2299334" h="230504" extrusionOk="0">
                  <a:moveTo>
                    <a:pt x="2299335" y="127342"/>
                  </a:moveTo>
                  <a:lnTo>
                    <a:pt x="2299170" y="85166"/>
                  </a:lnTo>
                  <a:lnTo>
                    <a:pt x="2298293" y="42989"/>
                  </a:lnTo>
                  <a:lnTo>
                    <a:pt x="2298636" y="825"/>
                  </a:lnTo>
                  <a:lnTo>
                    <a:pt x="2295461" y="0"/>
                  </a:lnTo>
                  <a:lnTo>
                    <a:pt x="2294255" y="42379"/>
                  </a:lnTo>
                  <a:lnTo>
                    <a:pt x="2293709" y="84759"/>
                  </a:lnTo>
                  <a:lnTo>
                    <a:pt x="2294394" y="127127"/>
                  </a:lnTo>
                  <a:lnTo>
                    <a:pt x="2296871" y="169481"/>
                  </a:lnTo>
                  <a:lnTo>
                    <a:pt x="2299335" y="127342"/>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68" name="Google Shape;68;p18"/>
            <p:cNvPicPr preferRelativeResize="0"/>
            <p:nvPr/>
          </p:nvPicPr>
          <p:blipFill rotWithShape="1">
            <a:blip r:embed="rId12">
              <a:alphaModFix/>
            </a:blip>
            <a:srcRect/>
            <a:stretch/>
          </p:blipFill>
          <p:spPr>
            <a:xfrm>
              <a:off x="1377734" y="5391509"/>
              <a:ext cx="264172" cy="283903"/>
            </a:xfrm>
            <a:prstGeom prst="rect">
              <a:avLst/>
            </a:prstGeom>
            <a:noFill/>
            <a:ln>
              <a:noFill/>
            </a:ln>
          </p:spPr>
        </p:pic>
        <p:pic>
          <p:nvPicPr>
            <p:cNvPr id="69" name="Google Shape;69;p18"/>
            <p:cNvPicPr preferRelativeResize="0"/>
            <p:nvPr/>
          </p:nvPicPr>
          <p:blipFill rotWithShape="1">
            <a:blip r:embed="rId13">
              <a:alphaModFix/>
            </a:blip>
            <a:srcRect/>
            <a:stretch/>
          </p:blipFill>
          <p:spPr>
            <a:xfrm>
              <a:off x="1734159" y="5134640"/>
              <a:ext cx="168198" cy="180769"/>
            </a:xfrm>
            <a:prstGeom prst="rect">
              <a:avLst/>
            </a:prstGeom>
            <a:noFill/>
            <a:ln>
              <a:noFill/>
            </a:ln>
          </p:spPr>
        </p:pic>
        <p:pic>
          <p:nvPicPr>
            <p:cNvPr id="70" name="Google Shape;70;p18"/>
            <p:cNvPicPr preferRelativeResize="0"/>
            <p:nvPr/>
          </p:nvPicPr>
          <p:blipFill rotWithShape="1">
            <a:blip r:embed="rId14">
              <a:alphaModFix/>
            </a:blip>
            <a:srcRect/>
            <a:stretch/>
          </p:blipFill>
          <p:spPr>
            <a:xfrm>
              <a:off x="1902396" y="4621269"/>
              <a:ext cx="168211" cy="180769"/>
            </a:xfrm>
            <a:prstGeom prst="rect">
              <a:avLst/>
            </a:prstGeom>
            <a:noFill/>
            <a:ln>
              <a:noFill/>
            </a:ln>
          </p:spPr>
        </p:pic>
        <p:pic>
          <p:nvPicPr>
            <p:cNvPr id="71" name="Google Shape;71;p18"/>
            <p:cNvPicPr preferRelativeResize="0"/>
            <p:nvPr/>
          </p:nvPicPr>
          <p:blipFill rotWithShape="1">
            <a:blip r:embed="rId15">
              <a:alphaModFix/>
            </a:blip>
            <a:srcRect/>
            <a:stretch/>
          </p:blipFill>
          <p:spPr>
            <a:xfrm>
              <a:off x="1067371" y="5258074"/>
              <a:ext cx="168198" cy="180769"/>
            </a:xfrm>
            <a:prstGeom prst="rect">
              <a:avLst/>
            </a:prstGeom>
            <a:noFill/>
            <a:ln>
              <a:noFill/>
            </a:ln>
          </p:spPr>
        </p:pic>
        <p:pic>
          <p:nvPicPr>
            <p:cNvPr id="72" name="Google Shape;72;p18"/>
            <p:cNvPicPr preferRelativeResize="0"/>
            <p:nvPr/>
          </p:nvPicPr>
          <p:blipFill rotWithShape="1">
            <a:blip r:embed="rId16">
              <a:alphaModFix/>
            </a:blip>
            <a:srcRect/>
            <a:stretch/>
          </p:blipFill>
          <p:spPr>
            <a:xfrm>
              <a:off x="978509" y="5585025"/>
              <a:ext cx="168198" cy="180774"/>
            </a:xfrm>
            <a:prstGeom prst="rect">
              <a:avLst/>
            </a:prstGeom>
            <a:noFill/>
            <a:ln>
              <a:noFill/>
            </a:ln>
          </p:spPr>
        </p:pic>
        <p:sp>
          <p:nvSpPr>
            <p:cNvPr id="73" name="Google Shape;73;p18"/>
            <p:cNvSpPr/>
            <p:nvPr/>
          </p:nvSpPr>
          <p:spPr>
            <a:xfrm>
              <a:off x="1057860" y="5481565"/>
              <a:ext cx="279400" cy="71755"/>
            </a:xfrm>
            <a:custGeom>
              <a:avLst/>
              <a:gdLst/>
              <a:ahLst/>
              <a:cxnLst/>
              <a:rect l="l" t="t" r="r" b="b"/>
              <a:pathLst>
                <a:path w="279400" h="71754" extrusionOk="0">
                  <a:moveTo>
                    <a:pt x="0" y="71221"/>
                  </a:moveTo>
                  <a:lnTo>
                    <a:pt x="0" y="0"/>
                  </a:lnTo>
                  <a:lnTo>
                    <a:pt x="279196" y="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74" name="Google Shape;74;p18"/>
            <p:cNvSpPr/>
            <p:nvPr/>
          </p:nvSpPr>
          <p:spPr>
            <a:xfrm>
              <a:off x="1030808" y="5524385"/>
              <a:ext cx="54610" cy="54610"/>
            </a:xfrm>
            <a:custGeom>
              <a:avLst/>
              <a:gdLst/>
              <a:ahLst/>
              <a:cxnLst/>
              <a:rect l="l" t="t" r="r" b="b"/>
              <a:pathLst>
                <a:path w="54609" h="54610" extrusionOk="0">
                  <a:moveTo>
                    <a:pt x="54102" y="27051"/>
                  </a:moveTo>
                  <a:lnTo>
                    <a:pt x="27051" y="0"/>
                  </a:lnTo>
                  <a:lnTo>
                    <a:pt x="16535" y="2133"/>
                  </a:lnTo>
                  <a:lnTo>
                    <a:pt x="7924" y="7937"/>
                  </a:lnTo>
                  <a:lnTo>
                    <a:pt x="2120" y="16535"/>
                  </a:lnTo>
                  <a:lnTo>
                    <a:pt x="0" y="27051"/>
                  </a:lnTo>
                  <a:lnTo>
                    <a:pt x="2120" y="37566"/>
                  </a:lnTo>
                  <a:lnTo>
                    <a:pt x="7924" y="46177"/>
                  </a:lnTo>
                  <a:lnTo>
                    <a:pt x="16535" y="51981"/>
                  </a:lnTo>
                  <a:lnTo>
                    <a:pt x="27051" y="54102"/>
                  </a:lnTo>
                  <a:lnTo>
                    <a:pt x="37566" y="51981"/>
                  </a:lnTo>
                  <a:lnTo>
                    <a:pt x="43815" y="47752"/>
                  </a:lnTo>
                  <a:lnTo>
                    <a:pt x="46164" y="46177"/>
                  </a:lnTo>
                  <a:lnTo>
                    <a:pt x="51968" y="37566"/>
                  </a:lnTo>
                  <a:lnTo>
                    <a:pt x="54102" y="27051"/>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75" name="Google Shape;75;p18"/>
            <p:cNvPicPr preferRelativeResize="0"/>
            <p:nvPr/>
          </p:nvPicPr>
          <p:blipFill rotWithShape="1">
            <a:blip r:embed="rId17">
              <a:alphaModFix/>
            </a:blip>
            <a:srcRect/>
            <a:stretch/>
          </p:blipFill>
          <p:spPr>
            <a:xfrm>
              <a:off x="1259986" y="5292735"/>
              <a:ext cx="260470" cy="99844"/>
            </a:xfrm>
            <a:prstGeom prst="rect">
              <a:avLst/>
            </a:prstGeom>
            <a:noFill/>
            <a:ln>
              <a:noFill/>
            </a:ln>
          </p:spPr>
        </p:pic>
        <p:pic>
          <p:nvPicPr>
            <p:cNvPr id="76" name="Google Shape;76;p18"/>
            <p:cNvPicPr preferRelativeResize="0"/>
            <p:nvPr/>
          </p:nvPicPr>
          <p:blipFill rotWithShape="1">
            <a:blip r:embed="rId18">
              <a:alphaModFix/>
            </a:blip>
            <a:srcRect/>
            <a:stretch/>
          </p:blipFill>
          <p:spPr>
            <a:xfrm>
              <a:off x="1656322" y="5334889"/>
              <a:ext cx="198536" cy="205187"/>
            </a:xfrm>
            <a:prstGeom prst="rect">
              <a:avLst/>
            </a:prstGeom>
            <a:noFill/>
            <a:ln>
              <a:noFill/>
            </a:ln>
          </p:spPr>
        </p:pic>
        <p:sp>
          <p:nvSpPr>
            <p:cNvPr id="77" name="Google Shape;77;p18"/>
            <p:cNvSpPr/>
            <p:nvPr/>
          </p:nvSpPr>
          <p:spPr>
            <a:xfrm>
              <a:off x="1827805" y="4891685"/>
              <a:ext cx="158750" cy="568960"/>
            </a:xfrm>
            <a:custGeom>
              <a:avLst/>
              <a:gdLst/>
              <a:ahLst/>
              <a:cxnLst/>
              <a:rect l="l" t="t" r="r" b="b"/>
              <a:pathLst>
                <a:path w="158750" h="568960" extrusionOk="0">
                  <a:moveTo>
                    <a:pt x="158699" y="0"/>
                  </a:moveTo>
                  <a:lnTo>
                    <a:pt x="158699" y="568401"/>
                  </a:lnTo>
                  <a:lnTo>
                    <a:pt x="0" y="568388"/>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78" name="Google Shape;78;p18"/>
            <p:cNvSpPr/>
            <p:nvPr/>
          </p:nvSpPr>
          <p:spPr>
            <a:xfrm>
              <a:off x="1959445" y="4865992"/>
              <a:ext cx="54610" cy="54610"/>
            </a:xfrm>
            <a:custGeom>
              <a:avLst/>
              <a:gdLst/>
              <a:ahLst/>
              <a:cxnLst/>
              <a:rect l="l" t="t" r="r" b="b"/>
              <a:pathLst>
                <a:path w="54610" h="54610" extrusionOk="0">
                  <a:moveTo>
                    <a:pt x="54102" y="27051"/>
                  </a:moveTo>
                  <a:lnTo>
                    <a:pt x="27051" y="0"/>
                  </a:lnTo>
                  <a:lnTo>
                    <a:pt x="16535" y="2133"/>
                  </a:lnTo>
                  <a:lnTo>
                    <a:pt x="7937" y="7937"/>
                  </a:lnTo>
                  <a:lnTo>
                    <a:pt x="2133" y="16535"/>
                  </a:lnTo>
                  <a:lnTo>
                    <a:pt x="0" y="27051"/>
                  </a:lnTo>
                  <a:lnTo>
                    <a:pt x="2133" y="37566"/>
                  </a:lnTo>
                  <a:lnTo>
                    <a:pt x="7937" y="46164"/>
                  </a:lnTo>
                  <a:lnTo>
                    <a:pt x="16535" y="51968"/>
                  </a:lnTo>
                  <a:lnTo>
                    <a:pt x="27051" y="54102"/>
                  </a:lnTo>
                  <a:lnTo>
                    <a:pt x="37566" y="51968"/>
                  </a:lnTo>
                  <a:lnTo>
                    <a:pt x="54102" y="27051"/>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79" name="Google Shape;79;p18"/>
            <p:cNvPicPr preferRelativeResize="0"/>
            <p:nvPr/>
          </p:nvPicPr>
          <p:blipFill rotWithShape="1">
            <a:blip r:embed="rId19">
              <a:alphaModFix/>
            </a:blip>
            <a:srcRect/>
            <a:stretch/>
          </p:blipFill>
          <p:spPr>
            <a:xfrm>
              <a:off x="4462783" y="1902170"/>
              <a:ext cx="874775" cy="679703"/>
            </a:xfrm>
            <a:prstGeom prst="rect">
              <a:avLst/>
            </a:prstGeom>
            <a:noFill/>
            <a:ln>
              <a:noFill/>
            </a:ln>
          </p:spPr>
        </p:pic>
        <p:pic>
          <p:nvPicPr>
            <p:cNvPr id="80" name="Google Shape;80;p18"/>
            <p:cNvPicPr preferRelativeResize="0"/>
            <p:nvPr/>
          </p:nvPicPr>
          <p:blipFill rotWithShape="1">
            <a:blip r:embed="rId4">
              <a:alphaModFix/>
            </a:blip>
            <a:srcRect/>
            <a:stretch/>
          </p:blipFill>
          <p:spPr>
            <a:xfrm>
              <a:off x="1037419" y="1510424"/>
              <a:ext cx="1428054" cy="1424799"/>
            </a:xfrm>
            <a:prstGeom prst="rect">
              <a:avLst/>
            </a:prstGeom>
            <a:noFill/>
            <a:ln>
              <a:noFill/>
            </a:ln>
          </p:spPr>
        </p:pic>
        <p:sp>
          <p:nvSpPr>
            <p:cNvPr id="81" name="Google Shape;81;p18"/>
            <p:cNvSpPr/>
            <p:nvPr/>
          </p:nvSpPr>
          <p:spPr>
            <a:xfrm>
              <a:off x="1162902" y="1626074"/>
              <a:ext cx="1193800" cy="1193800"/>
            </a:xfrm>
            <a:custGeom>
              <a:avLst/>
              <a:gdLst/>
              <a:ahLst/>
              <a:cxnLst/>
              <a:rect l="l" t="t" r="r" b="b"/>
              <a:pathLst>
                <a:path w="1193800" h="1193800" extrusionOk="0">
                  <a:moveTo>
                    <a:pt x="596620" y="0"/>
                  </a:moveTo>
                  <a:lnTo>
                    <a:pt x="547687" y="1977"/>
                  </a:lnTo>
                  <a:lnTo>
                    <a:pt x="499843" y="7808"/>
                  </a:lnTo>
                  <a:lnTo>
                    <a:pt x="453242" y="17338"/>
                  </a:lnTo>
                  <a:lnTo>
                    <a:pt x="408038" y="30415"/>
                  </a:lnTo>
                  <a:lnTo>
                    <a:pt x="364384" y="46884"/>
                  </a:lnTo>
                  <a:lnTo>
                    <a:pt x="322434" y="66591"/>
                  </a:lnTo>
                  <a:lnTo>
                    <a:pt x="282342" y="89385"/>
                  </a:lnTo>
                  <a:lnTo>
                    <a:pt x="244260" y="115110"/>
                  </a:lnTo>
                  <a:lnTo>
                    <a:pt x="208342" y="143613"/>
                  </a:lnTo>
                  <a:lnTo>
                    <a:pt x="174742" y="174742"/>
                  </a:lnTo>
                  <a:lnTo>
                    <a:pt x="143613" y="208342"/>
                  </a:lnTo>
                  <a:lnTo>
                    <a:pt x="115110" y="244260"/>
                  </a:lnTo>
                  <a:lnTo>
                    <a:pt x="89385" y="282342"/>
                  </a:lnTo>
                  <a:lnTo>
                    <a:pt x="66591" y="322434"/>
                  </a:lnTo>
                  <a:lnTo>
                    <a:pt x="46884" y="364384"/>
                  </a:lnTo>
                  <a:lnTo>
                    <a:pt x="30415" y="408038"/>
                  </a:lnTo>
                  <a:lnTo>
                    <a:pt x="17338" y="453242"/>
                  </a:lnTo>
                  <a:lnTo>
                    <a:pt x="7808" y="499843"/>
                  </a:lnTo>
                  <a:lnTo>
                    <a:pt x="1977" y="547687"/>
                  </a:lnTo>
                  <a:lnTo>
                    <a:pt x="0" y="596620"/>
                  </a:lnTo>
                  <a:lnTo>
                    <a:pt x="1977" y="645552"/>
                  </a:lnTo>
                  <a:lnTo>
                    <a:pt x="7808" y="693394"/>
                  </a:lnTo>
                  <a:lnTo>
                    <a:pt x="17338" y="739994"/>
                  </a:lnTo>
                  <a:lnTo>
                    <a:pt x="30415" y="785197"/>
                  </a:lnTo>
                  <a:lnTo>
                    <a:pt x="46884" y="828851"/>
                  </a:lnTo>
                  <a:lnTo>
                    <a:pt x="66591" y="870800"/>
                  </a:lnTo>
                  <a:lnTo>
                    <a:pt x="89385" y="910893"/>
                  </a:lnTo>
                  <a:lnTo>
                    <a:pt x="115110" y="948975"/>
                  </a:lnTo>
                  <a:lnTo>
                    <a:pt x="143613" y="984893"/>
                  </a:lnTo>
                  <a:lnTo>
                    <a:pt x="174742" y="1018493"/>
                  </a:lnTo>
                  <a:lnTo>
                    <a:pt x="208342" y="1049622"/>
                  </a:lnTo>
                  <a:lnTo>
                    <a:pt x="244260" y="1078127"/>
                  </a:lnTo>
                  <a:lnTo>
                    <a:pt x="282342" y="1103853"/>
                  </a:lnTo>
                  <a:lnTo>
                    <a:pt x="322434" y="1126646"/>
                  </a:lnTo>
                  <a:lnTo>
                    <a:pt x="364384" y="1146355"/>
                  </a:lnTo>
                  <a:lnTo>
                    <a:pt x="408038" y="1162824"/>
                  </a:lnTo>
                  <a:lnTo>
                    <a:pt x="453242" y="1175901"/>
                  </a:lnTo>
                  <a:lnTo>
                    <a:pt x="499843" y="1185432"/>
                  </a:lnTo>
                  <a:lnTo>
                    <a:pt x="547687" y="1191263"/>
                  </a:lnTo>
                  <a:lnTo>
                    <a:pt x="596620" y="1193241"/>
                  </a:lnTo>
                  <a:lnTo>
                    <a:pt x="645552" y="1191263"/>
                  </a:lnTo>
                  <a:lnTo>
                    <a:pt x="693394" y="1185432"/>
                  </a:lnTo>
                  <a:lnTo>
                    <a:pt x="739993" y="1175901"/>
                  </a:lnTo>
                  <a:lnTo>
                    <a:pt x="785196" y="1162824"/>
                  </a:lnTo>
                  <a:lnTo>
                    <a:pt x="828849" y="1146355"/>
                  </a:lnTo>
                  <a:lnTo>
                    <a:pt x="870798" y="1126646"/>
                  </a:lnTo>
                  <a:lnTo>
                    <a:pt x="910889" y="1103853"/>
                  </a:lnTo>
                  <a:lnTo>
                    <a:pt x="948971" y="1078127"/>
                  </a:lnTo>
                  <a:lnTo>
                    <a:pt x="984888" y="1049622"/>
                  </a:lnTo>
                  <a:lnTo>
                    <a:pt x="1018487" y="1018493"/>
                  </a:lnTo>
                  <a:lnTo>
                    <a:pt x="1049615" y="984893"/>
                  </a:lnTo>
                  <a:lnTo>
                    <a:pt x="1078118" y="948975"/>
                  </a:lnTo>
                  <a:lnTo>
                    <a:pt x="1103843" y="910893"/>
                  </a:lnTo>
                  <a:lnTo>
                    <a:pt x="1126636" y="870800"/>
                  </a:lnTo>
                  <a:lnTo>
                    <a:pt x="1146344" y="828851"/>
                  </a:lnTo>
                  <a:lnTo>
                    <a:pt x="1162813" y="785197"/>
                  </a:lnTo>
                  <a:lnTo>
                    <a:pt x="1175889" y="739994"/>
                  </a:lnTo>
                  <a:lnTo>
                    <a:pt x="1185420" y="693394"/>
                  </a:lnTo>
                  <a:lnTo>
                    <a:pt x="1191250" y="645552"/>
                  </a:lnTo>
                  <a:lnTo>
                    <a:pt x="1193228" y="596620"/>
                  </a:lnTo>
                  <a:lnTo>
                    <a:pt x="1191250" y="547687"/>
                  </a:lnTo>
                  <a:lnTo>
                    <a:pt x="1185420" y="499843"/>
                  </a:lnTo>
                  <a:lnTo>
                    <a:pt x="1175889" y="453242"/>
                  </a:lnTo>
                  <a:lnTo>
                    <a:pt x="1162813" y="408038"/>
                  </a:lnTo>
                  <a:lnTo>
                    <a:pt x="1146344" y="364384"/>
                  </a:lnTo>
                  <a:lnTo>
                    <a:pt x="1126636" y="322434"/>
                  </a:lnTo>
                  <a:lnTo>
                    <a:pt x="1103843" y="282342"/>
                  </a:lnTo>
                  <a:lnTo>
                    <a:pt x="1078118" y="244260"/>
                  </a:lnTo>
                  <a:lnTo>
                    <a:pt x="1049615" y="208342"/>
                  </a:lnTo>
                  <a:lnTo>
                    <a:pt x="1018487" y="174742"/>
                  </a:lnTo>
                  <a:lnTo>
                    <a:pt x="984888" y="143613"/>
                  </a:lnTo>
                  <a:lnTo>
                    <a:pt x="948971" y="115110"/>
                  </a:lnTo>
                  <a:lnTo>
                    <a:pt x="910889" y="89385"/>
                  </a:lnTo>
                  <a:lnTo>
                    <a:pt x="870798" y="66591"/>
                  </a:lnTo>
                  <a:lnTo>
                    <a:pt x="828849" y="46884"/>
                  </a:lnTo>
                  <a:lnTo>
                    <a:pt x="785196" y="30415"/>
                  </a:lnTo>
                  <a:lnTo>
                    <a:pt x="739993" y="17338"/>
                  </a:lnTo>
                  <a:lnTo>
                    <a:pt x="693394" y="7808"/>
                  </a:lnTo>
                  <a:lnTo>
                    <a:pt x="645552" y="1977"/>
                  </a:lnTo>
                  <a:lnTo>
                    <a:pt x="59662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82" name="Google Shape;82;p18"/>
            <p:cNvPicPr preferRelativeResize="0"/>
            <p:nvPr/>
          </p:nvPicPr>
          <p:blipFill rotWithShape="1">
            <a:blip r:embed="rId20">
              <a:alphaModFix/>
            </a:blip>
            <a:srcRect/>
            <a:stretch/>
          </p:blipFill>
          <p:spPr>
            <a:xfrm>
              <a:off x="6722571" y="3859949"/>
              <a:ext cx="1956185" cy="534574"/>
            </a:xfrm>
            <a:prstGeom prst="rect">
              <a:avLst/>
            </a:prstGeom>
            <a:noFill/>
            <a:ln>
              <a:noFill/>
            </a:ln>
          </p:spPr>
        </p:pic>
        <p:pic>
          <p:nvPicPr>
            <p:cNvPr id="83" name="Google Shape;83;p18"/>
            <p:cNvPicPr preferRelativeResize="0"/>
            <p:nvPr/>
          </p:nvPicPr>
          <p:blipFill rotWithShape="1">
            <a:blip r:embed="rId21">
              <a:alphaModFix/>
            </a:blip>
            <a:srcRect/>
            <a:stretch/>
          </p:blipFill>
          <p:spPr>
            <a:xfrm>
              <a:off x="6722571" y="4394530"/>
              <a:ext cx="1956185" cy="534574"/>
            </a:xfrm>
            <a:prstGeom prst="rect">
              <a:avLst/>
            </a:prstGeom>
            <a:noFill/>
            <a:ln>
              <a:noFill/>
            </a:ln>
          </p:spPr>
        </p:pic>
        <p:pic>
          <p:nvPicPr>
            <p:cNvPr id="84" name="Google Shape;84;p18"/>
            <p:cNvPicPr preferRelativeResize="0"/>
            <p:nvPr/>
          </p:nvPicPr>
          <p:blipFill rotWithShape="1">
            <a:blip r:embed="rId22">
              <a:alphaModFix/>
            </a:blip>
            <a:srcRect/>
            <a:stretch/>
          </p:blipFill>
          <p:spPr>
            <a:xfrm>
              <a:off x="6722571" y="4929111"/>
              <a:ext cx="1956185" cy="534573"/>
            </a:xfrm>
            <a:prstGeom prst="rect">
              <a:avLst/>
            </a:prstGeom>
            <a:noFill/>
            <a:ln>
              <a:noFill/>
            </a:ln>
          </p:spPr>
        </p:pic>
        <p:pic>
          <p:nvPicPr>
            <p:cNvPr id="85" name="Google Shape;85;p18"/>
            <p:cNvPicPr preferRelativeResize="0"/>
            <p:nvPr/>
          </p:nvPicPr>
          <p:blipFill rotWithShape="1">
            <a:blip r:embed="rId23">
              <a:alphaModFix/>
            </a:blip>
            <a:srcRect/>
            <a:stretch/>
          </p:blipFill>
          <p:spPr>
            <a:xfrm>
              <a:off x="6722571" y="5463552"/>
              <a:ext cx="1956185" cy="534712"/>
            </a:xfrm>
            <a:prstGeom prst="rect">
              <a:avLst/>
            </a:prstGeom>
            <a:noFill/>
            <a:ln>
              <a:noFill/>
            </a:ln>
          </p:spPr>
        </p:pic>
        <p:pic>
          <p:nvPicPr>
            <p:cNvPr id="86" name="Google Shape;86;p18"/>
            <p:cNvPicPr preferRelativeResize="0"/>
            <p:nvPr/>
          </p:nvPicPr>
          <p:blipFill rotWithShape="1">
            <a:blip r:embed="rId24">
              <a:alphaModFix/>
            </a:blip>
            <a:srcRect/>
            <a:stretch/>
          </p:blipFill>
          <p:spPr>
            <a:xfrm>
              <a:off x="9618972" y="3847461"/>
              <a:ext cx="1679583" cy="458991"/>
            </a:xfrm>
            <a:prstGeom prst="rect">
              <a:avLst/>
            </a:prstGeom>
            <a:noFill/>
            <a:ln>
              <a:noFill/>
            </a:ln>
          </p:spPr>
        </p:pic>
        <p:pic>
          <p:nvPicPr>
            <p:cNvPr id="87" name="Google Shape;87;p18"/>
            <p:cNvPicPr preferRelativeResize="0"/>
            <p:nvPr/>
          </p:nvPicPr>
          <p:blipFill rotWithShape="1">
            <a:blip r:embed="rId25">
              <a:alphaModFix/>
            </a:blip>
            <a:srcRect/>
            <a:stretch/>
          </p:blipFill>
          <p:spPr>
            <a:xfrm>
              <a:off x="9618972" y="4306468"/>
              <a:ext cx="1679582" cy="458975"/>
            </a:xfrm>
            <a:prstGeom prst="rect">
              <a:avLst/>
            </a:prstGeom>
            <a:noFill/>
            <a:ln>
              <a:noFill/>
            </a:ln>
          </p:spPr>
        </p:pic>
        <p:pic>
          <p:nvPicPr>
            <p:cNvPr id="88" name="Google Shape;88;p18"/>
            <p:cNvPicPr preferRelativeResize="0"/>
            <p:nvPr/>
          </p:nvPicPr>
          <p:blipFill rotWithShape="1">
            <a:blip r:embed="rId26">
              <a:alphaModFix/>
            </a:blip>
            <a:srcRect/>
            <a:stretch/>
          </p:blipFill>
          <p:spPr>
            <a:xfrm>
              <a:off x="9618972" y="4765444"/>
              <a:ext cx="1679583" cy="458991"/>
            </a:xfrm>
            <a:prstGeom prst="rect">
              <a:avLst/>
            </a:prstGeom>
            <a:noFill/>
            <a:ln>
              <a:noFill/>
            </a:ln>
          </p:spPr>
        </p:pic>
        <p:pic>
          <p:nvPicPr>
            <p:cNvPr id="89" name="Google Shape;89;p18"/>
            <p:cNvPicPr preferRelativeResize="0"/>
            <p:nvPr/>
          </p:nvPicPr>
          <p:blipFill rotWithShape="1">
            <a:blip r:embed="rId27">
              <a:alphaModFix/>
            </a:blip>
            <a:srcRect/>
            <a:stretch/>
          </p:blipFill>
          <p:spPr>
            <a:xfrm>
              <a:off x="9618972" y="5224435"/>
              <a:ext cx="1679583" cy="458991"/>
            </a:xfrm>
            <a:prstGeom prst="rect">
              <a:avLst/>
            </a:prstGeom>
            <a:noFill/>
            <a:ln>
              <a:noFill/>
            </a:ln>
          </p:spPr>
        </p:pic>
        <p:pic>
          <p:nvPicPr>
            <p:cNvPr id="90" name="Google Shape;90;p18"/>
            <p:cNvPicPr preferRelativeResize="0"/>
            <p:nvPr/>
          </p:nvPicPr>
          <p:blipFill rotWithShape="1">
            <a:blip r:embed="rId28">
              <a:alphaModFix/>
            </a:blip>
            <a:srcRect/>
            <a:stretch/>
          </p:blipFill>
          <p:spPr>
            <a:xfrm>
              <a:off x="9618972" y="5683440"/>
              <a:ext cx="839791" cy="458977"/>
            </a:xfrm>
            <a:prstGeom prst="rect">
              <a:avLst/>
            </a:prstGeom>
            <a:noFill/>
            <a:ln>
              <a:noFill/>
            </a:ln>
          </p:spPr>
        </p:pic>
        <p:pic>
          <p:nvPicPr>
            <p:cNvPr id="91" name="Google Shape;91;p18"/>
            <p:cNvPicPr preferRelativeResize="0"/>
            <p:nvPr/>
          </p:nvPicPr>
          <p:blipFill rotWithShape="1">
            <a:blip r:embed="rId29">
              <a:alphaModFix/>
            </a:blip>
            <a:srcRect/>
            <a:stretch/>
          </p:blipFill>
          <p:spPr>
            <a:xfrm>
              <a:off x="10122928" y="1825970"/>
              <a:ext cx="615683" cy="886965"/>
            </a:xfrm>
            <a:prstGeom prst="rect">
              <a:avLst/>
            </a:prstGeom>
            <a:noFill/>
            <a:ln>
              <a:noFill/>
            </a:ln>
          </p:spPr>
        </p:pic>
        <p:pic>
          <p:nvPicPr>
            <p:cNvPr id="92" name="Google Shape;92;p18"/>
            <p:cNvPicPr preferRelativeResize="0"/>
            <p:nvPr/>
          </p:nvPicPr>
          <p:blipFill rotWithShape="1">
            <a:blip r:embed="rId30">
              <a:alphaModFix/>
            </a:blip>
            <a:srcRect/>
            <a:stretch/>
          </p:blipFill>
          <p:spPr>
            <a:xfrm>
              <a:off x="3907704" y="4092140"/>
              <a:ext cx="951216" cy="519891"/>
            </a:xfrm>
            <a:prstGeom prst="rect">
              <a:avLst/>
            </a:prstGeom>
            <a:noFill/>
            <a:ln>
              <a:noFill/>
            </a:ln>
          </p:spPr>
        </p:pic>
        <p:pic>
          <p:nvPicPr>
            <p:cNvPr id="93" name="Google Shape;93;p18"/>
            <p:cNvPicPr preferRelativeResize="0"/>
            <p:nvPr/>
          </p:nvPicPr>
          <p:blipFill rotWithShape="1">
            <a:blip r:embed="rId31">
              <a:alphaModFix/>
            </a:blip>
            <a:srcRect/>
            <a:stretch/>
          </p:blipFill>
          <p:spPr>
            <a:xfrm>
              <a:off x="4954895" y="5328394"/>
              <a:ext cx="951216" cy="519891"/>
            </a:xfrm>
            <a:prstGeom prst="rect">
              <a:avLst/>
            </a:prstGeom>
            <a:noFill/>
            <a:ln>
              <a:noFill/>
            </a:ln>
          </p:spPr>
        </p:pic>
        <p:pic>
          <p:nvPicPr>
            <p:cNvPr id="94" name="Google Shape;94;p18"/>
            <p:cNvPicPr preferRelativeResize="0"/>
            <p:nvPr/>
          </p:nvPicPr>
          <p:blipFill rotWithShape="1">
            <a:blip r:embed="rId32">
              <a:alphaModFix/>
            </a:blip>
            <a:srcRect/>
            <a:stretch/>
          </p:blipFill>
          <p:spPr>
            <a:xfrm>
              <a:off x="3907704" y="5328394"/>
              <a:ext cx="951216" cy="519891"/>
            </a:xfrm>
            <a:prstGeom prst="rect">
              <a:avLst/>
            </a:prstGeom>
            <a:noFill/>
            <a:ln>
              <a:noFill/>
            </a:ln>
          </p:spPr>
        </p:pic>
        <p:pic>
          <p:nvPicPr>
            <p:cNvPr id="95" name="Google Shape;95;p18"/>
            <p:cNvPicPr preferRelativeResize="0"/>
            <p:nvPr/>
          </p:nvPicPr>
          <p:blipFill rotWithShape="1">
            <a:blip r:embed="rId33">
              <a:alphaModFix/>
            </a:blip>
            <a:srcRect/>
            <a:stretch/>
          </p:blipFill>
          <p:spPr>
            <a:xfrm>
              <a:off x="4954895" y="4710267"/>
              <a:ext cx="951216" cy="519891"/>
            </a:xfrm>
            <a:prstGeom prst="rect">
              <a:avLst/>
            </a:prstGeom>
            <a:noFill/>
            <a:ln>
              <a:noFill/>
            </a:ln>
          </p:spPr>
        </p:pic>
        <p:pic>
          <p:nvPicPr>
            <p:cNvPr id="96" name="Google Shape;96;p18"/>
            <p:cNvPicPr preferRelativeResize="0"/>
            <p:nvPr/>
          </p:nvPicPr>
          <p:blipFill rotWithShape="1">
            <a:blip r:embed="rId34">
              <a:alphaModFix/>
            </a:blip>
            <a:srcRect/>
            <a:stretch/>
          </p:blipFill>
          <p:spPr>
            <a:xfrm>
              <a:off x="3907704" y="4710267"/>
              <a:ext cx="951216" cy="519891"/>
            </a:xfrm>
            <a:prstGeom prst="rect">
              <a:avLst/>
            </a:prstGeom>
            <a:noFill/>
            <a:ln>
              <a:noFill/>
            </a:ln>
          </p:spPr>
        </p:pic>
        <p:pic>
          <p:nvPicPr>
            <p:cNvPr id="97" name="Google Shape;97;p18"/>
            <p:cNvPicPr preferRelativeResize="0"/>
            <p:nvPr/>
          </p:nvPicPr>
          <p:blipFill rotWithShape="1">
            <a:blip r:embed="rId35">
              <a:alphaModFix/>
            </a:blip>
            <a:srcRect/>
            <a:stretch/>
          </p:blipFill>
          <p:spPr>
            <a:xfrm>
              <a:off x="4954895" y="4092140"/>
              <a:ext cx="951216" cy="519891"/>
            </a:xfrm>
            <a:prstGeom prst="rect">
              <a:avLst/>
            </a:prstGeom>
            <a:noFill/>
            <a:ln>
              <a:noFill/>
            </a:ln>
          </p:spPr>
        </p:pic>
        <p:pic>
          <p:nvPicPr>
            <p:cNvPr id="98" name="Google Shape;98;p18"/>
            <p:cNvPicPr preferRelativeResize="0"/>
            <p:nvPr/>
          </p:nvPicPr>
          <p:blipFill rotWithShape="1">
            <a:blip r:embed="rId36">
              <a:alphaModFix/>
            </a:blip>
            <a:srcRect/>
            <a:stretch/>
          </p:blipFill>
          <p:spPr>
            <a:xfrm>
              <a:off x="444974" y="3802065"/>
              <a:ext cx="2617478" cy="476864"/>
            </a:xfrm>
            <a:prstGeom prst="rect">
              <a:avLst/>
            </a:prstGeom>
            <a:noFill/>
            <a:ln>
              <a:noFill/>
            </a:ln>
          </p:spPr>
        </p:pic>
        <p:pic>
          <p:nvPicPr>
            <p:cNvPr id="99" name="Google Shape;99;p18"/>
            <p:cNvPicPr preferRelativeResize="0"/>
            <p:nvPr/>
          </p:nvPicPr>
          <p:blipFill rotWithShape="1">
            <a:blip r:embed="rId37">
              <a:alphaModFix/>
            </a:blip>
            <a:srcRect/>
            <a:stretch/>
          </p:blipFill>
          <p:spPr>
            <a:xfrm>
              <a:off x="444974" y="4278930"/>
              <a:ext cx="872492" cy="956118"/>
            </a:xfrm>
            <a:prstGeom prst="rect">
              <a:avLst/>
            </a:prstGeom>
            <a:noFill/>
            <a:ln>
              <a:noFill/>
            </a:ln>
          </p:spPr>
        </p:pic>
        <p:pic>
          <p:nvPicPr>
            <p:cNvPr id="100" name="Google Shape;100;p18"/>
            <p:cNvPicPr preferRelativeResize="0"/>
            <p:nvPr/>
          </p:nvPicPr>
          <p:blipFill rotWithShape="1">
            <a:blip r:embed="rId38">
              <a:alphaModFix/>
            </a:blip>
            <a:srcRect/>
            <a:stretch/>
          </p:blipFill>
          <p:spPr>
            <a:xfrm>
              <a:off x="1317467" y="4758184"/>
              <a:ext cx="1744985" cy="476864"/>
            </a:xfrm>
            <a:prstGeom prst="rect">
              <a:avLst/>
            </a:prstGeom>
            <a:noFill/>
            <a:ln>
              <a:noFill/>
            </a:ln>
          </p:spPr>
        </p:pic>
        <p:pic>
          <p:nvPicPr>
            <p:cNvPr id="101" name="Google Shape;101;p18"/>
            <p:cNvPicPr preferRelativeResize="0"/>
            <p:nvPr/>
          </p:nvPicPr>
          <p:blipFill rotWithShape="1">
            <a:blip r:embed="rId39">
              <a:alphaModFix/>
            </a:blip>
            <a:srcRect/>
            <a:stretch/>
          </p:blipFill>
          <p:spPr>
            <a:xfrm>
              <a:off x="1317467" y="5237440"/>
              <a:ext cx="872492" cy="476864"/>
            </a:xfrm>
            <a:prstGeom prst="rect">
              <a:avLst/>
            </a:prstGeom>
            <a:noFill/>
            <a:ln>
              <a:noFill/>
            </a:ln>
          </p:spPr>
        </p:pic>
        <p:pic>
          <p:nvPicPr>
            <p:cNvPr id="102" name="Google Shape;102;p18"/>
            <p:cNvPicPr preferRelativeResize="0"/>
            <p:nvPr/>
          </p:nvPicPr>
          <p:blipFill rotWithShape="1">
            <a:blip r:embed="rId40">
              <a:alphaModFix/>
            </a:blip>
            <a:srcRect/>
            <a:stretch/>
          </p:blipFill>
          <p:spPr>
            <a:xfrm>
              <a:off x="444974" y="5710682"/>
              <a:ext cx="1744985" cy="476863"/>
            </a:xfrm>
            <a:prstGeom prst="rect">
              <a:avLst/>
            </a:prstGeom>
            <a:noFill/>
            <a:ln>
              <a:noFill/>
            </a:ln>
          </p:spPr>
        </p:pic>
        <p:pic>
          <p:nvPicPr>
            <p:cNvPr id="103" name="Google Shape;103;p18"/>
            <p:cNvPicPr preferRelativeResize="0"/>
            <p:nvPr/>
          </p:nvPicPr>
          <p:blipFill rotWithShape="1">
            <a:blip r:embed="rId41">
              <a:alphaModFix/>
            </a:blip>
            <a:srcRect/>
            <a:stretch/>
          </p:blipFill>
          <p:spPr>
            <a:xfrm>
              <a:off x="444974" y="5235049"/>
              <a:ext cx="872492" cy="476864"/>
            </a:xfrm>
            <a:prstGeom prst="rect">
              <a:avLst/>
            </a:prstGeom>
            <a:noFill/>
            <a:ln>
              <a:noFill/>
            </a:ln>
          </p:spPr>
        </p:pic>
        <p:pic>
          <p:nvPicPr>
            <p:cNvPr id="104" name="Google Shape;104;p18"/>
            <p:cNvPicPr preferRelativeResize="0"/>
            <p:nvPr/>
          </p:nvPicPr>
          <p:blipFill rotWithShape="1">
            <a:blip r:embed="rId42">
              <a:alphaModFix/>
            </a:blip>
            <a:srcRect/>
            <a:stretch/>
          </p:blipFill>
          <p:spPr>
            <a:xfrm>
              <a:off x="1317467" y="4278930"/>
              <a:ext cx="1744985" cy="476864"/>
            </a:xfrm>
            <a:prstGeom prst="rect">
              <a:avLst/>
            </a:prstGeom>
            <a:noFill/>
            <a:ln>
              <a:noFill/>
            </a:ln>
          </p:spPr>
        </p:pic>
        <p:pic>
          <p:nvPicPr>
            <p:cNvPr id="105" name="Google Shape;105;p18"/>
            <p:cNvPicPr preferRelativeResize="0"/>
            <p:nvPr/>
          </p:nvPicPr>
          <p:blipFill rotWithShape="1">
            <a:blip r:embed="rId43">
              <a:alphaModFix/>
            </a:blip>
            <a:srcRect/>
            <a:stretch/>
          </p:blipFill>
          <p:spPr>
            <a:xfrm>
              <a:off x="2189813" y="5235049"/>
              <a:ext cx="872785" cy="952758"/>
            </a:xfrm>
            <a:prstGeom prst="rect">
              <a:avLst/>
            </a:prstGeom>
            <a:noFill/>
            <a:ln>
              <a:noFill/>
            </a:ln>
          </p:spPr>
        </p:pic>
        <p:pic>
          <p:nvPicPr>
            <p:cNvPr id="106" name="Google Shape;106;p18"/>
            <p:cNvPicPr preferRelativeResize="0"/>
            <p:nvPr/>
          </p:nvPicPr>
          <p:blipFill rotWithShape="1">
            <a:blip r:embed="rId44">
              <a:alphaModFix/>
            </a:blip>
            <a:srcRect/>
            <a:stretch/>
          </p:blipFill>
          <p:spPr>
            <a:xfrm>
              <a:off x="7245608" y="1606514"/>
              <a:ext cx="979127" cy="1091181"/>
            </a:xfrm>
            <a:prstGeom prst="rect">
              <a:avLst/>
            </a:prstGeom>
            <a:noFill/>
            <a:ln>
              <a:noFill/>
            </a:ln>
          </p:spPr>
        </p:pic>
      </p:grpSp>
      <p:sp>
        <p:nvSpPr>
          <p:cNvPr id="107" name="Google Shape;107;p18"/>
          <p:cNvSpPr txBox="1"/>
          <p:nvPr/>
        </p:nvSpPr>
        <p:spPr>
          <a:xfrm>
            <a:off x="275487" y="3174620"/>
            <a:ext cx="2998470" cy="264795"/>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Clr>
                <a:schemeClr val="dk1"/>
              </a:buClr>
              <a:buSzPts val="1550"/>
              <a:buFont typeface="Roboto Slab"/>
              <a:buNone/>
            </a:pPr>
            <a:r>
              <a:rPr lang="nl-NL" sz="1550" b="0" i="0" u="none" strike="noStrike" cap="none">
                <a:solidFill>
                  <a:schemeClr val="dk1"/>
                </a:solidFill>
                <a:latin typeface="Roboto Slab"/>
                <a:ea typeface="Roboto Slab"/>
                <a:cs typeface="Roboto Slab"/>
                <a:sym typeface="Roboto Slab"/>
              </a:rPr>
              <a:t>Gemeenten, regios &amp; provincies</a:t>
            </a:r>
            <a:endParaRPr sz="1550" b="0" i="0" u="none" strike="noStrike" cap="none">
              <a:solidFill>
                <a:schemeClr val="dk1"/>
              </a:solidFill>
              <a:latin typeface="Roboto Slab"/>
              <a:ea typeface="Roboto Slab"/>
              <a:cs typeface="Roboto Slab"/>
              <a:sym typeface="Roboto Slab"/>
            </a:endParaRPr>
          </a:p>
        </p:txBody>
      </p:sp>
      <p:sp>
        <p:nvSpPr>
          <p:cNvPr id="108" name="Google Shape;108;p18"/>
          <p:cNvSpPr txBox="1"/>
          <p:nvPr/>
        </p:nvSpPr>
        <p:spPr>
          <a:xfrm>
            <a:off x="3899810" y="3162874"/>
            <a:ext cx="2005964" cy="503555"/>
          </a:xfrm>
          <a:prstGeom prst="rect">
            <a:avLst/>
          </a:prstGeom>
          <a:noFill/>
          <a:ln>
            <a:noFill/>
          </a:ln>
        </p:spPr>
        <p:txBody>
          <a:bodyPr spcFirstLastPara="1" wrap="square" lIns="0" tIns="12050" rIns="0" bIns="0" anchor="t" anchorCtr="0">
            <a:spAutoFit/>
          </a:bodyPr>
          <a:lstStyle/>
          <a:p>
            <a:pPr marL="12700" marR="5080" lvl="0" indent="0" algn="l" rtl="0">
              <a:lnSpc>
                <a:spcPct val="101099"/>
              </a:lnSpc>
              <a:spcBef>
                <a:spcPts val="0"/>
              </a:spcBef>
              <a:spcAft>
                <a:spcPts val="0"/>
              </a:spcAft>
              <a:buClr>
                <a:schemeClr val="dk1"/>
              </a:buClr>
              <a:buSzPts val="1550"/>
              <a:buFont typeface="Roboto Slab"/>
              <a:buNone/>
            </a:pPr>
            <a:r>
              <a:rPr lang="nl-NL" sz="1550" b="0" i="0" u="none" strike="noStrike" cap="none" dirty="0">
                <a:solidFill>
                  <a:schemeClr val="dk1"/>
                </a:solidFill>
                <a:latin typeface="Roboto Slab"/>
                <a:ea typeface="Roboto Slab"/>
                <a:cs typeface="Roboto Slab"/>
                <a:sym typeface="Roboto Slab"/>
              </a:rPr>
              <a:t>Woningcorporaties &amp;  </a:t>
            </a:r>
            <a:r>
              <a:rPr lang="nl-NL" sz="1550" b="0" i="0" u="none" strike="noStrike" cap="none" dirty="0" err="1">
                <a:solidFill>
                  <a:schemeClr val="dk1"/>
                </a:solidFill>
                <a:latin typeface="Roboto Slab"/>
                <a:ea typeface="Roboto Slab"/>
                <a:cs typeface="Roboto Slab"/>
                <a:sym typeface="Roboto Slab"/>
              </a:rPr>
              <a:t>bewonersintiatieven</a:t>
            </a:r>
            <a:endParaRPr sz="1550" b="0" i="0" u="none" strike="noStrike" cap="none" dirty="0">
              <a:solidFill>
                <a:schemeClr val="dk1"/>
              </a:solidFill>
              <a:latin typeface="Roboto Slab"/>
              <a:ea typeface="Roboto Slab"/>
              <a:cs typeface="Roboto Slab"/>
              <a:sym typeface="Roboto Slab"/>
            </a:endParaRPr>
          </a:p>
        </p:txBody>
      </p:sp>
      <p:sp>
        <p:nvSpPr>
          <p:cNvPr id="109" name="Google Shape;109;p18"/>
          <p:cNvSpPr txBox="1"/>
          <p:nvPr/>
        </p:nvSpPr>
        <p:spPr>
          <a:xfrm>
            <a:off x="6842469" y="3162874"/>
            <a:ext cx="1663700" cy="264795"/>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Clr>
                <a:schemeClr val="dk1"/>
              </a:buClr>
              <a:buSzPts val="1550"/>
              <a:buFont typeface="Roboto Slab"/>
              <a:buNone/>
            </a:pPr>
            <a:r>
              <a:rPr lang="nl-NL" sz="1550" b="0" i="0" u="none" strike="noStrike" cap="none">
                <a:solidFill>
                  <a:schemeClr val="dk1"/>
                </a:solidFill>
                <a:latin typeface="Roboto Slab"/>
                <a:ea typeface="Roboto Slab"/>
                <a:cs typeface="Roboto Slab"/>
                <a:sym typeface="Roboto Slab"/>
              </a:rPr>
              <a:t>Warmtebedrijven</a:t>
            </a:r>
            <a:endParaRPr sz="1550" b="0" i="0" u="none" strike="noStrike" cap="none">
              <a:solidFill>
                <a:schemeClr val="dk1"/>
              </a:solidFill>
              <a:latin typeface="Roboto Slab"/>
              <a:ea typeface="Roboto Slab"/>
              <a:cs typeface="Roboto Slab"/>
              <a:sym typeface="Roboto Slab"/>
            </a:endParaRPr>
          </a:p>
        </p:txBody>
      </p:sp>
      <p:sp>
        <p:nvSpPr>
          <p:cNvPr id="110" name="Google Shape;110;p18"/>
          <p:cNvSpPr txBox="1"/>
          <p:nvPr/>
        </p:nvSpPr>
        <p:spPr>
          <a:xfrm>
            <a:off x="9582262" y="3162874"/>
            <a:ext cx="1724660" cy="264795"/>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Clr>
                <a:schemeClr val="dk1"/>
              </a:buClr>
              <a:buSzPts val="1550"/>
              <a:buFont typeface="Roboto Slab"/>
              <a:buNone/>
            </a:pPr>
            <a:r>
              <a:rPr lang="nl-NL" sz="1550" b="0" i="0" u="none" strike="noStrike" cap="none">
                <a:solidFill>
                  <a:schemeClr val="dk1"/>
                </a:solidFill>
                <a:latin typeface="Roboto Slab"/>
                <a:ea typeface="Roboto Slab"/>
                <a:cs typeface="Roboto Slab"/>
                <a:sym typeface="Roboto Slab"/>
              </a:rPr>
              <a:t>Netwerkbedrijven</a:t>
            </a:r>
            <a:endParaRPr sz="1550" b="0" i="0" u="none" strike="noStrike" cap="none">
              <a:solidFill>
                <a:schemeClr val="dk1"/>
              </a:solidFill>
              <a:latin typeface="Roboto Slab"/>
              <a:ea typeface="Roboto Slab"/>
              <a:cs typeface="Roboto Slab"/>
              <a:sym typeface="Roboto Slab"/>
            </a:endParaRPr>
          </a:p>
        </p:txBody>
      </p:sp>
      <p:pic>
        <p:nvPicPr>
          <p:cNvPr id="111" name="Google Shape;111;p18"/>
          <p:cNvPicPr preferRelativeResize="0"/>
          <p:nvPr/>
        </p:nvPicPr>
        <p:blipFill rotWithShape="1">
          <a:blip r:embed="rId45">
            <a:alphaModFix/>
          </a:blip>
          <a:srcRect/>
          <a:stretch/>
        </p:blipFill>
        <p:spPr>
          <a:xfrm>
            <a:off x="11655897" y="6324600"/>
            <a:ext cx="429766" cy="463295"/>
          </a:xfrm>
          <a:prstGeom prst="rect">
            <a:avLst/>
          </a:prstGeom>
          <a:noFill/>
          <a:ln>
            <a:noFill/>
          </a:ln>
        </p:spPr>
      </p:pic>
      <p:pic>
        <p:nvPicPr>
          <p:cNvPr id="112" name="Google Shape;112;p18"/>
          <p:cNvPicPr preferRelativeResize="0"/>
          <p:nvPr/>
        </p:nvPicPr>
        <p:blipFill rotWithShape="1">
          <a:blip r:embed="rId46">
            <a:alphaModFix/>
          </a:blip>
          <a:srcRect/>
          <a:stretch/>
        </p:blipFill>
        <p:spPr>
          <a:xfrm>
            <a:off x="1319872" y="1800161"/>
            <a:ext cx="870087" cy="845223"/>
          </a:xfrm>
          <a:prstGeom prst="rect">
            <a:avLst/>
          </a:prstGeom>
          <a:noFill/>
          <a:ln>
            <a:noFill/>
          </a:ln>
        </p:spPr>
      </p:pic>
      <p:sp>
        <p:nvSpPr>
          <p:cNvPr id="113" name="Google Shape;113;p18"/>
          <p:cNvSpPr txBox="1"/>
          <p:nvPr/>
        </p:nvSpPr>
        <p:spPr>
          <a:xfrm>
            <a:off x="-1" y="2488"/>
            <a:ext cx="12192000" cy="1141825"/>
          </a:xfrm>
          <a:prstGeom prst="rect">
            <a:avLst/>
          </a:prstGeom>
          <a:solidFill>
            <a:srgbClr val="79C14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4" name="Google Shape;114;p18"/>
          <p:cNvSpPr txBox="1"/>
          <p:nvPr/>
        </p:nvSpPr>
        <p:spPr>
          <a:xfrm>
            <a:off x="612557" y="182458"/>
            <a:ext cx="10515600" cy="77856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8BC63F"/>
              </a:buClr>
              <a:buSzPts val="1800"/>
              <a:buFont typeface="Roboto Slab"/>
              <a:buNone/>
            </a:pPr>
            <a:r>
              <a:rPr lang="nl-NL" sz="3200" b="0" i="0" u="none" strike="noStrike" cap="none">
                <a:solidFill>
                  <a:schemeClr val="lt1"/>
                </a:solidFill>
                <a:latin typeface="Roboto Slab"/>
                <a:ea typeface="Roboto Slab"/>
                <a:cs typeface="Roboto Slab"/>
                <a:sym typeface="Roboto Slab"/>
              </a:rPr>
              <a:t>Partners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kst slide">
  <p:cSld name="Tekst slide">
    <p:spTree>
      <p:nvGrpSpPr>
        <p:cNvPr id="1" name="Shape 119"/>
        <p:cNvGrpSpPr/>
        <p:nvPr/>
      </p:nvGrpSpPr>
      <p:grpSpPr>
        <a:xfrm>
          <a:off x="0" y="0"/>
          <a:ext cx="0" cy="0"/>
          <a:chOff x="0" y="0"/>
          <a:chExt cx="0" cy="0"/>
        </a:xfrm>
      </p:grpSpPr>
      <p:sp>
        <p:nvSpPr>
          <p:cNvPr id="120" name="Google Shape;120;p14"/>
          <p:cNvSpPr txBox="1">
            <a:spLocks noGrp="1"/>
          </p:cNvSpPr>
          <p:nvPr>
            <p:ph type="title"/>
          </p:nvPr>
        </p:nvSpPr>
        <p:spPr>
          <a:xfrm>
            <a:off x="838200" y="254941"/>
            <a:ext cx="10515600" cy="77856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BC63F"/>
              </a:buClr>
              <a:buSzPts val="1800"/>
              <a:buFont typeface="Roboto"/>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4"/>
          <p:cNvSpPr txBox="1">
            <a:spLocks noGrp="1"/>
          </p:cNvSpPr>
          <p:nvPr>
            <p:ph type="body" idx="1"/>
          </p:nvPr>
        </p:nvSpPr>
        <p:spPr>
          <a:xfrm>
            <a:off x="838200" y="1253331"/>
            <a:ext cx="10515600" cy="534972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2"/>
              </a:buClr>
              <a:buSzPts val="1800"/>
              <a:buChar char="•"/>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8497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kst slide">
  <p:cSld name="Tekst slide">
    <p:spTree>
      <p:nvGrpSpPr>
        <p:cNvPr id="1" name="Shape 119"/>
        <p:cNvGrpSpPr/>
        <p:nvPr/>
      </p:nvGrpSpPr>
      <p:grpSpPr>
        <a:xfrm>
          <a:off x="0" y="0"/>
          <a:ext cx="0" cy="0"/>
          <a:chOff x="0" y="0"/>
          <a:chExt cx="0" cy="0"/>
        </a:xfrm>
      </p:grpSpPr>
      <p:sp>
        <p:nvSpPr>
          <p:cNvPr id="120" name="Google Shape;120;p14"/>
          <p:cNvSpPr txBox="1">
            <a:spLocks noGrp="1"/>
          </p:cNvSpPr>
          <p:nvPr>
            <p:ph type="title"/>
          </p:nvPr>
        </p:nvSpPr>
        <p:spPr>
          <a:xfrm>
            <a:off x="838200" y="254941"/>
            <a:ext cx="10515600" cy="77856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BC63F"/>
              </a:buClr>
              <a:buSzPts val="1800"/>
              <a:buFont typeface="Roboto"/>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4"/>
          <p:cNvSpPr txBox="1">
            <a:spLocks noGrp="1"/>
          </p:cNvSpPr>
          <p:nvPr>
            <p:ph type="body" idx="1"/>
          </p:nvPr>
        </p:nvSpPr>
        <p:spPr>
          <a:xfrm>
            <a:off x="838200" y="1253331"/>
            <a:ext cx="10515600" cy="534972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2"/>
              </a:buClr>
              <a:buSzPts val="1800"/>
              <a:buChar char="•"/>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kst slide twee kolommen">
  <p:cSld name="Tekst slide twee kolommen">
    <p:spTree>
      <p:nvGrpSpPr>
        <p:cNvPr id="1" name="Shape 122"/>
        <p:cNvGrpSpPr/>
        <p:nvPr/>
      </p:nvGrpSpPr>
      <p:grpSpPr>
        <a:xfrm>
          <a:off x="0" y="0"/>
          <a:ext cx="0" cy="0"/>
          <a:chOff x="0" y="0"/>
          <a:chExt cx="0" cy="0"/>
        </a:xfrm>
      </p:grpSpPr>
      <p:sp>
        <p:nvSpPr>
          <p:cNvPr id="123" name="Google Shape;123;p15"/>
          <p:cNvSpPr txBox="1">
            <a:spLocks noGrp="1"/>
          </p:cNvSpPr>
          <p:nvPr>
            <p:ph type="title"/>
          </p:nvPr>
        </p:nvSpPr>
        <p:spPr>
          <a:xfrm>
            <a:off x="838200" y="254941"/>
            <a:ext cx="10515600" cy="77856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BC63F"/>
              </a:buClr>
              <a:buSzPts val="1800"/>
              <a:buFont typeface="Roboto"/>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5"/>
          <p:cNvSpPr txBox="1">
            <a:spLocks noGrp="1"/>
          </p:cNvSpPr>
          <p:nvPr>
            <p:ph type="body" idx="1"/>
          </p:nvPr>
        </p:nvSpPr>
        <p:spPr>
          <a:xfrm>
            <a:off x="838200" y="1253331"/>
            <a:ext cx="5009707" cy="534972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2"/>
              </a:buClr>
              <a:buSzPts val="2000"/>
              <a:buFont typeface="Arial"/>
              <a:buChar char="•"/>
              <a:defRPr/>
            </a:lvl1pPr>
            <a:lvl2pPr marL="914400" lvl="1" indent="-342900" algn="l">
              <a:lnSpc>
                <a:spcPct val="90000"/>
              </a:lnSpc>
              <a:spcBef>
                <a:spcPts val="500"/>
              </a:spcBef>
              <a:spcAft>
                <a:spcPts val="0"/>
              </a:spcAft>
              <a:buClr>
                <a:schemeClr val="dk2"/>
              </a:buClr>
              <a:buSzPts val="1800"/>
              <a:buFont typeface="Arial"/>
              <a:buChar char="•"/>
              <a:defRPr/>
            </a:lvl2pPr>
            <a:lvl3pPr marL="1371600" lvl="2" indent="-330200" algn="l">
              <a:lnSpc>
                <a:spcPct val="90000"/>
              </a:lnSpc>
              <a:spcBef>
                <a:spcPts val="500"/>
              </a:spcBef>
              <a:spcAft>
                <a:spcPts val="0"/>
              </a:spcAft>
              <a:buClr>
                <a:schemeClr val="dk2"/>
              </a:buClr>
              <a:buSzPts val="1600"/>
              <a:buFont typeface="Arial"/>
              <a:buChar char="•"/>
              <a:defRPr/>
            </a:lvl3pPr>
            <a:lvl4pPr marL="1828800" lvl="3" indent="-317500" algn="l">
              <a:lnSpc>
                <a:spcPct val="90000"/>
              </a:lnSpc>
              <a:spcBef>
                <a:spcPts val="500"/>
              </a:spcBef>
              <a:spcAft>
                <a:spcPts val="0"/>
              </a:spcAft>
              <a:buClr>
                <a:schemeClr val="dk2"/>
              </a:buClr>
              <a:buSzPts val="1400"/>
              <a:buFont typeface="Arial"/>
              <a:buChar char="•"/>
              <a:defRPr/>
            </a:lvl4pPr>
            <a:lvl5pPr marL="2286000" lvl="4" indent="-304800" algn="l">
              <a:lnSpc>
                <a:spcPct val="90000"/>
              </a:lnSpc>
              <a:spcBef>
                <a:spcPts val="500"/>
              </a:spcBef>
              <a:spcAft>
                <a:spcPts val="0"/>
              </a:spcAft>
              <a:buClr>
                <a:schemeClr val="dk2"/>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5"/>
          <p:cNvSpPr txBox="1">
            <a:spLocks noGrp="1"/>
          </p:cNvSpPr>
          <p:nvPr>
            <p:ph type="body" idx="2"/>
          </p:nvPr>
        </p:nvSpPr>
        <p:spPr>
          <a:xfrm>
            <a:off x="6096000" y="1253331"/>
            <a:ext cx="5257799" cy="534972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2"/>
              </a:buClr>
              <a:buSzPts val="2000"/>
              <a:buFont typeface="Arial"/>
              <a:buChar char="•"/>
              <a:defRPr/>
            </a:lvl1pPr>
            <a:lvl2pPr marL="914400" lvl="1" indent="-342900" algn="l">
              <a:lnSpc>
                <a:spcPct val="90000"/>
              </a:lnSpc>
              <a:spcBef>
                <a:spcPts val="500"/>
              </a:spcBef>
              <a:spcAft>
                <a:spcPts val="0"/>
              </a:spcAft>
              <a:buClr>
                <a:schemeClr val="dk2"/>
              </a:buClr>
              <a:buSzPts val="1800"/>
              <a:buFont typeface="Arial"/>
              <a:buChar char="•"/>
              <a:defRPr/>
            </a:lvl2pPr>
            <a:lvl3pPr marL="1371600" lvl="2" indent="-330200" algn="l">
              <a:lnSpc>
                <a:spcPct val="90000"/>
              </a:lnSpc>
              <a:spcBef>
                <a:spcPts val="500"/>
              </a:spcBef>
              <a:spcAft>
                <a:spcPts val="0"/>
              </a:spcAft>
              <a:buClr>
                <a:schemeClr val="dk2"/>
              </a:buClr>
              <a:buSzPts val="1600"/>
              <a:buFont typeface="Arial"/>
              <a:buChar char="•"/>
              <a:defRPr/>
            </a:lvl3pPr>
            <a:lvl4pPr marL="1828800" lvl="3" indent="-317500" algn="l">
              <a:lnSpc>
                <a:spcPct val="90000"/>
              </a:lnSpc>
              <a:spcBef>
                <a:spcPts val="500"/>
              </a:spcBef>
              <a:spcAft>
                <a:spcPts val="0"/>
              </a:spcAft>
              <a:buClr>
                <a:schemeClr val="dk2"/>
              </a:buClr>
              <a:buSzPts val="1400"/>
              <a:buFont typeface="Arial"/>
              <a:buChar char="•"/>
              <a:defRPr/>
            </a:lvl4pPr>
            <a:lvl5pPr marL="2286000" lvl="4" indent="-304800" algn="l">
              <a:lnSpc>
                <a:spcPct val="90000"/>
              </a:lnSpc>
              <a:spcBef>
                <a:spcPts val="500"/>
              </a:spcBef>
              <a:spcAft>
                <a:spcPts val="0"/>
              </a:spcAft>
              <a:buClr>
                <a:schemeClr val="dk2"/>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fbeelding slide">
  <p:cSld name="Afbeelding slide">
    <p:spTree>
      <p:nvGrpSpPr>
        <p:cNvPr id="1" name="Shape 126"/>
        <p:cNvGrpSpPr/>
        <p:nvPr/>
      </p:nvGrpSpPr>
      <p:grpSpPr>
        <a:xfrm>
          <a:off x="0" y="0"/>
          <a:ext cx="0" cy="0"/>
          <a:chOff x="0" y="0"/>
          <a:chExt cx="0" cy="0"/>
        </a:xfrm>
      </p:grpSpPr>
      <p:sp>
        <p:nvSpPr>
          <p:cNvPr id="127" name="Google Shape;127;p19"/>
          <p:cNvSpPr txBox="1">
            <a:spLocks noGrp="1"/>
          </p:cNvSpPr>
          <p:nvPr>
            <p:ph type="title"/>
          </p:nvPr>
        </p:nvSpPr>
        <p:spPr>
          <a:xfrm>
            <a:off x="838200" y="254941"/>
            <a:ext cx="10515600" cy="77856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BC63F"/>
              </a:buClr>
              <a:buSzPts val="1800"/>
              <a:buFont typeface="Roboto"/>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9"/>
          <p:cNvSpPr>
            <a:spLocks noGrp="1"/>
          </p:cNvSpPr>
          <p:nvPr>
            <p:ph type="pic" idx="2"/>
          </p:nvPr>
        </p:nvSpPr>
        <p:spPr>
          <a:xfrm>
            <a:off x="838200" y="1252538"/>
            <a:ext cx="10515600" cy="5349875"/>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lide met 2 afbeeldingen">
  <p:cSld name="Slide met 2 afbeeldingen">
    <p:spTree>
      <p:nvGrpSpPr>
        <p:cNvPr id="1" name="Shape 129"/>
        <p:cNvGrpSpPr/>
        <p:nvPr/>
      </p:nvGrpSpPr>
      <p:grpSpPr>
        <a:xfrm>
          <a:off x="0" y="0"/>
          <a:ext cx="0" cy="0"/>
          <a:chOff x="0" y="0"/>
          <a:chExt cx="0" cy="0"/>
        </a:xfrm>
      </p:grpSpPr>
      <p:sp>
        <p:nvSpPr>
          <p:cNvPr id="130" name="Google Shape;130;p20"/>
          <p:cNvSpPr txBox="1">
            <a:spLocks noGrp="1"/>
          </p:cNvSpPr>
          <p:nvPr>
            <p:ph type="title"/>
          </p:nvPr>
        </p:nvSpPr>
        <p:spPr>
          <a:xfrm>
            <a:off x="838200" y="254941"/>
            <a:ext cx="10515600" cy="77856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BC63F"/>
              </a:buClr>
              <a:buSzPts val="1800"/>
              <a:buFont typeface="Roboto"/>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20"/>
          <p:cNvSpPr>
            <a:spLocks noGrp="1"/>
          </p:cNvSpPr>
          <p:nvPr>
            <p:ph type="pic" idx="2"/>
          </p:nvPr>
        </p:nvSpPr>
        <p:spPr>
          <a:xfrm>
            <a:off x="838200" y="1252538"/>
            <a:ext cx="5257800" cy="5349875"/>
          </a:xfrm>
          <a:prstGeom prst="rect">
            <a:avLst/>
          </a:prstGeom>
          <a:noFill/>
          <a:ln>
            <a:noFill/>
          </a:ln>
        </p:spPr>
      </p:sp>
      <p:sp>
        <p:nvSpPr>
          <p:cNvPr id="132" name="Google Shape;132;p20"/>
          <p:cNvSpPr>
            <a:spLocks noGrp="1"/>
          </p:cNvSpPr>
          <p:nvPr>
            <p:ph type="pic" idx="3"/>
          </p:nvPr>
        </p:nvSpPr>
        <p:spPr>
          <a:xfrm>
            <a:off x="6096000" y="1252537"/>
            <a:ext cx="5257800" cy="5349875"/>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Slide">
  <p:cSld name="Titel Slide">
    <p:spTree>
      <p:nvGrpSpPr>
        <p:cNvPr id="1" name="Shape 13"/>
        <p:cNvGrpSpPr/>
        <p:nvPr/>
      </p:nvGrpSpPr>
      <p:grpSpPr>
        <a:xfrm>
          <a:off x="0" y="0"/>
          <a:ext cx="0" cy="0"/>
          <a:chOff x="0" y="0"/>
          <a:chExt cx="0" cy="0"/>
        </a:xfrm>
      </p:grpSpPr>
      <p:pic>
        <p:nvPicPr>
          <p:cNvPr id="14" name="Google Shape;14;p1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0"/>
          <p:cNvSpPr/>
          <p:nvPr/>
        </p:nvSpPr>
        <p:spPr>
          <a:xfrm>
            <a:off x="9765030" y="4551680"/>
            <a:ext cx="2426970" cy="2306320"/>
          </a:xfrm>
          <a:custGeom>
            <a:avLst/>
            <a:gdLst/>
            <a:ahLst/>
            <a:cxnLst/>
            <a:rect l="l" t="t" r="r" b="b"/>
            <a:pathLst>
              <a:path w="2426970" h="2306320" extrusionOk="0">
                <a:moveTo>
                  <a:pt x="2426525" y="0"/>
                </a:moveTo>
                <a:lnTo>
                  <a:pt x="0" y="2305875"/>
                </a:lnTo>
                <a:lnTo>
                  <a:pt x="2426525" y="2305875"/>
                </a:lnTo>
                <a:lnTo>
                  <a:pt x="2426525"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6" name="Google Shape;16;p10"/>
          <p:cNvSpPr/>
          <p:nvPr/>
        </p:nvSpPr>
        <p:spPr>
          <a:xfrm>
            <a:off x="10978515" y="5704840"/>
            <a:ext cx="1042035" cy="1042035"/>
          </a:xfrm>
          <a:custGeom>
            <a:avLst/>
            <a:gdLst/>
            <a:ahLst/>
            <a:cxnLst/>
            <a:rect l="l" t="t" r="r" b="b"/>
            <a:pathLst>
              <a:path w="1042034" h="1042034" extrusionOk="0">
                <a:moveTo>
                  <a:pt x="520814" y="0"/>
                </a:moveTo>
                <a:lnTo>
                  <a:pt x="473408" y="2128"/>
                </a:lnTo>
                <a:lnTo>
                  <a:pt x="427196" y="8390"/>
                </a:lnTo>
                <a:lnTo>
                  <a:pt x="382359" y="18603"/>
                </a:lnTo>
                <a:lnTo>
                  <a:pt x="339083" y="32582"/>
                </a:lnTo>
                <a:lnTo>
                  <a:pt x="297551" y="50144"/>
                </a:lnTo>
                <a:lnTo>
                  <a:pt x="257947" y="71104"/>
                </a:lnTo>
                <a:lnTo>
                  <a:pt x="220455" y="95280"/>
                </a:lnTo>
                <a:lnTo>
                  <a:pt x="185258" y="122486"/>
                </a:lnTo>
                <a:lnTo>
                  <a:pt x="152541" y="152539"/>
                </a:lnTo>
                <a:lnTo>
                  <a:pt x="122487" y="185256"/>
                </a:lnTo>
                <a:lnTo>
                  <a:pt x="95280" y="220452"/>
                </a:lnTo>
                <a:lnTo>
                  <a:pt x="71105" y="257943"/>
                </a:lnTo>
                <a:lnTo>
                  <a:pt x="50144" y="297546"/>
                </a:lnTo>
                <a:lnTo>
                  <a:pt x="32582" y="339077"/>
                </a:lnTo>
                <a:lnTo>
                  <a:pt x="18603" y="382352"/>
                </a:lnTo>
                <a:lnTo>
                  <a:pt x="8390" y="427187"/>
                </a:lnTo>
                <a:lnTo>
                  <a:pt x="2128" y="473398"/>
                </a:lnTo>
                <a:lnTo>
                  <a:pt x="0" y="520801"/>
                </a:lnTo>
                <a:lnTo>
                  <a:pt x="2128" y="568205"/>
                </a:lnTo>
                <a:lnTo>
                  <a:pt x="8390" y="614416"/>
                </a:lnTo>
                <a:lnTo>
                  <a:pt x="18603" y="659251"/>
                </a:lnTo>
                <a:lnTo>
                  <a:pt x="32582" y="702527"/>
                </a:lnTo>
                <a:lnTo>
                  <a:pt x="50144" y="744058"/>
                </a:lnTo>
                <a:lnTo>
                  <a:pt x="71105" y="783662"/>
                </a:lnTo>
                <a:lnTo>
                  <a:pt x="95280" y="821155"/>
                </a:lnTo>
                <a:lnTo>
                  <a:pt x="122487" y="856352"/>
                </a:lnTo>
                <a:lnTo>
                  <a:pt x="152541" y="889069"/>
                </a:lnTo>
                <a:lnTo>
                  <a:pt x="185258" y="919124"/>
                </a:lnTo>
                <a:lnTo>
                  <a:pt x="220455" y="946331"/>
                </a:lnTo>
                <a:lnTo>
                  <a:pt x="257947" y="970507"/>
                </a:lnTo>
                <a:lnTo>
                  <a:pt x="297551" y="991468"/>
                </a:lnTo>
                <a:lnTo>
                  <a:pt x="339083" y="1009031"/>
                </a:lnTo>
                <a:lnTo>
                  <a:pt x="382359" y="1023011"/>
                </a:lnTo>
                <a:lnTo>
                  <a:pt x="427196" y="1033224"/>
                </a:lnTo>
                <a:lnTo>
                  <a:pt x="473408" y="1039487"/>
                </a:lnTo>
                <a:lnTo>
                  <a:pt x="520814" y="1041615"/>
                </a:lnTo>
                <a:lnTo>
                  <a:pt x="568217" y="1039487"/>
                </a:lnTo>
                <a:lnTo>
                  <a:pt x="614428" y="1033224"/>
                </a:lnTo>
                <a:lnTo>
                  <a:pt x="659263" y="1023011"/>
                </a:lnTo>
                <a:lnTo>
                  <a:pt x="702538" y="1009031"/>
                </a:lnTo>
                <a:lnTo>
                  <a:pt x="744069" y="991468"/>
                </a:lnTo>
                <a:lnTo>
                  <a:pt x="783672" y="970507"/>
                </a:lnTo>
                <a:lnTo>
                  <a:pt x="821163" y="946331"/>
                </a:lnTo>
                <a:lnTo>
                  <a:pt x="856359" y="919124"/>
                </a:lnTo>
                <a:lnTo>
                  <a:pt x="889076" y="889069"/>
                </a:lnTo>
                <a:lnTo>
                  <a:pt x="919129" y="856352"/>
                </a:lnTo>
                <a:lnTo>
                  <a:pt x="946335" y="821155"/>
                </a:lnTo>
                <a:lnTo>
                  <a:pt x="970510" y="783662"/>
                </a:lnTo>
                <a:lnTo>
                  <a:pt x="991471" y="744058"/>
                </a:lnTo>
                <a:lnTo>
                  <a:pt x="1009033" y="702527"/>
                </a:lnTo>
                <a:lnTo>
                  <a:pt x="1023012" y="659251"/>
                </a:lnTo>
                <a:lnTo>
                  <a:pt x="1033225" y="614416"/>
                </a:lnTo>
                <a:lnTo>
                  <a:pt x="1039487" y="568205"/>
                </a:lnTo>
                <a:lnTo>
                  <a:pt x="1041615" y="520801"/>
                </a:lnTo>
                <a:lnTo>
                  <a:pt x="1039487" y="473398"/>
                </a:lnTo>
                <a:lnTo>
                  <a:pt x="1033225" y="427187"/>
                </a:lnTo>
                <a:lnTo>
                  <a:pt x="1023012" y="382352"/>
                </a:lnTo>
                <a:lnTo>
                  <a:pt x="1009033" y="339077"/>
                </a:lnTo>
                <a:lnTo>
                  <a:pt x="991471" y="297546"/>
                </a:lnTo>
                <a:lnTo>
                  <a:pt x="970510" y="257943"/>
                </a:lnTo>
                <a:lnTo>
                  <a:pt x="946335" y="220452"/>
                </a:lnTo>
                <a:lnTo>
                  <a:pt x="919129" y="185256"/>
                </a:lnTo>
                <a:lnTo>
                  <a:pt x="889076" y="152539"/>
                </a:lnTo>
                <a:lnTo>
                  <a:pt x="856359" y="122486"/>
                </a:lnTo>
                <a:lnTo>
                  <a:pt x="821163" y="95280"/>
                </a:lnTo>
                <a:lnTo>
                  <a:pt x="783672" y="71104"/>
                </a:lnTo>
                <a:lnTo>
                  <a:pt x="744069" y="50144"/>
                </a:lnTo>
                <a:lnTo>
                  <a:pt x="702538" y="32582"/>
                </a:lnTo>
                <a:lnTo>
                  <a:pt x="659263" y="18603"/>
                </a:lnTo>
                <a:lnTo>
                  <a:pt x="614428" y="8390"/>
                </a:lnTo>
                <a:lnTo>
                  <a:pt x="568217" y="2128"/>
                </a:lnTo>
                <a:lnTo>
                  <a:pt x="520814" y="0"/>
                </a:lnTo>
                <a:close/>
              </a:path>
            </a:pathLst>
          </a:custGeom>
          <a:solidFill>
            <a:srgbClr val="FFFFFF"/>
          </a:solidFill>
          <a:ln>
            <a:noFill/>
          </a:ln>
          <a:effectLst>
            <a:outerShdw blurRad="50800" dist="38100" dir="2700000" algn="tl" rotWithShape="0">
              <a:srgbClr val="000000">
                <a:alpha val="40000"/>
              </a:srgbClr>
            </a:outerShdw>
          </a:effectLst>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17" name="Google Shape;17;p10"/>
          <p:cNvPicPr preferRelativeResize="0"/>
          <p:nvPr/>
        </p:nvPicPr>
        <p:blipFill rotWithShape="1">
          <a:blip r:embed="rId3">
            <a:alphaModFix/>
          </a:blip>
          <a:srcRect/>
          <a:stretch/>
        </p:blipFill>
        <p:spPr>
          <a:xfrm>
            <a:off x="11124920" y="5821276"/>
            <a:ext cx="749224" cy="809162"/>
          </a:xfrm>
          <a:prstGeom prst="rect">
            <a:avLst/>
          </a:prstGeom>
          <a:noFill/>
          <a:ln>
            <a:noFill/>
          </a:ln>
        </p:spPr>
      </p:pic>
      <p:sp>
        <p:nvSpPr>
          <p:cNvPr id="18" name="Google Shape;18;p10"/>
          <p:cNvSpPr txBox="1">
            <a:spLocks noGrp="1"/>
          </p:cNvSpPr>
          <p:nvPr>
            <p:ph type="title"/>
          </p:nvPr>
        </p:nvSpPr>
        <p:spPr>
          <a:xfrm>
            <a:off x="3431704" y="3429000"/>
            <a:ext cx="5328592" cy="438541"/>
          </a:xfrm>
          <a:prstGeom prst="rect">
            <a:avLst/>
          </a:prstGeom>
          <a:solidFill>
            <a:srgbClr val="8BC63F">
              <a:alpha val="80000"/>
            </a:srgbClr>
          </a:solid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2500"/>
              <a:buFont typeface="Roboto Slab"/>
              <a:buNone/>
              <a:defRPr sz="2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3834606" y="5340176"/>
            <a:ext cx="4522787" cy="313932"/>
          </a:xfrm>
          <a:prstGeom prst="rect">
            <a:avLst/>
          </a:prstGeom>
          <a:solidFill>
            <a:srgbClr val="8BC63F">
              <a:alpha val="80000"/>
            </a:srgbClr>
          </a:solid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1600"/>
              <a:buNone/>
              <a:defRPr sz="1600">
                <a:solidFill>
                  <a:schemeClr val="lt1"/>
                </a:solidFill>
                <a:latin typeface="Roboto Slab"/>
                <a:ea typeface="Roboto Slab"/>
                <a:cs typeface="Roboto Slab"/>
                <a:sym typeface="Roboto Slab"/>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016068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1365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92D050"/>
              </a:buClr>
              <a:buSzPts val="3200"/>
              <a:buFont typeface="Roboto Slab"/>
              <a:buNone/>
              <a:defRPr sz="3200" b="0" i="0" u="none" strike="noStrike" cap="none">
                <a:solidFill>
                  <a:srgbClr val="92D050"/>
                </a:solidFill>
                <a:latin typeface="Roboto Slab"/>
                <a:ea typeface="Roboto Slab"/>
                <a:cs typeface="Roboto Slab"/>
                <a:sym typeface="Roboto Sla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1pPr>
            <a:lvl2pPr marL="914400" marR="0" lvl="1"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3pPr>
            <a:lvl4pPr marL="1828800" marR="0" lvl="3" indent="-317500" algn="l" rtl="0">
              <a:lnSpc>
                <a:spcPct val="9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9"/>
          <p:cNvPicPr preferRelativeResize="0"/>
          <p:nvPr/>
        </p:nvPicPr>
        <p:blipFill rotWithShape="1">
          <a:blip r:embed="rId6">
            <a:alphaModFix/>
          </a:blip>
          <a:srcRect/>
          <a:stretch/>
        </p:blipFill>
        <p:spPr>
          <a:xfrm>
            <a:off x="11277600" y="298949"/>
            <a:ext cx="576064" cy="62100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12"/>
          <p:cNvSpPr txBox="1">
            <a:spLocks noGrp="1"/>
          </p:cNvSpPr>
          <p:nvPr>
            <p:ph type="title"/>
          </p:nvPr>
        </p:nvSpPr>
        <p:spPr>
          <a:xfrm>
            <a:off x="838200" y="257948"/>
            <a:ext cx="10515600" cy="79291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92D050"/>
              </a:buClr>
              <a:buSzPts val="32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7" name="Google Shape;117;p12"/>
          <p:cNvSpPr txBox="1">
            <a:spLocks noGrp="1"/>
          </p:cNvSpPr>
          <p:nvPr>
            <p:ph type="body" idx="1"/>
          </p:nvPr>
        </p:nvSpPr>
        <p:spPr>
          <a:xfrm>
            <a:off x="838200" y="1260630"/>
            <a:ext cx="10515600" cy="5339422"/>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2"/>
              </a:buClr>
              <a:buSzPts val="2000"/>
              <a:buFont typeface="Arial"/>
              <a:buChar char="•"/>
              <a:defRPr sz="2000" b="0" i="0" u="none" strike="noStrike" cap="none">
                <a:solidFill>
                  <a:schemeClr val="dk2"/>
                </a:solidFill>
                <a:latin typeface="Roboto"/>
                <a:ea typeface="Roboto"/>
                <a:cs typeface="Roboto"/>
                <a:sym typeface="Roboto"/>
              </a:defRPr>
            </a:lvl1pPr>
            <a:lvl2pPr marL="914400" marR="0" lvl="1"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Roboto"/>
                <a:ea typeface="Roboto"/>
                <a:cs typeface="Roboto"/>
                <a:sym typeface="Roboto"/>
              </a:defRPr>
            </a:lvl2pPr>
            <a:lvl3pPr marL="1371600" marR="0" lvl="2"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Roboto"/>
                <a:ea typeface="Roboto"/>
                <a:cs typeface="Roboto"/>
                <a:sym typeface="Roboto"/>
              </a:defRPr>
            </a:lvl3pPr>
            <a:lvl4pPr marL="1828800" marR="0" lvl="3" indent="-317500" algn="l" rtl="0">
              <a:lnSpc>
                <a:spcPct val="90000"/>
              </a:lnSpc>
              <a:spcBef>
                <a:spcPts val="500"/>
              </a:spcBef>
              <a:spcAft>
                <a:spcPts val="0"/>
              </a:spcAft>
              <a:buClr>
                <a:schemeClr val="dk2"/>
              </a:buClr>
              <a:buSzPts val="1400"/>
              <a:buFont typeface="Arial"/>
              <a:buChar char="•"/>
              <a:defRPr sz="1400" b="0" i="0" u="none" strike="noStrike" cap="none">
                <a:solidFill>
                  <a:schemeClr val="dk2"/>
                </a:solidFill>
                <a:latin typeface="Roboto"/>
                <a:ea typeface="Roboto"/>
                <a:cs typeface="Roboto"/>
                <a:sym typeface="Roboto"/>
              </a:defRPr>
            </a:lvl4pPr>
            <a:lvl5pPr marL="2286000" marR="0" lvl="4" indent="-304800" algn="l" rtl="0">
              <a:lnSpc>
                <a:spcPct val="90000"/>
              </a:lnSpc>
              <a:spcBef>
                <a:spcPts val="500"/>
              </a:spcBef>
              <a:spcAft>
                <a:spcPts val="0"/>
              </a:spcAft>
              <a:buClr>
                <a:schemeClr val="dk2"/>
              </a:buClr>
              <a:buSzPts val="1200"/>
              <a:buFont typeface="Arial"/>
              <a:buChar char="•"/>
              <a:defRPr sz="1200" b="0" i="0" u="none" strike="noStrike" cap="none">
                <a:solidFill>
                  <a:schemeClr val="dk2"/>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118" name="Google Shape;118;p12"/>
          <p:cNvPicPr preferRelativeResize="0"/>
          <p:nvPr/>
        </p:nvPicPr>
        <p:blipFill rotWithShape="1">
          <a:blip r:embed="rId7">
            <a:alphaModFix/>
          </a:blip>
          <a:srcRect/>
          <a:stretch/>
        </p:blipFill>
        <p:spPr>
          <a:xfrm>
            <a:off x="11277600" y="298949"/>
            <a:ext cx="576064" cy="62100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mailto:Marcel.Duivenboden@spaarnewerkt.nl"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
          <p:cNvSpPr txBox="1">
            <a:spLocks noGrp="1"/>
          </p:cNvSpPr>
          <p:nvPr>
            <p:ph type="title"/>
          </p:nvPr>
        </p:nvSpPr>
        <p:spPr>
          <a:xfrm>
            <a:off x="3431704" y="3429000"/>
            <a:ext cx="5328592" cy="438541"/>
          </a:xfrm>
          <a:prstGeom prst="rect">
            <a:avLst/>
          </a:prstGeom>
          <a:solidFill>
            <a:srgbClr val="8BC63F">
              <a:alpha val="80000"/>
            </a:srgbClr>
          </a:solid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2500"/>
              <a:buFont typeface="Roboto Slab"/>
              <a:buNone/>
            </a:pPr>
            <a:r>
              <a:rPr lang="nl-NL" dirty="0"/>
              <a:t>Draaiboek NIP Haarlem</a:t>
            </a:r>
            <a:endParaRPr dirty="0"/>
          </a:p>
        </p:txBody>
      </p:sp>
      <p:sp>
        <p:nvSpPr>
          <p:cNvPr id="138" name="Google Shape;138;p1"/>
          <p:cNvSpPr txBox="1">
            <a:spLocks noGrp="1"/>
          </p:cNvSpPr>
          <p:nvPr>
            <p:ph type="body" idx="1"/>
          </p:nvPr>
        </p:nvSpPr>
        <p:spPr>
          <a:xfrm>
            <a:off x="3834606" y="5340176"/>
            <a:ext cx="4522787" cy="313932"/>
          </a:xfrm>
          <a:prstGeom prst="rect">
            <a:avLst/>
          </a:prstGeom>
          <a:solidFill>
            <a:srgbClr val="8BC63F">
              <a:alpha val="80000"/>
            </a:srgbClr>
          </a:solidFill>
          <a:ln>
            <a:noFill/>
          </a:ln>
        </p:spPr>
        <p:txBody>
          <a:bodyPr spcFirstLastPara="1" wrap="square" lIns="91425" tIns="45700" rIns="91425" bIns="45700" anchor="t" anchorCtr="0">
            <a:spAutoFit/>
          </a:bodyPr>
          <a:lstStyle/>
          <a:p>
            <a:pPr marL="0" lvl="0" indent="0">
              <a:spcBef>
                <a:spcPts val="0"/>
              </a:spcBef>
            </a:pPr>
            <a:r>
              <a:rPr lang="nl-NL" dirty="0"/>
              <a:t>21 november 2023</a:t>
            </a:r>
            <a:endParaRPr dirty="0"/>
          </a:p>
        </p:txBody>
      </p:sp>
    </p:spTree>
    <p:extLst>
      <p:ext uri="{BB962C8B-B14F-4D97-AF65-F5344CB8AC3E}">
        <p14:creationId xmlns:p14="http://schemas.microsoft.com/office/powerpoint/2010/main" val="2387391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6"/>
          <p:cNvSpPr txBox="1">
            <a:spLocks noGrp="1"/>
          </p:cNvSpPr>
          <p:nvPr>
            <p:ph type="title"/>
          </p:nvPr>
        </p:nvSpPr>
        <p:spPr>
          <a:xfrm>
            <a:off x="838200" y="268687"/>
            <a:ext cx="10515600" cy="5924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BC63F"/>
              </a:buClr>
              <a:buSzPts val="1800"/>
              <a:buFont typeface="Roboto"/>
              <a:buNone/>
            </a:pPr>
            <a:r>
              <a:rPr lang="nl-NL" dirty="0"/>
              <a:t>Processtappen buurtaanpak</a:t>
            </a:r>
            <a:endParaRPr sz="3200" b="1" dirty="0">
              <a:solidFill>
                <a:srgbClr val="92D050"/>
              </a:solidFill>
              <a:latin typeface="Roboto"/>
              <a:ea typeface="Roboto"/>
              <a:cs typeface="Roboto"/>
              <a:sym typeface="Roboto"/>
            </a:endParaRPr>
          </a:p>
        </p:txBody>
      </p:sp>
      <p:sp>
        <p:nvSpPr>
          <p:cNvPr id="145" name="Google Shape;145;p6"/>
          <p:cNvSpPr/>
          <p:nvPr/>
        </p:nvSpPr>
        <p:spPr>
          <a:xfrm>
            <a:off x="205389" y="3002127"/>
            <a:ext cx="11633200" cy="1602771"/>
          </a:xfrm>
          <a:prstGeom prst="rect">
            <a:avLst/>
          </a:prstGeom>
          <a:solidFill>
            <a:srgbClr val="ED7D31">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6" name="Google Shape;146;p6"/>
          <p:cNvSpPr/>
          <p:nvPr/>
        </p:nvSpPr>
        <p:spPr>
          <a:xfrm>
            <a:off x="205389" y="4690897"/>
            <a:ext cx="11633200" cy="1238443"/>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7" name="Google Shape;147;p6"/>
          <p:cNvSpPr/>
          <p:nvPr/>
        </p:nvSpPr>
        <p:spPr>
          <a:xfrm>
            <a:off x="205389" y="1404007"/>
            <a:ext cx="11633200" cy="1484308"/>
          </a:xfrm>
          <a:prstGeom prst="rect">
            <a:avLst/>
          </a:prstGeom>
          <a:solidFill>
            <a:srgbClr val="FFC000">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9" name="Google Shape;149;p6"/>
          <p:cNvSpPr/>
          <p:nvPr/>
        </p:nvSpPr>
        <p:spPr>
          <a:xfrm>
            <a:off x="205389" y="1404007"/>
            <a:ext cx="1104900" cy="1484308"/>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0" name="Google Shape;150;p6"/>
          <p:cNvSpPr/>
          <p:nvPr/>
        </p:nvSpPr>
        <p:spPr>
          <a:xfrm>
            <a:off x="205389" y="3002127"/>
            <a:ext cx="1104900" cy="1602772"/>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1" name="Google Shape;151;p6"/>
          <p:cNvSpPr/>
          <p:nvPr/>
        </p:nvSpPr>
        <p:spPr>
          <a:xfrm>
            <a:off x="205389" y="4690898"/>
            <a:ext cx="1104900" cy="1238442"/>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3" name="Google Shape;153;p6"/>
          <p:cNvSpPr/>
          <p:nvPr/>
        </p:nvSpPr>
        <p:spPr>
          <a:xfrm>
            <a:off x="1464265" y="1483477"/>
            <a:ext cx="1169515" cy="381428"/>
          </a:xfrm>
          <a:prstGeom prst="snip2DiagRect">
            <a:avLst>
              <a:gd name="adj1" fmla="val 100000"/>
              <a:gd name="adj2" fmla="val 16667"/>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5" name="Google Shape;155;p6"/>
          <p:cNvSpPr/>
          <p:nvPr/>
        </p:nvSpPr>
        <p:spPr>
          <a:xfrm>
            <a:off x="4707218" y="4749241"/>
            <a:ext cx="5628808" cy="221493"/>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6" name="Google Shape;156;p6"/>
          <p:cNvSpPr/>
          <p:nvPr/>
        </p:nvSpPr>
        <p:spPr>
          <a:xfrm>
            <a:off x="10519989" y="4730953"/>
            <a:ext cx="1104900" cy="221492"/>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7" name="Google Shape;157;p6"/>
          <p:cNvSpPr/>
          <p:nvPr/>
        </p:nvSpPr>
        <p:spPr>
          <a:xfrm>
            <a:off x="2801889" y="2417897"/>
            <a:ext cx="1780296" cy="349432"/>
          </a:xfrm>
          <a:prstGeom prst="snip2DiagRect">
            <a:avLst>
              <a:gd name="adj1" fmla="val 100000"/>
              <a:gd name="adj2" fmla="val 16667"/>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8" name="Google Shape;158;p6"/>
          <p:cNvSpPr/>
          <p:nvPr/>
        </p:nvSpPr>
        <p:spPr>
          <a:xfrm>
            <a:off x="5490916" y="3714655"/>
            <a:ext cx="4489645" cy="198196"/>
          </a:xfrm>
          <a:prstGeom prst="snip2DiagRect">
            <a:avLst>
              <a:gd name="adj1" fmla="val 100000"/>
              <a:gd name="adj2" fmla="val 16667"/>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9" name="Google Shape;159;p6"/>
          <p:cNvSpPr txBox="1"/>
          <p:nvPr/>
        </p:nvSpPr>
        <p:spPr>
          <a:xfrm>
            <a:off x="217754" y="2098352"/>
            <a:ext cx="1104900" cy="26171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200" b="1" i="0" u="none" strike="noStrike" cap="none" dirty="0">
                <a:solidFill>
                  <a:srgbClr val="FFFFFF"/>
                </a:solidFill>
                <a:latin typeface="Roboto Slab" pitchFamily="2" charset="0"/>
                <a:ea typeface="Roboto Slab" pitchFamily="2" charset="0"/>
                <a:cs typeface="Roboto Slab" pitchFamily="2" charset="0"/>
                <a:sym typeface="Calibri"/>
              </a:rPr>
              <a:t>Voorbereiding buurtaanpak</a:t>
            </a:r>
          </a:p>
        </p:txBody>
      </p:sp>
      <p:sp>
        <p:nvSpPr>
          <p:cNvPr id="160" name="Google Shape;160;p6"/>
          <p:cNvSpPr txBox="1"/>
          <p:nvPr/>
        </p:nvSpPr>
        <p:spPr>
          <a:xfrm>
            <a:off x="205389" y="3758020"/>
            <a:ext cx="1104900" cy="15483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200" b="1" i="0" u="none" strike="noStrike" cap="none" dirty="0">
                <a:solidFill>
                  <a:srgbClr val="FFFFFF"/>
                </a:solidFill>
                <a:latin typeface="Roboto Slab" pitchFamily="2" charset="0"/>
                <a:ea typeface="Roboto Slab" pitchFamily="2" charset="0"/>
                <a:cs typeface="Roboto Slab" pitchFamily="2" charset="0"/>
                <a:sym typeface="Calibri"/>
              </a:rPr>
              <a:t>Uitvoering:</a:t>
            </a:r>
            <a:endParaRPr sz="1400" b="0" i="0" u="none" strike="noStrike" cap="none" dirty="0">
              <a:solidFill>
                <a:srgbClr val="000000"/>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1200" b="1" i="0" u="none" strike="noStrike" cap="none" dirty="0">
                <a:solidFill>
                  <a:srgbClr val="FFFFFF"/>
                </a:solidFill>
                <a:latin typeface="Roboto Slab" pitchFamily="2" charset="0"/>
                <a:ea typeface="Roboto Slab" pitchFamily="2" charset="0"/>
                <a:cs typeface="Roboto Slab" pitchFamily="2" charset="0"/>
                <a:sym typeface="Calibri"/>
              </a:rPr>
              <a:t>Werven en Ontzorgen</a:t>
            </a:r>
            <a:endParaRPr sz="12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61" name="Google Shape;161;p6"/>
          <p:cNvSpPr txBox="1"/>
          <p:nvPr/>
        </p:nvSpPr>
        <p:spPr>
          <a:xfrm>
            <a:off x="205389" y="5128497"/>
            <a:ext cx="1104900" cy="37211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200" b="1" i="0" u="none" strike="noStrike" cap="none" dirty="0">
                <a:solidFill>
                  <a:srgbClr val="FFFFFF"/>
                </a:solidFill>
                <a:latin typeface="Roboto Slab" pitchFamily="2" charset="0"/>
                <a:ea typeface="Roboto Slab" pitchFamily="2" charset="0"/>
                <a:cs typeface="Roboto Slab" pitchFamily="2" charset="0"/>
                <a:sym typeface="Calibri"/>
              </a:rPr>
              <a:t>Lerend werken</a:t>
            </a:r>
            <a:endParaRPr sz="12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63" name="Google Shape;163;p6"/>
          <p:cNvSpPr txBox="1"/>
          <p:nvPr/>
        </p:nvSpPr>
        <p:spPr>
          <a:xfrm>
            <a:off x="1549250" y="1504913"/>
            <a:ext cx="999543" cy="33855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Scope bepaling</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65" name="Google Shape;165;p6"/>
          <p:cNvSpPr txBox="1"/>
          <p:nvPr/>
        </p:nvSpPr>
        <p:spPr>
          <a:xfrm>
            <a:off x="2933706" y="2437535"/>
            <a:ext cx="1516662" cy="310155"/>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Voorbereiden communicatie</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66" name="Google Shape;166;p6"/>
          <p:cNvSpPr txBox="1"/>
          <p:nvPr/>
        </p:nvSpPr>
        <p:spPr>
          <a:xfrm>
            <a:off x="6720216" y="3725409"/>
            <a:ext cx="2329740" cy="170519"/>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Akkoord eigenaar</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70" name="Google Shape;170;p6"/>
          <p:cNvSpPr/>
          <p:nvPr/>
        </p:nvSpPr>
        <p:spPr>
          <a:xfrm>
            <a:off x="4447189" y="3074034"/>
            <a:ext cx="5102270" cy="231964"/>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71" name="Google Shape;171;p6"/>
          <p:cNvSpPr txBox="1"/>
          <p:nvPr/>
        </p:nvSpPr>
        <p:spPr>
          <a:xfrm>
            <a:off x="5065850" y="3101860"/>
            <a:ext cx="3368298"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Werving</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72" name="Google Shape;172;p6"/>
          <p:cNvSpPr/>
          <p:nvPr/>
        </p:nvSpPr>
        <p:spPr>
          <a:xfrm>
            <a:off x="4720239" y="3396050"/>
            <a:ext cx="4978400" cy="218436"/>
          </a:xfrm>
          <a:prstGeom prst="snip2DiagRect">
            <a:avLst>
              <a:gd name="adj1" fmla="val 100000"/>
              <a:gd name="adj2" fmla="val 16667"/>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73" name="Google Shape;173;p6"/>
          <p:cNvSpPr txBox="1"/>
          <p:nvPr/>
        </p:nvSpPr>
        <p:spPr>
          <a:xfrm>
            <a:off x="4892191" y="3405334"/>
            <a:ext cx="4384463"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Van advies naar offerte</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74" name="Google Shape;174;p6"/>
          <p:cNvSpPr/>
          <p:nvPr/>
        </p:nvSpPr>
        <p:spPr>
          <a:xfrm>
            <a:off x="5859444" y="4003345"/>
            <a:ext cx="4489645" cy="237103"/>
          </a:xfrm>
          <a:prstGeom prst="snip2DiagRect">
            <a:avLst>
              <a:gd name="adj1" fmla="val 100000"/>
              <a:gd name="adj2" fmla="val 16667"/>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75" name="Google Shape;175;p6"/>
          <p:cNvSpPr txBox="1"/>
          <p:nvPr/>
        </p:nvSpPr>
        <p:spPr>
          <a:xfrm>
            <a:off x="6188975" y="4051814"/>
            <a:ext cx="3821880" cy="149019"/>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(Ondersteuning bij) uitvoering</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76" name="Google Shape;176;p6"/>
          <p:cNvSpPr/>
          <p:nvPr/>
        </p:nvSpPr>
        <p:spPr>
          <a:xfrm>
            <a:off x="6172808" y="4335419"/>
            <a:ext cx="4489644" cy="197047"/>
          </a:xfrm>
          <a:prstGeom prst="snip2DiagRect">
            <a:avLst>
              <a:gd name="adj1" fmla="val 100000"/>
              <a:gd name="adj2" fmla="val 16667"/>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77" name="Google Shape;177;p6"/>
          <p:cNvSpPr txBox="1"/>
          <p:nvPr/>
        </p:nvSpPr>
        <p:spPr>
          <a:xfrm>
            <a:off x="6472455" y="4362345"/>
            <a:ext cx="3821880" cy="155757"/>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Nazorg</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78" name="Google Shape;178;p6"/>
          <p:cNvSpPr/>
          <p:nvPr/>
        </p:nvSpPr>
        <p:spPr>
          <a:xfrm>
            <a:off x="4916962" y="5357457"/>
            <a:ext cx="5796459" cy="225581"/>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79" name="Google Shape;179;p6"/>
          <p:cNvSpPr txBox="1"/>
          <p:nvPr/>
        </p:nvSpPr>
        <p:spPr>
          <a:xfrm>
            <a:off x="4892191" y="4769595"/>
            <a:ext cx="5176947"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Monitoring</a:t>
            </a:r>
            <a:endParaRPr sz="1400" b="0" i="0" u="none" strike="noStrike" cap="none" dirty="0">
              <a:solidFill>
                <a:srgbClr val="000000"/>
              </a:solidFill>
              <a:latin typeface="Roboto Slab" pitchFamily="2" charset="0"/>
              <a:ea typeface="Roboto Slab" pitchFamily="2" charset="0"/>
              <a:cs typeface="Roboto Slab" pitchFamily="2" charset="0"/>
              <a:sym typeface="Arial"/>
            </a:endParaRPr>
          </a:p>
        </p:txBody>
      </p:sp>
      <p:sp>
        <p:nvSpPr>
          <p:cNvPr id="180" name="Google Shape;180;p6"/>
          <p:cNvSpPr txBox="1"/>
          <p:nvPr/>
        </p:nvSpPr>
        <p:spPr>
          <a:xfrm>
            <a:off x="10713421" y="4762621"/>
            <a:ext cx="845587" cy="17554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Evaluatie</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81" name="Google Shape;181;p6"/>
          <p:cNvSpPr txBox="1"/>
          <p:nvPr/>
        </p:nvSpPr>
        <p:spPr>
          <a:xfrm>
            <a:off x="5346520" y="5372448"/>
            <a:ext cx="5282032"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Lerend werken</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4" name="Google Shape;155;p6">
            <a:extLst>
              <a:ext uri="{FF2B5EF4-FFF2-40B4-BE49-F238E27FC236}">
                <a16:creationId xmlns:a16="http://schemas.microsoft.com/office/drawing/2014/main" id="{8EAFBCB5-68A0-A813-3377-12B2E350BFA3}"/>
              </a:ext>
            </a:extLst>
          </p:cNvPr>
          <p:cNvSpPr/>
          <p:nvPr/>
        </p:nvSpPr>
        <p:spPr>
          <a:xfrm>
            <a:off x="5579979" y="5066257"/>
            <a:ext cx="6044910" cy="221493"/>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179;p6">
            <a:extLst>
              <a:ext uri="{FF2B5EF4-FFF2-40B4-BE49-F238E27FC236}">
                <a16:creationId xmlns:a16="http://schemas.microsoft.com/office/drawing/2014/main" id="{486D220C-AD99-C73E-0532-46220B1D6C18}"/>
              </a:ext>
            </a:extLst>
          </p:cNvPr>
          <p:cNvSpPr txBox="1"/>
          <p:nvPr/>
        </p:nvSpPr>
        <p:spPr>
          <a:xfrm>
            <a:off x="5747456" y="5086611"/>
            <a:ext cx="5559646"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Verantwoording</a:t>
            </a:r>
            <a:endParaRPr sz="1400" b="0" i="0" u="none" strike="noStrike" cap="none" dirty="0">
              <a:solidFill>
                <a:srgbClr val="000000"/>
              </a:solidFill>
              <a:latin typeface="Roboto Slab" pitchFamily="2" charset="0"/>
              <a:ea typeface="Roboto Slab" pitchFamily="2" charset="0"/>
              <a:cs typeface="Roboto Slab" pitchFamily="2" charset="0"/>
              <a:sym typeface="Arial"/>
            </a:endParaRPr>
          </a:p>
        </p:txBody>
      </p:sp>
      <p:sp>
        <p:nvSpPr>
          <p:cNvPr id="10" name="Google Shape;178;p6">
            <a:extLst>
              <a:ext uri="{FF2B5EF4-FFF2-40B4-BE49-F238E27FC236}">
                <a16:creationId xmlns:a16="http://schemas.microsoft.com/office/drawing/2014/main" id="{06AA7728-FA24-BBC3-2433-B08D27CE5378}"/>
              </a:ext>
            </a:extLst>
          </p:cNvPr>
          <p:cNvSpPr/>
          <p:nvPr/>
        </p:nvSpPr>
        <p:spPr>
          <a:xfrm>
            <a:off x="4723530" y="5647875"/>
            <a:ext cx="6901359" cy="225581"/>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81;p6">
            <a:extLst>
              <a:ext uri="{FF2B5EF4-FFF2-40B4-BE49-F238E27FC236}">
                <a16:creationId xmlns:a16="http://schemas.microsoft.com/office/drawing/2014/main" id="{22B4451B-0E18-D01F-3062-1E83B348C5B9}"/>
              </a:ext>
            </a:extLst>
          </p:cNvPr>
          <p:cNvSpPr txBox="1"/>
          <p:nvPr/>
        </p:nvSpPr>
        <p:spPr>
          <a:xfrm>
            <a:off x="5451098" y="5657739"/>
            <a:ext cx="5282032"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Onderzoeksstage met studenten</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 name="Google Shape;153;p6">
            <a:extLst>
              <a:ext uri="{FF2B5EF4-FFF2-40B4-BE49-F238E27FC236}">
                <a16:creationId xmlns:a16="http://schemas.microsoft.com/office/drawing/2014/main" id="{7C65F1AA-AF08-4C6D-242F-C299768BF2BA}"/>
              </a:ext>
            </a:extLst>
          </p:cNvPr>
          <p:cNvSpPr/>
          <p:nvPr/>
        </p:nvSpPr>
        <p:spPr>
          <a:xfrm>
            <a:off x="2217131" y="1931239"/>
            <a:ext cx="1169515" cy="381428"/>
          </a:xfrm>
          <a:prstGeom prst="snip2DiagRect">
            <a:avLst>
              <a:gd name="adj1" fmla="val 100000"/>
              <a:gd name="adj2" fmla="val 16667"/>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6" name="Google Shape;163;p6">
            <a:extLst>
              <a:ext uri="{FF2B5EF4-FFF2-40B4-BE49-F238E27FC236}">
                <a16:creationId xmlns:a16="http://schemas.microsoft.com/office/drawing/2014/main" id="{56A337E1-8E98-4321-BF83-46009CCA8C09}"/>
              </a:ext>
            </a:extLst>
          </p:cNvPr>
          <p:cNvSpPr txBox="1"/>
          <p:nvPr/>
        </p:nvSpPr>
        <p:spPr>
          <a:xfrm>
            <a:off x="2302116" y="1933741"/>
            <a:ext cx="999543" cy="33855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Inrichten lokale OSS</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5a1631fafb_0_0"/>
          <p:cNvSpPr txBox="1">
            <a:spLocks noGrp="1"/>
          </p:cNvSpPr>
          <p:nvPr>
            <p:ph type="title"/>
          </p:nvPr>
        </p:nvSpPr>
        <p:spPr>
          <a:xfrm>
            <a:off x="6115054" y="38474"/>
            <a:ext cx="5041896" cy="2368696"/>
          </a:xfrm>
          <a:prstGeom prst="rect">
            <a:avLst/>
          </a:prstGeom>
          <a:noFill/>
          <a:ln>
            <a:noFill/>
          </a:ln>
        </p:spPr>
        <p:txBody>
          <a:bodyPr spcFirstLastPara="1" wrap="square" lIns="91425" tIns="45700" rIns="91425" bIns="45700" anchor="t" anchorCtr="0">
            <a:normAutofit/>
          </a:bodyPr>
          <a:lstStyle/>
          <a:p>
            <a:pPr lvl="0">
              <a:buSzPct val="56250"/>
            </a:pPr>
            <a:r>
              <a:rPr lang="nl-NL" dirty="0">
                <a:latin typeface="Roboto" panose="02000000000000000000" pitchFamily="2" charset="0"/>
                <a:ea typeface="Roboto" panose="02000000000000000000" pitchFamily="2" charset="0"/>
                <a:cs typeface="Roboto" panose="02000000000000000000" pitchFamily="2" charset="0"/>
              </a:rPr>
              <a:t>Voorbereiding buurtaanpak</a:t>
            </a:r>
            <a:br>
              <a:rPr lang="nl-NL" dirty="0">
                <a:latin typeface="Roboto" panose="02000000000000000000" pitchFamily="2" charset="0"/>
                <a:ea typeface="Roboto" panose="02000000000000000000" pitchFamily="2" charset="0"/>
                <a:cs typeface="Roboto" panose="02000000000000000000" pitchFamily="2" charset="0"/>
              </a:rPr>
            </a:br>
            <a:br>
              <a:rPr lang="nl-NL" sz="900" u="sng"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Het project zodanig voorbereiden dat het succesvol kan worden uitgevoerd: een hoge deelnamegraad en huiseigenaren ervaren zich ontzorgd.</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b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In algemene zin is de aanpak voor werving, uitvoering en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ontzorging</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voorbereid. Maar elke buurt vraagt ook om specifieke afstemming en voorbereiding op de specifieke kenmerken van de buurt zelf, waaronder de definitieve adressenselectie, organisatie en informatievoorziening.</a:t>
            </a:r>
            <a:endParaRPr dirty="0">
              <a:latin typeface="Roboto" panose="02000000000000000000" pitchFamily="2" charset="0"/>
              <a:ea typeface="Roboto" panose="02000000000000000000" pitchFamily="2" charset="0"/>
              <a:cs typeface="Roboto" panose="02000000000000000000" pitchFamily="2" charset="0"/>
            </a:endParaRPr>
          </a:p>
        </p:txBody>
      </p:sp>
      <p:sp>
        <p:nvSpPr>
          <p:cNvPr id="235" name="Google Shape;235;g25a1631fafb_0_0"/>
          <p:cNvSpPr/>
          <p:nvPr/>
        </p:nvSpPr>
        <p:spPr>
          <a:xfrm>
            <a:off x="1835151" y="2374210"/>
            <a:ext cx="8699498" cy="4304925"/>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39" name="Google Shape;239;g25a1631fafb_0_0"/>
          <p:cNvSpPr txBox="1"/>
          <p:nvPr/>
        </p:nvSpPr>
        <p:spPr>
          <a:xfrm>
            <a:off x="88900" y="2374210"/>
            <a:ext cx="1577548" cy="4304925"/>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Voorbereiding buurtaanpak</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3" name="Google Shape;153;p6">
            <a:extLst>
              <a:ext uri="{FF2B5EF4-FFF2-40B4-BE49-F238E27FC236}">
                <a16:creationId xmlns:a16="http://schemas.microsoft.com/office/drawing/2014/main" id="{9B374302-B32A-0781-4BF7-2550C8AF499A}"/>
              </a:ext>
            </a:extLst>
          </p:cNvPr>
          <p:cNvSpPr/>
          <p:nvPr/>
        </p:nvSpPr>
        <p:spPr>
          <a:xfrm>
            <a:off x="2130819" y="2696805"/>
            <a:ext cx="4113020" cy="880854"/>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157;p6">
            <a:extLst>
              <a:ext uri="{FF2B5EF4-FFF2-40B4-BE49-F238E27FC236}">
                <a16:creationId xmlns:a16="http://schemas.microsoft.com/office/drawing/2014/main" id="{BBD9AC53-EC36-EB96-D6A5-B852D9A3E44C}"/>
              </a:ext>
            </a:extLst>
          </p:cNvPr>
          <p:cNvSpPr/>
          <p:nvPr/>
        </p:nvSpPr>
        <p:spPr>
          <a:xfrm>
            <a:off x="5355582" y="5170091"/>
            <a:ext cx="4779118" cy="878114"/>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6" name="Google Shape;163;p6">
            <a:extLst>
              <a:ext uri="{FF2B5EF4-FFF2-40B4-BE49-F238E27FC236}">
                <a16:creationId xmlns:a16="http://schemas.microsoft.com/office/drawing/2014/main" id="{41BE0C24-CD09-5042-DB73-1FE02B54C6B6}"/>
              </a:ext>
            </a:extLst>
          </p:cNvPr>
          <p:cNvSpPr txBox="1"/>
          <p:nvPr/>
        </p:nvSpPr>
        <p:spPr>
          <a:xfrm>
            <a:off x="2169666" y="3052595"/>
            <a:ext cx="3515252"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dirty="0">
                <a:latin typeface="Roboto Slab" pitchFamily="2" charset="0"/>
                <a:ea typeface="Roboto Slab" pitchFamily="2" charset="0"/>
                <a:cs typeface="Roboto Slab" pitchFamily="2" charset="0"/>
                <a:sym typeface="Calibri"/>
              </a:rPr>
              <a:t>Scope bepaling</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7" name="Google Shape;165;p6">
            <a:extLst>
              <a:ext uri="{FF2B5EF4-FFF2-40B4-BE49-F238E27FC236}">
                <a16:creationId xmlns:a16="http://schemas.microsoft.com/office/drawing/2014/main" id="{9B6C151C-81B5-9D12-9D4E-F6F50B9EE58A}"/>
              </a:ext>
            </a:extLst>
          </p:cNvPr>
          <p:cNvSpPr txBox="1"/>
          <p:nvPr/>
        </p:nvSpPr>
        <p:spPr>
          <a:xfrm>
            <a:off x="5684918" y="5220581"/>
            <a:ext cx="3842942" cy="83036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Voorbereiden communicatie</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 name="Google Shape;153;p6">
            <a:extLst>
              <a:ext uri="{FF2B5EF4-FFF2-40B4-BE49-F238E27FC236}">
                <a16:creationId xmlns:a16="http://schemas.microsoft.com/office/drawing/2014/main" id="{5B77BD95-4A27-D2A2-CF71-E1C789899A92}"/>
              </a:ext>
            </a:extLst>
          </p:cNvPr>
          <p:cNvSpPr/>
          <p:nvPr/>
        </p:nvSpPr>
        <p:spPr>
          <a:xfrm>
            <a:off x="4467889" y="3933449"/>
            <a:ext cx="3891718" cy="880854"/>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163;p6">
            <a:extLst>
              <a:ext uri="{FF2B5EF4-FFF2-40B4-BE49-F238E27FC236}">
                <a16:creationId xmlns:a16="http://schemas.microsoft.com/office/drawing/2014/main" id="{E304565F-D93B-D638-5DC2-4B4CEB95494E}"/>
              </a:ext>
            </a:extLst>
          </p:cNvPr>
          <p:cNvSpPr txBox="1"/>
          <p:nvPr/>
        </p:nvSpPr>
        <p:spPr>
          <a:xfrm>
            <a:off x="5385982" y="428923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dirty="0">
                <a:latin typeface="Roboto Slab" pitchFamily="2" charset="0"/>
                <a:ea typeface="Roboto Slab" pitchFamily="2" charset="0"/>
                <a:cs typeface="Roboto Slab" pitchFamily="2" charset="0"/>
                <a:sym typeface="Calibri"/>
              </a:rPr>
              <a:t>Inrichten lokale OSS</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506848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5a1631fafb_0_0"/>
          <p:cNvSpPr txBox="1">
            <a:spLocks noGrp="1"/>
          </p:cNvSpPr>
          <p:nvPr>
            <p:ph type="title"/>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BC63F"/>
              </a:buClr>
              <a:buSzPct val="56250"/>
              <a:buFont typeface="Roboto"/>
              <a:buNone/>
            </a:pPr>
            <a:r>
              <a:rPr lang="nl-NL" dirty="0"/>
              <a:t>Scope bepaling</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Zo specifiek mogelijk de juiste woningeigenaren op de meest effectieve manier benaderen om een hoge deelname te bereiken.</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b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In de voorbereiding is een voorlopige adressenselectie gemaakt, maar zijn de buurten en grenzen van het gebied nog niet op detailniveau bepaald. Dit wordt verder ingevuld tijdens deze stap. Daarnaast is elke buurt anders en is het daarom nodig om te kijken naar wat voor type woningen er in de buurt zijn.</a:t>
            </a:r>
            <a:endParaRPr dirty="0"/>
          </a:p>
        </p:txBody>
      </p:sp>
      <p:sp>
        <p:nvSpPr>
          <p:cNvPr id="235" name="Google Shape;235;g25a1631fafb_0_0"/>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Calibri"/>
              <a:ea typeface="Calibri"/>
              <a:cs typeface="Calibri"/>
              <a:sym typeface="Calibri"/>
            </a:endParaRPr>
          </a:p>
        </p:txBody>
      </p:sp>
      <p:sp>
        <p:nvSpPr>
          <p:cNvPr id="239" name="Google Shape;239;g25a1631fafb_0_0"/>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buurtaanpak</a:t>
            </a:r>
            <a:endParaRPr sz="800" b="1" i="0" u="none" strike="noStrike" cap="none" dirty="0">
              <a:solidFill>
                <a:schemeClr val="bg2"/>
              </a:solidFill>
              <a:latin typeface="Roboto Slab" pitchFamily="2" charset="0"/>
              <a:ea typeface="Roboto Slab" pitchFamily="2" charset="0"/>
              <a:cs typeface="Roboto Slab" pitchFamily="2" charset="0"/>
              <a:sym typeface="Calibri"/>
            </a:endParaRPr>
          </a:p>
        </p:txBody>
      </p:sp>
      <p:graphicFrame>
        <p:nvGraphicFramePr>
          <p:cNvPr id="251" name="Google Shape;251;g25a1631fafb_0_0"/>
          <p:cNvGraphicFramePr/>
          <p:nvPr>
            <p:extLst>
              <p:ext uri="{D42A27DB-BD31-4B8C-83A1-F6EECF244321}">
                <p14:modId xmlns:p14="http://schemas.microsoft.com/office/powerpoint/2010/main" val="1854361208"/>
              </p:ext>
            </p:extLst>
          </p:nvPr>
        </p:nvGraphicFramePr>
        <p:xfrm>
          <a:off x="461220" y="2509236"/>
          <a:ext cx="11356129" cy="4398698"/>
        </p:xfrm>
        <a:graphic>
          <a:graphicData uri="http://schemas.openxmlformats.org/drawingml/2006/table">
            <a:tbl>
              <a:tblPr firstRow="1" bandRow="1">
                <a:noFill/>
                <a:tableStyleId>{93197AE7-1DCE-44E4-8DBD-DEE639F8B807}</a:tableStyleId>
              </a:tblPr>
              <a:tblGrid>
                <a:gridCol w="2151057">
                  <a:extLst>
                    <a:ext uri="{9D8B030D-6E8A-4147-A177-3AD203B41FA5}">
                      <a16:colId xmlns:a16="http://schemas.microsoft.com/office/drawing/2014/main" val="20000"/>
                    </a:ext>
                  </a:extLst>
                </a:gridCol>
                <a:gridCol w="1373138">
                  <a:extLst>
                    <a:ext uri="{9D8B030D-6E8A-4147-A177-3AD203B41FA5}">
                      <a16:colId xmlns:a16="http://schemas.microsoft.com/office/drawing/2014/main" val="20001"/>
                    </a:ext>
                  </a:extLst>
                </a:gridCol>
                <a:gridCol w="1181026">
                  <a:extLst>
                    <a:ext uri="{9D8B030D-6E8A-4147-A177-3AD203B41FA5}">
                      <a16:colId xmlns:a16="http://schemas.microsoft.com/office/drawing/2014/main" val="20002"/>
                    </a:ext>
                  </a:extLst>
                </a:gridCol>
                <a:gridCol w="5420469">
                  <a:extLst>
                    <a:ext uri="{9D8B030D-6E8A-4147-A177-3AD203B41FA5}">
                      <a16:colId xmlns:a16="http://schemas.microsoft.com/office/drawing/2014/main" val="20003"/>
                    </a:ext>
                  </a:extLst>
                </a:gridCol>
                <a:gridCol w="1230439">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a:solidFill>
                            <a:schemeClr val="bg2"/>
                          </a:solidFill>
                          <a:latin typeface="Roboto Slab" pitchFamily="2" charset="0"/>
                          <a:ea typeface="Roboto Slab" pitchFamily="2" charset="0"/>
                          <a:cs typeface="Roboto Slab" pitchFamily="2" charset="0"/>
                          <a:sym typeface="Roboto Light"/>
                        </a:rPr>
                        <a:t>Beschrijving</a:t>
                      </a:r>
                      <a:endParaRPr sz="90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348744">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Selectie maken buurt en straten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Data</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-analist</a:t>
                      </a:r>
                    </a:p>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Selecteren van de definitieve buurt en straten (contouren) met de intermediair </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 optimale gebiedsgrootte voor enerzijds voldoende aandacht en anderzijds </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voldoende schaal voor uitvoering</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Hierbij rekening houdend met toekomstige warmteoplossing in de buurt (zie Transitievisie Warmte)</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Hierbij rekening houdend met mogelijke beperkingen voor isolatie in de buurt door hoe makkelijk of moeilijk het is om een ontheffing te krijgen van de Wet Natuurbescherming (zie slide 30)</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3975950408"/>
                  </a:ext>
                </a:extLst>
              </a:tr>
              <a:tr h="51771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Controleren geselecteerde adressen op NIP-criteria</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p>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Controleren of geselecteerde woningen voldoen aan NIP eisen: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Label DEFG of 2 slechte gebouwdelen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WOZ-waarde onder gemiddelde van Haarlem</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Eigenaar is ook bewoner</a:t>
                      </a:r>
                    </a:p>
                    <a:p>
                      <a:pPr marL="171450" marR="0" lvl="0" indent="-171450" algn="l" rtl="0">
                        <a:lnSpc>
                          <a:spcPct val="100000"/>
                        </a:lnSpc>
                        <a:spcBef>
                          <a:spcPts val="0"/>
                        </a:spcBef>
                        <a:spcAft>
                          <a:spcPts val="0"/>
                        </a:spcAft>
                        <a:buClr>
                          <a:srgbClr val="000000"/>
                        </a:buClr>
                        <a:buSzPts val="900"/>
                        <a:buFontTx/>
                        <a:buChar char="-"/>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1"/>
                  </a:ext>
                </a:extLst>
              </a:tr>
              <a:tr h="524863">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Clusteren gelijke woningen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Data</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-analist</a:t>
                      </a: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Uitzoeken of er groepen woningen zijn waarvan verwacht wordt dat dezelfde maatregelen wenselijk zijn, zodat deze ook in de offertefase gebundeld kunnen worden (collectieve inkoop)</a:t>
                      </a:r>
                    </a:p>
                    <a:p>
                      <a:pPr marL="0" marR="0" lvl="0" indent="0" algn="l" rtl="0">
                        <a:lnSpc>
                          <a:spcPct val="100000"/>
                        </a:lnSpc>
                        <a:spcBef>
                          <a:spcPts val="0"/>
                        </a:spcBef>
                        <a:spcAft>
                          <a:spcPts val="0"/>
                        </a:spcAft>
                        <a:buClr>
                          <a:srgbClr val="000000"/>
                        </a:buClr>
                        <a:buSzPts val="900"/>
                        <a:buFontTx/>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2"/>
                  </a:ext>
                </a:extLst>
              </a:tr>
              <a:tr h="50670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Analyseren mogelijke lastige woningen voor collectieve inkoop</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Data</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-analist</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indent="-171450">
                        <a:buFontTx/>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Analyseren of sprake is van complexe situatie en noodzaak voor maatwerk (kennis over bv kleine kruipruimtes, funderingsproblematiek, </a:t>
                      </a:r>
                      <a:r>
                        <a:rPr lang="nl-NL" sz="900" b="0" i="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Arial"/>
                        </a:rPr>
                        <a:t>etc</a:t>
                      </a: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 en dit in beeld brengen voor de intermediair.</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met de Intermediair of voor deze woningen alternatieve aanpak nodig is en eventuele meerkosten en/of beperkingen t.a.v. aannemers die het werk uitvoeren</a:t>
                      </a: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4"/>
                  </a:ext>
                </a:extLst>
              </a:tr>
              <a:tr h="50670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Uitbreiden selectie van woningen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Data</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-analist</a:t>
                      </a: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welke woningen die buiten de oorspronkelijke selectie vallen, omdat de WOZ-waarde te hoog is of omdat ze net buiten de prioriteitsbuurt vallen, toch worden aangeschreven/benaderd met een aanbod.</a:t>
                      </a: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195827379"/>
                  </a:ext>
                </a:extLst>
              </a:tr>
              <a:tr h="5067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Inrichten registratie buurtaanpak</a:t>
                      </a: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Inrichten ruimtelijke/GIS registratie ten behoeve van monitoring, zoals voorbereid (zie slide 4). </a:t>
                      </a: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603058961"/>
                  </a:ext>
                </a:extLst>
              </a:tr>
            </a:tbl>
          </a:graphicData>
        </a:graphic>
      </p:graphicFrame>
      <p:sp>
        <p:nvSpPr>
          <p:cNvPr id="3" name="Google Shape;153;p6">
            <a:extLst>
              <a:ext uri="{FF2B5EF4-FFF2-40B4-BE49-F238E27FC236}">
                <a16:creationId xmlns:a16="http://schemas.microsoft.com/office/drawing/2014/main" id="{9B374302-B32A-0781-4BF7-2550C8AF499A}"/>
              </a:ext>
            </a:extLst>
          </p:cNvPr>
          <p:cNvSpPr/>
          <p:nvPr/>
        </p:nvSpPr>
        <p:spPr>
          <a:xfrm>
            <a:off x="1544626" y="340948"/>
            <a:ext cx="2405074" cy="544366"/>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157;p6">
            <a:extLst>
              <a:ext uri="{FF2B5EF4-FFF2-40B4-BE49-F238E27FC236}">
                <a16:creationId xmlns:a16="http://schemas.microsoft.com/office/drawing/2014/main" id="{BBD9AC53-EC36-EB96-D6A5-B852D9A3E44C}"/>
              </a:ext>
            </a:extLst>
          </p:cNvPr>
          <p:cNvSpPr/>
          <p:nvPr/>
        </p:nvSpPr>
        <p:spPr>
          <a:xfrm>
            <a:off x="3295650" y="1683843"/>
            <a:ext cx="2637759" cy="544366"/>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6" name="Google Shape;163;p6">
            <a:extLst>
              <a:ext uri="{FF2B5EF4-FFF2-40B4-BE49-F238E27FC236}">
                <a16:creationId xmlns:a16="http://schemas.microsoft.com/office/drawing/2014/main" id="{41BE0C24-CD09-5042-DB73-1FE02B54C6B6}"/>
              </a:ext>
            </a:extLst>
          </p:cNvPr>
          <p:cNvSpPr txBox="1"/>
          <p:nvPr/>
        </p:nvSpPr>
        <p:spPr>
          <a:xfrm>
            <a:off x="1699694" y="513609"/>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dirty="0">
                <a:latin typeface="Roboto Slab" pitchFamily="2" charset="0"/>
                <a:ea typeface="Roboto Slab" pitchFamily="2" charset="0"/>
                <a:cs typeface="Roboto Slab" pitchFamily="2" charset="0"/>
                <a:sym typeface="Calibri"/>
              </a:rPr>
              <a:t>Scope bepaling</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7" name="Google Shape;165;p6">
            <a:extLst>
              <a:ext uri="{FF2B5EF4-FFF2-40B4-BE49-F238E27FC236}">
                <a16:creationId xmlns:a16="http://schemas.microsoft.com/office/drawing/2014/main" id="{9B6C151C-81B5-9D12-9D4E-F6F50B9EE58A}"/>
              </a:ext>
            </a:extLst>
          </p:cNvPr>
          <p:cNvSpPr txBox="1"/>
          <p:nvPr/>
        </p:nvSpPr>
        <p:spPr>
          <a:xfrm>
            <a:off x="3553122" y="1643260"/>
            <a:ext cx="2247148" cy="6125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Voorbereiden communicatie</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8" name="Stroomdiagram: Document 7">
            <a:extLst>
              <a:ext uri="{FF2B5EF4-FFF2-40B4-BE49-F238E27FC236}">
                <a16:creationId xmlns:a16="http://schemas.microsoft.com/office/drawing/2014/main" id="{A9A56F37-275D-E36C-47F3-C928B686B249}"/>
              </a:ext>
            </a:extLst>
          </p:cNvPr>
          <p:cNvSpPr/>
          <p:nvPr/>
        </p:nvSpPr>
        <p:spPr>
          <a:xfrm>
            <a:off x="10152665" y="2862979"/>
            <a:ext cx="369285"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I</a:t>
            </a:r>
          </a:p>
        </p:txBody>
      </p:sp>
      <p:sp>
        <p:nvSpPr>
          <p:cNvPr id="2" name="Google Shape;153;p6">
            <a:extLst>
              <a:ext uri="{FF2B5EF4-FFF2-40B4-BE49-F238E27FC236}">
                <a16:creationId xmlns:a16="http://schemas.microsoft.com/office/drawing/2014/main" id="{564F72C3-9B4A-9E36-21AA-ED973F17D404}"/>
              </a:ext>
            </a:extLst>
          </p:cNvPr>
          <p:cNvSpPr/>
          <p:nvPr/>
        </p:nvSpPr>
        <p:spPr>
          <a:xfrm>
            <a:off x="2552688" y="1024026"/>
            <a:ext cx="2405074" cy="544366"/>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Calibri"/>
              <a:cs typeface="Calibri"/>
              <a:sym typeface="Calibri"/>
            </a:endParaRPr>
          </a:p>
        </p:txBody>
      </p:sp>
      <p:sp>
        <p:nvSpPr>
          <p:cNvPr id="5" name="Google Shape;163;p6">
            <a:extLst>
              <a:ext uri="{FF2B5EF4-FFF2-40B4-BE49-F238E27FC236}">
                <a16:creationId xmlns:a16="http://schemas.microsoft.com/office/drawing/2014/main" id="{FF720D51-7FB9-3ABA-766D-924DEE14717E}"/>
              </a:ext>
            </a:extLst>
          </p:cNvPr>
          <p:cNvSpPr txBox="1"/>
          <p:nvPr/>
        </p:nvSpPr>
        <p:spPr>
          <a:xfrm>
            <a:off x="2707756" y="119668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dirty="0">
                <a:latin typeface="Roboto Slab" pitchFamily="2" charset="0"/>
                <a:ea typeface="Roboto Slab" pitchFamily="2" charset="0"/>
                <a:cs typeface="Roboto Slab" pitchFamily="2" charset="0"/>
                <a:sym typeface="Calibri"/>
              </a:rPr>
              <a:t>Inrichten lokale OSS</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2492761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12" name="Google Shape;251;g25a1631fafb_0_0">
            <a:extLst>
              <a:ext uri="{FF2B5EF4-FFF2-40B4-BE49-F238E27FC236}">
                <a16:creationId xmlns:a16="http://schemas.microsoft.com/office/drawing/2014/main" id="{B2103F54-90F7-03EF-7EA9-55F28C8D02FE}"/>
              </a:ext>
            </a:extLst>
          </p:cNvPr>
          <p:cNvGraphicFramePr/>
          <p:nvPr>
            <p:extLst>
              <p:ext uri="{D42A27DB-BD31-4B8C-83A1-F6EECF244321}">
                <p14:modId xmlns:p14="http://schemas.microsoft.com/office/powerpoint/2010/main" val="906299604"/>
              </p:ext>
            </p:extLst>
          </p:nvPr>
        </p:nvGraphicFramePr>
        <p:xfrm>
          <a:off x="461220" y="2509236"/>
          <a:ext cx="11375179" cy="1808865"/>
        </p:xfrm>
        <a:graphic>
          <a:graphicData uri="http://schemas.openxmlformats.org/drawingml/2006/table">
            <a:tbl>
              <a:tblPr firstRow="1" bandRow="1">
                <a:noFill/>
                <a:tableStyleId>{93197AE7-1DCE-44E4-8DBD-DEE639F8B807}</a:tableStyleId>
              </a:tblPr>
              <a:tblGrid>
                <a:gridCol w="2154665">
                  <a:extLst>
                    <a:ext uri="{9D8B030D-6E8A-4147-A177-3AD203B41FA5}">
                      <a16:colId xmlns:a16="http://schemas.microsoft.com/office/drawing/2014/main" val="20000"/>
                    </a:ext>
                  </a:extLst>
                </a:gridCol>
                <a:gridCol w="1375442">
                  <a:extLst>
                    <a:ext uri="{9D8B030D-6E8A-4147-A177-3AD203B41FA5}">
                      <a16:colId xmlns:a16="http://schemas.microsoft.com/office/drawing/2014/main" val="20001"/>
                    </a:ext>
                  </a:extLst>
                </a:gridCol>
                <a:gridCol w="1183007">
                  <a:extLst>
                    <a:ext uri="{9D8B030D-6E8A-4147-A177-3AD203B41FA5}">
                      <a16:colId xmlns:a16="http://schemas.microsoft.com/office/drawing/2014/main" val="20002"/>
                    </a:ext>
                  </a:extLst>
                </a:gridCol>
                <a:gridCol w="5429562">
                  <a:extLst>
                    <a:ext uri="{9D8B030D-6E8A-4147-A177-3AD203B41FA5}">
                      <a16:colId xmlns:a16="http://schemas.microsoft.com/office/drawing/2014/main" val="20003"/>
                    </a:ext>
                  </a:extLst>
                </a:gridCol>
                <a:gridCol w="1232503">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a:solidFill>
                            <a:schemeClr val="bg2"/>
                          </a:solidFill>
                          <a:latin typeface="Roboto Slab" pitchFamily="2" charset="0"/>
                          <a:ea typeface="Roboto Slab" pitchFamily="2" charset="0"/>
                          <a:cs typeface="Roboto Slab" pitchFamily="2" charset="0"/>
                          <a:sym typeface="Roboto Light"/>
                        </a:rPr>
                        <a:t>Beschrijving</a:t>
                      </a:r>
                      <a:endParaRPr sz="90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43375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Bijwerken landingspagina</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Bijwerken pagina naar aanleiding van lessen uit evaluatie (Plan-Do-Check-Act) </a:t>
                      </a:r>
                      <a:b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vorige buurten</a:t>
                      </a:r>
                    </a:p>
                    <a:p>
                      <a:pPr marL="171450" marR="0" lvl="0" indent="-171450" algn="l" rtl="0">
                        <a:lnSpc>
                          <a:spcPct val="100000"/>
                        </a:lnSpc>
                        <a:spcBef>
                          <a:spcPts val="0"/>
                        </a:spcBef>
                        <a:spcAft>
                          <a:spcPts val="0"/>
                        </a:spcAft>
                        <a:buClr>
                          <a:srgbClr val="000000"/>
                        </a:buClr>
                        <a:buSzPts val="900"/>
                        <a:buFont typeface="Arial"/>
                        <a:buChar cha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171450" marR="0" lvl="0" indent="-171450" algn="l" rtl="0">
                        <a:lnSpc>
                          <a:spcPct val="100000"/>
                        </a:lnSpc>
                        <a:spcBef>
                          <a:spcPts val="0"/>
                        </a:spcBef>
                        <a:spcAft>
                          <a:spcPts val="0"/>
                        </a:spcAft>
                        <a:buClr>
                          <a:srgbClr val="000000"/>
                        </a:buClr>
                        <a:buSzPts val="900"/>
                        <a:buFont typeface="Arial"/>
                        <a:buChar cha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3975950408"/>
                  </a:ext>
                </a:extLst>
              </a:tr>
              <a:tr h="682162">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Buurtloket in de vorm van fysieke locatie of pop-up infopunt</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 i.s.m. 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 i.s.m. Buurtverbinder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Uitgangspunt bij besluiten zijn de wijkinzichten uit bijlage IV</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Bepalen of er een vaste of wisselende locatie in de wijk wordt ingericht als buurtloket</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Bepalen en organiseren locatie(s)</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Bepalen en voorbereiden inrichting buurtloket</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Organiseren bemensing</a:t>
                      </a: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2"/>
                  </a:ext>
                </a:extLst>
              </a:tr>
            </a:tbl>
          </a:graphicData>
        </a:graphic>
      </p:graphicFrame>
      <p:sp>
        <p:nvSpPr>
          <p:cNvPr id="2" name="Stroomdiagram: Document 1">
            <a:extLst>
              <a:ext uri="{FF2B5EF4-FFF2-40B4-BE49-F238E27FC236}">
                <a16:creationId xmlns:a16="http://schemas.microsoft.com/office/drawing/2014/main" id="{18102DAD-73AE-661F-760D-2680A00DA424}"/>
              </a:ext>
            </a:extLst>
          </p:cNvPr>
          <p:cNvSpPr/>
          <p:nvPr/>
        </p:nvSpPr>
        <p:spPr>
          <a:xfrm>
            <a:off x="10188748" y="2942897"/>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II</a:t>
            </a:r>
            <a:endParaRPr lang="nl-NL" sz="5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5" name="Google Shape;234;g25a1631fafb_0_0">
            <a:extLst>
              <a:ext uri="{FF2B5EF4-FFF2-40B4-BE49-F238E27FC236}">
                <a16:creationId xmlns:a16="http://schemas.microsoft.com/office/drawing/2014/main" id="{14924039-FF1A-F47F-D395-269056C30B9B}"/>
              </a:ext>
            </a:extLst>
          </p:cNvPr>
          <p:cNvSpPr txBox="1">
            <a:spLocks noGrp="1"/>
          </p:cNvSpPr>
          <p:nvPr>
            <p:ph type="title"/>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BC63F"/>
              </a:buClr>
              <a:buSzPct val="56250"/>
              <a:buFont typeface="Roboto"/>
              <a:buNone/>
            </a:pPr>
            <a:r>
              <a:rPr lang="nl-NL" dirty="0"/>
              <a:t>Inrichten lokale OSS</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Stop Shop (OSS) goed afstemmen op de wijk en de inzichten in eerdere buurten. Daarnaast inspelen op de situatie in de wijk met een loket in de wijk zelf.</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b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In de voorbereiding van de NIP aanpak is een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Stop Shop opgezet. Deze moet echter op de buurt af worden gestemd en gedurende het hele project worden bijgehouden en aangepast naar aanleiding van de monitoring. Daarnaast is een aanvulling van een fysieke OSS op de online OSS iets wat per buurt moet worden besloten.</a:t>
            </a:r>
            <a:endParaRPr b="0" dirty="0">
              <a:latin typeface="Roboto" panose="02000000000000000000" pitchFamily="2" charset="0"/>
              <a:ea typeface="Roboto" panose="02000000000000000000" pitchFamily="2" charset="0"/>
              <a:cs typeface="Roboto" panose="02000000000000000000" pitchFamily="2" charset="0"/>
            </a:endParaRPr>
          </a:p>
        </p:txBody>
      </p:sp>
      <p:sp>
        <p:nvSpPr>
          <p:cNvPr id="3" name="Google Shape;235;g25a1631fafb_0_0">
            <a:extLst>
              <a:ext uri="{FF2B5EF4-FFF2-40B4-BE49-F238E27FC236}">
                <a16:creationId xmlns:a16="http://schemas.microsoft.com/office/drawing/2014/main" id="{B98C8ECD-BE53-A1A8-7827-CE6A711EC65C}"/>
              </a:ext>
            </a:extLst>
          </p:cNvPr>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Calibri"/>
              <a:ea typeface="Calibri"/>
              <a:cs typeface="Calibri"/>
              <a:sym typeface="Calibri"/>
            </a:endParaRPr>
          </a:p>
        </p:txBody>
      </p:sp>
      <p:sp>
        <p:nvSpPr>
          <p:cNvPr id="4" name="Google Shape;239;g25a1631fafb_0_0">
            <a:extLst>
              <a:ext uri="{FF2B5EF4-FFF2-40B4-BE49-F238E27FC236}">
                <a16:creationId xmlns:a16="http://schemas.microsoft.com/office/drawing/2014/main" id="{D68F9717-E1C8-765F-4AA0-F5FADE79E978}"/>
              </a:ext>
            </a:extLst>
          </p:cNvPr>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buurtaanpak</a:t>
            </a:r>
            <a:endParaRPr sz="8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6" name="Google Shape;153;p6">
            <a:extLst>
              <a:ext uri="{FF2B5EF4-FFF2-40B4-BE49-F238E27FC236}">
                <a16:creationId xmlns:a16="http://schemas.microsoft.com/office/drawing/2014/main" id="{B869B5EE-970D-30B8-59D8-E4B9AA52307A}"/>
              </a:ext>
            </a:extLst>
          </p:cNvPr>
          <p:cNvSpPr/>
          <p:nvPr/>
        </p:nvSpPr>
        <p:spPr>
          <a:xfrm>
            <a:off x="1544626" y="340948"/>
            <a:ext cx="2405074" cy="544366"/>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Calibri"/>
              <a:cs typeface="Calibri"/>
              <a:sym typeface="Calibri"/>
            </a:endParaRPr>
          </a:p>
        </p:txBody>
      </p:sp>
      <p:sp>
        <p:nvSpPr>
          <p:cNvPr id="7" name="Google Shape;157;p6">
            <a:extLst>
              <a:ext uri="{FF2B5EF4-FFF2-40B4-BE49-F238E27FC236}">
                <a16:creationId xmlns:a16="http://schemas.microsoft.com/office/drawing/2014/main" id="{4DDE0D8F-C46D-A1D2-B886-39D2598C120E}"/>
              </a:ext>
            </a:extLst>
          </p:cNvPr>
          <p:cNvSpPr/>
          <p:nvPr/>
        </p:nvSpPr>
        <p:spPr>
          <a:xfrm>
            <a:off x="3295650" y="1683843"/>
            <a:ext cx="2637759" cy="544366"/>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 name="Google Shape;163;p6">
            <a:extLst>
              <a:ext uri="{FF2B5EF4-FFF2-40B4-BE49-F238E27FC236}">
                <a16:creationId xmlns:a16="http://schemas.microsoft.com/office/drawing/2014/main" id="{5B505CBA-2149-D24E-569D-9B8EFF74CAA0}"/>
              </a:ext>
            </a:extLst>
          </p:cNvPr>
          <p:cNvSpPr txBox="1"/>
          <p:nvPr/>
        </p:nvSpPr>
        <p:spPr>
          <a:xfrm>
            <a:off x="1699694" y="513609"/>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dirty="0">
                <a:latin typeface="Roboto Slab" pitchFamily="2" charset="0"/>
                <a:ea typeface="Roboto Slab" pitchFamily="2" charset="0"/>
                <a:cs typeface="Roboto Slab" pitchFamily="2" charset="0"/>
                <a:sym typeface="Calibri"/>
              </a:rPr>
              <a:t>Scope bepaling</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9" name="Google Shape;165;p6">
            <a:extLst>
              <a:ext uri="{FF2B5EF4-FFF2-40B4-BE49-F238E27FC236}">
                <a16:creationId xmlns:a16="http://schemas.microsoft.com/office/drawing/2014/main" id="{AA881016-74A9-7901-B2FC-EB8F9C3CEB51}"/>
              </a:ext>
            </a:extLst>
          </p:cNvPr>
          <p:cNvSpPr txBox="1"/>
          <p:nvPr/>
        </p:nvSpPr>
        <p:spPr>
          <a:xfrm>
            <a:off x="3553122" y="1643260"/>
            <a:ext cx="2247148" cy="6125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Voorbereiden communicatie</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0" name="Google Shape;153;p6">
            <a:extLst>
              <a:ext uri="{FF2B5EF4-FFF2-40B4-BE49-F238E27FC236}">
                <a16:creationId xmlns:a16="http://schemas.microsoft.com/office/drawing/2014/main" id="{8402DB74-B02F-B1F8-FE1A-CBEC91C25455}"/>
              </a:ext>
            </a:extLst>
          </p:cNvPr>
          <p:cNvSpPr/>
          <p:nvPr/>
        </p:nvSpPr>
        <p:spPr>
          <a:xfrm>
            <a:off x="2552688" y="1024026"/>
            <a:ext cx="2405074" cy="544366"/>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1" name="Google Shape;163;p6">
            <a:extLst>
              <a:ext uri="{FF2B5EF4-FFF2-40B4-BE49-F238E27FC236}">
                <a16:creationId xmlns:a16="http://schemas.microsoft.com/office/drawing/2014/main" id="{856559B8-ABAE-65F3-81A6-C9AB8CC7BE1F}"/>
              </a:ext>
            </a:extLst>
          </p:cNvPr>
          <p:cNvSpPr txBox="1"/>
          <p:nvPr/>
        </p:nvSpPr>
        <p:spPr>
          <a:xfrm>
            <a:off x="2707756" y="119668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dirty="0">
                <a:latin typeface="Roboto Slab" pitchFamily="2" charset="0"/>
                <a:ea typeface="Roboto Slab" pitchFamily="2" charset="0"/>
                <a:cs typeface="Roboto Slab" pitchFamily="2" charset="0"/>
                <a:sym typeface="Calibri"/>
              </a:rPr>
              <a:t>Inrichten lokale OSS</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4" name="Stroomdiagram: Document 13">
            <a:extLst>
              <a:ext uri="{FF2B5EF4-FFF2-40B4-BE49-F238E27FC236}">
                <a16:creationId xmlns:a16="http://schemas.microsoft.com/office/drawing/2014/main" id="{5F695B55-4A8F-B911-014F-69E2E45ADC47}"/>
              </a:ext>
            </a:extLst>
          </p:cNvPr>
          <p:cNvSpPr/>
          <p:nvPr/>
        </p:nvSpPr>
        <p:spPr>
          <a:xfrm>
            <a:off x="10188747" y="3611943"/>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IV</a:t>
            </a:r>
            <a:endParaRPr lang="nl-NL" sz="5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201570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912595834"/>
              </p:ext>
            </p:extLst>
          </p:nvPr>
        </p:nvGraphicFramePr>
        <p:xfrm>
          <a:off x="461220" y="2509238"/>
          <a:ext cx="11413281" cy="4371583"/>
        </p:xfrm>
        <a:graphic>
          <a:graphicData uri="http://schemas.openxmlformats.org/drawingml/2006/table">
            <a:tbl>
              <a:tblPr firstRow="1" bandRow="1">
                <a:noFill/>
                <a:tableStyleId>{93197AE7-1DCE-44E4-8DBD-DEE639F8B807}</a:tableStyleId>
              </a:tblPr>
              <a:tblGrid>
                <a:gridCol w="2161882">
                  <a:extLst>
                    <a:ext uri="{9D8B030D-6E8A-4147-A177-3AD203B41FA5}">
                      <a16:colId xmlns:a16="http://schemas.microsoft.com/office/drawing/2014/main" val="20000"/>
                    </a:ext>
                  </a:extLst>
                </a:gridCol>
                <a:gridCol w="1380049">
                  <a:extLst>
                    <a:ext uri="{9D8B030D-6E8A-4147-A177-3AD203B41FA5}">
                      <a16:colId xmlns:a16="http://schemas.microsoft.com/office/drawing/2014/main" val="20001"/>
                    </a:ext>
                  </a:extLst>
                </a:gridCol>
                <a:gridCol w="1186970">
                  <a:extLst>
                    <a:ext uri="{9D8B030D-6E8A-4147-A177-3AD203B41FA5}">
                      <a16:colId xmlns:a16="http://schemas.microsoft.com/office/drawing/2014/main" val="20002"/>
                    </a:ext>
                  </a:extLst>
                </a:gridCol>
                <a:gridCol w="5447748">
                  <a:extLst>
                    <a:ext uri="{9D8B030D-6E8A-4147-A177-3AD203B41FA5}">
                      <a16:colId xmlns:a16="http://schemas.microsoft.com/office/drawing/2014/main" val="20003"/>
                    </a:ext>
                  </a:extLst>
                </a:gridCol>
                <a:gridCol w="1236632">
                  <a:extLst>
                    <a:ext uri="{9D8B030D-6E8A-4147-A177-3AD203B41FA5}">
                      <a16:colId xmlns:a16="http://schemas.microsoft.com/office/drawing/2014/main" val="20005"/>
                    </a:ext>
                  </a:extLst>
                </a:gridCol>
              </a:tblGrid>
              <a:tr h="350858">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a:solidFill>
                            <a:schemeClr val="bg2"/>
                          </a:solidFill>
                          <a:latin typeface="Roboto Slab" pitchFamily="2" charset="0"/>
                          <a:ea typeface="Roboto Slab" pitchFamily="2" charset="0"/>
                          <a:cs typeface="Roboto Slab" pitchFamily="2" charset="0"/>
                          <a:sym typeface="Roboto Light"/>
                        </a:rPr>
                        <a:t>Verantwoordelijke</a:t>
                      </a:r>
                      <a:endParaRPr sz="900" u="none" strike="noStrike" cap="none">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350858">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Verwerken specifieke achtergronden bij de buurten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Communicatie-</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adviseur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Zie de bijlage met achtergronden in deze wijk</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1"/>
                  </a:ext>
                </a:extLst>
              </a:tr>
              <a:tr h="482426">
                <a:tc>
                  <a:txBody>
                    <a:bodyPr/>
                    <a:lstStyle/>
                    <a:p>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Afstemmen communicatie aanpak met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Buurts</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/wijkteam</a:t>
                      </a:r>
                    </a:p>
                  </a:txBody>
                  <a:tcPr marL="91450" marR="91450" marT="45725" marB="45725">
                    <a:solidFill>
                      <a:srgbClr val="FFD966">
                        <a:alpha val="14118"/>
                      </a:srgbClr>
                    </a:solidFill>
                  </a:tcPr>
                </a:tc>
                <a:tc>
                  <a:txBody>
                    <a:bodyPr/>
                    <a:lstStyle/>
                    <a:p>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Buurtverbinder/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indent="-171450">
                        <a:buFontTx/>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Afstemmen inzetten wijkteams/middelpersonen voor contact inwoners</a:t>
                      </a:r>
                    </a:p>
                    <a:p>
                      <a:pPr marL="171450" indent="-171450">
                        <a:buFontTx/>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Draaiboek bespreken en bepalen contactpersonen</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3317495853"/>
                  </a:ext>
                </a:extLst>
              </a:tr>
              <a:tr h="613994">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Bijstellen/vaststellen wervingsstrategie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 i.s.m.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Communicatie-adviseur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Bijwerken en definitief besluiten over de aanpak van de werving</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Opstellen draaiboek communicatieaanpak</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77272765"/>
                  </a:ext>
                </a:extLst>
              </a:tr>
              <a:tr h="179810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Communicatie-activiteiten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i.s.m. Intermediair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Communicatie</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-adviseur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Middelen uit de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toolkit</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aanpassen op de buurt:</a:t>
                      </a:r>
                    </a:p>
                    <a:p>
                      <a:pPr marL="0" marR="0" lvl="0" indent="0" algn="l" defTabSz="914400" rtl="0" eaLnBrk="1" fontAlgn="auto" latinLnBrk="0" hangingPunct="1">
                        <a:lnSpc>
                          <a:spcPct val="100000"/>
                        </a:lnSpc>
                        <a:spcBef>
                          <a:spcPts val="0"/>
                        </a:spcBef>
                        <a:spcAft>
                          <a:spcPts val="0"/>
                        </a:spcAft>
                        <a:buClr>
                          <a:srgbClr val="000000"/>
                        </a:buClr>
                        <a:buSzPts val="900"/>
                        <a:buFontTx/>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Opstellen briefteksten wervingsbrief en herinneringsbrief en deze laten beoordelen door  projectleider en communicatieadviseur, verwerken van commentaar en opstellen definitieve brief. Eventueel QR-code op de brief zetten en vertalingen maken om op de landingspagina te zetten. We hanteren daarbij ‘Aan de bewoner(s) van’ &amp; ‘Beste bewoner(s)’. Actie en eindconcept delen met Dennis Wind (adviseur Berkhout) en communicatieadviseur gebiedsteam).</a:t>
                      </a:r>
                    </a:p>
                    <a:p>
                      <a:pPr marL="0" marR="0" lvl="0" indent="0" algn="l" defTabSz="914400" rtl="0" eaLnBrk="1" fontAlgn="auto" latinLnBrk="0" hangingPunct="1">
                        <a:lnSpc>
                          <a:spcPct val="100000"/>
                        </a:lnSpc>
                        <a:spcBef>
                          <a:spcPts val="0"/>
                        </a:spcBef>
                        <a:spcAft>
                          <a:spcPts val="0"/>
                        </a:spcAft>
                        <a:buClr>
                          <a:srgbClr val="000000"/>
                        </a:buClr>
                        <a:buSzPts val="900"/>
                        <a:buFontTx/>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Adressenlijst wervingsbrief maken</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Brochure: definitieve brochure, drukken</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Advertentie: ruimte reserveren in wijkblad/huis-aan-huisblad, definitieve advertentie</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Posters: definitieve posters, drukken</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Informatieavond organiseren</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Sociale media: definitieve berichten</a:t>
                      </a:r>
                    </a:p>
                    <a:p>
                      <a:pPr marL="0" marR="0" lvl="0" indent="0" algn="l" defTabSz="914400" rtl="0" eaLnBrk="1" fontAlgn="auto" latinLnBrk="0" hangingPunct="1">
                        <a:lnSpc>
                          <a:spcPct val="100000"/>
                        </a:lnSpc>
                        <a:spcBef>
                          <a:spcPts val="0"/>
                        </a:spcBef>
                        <a:spcAft>
                          <a:spcPts val="0"/>
                        </a:spcAft>
                        <a:buClr>
                          <a:srgbClr val="000000"/>
                        </a:buClr>
                        <a:buSzPts val="900"/>
                        <a:buFontTx/>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Infraroodcampagne om buurt te activeren</a:t>
                      </a: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pm</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3"/>
                  </a:ext>
                </a:extLst>
              </a:tr>
              <a:tr h="622493">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Voorbereiden monitoring communicatie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Communicatie</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-adviseur i.s.m.  Data-analist</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Tx/>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Maken afspraken over monitoring sociale media en websitebezoek</a:t>
                      </a: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134068583"/>
                  </a:ext>
                </a:extLst>
              </a:tr>
            </a:tbl>
          </a:graphicData>
        </a:graphic>
      </p:graphicFrame>
      <p:sp>
        <p:nvSpPr>
          <p:cNvPr id="8" name="Stroomdiagram: Document 7">
            <a:extLst>
              <a:ext uri="{FF2B5EF4-FFF2-40B4-BE49-F238E27FC236}">
                <a16:creationId xmlns:a16="http://schemas.microsoft.com/office/drawing/2014/main" id="{CF288B1B-7A67-551D-2885-08A6F402E75C}"/>
              </a:ext>
            </a:extLst>
          </p:cNvPr>
          <p:cNvSpPr/>
          <p:nvPr/>
        </p:nvSpPr>
        <p:spPr>
          <a:xfrm>
            <a:off x="10218255" y="2761589"/>
            <a:ext cx="364067" cy="439258"/>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000" b="1" dirty="0">
                <a:solidFill>
                  <a:schemeClr val="bg2"/>
                </a:solidFill>
                <a:latin typeface="Roboto" panose="02000000000000000000" pitchFamily="2" charset="0"/>
                <a:ea typeface="Roboto" panose="02000000000000000000" pitchFamily="2" charset="0"/>
                <a:cs typeface="Roboto" panose="02000000000000000000" pitchFamily="2" charset="0"/>
              </a:rPr>
              <a:t>IV</a:t>
            </a:r>
            <a:endParaRPr lang="nl-NL" sz="10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2" name="Google Shape;234;g25a1631fafb_0_0">
            <a:extLst>
              <a:ext uri="{FF2B5EF4-FFF2-40B4-BE49-F238E27FC236}">
                <a16:creationId xmlns:a16="http://schemas.microsoft.com/office/drawing/2014/main" id="{8A110858-90C9-E4B0-E683-C2D70D760ED4}"/>
              </a:ext>
            </a:extLst>
          </p:cNvPr>
          <p:cNvSpPr txBox="1">
            <a:spLocks/>
          </p:cNvSpPr>
          <p:nvPr/>
        </p:nvSpPr>
        <p:spPr>
          <a:xfrm>
            <a:off x="6189131" y="61041"/>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Voorbereiden Communicatie</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Ervoor zorgen dat woningeigenaren bekend raken met de regeling waarmee de wervingscampagne zoveel mogelijk deelnemers oplevert. </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algemene communicatieaanpak is voor de hele NIP aanpak al vastgesteld, echter voordat de uitvoering kan beginnen moet de communicatieaanpak worden afgestemd op de buurt en moeten middelen worden voorbereid, zodat de uitvoering geen vertraging oploopt.</a:t>
            </a:r>
            <a:endParaRPr lang="nl-NL" b="0" dirty="0">
              <a:latin typeface="Roboto" panose="02000000000000000000" pitchFamily="2" charset="0"/>
              <a:ea typeface="Roboto" panose="02000000000000000000" pitchFamily="2" charset="0"/>
              <a:cs typeface="Roboto" panose="02000000000000000000" pitchFamily="2" charset="0"/>
            </a:endParaRPr>
          </a:p>
        </p:txBody>
      </p:sp>
      <p:sp>
        <p:nvSpPr>
          <p:cNvPr id="3" name="Google Shape;235;g25a1631fafb_0_0">
            <a:extLst>
              <a:ext uri="{FF2B5EF4-FFF2-40B4-BE49-F238E27FC236}">
                <a16:creationId xmlns:a16="http://schemas.microsoft.com/office/drawing/2014/main" id="{04BCFCE8-6ABF-4812-6F87-8E8E6666A797}"/>
              </a:ext>
            </a:extLst>
          </p:cNvPr>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Calibri"/>
              <a:ea typeface="Calibri"/>
              <a:cs typeface="Calibri"/>
              <a:sym typeface="Calibri"/>
            </a:endParaRPr>
          </a:p>
        </p:txBody>
      </p:sp>
      <p:sp>
        <p:nvSpPr>
          <p:cNvPr id="4" name="Google Shape;239;g25a1631fafb_0_0">
            <a:extLst>
              <a:ext uri="{FF2B5EF4-FFF2-40B4-BE49-F238E27FC236}">
                <a16:creationId xmlns:a16="http://schemas.microsoft.com/office/drawing/2014/main" id="{0725A76A-3941-0277-D7BF-02D246E77A50}"/>
              </a:ext>
            </a:extLst>
          </p:cNvPr>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buurtaanpak</a:t>
            </a:r>
            <a:endParaRPr sz="8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5" name="Google Shape;153;p6">
            <a:extLst>
              <a:ext uri="{FF2B5EF4-FFF2-40B4-BE49-F238E27FC236}">
                <a16:creationId xmlns:a16="http://schemas.microsoft.com/office/drawing/2014/main" id="{7A70126B-09AD-F33F-BBAC-C39D48332B10}"/>
              </a:ext>
            </a:extLst>
          </p:cNvPr>
          <p:cNvSpPr/>
          <p:nvPr/>
        </p:nvSpPr>
        <p:spPr>
          <a:xfrm>
            <a:off x="1544626" y="340948"/>
            <a:ext cx="2405074" cy="544366"/>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Calibri"/>
              <a:cs typeface="Calibri"/>
              <a:sym typeface="Calibri"/>
            </a:endParaRPr>
          </a:p>
        </p:txBody>
      </p:sp>
      <p:sp>
        <p:nvSpPr>
          <p:cNvPr id="6" name="Google Shape;157;p6">
            <a:extLst>
              <a:ext uri="{FF2B5EF4-FFF2-40B4-BE49-F238E27FC236}">
                <a16:creationId xmlns:a16="http://schemas.microsoft.com/office/drawing/2014/main" id="{A52504FF-2A7A-712B-871E-A6E1349FE7C6}"/>
              </a:ext>
            </a:extLst>
          </p:cNvPr>
          <p:cNvSpPr/>
          <p:nvPr/>
        </p:nvSpPr>
        <p:spPr>
          <a:xfrm>
            <a:off x="3295650" y="1683843"/>
            <a:ext cx="2637759" cy="544366"/>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7" name="Google Shape;163;p6">
            <a:extLst>
              <a:ext uri="{FF2B5EF4-FFF2-40B4-BE49-F238E27FC236}">
                <a16:creationId xmlns:a16="http://schemas.microsoft.com/office/drawing/2014/main" id="{D5B2AB0C-A526-D8BE-7B46-1DF9A88C752A}"/>
              </a:ext>
            </a:extLst>
          </p:cNvPr>
          <p:cNvSpPr txBox="1"/>
          <p:nvPr/>
        </p:nvSpPr>
        <p:spPr>
          <a:xfrm>
            <a:off x="1699694" y="513609"/>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dirty="0">
                <a:latin typeface="Roboto Slab" pitchFamily="2" charset="0"/>
                <a:ea typeface="Roboto Slab" pitchFamily="2" charset="0"/>
                <a:cs typeface="Roboto Slab" pitchFamily="2" charset="0"/>
                <a:sym typeface="Calibri"/>
              </a:rPr>
              <a:t>Scope bepaling</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9" name="Google Shape;165;p6">
            <a:extLst>
              <a:ext uri="{FF2B5EF4-FFF2-40B4-BE49-F238E27FC236}">
                <a16:creationId xmlns:a16="http://schemas.microsoft.com/office/drawing/2014/main" id="{3099FB19-D9F6-A9F7-3F6B-4A786F2036A2}"/>
              </a:ext>
            </a:extLst>
          </p:cNvPr>
          <p:cNvSpPr txBox="1"/>
          <p:nvPr/>
        </p:nvSpPr>
        <p:spPr>
          <a:xfrm>
            <a:off x="3553122" y="1643260"/>
            <a:ext cx="2247148" cy="6125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Voorbereiden communicatie</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0" name="Google Shape;153;p6">
            <a:extLst>
              <a:ext uri="{FF2B5EF4-FFF2-40B4-BE49-F238E27FC236}">
                <a16:creationId xmlns:a16="http://schemas.microsoft.com/office/drawing/2014/main" id="{129E9CC7-16E5-79B2-F1E0-65CDD174FB42}"/>
              </a:ext>
            </a:extLst>
          </p:cNvPr>
          <p:cNvSpPr/>
          <p:nvPr/>
        </p:nvSpPr>
        <p:spPr>
          <a:xfrm>
            <a:off x="2552688" y="1024026"/>
            <a:ext cx="2405074" cy="544366"/>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Calibri"/>
              <a:cs typeface="Calibri"/>
              <a:sym typeface="Calibri"/>
            </a:endParaRPr>
          </a:p>
        </p:txBody>
      </p:sp>
      <p:sp>
        <p:nvSpPr>
          <p:cNvPr id="11" name="Google Shape;163;p6">
            <a:extLst>
              <a:ext uri="{FF2B5EF4-FFF2-40B4-BE49-F238E27FC236}">
                <a16:creationId xmlns:a16="http://schemas.microsoft.com/office/drawing/2014/main" id="{CEFFAAD8-855C-EF7C-A269-8E9FB265B0D8}"/>
              </a:ext>
            </a:extLst>
          </p:cNvPr>
          <p:cNvSpPr txBox="1"/>
          <p:nvPr/>
        </p:nvSpPr>
        <p:spPr>
          <a:xfrm>
            <a:off x="2707756" y="119668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dirty="0">
                <a:latin typeface="Roboto Slab" pitchFamily="2" charset="0"/>
                <a:ea typeface="Roboto Slab" pitchFamily="2" charset="0"/>
                <a:cs typeface="Roboto Slab" pitchFamily="2" charset="0"/>
                <a:sym typeface="Calibri"/>
              </a:rPr>
              <a:t>Inrichten lokale OSS</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2" name="Stroomdiagram: Document 11">
            <a:extLst>
              <a:ext uri="{FF2B5EF4-FFF2-40B4-BE49-F238E27FC236}">
                <a16:creationId xmlns:a16="http://schemas.microsoft.com/office/drawing/2014/main" id="{618F1FBB-5B76-983A-10D5-2D0CF7934184}"/>
              </a:ext>
            </a:extLst>
          </p:cNvPr>
          <p:cNvSpPr/>
          <p:nvPr/>
        </p:nvSpPr>
        <p:spPr>
          <a:xfrm>
            <a:off x="10218256" y="3275716"/>
            <a:ext cx="364067" cy="439258"/>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000" b="1" dirty="0">
                <a:solidFill>
                  <a:schemeClr val="bg2"/>
                </a:solidFill>
                <a:latin typeface="Roboto" panose="02000000000000000000" pitchFamily="2" charset="0"/>
                <a:ea typeface="Roboto" panose="02000000000000000000" pitchFamily="2" charset="0"/>
                <a:cs typeface="Roboto" panose="02000000000000000000" pitchFamily="2" charset="0"/>
              </a:rPr>
              <a:t>IV</a:t>
            </a:r>
            <a:endParaRPr lang="nl-NL" sz="10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73910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5" name="Google Shape;234;g25a1631fafb_0_0">
            <a:extLst>
              <a:ext uri="{FF2B5EF4-FFF2-40B4-BE49-F238E27FC236}">
                <a16:creationId xmlns:a16="http://schemas.microsoft.com/office/drawing/2014/main" id="{14924039-FF1A-F47F-D395-269056C30B9B}"/>
              </a:ext>
            </a:extLst>
          </p:cNvPr>
          <p:cNvSpPr txBox="1">
            <a:spLocks noGrp="1"/>
          </p:cNvSpPr>
          <p:nvPr>
            <p:ph type="title"/>
          </p:nvPr>
        </p:nvSpPr>
        <p:spPr>
          <a:xfrm>
            <a:off x="6058665" y="34388"/>
            <a:ext cx="5062625" cy="23686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BC63F"/>
              </a:buClr>
              <a:buSzPct val="56250"/>
              <a:buFont typeface="Roboto"/>
              <a:buNone/>
            </a:pPr>
            <a:r>
              <a:rPr lang="nl-NL" dirty="0"/>
              <a:t>Uitvoering:</a:t>
            </a:r>
            <a:br>
              <a:rPr lang="nl-NL" dirty="0"/>
            </a:br>
            <a:r>
              <a:rPr lang="nl-NL" dirty="0"/>
              <a:t>Werven en Ontzorgen</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Zoveel mogelijk woningeigenaren laten meedoen met de isolatieaanpak en uiteindelijk ervoor zorgen dat er zoveel mogelijk isolatiemaatregelen zijn genomen.</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b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doelgroep van de NIP aanpak heeft vaak andere prioriteiten dan het huis isoleren en is soms beperkt in de tijd die ze kunnen besteden aan het laten isoleren van de woning. Dit vraagt om een actieve benadering van de eigenaren en het bieden van hulp gedurende het hele proces van aanmelding tot uitvoering. </a:t>
            </a:r>
            <a:endParaRPr lang="nl-NL" b="0" dirty="0">
              <a:latin typeface="Roboto" panose="02000000000000000000" pitchFamily="2" charset="0"/>
              <a:ea typeface="Roboto" panose="02000000000000000000" pitchFamily="2" charset="0"/>
              <a:cs typeface="Roboto" panose="02000000000000000000" pitchFamily="2" charset="0"/>
            </a:endParaRPr>
          </a:p>
        </p:txBody>
      </p:sp>
      <p:cxnSp>
        <p:nvCxnSpPr>
          <p:cNvPr id="14" name="Google Shape;168;p6">
            <a:extLst>
              <a:ext uri="{FF2B5EF4-FFF2-40B4-BE49-F238E27FC236}">
                <a16:creationId xmlns:a16="http://schemas.microsoft.com/office/drawing/2014/main" id="{5A9D346B-ADB7-1441-8A52-9DF33E324537}"/>
              </a:ext>
            </a:extLst>
          </p:cNvPr>
          <p:cNvCxnSpPr/>
          <p:nvPr/>
        </p:nvCxnSpPr>
        <p:spPr>
          <a:xfrm>
            <a:off x="6452369" y="1460500"/>
            <a:ext cx="0" cy="203200"/>
          </a:xfrm>
          <a:prstGeom prst="straightConnector1">
            <a:avLst/>
          </a:prstGeom>
          <a:noFill/>
          <a:ln w="9525" cap="flat" cmpd="sng">
            <a:solidFill>
              <a:srgbClr val="FFFFFF"/>
            </a:solidFill>
            <a:prstDash val="solid"/>
            <a:miter lim="800000"/>
            <a:headEnd type="none" w="sm" len="sm"/>
            <a:tailEnd type="none" w="sm" len="sm"/>
          </a:ln>
        </p:spPr>
      </p:cxnSp>
      <p:sp>
        <p:nvSpPr>
          <p:cNvPr id="4" name="Google Shape;235;g25a1631fafb_0_0">
            <a:extLst>
              <a:ext uri="{FF2B5EF4-FFF2-40B4-BE49-F238E27FC236}">
                <a16:creationId xmlns:a16="http://schemas.microsoft.com/office/drawing/2014/main" id="{252650F9-7FC8-45FD-9AE1-58D6198AA44E}"/>
              </a:ext>
            </a:extLst>
          </p:cNvPr>
          <p:cNvSpPr/>
          <p:nvPr/>
        </p:nvSpPr>
        <p:spPr>
          <a:xfrm>
            <a:off x="1974854" y="2298054"/>
            <a:ext cx="7528361" cy="4348151"/>
          </a:xfrm>
          <a:prstGeom prst="rect">
            <a:avLst/>
          </a:prstGeom>
          <a:solidFill>
            <a:srgbClr val="ED7D31">
              <a:alpha val="145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6" name="Google Shape;236;g25a1631fafb_0_0">
            <a:extLst>
              <a:ext uri="{FF2B5EF4-FFF2-40B4-BE49-F238E27FC236}">
                <a16:creationId xmlns:a16="http://schemas.microsoft.com/office/drawing/2014/main" id="{B19F594F-7EE6-C8F1-C046-73BFF0A4B5A7}"/>
              </a:ext>
            </a:extLst>
          </p:cNvPr>
          <p:cNvSpPr/>
          <p:nvPr/>
        </p:nvSpPr>
        <p:spPr>
          <a:xfrm>
            <a:off x="384235" y="2309573"/>
            <a:ext cx="1383283" cy="4336632"/>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0" name="Google Shape;238;g25a1631fafb_0_0">
            <a:extLst>
              <a:ext uri="{FF2B5EF4-FFF2-40B4-BE49-F238E27FC236}">
                <a16:creationId xmlns:a16="http://schemas.microsoft.com/office/drawing/2014/main" id="{C76ED140-7F56-7215-E1A6-157FC30D46B8}"/>
              </a:ext>
            </a:extLst>
          </p:cNvPr>
          <p:cNvSpPr/>
          <p:nvPr/>
        </p:nvSpPr>
        <p:spPr>
          <a:xfrm>
            <a:off x="3299125" y="4190192"/>
            <a:ext cx="5312754" cy="486611"/>
          </a:xfrm>
          <a:prstGeom prst="snip2DiagRect">
            <a:avLst>
              <a:gd name="adj1" fmla="val 100000"/>
              <a:gd name="adj2" fmla="val 16667"/>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1" name="Google Shape;239;g25a1631fafb_0_0">
            <a:extLst>
              <a:ext uri="{FF2B5EF4-FFF2-40B4-BE49-F238E27FC236}">
                <a16:creationId xmlns:a16="http://schemas.microsoft.com/office/drawing/2014/main" id="{0CA8A3F4-AF81-2588-390D-5DEAF73358F5}"/>
              </a:ext>
            </a:extLst>
          </p:cNvPr>
          <p:cNvSpPr txBox="1"/>
          <p:nvPr/>
        </p:nvSpPr>
        <p:spPr>
          <a:xfrm>
            <a:off x="325189" y="2298054"/>
            <a:ext cx="1383283" cy="4291039"/>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Uitvoering:</a:t>
            </a:r>
            <a:endParaRPr sz="1100" b="0" i="0" u="none" strike="noStrike" cap="none" dirty="0">
              <a:solidFill>
                <a:schemeClr val="bg2"/>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Werven en </a:t>
            </a:r>
          </a:p>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Ontzorgen</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13" name="Google Shape;241;g25a1631fafb_0_0">
            <a:extLst>
              <a:ext uri="{FF2B5EF4-FFF2-40B4-BE49-F238E27FC236}">
                <a16:creationId xmlns:a16="http://schemas.microsoft.com/office/drawing/2014/main" id="{E4474FB7-32CE-5843-ED3D-4CCAD53831B3}"/>
              </a:ext>
            </a:extLst>
          </p:cNvPr>
          <p:cNvSpPr txBox="1"/>
          <p:nvPr/>
        </p:nvSpPr>
        <p:spPr>
          <a:xfrm>
            <a:off x="3410017" y="4190192"/>
            <a:ext cx="4928263" cy="48661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Akkoord bewoners</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15" name="Google Shape;242;g25a1631fafb_0_0">
            <a:extLst>
              <a:ext uri="{FF2B5EF4-FFF2-40B4-BE49-F238E27FC236}">
                <a16:creationId xmlns:a16="http://schemas.microsoft.com/office/drawing/2014/main" id="{E528052C-4491-7DBF-C0D9-F6BA868B3648}"/>
              </a:ext>
            </a:extLst>
          </p:cNvPr>
          <p:cNvSpPr/>
          <p:nvPr/>
        </p:nvSpPr>
        <p:spPr>
          <a:xfrm>
            <a:off x="2235758" y="2769208"/>
            <a:ext cx="5834721" cy="536459"/>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6" name="Google Shape;243;g25a1631fafb_0_0">
            <a:extLst>
              <a:ext uri="{FF2B5EF4-FFF2-40B4-BE49-F238E27FC236}">
                <a16:creationId xmlns:a16="http://schemas.microsoft.com/office/drawing/2014/main" id="{0671D578-926D-F709-53A2-B6865F84F154}"/>
              </a:ext>
            </a:extLst>
          </p:cNvPr>
          <p:cNvSpPr txBox="1"/>
          <p:nvPr/>
        </p:nvSpPr>
        <p:spPr>
          <a:xfrm>
            <a:off x="2318408" y="2952798"/>
            <a:ext cx="5669420"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1"/>
                </a:solidFill>
                <a:latin typeface="Roboto Slab" pitchFamily="2" charset="0"/>
                <a:ea typeface="Roboto Slab" pitchFamily="2" charset="0"/>
                <a:cs typeface="Roboto Slab" pitchFamily="2" charset="0"/>
                <a:sym typeface="Calibri"/>
              </a:rPr>
              <a:t>Werving: Benaderen &amp; </a:t>
            </a:r>
            <a:r>
              <a:rPr lang="nl-NL" sz="1100" b="1" i="0" u="none" strike="noStrike" cap="none" dirty="0" err="1">
                <a:solidFill>
                  <a:schemeClr val="bg1"/>
                </a:solidFill>
                <a:latin typeface="Roboto Slab" pitchFamily="2" charset="0"/>
                <a:ea typeface="Roboto Slab" pitchFamily="2" charset="0"/>
                <a:cs typeface="Roboto Slab" pitchFamily="2" charset="0"/>
                <a:sym typeface="Calibri"/>
              </a:rPr>
              <a:t>Kwartiermaken</a:t>
            </a:r>
            <a:endParaRPr sz="1100" b="1" i="0" u="none" strike="noStrike" cap="none" dirty="0">
              <a:solidFill>
                <a:schemeClr val="bg1"/>
              </a:solidFill>
              <a:latin typeface="Roboto Slab" pitchFamily="2" charset="0"/>
              <a:ea typeface="Roboto Slab" pitchFamily="2" charset="0"/>
              <a:cs typeface="Roboto Slab" pitchFamily="2" charset="0"/>
              <a:sym typeface="Calibri"/>
            </a:endParaRPr>
          </a:p>
        </p:txBody>
      </p:sp>
      <p:sp>
        <p:nvSpPr>
          <p:cNvPr id="17" name="Google Shape;244;g25a1631fafb_0_0">
            <a:extLst>
              <a:ext uri="{FF2B5EF4-FFF2-40B4-BE49-F238E27FC236}">
                <a16:creationId xmlns:a16="http://schemas.microsoft.com/office/drawing/2014/main" id="{DB8C2251-B8E2-4428-865B-A017F58D4C4A}"/>
              </a:ext>
            </a:extLst>
          </p:cNvPr>
          <p:cNvSpPr/>
          <p:nvPr/>
        </p:nvSpPr>
        <p:spPr>
          <a:xfrm>
            <a:off x="2545733" y="3501136"/>
            <a:ext cx="5624800" cy="515342"/>
          </a:xfrm>
          <a:prstGeom prst="snip2DiagRect">
            <a:avLst>
              <a:gd name="adj1" fmla="val 100000"/>
              <a:gd name="adj2" fmla="val 16667"/>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9" name="Google Shape;245;g25a1631fafb_0_0">
            <a:extLst>
              <a:ext uri="{FF2B5EF4-FFF2-40B4-BE49-F238E27FC236}">
                <a16:creationId xmlns:a16="http://schemas.microsoft.com/office/drawing/2014/main" id="{84B7A31F-84FE-C23F-037E-C71FA0C01066}"/>
              </a:ext>
            </a:extLst>
          </p:cNvPr>
          <p:cNvSpPr txBox="1"/>
          <p:nvPr/>
        </p:nvSpPr>
        <p:spPr>
          <a:xfrm>
            <a:off x="2744017" y="3671791"/>
            <a:ext cx="5332470"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Van advies naar offerte</a:t>
            </a:r>
          </a:p>
        </p:txBody>
      </p:sp>
      <p:sp>
        <p:nvSpPr>
          <p:cNvPr id="20" name="Google Shape;246;g25a1631fafb_0_0">
            <a:extLst>
              <a:ext uri="{FF2B5EF4-FFF2-40B4-BE49-F238E27FC236}">
                <a16:creationId xmlns:a16="http://schemas.microsoft.com/office/drawing/2014/main" id="{EC50365F-CD4C-A206-090C-7EE5CB54905D}"/>
              </a:ext>
            </a:extLst>
          </p:cNvPr>
          <p:cNvSpPr/>
          <p:nvPr/>
        </p:nvSpPr>
        <p:spPr>
          <a:xfrm>
            <a:off x="3706628" y="4840552"/>
            <a:ext cx="4878304" cy="486611"/>
          </a:xfrm>
          <a:prstGeom prst="snip2DiagRect">
            <a:avLst>
              <a:gd name="adj1" fmla="val 100000"/>
              <a:gd name="adj2" fmla="val 16667"/>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1" name="Google Shape;247;g25a1631fafb_0_0">
            <a:extLst>
              <a:ext uri="{FF2B5EF4-FFF2-40B4-BE49-F238E27FC236}">
                <a16:creationId xmlns:a16="http://schemas.microsoft.com/office/drawing/2014/main" id="{DF895F3F-C0CB-36D1-8C2E-E0F634FE8ACF}"/>
              </a:ext>
            </a:extLst>
          </p:cNvPr>
          <p:cNvSpPr txBox="1"/>
          <p:nvPr/>
        </p:nvSpPr>
        <p:spPr>
          <a:xfrm>
            <a:off x="4186044" y="4731197"/>
            <a:ext cx="4152236" cy="70532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(Ondersteuning bij) uitvoering</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22" name="Google Shape;248;g25a1631fafb_0_0">
            <a:extLst>
              <a:ext uri="{FF2B5EF4-FFF2-40B4-BE49-F238E27FC236}">
                <a16:creationId xmlns:a16="http://schemas.microsoft.com/office/drawing/2014/main" id="{99374D39-F64E-0EAE-58BD-0FB52BDAE40B}"/>
              </a:ext>
            </a:extLst>
          </p:cNvPr>
          <p:cNvSpPr/>
          <p:nvPr/>
        </p:nvSpPr>
        <p:spPr>
          <a:xfrm>
            <a:off x="4344276" y="5529151"/>
            <a:ext cx="4424704" cy="486611"/>
          </a:xfrm>
          <a:prstGeom prst="snip2DiagRect">
            <a:avLst>
              <a:gd name="adj1" fmla="val 100000"/>
              <a:gd name="adj2" fmla="val 16667"/>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3" name="Google Shape;249;g25a1631fafb_0_0">
            <a:extLst>
              <a:ext uri="{FF2B5EF4-FFF2-40B4-BE49-F238E27FC236}">
                <a16:creationId xmlns:a16="http://schemas.microsoft.com/office/drawing/2014/main" id="{C3D6835E-B0EB-E648-AA70-1292E65C2084}"/>
              </a:ext>
            </a:extLst>
          </p:cNvPr>
          <p:cNvSpPr txBox="1"/>
          <p:nvPr/>
        </p:nvSpPr>
        <p:spPr>
          <a:xfrm>
            <a:off x="4663028" y="5533595"/>
            <a:ext cx="3766150" cy="49007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Nazorg</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2086026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2"/>
          <p:cNvSpPr txBox="1">
            <a:spLocks noGrp="1"/>
          </p:cNvSpPr>
          <p:nvPr>
            <p:ph type="title"/>
          </p:nvPr>
        </p:nvSpPr>
        <p:spPr>
          <a:xfrm>
            <a:off x="838200" y="268687"/>
            <a:ext cx="10515600" cy="5924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BC63F"/>
              </a:buClr>
              <a:buSzPts val="1800"/>
              <a:buFont typeface="Roboto"/>
              <a:buNone/>
            </a:pPr>
            <a:r>
              <a:rPr lang="nl-NL" dirty="0"/>
              <a:t>Processtappen werving</a:t>
            </a:r>
            <a:endParaRPr sz="3200" b="1" dirty="0">
              <a:solidFill>
                <a:srgbClr val="92D050"/>
              </a:solidFill>
              <a:latin typeface="Roboto"/>
              <a:ea typeface="Roboto"/>
              <a:cs typeface="Roboto"/>
              <a:sym typeface="Roboto"/>
            </a:endParaRPr>
          </a:p>
        </p:txBody>
      </p:sp>
      <p:sp>
        <p:nvSpPr>
          <p:cNvPr id="258" name="Google Shape;258;p22"/>
          <p:cNvSpPr/>
          <p:nvPr/>
        </p:nvSpPr>
        <p:spPr>
          <a:xfrm>
            <a:off x="1268095" y="1752600"/>
            <a:ext cx="4428617" cy="4836713"/>
          </a:xfrm>
          <a:prstGeom prst="rect">
            <a:avLst/>
          </a:prstGeom>
          <a:solidFill>
            <a:srgbClr val="ED7D31">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59" name="Google Shape;259;p22"/>
          <p:cNvSpPr/>
          <p:nvPr/>
        </p:nvSpPr>
        <p:spPr>
          <a:xfrm>
            <a:off x="63499" y="1752600"/>
            <a:ext cx="1092917" cy="4836713"/>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62" name="Google Shape;262;p22"/>
          <p:cNvSpPr txBox="1"/>
          <p:nvPr/>
        </p:nvSpPr>
        <p:spPr>
          <a:xfrm>
            <a:off x="192173" y="3985942"/>
            <a:ext cx="777716" cy="3039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Uitvoering:</a:t>
            </a:r>
            <a:endParaRPr sz="1200" b="0" i="0" u="none" strike="noStrike" cap="none" dirty="0">
              <a:solidFill>
                <a:srgbClr val="000000"/>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Werven en Ontzorgen</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65" name="Google Shape;265;p22"/>
          <p:cNvSpPr/>
          <p:nvPr/>
        </p:nvSpPr>
        <p:spPr>
          <a:xfrm>
            <a:off x="1628370" y="2255320"/>
            <a:ext cx="2340007" cy="1048322"/>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66" name="Google Shape;266;p22"/>
          <p:cNvSpPr txBox="1"/>
          <p:nvPr/>
        </p:nvSpPr>
        <p:spPr>
          <a:xfrm>
            <a:off x="1740046" y="2613216"/>
            <a:ext cx="2116653" cy="32316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Werving: </a:t>
            </a:r>
            <a:br>
              <a:rPr lang="nl-NL" sz="1050" b="1" i="0" u="none" strike="noStrike" cap="none" dirty="0">
                <a:solidFill>
                  <a:srgbClr val="FFFFFF"/>
                </a:solidFill>
                <a:latin typeface="Roboto Slab" pitchFamily="2" charset="0"/>
                <a:ea typeface="Roboto Slab" pitchFamily="2" charset="0"/>
                <a:cs typeface="Roboto Slab" pitchFamily="2" charset="0"/>
                <a:sym typeface="Calibri"/>
              </a:rPr>
            </a:br>
            <a:r>
              <a:rPr lang="nl-NL" sz="1050" b="1" i="0" u="none" strike="noStrike" cap="none" dirty="0">
                <a:solidFill>
                  <a:srgbClr val="FFFFFF"/>
                </a:solidFill>
                <a:latin typeface="Roboto Slab" pitchFamily="2" charset="0"/>
                <a:ea typeface="Roboto Slab" pitchFamily="2" charset="0"/>
                <a:cs typeface="Roboto Slab" pitchFamily="2" charset="0"/>
                <a:sym typeface="Calibri"/>
              </a:rPr>
              <a:t>Benaderen &amp; </a:t>
            </a:r>
            <a:r>
              <a:rPr lang="nl-NL" sz="1050" b="1" i="0" u="none" strike="noStrike" cap="none" dirty="0" err="1">
                <a:solidFill>
                  <a:srgbClr val="FFFFFF"/>
                </a:solidFill>
                <a:latin typeface="Roboto Slab" pitchFamily="2" charset="0"/>
                <a:ea typeface="Roboto Slab" pitchFamily="2" charset="0"/>
                <a:cs typeface="Roboto Slab" pitchFamily="2" charset="0"/>
                <a:sym typeface="Calibri"/>
              </a:rPr>
              <a:t>Kwartiermaken</a:t>
            </a:r>
            <a:endParaRPr sz="105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69" name="Google Shape;269;p22"/>
          <p:cNvSpPr/>
          <p:nvPr/>
        </p:nvSpPr>
        <p:spPr>
          <a:xfrm>
            <a:off x="3166511" y="5029589"/>
            <a:ext cx="1727332" cy="568051"/>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70" name="Google Shape;270;p22"/>
          <p:cNvSpPr txBox="1"/>
          <p:nvPr/>
        </p:nvSpPr>
        <p:spPr>
          <a:xfrm>
            <a:off x="3205748" y="5169647"/>
            <a:ext cx="1470418" cy="3570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a:solidFill>
                  <a:srgbClr val="FFFFFF"/>
                </a:solidFill>
                <a:latin typeface="Roboto Slab" pitchFamily="2" charset="0"/>
                <a:ea typeface="Roboto Slab" pitchFamily="2" charset="0"/>
                <a:cs typeface="Roboto Slab" pitchFamily="2" charset="0"/>
                <a:sym typeface="Calibri"/>
              </a:rPr>
              <a:t>(Ondersteuning bij) uitvoering</a:t>
            </a:r>
            <a:endParaRPr sz="1050" b="1"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71" name="Google Shape;271;p22"/>
          <p:cNvSpPr/>
          <p:nvPr/>
        </p:nvSpPr>
        <p:spPr>
          <a:xfrm>
            <a:off x="3772522" y="5713769"/>
            <a:ext cx="1404785" cy="498817"/>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72" name="Google Shape;272;p22"/>
          <p:cNvSpPr txBox="1"/>
          <p:nvPr/>
        </p:nvSpPr>
        <p:spPr>
          <a:xfrm>
            <a:off x="3949718" y="5800675"/>
            <a:ext cx="1195845" cy="394295"/>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a:solidFill>
                  <a:srgbClr val="FFFFFF"/>
                </a:solidFill>
                <a:latin typeface="Roboto Slab" pitchFamily="2" charset="0"/>
                <a:ea typeface="Roboto Slab" pitchFamily="2" charset="0"/>
                <a:cs typeface="Roboto Slab" pitchFamily="2" charset="0"/>
                <a:sym typeface="Calibri"/>
              </a:rPr>
              <a:t>Nazorg</a:t>
            </a:r>
            <a:endParaRPr sz="1050" b="1" i="0" u="none" strike="noStrike" cap="none">
              <a:solidFill>
                <a:srgbClr val="FFFFFF"/>
              </a:solidFill>
              <a:latin typeface="Roboto Slab" pitchFamily="2" charset="0"/>
              <a:ea typeface="Roboto Slab" pitchFamily="2" charset="0"/>
              <a:cs typeface="Roboto Slab" pitchFamily="2" charset="0"/>
              <a:sym typeface="Calibri"/>
            </a:endParaRPr>
          </a:p>
        </p:txBody>
      </p:sp>
      <p:cxnSp>
        <p:nvCxnSpPr>
          <p:cNvPr id="274" name="Google Shape;274;p22"/>
          <p:cNvCxnSpPr/>
          <p:nvPr/>
        </p:nvCxnSpPr>
        <p:spPr>
          <a:xfrm>
            <a:off x="8798902" y="1467298"/>
            <a:ext cx="0" cy="203200"/>
          </a:xfrm>
          <a:prstGeom prst="straightConnector1">
            <a:avLst/>
          </a:prstGeom>
          <a:noFill/>
          <a:ln w="9525" cap="flat" cmpd="sng">
            <a:solidFill>
              <a:srgbClr val="FFFFFF"/>
            </a:solidFill>
            <a:prstDash val="solid"/>
            <a:miter lim="800000"/>
            <a:headEnd type="none" w="sm" len="sm"/>
            <a:tailEnd type="none" w="sm" len="sm"/>
          </a:ln>
        </p:spPr>
      </p:cxnSp>
      <p:sp>
        <p:nvSpPr>
          <p:cNvPr id="275" name="Google Shape;275;p22"/>
          <p:cNvSpPr/>
          <p:nvPr/>
        </p:nvSpPr>
        <p:spPr>
          <a:xfrm>
            <a:off x="7229192" y="1752600"/>
            <a:ext cx="4678299" cy="4914899"/>
          </a:xfrm>
          <a:prstGeom prst="rect">
            <a:avLst/>
          </a:prstGeom>
          <a:solidFill>
            <a:schemeClr val="accent5">
              <a:lumMod val="20000"/>
              <a:lumOff val="80000"/>
              <a:alpha val="1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76" name="Google Shape;276;p22"/>
          <p:cNvSpPr/>
          <p:nvPr/>
        </p:nvSpPr>
        <p:spPr>
          <a:xfrm>
            <a:off x="6274279" y="1752600"/>
            <a:ext cx="777716" cy="2240833"/>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77" name="Google Shape;277;p22"/>
          <p:cNvSpPr/>
          <p:nvPr/>
        </p:nvSpPr>
        <p:spPr>
          <a:xfrm>
            <a:off x="7294343" y="1861557"/>
            <a:ext cx="813078" cy="393373"/>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78" name="Google Shape;278;p22"/>
          <p:cNvSpPr txBox="1"/>
          <p:nvPr/>
        </p:nvSpPr>
        <p:spPr>
          <a:xfrm>
            <a:off x="6259792" y="2779481"/>
            <a:ext cx="777716" cy="3039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Benaderen</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79" name="Google Shape;279;p22"/>
          <p:cNvSpPr txBox="1"/>
          <p:nvPr/>
        </p:nvSpPr>
        <p:spPr>
          <a:xfrm>
            <a:off x="7343226" y="2023093"/>
            <a:ext cx="716075" cy="13849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00"/>
              <a:buFont typeface="Arial"/>
              <a:buNone/>
            </a:pPr>
            <a:r>
              <a:rPr lang="nl-NL" sz="900" b="1" i="0" u="none" strike="noStrike" cap="none" dirty="0">
                <a:solidFill>
                  <a:srgbClr val="FFFFFF"/>
                </a:solidFill>
                <a:latin typeface="Roboto Slab" pitchFamily="2" charset="0"/>
                <a:ea typeface="Roboto Slab" pitchFamily="2" charset="0"/>
                <a:cs typeface="Roboto Slab" pitchFamily="2" charset="0"/>
                <a:sym typeface="Calibri"/>
              </a:rPr>
              <a:t>Mailing</a:t>
            </a:r>
            <a:endParaRPr sz="900" b="0" i="0" u="none" strike="noStrike" cap="none" dirty="0">
              <a:solidFill>
                <a:srgbClr val="000000"/>
              </a:solidFill>
              <a:latin typeface="Roboto Slab" pitchFamily="2" charset="0"/>
              <a:ea typeface="Roboto Slab" pitchFamily="2" charset="0"/>
              <a:cs typeface="Roboto Slab" pitchFamily="2" charset="0"/>
              <a:sym typeface="Arial"/>
            </a:endParaRPr>
          </a:p>
        </p:txBody>
      </p:sp>
      <p:sp>
        <p:nvSpPr>
          <p:cNvPr id="280" name="Google Shape;280;p22"/>
          <p:cNvSpPr/>
          <p:nvPr/>
        </p:nvSpPr>
        <p:spPr>
          <a:xfrm>
            <a:off x="7743231" y="2302172"/>
            <a:ext cx="3331590" cy="470153"/>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81" name="Google Shape;281;p22"/>
          <p:cNvSpPr txBox="1"/>
          <p:nvPr/>
        </p:nvSpPr>
        <p:spPr>
          <a:xfrm>
            <a:off x="8236213" y="2380995"/>
            <a:ext cx="1820930" cy="32316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Promotie </a:t>
            </a:r>
            <a:r>
              <a:rPr lang="nl-NL" sz="1050" b="1" i="0" u="none" strike="noStrike" cap="none" dirty="0" err="1">
                <a:solidFill>
                  <a:srgbClr val="FFFFFF"/>
                </a:solidFill>
                <a:latin typeface="Roboto Slab" pitchFamily="2" charset="0"/>
                <a:ea typeface="Roboto Slab" pitchFamily="2" charset="0"/>
                <a:cs typeface="Roboto Slab" pitchFamily="2" charset="0"/>
                <a:sym typeface="Calibri"/>
              </a:rPr>
              <a:t>socials</a:t>
            </a:r>
            <a:r>
              <a:rPr lang="nl-NL" sz="1050" b="1" i="0" u="none" strike="noStrike" cap="none" dirty="0">
                <a:solidFill>
                  <a:srgbClr val="FFFFFF"/>
                </a:solidFill>
                <a:latin typeface="Roboto Slab" pitchFamily="2" charset="0"/>
                <a:ea typeface="Roboto Slab" pitchFamily="2" charset="0"/>
                <a:cs typeface="Roboto Slab" pitchFamily="2" charset="0"/>
                <a:sym typeface="Calibri"/>
              </a:rPr>
              <a:t> en publicaties</a:t>
            </a:r>
            <a:endParaRPr sz="105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83" name="Google Shape;283;p22"/>
          <p:cNvSpPr/>
          <p:nvPr/>
        </p:nvSpPr>
        <p:spPr>
          <a:xfrm>
            <a:off x="9873446" y="3443005"/>
            <a:ext cx="2013079" cy="470153"/>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84" name="Google Shape;284;p22"/>
          <p:cNvSpPr txBox="1"/>
          <p:nvPr/>
        </p:nvSpPr>
        <p:spPr>
          <a:xfrm>
            <a:off x="9873445" y="3604096"/>
            <a:ext cx="1820930" cy="16158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a:solidFill>
                  <a:srgbClr val="FFFFFF"/>
                </a:solidFill>
                <a:latin typeface="Roboto Slab" pitchFamily="2" charset="0"/>
                <a:ea typeface="Roboto Slab" pitchFamily="2" charset="0"/>
                <a:cs typeface="Roboto Slab" pitchFamily="2" charset="0"/>
                <a:sym typeface="Calibri"/>
              </a:rPr>
              <a:t>Aanbellen</a:t>
            </a:r>
            <a:endParaRPr sz="1050" b="1"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85" name="Google Shape;285;p22"/>
          <p:cNvSpPr/>
          <p:nvPr/>
        </p:nvSpPr>
        <p:spPr>
          <a:xfrm>
            <a:off x="7595128" y="5503427"/>
            <a:ext cx="3324335" cy="470153"/>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86" name="Google Shape;286;p22"/>
          <p:cNvSpPr txBox="1"/>
          <p:nvPr/>
        </p:nvSpPr>
        <p:spPr>
          <a:xfrm>
            <a:off x="7720287" y="5664518"/>
            <a:ext cx="3007026" cy="16158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Inzetten netwerken</a:t>
            </a:r>
            <a:endParaRPr sz="105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87" name="Google Shape;287;p22"/>
          <p:cNvSpPr/>
          <p:nvPr/>
        </p:nvSpPr>
        <p:spPr>
          <a:xfrm>
            <a:off x="7595128" y="4917852"/>
            <a:ext cx="2438722" cy="470153"/>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88" name="Google Shape;288;p22"/>
          <p:cNvSpPr txBox="1"/>
          <p:nvPr/>
        </p:nvSpPr>
        <p:spPr>
          <a:xfrm>
            <a:off x="7716915" y="5083609"/>
            <a:ext cx="2205946" cy="16158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Sleutelfiguren met netwerk</a:t>
            </a:r>
            <a:endParaRPr sz="105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89" name="Google Shape;289;p22"/>
          <p:cNvSpPr/>
          <p:nvPr/>
        </p:nvSpPr>
        <p:spPr>
          <a:xfrm>
            <a:off x="9346266" y="6119160"/>
            <a:ext cx="2013079" cy="470153"/>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90" name="Google Shape;290;p22"/>
          <p:cNvSpPr txBox="1"/>
          <p:nvPr/>
        </p:nvSpPr>
        <p:spPr>
          <a:xfrm>
            <a:off x="9346265" y="6280251"/>
            <a:ext cx="1820930" cy="16158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Werven in de wijk</a:t>
            </a:r>
            <a:endParaRPr sz="105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91" name="Google Shape;291;p22"/>
          <p:cNvSpPr/>
          <p:nvPr/>
        </p:nvSpPr>
        <p:spPr>
          <a:xfrm>
            <a:off x="7284914" y="4251070"/>
            <a:ext cx="2169332" cy="470153"/>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92" name="Google Shape;292;p22"/>
          <p:cNvSpPr txBox="1"/>
          <p:nvPr/>
        </p:nvSpPr>
        <p:spPr>
          <a:xfrm>
            <a:off x="7388446" y="4424420"/>
            <a:ext cx="1962268" cy="16158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Informeren stakeholders wijk</a:t>
            </a:r>
            <a:endParaRPr sz="105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9" name="Google Shape;277;p22">
            <a:extLst>
              <a:ext uri="{FF2B5EF4-FFF2-40B4-BE49-F238E27FC236}">
                <a16:creationId xmlns:a16="http://schemas.microsoft.com/office/drawing/2014/main" id="{FFE7C5A6-9B5C-9288-203B-2DB5DB81FEE1}"/>
              </a:ext>
            </a:extLst>
          </p:cNvPr>
          <p:cNvSpPr/>
          <p:nvPr/>
        </p:nvSpPr>
        <p:spPr>
          <a:xfrm>
            <a:off x="8107421" y="2852680"/>
            <a:ext cx="813078" cy="393373"/>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0" name="Google Shape;279;p22">
            <a:extLst>
              <a:ext uri="{FF2B5EF4-FFF2-40B4-BE49-F238E27FC236}">
                <a16:creationId xmlns:a16="http://schemas.microsoft.com/office/drawing/2014/main" id="{8D830833-DBAC-58F2-7C46-F2A7D60AC526}"/>
              </a:ext>
            </a:extLst>
          </p:cNvPr>
          <p:cNvSpPr txBox="1"/>
          <p:nvPr/>
        </p:nvSpPr>
        <p:spPr>
          <a:xfrm>
            <a:off x="8156304" y="3014216"/>
            <a:ext cx="716075" cy="13849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00"/>
              <a:buFont typeface="Arial"/>
              <a:buNone/>
            </a:pPr>
            <a:r>
              <a:rPr lang="nl-NL" sz="900" b="1" dirty="0">
                <a:solidFill>
                  <a:srgbClr val="FFFFFF"/>
                </a:solidFill>
                <a:latin typeface="Roboto Slab" pitchFamily="2" charset="0"/>
                <a:ea typeface="Roboto Slab" pitchFamily="2" charset="0"/>
                <a:cs typeface="Roboto Slab" pitchFamily="2" charset="0"/>
                <a:sym typeface="Calibri"/>
              </a:rPr>
              <a:t>Infosessie</a:t>
            </a:r>
            <a:endParaRPr sz="900" b="0" i="0" u="none" strike="noStrike" cap="none" dirty="0">
              <a:solidFill>
                <a:srgbClr val="000000"/>
              </a:solidFill>
              <a:latin typeface="Roboto Slab" pitchFamily="2" charset="0"/>
              <a:ea typeface="Roboto Slab" pitchFamily="2" charset="0"/>
              <a:cs typeface="Roboto Slab" pitchFamily="2" charset="0"/>
              <a:sym typeface="Arial"/>
            </a:endParaRPr>
          </a:p>
        </p:txBody>
      </p:sp>
      <p:sp>
        <p:nvSpPr>
          <p:cNvPr id="2" name="Rechthoek 1">
            <a:extLst>
              <a:ext uri="{FF2B5EF4-FFF2-40B4-BE49-F238E27FC236}">
                <a16:creationId xmlns:a16="http://schemas.microsoft.com/office/drawing/2014/main" id="{9F446652-7B9D-FF01-18F9-FBC8D7CC82EA}"/>
              </a:ext>
            </a:extLst>
          </p:cNvPr>
          <p:cNvSpPr/>
          <p:nvPr/>
        </p:nvSpPr>
        <p:spPr>
          <a:xfrm>
            <a:off x="7243682" y="4085675"/>
            <a:ext cx="4678296" cy="2581823"/>
          </a:xfrm>
          <a:prstGeom prst="rect">
            <a:avLst/>
          </a:prstGeom>
          <a:noFill/>
          <a:ln w="635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200">
              <a:latin typeface="Roboto Slab" pitchFamily="2" charset="0"/>
              <a:ea typeface="Roboto Slab" pitchFamily="2" charset="0"/>
              <a:cs typeface="Roboto Slab" pitchFamily="2" charset="0"/>
            </a:endParaRPr>
          </a:p>
        </p:txBody>
      </p:sp>
      <p:cxnSp>
        <p:nvCxnSpPr>
          <p:cNvPr id="6" name="Rechte verbindingslijn met pijl 5">
            <a:extLst>
              <a:ext uri="{FF2B5EF4-FFF2-40B4-BE49-F238E27FC236}">
                <a16:creationId xmlns:a16="http://schemas.microsoft.com/office/drawing/2014/main" id="{A81F2232-BA0C-2820-7C1D-7C90F7FF209A}"/>
              </a:ext>
            </a:extLst>
          </p:cNvPr>
          <p:cNvCxnSpPr>
            <a:stCxn id="291" idx="2"/>
          </p:cNvCxnSpPr>
          <p:nvPr/>
        </p:nvCxnSpPr>
        <p:spPr>
          <a:xfrm flipV="1">
            <a:off x="7284914" y="2544417"/>
            <a:ext cx="9429" cy="1941730"/>
          </a:xfrm>
          <a:prstGeom prst="straightConnector1">
            <a:avLst/>
          </a:prstGeom>
          <a:ln w="6350">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 name="Rechte verbindingslijn 4">
            <a:extLst>
              <a:ext uri="{FF2B5EF4-FFF2-40B4-BE49-F238E27FC236}">
                <a16:creationId xmlns:a16="http://schemas.microsoft.com/office/drawing/2014/main" id="{DFBAADA6-22EA-4580-0C93-809E3A638BA5}"/>
              </a:ext>
            </a:extLst>
          </p:cNvPr>
          <p:cNvCxnSpPr>
            <a:cxnSpLocks/>
          </p:cNvCxnSpPr>
          <p:nvPr/>
        </p:nvCxnSpPr>
        <p:spPr>
          <a:xfrm>
            <a:off x="3427998" y="3303642"/>
            <a:ext cx="2846280" cy="3363856"/>
          </a:xfrm>
          <a:prstGeom prst="line">
            <a:avLst/>
          </a:prstGeom>
          <a:ln>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7" name="Ovaal 6">
            <a:extLst>
              <a:ext uri="{FF2B5EF4-FFF2-40B4-BE49-F238E27FC236}">
                <a16:creationId xmlns:a16="http://schemas.microsoft.com/office/drawing/2014/main" id="{D4C66EA1-A373-B826-3422-49C898F19BD4}"/>
              </a:ext>
            </a:extLst>
          </p:cNvPr>
          <p:cNvSpPr/>
          <p:nvPr/>
        </p:nvSpPr>
        <p:spPr>
          <a:xfrm>
            <a:off x="7264462" y="2419566"/>
            <a:ext cx="97359" cy="1160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200">
              <a:latin typeface="Roboto Slab" pitchFamily="2" charset="0"/>
              <a:ea typeface="Roboto Slab" pitchFamily="2" charset="0"/>
              <a:cs typeface="Roboto Slab" pitchFamily="2" charset="0"/>
            </a:endParaRPr>
          </a:p>
        </p:txBody>
      </p:sp>
      <p:cxnSp>
        <p:nvCxnSpPr>
          <p:cNvPr id="4" name="Rechte verbindingslijn 3">
            <a:extLst>
              <a:ext uri="{FF2B5EF4-FFF2-40B4-BE49-F238E27FC236}">
                <a16:creationId xmlns:a16="http://schemas.microsoft.com/office/drawing/2014/main" id="{1C1BA221-DCFC-B463-9BA6-FB4C1233C8BF}"/>
              </a:ext>
            </a:extLst>
          </p:cNvPr>
          <p:cNvCxnSpPr>
            <a:cxnSpLocks/>
          </p:cNvCxnSpPr>
          <p:nvPr/>
        </p:nvCxnSpPr>
        <p:spPr>
          <a:xfrm flipV="1">
            <a:off x="3968375" y="1759398"/>
            <a:ext cx="2305903" cy="678965"/>
          </a:xfrm>
          <a:prstGeom prst="line">
            <a:avLst/>
          </a:prstGeom>
          <a:ln>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267" name="Google Shape;267;p22"/>
          <p:cNvSpPr/>
          <p:nvPr/>
        </p:nvSpPr>
        <p:spPr>
          <a:xfrm>
            <a:off x="2005582" y="3521715"/>
            <a:ext cx="2340007" cy="616219"/>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68" name="Google Shape;268;p22"/>
          <p:cNvSpPr txBox="1"/>
          <p:nvPr/>
        </p:nvSpPr>
        <p:spPr>
          <a:xfrm>
            <a:off x="2227189" y="3754431"/>
            <a:ext cx="2060838" cy="16158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Van advies naar offerte</a:t>
            </a:r>
          </a:p>
        </p:txBody>
      </p:sp>
      <p:sp>
        <p:nvSpPr>
          <p:cNvPr id="261" name="Google Shape;261;p22"/>
          <p:cNvSpPr/>
          <p:nvPr/>
        </p:nvSpPr>
        <p:spPr>
          <a:xfrm>
            <a:off x="2523724" y="4320039"/>
            <a:ext cx="2114087" cy="616219"/>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64" name="Google Shape;264;p22"/>
          <p:cNvSpPr txBox="1"/>
          <p:nvPr/>
        </p:nvSpPr>
        <p:spPr>
          <a:xfrm>
            <a:off x="2626132" y="4390582"/>
            <a:ext cx="1961203" cy="530165"/>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050" b="1" i="0" u="none" strike="noStrike" cap="none" dirty="0">
                <a:solidFill>
                  <a:srgbClr val="FFFFFF"/>
                </a:solidFill>
                <a:latin typeface="Roboto Slab" pitchFamily="2" charset="0"/>
                <a:ea typeface="Roboto Slab" pitchFamily="2" charset="0"/>
                <a:cs typeface="Roboto Slab" pitchFamily="2" charset="0"/>
                <a:sym typeface="Calibri"/>
              </a:rPr>
              <a:t>Akkoord bewoners</a:t>
            </a:r>
            <a:endParaRPr sz="105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3" name="Google Shape;276;p22">
            <a:extLst>
              <a:ext uri="{FF2B5EF4-FFF2-40B4-BE49-F238E27FC236}">
                <a16:creationId xmlns:a16="http://schemas.microsoft.com/office/drawing/2014/main" id="{7A37A6EB-132B-0E7D-A65C-C23AA3A8CC36}"/>
              </a:ext>
            </a:extLst>
          </p:cNvPr>
          <p:cNvSpPr/>
          <p:nvPr/>
        </p:nvSpPr>
        <p:spPr>
          <a:xfrm>
            <a:off x="6274279" y="4074897"/>
            <a:ext cx="777716" cy="2592601"/>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6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278;p22">
            <a:extLst>
              <a:ext uri="{FF2B5EF4-FFF2-40B4-BE49-F238E27FC236}">
                <a16:creationId xmlns:a16="http://schemas.microsoft.com/office/drawing/2014/main" id="{C27CC453-9C8C-2B4E-31DC-8E6EFB2E2D4A}"/>
              </a:ext>
            </a:extLst>
          </p:cNvPr>
          <p:cNvSpPr txBox="1"/>
          <p:nvPr/>
        </p:nvSpPr>
        <p:spPr>
          <a:xfrm>
            <a:off x="6259792" y="5101778"/>
            <a:ext cx="777716" cy="35170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Kwartier-maken</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255033393"/>
              </p:ext>
            </p:extLst>
          </p:nvPr>
        </p:nvGraphicFramePr>
        <p:xfrm>
          <a:off x="458993" y="2481725"/>
          <a:ext cx="11421857" cy="4583984"/>
        </p:xfrm>
        <a:graphic>
          <a:graphicData uri="http://schemas.openxmlformats.org/drawingml/2006/table">
            <a:tbl>
              <a:tblPr firstRow="1" bandRow="1">
                <a:noFill/>
                <a:tableStyleId>{93197AE7-1DCE-44E4-8DBD-DEE639F8B807}</a:tableStyleId>
              </a:tblPr>
              <a:tblGrid>
                <a:gridCol w="1338057">
                  <a:extLst>
                    <a:ext uri="{9D8B030D-6E8A-4147-A177-3AD203B41FA5}">
                      <a16:colId xmlns:a16="http://schemas.microsoft.com/office/drawing/2014/main" val="20000"/>
                    </a:ext>
                  </a:extLst>
                </a:gridCol>
                <a:gridCol w="1517650">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gridCol w="6483350">
                  <a:extLst>
                    <a:ext uri="{9D8B030D-6E8A-4147-A177-3AD203B41FA5}">
                      <a16:colId xmlns:a16="http://schemas.microsoft.com/office/drawing/2014/main" val="20003"/>
                    </a:ext>
                  </a:extLst>
                </a:gridCol>
                <a:gridCol w="977900">
                  <a:extLst>
                    <a:ext uri="{9D8B030D-6E8A-4147-A177-3AD203B41FA5}">
                      <a16:colId xmlns:a16="http://schemas.microsoft.com/office/drawing/2014/main" val="20005"/>
                    </a:ext>
                  </a:extLst>
                </a:gridCol>
              </a:tblGrid>
              <a:tr h="357417">
                <a:tc>
                  <a:txBody>
                    <a:bodyPr/>
                    <a:lstStyle/>
                    <a:p>
                      <a:pPr marL="0" marR="0" lvl="0" indent="0" algn="l" rtl="0">
                        <a:lnSpc>
                          <a:spcPct val="100000"/>
                        </a:lnSpc>
                        <a:spcBef>
                          <a:spcPts val="0"/>
                        </a:spcBef>
                        <a:spcAft>
                          <a:spcPts val="0"/>
                        </a:spcAft>
                        <a:buNone/>
                      </a:pPr>
                      <a:r>
                        <a:rPr lang="nl-NL" sz="900" u="none" strike="noStrike" cap="none" dirty="0">
                          <a:solidFill>
                            <a:schemeClr val="tx2"/>
                          </a:solidFill>
                          <a:latin typeface="Roboto Slab" pitchFamily="2" charset="0"/>
                          <a:ea typeface="Roboto Slab" pitchFamily="2" charset="0"/>
                          <a:cs typeface="Roboto Slab" pitchFamily="2" charset="0"/>
                          <a:sym typeface="Roboto Light"/>
                        </a:rPr>
                        <a:t>Activiteit</a:t>
                      </a:r>
                      <a:endParaRPr sz="900" dirty="0">
                        <a:solidFill>
                          <a:schemeClr val="tx2"/>
                        </a:solidFill>
                        <a:latin typeface="Roboto Slab" pitchFamily="2" charset="0"/>
                        <a:ea typeface="Roboto Slab" pitchFamily="2" charset="0"/>
                        <a:cs typeface="Roboto Slab" pitchFamily="2" charset="0"/>
                      </a:endParaRP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tx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tx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dirty="0">
                          <a:solidFill>
                            <a:schemeClr val="tx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dirty="0">
                          <a:solidFill>
                            <a:schemeClr val="tx2"/>
                          </a:solidFill>
                          <a:latin typeface="Roboto Slab" pitchFamily="2" charset="0"/>
                          <a:ea typeface="Roboto Slab" pitchFamily="2" charset="0"/>
                          <a:cs typeface="Roboto Slab" pitchFamily="2" charset="0"/>
                          <a:sym typeface="Roboto Light"/>
                        </a:rPr>
                        <a:t>Beschrijving</a:t>
                      </a:r>
                      <a:endParaRPr sz="900" dirty="0">
                        <a:solidFill>
                          <a:schemeClr val="tx2"/>
                        </a:solidFill>
                        <a:latin typeface="Roboto Slab" pitchFamily="2" charset="0"/>
                        <a:ea typeface="Roboto Slab" pitchFamily="2" charset="0"/>
                        <a:cs typeface="Roboto Slab" pitchFamily="2" charset="0"/>
                      </a:endParaRP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dirty="0">
                          <a:solidFill>
                            <a:schemeClr val="tx2"/>
                          </a:solidFill>
                          <a:latin typeface="Roboto Slab" pitchFamily="2" charset="0"/>
                          <a:ea typeface="Roboto Slab" pitchFamily="2" charset="0"/>
                          <a:cs typeface="Roboto Slab" pitchFamily="2" charset="0"/>
                          <a:sym typeface="Roboto Light"/>
                        </a:rPr>
                        <a:t>Budget</a:t>
                      </a:r>
                      <a:endParaRPr sz="900" dirty="0">
                        <a:solidFill>
                          <a:schemeClr val="tx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1179221">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Versturen mailing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2"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Afstemming met Intermediair, gebiedsteam en relevante partijen uit bijlage IV</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Laatste check op brief/folder zoals in voorbereiding communicatie is opgesteld:</a:t>
                      </a:r>
                    </a:p>
                    <a:p>
                      <a:pPr marL="0" marR="0" lvl="2"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Definitieve brief laten accorderen door projectleider en teamleider.</a:t>
                      </a:r>
                    </a:p>
                    <a:p>
                      <a:pPr marL="0" marR="0" lvl="0" indent="0" algn="l" defTabSz="914400" rtl="0" eaLnBrk="1" fontAlgn="auto" latinLnBrk="0" hangingPunct="1">
                        <a:lnSpc>
                          <a:spcPct val="100000"/>
                        </a:lnSpc>
                        <a:spcBef>
                          <a:spcPts val="0"/>
                        </a:spcBef>
                        <a:spcAft>
                          <a:spcPts val="0"/>
                        </a:spcAft>
                        <a:buClr>
                          <a:srgbClr val="000000"/>
                        </a:buClr>
                        <a:buSzPts val="900"/>
                        <a:buFontTx/>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Brief in sjabloon van gemeente Haarlem zetten, kenmerk toevoegen en in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Verseon</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zetten</a:t>
                      </a:r>
                    </a:p>
                    <a:p>
                      <a:pPr marL="0" marR="0" lvl="0" indent="0" algn="l" defTabSz="914400" rtl="0" eaLnBrk="1" fontAlgn="auto" latinLnBrk="0" hangingPunct="1">
                        <a:lnSpc>
                          <a:spcPct val="100000"/>
                        </a:lnSpc>
                        <a:spcBef>
                          <a:spcPts val="0"/>
                        </a:spcBef>
                        <a:spcAft>
                          <a:spcPts val="0"/>
                        </a:spcAft>
                        <a:buClr>
                          <a:srgbClr val="000000"/>
                        </a:buClr>
                        <a:buSzPts val="900"/>
                        <a:buFontTx/>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&gt; Via secretariaat brief laten ondertekenen door wethouder.  PDF versie met handtekening in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Verseon</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Regelen drukwerk via grafisch@spaarnewerkt.nl waarbij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PDF-bestand</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en de Excel-adreslijst als 2 losse bestanden worden aangeleverd. </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Regelen verzending via </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hlinkClick r:id="rId3"/>
                        </a:rPr>
                        <a:t>Marcel.Duivenboden@spaarnewerkt.nl</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waarbij uitgelopen mag worden door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Paspost</a:t>
                      </a: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1"/>
                  </a:ext>
                </a:extLst>
              </a:tr>
              <a:tr h="362406">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Verzorgen promotie via Sociale Media</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Inregelen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targeting</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voor advertenties en uitzetten advertenties</a:t>
                      </a:r>
                    </a:p>
                  </a:txBody>
                  <a:tcPr marL="91450" marR="91450" marT="45725" marB="45725">
                    <a:solidFill>
                      <a:srgbClr val="FDE9E9"/>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€250</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2"/>
                  </a:ext>
                </a:extLst>
              </a:tr>
              <a:tr h="357417">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Verzorgen promotie in publicaties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Uitzetten advertentie in Huis-aan-huisblad en aanleveren</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Coördineren bijdrage in wijkkrant</a:t>
                      </a:r>
                    </a:p>
                  </a:txBody>
                  <a:tcPr marL="91450" marR="91450" marT="45725" marB="45725">
                    <a:solidFill>
                      <a:srgbClr val="FDE9E9"/>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€1500</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3"/>
                  </a:ext>
                </a:extLst>
              </a:tr>
              <a:tr h="357417">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Verspreiden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commu-nicatiemiddelen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Verspreiden brochures en posters onder locaties, o.a. bij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locaties met netwerkfunctie en locaties voor activiteiten</a:t>
                      </a:r>
                    </a:p>
                  </a:txBody>
                  <a:tcPr marL="91450" marR="91450" marT="45725" marB="45725">
                    <a:solidFill>
                      <a:srgbClr val="FDE9E9"/>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2765799035"/>
                  </a:ext>
                </a:extLst>
              </a:tr>
              <a:tr h="362738">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Houden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webinar</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en/of informatiebijeenkomst</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i.s.m. 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14300" algn="l" rtl="0">
                        <a:lnSpc>
                          <a:spcPct val="100000"/>
                        </a:lnSpc>
                        <a:spcBef>
                          <a:spcPts val="0"/>
                        </a:spcBef>
                        <a:spcAft>
                          <a:spcPts val="0"/>
                        </a:spcAft>
                        <a:buNone/>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Houden </a:t>
                      </a:r>
                      <a:r>
                        <a:rPr lang="nl-NL" sz="900" b="0" i="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webinar</a:t>
                      </a: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en/of informatiebijeenkomst(en), zie bijlage VI</a:t>
                      </a:r>
                    </a:p>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Optie: organiseren van een infraroodcampagne (wellicht onderzoeken van effect via a/b aanpak)</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4"/>
                  </a:ext>
                </a:extLst>
              </a:tr>
              <a:tr h="491444">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Selecteren adressen voor herinneringsbrief en aanbellen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i.s.m. 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14300" algn="l" rtl="0">
                        <a:lnSpc>
                          <a:spcPct val="100000"/>
                        </a:lnSpc>
                        <a:spcBef>
                          <a:spcPts val="0"/>
                        </a:spcBef>
                        <a:spcAft>
                          <a:spcPts val="0"/>
                        </a:spcAft>
                        <a:buNone/>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Filteren overgebleven adressen die nog niet zijn bereikt (niet in adviestraject zitten of expliciet nee hebben gezegd) </a:t>
                      </a:r>
                    </a:p>
                    <a:p>
                      <a:pPr marL="0" marR="0" lvl="0" indent="0" algn="l" rtl="0">
                        <a:lnSpc>
                          <a:spcPct val="100000"/>
                        </a:lnSpc>
                        <a:spcBef>
                          <a:spcPts val="0"/>
                        </a:spcBef>
                        <a:spcAft>
                          <a:spcPts val="0"/>
                        </a:spcAft>
                        <a:buClr>
                          <a:srgbClr val="000000"/>
                        </a:buClr>
                        <a:buSzPts val="900"/>
                        <a:buFont typeface="Arial"/>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en daaruit selectie maken om herinneringsbrief te sturen (uitvoering zie versturen mailing) en na herinneringsbrief om bij aan te bellen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5"/>
                  </a:ext>
                </a:extLst>
              </a:tr>
              <a:tr h="926314">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Aanbellen geselecteerde adressen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of/i.s.m. Wijkteams</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Buurtverbinder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tc>
                  <a:txBody>
                    <a:bodyPr/>
                    <a:lstStyle/>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Aanbellen bij geselecteerde huishoudens, uitgangspunten (niet bindend):</a:t>
                      </a:r>
                    </a:p>
                    <a:p>
                      <a:pPr marL="171450" marR="0" lvl="8"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 verschillende tijden en dagen</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Minstens 2 pogingen per adres</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Gemiddeld 5 minuten per adres (aanbellen, eventueel gesprek en lopen naar volgende adressen) + reistijd naar locatie</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Altijd met minstens 2 mensen bij elkaar in de buurt</a:t>
                      </a:r>
                    </a:p>
                    <a:p>
                      <a:pPr marL="171450" marR="0" lvl="2"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500 adressen aanbellen</a:t>
                      </a:r>
                    </a:p>
                  </a:txBody>
                  <a:tcPr marL="91450" marR="91450" marT="45725" marB="45725">
                    <a:solidFill>
                      <a:srgbClr val="FDE9E9"/>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 of apart uitbesteden </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4129903549"/>
                  </a:ext>
                </a:extLst>
              </a:tr>
            </a:tbl>
          </a:graphicData>
        </a:graphic>
      </p:graphicFrame>
      <p:sp>
        <p:nvSpPr>
          <p:cNvPr id="25" name="Google Shape;275;p22">
            <a:extLst>
              <a:ext uri="{FF2B5EF4-FFF2-40B4-BE49-F238E27FC236}">
                <a16:creationId xmlns:a16="http://schemas.microsoft.com/office/drawing/2014/main" id="{AE49850C-7AD8-C36C-3419-C1397A5AA756}"/>
              </a:ext>
            </a:extLst>
          </p:cNvPr>
          <p:cNvSpPr/>
          <p:nvPr/>
        </p:nvSpPr>
        <p:spPr>
          <a:xfrm>
            <a:off x="1336392" y="260758"/>
            <a:ext cx="4678299" cy="2063776"/>
          </a:xfrm>
          <a:prstGeom prst="rect">
            <a:avLst/>
          </a:prstGeom>
          <a:solidFill>
            <a:schemeClr val="accent5">
              <a:lumMod val="20000"/>
              <a:lumOff val="80000"/>
              <a:alpha val="1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6" name="Google Shape;276;p22">
            <a:extLst>
              <a:ext uri="{FF2B5EF4-FFF2-40B4-BE49-F238E27FC236}">
                <a16:creationId xmlns:a16="http://schemas.microsoft.com/office/drawing/2014/main" id="{A6D64565-6537-8413-9764-047928413CC2}"/>
              </a:ext>
            </a:extLst>
          </p:cNvPr>
          <p:cNvSpPr/>
          <p:nvPr/>
        </p:nvSpPr>
        <p:spPr>
          <a:xfrm>
            <a:off x="458994" y="260758"/>
            <a:ext cx="777716" cy="2070573"/>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7" name="Google Shape;277;p22">
            <a:extLst>
              <a:ext uri="{FF2B5EF4-FFF2-40B4-BE49-F238E27FC236}">
                <a16:creationId xmlns:a16="http://schemas.microsoft.com/office/drawing/2014/main" id="{07958041-86E5-788A-1340-01166DDD2BE6}"/>
              </a:ext>
            </a:extLst>
          </p:cNvPr>
          <p:cNvSpPr/>
          <p:nvPr/>
        </p:nvSpPr>
        <p:spPr>
          <a:xfrm>
            <a:off x="1401543" y="520249"/>
            <a:ext cx="813078" cy="307730"/>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8" name="Google Shape;278;p22">
            <a:extLst>
              <a:ext uri="{FF2B5EF4-FFF2-40B4-BE49-F238E27FC236}">
                <a16:creationId xmlns:a16="http://schemas.microsoft.com/office/drawing/2014/main" id="{B3EA4DEB-368B-BC89-EE03-B0055591AB6C}"/>
              </a:ext>
            </a:extLst>
          </p:cNvPr>
          <p:cNvSpPr txBox="1"/>
          <p:nvPr/>
        </p:nvSpPr>
        <p:spPr>
          <a:xfrm>
            <a:off x="458993" y="1063203"/>
            <a:ext cx="777716" cy="3039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Werving: Benaderen</a:t>
            </a:r>
            <a:endParaRPr sz="5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9" name="Google Shape;279;p22">
            <a:extLst>
              <a:ext uri="{FF2B5EF4-FFF2-40B4-BE49-F238E27FC236}">
                <a16:creationId xmlns:a16="http://schemas.microsoft.com/office/drawing/2014/main" id="{FCE2EFE8-A832-22C2-7F31-8440D04D29D9}"/>
              </a:ext>
            </a:extLst>
          </p:cNvPr>
          <p:cNvSpPr txBox="1"/>
          <p:nvPr/>
        </p:nvSpPr>
        <p:spPr>
          <a:xfrm>
            <a:off x="1453976" y="612523"/>
            <a:ext cx="716075" cy="15388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00"/>
              <a:buFont typeface="Arial"/>
              <a:buNone/>
            </a:pPr>
            <a:r>
              <a:rPr lang="nl-NL" sz="1000" b="1" i="0" u="none" strike="noStrike" cap="none" dirty="0">
                <a:solidFill>
                  <a:srgbClr val="FFFFFF"/>
                </a:solidFill>
                <a:latin typeface="Roboto Slab" pitchFamily="2" charset="0"/>
                <a:ea typeface="Roboto Slab" pitchFamily="2" charset="0"/>
                <a:cs typeface="Roboto Slab" pitchFamily="2" charset="0"/>
                <a:sym typeface="Calibri"/>
              </a:rPr>
              <a:t>Mailing</a:t>
            </a:r>
            <a:endParaRPr sz="1000" b="0" i="0" u="none" strike="noStrike" cap="none" dirty="0">
              <a:solidFill>
                <a:srgbClr val="000000"/>
              </a:solidFill>
              <a:latin typeface="Roboto Slab" pitchFamily="2" charset="0"/>
              <a:ea typeface="Roboto Slab" pitchFamily="2" charset="0"/>
              <a:cs typeface="Roboto Slab" pitchFamily="2" charset="0"/>
              <a:sym typeface="Arial"/>
            </a:endParaRPr>
          </a:p>
        </p:txBody>
      </p:sp>
      <p:sp>
        <p:nvSpPr>
          <p:cNvPr id="30" name="Google Shape;280;p22">
            <a:extLst>
              <a:ext uri="{FF2B5EF4-FFF2-40B4-BE49-F238E27FC236}">
                <a16:creationId xmlns:a16="http://schemas.microsoft.com/office/drawing/2014/main" id="{C0943C56-B67F-B46B-6FE1-4B1A03C7787E}"/>
              </a:ext>
            </a:extLst>
          </p:cNvPr>
          <p:cNvSpPr/>
          <p:nvPr/>
        </p:nvSpPr>
        <p:spPr>
          <a:xfrm>
            <a:off x="1846967" y="913154"/>
            <a:ext cx="3331590" cy="381000"/>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1" name="Google Shape;281;p22">
            <a:extLst>
              <a:ext uri="{FF2B5EF4-FFF2-40B4-BE49-F238E27FC236}">
                <a16:creationId xmlns:a16="http://schemas.microsoft.com/office/drawing/2014/main" id="{C179C247-0234-2BAF-117D-23F57CFD4DD1}"/>
              </a:ext>
            </a:extLst>
          </p:cNvPr>
          <p:cNvSpPr txBox="1"/>
          <p:nvPr/>
        </p:nvSpPr>
        <p:spPr>
          <a:xfrm>
            <a:off x="2621159" y="919980"/>
            <a:ext cx="1820930" cy="33855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Promotie </a:t>
            </a:r>
            <a:r>
              <a:rPr lang="nl-NL" sz="1100" b="1" i="0" u="none" strike="noStrike" cap="none" dirty="0" err="1">
                <a:solidFill>
                  <a:srgbClr val="FFFFFF"/>
                </a:solidFill>
                <a:latin typeface="Roboto Slab" pitchFamily="2" charset="0"/>
                <a:ea typeface="Roboto Slab" pitchFamily="2" charset="0"/>
                <a:cs typeface="Roboto Slab" pitchFamily="2" charset="0"/>
                <a:sym typeface="Calibri"/>
              </a:rPr>
              <a:t>socials</a:t>
            </a:r>
            <a:r>
              <a:rPr lang="nl-NL" sz="1100" b="1" i="0" u="none" strike="noStrike" cap="none" dirty="0">
                <a:solidFill>
                  <a:srgbClr val="FFFFFF"/>
                </a:solidFill>
                <a:latin typeface="Roboto Slab" pitchFamily="2" charset="0"/>
                <a:ea typeface="Roboto Slab" pitchFamily="2" charset="0"/>
                <a:cs typeface="Roboto Slab" pitchFamily="2" charset="0"/>
                <a:sym typeface="Calibri"/>
              </a:rPr>
              <a:t> en publicaties</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33" name="Google Shape;283;p22">
            <a:extLst>
              <a:ext uri="{FF2B5EF4-FFF2-40B4-BE49-F238E27FC236}">
                <a16:creationId xmlns:a16="http://schemas.microsoft.com/office/drawing/2014/main" id="{A9147263-E88A-8833-7FC3-D7269E7771BC}"/>
              </a:ext>
            </a:extLst>
          </p:cNvPr>
          <p:cNvSpPr/>
          <p:nvPr/>
        </p:nvSpPr>
        <p:spPr>
          <a:xfrm>
            <a:off x="3945853" y="1845385"/>
            <a:ext cx="2013079" cy="381000"/>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4" name="Google Shape;284;p22">
            <a:extLst>
              <a:ext uri="{FF2B5EF4-FFF2-40B4-BE49-F238E27FC236}">
                <a16:creationId xmlns:a16="http://schemas.microsoft.com/office/drawing/2014/main" id="{4EB95698-812F-B862-126A-E1872B2868EA}"/>
              </a:ext>
            </a:extLst>
          </p:cNvPr>
          <p:cNvSpPr txBox="1"/>
          <p:nvPr/>
        </p:nvSpPr>
        <p:spPr>
          <a:xfrm>
            <a:off x="3945852" y="1917686"/>
            <a:ext cx="1820930"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Aanbellen</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45" name="Google Shape;277;p22">
            <a:extLst>
              <a:ext uri="{FF2B5EF4-FFF2-40B4-BE49-F238E27FC236}">
                <a16:creationId xmlns:a16="http://schemas.microsoft.com/office/drawing/2014/main" id="{15E9B48B-0AC3-4B82-08FA-57A6BFC7B9BD}"/>
              </a:ext>
            </a:extLst>
          </p:cNvPr>
          <p:cNvSpPr/>
          <p:nvPr/>
        </p:nvSpPr>
        <p:spPr>
          <a:xfrm>
            <a:off x="2214621" y="1415590"/>
            <a:ext cx="813078" cy="307731"/>
          </a:xfrm>
          <a:prstGeom prst="snip2DiagRect">
            <a:avLst>
              <a:gd name="adj1" fmla="val 100000"/>
              <a:gd name="adj2" fmla="val 16667"/>
            </a:avLst>
          </a:prstGeom>
          <a:solidFill>
            <a:srgbClr val="90111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6" name="Google Shape;279;p22">
            <a:extLst>
              <a:ext uri="{FF2B5EF4-FFF2-40B4-BE49-F238E27FC236}">
                <a16:creationId xmlns:a16="http://schemas.microsoft.com/office/drawing/2014/main" id="{DF69EFE9-A8EE-0B36-CE61-A5AC03E8AD8E}"/>
              </a:ext>
            </a:extLst>
          </p:cNvPr>
          <p:cNvSpPr txBox="1"/>
          <p:nvPr/>
        </p:nvSpPr>
        <p:spPr>
          <a:xfrm>
            <a:off x="2263122" y="1481255"/>
            <a:ext cx="716075" cy="15388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00"/>
              <a:buFont typeface="Arial"/>
              <a:buNone/>
            </a:pPr>
            <a:r>
              <a:rPr lang="nl-NL" sz="1000" b="1" dirty="0">
                <a:solidFill>
                  <a:srgbClr val="FFFFFF"/>
                </a:solidFill>
                <a:latin typeface="Roboto Slab" pitchFamily="2" charset="0"/>
                <a:ea typeface="Roboto Slab" pitchFamily="2" charset="0"/>
                <a:cs typeface="Roboto Slab" pitchFamily="2" charset="0"/>
                <a:sym typeface="Calibri"/>
              </a:rPr>
              <a:t>Infosessie</a:t>
            </a:r>
            <a:endParaRPr sz="1000" b="0" i="0" u="none" strike="noStrike" cap="none" dirty="0">
              <a:solidFill>
                <a:srgbClr val="000000"/>
              </a:solidFill>
              <a:latin typeface="Roboto Slab" pitchFamily="2" charset="0"/>
              <a:ea typeface="Roboto Slab" pitchFamily="2" charset="0"/>
              <a:cs typeface="Roboto Slab" pitchFamily="2" charset="0"/>
              <a:sym typeface="Arial"/>
            </a:endParaRPr>
          </a:p>
        </p:txBody>
      </p:sp>
      <p:sp>
        <p:nvSpPr>
          <p:cNvPr id="5" name="Google Shape;234;g25a1631fafb_0_0">
            <a:extLst>
              <a:ext uri="{FF2B5EF4-FFF2-40B4-BE49-F238E27FC236}">
                <a16:creationId xmlns:a16="http://schemas.microsoft.com/office/drawing/2014/main" id="{DCC56185-8B0C-1780-4B86-9D5D7FEC8374}"/>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latin typeface="Roboto" panose="02000000000000000000" pitchFamily="2" charset="0"/>
                <a:ea typeface="Roboto" panose="02000000000000000000" pitchFamily="2" charset="0"/>
                <a:cs typeface="Roboto" panose="02000000000000000000" pitchFamily="2" charset="0"/>
              </a:rPr>
              <a:t>Benaderen</a:t>
            </a:r>
            <a:br>
              <a:rPr lang="nl-NL" dirty="0">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Zoveel mogelijk woningeigenaren kennis en deel laten nemen aan de isolatieaanpak binnen het NIP.</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Om de NIP aanpak een succes te maken moeten er genoeg woningeigenaren zich aanmelden voor het isolatietraject. Om eigenaren zich te laten aanmelden voeren we wervingsactiviteiten uit en worden er activiteiten rond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kwartiermaken</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(zie volgende sheet). De lijst wervingsactiviteiten is een groslijst en niet uitputtend. Per buurt kunnen de wervingsactiviteiten worden afgestemd op de buurt en kan een keuze worden gemaakt uit deze lijst en eventuele aanvullende activiteiten. </a:t>
            </a:r>
            <a:endParaRPr lang="nl-NL" b="0" dirty="0">
              <a:latin typeface="Roboto" panose="02000000000000000000" pitchFamily="2" charset="0"/>
              <a:ea typeface="Roboto" panose="02000000000000000000" pitchFamily="2" charset="0"/>
              <a:cs typeface="Roboto" panose="02000000000000000000" pitchFamily="2" charset="0"/>
            </a:endParaRPr>
          </a:p>
        </p:txBody>
      </p:sp>
      <p:sp>
        <p:nvSpPr>
          <p:cNvPr id="3" name="Stroomdiagram: Document 2">
            <a:extLst>
              <a:ext uri="{FF2B5EF4-FFF2-40B4-BE49-F238E27FC236}">
                <a16:creationId xmlns:a16="http://schemas.microsoft.com/office/drawing/2014/main" id="{8F7942C6-1F29-C68A-2DA5-D3DF8CFB0D14}"/>
              </a:ext>
            </a:extLst>
          </p:cNvPr>
          <p:cNvSpPr/>
          <p:nvPr/>
        </p:nvSpPr>
        <p:spPr>
          <a:xfrm>
            <a:off x="10514764" y="4723002"/>
            <a:ext cx="364067" cy="4026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8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r>
              <a:rPr lang="nl-NL" sz="800" b="1" dirty="0">
                <a:solidFill>
                  <a:schemeClr val="bg2"/>
                </a:solidFill>
                <a:latin typeface="Roboto" panose="02000000000000000000" pitchFamily="2" charset="0"/>
                <a:ea typeface="Roboto" panose="02000000000000000000" pitchFamily="2" charset="0"/>
                <a:cs typeface="Roboto" panose="02000000000000000000" pitchFamily="2" charset="0"/>
              </a:rPr>
              <a:t>IV</a:t>
            </a:r>
          </a:p>
        </p:txBody>
      </p:sp>
      <p:sp>
        <p:nvSpPr>
          <p:cNvPr id="4" name="Stroomdiagram: Document 3">
            <a:extLst>
              <a:ext uri="{FF2B5EF4-FFF2-40B4-BE49-F238E27FC236}">
                <a16:creationId xmlns:a16="http://schemas.microsoft.com/office/drawing/2014/main" id="{82BB2EDC-3889-B51A-14BC-60801A4ACF36}"/>
              </a:ext>
            </a:extLst>
          </p:cNvPr>
          <p:cNvSpPr/>
          <p:nvPr/>
        </p:nvSpPr>
        <p:spPr>
          <a:xfrm>
            <a:off x="10514764" y="5194070"/>
            <a:ext cx="364067" cy="4026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8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r>
              <a:rPr lang="nl-NL" sz="800" b="1" dirty="0">
                <a:solidFill>
                  <a:schemeClr val="bg2"/>
                </a:solidFill>
                <a:latin typeface="Roboto" panose="02000000000000000000" pitchFamily="2" charset="0"/>
                <a:ea typeface="Roboto" panose="02000000000000000000" pitchFamily="2" charset="0"/>
                <a:cs typeface="Roboto" panose="02000000000000000000" pitchFamily="2" charset="0"/>
              </a:rPr>
              <a:t>VI</a:t>
            </a:r>
          </a:p>
        </p:txBody>
      </p:sp>
      <p:sp>
        <p:nvSpPr>
          <p:cNvPr id="2" name="Stroomdiagram: Document 1">
            <a:extLst>
              <a:ext uri="{FF2B5EF4-FFF2-40B4-BE49-F238E27FC236}">
                <a16:creationId xmlns:a16="http://schemas.microsoft.com/office/drawing/2014/main" id="{37519FB9-20BF-26E2-3B7E-60BB0CE1B0BB}"/>
              </a:ext>
            </a:extLst>
          </p:cNvPr>
          <p:cNvSpPr/>
          <p:nvPr/>
        </p:nvSpPr>
        <p:spPr>
          <a:xfrm>
            <a:off x="10514763" y="2851363"/>
            <a:ext cx="364067" cy="4026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8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r>
              <a:rPr lang="nl-NL" sz="800" b="1" dirty="0">
                <a:solidFill>
                  <a:schemeClr val="bg2"/>
                </a:solidFill>
                <a:latin typeface="Roboto" panose="02000000000000000000" pitchFamily="2" charset="0"/>
                <a:ea typeface="Roboto" panose="02000000000000000000" pitchFamily="2" charset="0"/>
                <a:cs typeface="Roboto" panose="02000000000000000000" pitchFamily="2" charset="0"/>
              </a:rPr>
              <a:t>IV</a:t>
            </a:r>
          </a:p>
        </p:txBody>
      </p:sp>
    </p:spTree>
    <p:extLst>
      <p:ext uri="{BB962C8B-B14F-4D97-AF65-F5344CB8AC3E}">
        <p14:creationId xmlns:p14="http://schemas.microsoft.com/office/powerpoint/2010/main" val="2783912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15" name="Google Shape;234;g25a1631fafb_0_0">
            <a:extLst>
              <a:ext uri="{FF2B5EF4-FFF2-40B4-BE49-F238E27FC236}">
                <a16:creationId xmlns:a16="http://schemas.microsoft.com/office/drawing/2014/main" id="{C606D153-A16F-8A46-E950-E08C37DFDC11}"/>
              </a:ext>
            </a:extLst>
          </p:cNvPr>
          <p:cNvSpPr txBox="1">
            <a:spLocks/>
          </p:cNvSpPr>
          <p:nvPr/>
        </p:nvSpPr>
        <p:spPr>
          <a:xfrm>
            <a:off x="6094325" y="23526"/>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err="1"/>
              <a:t>Kwartiermaken</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Zoveel mogelijk woningeigenaren kennis en deel laten nemen aan de isolatieaanpak binnen het NIP.</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endParaRPr lang="nl-NL" sz="900" b="0"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Om de doelgroep goed te bereiken moeten we inspelen op de doelgroep en de specifieke buurt. Dit doen we door kwartier te maken. </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sym typeface="Arial"/>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Belangrijk</a:t>
            </a:r>
            <a:endParaRPr lang="nl-NL" sz="900" b="0" dirty="0">
              <a:solidFill>
                <a:schemeClr val="bg2"/>
              </a:solidFill>
              <a:latin typeface="Roboto" panose="02000000000000000000" pitchFamily="2" charset="0"/>
              <a:ea typeface="Roboto" panose="02000000000000000000" pitchFamily="2" charset="0"/>
              <a:cs typeface="Roboto" panose="02000000000000000000" pitchFamily="2" charset="0"/>
              <a:sym typeface="Arial"/>
            </a:endParaRPr>
          </a:p>
          <a:p>
            <a:pPr>
              <a:buSzPct val="56250"/>
            </a:pPr>
            <a:r>
              <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rPr>
              <a:t>In onderstaande tabel wordt verwezen naar bepaalde subcategorieën uit de bijlage IV Wijkinzichten Haarlem </a:t>
            </a:r>
            <a:r>
              <a:rPr kumimoji="0" lang="nl-NL" sz="900" b="0" i="1"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rPr>
              <a:t>stadsdeel/wijk. </a:t>
            </a:r>
            <a:r>
              <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rPr>
              <a:t>Deze categorieën staan </a:t>
            </a:r>
            <a:r>
              <a:rPr kumimoji="0" lang="nl-NL" sz="900" b="0" i="1"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rPr>
              <a:t>cursief</a:t>
            </a:r>
            <a:r>
              <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rPr>
              <a:t>.</a:t>
            </a:r>
          </a:p>
        </p:txBody>
      </p:sp>
      <p:graphicFrame>
        <p:nvGraphicFramePr>
          <p:cNvPr id="251" name="Google Shape;251;g25a1631fafb_0_0"/>
          <p:cNvGraphicFramePr/>
          <p:nvPr>
            <p:extLst>
              <p:ext uri="{D42A27DB-BD31-4B8C-83A1-F6EECF244321}">
                <p14:modId xmlns:p14="http://schemas.microsoft.com/office/powerpoint/2010/main" val="595570207"/>
              </p:ext>
            </p:extLst>
          </p:nvPr>
        </p:nvGraphicFramePr>
        <p:xfrm>
          <a:off x="461218" y="2774685"/>
          <a:ext cx="11451382" cy="3466315"/>
        </p:xfrm>
        <a:graphic>
          <a:graphicData uri="http://schemas.openxmlformats.org/drawingml/2006/table">
            <a:tbl>
              <a:tblPr firstRow="1" bandRow="1">
                <a:noFill/>
                <a:tableStyleId>{93197AE7-1DCE-44E4-8DBD-DEE639F8B807}</a:tableStyleId>
              </a:tblPr>
              <a:tblGrid>
                <a:gridCol w="1680797">
                  <a:extLst>
                    <a:ext uri="{9D8B030D-6E8A-4147-A177-3AD203B41FA5}">
                      <a16:colId xmlns:a16="http://schemas.microsoft.com/office/drawing/2014/main" val="20000"/>
                    </a:ext>
                  </a:extLst>
                </a:gridCol>
                <a:gridCol w="1379602">
                  <a:extLst>
                    <a:ext uri="{9D8B030D-6E8A-4147-A177-3AD203B41FA5}">
                      <a16:colId xmlns:a16="http://schemas.microsoft.com/office/drawing/2014/main" val="20001"/>
                    </a:ext>
                  </a:extLst>
                </a:gridCol>
                <a:gridCol w="1224504">
                  <a:extLst>
                    <a:ext uri="{9D8B030D-6E8A-4147-A177-3AD203B41FA5}">
                      <a16:colId xmlns:a16="http://schemas.microsoft.com/office/drawing/2014/main" val="20002"/>
                    </a:ext>
                  </a:extLst>
                </a:gridCol>
                <a:gridCol w="6026602">
                  <a:extLst>
                    <a:ext uri="{9D8B030D-6E8A-4147-A177-3AD203B41FA5}">
                      <a16:colId xmlns:a16="http://schemas.microsoft.com/office/drawing/2014/main" val="20003"/>
                    </a:ext>
                  </a:extLst>
                </a:gridCol>
                <a:gridCol w="1139877">
                  <a:extLst>
                    <a:ext uri="{9D8B030D-6E8A-4147-A177-3AD203B41FA5}">
                      <a16:colId xmlns:a16="http://schemas.microsoft.com/office/drawing/2014/main" val="20005"/>
                    </a:ext>
                  </a:extLst>
                </a:gridCol>
              </a:tblGrid>
              <a:tr h="390243">
                <a:tc>
                  <a:txBody>
                    <a:bodyPr/>
                    <a:lstStyle/>
                    <a:p>
                      <a:pPr marL="0" marR="0" lvl="0" indent="0" algn="l" rtl="0">
                        <a:lnSpc>
                          <a:spcPct val="100000"/>
                        </a:lnSpc>
                        <a:spcBef>
                          <a:spcPts val="0"/>
                        </a:spcBef>
                        <a:spcAft>
                          <a:spcPts val="0"/>
                        </a:spcAft>
                        <a:buNone/>
                      </a:pPr>
                      <a:r>
                        <a:rPr lang="nl-NL" sz="900" u="none" strike="noStrike" cap="none" dirty="0">
                          <a:solidFill>
                            <a:schemeClr val="tx2"/>
                          </a:solidFill>
                          <a:latin typeface="Roboto Slab" pitchFamily="2" charset="0"/>
                          <a:ea typeface="Roboto Slab" pitchFamily="2" charset="0"/>
                          <a:cs typeface="Roboto Slab" pitchFamily="2" charset="0"/>
                          <a:sym typeface="Roboto Light"/>
                        </a:rPr>
                        <a:t>Activiteit</a:t>
                      </a:r>
                      <a:endParaRPr sz="900" dirty="0">
                        <a:solidFill>
                          <a:schemeClr val="tx2"/>
                        </a:solidFill>
                        <a:latin typeface="Roboto Slab" pitchFamily="2" charset="0"/>
                        <a:ea typeface="Roboto Slab" pitchFamily="2" charset="0"/>
                        <a:cs typeface="Roboto Slab" pitchFamily="2" charset="0"/>
                      </a:endParaRP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tx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tx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dirty="0">
                          <a:solidFill>
                            <a:schemeClr val="tx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dirty="0">
                          <a:solidFill>
                            <a:schemeClr val="tx2"/>
                          </a:solidFill>
                          <a:latin typeface="Roboto Slab" pitchFamily="2" charset="0"/>
                          <a:ea typeface="Roboto Slab" pitchFamily="2" charset="0"/>
                          <a:cs typeface="Roboto Slab" pitchFamily="2" charset="0"/>
                          <a:sym typeface="Roboto Light"/>
                        </a:rPr>
                        <a:t>Beschrijving</a:t>
                      </a:r>
                      <a:endParaRPr sz="900" dirty="0">
                        <a:solidFill>
                          <a:schemeClr val="tx2"/>
                        </a:solidFill>
                        <a:latin typeface="Roboto Slab" pitchFamily="2" charset="0"/>
                        <a:ea typeface="Roboto Slab" pitchFamily="2" charset="0"/>
                        <a:cs typeface="Roboto Slab" pitchFamily="2" charset="0"/>
                      </a:endParaRPr>
                    </a:p>
                  </a:txBody>
                  <a:tcPr marL="91450" marR="91450" marT="45725" marB="45725">
                    <a:solidFill>
                      <a:schemeClr val="accent5">
                        <a:lumMod val="75000"/>
                      </a:schemeClr>
                    </a:solidFill>
                  </a:tcPr>
                </a:tc>
                <a:tc>
                  <a:txBody>
                    <a:bodyPr/>
                    <a:lstStyle/>
                    <a:p>
                      <a:pPr marL="0" marR="0" lvl="0" indent="0" algn="l" rtl="0">
                        <a:lnSpc>
                          <a:spcPct val="100000"/>
                        </a:lnSpc>
                        <a:spcBef>
                          <a:spcPts val="0"/>
                        </a:spcBef>
                        <a:spcAft>
                          <a:spcPts val="0"/>
                        </a:spcAft>
                        <a:buNone/>
                      </a:pPr>
                      <a:r>
                        <a:rPr lang="nl-NL" sz="900" dirty="0">
                          <a:solidFill>
                            <a:schemeClr val="tx2"/>
                          </a:solidFill>
                          <a:latin typeface="Roboto Slab" pitchFamily="2" charset="0"/>
                          <a:ea typeface="Roboto Slab" pitchFamily="2" charset="0"/>
                          <a:cs typeface="Roboto Slab" pitchFamily="2" charset="0"/>
                          <a:sym typeface="Roboto Light"/>
                        </a:rPr>
                        <a:t>Budget</a:t>
                      </a:r>
                      <a:endParaRPr sz="900" dirty="0">
                        <a:solidFill>
                          <a:schemeClr val="tx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68291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Informeren stakeholders</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 i.s.m. buurtverbinder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Informeren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ondernemers</a:t>
                      </a: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sleutelfiguren in de ondersteuning van wijkbewoners </a:t>
                      </a: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en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wijknetwerken </a:t>
                      </a: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en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locaties met netwerkfunctie</a:t>
                      </a:r>
                    </a:p>
                    <a:p>
                      <a:pPr marL="171450" marR="0" lvl="0" indent="-171450" algn="l" rtl="0">
                        <a:lnSpc>
                          <a:spcPct val="100000"/>
                        </a:lnSpc>
                        <a:spcBef>
                          <a:spcPts val="0"/>
                        </a:spcBef>
                        <a:spcAft>
                          <a:spcPts val="0"/>
                        </a:spcAft>
                        <a:buClr>
                          <a:srgbClr val="000000"/>
                        </a:buClr>
                        <a:buSzPts val="900"/>
                        <a:buFont typeface="Arial"/>
                        <a:buChar char="-"/>
                      </a:pP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Informeren </a:t>
                      </a:r>
                      <a:r>
                        <a:rPr lang="nl-NL" sz="900" i="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Buurts</a:t>
                      </a: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en eventuele andere (sociale) partners met als doel te kunnen verwijzen naar intermediair bij vragen en interesse</a:t>
                      </a:r>
                    </a:p>
                    <a:p>
                      <a:pPr marL="171450" marR="0" lvl="0" indent="-171450" algn="l" rtl="0">
                        <a:lnSpc>
                          <a:spcPct val="100000"/>
                        </a:lnSpc>
                        <a:spcBef>
                          <a:spcPts val="0"/>
                        </a:spcBef>
                        <a:spcAft>
                          <a:spcPts val="0"/>
                        </a:spcAft>
                        <a:buClr>
                          <a:srgbClr val="000000"/>
                        </a:buClr>
                        <a:buSzPts val="900"/>
                        <a:buFont typeface="Arial"/>
                        <a:buChar char="-"/>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1"/>
                  </a:ext>
                </a:extLst>
              </a:tr>
              <a:tr h="802039">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Activeren ambassadeurs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Buurtverbinder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Activeren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sleutelfiguren in de ondersteuning van wijkbewoners  </a:t>
                      </a: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en</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personen met netwerk</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als ambassadeur van het project</a:t>
                      </a:r>
                    </a:p>
                    <a:p>
                      <a:pPr marL="0" marR="0" lvl="0" indent="0" algn="l" rtl="0">
                        <a:lnSpc>
                          <a:spcPct val="100000"/>
                        </a:lnSpc>
                        <a:spcBef>
                          <a:spcPts val="0"/>
                        </a:spcBef>
                        <a:spcAft>
                          <a:spcPts val="0"/>
                        </a:spcAft>
                        <a:buClr>
                          <a:srgbClr val="000000"/>
                        </a:buClr>
                        <a:buSzPts val="900"/>
                        <a:buFontTx/>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2"/>
                  </a:ext>
                </a:extLst>
              </a:tr>
              <a:tr h="81386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Activeren netwerken binnen de buurt/wijk</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Clr>
                          <a:srgbClr val="000000"/>
                        </a:buClr>
                        <a:buSzPts val="900"/>
                        <a:buFont typeface="Arial"/>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Buurtverbinder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Activeren</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sleutelfiguren in de ondersteuning van wijkbewoners  </a:t>
                      </a:r>
                      <a:r>
                        <a:rPr lang="nl-NL" sz="90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en</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personen met netwerk</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als ambassadeur van het project</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p>
                      <a:pPr marL="0" marR="0" lvl="0" indent="0" algn="l" rtl="0">
                        <a:lnSpc>
                          <a:spcPct val="100000"/>
                        </a:lnSpc>
                        <a:spcBef>
                          <a:spcPts val="0"/>
                        </a:spcBef>
                        <a:spcAft>
                          <a:spcPts val="0"/>
                        </a:spcAft>
                        <a:buClr>
                          <a:srgbClr val="000000"/>
                        </a:buClr>
                        <a:buSzPts val="900"/>
                        <a:buFont typeface="Arial"/>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3"/>
                  </a:ext>
                </a:extLst>
              </a:tr>
              <a:tr h="682918">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Voorlichting geven en werven in de wijk</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 i.s.m. Intermediair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DE9E9"/>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Voorlichting geven en werven in de wijk bij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markten</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en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wijkactiviteiten</a:t>
                      </a:r>
                    </a:p>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Voorlichting geven en werven bij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activiteiten gericht op helpen</a:t>
                      </a:r>
                    </a:p>
                    <a:p>
                      <a:pPr marL="171450" marR="0" lvl="0" indent="-1714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Voorlichting geven en werven in </a:t>
                      </a: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locaties voor activiteiten</a:t>
                      </a:r>
                    </a:p>
                  </a:txBody>
                  <a:tcPr marL="91450" marR="91450" marT="45725" marB="45725">
                    <a:solidFill>
                      <a:srgbClr val="FDE9E9"/>
                    </a:solidFill>
                  </a:tcPr>
                </a:tc>
                <a:tc>
                  <a:txBody>
                    <a:bodyPr/>
                    <a:lstStyle/>
                    <a:p>
                      <a:pPr marL="171450" marR="0" lvl="0" indent="-114300" algn="l" rtl="0">
                        <a:lnSpc>
                          <a:spcPct val="100000"/>
                        </a:lnSpc>
                        <a:spcBef>
                          <a:spcPts val="0"/>
                        </a:spcBef>
                        <a:spcAft>
                          <a:spcPts val="0"/>
                        </a:spcAft>
                        <a:buNone/>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DE9E9"/>
                    </a:solidFill>
                  </a:tcPr>
                </a:tc>
                <a:extLst>
                  <a:ext uri="{0D108BD9-81ED-4DB2-BD59-A6C34878D82A}">
                    <a16:rowId xmlns:a16="http://schemas.microsoft.com/office/drawing/2014/main" val="10005"/>
                  </a:ext>
                </a:extLst>
              </a:tr>
            </a:tbl>
          </a:graphicData>
        </a:graphic>
      </p:graphicFrame>
      <p:sp>
        <p:nvSpPr>
          <p:cNvPr id="2" name="Google Shape;275;p22">
            <a:extLst>
              <a:ext uri="{FF2B5EF4-FFF2-40B4-BE49-F238E27FC236}">
                <a16:creationId xmlns:a16="http://schemas.microsoft.com/office/drawing/2014/main" id="{A694B641-7E04-0F18-BB7D-FEAB75440B89}"/>
              </a:ext>
            </a:extLst>
          </p:cNvPr>
          <p:cNvSpPr/>
          <p:nvPr/>
        </p:nvSpPr>
        <p:spPr>
          <a:xfrm>
            <a:off x="1395168" y="253482"/>
            <a:ext cx="4619522" cy="2166932"/>
          </a:xfrm>
          <a:prstGeom prst="rect">
            <a:avLst/>
          </a:prstGeom>
          <a:solidFill>
            <a:schemeClr val="accent5">
              <a:lumMod val="20000"/>
              <a:lumOff val="80000"/>
              <a:alpha val="1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 name="Google Shape;285;p22">
            <a:extLst>
              <a:ext uri="{FF2B5EF4-FFF2-40B4-BE49-F238E27FC236}">
                <a16:creationId xmlns:a16="http://schemas.microsoft.com/office/drawing/2014/main" id="{912A9A4D-5317-2E38-9E34-B351282F5B4C}"/>
              </a:ext>
            </a:extLst>
          </p:cNvPr>
          <p:cNvSpPr/>
          <p:nvPr/>
        </p:nvSpPr>
        <p:spPr>
          <a:xfrm>
            <a:off x="1701801" y="1356872"/>
            <a:ext cx="3228678" cy="367871"/>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286;p22">
            <a:extLst>
              <a:ext uri="{FF2B5EF4-FFF2-40B4-BE49-F238E27FC236}">
                <a16:creationId xmlns:a16="http://schemas.microsoft.com/office/drawing/2014/main" id="{EB419C70-0445-12B5-196E-27DC594A625B}"/>
              </a:ext>
            </a:extLst>
          </p:cNvPr>
          <p:cNvSpPr txBox="1"/>
          <p:nvPr/>
        </p:nvSpPr>
        <p:spPr>
          <a:xfrm>
            <a:off x="1825745" y="1456168"/>
            <a:ext cx="2920499"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Inzetten netwerken</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5" name="Google Shape;287;p22">
            <a:extLst>
              <a:ext uri="{FF2B5EF4-FFF2-40B4-BE49-F238E27FC236}">
                <a16:creationId xmlns:a16="http://schemas.microsoft.com/office/drawing/2014/main" id="{2958CA80-1457-7D6E-9C09-E0A95247F040}"/>
              </a:ext>
            </a:extLst>
          </p:cNvPr>
          <p:cNvSpPr/>
          <p:nvPr/>
        </p:nvSpPr>
        <p:spPr>
          <a:xfrm>
            <a:off x="1701800" y="909047"/>
            <a:ext cx="2532216" cy="367871"/>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6" name="Google Shape;288;p22">
            <a:extLst>
              <a:ext uri="{FF2B5EF4-FFF2-40B4-BE49-F238E27FC236}">
                <a16:creationId xmlns:a16="http://schemas.microsoft.com/office/drawing/2014/main" id="{9089F9D5-2F3E-37C5-7C65-094CF1362A76}"/>
              </a:ext>
            </a:extLst>
          </p:cNvPr>
          <p:cNvSpPr txBox="1"/>
          <p:nvPr/>
        </p:nvSpPr>
        <p:spPr>
          <a:xfrm>
            <a:off x="2168215" y="1002119"/>
            <a:ext cx="1962269"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Sleutelfiguren met netwerk</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7" name="Google Shape;289;p22">
            <a:extLst>
              <a:ext uri="{FF2B5EF4-FFF2-40B4-BE49-F238E27FC236}">
                <a16:creationId xmlns:a16="http://schemas.microsoft.com/office/drawing/2014/main" id="{56F41010-9FBB-C9B1-E4E1-A159FB42FA4A}"/>
              </a:ext>
            </a:extLst>
          </p:cNvPr>
          <p:cNvSpPr/>
          <p:nvPr/>
        </p:nvSpPr>
        <p:spPr>
          <a:xfrm>
            <a:off x="3374919" y="1878876"/>
            <a:ext cx="2013079" cy="367871"/>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290;p22">
            <a:extLst>
              <a:ext uri="{FF2B5EF4-FFF2-40B4-BE49-F238E27FC236}">
                <a16:creationId xmlns:a16="http://schemas.microsoft.com/office/drawing/2014/main" id="{491E9DBC-6183-05C7-660D-DFAF0D4150C4}"/>
              </a:ext>
            </a:extLst>
          </p:cNvPr>
          <p:cNvSpPr txBox="1"/>
          <p:nvPr/>
        </p:nvSpPr>
        <p:spPr>
          <a:xfrm>
            <a:off x="3374919" y="1978172"/>
            <a:ext cx="1820930"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Werven in de wijk</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9" name="Google Shape;291;p22">
            <a:extLst>
              <a:ext uri="{FF2B5EF4-FFF2-40B4-BE49-F238E27FC236}">
                <a16:creationId xmlns:a16="http://schemas.microsoft.com/office/drawing/2014/main" id="{53A377AD-1254-6169-AB76-16D9D7EB70CC}"/>
              </a:ext>
            </a:extLst>
          </p:cNvPr>
          <p:cNvSpPr/>
          <p:nvPr/>
        </p:nvSpPr>
        <p:spPr>
          <a:xfrm>
            <a:off x="1452560" y="383462"/>
            <a:ext cx="2169332" cy="367871"/>
          </a:xfrm>
          <a:prstGeom prst="snip2DiagRect">
            <a:avLst>
              <a:gd name="adj1" fmla="val 100000"/>
              <a:gd name="adj2" fmla="val 16667"/>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0" name="Google Shape;292;p22">
            <a:extLst>
              <a:ext uri="{FF2B5EF4-FFF2-40B4-BE49-F238E27FC236}">
                <a16:creationId xmlns:a16="http://schemas.microsoft.com/office/drawing/2014/main" id="{47341DA4-8E54-967D-CD26-603E6D53EFF5}"/>
              </a:ext>
            </a:extLst>
          </p:cNvPr>
          <p:cNvSpPr txBox="1"/>
          <p:nvPr/>
        </p:nvSpPr>
        <p:spPr>
          <a:xfrm>
            <a:off x="1556092" y="381724"/>
            <a:ext cx="1962268" cy="33855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FFFFFF"/>
                </a:solidFill>
                <a:latin typeface="Roboto Slab" pitchFamily="2" charset="0"/>
                <a:ea typeface="Roboto Slab" pitchFamily="2" charset="0"/>
                <a:cs typeface="Roboto Slab" pitchFamily="2" charset="0"/>
                <a:sym typeface="Calibri"/>
              </a:rPr>
              <a:t>Informeren stakeholders wijk</a:t>
            </a:r>
            <a:endParaRPr sz="11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1" name="Google Shape;150;p6">
            <a:extLst>
              <a:ext uri="{FF2B5EF4-FFF2-40B4-BE49-F238E27FC236}">
                <a16:creationId xmlns:a16="http://schemas.microsoft.com/office/drawing/2014/main" id="{5438D685-5270-9A5B-846E-5A0410D77A1F}"/>
              </a:ext>
            </a:extLst>
          </p:cNvPr>
          <p:cNvSpPr/>
          <p:nvPr/>
        </p:nvSpPr>
        <p:spPr>
          <a:xfrm>
            <a:off x="461220" y="253483"/>
            <a:ext cx="777492" cy="2166932"/>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2" name="Google Shape;278;p22">
            <a:extLst>
              <a:ext uri="{FF2B5EF4-FFF2-40B4-BE49-F238E27FC236}">
                <a16:creationId xmlns:a16="http://schemas.microsoft.com/office/drawing/2014/main" id="{82FA27C5-2563-05BC-CF0D-C1744787EE4E}"/>
              </a:ext>
            </a:extLst>
          </p:cNvPr>
          <p:cNvSpPr txBox="1"/>
          <p:nvPr/>
        </p:nvSpPr>
        <p:spPr>
          <a:xfrm>
            <a:off x="434724" y="253482"/>
            <a:ext cx="777716" cy="2166932"/>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Werving: Kwartier-maken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2" name="Stroomdiagram: Document 21">
            <a:extLst>
              <a:ext uri="{FF2B5EF4-FFF2-40B4-BE49-F238E27FC236}">
                <a16:creationId xmlns:a16="http://schemas.microsoft.com/office/drawing/2014/main" id="{3168CF15-366E-4E41-6F0A-5A3BFACFB3D5}"/>
              </a:ext>
            </a:extLst>
          </p:cNvPr>
          <p:cNvSpPr/>
          <p:nvPr/>
        </p:nvSpPr>
        <p:spPr>
          <a:xfrm>
            <a:off x="6171146" y="1891393"/>
            <a:ext cx="582079" cy="752680"/>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6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800" b="1" dirty="0">
                <a:solidFill>
                  <a:schemeClr val="bg2"/>
                </a:solidFill>
                <a:latin typeface="Roboto" panose="02000000000000000000" pitchFamily="2" charset="0"/>
                <a:ea typeface="Roboto" panose="02000000000000000000" pitchFamily="2" charset="0"/>
                <a:cs typeface="Roboto" panose="02000000000000000000" pitchFamily="2" charset="0"/>
              </a:rPr>
              <a:t>IV</a:t>
            </a:r>
            <a:endParaRPr lang="nl-NL" sz="1200" b="1"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72985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949447340"/>
              </p:ext>
            </p:extLst>
          </p:nvPr>
        </p:nvGraphicFramePr>
        <p:xfrm>
          <a:off x="461220" y="2509236"/>
          <a:ext cx="11330730" cy="3732825"/>
        </p:xfrm>
        <a:graphic>
          <a:graphicData uri="http://schemas.openxmlformats.org/drawingml/2006/table">
            <a:tbl>
              <a:tblPr firstRow="1" bandRow="1">
                <a:noFill/>
                <a:tableStyleId>{93197AE7-1DCE-44E4-8DBD-DEE639F8B807}</a:tableStyleId>
              </a:tblPr>
              <a:tblGrid>
                <a:gridCol w="2146246">
                  <a:extLst>
                    <a:ext uri="{9D8B030D-6E8A-4147-A177-3AD203B41FA5}">
                      <a16:colId xmlns:a16="http://schemas.microsoft.com/office/drawing/2014/main" val="20000"/>
                    </a:ext>
                  </a:extLst>
                </a:gridCol>
                <a:gridCol w="1370067">
                  <a:extLst>
                    <a:ext uri="{9D8B030D-6E8A-4147-A177-3AD203B41FA5}">
                      <a16:colId xmlns:a16="http://schemas.microsoft.com/office/drawing/2014/main" val="20001"/>
                    </a:ext>
                  </a:extLst>
                </a:gridCol>
                <a:gridCol w="1178385">
                  <a:extLst>
                    <a:ext uri="{9D8B030D-6E8A-4147-A177-3AD203B41FA5}">
                      <a16:colId xmlns:a16="http://schemas.microsoft.com/office/drawing/2014/main" val="20002"/>
                    </a:ext>
                  </a:extLst>
                </a:gridCol>
                <a:gridCol w="5408345">
                  <a:extLst>
                    <a:ext uri="{9D8B030D-6E8A-4147-A177-3AD203B41FA5}">
                      <a16:colId xmlns:a16="http://schemas.microsoft.com/office/drawing/2014/main" val="20003"/>
                    </a:ext>
                  </a:extLst>
                </a:gridCol>
                <a:gridCol w="1227687">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extLst>
                  <a:ext uri="{0D108BD9-81ED-4DB2-BD59-A6C34878D82A}">
                    <a16:rowId xmlns:a16="http://schemas.microsoft.com/office/drawing/2014/main" val="10000"/>
                  </a:ext>
                </a:extLst>
              </a:tr>
              <a:tr h="467064">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Toetsen aanmelding aan eisen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n.v.t.</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 de landingspagina goede informatie geven (eventueel visueel) over de eisen en hoe de eigenaar dat zelf al kan toetsen.</a:t>
                      </a:r>
                    </a:p>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Toetsen door intermediair of de eigenaar voldoet aan de NIP-voorwaarden, eventueel met telefonische ondersteuning van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intermediar</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bij onzekerheid over label of aantal slecht geïsoleerde bouwdelen.</a:t>
                      </a: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51929836"/>
                  </a:ext>
                </a:extLst>
              </a:tr>
              <a:tr h="425003">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Voorbereiden adviesgesprek</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Wanneer daarom verzocht wordt door de eigenaar en dit wenselijk is, een afspraak maken voor een onafhankelijk adviesgesprek. In eerste instantie telefonisch en als dat een te grote barrière blijkt voor een eigenaar, dan een gesprek aan huis.</a:t>
                      </a: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2207669285"/>
                  </a:ext>
                </a:extLst>
              </a:tr>
              <a:tr h="91810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Voeren adviesgesprek</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 i.s.m. energie-adviseurs</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Onderzoeken tijdens telefonisch gesprek of huisbezoek welke maatregelen wenselijk en haalbaar zijn </a:t>
                      </a:r>
                    </a:p>
                    <a:p>
                      <a:pPr marL="285750" marR="0" lvl="0" indent="-2857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Algemene informatie geven over financieringsopties, zoals 0% lening Warmtefonds en volledige financiering binnen NIP (bij schuldhulpverlening).</a:t>
                      </a: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p>
                      <a:pPr marL="285750" marR="0" lvl="0" indent="-2857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Adviseur waar mogelijk laten aansluiten bij doelgroep </a:t>
                      </a:r>
                    </a:p>
                    <a:p>
                      <a:pPr marL="285750" marR="0" lvl="0" indent="-2857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Sturen van adviesrapport met de mogelijke maatregelen, indicatieve kosten en subsidie.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3"/>
                  </a:ext>
                </a:extLst>
              </a:tr>
              <a:tr h="50670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Offerte maken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Contact opnemen en/of op landingspagina inregelen om tot een offerte-aanvraag te komen</a:t>
                      </a:r>
                    </a:p>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Technische opname </a:t>
                      </a:r>
                      <a:r>
                        <a:rPr lang="nl-NL" sz="900" b="0" i="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tbv</a:t>
                      </a: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opstellen offerte (waar nodig)</a:t>
                      </a:r>
                    </a:p>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Toesturen offertes inclusief verrekening NIP en ISDE en </a:t>
                      </a:r>
                      <a:r>
                        <a:rPr lang="nl-NL" sz="900" b="0" i="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incl</a:t>
                      </a: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informatie over leningen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4"/>
                  </a:ext>
                </a:extLst>
              </a:tr>
              <a:tr h="43988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Onafhankelijk advies bij spreekuur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Organiseren van ondersteuning in de buurt door onafhankelijke adviseurs en/of vrijwilligers om bewoners te helpen bij het proces en/of subsidieaanvraag. Bv spreekuur bij </a:t>
                      </a:r>
                      <a:r>
                        <a:rPr lang="nl-NL" sz="900" b="0" i="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Buurts</a:t>
                      </a: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of de Buurtwerkplaats.</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5"/>
                  </a:ext>
                </a:extLst>
              </a:tr>
            </a:tbl>
          </a:graphicData>
        </a:graphic>
      </p:graphicFrame>
      <p:sp>
        <p:nvSpPr>
          <p:cNvPr id="2" name="Google Shape;234;g25a1631fafb_0_0">
            <a:extLst>
              <a:ext uri="{FF2B5EF4-FFF2-40B4-BE49-F238E27FC236}">
                <a16:creationId xmlns:a16="http://schemas.microsoft.com/office/drawing/2014/main" id="{EDC28881-1608-E457-78EA-04E6F6C1C2B1}"/>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Van advies naar offerte</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Woningeigenaren zodanig ontzorgen dat de drempel om mee te doen aan de isolatieaanpak lager wordt. Hierdoor vergroten we het aantal woningeigenaren wat uiteindelijk isolatiemaatregelen neemt.</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doelgroep heeft mogelijk andere prioriteiten dan het isoleren van de woning en mogelijk beperkte kennis over wat een goede isolatieaanpak is. Daarom is het belangrijk om woningeigenaren gedurende het hele proces van eerste aanmelding op het platform van de intermediair tot de offerte (en vervolgens de uitvoering) te ontzorgen.</a:t>
            </a:r>
          </a:p>
        </p:txBody>
      </p:sp>
      <p:sp>
        <p:nvSpPr>
          <p:cNvPr id="20" name="Google Shape;235;g25a1631fafb_0_0">
            <a:extLst>
              <a:ext uri="{FF2B5EF4-FFF2-40B4-BE49-F238E27FC236}">
                <a16:creationId xmlns:a16="http://schemas.microsoft.com/office/drawing/2014/main" id="{407332FD-193B-98D8-C7E7-ED51CECD0247}"/>
              </a:ext>
            </a:extLst>
          </p:cNvPr>
          <p:cNvSpPr/>
          <p:nvPr/>
        </p:nvSpPr>
        <p:spPr>
          <a:xfrm>
            <a:off x="1263725" y="161924"/>
            <a:ext cx="4678200" cy="2234626"/>
          </a:xfrm>
          <a:prstGeom prst="rect">
            <a:avLst/>
          </a:prstGeom>
          <a:solidFill>
            <a:srgbClr val="ED7D31">
              <a:alpha val="145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1" name="Google Shape;236;g25a1631fafb_0_0">
            <a:extLst>
              <a:ext uri="{FF2B5EF4-FFF2-40B4-BE49-F238E27FC236}">
                <a16:creationId xmlns:a16="http://schemas.microsoft.com/office/drawing/2014/main" id="{FAF74C11-A498-A1B1-C1F4-FFFD7FA75285}"/>
              </a:ext>
            </a:extLst>
          </p:cNvPr>
          <p:cNvSpPr/>
          <p:nvPr/>
        </p:nvSpPr>
        <p:spPr>
          <a:xfrm>
            <a:off x="456208" y="161924"/>
            <a:ext cx="777600" cy="2234626"/>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3" name="Google Shape;238;g25a1631fafb_0_0">
            <a:extLst>
              <a:ext uri="{FF2B5EF4-FFF2-40B4-BE49-F238E27FC236}">
                <a16:creationId xmlns:a16="http://schemas.microsoft.com/office/drawing/2014/main" id="{8852F933-B44C-E164-7F79-81EA9D780916}"/>
              </a:ext>
            </a:extLst>
          </p:cNvPr>
          <p:cNvSpPr/>
          <p:nvPr/>
        </p:nvSpPr>
        <p:spPr>
          <a:xfrm>
            <a:off x="2564666" y="1224745"/>
            <a:ext cx="2587300" cy="2154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4" name="Google Shape;239;g25a1631fafb_0_0">
            <a:extLst>
              <a:ext uri="{FF2B5EF4-FFF2-40B4-BE49-F238E27FC236}">
                <a16:creationId xmlns:a16="http://schemas.microsoft.com/office/drawing/2014/main" id="{8F679095-B857-63D0-B863-45D194B5D4C0}"/>
              </a:ext>
            </a:extLst>
          </p:cNvPr>
          <p:cNvSpPr txBox="1"/>
          <p:nvPr/>
        </p:nvSpPr>
        <p:spPr>
          <a:xfrm>
            <a:off x="451838" y="161924"/>
            <a:ext cx="777600" cy="2234626"/>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Uitvoering:</a:t>
            </a:r>
            <a:endParaRPr sz="800" b="0" i="0" u="none" strike="noStrike" cap="none" dirty="0">
              <a:solidFill>
                <a:srgbClr val="000000"/>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Werven en Ontzorgen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6" name="Google Shape;241;g25a1631fafb_0_0">
            <a:extLst>
              <a:ext uri="{FF2B5EF4-FFF2-40B4-BE49-F238E27FC236}">
                <a16:creationId xmlns:a16="http://schemas.microsoft.com/office/drawing/2014/main" id="{166CC700-0496-1A38-4060-1E090AED6E23}"/>
              </a:ext>
            </a:extLst>
          </p:cNvPr>
          <p:cNvSpPr txBox="1"/>
          <p:nvPr/>
        </p:nvSpPr>
        <p:spPr>
          <a:xfrm>
            <a:off x="2641161" y="1051159"/>
            <a:ext cx="2400054" cy="53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Akkoord bewoners</a:t>
            </a: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7" name="Google Shape;242;g25a1631fafb_0_0">
            <a:extLst>
              <a:ext uri="{FF2B5EF4-FFF2-40B4-BE49-F238E27FC236}">
                <a16:creationId xmlns:a16="http://schemas.microsoft.com/office/drawing/2014/main" id="{0B9FB90D-0AD7-857A-C96E-B3C0579343D5}"/>
              </a:ext>
            </a:extLst>
          </p:cNvPr>
          <p:cNvSpPr/>
          <p:nvPr/>
        </p:nvSpPr>
        <p:spPr>
          <a:xfrm>
            <a:off x="1639190" y="505808"/>
            <a:ext cx="3210867" cy="215400"/>
          </a:xfrm>
          <a:prstGeom prst="snip2DiagRect">
            <a:avLst>
              <a:gd name="adj1" fmla="val 100000"/>
              <a:gd name="adj2" fmla="val 16667"/>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8" name="Google Shape;243;g25a1631fafb_0_0">
            <a:extLst>
              <a:ext uri="{FF2B5EF4-FFF2-40B4-BE49-F238E27FC236}">
                <a16:creationId xmlns:a16="http://schemas.microsoft.com/office/drawing/2014/main" id="{629DC064-9DAD-455A-419E-19240BB91654}"/>
              </a:ext>
            </a:extLst>
          </p:cNvPr>
          <p:cNvSpPr txBox="1"/>
          <p:nvPr/>
        </p:nvSpPr>
        <p:spPr>
          <a:xfrm>
            <a:off x="1750799" y="528848"/>
            <a:ext cx="2904600" cy="12311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Werving: Benadering &amp; </a:t>
            </a:r>
            <a:r>
              <a:rPr lang="nl-NL" sz="800" b="0" i="0" u="none" strike="noStrike" cap="none" dirty="0" err="1">
                <a:solidFill>
                  <a:srgbClr val="FFFFFF"/>
                </a:solidFill>
                <a:latin typeface="Roboto Slab" pitchFamily="2" charset="0"/>
                <a:ea typeface="Roboto Slab" pitchFamily="2" charset="0"/>
                <a:cs typeface="Roboto Slab" pitchFamily="2" charset="0"/>
                <a:sym typeface="Calibri"/>
              </a:rPr>
              <a:t>Kwartiermaken</a:t>
            </a:r>
            <a:endParaRPr lang="nl-NL"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29" name="Google Shape;244;g25a1631fafb_0_0">
            <a:extLst>
              <a:ext uri="{FF2B5EF4-FFF2-40B4-BE49-F238E27FC236}">
                <a16:creationId xmlns:a16="http://schemas.microsoft.com/office/drawing/2014/main" id="{1BA5B4A6-6AEA-BF0C-DC3E-95F06332D4D6}"/>
              </a:ext>
            </a:extLst>
          </p:cNvPr>
          <p:cNvSpPr/>
          <p:nvPr/>
        </p:nvSpPr>
        <p:spPr>
          <a:xfrm>
            <a:off x="2035066" y="794476"/>
            <a:ext cx="2983550" cy="246300"/>
          </a:xfrm>
          <a:prstGeom prst="snip2DiagRect">
            <a:avLst>
              <a:gd name="adj1" fmla="val 100000"/>
              <a:gd name="adj2" fmla="val 16667"/>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0" name="Google Shape;245;g25a1631fafb_0_0">
            <a:extLst>
              <a:ext uri="{FF2B5EF4-FFF2-40B4-BE49-F238E27FC236}">
                <a16:creationId xmlns:a16="http://schemas.microsoft.com/office/drawing/2014/main" id="{C92C2391-7198-8318-9219-BE925BB9F8E5}"/>
              </a:ext>
            </a:extLst>
          </p:cNvPr>
          <p:cNvSpPr txBox="1"/>
          <p:nvPr/>
        </p:nvSpPr>
        <p:spPr>
          <a:xfrm>
            <a:off x="2233692" y="869961"/>
            <a:ext cx="2627437" cy="1230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Van advies naar offerte</a:t>
            </a:r>
          </a:p>
        </p:txBody>
      </p:sp>
      <p:sp>
        <p:nvSpPr>
          <p:cNvPr id="31" name="Google Shape;246;g25a1631fafb_0_0">
            <a:extLst>
              <a:ext uri="{FF2B5EF4-FFF2-40B4-BE49-F238E27FC236}">
                <a16:creationId xmlns:a16="http://schemas.microsoft.com/office/drawing/2014/main" id="{44C5261E-4567-20A0-B615-67C75E0B69C2}"/>
              </a:ext>
            </a:extLst>
          </p:cNvPr>
          <p:cNvSpPr/>
          <p:nvPr/>
        </p:nvSpPr>
        <p:spPr>
          <a:xfrm>
            <a:off x="3195966" y="1513426"/>
            <a:ext cx="2055374" cy="2463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2" name="Google Shape;247;g25a1631fafb_0_0">
            <a:extLst>
              <a:ext uri="{FF2B5EF4-FFF2-40B4-BE49-F238E27FC236}">
                <a16:creationId xmlns:a16="http://schemas.microsoft.com/office/drawing/2014/main" id="{74ECB285-D751-C1B4-CC6E-BEC0DB4FF9CD}"/>
              </a:ext>
            </a:extLst>
          </p:cNvPr>
          <p:cNvSpPr txBox="1"/>
          <p:nvPr/>
        </p:nvSpPr>
        <p:spPr>
          <a:xfrm>
            <a:off x="3324527" y="1440162"/>
            <a:ext cx="1749460" cy="35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a:solidFill>
                  <a:srgbClr val="FFFFFF"/>
                </a:solidFill>
                <a:latin typeface="Roboto Slab" pitchFamily="2" charset="0"/>
                <a:ea typeface="Roboto Slab" pitchFamily="2" charset="0"/>
                <a:cs typeface="Roboto Slab" pitchFamily="2" charset="0"/>
                <a:sym typeface="Calibri"/>
              </a:rPr>
              <a:t>(Ondersteuning bij) uitvoering</a:t>
            </a: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3" name="Google Shape;248;g25a1631fafb_0_0">
            <a:extLst>
              <a:ext uri="{FF2B5EF4-FFF2-40B4-BE49-F238E27FC236}">
                <a16:creationId xmlns:a16="http://schemas.microsoft.com/office/drawing/2014/main" id="{0BD5B098-4285-D188-A97B-D44D877D4168}"/>
              </a:ext>
            </a:extLst>
          </p:cNvPr>
          <p:cNvSpPr/>
          <p:nvPr/>
        </p:nvSpPr>
        <p:spPr>
          <a:xfrm>
            <a:off x="3801965" y="1861101"/>
            <a:ext cx="1585109" cy="2154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4" name="Google Shape;249;g25a1631fafb_0_0">
            <a:extLst>
              <a:ext uri="{FF2B5EF4-FFF2-40B4-BE49-F238E27FC236}">
                <a16:creationId xmlns:a16="http://schemas.microsoft.com/office/drawing/2014/main" id="{57EA29B3-3C98-3F7D-E121-388076061BDB}"/>
              </a:ext>
            </a:extLst>
          </p:cNvPr>
          <p:cNvSpPr txBox="1"/>
          <p:nvPr/>
        </p:nvSpPr>
        <p:spPr>
          <a:xfrm>
            <a:off x="3906522" y="1759727"/>
            <a:ext cx="1349188" cy="394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Nazorg</a:t>
            </a: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6"/>
          <p:cNvSpPr txBox="1">
            <a:spLocks noGrp="1"/>
          </p:cNvSpPr>
          <p:nvPr>
            <p:ph type="title"/>
          </p:nvPr>
        </p:nvSpPr>
        <p:spPr>
          <a:xfrm>
            <a:off x="838200" y="268687"/>
            <a:ext cx="10515600" cy="5924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BC63F"/>
              </a:buClr>
              <a:buSzPts val="1800"/>
              <a:buFont typeface="Roboto"/>
              <a:buNone/>
            </a:pPr>
            <a:r>
              <a:rPr lang="nl-NL" dirty="0"/>
              <a:t>Draaiboek NIP Haarlem</a:t>
            </a:r>
            <a:endParaRPr sz="3200" b="1" dirty="0">
              <a:solidFill>
                <a:srgbClr val="92D050"/>
              </a:solidFill>
              <a:latin typeface="Roboto"/>
              <a:ea typeface="Roboto"/>
              <a:cs typeface="Roboto"/>
              <a:sym typeface="Roboto"/>
            </a:endParaRPr>
          </a:p>
        </p:txBody>
      </p:sp>
      <p:sp>
        <p:nvSpPr>
          <p:cNvPr id="145" name="Google Shape;145;p6"/>
          <p:cNvSpPr/>
          <p:nvPr/>
        </p:nvSpPr>
        <p:spPr>
          <a:xfrm>
            <a:off x="279400" y="3933332"/>
            <a:ext cx="11633200" cy="649876"/>
          </a:xfrm>
          <a:prstGeom prst="rect">
            <a:avLst/>
          </a:prstGeom>
          <a:solidFill>
            <a:srgbClr val="ED7D31">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6" name="Google Shape;146;p6"/>
          <p:cNvSpPr/>
          <p:nvPr/>
        </p:nvSpPr>
        <p:spPr>
          <a:xfrm>
            <a:off x="279400" y="4656269"/>
            <a:ext cx="11633200" cy="448792"/>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7" name="Google Shape;147;p6"/>
          <p:cNvSpPr/>
          <p:nvPr/>
        </p:nvSpPr>
        <p:spPr>
          <a:xfrm>
            <a:off x="279400" y="3286224"/>
            <a:ext cx="11633200" cy="562346"/>
          </a:xfrm>
          <a:prstGeom prst="rect">
            <a:avLst/>
          </a:prstGeom>
          <a:solidFill>
            <a:srgbClr val="FFC000">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49" name="Google Shape;149;p6"/>
          <p:cNvSpPr/>
          <p:nvPr/>
        </p:nvSpPr>
        <p:spPr>
          <a:xfrm>
            <a:off x="2664867" y="3286224"/>
            <a:ext cx="1737367" cy="55842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9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0" name="Google Shape;150;p6"/>
          <p:cNvSpPr/>
          <p:nvPr/>
        </p:nvSpPr>
        <p:spPr>
          <a:xfrm>
            <a:off x="2664867" y="3935607"/>
            <a:ext cx="1737367" cy="649876"/>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9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1" name="Google Shape;151;p6"/>
          <p:cNvSpPr/>
          <p:nvPr/>
        </p:nvSpPr>
        <p:spPr>
          <a:xfrm>
            <a:off x="2664867" y="4658545"/>
            <a:ext cx="1737367" cy="448790"/>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9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9" name="Google Shape;159;p6"/>
          <p:cNvSpPr txBox="1"/>
          <p:nvPr/>
        </p:nvSpPr>
        <p:spPr>
          <a:xfrm>
            <a:off x="2745393" y="3519626"/>
            <a:ext cx="1104900" cy="186055"/>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900" b="1" i="0" u="none" strike="noStrike" cap="none" dirty="0">
                <a:solidFill>
                  <a:srgbClr val="FFFFFF"/>
                </a:solidFill>
                <a:latin typeface="Roboto Slab" pitchFamily="2" charset="0"/>
                <a:ea typeface="Roboto Slab" pitchFamily="2" charset="0"/>
                <a:cs typeface="Roboto Slab" pitchFamily="2" charset="0"/>
                <a:sym typeface="Calibri"/>
              </a:rPr>
              <a:t>Voorbereiding buurtaanpak</a:t>
            </a:r>
          </a:p>
        </p:txBody>
      </p:sp>
      <p:sp>
        <p:nvSpPr>
          <p:cNvPr id="160" name="Google Shape;160;p6"/>
          <p:cNvSpPr txBox="1"/>
          <p:nvPr/>
        </p:nvSpPr>
        <p:spPr>
          <a:xfrm>
            <a:off x="2745393" y="4205105"/>
            <a:ext cx="1104900" cy="186055"/>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900" b="1" i="0" u="none" strike="noStrike" cap="none" dirty="0">
                <a:solidFill>
                  <a:srgbClr val="FFFFFF"/>
                </a:solidFill>
                <a:latin typeface="Roboto Slab" pitchFamily="2" charset="0"/>
                <a:ea typeface="Roboto Slab" pitchFamily="2" charset="0"/>
                <a:cs typeface="Roboto Slab" pitchFamily="2" charset="0"/>
                <a:sym typeface="Calibri"/>
              </a:rPr>
              <a:t>Uitvoering:</a:t>
            </a:r>
            <a:endParaRPr sz="900" b="0" i="0" u="none" strike="noStrike" cap="none" dirty="0">
              <a:solidFill>
                <a:srgbClr val="000000"/>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900" b="1" i="0" u="none" strike="noStrike" cap="none" dirty="0">
                <a:solidFill>
                  <a:srgbClr val="FFFFFF"/>
                </a:solidFill>
                <a:latin typeface="Roboto Slab" pitchFamily="2" charset="0"/>
                <a:ea typeface="Roboto Slab" pitchFamily="2" charset="0"/>
                <a:cs typeface="Roboto Slab" pitchFamily="2" charset="0"/>
                <a:sym typeface="Calibri"/>
              </a:rPr>
              <a:t>Werven en Ontzorgen</a:t>
            </a:r>
            <a:endParaRPr sz="9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61" name="Google Shape;161;p6"/>
          <p:cNvSpPr txBox="1"/>
          <p:nvPr/>
        </p:nvSpPr>
        <p:spPr>
          <a:xfrm>
            <a:off x="2745393" y="4670395"/>
            <a:ext cx="1104900" cy="37211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900" b="1" i="0" u="none" strike="noStrike" cap="none">
                <a:solidFill>
                  <a:srgbClr val="FFFFFF"/>
                </a:solidFill>
                <a:latin typeface="Roboto Slab" pitchFamily="2" charset="0"/>
                <a:ea typeface="Roboto Slab" pitchFamily="2" charset="0"/>
                <a:cs typeface="Roboto Slab" pitchFamily="2" charset="0"/>
                <a:sym typeface="Calibri"/>
              </a:rPr>
              <a:t>Lerend werken</a:t>
            </a:r>
            <a:endParaRPr sz="900" b="1"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49;p6">
            <a:extLst>
              <a:ext uri="{FF2B5EF4-FFF2-40B4-BE49-F238E27FC236}">
                <a16:creationId xmlns:a16="http://schemas.microsoft.com/office/drawing/2014/main" id="{96754A7D-33F9-ED27-D089-EC23071FD23A}"/>
              </a:ext>
            </a:extLst>
          </p:cNvPr>
          <p:cNvSpPr/>
          <p:nvPr/>
        </p:nvSpPr>
        <p:spPr>
          <a:xfrm>
            <a:off x="279400" y="3292426"/>
            <a:ext cx="1104900" cy="549942"/>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9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3" name="Google Shape;159;p6">
            <a:extLst>
              <a:ext uri="{FF2B5EF4-FFF2-40B4-BE49-F238E27FC236}">
                <a16:creationId xmlns:a16="http://schemas.microsoft.com/office/drawing/2014/main" id="{60AA0E53-33E4-2F7B-29C0-AF26AAB762BB}"/>
              </a:ext>
            </a:extLst>
          </p:cNvPr>
          <p:cNvSpPr txBox="1"/>
          <p:nvPr/>
        </p:nvSpPr>
        <p:spPr>
          <a:xfrm>
            <a:off x="279400" y="3487578"/>
            <a:ext cx="1104900" cy="186055"/>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900" b="1" i="0" u="none" strike="noStrike" cap="none" dirty="0">
                <a:solidFill>
                  <a:srgbClr val="FFFFFF"/>
                </a:solidFill>
                <a:latin typeface="Roboto Slab" pitchFamily="2" charset="0"/>
                <a:ea typeface="Roboto Slab" pitchFamily="2" charset="0"/>
                <a:cs typeface="Roboto Slab" pitchFamily="2" charset="0"/>
                <a:sym typeface="Calibri"/>
              </a:rPr>
              <a:t>Voorbereiding NIP-aanpak</a:t>
            </a:r>
          </a:p>
        </p:txBody>
      </p:sp>
      <p:sp>
        <p:nvSpPr>
          <p:cNvPr id="14" name="Pijl: U-vormig 13">
            <a:extLst>
              <a:ext uri="{FF2B5EF4-FFF2-40B4-BE49-F238E27FC236}">
                <a16:creationId xmlns:a16="http://schemas.microsoft.com/office/drawing/2014/main" id="{B0381F6F-5EC9-D2B2-7BE0-A40D03A5B998}"/>
              </a:ext>
            </a:extLst>
          </p:cNvPr>
          <p:cNvSpPr/>
          <p:nvPr/>
        </p:nvSpPr>
        <p:spPr>
          <a:xfrm>
            <a:off x="4176374" y="3342240"/>
            <a:ext cx="5100734" cy="877824"/>
          </a:xfrm>
          <a:prstGeom prst="utur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tx1"/>
              </a:solidFill>
              <a:latin typeface="Roboto Slab" pitchFamily="2" charset="0"/>
              <a:ea typeface="Roboto Slab" pitchFamily="2" charset="0"/>
              <a:cs typeface="Roboto Slab" pitchFamily="2" charset="0"/>
            </a:endParaRPr>
          </a:p>
          <a:p>
            <a:pPr algn="ctr"/>
            <a:endParaRPr lang="nl-NL" dirty="0">
              <a:solidFill>
                <a:schemeClr val="tx1"/>
              </a:solidFill>
              <a:latin typeface="Roboto Slab" pitchFamily="2" charset="0"/>
              <a:ea typeface="Roboto Slab" pitchFamily="2" charset="0"/>
              <a:cs typeface="Roboto Slab" pitchFamily="2" charset="0"/>
            </a:endParaRPr>
          </a:p>
          <a:p>
            <a:pPr algn="ctr"/>
            <a:endParaRPr lang="nl-NL" dirty="0">
              <a:solidFill>
                <a:schemeClr val="tx1"/>
              </a:solidFill>
              <a:latin typeface="Roboto Slab" pitchFamily="2" charset="0"/>
              <a:ea typeface="Roboto Slab" pitchFamily="2" charset="0"/>
              <a:cs typeface="Roboto Slab" pitchFamily="2" charset="0"/>
            </a:endParaRPr>
          </a:p>
          <a:p>
            <a:pPr algn="ctr"/>
            <a:r>
              <a:rPr lang="nl-NL" b="1" dirty="0">
                <a:solidFill>
                  <a:schemeClr val="tx1"/>
                </a:solidFill>
                <a:latin typeface="Roboto Slab" pitchFamily="2" charset="0"/>
                <a:ea typeface="Roboto Slab" pitchFamily="2" charset="0"/>
                <a:cs typeface="Roboto Slab" pitchFamily="2" charset="0"/>
              </a:rPr>
              <a:t>Terugkerend per buurt</a:t>
            </a:r>
          </a:p>
        </p:txBody>
      </p:sp>
      <p:sp>
        <p:nvSpPr>
          <p:cNvPr id="15" name="Pijl: rechts 14">
            <a:extLst>
              <a:ext uri="{FF2B5EF4-FFF2-40B4-BE49-F238E27FC236}">
                <a16:creationId xmlns:a16="http://schemas.microsoft.com/office/drawing/2014/main" id="{51760405-E8F0-8B43-F8C0-6694D0BA2C43}"/>
              </a:ext>
            </a:extLst>
          </p:cNvPr>
          <p:cNvSpPr/>
          <p:nvPr/>
        </p:nvSpPr>
        <p:spPr>
          <a:xfrm>
            <a:off x="1384300" y="3411809"/>
            <a:ext cx="978408" cy="3353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900" b="1" dirty="0">
              <a:latin typeface="Roboto Slab" pitchFamily="2" charset="0"/>
              <a:ea typeface="Roboto Slab" pitchFamily="2" charset="0"/>
              <a:cs typeface="Roboto Slab" pitchFamily="2" charset="0"/>
            </a:endParaRPr>
          </a:p>
        </p:txBody>
      </p:sp>
      <p:sp>
        <p:nvSpPr>
          <p:cNvPr id="16" name="Pijl: U-vormig 15">
            <a:extLst>
              <a:ext uri="{FF2B5EF4-FFF2-40B4-BE49-F238E27FC236}">
                <a16:creationId xmlns:a16="http://schemas.microsoft.com/office/drawing/2014/main" id="{E2DC3919-12EB-D68C-72EF-CDDBF1EC4349}"/>
              </a:ext>
            </a:extLst>
          </p:cNvPr>
          <p:cNvSpPr/>
          <p:nvPr/>
        </p:nvSpPr>
        <p:spPr>
          <a:xfrm rot="10800000">
            <a:off x="4091493" y="4225604"/>
            <a:ext cx="5100734" cy="877824"/>
          </a:xfrm>
          <a:prstGeom prst="utur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tx1"/>
              </a:solidFill>
              <a:latin typeface="Roboto Slab" pitchFamily="2" charset="0"/>
              <a:ea typeface="Roboto Slab" pitchFamily="2" charset="0"/>
              <a:cs typeface="Roboto Slab" pitchFamily="2" charset="0"/>
            </a:endParaRPr>
          </a:p>
        </p:txBody>
      </p:sp>
      <p:sp>
        <p:nvSpPr>
          <p:cNvPr id="17" name="Tekstvak 16">
            <a:extLst>
              <a:ext uri="{FF2B5EF4-FFF2-40B4-BE49-F238E27FC236}">
                <a16:creationId xmlns:a16="http://schemas.microsoft.com/office/drawing/2014/main" id="{E72D7595-CEFF-392C-CF20-C3A42360A644}"/>
              </a:ext>
            </a:extLst>
          </p:cNvPr>
          <p:cNvSpPr txBox="1"/>
          <p:nvPr/>
        </p:nvSpPr>
        <p:spPr>
          <a:xfrm>
            <a:off x="838200" y="1126527"/>
            <a:ext cx="9052249" cy="2031325"/>
          </a:xfrm>
          <a:prstGeom prst="rect">
            <a:avLst/>
          </a:prstGeom>
          <a:noFill/>
        </p:spPr>
        <p:txBody>
          <a:bodyPr wrap="square" rtlCol="0">
            <a:spAutoFit/>
          </a:bodyPr>
          <a:lstStyle/>
          <a:p>
            <a:r>
              <a:rPr lang="nl-NL" dirty="0">
                <a:latin typeface="Roboto" panose="02000000000000000000" pitchFamily="2" charset="0"/>
                <a:ea typeface="Roboto" panose="02000000000000000000" pitchFamily="2" charset="0"/>
                <a:cs typeface="Roboto" panose="02000000000000000000" pitchFamily="2" charset="0"/>
              </a:rPr>
              <a:t>Dit draaiboek geeft concrete activiteiten om de NIP-gelden te laten landen in Haarlem waar dat nodig is. De activiteiten zijn verdeeld over verschillende onderdelen. De activiteiten in onderdeel </a:t>
            </a:r>
            <a:r>
              <a:rPr lang="nl-NL" i="1" dirty="0">
                <a:latin typeface="Roboto" panose="02000000000000000000" pitchFamily="2" charset="0"/>
                <a:ea typeface="Roboto" panose="02000000000000000000" pitchFamily="2" charset="0"/>
                <a:cs typeface="Roboto" panose="02000000000000000000" pitchFamily="2" charset="0"/>
              </a:rPr>
              <a:t>Voorbereiding NIP-aanpak</a:t>
            </a:r>
            <a:r>
              <a:rPr lang="nl-NL" dirty="0">
                <a:latin typeface="Roboto" panose="02000000000000000000" pitchFamily="2" charset="0"/>
                <a:ea typeface="Roboto" panose="02000000000000000000" pitchFamily="2" charset="0"/>
                <a:cs typeface="Roboto" panose="02000000000000000000" pitchFamily="2" charset="0"/>
              </a:rPr>
              <a:t> zijn eenmalig uit te voeren en zijn ten behoeve van de </a:t>
            </a:r>
            <a:r>
              <a:rPr lang="nl-NL" dirty="0" err="1">
                <a:latin typeface="Roboto" panose="02000000000000000000" pitchFamily="2" charset="0"/>
                <a:ea typeface="Roboto" panose="02000000000000000000" pitchFamily="2" charset="0"/>
                <a:cs typeface="Roboto" panose="02000000000000000000" pitchFamily="2" charset="0"/>
              </a:rPr>
              <a:t>gemeentebrede</a:t>
            </a:r>
            <a:r>
              <a:rPr lang="nl-NL" dirty="0">
                <a:latin typeface="Roboto" panose="02000000000000000000" pitchFamily="2" charset="0"/>
                <a:ea typeface="Roboto" panose="02000000000000000000" pitchFamily="2" charset="0"/>
                <a:cs typeface="Roboto" panose="02000000000000000000" pitchFamily="2" charset="0"/>
              </a:rPr>
              <a:t> aanpak. De activiteiten in de </a:t>
            </a:r>
            <a:r>
              <a:rPr lang="nl-NL" i="1" dirty="0">
                <a:latin typeface="Roboto" panose="02000000000000000000" pitchFamily="2" charset="0"/>
                <a:ea typeface="Roboto" panose="02000000000000000000" pitchFamily="2" charset="0"/>
                <a:cs typeface="Roboto" panose="02000000000000000000" pitchFamily="2" charset="0"/>
              </a:rPr>
              <a:t>Voorbereiding,</a:t>
            </a:r>
            <a:r>
              <a:rPr lang="nl-NL" dirty="0">
                <a:latin typeface="Roboto" panose="02000000000000000000" pitchFamily="2" charset="0"/>
                <a:ea typeface="Roboto" panose="02000000000000000000" pitchFamily="2" charset="0"/>
                <a:cs typeface="Roboto" panose="02000000000000000000" pitchFamily="2" charset="0"/>
              </a:rPr>
              <a:t> </a:t>
            </a:r>
            <a:r>
              <a:rPr lang="nl-NL" i="1" dirty="0">
                <a:latin typeface="Roboto" panose="02000000000000000000" pitchFamily="2" charset="0"/>
                <a:ea typeface="Roboto" panose="02000000000000000000" pitchFamily="2" charset="0"/>
                <a:cs typeface="Roboto" panose="02000000000000000000" pitchFamily="2" charset="0"/>
              </a:rPr>
              <a:t>Uitvoering: Werven en Ontzorgen, Lerend werken </a:t>
            </a:r>
            <a:r>
              <a:rPr lang="nl-NL" dirty="0">
                <a:latin typeface="Roboto" panose="02000000000000000000" pitchFamily="2" charset="0"/>
                <a:ea typeface="Roboto" panose="02000000000000000000" pitchFamily="2" charset="0"/>
                <a:cs typeface="Roboto" panose="02000000000000000000" pitchFamily="2" charset="0"/>
              </a:rPr>
              <a:t>zijn terugkerend voor elke buurtaanpak. </a:t>
            </a:r>
          </a:p>
          <a:p>
            <a:endParaRPr lang="nl-NL" dirty="0">
              <a:latin typeface="Roboto" panose="02000000000000000000" pitchFamily="2" charset="0"/>
              <a:ea typeface="Roboto" panose="02000000000000000000" pitchFamily="2" charset="0"/>
              <a:cs typeface="Roboto" panose="02000000000000000000" pitchFamily="2" charset="0"/>
            </a:endParaRPr>
          </a:p>
          <a:p>
            <a:r>
              <a:rPr lang="nl-NL" dirty="0">
                <a:latin typeface="Roboto" panose="02000000000000000000" pitchFamily="2" charset="0"/>
                <a:ea typeface="Roboto" panose="02000000000000000000" pitchFamily="2" charset="0"/>
                <a:cs typeface="Roboto" panose="02000000000000000000" pitchFamily="2" charset="0"/>
              </a:rPr>
              <a:t>In dit draaiboek is aan de activiteiten gekoppeld welke partij verantwoordelijk is, wie de activiteit uitvoert en wat dit betekent voor de capaciteit en budget.  </a:t>
            </a:r>
          </a:p>
          <a:p>
            <a:endParaRPr lang="nl-NL" dirty="0">
              <a:latin typeface="Roboto" panose="02000000000000000000" pitchFamily="2" charset="0"/>
              <a:ea typeface="Roboto" panose="02000000000000000000" pitchFamily="2" charset="0"/>
              <a:cs typeface="Roboto" panose="02000000000000000000" pitchFamily="2" charset="0"/>
            </a:endParaRPr>
          </a:p>
          <a:p>
            <a:endParaRPr lang="nl-NL" dirty="0">
              <a:latin typeface="Roboto" panose="02000000000000000000" pitchFamily="2" charset="0"/>
              <a:ea typeface="Roboto" panose="02000000000000000000" pitchFamily="2" charset="0"/>
              <a:cs typeface="Roboto" panose="02000000000000000000" pitchFamily="2" charset="0"/>
            </a:endParaRPr>
          </a:p>
        </p:txBody>
      </p:sp>
      <p:sp>
        <p:nvSpPr>
          <p:cNvPr id="2" name="Google Shape;146;p6">
            <a:extLst>
              <a:ext uri="{FF2B5EF4-FFF2-40B4-BE49-F238E27FC236}">
                <a16:creationId xmlns:a16="http://schemas.microsoft.com/office/drawing/2014/main" id="{3BEC8B3D-D366-EF8C-F967-A1BF8DF33160}"/>
              </a:ext>
            </a:extLst>
          </p:cNvPr>
          <p:cNvSpPr/>
          <p:nvPr/>
        </p:nvSpPr>
        <p:spPr>
          <a:xfrm>
            <a:off x="279647" y="5214233"/>
            <a:ext cx="11633200" cy="448792"/>
          </a:xfrm>
          <a:prstGeom prst="rect">
            <a:avLst/>
          </a:prstGeom>
          <a:solidFill>
            <a:srgbClr val="00B0F0">
              <a:alpha val="14509"/>
            </a:srgb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4" name="Google Shape;151;p6">
            <a:extLst>
              <a:ext uri="{FF2B5EF4-FFF2-40B4-BE49-F238E27FC236}">
                <a16:creationId xmlns:a16="http://schemas.microsoft.com/office/drawing/2014/main" id="{D121F412-1133-6B20-0014-9C695DFA6FB8}"/>
              </a:ext>
            </a:extLst>
          </p:cNvPr>
          <p:cNvSpPr/>
          <p:nvPr/>
        </p:nvSpPr>
        <p:spPr>
          <a:xfrm>
            <a:off x="292036" y="5204301"/>
            <a:ext cx="1737367" cy="448790"/>
          </a:xfrm>
          <a:prstGeom prst="rect">
            <a:avLst/>
          </a:prstGeom>
          <a:solidFill>
            <a:srgbClr val="00B0F0"/>
          </a:solidFill>
          <a:ln>
            <a:noFill/>
          </a:ln>
        </p:spPr>
        <p:txBody>
          <a:bodyPr spcFirstLastPara="1" wrap="square" lIns="91425" tIns="45700" rIns="91425" bIns="45700" anchor="ctr" anchorCtr="0">
            <a:noAutofit/>
          </a:bodyPr>
          <a:lstStyle/>
          <a:p>
            <a:pPr algn="ctr">
              <a:buClr>
                <a:schemeClr val="dk1"/>
              </a:buClr>
              <a:buSzPts val="1800"/>
            </a:pPr>
            <a:endParaRPr sz="900">
              <a:solidFill>
                <a:srgbClr val="FFFFFF"/>
              </a:solidFill>
              <a:latin typeface="Roboto Slab" pitchFamily="2" charset="0"/>
              <a:ea typeface="Roboto Slab" pitchFamily="2" charset="0"/>
              <a:cs typeface="Roboto Slab" pitchFamily="2" charset="0"/>
              <a:sym typeface="Calibri"/>
            </a:endParaRPr>
          </a:p>
        </p:txBody>
      </p:sp>
      <p:sp>
        <p:nvSpPr>
          <p:cNvPr id="5" name="Google Shape;161;p6">
            <a:extLst>
              <a:ext uri="{FF2B5EF4-FFF2-40B4-BE49-F238E27FC236}">
                <a16:creationId xmlns:a16="http://schemas.microsoft.com/office/drawing/2014/main" id="{0F4E963C-7C10-DDC0-037F-7208232B8276}"/>
              </a:ext>
            </a:extLst>
          </p:cNvPr>
          <p:cNvSpPr txBox="1"/>
          <p:nvPr/>
        </p:nvSpPr>
        <p:spPr>
          <a:xfrm>
            <a:off x="372562" y="5216151"/>
            <a:ext cx="1104900" cy="37211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900" b="1" i="0" u="none" strike="noStrike" cap="none" dirty="0">
                <a:solidFill>
                  <a:srgbClr val="FFFFFF"/>
                </a:solidFill>
                <a:latin typeface="Roboto Slab" pitchFamily="2" charset="0"/>
                <a:ea typeface="Roboto Slab" pitchFamily="2" charset="0"/>
                <a:cs typeface="Roboto Slab" pitchFamily="2" charset="0"/>
                <a:sym typeface="Calibri"/>
              </a:rPr>
              <a:t>Ontheffing Wet natuurbescherming</a:t>
            </a:r>
            <a:endParaRPr sz="9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7" name="Google Shape;146;p6">
            <a:extLst>
              <a:ext uri="{FF2B5EF4-FFF2-40B4-BE49-F238E27FC236}">
                <a16:creationId xmlns:a16="http://schemas.microsoft.com/office/drawing/2014/main" id="{A79F49F6-8033-6513-F766-7DB899A2ED35}"/>
              </a:ext>
            </a:extLst>
          </p:cNvPr>
          <p:cNvSpPr/>
          <p:nvPr/>
        </p:nvSpPr>
        <p:spPr>
          <a:xfrm>
            <a:off x="279400" y="5752331"/>
            <a:ext cx="11633200" cy="448792"/>
          </a:xfrm>
          <a:prstGeom prst="rect">
            <a:avLst/>
          </a:prstGeom>
          <a:solidFill>
            <a:schemeClr val="bg1">
              <a:lumMod val="50000"/>
              <a:alpha val="1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151;p6">
            <a:extLst>
              <a:ext uri="{FF2B5EF4-FFF2-40B4-BE49-F238E27FC236}">
                <a16:creationId xmlns:a16="http://schemas.microsoft.com/office/drawing/2014/main" id="{E8D1BABC-F273-5502-6B62-E3DAD4CCCBB1}"/>
              </a:ext>
            </a:extLst>
          </p:cNvPr>
          <p:cNvSpPr/>
          <p:nvPr/>
        </p:nvSpPr>
        <p:spPr>
          <a:xfrm>
            <a:off x="291789" y="5742399"/>
            <a:ext cx="1737367" cy="448790"/>
          </a:xfrm>
          <a:prstGeom prst="rect">
            <a:avLst/>
          </a:prstGeom>
          <a:solidFill>
            <a:schemeClr val="bg1">
              <a:lumMod val="5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9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9" name="Google Shape;161;p6">
            <a:extLst>
              <a:ext uri="{FF2B5EF4-FFF2-40B4-BE49-F238E27FC236}">
                <a16:creationId xmlns:a16="http://schemas.microsoft.com/office/drawing/2014/main" id="{6999D89C-32E4-DE5D-0D97-E12CB8904513}"/>
              </a:ext>
            </a:extLst>
          </p:cNvPr>
          <p:cNvSpPr txBox="1"/>
          <p:nvPr/>
        </p:nvSpPr>
        <p:spPr>
          <a:xfrm>
            <a:off x="372315" y="5754249"/>
            <a:ext cx="1104900" cy="37211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900" b="1" i="0" u="none" strike="noStrike" cap="none" dirty="0">
                <a:solidFill>
                  <a:srgbClr val="FFFFFF"/>
                </a:solidFill>
                <a:latin typeface="Roboto Slab" pitchFamily="2" charset="0"/>
                <a:ea typeface="Roboto Slab" pitchFamily="2" charset="0"/>
                <a:cs typeface="Roboto Slab" pitchFamily="2" charset="0"/>
                <a:sym typeface="Calibri"/>
              </a:rPr>
              <a:t>Projectmanagement</a:t>
            </a:r>
            <a:endParaRPr sz="9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0" name="Pijl: rechts 9">
            <a:extLst>
              <a:ext uri="{FF2B5EF4-FFF2-40B4-BE49-F238E27FC236}">
                <a16:creationId xmlns:a16="http://schemas.microsoft.com/office/drawing/2014/main" id="{E7EF1142-F1E1-40FC-47B9-1D34BA38FBF7}"/>
              </a:ext>
            </a:extLst>
          </p:cNvPr>
          <p:cNvSpPr/>
          <p:nvPr/>
        </p:nvSpPr>
        <p:spPr>
          <a:xfrm>
            <a:off x="2041544" y="5809055"/>
            <a:ext cx="9312255" cy="3353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900" b="1" dirty="0">
              <a:latin typeface="Roboto Slab" pitchFamily="2" charset="0"/>
              <a:ea typeface="Roboto Slab" pitchFamily="2" charset="0"/>
              <a:cs typeface="Roboto Slab" pitchFamily="2" charset="0"/>
            </a:endParaRPr>
          </a:p>
        </p:txBody>
      </p:sp>
      <p:sp>
        <p:nvSpPr>
          <p:cNvPr id="11" name="Pijl: rechts 10">
            <a:extLst>
              <a:ext uri="{FF2B5EF4-FFF2-40B4-BE49-F238E27FC236}">
                <a16:creationId xmlns:a16="http://schemas.microsoft.com/office/drawing/2014/main" id="{DF4F8D5E-FC46-2699-107F-E47BA13FC6EF}"/>
              </a:ext>
            </a:extLst>
          </p:cNvPr>
          <p:cNvSpPr/>
          <p:nvPr/>
        </p:nvSpPr>
        <p:spPr>
          <a:xfrm>
            <a:off x="3365027" y="5277679"/>
            <a:ext cx="7988772" cy="335343"/>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900" dirty="0">
              <a:latin typeface="Roboto Slab" pitchFamily="2" charset="0"/>
              <a:ea typeface="Roboto Slab" pitchFamily="2" charset="0"/>
              <a:cs typeface="Roboto Slab" pitchFamily="2" charset="0"/>
            </a:endParaRPr>
          </a:p>
        </p:txBody>
      </p:sp>
      <p:sp>
        <p:nvSpPr>
          <p:cNvPr id="6" name="Pijl: rechts 5">
            <a:extLst>
              <a:ext uri="{FF2B5EF4-FFF2-40B4-BE49-F238E27FC236}">
                <a16:creationId xmlns:a16="http://schemas.microsoft.com/office/drawing/2014/main" id="{EFE15D55-0C45-9678-949D-7D16919AFCE2}"/>
              </a:ext>
            </a:extLst>
          </p:cNvPr>
          <p:cNvSpPr/>
          <p:nvPr/>
        </p:nvSpPr>
        <p:spPr>
          <a:xfrm>
            <a:off x="2041791" y="5270957"/>
            <a:ext cx="1486269" cy="3353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900" dirty="0">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350809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178225260"/>
              </p:ext>
            </p:extLst>
          </p:nvPr>
        </p:nvGraphicFramePr>
        <p:xfrm>
          <a:off x="457200" y="2509236"/>
          <a:ext cx="11341099" cy="3109000"/>
        </p:xfrm>
        <a:graphic>
          <a:graphicData uri="http://schemas.openxmlformats.org/drawingml/2006/table">
            <a:tbl>
              <a:tblPr firstRow="1" bandRow="1">
                <a:noFill/>
                <a:tableStyleId>{93197AE7-1DCE-44E4-8DBD-DEE639F8B807}</a:tableStyleId>
              </a:tblPr>
              <a:tblGrid>
                <a:gridCol w="2151888">
                  <a:extLst>
                    <a:ext uri="{9D8B030D-6E8A-4147-A177-3AD203B41FA5}">
                      <a16:colId xmlns:a16="http://schemas.microsoft.com/office/drawing/2014/main" val="20000"/>
                    </a:ext>
                  </a:extLst>
                </a:gridCol>
                <a:gridCol w="1370772">
                  <a:extLst>
                    <a:ext uri="{9D8B030D-6E8A-4147-A177-3AD203B41FA5}">
                      <a16:colId xmlns:a16="http://schemas.microsoft.com/office/drawing/2014/main" val="20001"/>
                    </a:ext>
                  </a:extLst>
                </a:gridCol>
                <a:gridCol w="1178991">
                  <a:extLst>
                    <a:ext uri="{9D8B030D-6E8A-4147-A177-3AD203B41FA5}">
                      <a16:colId xmlns:a16="http://schemas.microsoft.com/office/drawing/2014/main" val="20002"/>
                    </a:ext>
                  </a:extLst>
                </a:gridCol>
                <a:gridCol w="5411129">
                  <a:extLst>
                    <a:ext uri="{9D8B030D-6E8A-4147-A177-3AD203B41FA5}">
                      <a16:colId xmlns:a16="http://schemas.microsoft.com/office/drawing/2014/main" val="20003"/>
                    </a:ext>
                  </a:extLst>
                </a:gridCol>
                <a:gridCol w="1228319">
                  <a:extLst>
                    <a:ext uri="{9D8B030D-6E8A-4147-A177-3AD203B41FA5}">
                      <a16:colId xmlns:a16="http://schemas.microsoft.com/office/drawing/2014/main" val="20005"/>
                    </a:ext>
                  </a:extLst>
                </a:gridCol>
              </a:tblGrid>
              <a:tr h="365757">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extLst>
                  <a:ext uri="{0D108BD9-81ED-4DB2-BD59-A6C34878D82A}">
                    <a16:rowId xmlns:a16="http://schemas.microsoft.com/office/drawing/2014/main" val="10000"/>
                  </a:ext>
                </a:extLst>
              </a:tr>
              <a:tr h="98236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Doornemen offertes en financiering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Faciliteren van de eigenaar om eenvoudig opdracht te geven op de offerte. Bij vragen of na 2 weken geen akkoord op de offerte contact opnemen met de eigenaar om offertes en financieringsmogelijkheden te bespreken en te overleggen welke offerte en financieringsoptie (inclusief subsidies) worden gekozen. Hierbij geeft de intermediair uitleg, maar geen advies. Waar nodig verwijst de intermediair door naar andere informatiebronnen over financiering, zoals informatie over de gemeentelijke duurzaamheidslening.</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Borgen dat de eigenaar laagdrempelig opdracht kan geven op de offerte voor de maatregelen die hij definitief zou willen afnemen.</a:t>
                      </a:r>
                    </a:p>
                  </a:txBody>
                  <a:tcPr marL="91450" marR="91450" marT="45725" marB="45725">
                    <a:solidFill>
                      <a:srgbClr val="ED7D31">
                        <a:alpha val="14902"/>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1"/>
                  </a:ext>
                </a:extLst>
              </a:tr>
              <a:tr h="698856">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Regelen financiering en subsidies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Zoveel mogelijk voorbereiden van de eigenaar bij het regelen van de financiering en subsidieaanvragen. Dit houdt onder andere ook in dat offertes en facturen voldoen aan de voorwaarden van financiers, waaronder Warmtefonds, hypotheekverstrekkers, gemeente en subsidieverleners: de factuur is ISDE-</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proof</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inclusief foto’s. </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Ontzorging</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bieden voor mensen die de ISDE- aanvraag lastig vinden.</a:t>
                      </a:r>
                    </a:p>
                    <a:p>
                      <a:pPr marL="171450" marR="0" lvl="0" indent="-171450" algn="l" rtl="0">
                        <a:lnSpc>
                          <a:spcPct val="100000"/>
                        </a:lnSpc>
                        <a:spcBef>
                          <a:spcPts val="0"/>
                        </a:spcBef>
                        <a:spcAft>
                          <a:spcPts val="0"/>
                        </a:spcAft>
                        <a:buClr>
                          <a:srgbClr val="000000"/>
                        </a:buClr>
                        <a:buSzPts val="900"/>
                        <a:buFontTx/>
                        <a:buChar char="-"/>
                      </a:pP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p>
                      <a:pPr marL="171450" marR="0" lvl="0" indent="-171450" algn="l" rtl="0">
                        <a:lnSpc>
                          <a:spcPct val="100000"/>
                        </a:lnSpc>
                        <a:spcBef>
                          <a:spcPts val="0"/>
                        </a:spcBef>
                        <a:spcAft>
                          <a:spcPts val="0"/>
                        </a:spcAft>
                        <a:buClr>
                          <a:srgbClr val="000000"/>
                        </a:buClr>
                        <a:buSzPts val="900"/>
                        <a:buFontTx/>
                        <a:buChar char="-"/>
                      </a:pP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Ondersteunen bij aanvraag duurzaamheidslening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p>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Ondersteuning</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Ondersteunen eigenaar bij de aanvraag van de Duurzaamheidslening. Het deel ISDE subsidie mag meegefinancierd worden bij deze lening, dus die hoeft de bewoner niet zelf voor te schieten.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Capaciteit organiseren voor extra gemeentelijke ondersteuning aanvraag Duurzaamheidslening</a:t>
                      </a: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228493371"/>
                  </a:ext>
                </a:extLst>
              </a:tr>
            </a:tbl>
          </a:graphicData>
        </a:graphic>
      </p:graphicFrame>
      <p:sp>
        <p:nvSpPr>
          <p:cNvPr id="4" name="Google Shape;234;g25a1631fafb_0_0">
            <a:extLst>
              <a:ext uri="{FF2B5EF4-FFF2-40B4-BE49-F238E27FC236}">
                <a16:creationId xmlns:a16="http://schemas.microsoft.com/office/drawing/2014/main" id="{09F35F17-1428-895B-042A-CECF9B860D8E}"/>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Akkoord eigenaar</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Sitmuleren</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dat de woningeigenaar akkoord gaat met het uitvoeren van de isolatiemaatregelen en zo het aantal woningeigenaren dat maatregelen neemt vergroten.</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doelgroep heeft mogelijk andere prioriteiten heeft dan het isoleren van de woning en mogelijk beperkte kennis over wat een goede isolatieaanpak is. Daarom is het belangrijk om ze gedurende het hele proces van eerste aanmelding tot uitvoering te ontzorgen.</a:t>
            </a:r>
          </a:p>
        </p:txBody>
      </p:sp>
      <p:sp>
        <p:nvSpPr>
          <p:cNvPr id="2" name="Google Shape;235;g25a1631fafb_0_0">
            <a:extLst>
              <a:ext uri="{FF2B5EF4-FFF2-40B4-BE49-F238E27FC236}">
                <a16:creationId xmlns:a16="http://schemas.microsoft.com/office/drawing/2014/main" id="{4647997D-9B6A-41FB-B76F-F1C25D8892E8}"/>
              </a:ext>
            </a:extLst>
          </p:cNvPr>
          <p:cNvSpPr/>
          <p:nvPr/>
        </p:nvSpPr>
        <p:spPr>
          <a:xfrm>
            <a:off x="1263725" y="161924"/>
            <a:ext cx="4678200" cy="2234626"/>
          </a:xfrm>
          <a:prstGeom prst="rect">
            <a:avLst/>
          </a:prstGeom>
          <a:solidFill>
            <a:srgbClr val="ED7D31">
              <a:alpha val="145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3" name="Google Shape;236;g25a1631fafb_0_0">
            <a:extLst>
              <a:ext uri="{FF2B5EF4-FFF2-40B4-BE49-F238E27FC236}">
                <a16:creationId xmlns:a16="http://schemas.microsoft.com/office/drawing/2014/main" id="{29F49A93-D4FE-FAB3-BD2C-04056F9018B1}"/>
              </a:ext>
            </a:extLst>
          </p:cNvPr>
          <p:cNvSpPr/>
          <p:nvPr/>
        </p:nvSpPr>
        <p:spPr>
          <a:xfrm>
            <a:off x="456208" y="161924"/>
            <a:ext cx="777600" cy="2234626"/>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238;g25a1631fafb_0_0">
            <a:extLst>
              <a:ext uri="{FF2B5EF4-FFF2-40B4-BE49-F238E27FC236}">
                <a16:creationId xmlns:a16="http://schemas.microsoft.com/office/drawing/2014/main" id="{70AD2E83-4D21-AA09-B30C-94A3FEA88057}"/>
              </a:ext>
            </a:extLst>
          </p:cNvPr>
          <p:cNvSpPr/>
          <p:nvPr/>
        </p:nvSpPr>
        <p:spPr>
          <a:xfrm>
            <a:off x="2564666" y="1224745"/>
            <a:ext cx="2587300" cy="215400"/>
          </a:xfrm>
          <a:prstGeom prst="snip2DiagRect">
            <a:avLst>
              <a:gd name="adj1" fmla="val 100000"/>
              <a:gd name="adj2" fmla="val 16667"/>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6" name="Google Shape;239;g25a1631fafb_0_0">
            <a:extLst>
              <a:ext uri="{FF2B5EF4-FFF2-40B4-BE49-F238E27FC236}">
                <a16:creationId xmlns:a16="http://schemas.microsoft.com/office/drawing/2014/main" id="{ACFDD3C0-09CF-8E65-7D96-8D7417C29329}"/>
              </a:ext>
            </a:extLst>
          </p:cNvPr>
          <p:cNvSpPr txBox="1"/>
          <p:nvPr/>
        </p:nvSpPr>
        <p:spPr>
          <a:xfrm>
            <a:off x="451838" y="161924"/>
            <a:ext cx="777600" cy="2234626"/>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Uitvoering:</a:t>
            </a:r>
            <a:endParaRPr sz="800" b="0" i="0" u="none" strike="noStrike" cap="none" dirty="0">
              <a:solidFill>
                <a:srgbClr val="000000"/>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Werven en Ontzorgen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7" name="Google Shape;241;g25a1631fafb_0_0">
            <a:extLst>
              <a:ext uri="{FF2B5EF4-FFF2-40B4-BE49-F238E27FC236}">
                <a16:creationId xmlns:a16="http://schemas.microsoft.com/office/drawing/2014/main" id="{2BF26FB1-54F2-548E-8CE4-C737ABD75FB6}"/>
              </a:ext>
            </a:extLst>
          </p:cNvPr>
          <p:cNvSpPr txBox="1"/>
          <p:nvPr/>
        </p:nvSpPr>
        <p:spPr>
          <a:xfrm>
            <a:off x="2641161" y="1051159"/>
            <a:ext cx="2400054" cy="53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Akkoord bewoners</a:t>
            </a:r>
            <a:endParaRPr sz="8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8" name="Google Shape;242;g25a1631fafb_0_0">
            <a:extLst>
              <a:ext uri="{FF2B5EF4-FFF2-40B4-BE49-F238E27FC236}">
                <a16:creationId xmlns:a16="http://schemas.microsoft.com/office/drawing/2014/main" id="{DCF18855-2E9D-158C-76BC-599EE48D55A9}"/>
              </a:ext>
            </a:extLst>
          </p:cNvPr>
          <p:cNvSpPr/>
          <p:nvPr/>
        </p:nvSpPr>
        <p:spPr>
          <a:xfrm>
            <a:off x="1639190" y="505808"/>
            <a:ext cx="3210867" cy="215400"/>
          </a:xfrm>
          <a:prstGeom prst="snip2DiagRect">
            <a:avLst>
              <a:gd name="adj1" fmla="val 100000"/>
              <a:gd name="adj2" fmla="val 16667"/>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9" name="Google Shape;243;g25a1631fafb_0_0">
            <a:extLst>
              <a:ext uri="{FF2B5EF4-FFF2-40B4-BE49-F238E27FC236}">
                <a16:creationId xmlns:a16="http://schemas.microsoft.com/office/drawing/2014/main" id="{C920A388-A388-F533-98FC-AF58F2C6E70E}"/>
              </a:ext>
            </a:extLst>
          </p:cNvPr>
          <p:cNvSpPr txBox="1"/>
          <p:nvPr/>
        </p:nvSpPr>
        <p:spPr>
          <a:xfrm>
            <a:off x="1750799" y="528848"/>
            <a:ext cx="2904600" cy="12311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Werving: Benadering &amp; </a:t>
            </a:r>
            <a:r>
              <a:rPr lang="nl-NL" sz="800" b="0" i="0" u="none" strike="noStrike" cap="none" dirty="0" err="1">
                <a:solidFill>
                  <a:srgbClr val="FFFFFF"/>
                </a:solidFill>
                <a:latin typeface="Roboto Slab" pitchFamily="2" charset="0"/>
                <a:ea typeface="Roboto Slab" pitchFamily="2" charset="0"/>
                <a:cs typeface="Roboto Slab" pitchFamily="2" charset="0"/>
                <a:sym typeface="Calibri"/>
              </a:rPr>
              <a:t>Kwartiermaken</a:t>
            </a:r>
            <a:endParaRPr lang="nl-NL"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0" name="Google Shape;244;g25a1631fafb_0_0">
            <a:extLst>
              <a:ext uri="{FF2B5EF4-FFF2-40B4-BE49-F238E27FC236}">
                <a16:creationId xmlns:a16="http://schemas.microsoft.com/office/drawing/2014/main" id="{C3D5BC9A-E2D3-A9B5-3ACB-C31B5AEBB9ED}"/>
              </a:ext>
            </a:extLst>
          </p:cNvPr>
          <p:cNvSpPr/>
          <p:nvPr/>
        </p:nvSpPr>
        <p:spPr>
          <a:xfrm>
            <a:off x="2035066" y="794476"/>
            <a:ext cx="2983550" cy="2463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algn="ctr">
              <a:buClr>
                <a:schemeClr val="dk1"/>
              </a:buClr>
              <a:buSzPts val="1800"/>
            </a:pPr>
            <a:endParaRPr sz="800">
              <a:solidFill>
                <a:srgbClr val="FFFFFF"/>
              </a:solidFill>
              <a:latin typeface="Roboto Slab" pitchFamily="2" charset="0"/>
              <a:ea typeface="Roboto Slab" pitchFamily="2" charset="0"/>
              <a:cs typeface="Roboto Slab" pitchFamily="2" charset="0"/>
              <a:sym typeface="Calibri"/>
            </a:endParaRPr>
          </a:p>
        </p:txBody>
      </p:sp>
      <p:sp>
        <p:nvSpPr>
          <p:cNvPr id="11" name="Google Shape;245;g25a1631fafb_0_0">
            <a:extLst>
              <a:ext uri="{FF2B5EF4-FFF2-40B4-BE49-F238E27FC236}">
                <a16:creationId xmlns:a16="http://schemas.microsoft.com/office/drawing/2014/main" id="{B1C13F82-00E1-C41A-3F76-AAD7FC815A99}"/>
              </a:ext>
            </a:extLst>
          </p:cNvPr>
          <p:cNvSpPr txBox="1"/>
          <p:nvPr/>
        </p:nvSpPr>
        <p:spPr>
          <a:xfrm>
            <a:off x="2233692" y="869961"/>
            <a:ext cx="2627437" cy="1230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i="0" u="none" strike="noStrike" cap="none" dirty="0">
                <a:solidFill>
                  <a:schemeClr val="bg1"/>
                </a:solidFill>
                <a:latin typeface="Roboto Slab" pitchFamily="2" charset="0"/>
                <a:ea typeface="Roboto Slab" pitchFamily="2" charset="0"/>
                <a:cs typeface="Roboto Slab" pitchFamily="2" charset="0"/>
                <a:sym typeface="Calibri"/>
              </a:rPr>
              <a:t>Van advies naar offerte</a:t>
            </a:r>
          </a:p>
        </p:txBody>
      </p:sp>
      <p:sp>
        <p:nvSpPr>
          <p:cNvPr id="12" name="Google Shape;246;g25a1631fafb_0_0">
            <a:extLst>
              <a:ext uri="{FF2B5EF4-FFF2-40B4-BE49-F238E27FC236}">
                <a16:creationId xmlns:a16="http://schemas.microsoft.com/office/drawing/2014/main" id="{CFB0B35B-DBB4-1919-EE1D-A0D6E7E5114F}"/>
              </a:ext>
            </a:extLst>
          </p:cNvPr>
          <p:cNvSpPr/>
          <p:nvPr/>
        </p:nvSpPr>
        <p:spPr>
          <a:xfrm>
            <a:off x="3195966" y="1513426"/>
            <a:ext cx="2055374" cy="2463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3" name="Google Shape;247;g25a1631fafb_0_0">
            <a:extLst>
              <a:ext uri="{FF2B5EF4-FFF2-40B4-BE49-F238E27FC236}">
                <a16:creationId xmlns:a16="http://schemas.microsoft.com/office/drawing/2014/main" id="{E56C90E8-7820-7E6B-457D-96B36CEC908D}"/>
              </a:ext>
            </a:extLst>
          </p:cNvPr>
          <p:cNvSpPr txBox="1"/>
          <p:nvPr/>
        </p:nvSpPr>
        <p:spPr>
          <a:xfrm>
            <a:off x="3324527" y="1440162"/>
            <a:ext cx="1749460" cy="35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a:solidFill>
                  <a:srgbClr val="FFFFFF"/>
                </a:solidFill>
                <a:latin typeface="Roboto Slab" pitchFamily="2" charset="0"/>
                <a:ea typeface="Roboto Slab" pitchFamily="2" charset="0"/>
                <a:cs typeface="Roboto Slab" pitchFamily="2" charset="0"/>
                <a:sym typeface="Calibri"/>
              </a:rPr>
              <a:t>(Ondersteuning bij) uitvoering</a:t>
            </a: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 name="Google Shape;248;g25a1631fafb_0_0">
            <a:extLst>
              <a:ext uri="{FF2B5EF4-FFF2-40B4-BE49-F238E27FC236}">
                <a16:creationId xmlns:a16="http://schemas.microsoft.com/office/drawing/2014/main" id="{A3F50846-C7E6-F751-06BC-AA9827D64F21}"/>
              </a:ext>
            </a:extLst>
          </p:cNvPr>
          <p:cNvSpPr/>
          <p:nvPr/>
        </p:nvSpPr>
        <p:spPr>
          <a:xfrm>
            <a:off x="3801965" y="1861101"/>
            <a:ext cx="1585109" cy="2154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7" name="Google Shape;249;g25a1631fafb_0_0">
            <a:extLst>
              <a:ext uri="{FF2B5EF4-FFF2-40B4-BE49-F238E27FC236}">
                <a16:creationId xmlns:a16="http://schemas.microsoft.com/office/drawing/2014/main" id="{A9286ABC-EE3C-72EC-6B02-86F50F160161}"/>
              </a:ext>
            </a:extLst>
          </p:cNvPr>
          <p:cNvSpPr txBox="1"/>
          <p:nvPr/>
        </p:nvSpPr>
        <p:spPr>
          <a:xfrm>
            <a:off x="3906522" y="1759727"/>
            <a:ext cx="1349188" cy="394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Nazorg</a:t>
            </a: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1036901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498031045"/>
              </p:ext>
            </p:extLst>
          </p:nvPr>
        </p:nvGraphicFramePr>
        <p:xfrm>
          <a:off x="461220" y="2509236"/>
          <a:ext cx="11368830" cy="3751110"/>
        </p:xfrm>
        <a:graphic>
          <a:graphicData uri="http://schemas.openxmlformats.org/drawingml/2006/table">
            <a:tbl>
              <a:tblPr firstRow="1" bandRow="1">
                <a:noFill/>
                <a:tableStyleId>{93197AE7-1DCE-44E4-8DBD-DEE639F8B807}</a:tableStyleId>
              </a:tblPr>
              <a:tblGrid>
                <a:gridCol w="2153463">
                  <a:extLst>
                    <a:ext uri="{9D8B030D-6E8A-4147-A177-3AD203B41FA5}">
                      <a16:colId xmlns:a16="http://schemas.microsoft.com/office/drawing/2014/main" val="20000"/>
                    </a:ext>
                  </a:extLst>
                </a:gridCol>
                <a:gridCol w="1374674">
                  <a:extLst>
                    <a:ext uri="{9D8B030D-6E8A-4147-A177-3AD203B41FA5}">
                      <a16:colId xmlns:a16="http://schemas.microsoft.com/office/drawing/2014/main" val="20001"/>
                    </a:ext>
                  </a:extLst>
                </a:gridCol>
                <a:gridCol w="1182347">
                  <a:extLst>
                    <a:ext uri="{9D8B030D-6E8A-4147-A177-3AD203B41FA5}">
                      <a16:colId xmlns:a16="http://schemas.microsoft.com/office/drawing/2014/main" val="20002"/>
                    </a:ext>
                  </a:extLst>
                </a:gridCol>
                <a:gridCol w="5426531">
                  <a:extLst>
                    <a:ext uri="{9D8B030D-6E8A-4147-A177-3AD203B41FA5}">
                      <a16:colId xmlns:a16="http://schemas.microsoft.com/office/drawing/2014/main" val="20003"/>
                    </a:ext>
                  </a:extLst>
                </a:gridCol>
                <a:gridCol w="1231815">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extLst>
                  <a:ext uri="{0D108BD9-81ED-4DB2-BD59-A6C34878D82A}">
                    <a16:rowId xmlns:a16="http://schemas.microsoft.com/office/drawing/2014/main" val="10000"/>
                  </a:ext>
                </a:extLst>
              </a:tr>
              <a:tr h="65735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Contact aannemer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Na akkoord binnen beperkte periode Inplannen van de uitvoering met de isolatie-partijen.</a:t>
                      </a:r>
                    </a:p>
                    <a:p>
                      <a:pPr marL="171450" marR="0" lvl="0" indent="-171450" algn="l" rtl="0">
                        <a:lnSpc>
                          <a:spcPct val="100000"/>
                        </a:lnSpc>
                        <a:spcBef>
                          <a:spcPts val="0"/>
                        </a:spcBef>
                        <a:spcAft>
                          <a:spcPts val="0"/>
                        </a:spcAft>
                        <a:buClr>
                          <a:srgbClr val="000000"/>
                        </a:buClr>
                        <a:buSzPts val="900"/>
                        <a:buFont typeface="Arial"/>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de aanloop naar en gedurende de werkzaamheden onderhoudt intermediair het contact met zowel de aannemer als de eigenaar.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1"/>
                  </a:ext>
                </a:extLst>
              </a:tr>
              <a:tr h="86972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Organiseren praktische hulp rond werkzaamheden</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1"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Buurtverbinder </a:t>
                      </a:r>
                    </a:p>
                    <a:p>
                      <a:pPr marL="285750" marR="0" lvl="1"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i.s.m. </a:t>
                      </a:r>
                    </a:p>
                    <a:p>
                      <a:pPr marL="285750" marR="0" lvl="1" indent="-228600" algn="l" rtl="0">
                        <a:lnSpc>
                          <a:spcPct val="100000"/>
                        </a:lnSpc>
                        <a:spcBef>
                          <a:spcPts val="0"/>
                        </a:spcBef>
                        <a:spcAft>
                          <a:spcPts val="0"/>
                        </a:spcAft>
                        <a:buNone/>
                      </a:pP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Wijknetwerken </a:t>
                      </a:r>
                    </a:p>
                    <a:p>
                      <a:pPr marL="285750" marR="0" lvl="1" indent="-228600" algn="l" rtl="0">
                        <a:lnSpc>
                          <a:spcPct val="100000"/>
                        </a:lnSpc>
                        <a:spcBef>
                          <a:spcPts val="0"/>
                        </a:spcBef>
                        <a:spcAft>
                          <a:spcPts val="0"/>
                        </a:spcAft>
                        <a:buNone/>
                      </a:pP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en netwerken</a:t>
                      </a:r>
                    </a:p>
                    <a:p>
                      <a:pPr marL="285750" marR="0" lvl="1" indent="-228600" algn="l" rtl="0">
                        <a:lnSpc>
                          <a:spcPct val="100000"/>
                        </a:lnSpc>
                        <a:spcBef>
                          <a:spcPts val="0"/>
                        </a:spcBef>
                        <a:spcAft>
                          <a:spcPts val="0"/>
                        </a:spcAft>
                        <a:buNone/>
                      </a:pP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 helpen </a:t>
                      </a:r>
                    </a:p>
                    <a:p>
                      <a:pPr marL="285750" marR="0" lvl="1" indent="-228600" algn="l" rtl="0">
                        <a:lnSpc>
                          <a:spcPct val="100000"/>
                        </a:lnSpc>
                        <a:spcBef>
                          <a:spcPts val="0"/>
                        </a:spcBef>
                        <a:spcAft>
                          <a:spcPts val="0"/>
                        </a:spcAft>
                        <a:buNone/>
                      </a:pPr>
                      <a:r>
                        <a:rPr lang="nl-NL" sz="900" i="1"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bewoners</a:t>
                      </a:r>
                    </a:p>
                  </a:txBody>
                  <a:tcPr marL="91450" marR="91450" marT="45725" marB="45725">
                    <a:solidFill>
                      <a:srgbClr val="ED7D31">
                        <a:alpha val="14902"/>
                      </a:srgbClr>
                    </a:solidFill>
                  </a:tcPr>
                </a:tc>
                <a:tc>
                  <a:txBody>
                    <a:bodyPr/>
                    <a:lstStyle/>
                    <a:p>
                      <a:pPr marL="285750" marR="0" lvl="0" indent="-2857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Inventariseren waar praktische hulp rondom werkzaamheden nodig is</a:t>
                      </a:r>
                    </a:p>
                    <a:p>
                      <a:pPr marL="285750" marR="0" lvl="0" indent="-2857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Partijen en vrijwilligers stimuleren praktische hulp rondom werkzaamheden te organiseren voor eigenaren die dat nodig hebben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2545133226"/>
                  </a:ext>
                </a:extLst>
              </a:tr>
              <a:tr h="8697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Doorverwijzen eigenaar naar partij voor praktische hulp</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De Intermediair verwijst bewoners die zelf praktische zaken niet kunnen regelen door naar netwerken/organisaties die met praktische zaken rond de werkzaamheden kan helpen, zoals opruimen van ruimtes, opslag van spullen tijdens verbouwing en vinden van tijdelijke plekken voor rust, thuiswerken of andere praktische zaken die voortkomen uit de werkzaamheden</a:t>
                      </a: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2"/>
                  </a:ext>
                </a:extLst>
              </a:tr>
              <a:tr h="91810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Doorsturen factuur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1"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p>
                  </a:txBody>
                  <a:tcPr marL="91450" marR="91450" marT="45725" marB="45725">
                    <a:solidFill>
                      <a:srgbClr val="ED7D31">
                        <a:alpha val="14902"/>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Controleren of factuur in overeenstemming is met offerte en uitgevoerde werkzaamheden</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Controleren of factuur voldoet aan eisen financiers en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subisidieverleners</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(zoals ISDE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proof</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incl. foto’s)</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Doorsturen factuur naar woningeigenaar</a:t>
                      </a: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87579562"/>
                  </a:ext>
                </a:extLst>
              </a:tr>
            </a:tbl>
          </a:graphicData>
        </a:graphic>
      </p:graphicFrame>
      <p:sp>
        <p:nvSpPr>
          <p:cNvPr id="6" name="Google Shape;234;g25a1631fafb_0_0">
            <a:extLst>
              <a:ext uri="{FF2B5EF4-FFF2-40B4-BE49-F238E27FC236}">
                <a16:creationId xmlns:a16="http://schemas.microsoft.com/office/drawing/2014/main" id="{FAB6FE7D-57CB-918E-6DFE-0C9FEA8DBEDA}"/>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Ondersteuning tijdens uitvoering</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Ervoor zorgen dat de maatregelen daadwerkelijk worden genomen. Daarnaast willen we hiermee ervoor zorgen dat de woningeigenaar blij is met hoe de maatregelen zijn uitgevoerd waardoor ze positief zijn over de isolatieaanpak richting andere mogelijke deelnemers.</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doelgroep heeft mogelijk andere prioriteiten heeft dan het isoleren van de woning en mogelijk beperkte kennis over wat een goede isolatieaanpak is. Daarom is het belangrijk om ze gedurende het hele proces van eerste aanmelding tot uitvoering te ontzorgen</a:t>
            </a:r>
          </a:p>
        </p:txBody>
      </p:sp>
      <p:sp>
        <p:nvSpPr>
          <p:cNvPr id="2" name="Stroomdiagram: Document 1">
            <a:extLst>
              <a:ext uri="{FF2B5EF4-FFF2-40B4-BE49-F238E27FC236}">
                <a16:creationId xmlns:a16="http://schemas.microsoft.com/office/drawing/2014/main" id="{06461847-52E3-7CEF-AB11-0A0E552907EA}"/>
              </a:ext>
            </a:extLst>
          </p:cNvPr>
          <p:cNvSpPr/>
          <p:nvPr/>
        </p:nvSpPr>
        <p:spPr>
          <a:xfrm>
            <a:off x="10136048" y="3914020"/>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IV</a:t>
            </a:r>
          </a:p>
        </p:txBody>
      </p:sp>
      <p:sp>
        <p:nvSpPr>
          <p:cNvPr id="3" name="Google Shape;235;g25a1631fafb_0_0">
            <a:extLst>
              <a:ext uri="{FF2B5EF4-FFF2-40B4-BE49-F238E27FC236}">
                <a16:creationId xmlns:a16="http://schemas.microsoft.com/office/drawing/2014/main" id="{0D415FD0-77CE-432C-455B-89BE5432E582}"/>
              </a:ext>
            </a:extLst>
          </p:cNvPr>
          <p:cNvSpPr/>
          <p:nvPr/>
        </p:nvSpPr>
        <p:spPr>
          <a:xfrm>
            <a:off x="1263725" y="161924"/>
            <a:ext cx="4678200" cy="2234626"/>
          </a:xfrm>
          <a:prstGeom prst="rect">
            <a:avLst/>
          </a:prstGeom>
          <a:solidFill>
            <a:srgbClr val="ED7D31">
              <a:alpha val="145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4" name="Google Shape;236;g25a1631fafb_0_0">
            <a:extLst>
              <a:ext uri="{FF2B5EF4-FFF2-40B4-BE49-F238E27FC236}">
                <a16:creationId xmlns:a16="http://schemas.microsoft.com/office/drawing/2014/main" id="{4817B9B3-DC66-BCBC-73E2-A77210ADA190}"/>
              </a:ext>
            </a:extLst>
          </p:cNvPr>
          <p:cNvSpPr/>
          <p:nvPr/>
        </p:nvSpPr>
        <p:spPr>
          <a:xfrm>
            <a:off x="456208" y="161924"/>
            <a:ext cx="777600" cy="2234626"/>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238;g25a1631fafb_0_0">
            <a:extLst>
              <a:ext uri="{FF2B5EF4-FFF2-40B4-BE49-F238E27FC236}">
                <a16:creationId xmlns:a16="http://schemas.microsoft.com/office/drawing/2014/main" id="{48304FF4-C2AE-E7DC-A779-0994BC437842}"/>
              </a:ext>
            </a:extLst>
          </p:cNvPr>
          <p:cNvSpPr/>
          <p:nvPr/>
        </p:nvSpPr>
        <p:spPr>
          <a:xfrm>
            <a:off x="2564666" y="1224745"/>
            <a:ext cx="2587300" cy="215400"/>
          </a:xfrm>
          <a:prstGeom prst="snip2DiagRect">
            <a:avLst>
              <a:gd name="adj1" fmla="val 100000"/>
              <a:gd name="adj2" fmla="val 16667"/>
            </a:avLst>
          </a:prstGeom>
          <a:solidFill>
            <a:schemeClr val="accent4">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7" name="Google Shape;239;g25a1631fafb_0_0">
            <a:extLst>
              <a:ext uri="{FF2B5EF4-FFF2-40B4-BE49-F238E27FC236}">
                <a16:creationId xmlns:a16="http://schemas.microsoft.com/office/drawing/2014/main" id="{E6EE6801-1831-6F4E-46D5-662E2A71B1B4}"/>
              </a:ext>
            </a:extLst>
          </p:cNvPr>
          <p:cNvSpPr txBox="1"/>
          <p:nvPr/>
        </p:nvSpPr>
        <p:spPr>
          <a:xfrm>
            <a:off x="451838" y="161924"/>
            <a:ext cx="777600" cy="2234626"/>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Uitvoering:</a:t>
            </a:r>
            <a:endParaRPr sz="800" b="0" i="0" u="none" strike="noStrike" cap="none" dirty="0">
              <a:solidFill>
                <a:srgbClr val="000000"/>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Werven en Ontzorgen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8" name="Google Shape;241;g25a1631fafb_0_0">
            <a:extLst>
              <a:ext uri="{FF2B5EF4-FFF2-40B4-BE49-F238E27FC236}">
                <a16:creationId xmlns:a16="http://schemas.microsoft.com/office/drawing/2014/main" id="{498C4302-774B-9D2F-AB91-C5395285361B}"/>
              </a:ext>
            </a:extLst>
          </p:cNvPr>
          <p:cNvSpPr txBox="1"/>
          <p:nvPr/>
        </p:nvSpPr>
        <p:spPr>
          <a:xfrm>
            <a:off x="2641161" y="1051159"/>
            <a:ext cx="2400054" cy="53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i="0" u="none" strike="noStrike" cap="none" dirty="0">
                <a:solidFill>
                  <a:schemeClr val="bg1"/>
                </a:solidFill>
                <a:latin typeface="Roboto Slab" pitchFamily="2" charset="0"/>
                <a:ea typeface="Roboto Slab" pitchFamily="2" charset="0"/>
                <a:cs typeface="Roboto Slab" pitchFamily="2" charset="0"/>
                <a:sym typeface="Calibri"/>
              </a:rPr>
              <a:t>Akkoord bewoners</a:t>
            </a:r>
            <a:endParaRPr sz="800" i="0" u="none" strike="noStrike" cap="none" dirty="0">
              <a:solidFill>
                <a:schemeClr val="bg1"/>
              </a:solidFill>
              <a:latin typeface="Roboto Slab" pitchFamily="2" charset="0"/>
              <a:ea typeface="Roboto Slab" pitchFamily="2" charset="0"/>
              <a:cs typeface="Roboto Slab" pitchFamily="2" charset="0"/>
              <a:sym typeface="Calibri"/>
            </a:endParaRPr>
          </a:p>
        </p:txBody>
      </p:sp>
      <p:sp>
        <p:nvSpPr>
          <p:cNvPr id="9" name="Google Shape;242;g25a1631fafb_0_0">
            <a:extLst>
              <a:ext uri="{FF2B5EF4-FFF2-40B4-BE49-F238E27FC236}">
                <a16:creationId xmlns:a16="http://schemas.microsoft.com/office/drawing/2014/main" id="{E68C5F4B-9EB9-2267-60C1-2F7DD8D81953}"/>
              </a:ext>
            </a:extLst>
          </p:cNvPr>
          <p:cNvSpPr/>
          <p:nvPr/>
        </p:nvSpPr>
        <p:spPr>
          <a:xfrm>
            <a:off x="1639190" y="505808"/>
            <a:ext cx="3210867" cy="215400"/>
          </a:xfrm>
          <a:prstGeom prst="snip2DiagRect">
            <a:avLst>
              <a:gd name="adj1" fmla="val 100000"/>
              <a:gd name="adj2" fmla="val 16667"/>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0" name="Google Shape;243;g25a1631fafb_0_0">
            <a:extLst>
              <a:ext uri="{FF2B5EF4-FFF2-40B4-BE49-F238E27FC236}">
                <a16:creationId xmlns:a16="http://schemas.microsoft.com/office/drawing/2014/main" id="{462005BB-B577-2C11-1BAF-43E1E8F5C556}"/>
              </a:ext>
            </a:extLst>
          </p:cNvPr>
          <p:cNvSpPr txBox="1"/>
          <p:nvPr/>
        </p:nvSpPr>
        <p:spPr>
          <a:xfrm>
            <a:off x="1750799" y="528848"/>
            <a:ext cx="2904600" cy="12311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Werving: Benadering &amp; </a:t>
            </a:r>
            <a:r>
              <a:rPr lang="nl-NL" sz="800" b="0" i="0" u="none" strike="noStrike" cap="none" dirty="0" err="1">
                <a:solidFill>
                  <a:srgbClr val="FFFFFF"/>
                </a:solidFill>
                <a:latin typeface="Roboto Slab" pitchFamily="2" charset="0"/>
                <a:ea typeface="Roboto Slab" pitchFamily="2" charset="0"/>
                <a:cs typeface="Roboto Slab" pitchFamily="2" charset="0"/>
                <a:sym typeface="Calibri"/>
              </a:rPr>
              <a:t>Kwartiermaken</a:t>
            </a:r>
            <a:endParaRPr lang="nl-NL"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1" name="Google Shape;244;g25a1631fafb_0_0">
            <a:extLst>
              <a:ext uri="{FF2B5EF4-FFF2-40B4-BE49-F238E27FC236}">
                <a16:creationId xmlns:a16="http://schemas.microsoft.com/office/drawing/2014/main" id="{3A4E9D74-ED5F-0586-4DC8-ACB9CEE94A78}"/>
              </a:ext>
            </a:extLst>
          </p:cNvPr>
          <p:cNvSpPr/>
          <p:nvPr/>
        </p:nvSpPr>
        <p:spPr>
          <a:xfrm>
            <a:off x="2035066" y="794476"/>
            <a:ext cx="2983550" cy="246300"/>
          </a:xfrm>
          <a:prstGeom prst="snip2DiagRect">
            <a:avLst>
              <a:gd name="adj1" fmla="val 100000"/>
              <a:gd name="adj2" fmla="val 16667"/>
            </a:avLst>
          </a:prstGeom>
          <a:solidFill>
            <a:schemeClr val="accent4">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2" name="Google Shape;245;g25a1631fafb_0_0">
            <a:extLst>
              <a:ext uri="{FF2B5EF4-FFF2-40B4-BE49-F238E27FC236}">
                <a16:creationId xmlns:a16="http://schemas.microsoft.com/office/drawing/2014/main" id="{9C25ECD1-66B7-CEA5-11EC-4618B3546352}"/>
              </a:ext>
            </a:extLst>
          </p:cNvPr>
          <p:cNvSpPr txBox="1"/>
          <p:nvPr/>
        </p:nvSpPr>
        <p:spPr>
          <a:xfrm>
            <a:off x="2233692" y="869961"/>
            <a:ext cx="2627437" cy="1230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i="0" u="none" strike="noStrike" cap="none" dirty="0">
                <a:solidFill>
                  <a:schemeClr val="bg1"/>
                </a:solidFill>
                <a:latin typeface="Roboto Slab" pitchFamily="2" charset="0"/>
                <a:ea typeface="Roboto Slab" pitchFamily="2" charset="0"/>
                <a:cs typeface="Roboto Slab" pitchFamily="2" charset="0"/>
                <a:sym typeface="Calibri"/>
              </a:rPr>
              <a:t>Van advies naar offerte</a:t>
            </a:r>
          </a:p>
        </p:txBody>
      </p:sp>
      <p:sp>
        <p:nvSpPr>
          <p:cNvPr id="13" name="Google Shape;246;g25a1631fafb_0_0">
            <a:extLst>
              <a:ext uri="{FF2B5EF4-FFF2-40B4-BE49-F238E27FC236}">
                <a16:creationId xmlns:a16="http://schemas.microsoft.com/office/drawing/2014/main" id="{D0F93CA1-59DA-DC58-4A26-2165C7F03103}"/>
              </a:ext>
            </a:extLst>
          </p:cNvPr>
          <p:cNvSpPr/>
          <p:nvPr/>
        </p:nvSpPr>
        <p:spPr>
          <a:xfrm>
            <a:off x="3195966" y="1513426"/>
            <a:ext cx="2055374" cy="246300"/>
          </a:xfrm>
          <a:prstGeom prst="snip2DiagRect">
            <a:avLst>
              <a:gd name="adj1" fmla="val 100000"/>
              <a:gd name="adj2" fmla="val 16667"/>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 name="Google Shape;247;g25a1631fafb_0_0">
            <a:extLst>
              <a:ext uri="{FF2B5EF4-FFF2-40B4-BE49-F238E27FC236}">
                <a16:creationId xmlns:a16="http://schemas.microsoft.com/office/drawing/2014/main" id="{7600985C-12B0-CE5C-1E99-846710338491}"/>
              </a:ext>
            </a:extLst>
          </p:cNvPr>
          <p:cNvSpPr txBox="1"/>
          <p:nvPr/>
        </p:nvSpPr>
        <p:spPr>
          <a:xfrm>
            <a:off x="3324527" y="1440162"/>
            <a:ext cx="1749460" cy="35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(Ondersteuning bij) uitvoering</a:t>
            </a:r>
            <a:endParaRPr sz="8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15" name="Google Shape;248;g25a1631fafb_0_0">
            <a:extLst>
              <a:ext uri="{FF2B5EF4-FFF2-40B4-BE49-F238E27FC236}">
                <a16:creationId xmlns:a16="http://schemas.microsoft.com/office/drawing/2014/main" id="{45FB7744-40F1-0288-6758-6A350813DFB3}"/>
              </a:ext>
            </a:extLst>
          </p:cNvPr>
          <p:cNvSpPr/>
          <p:nvPr/>
        </p:nvSpPr>
        <p:spPr>
          <a:xfrm>
            <a:off x="3801965" y="1861101"/>
            <a:ext cx="1585109" cy="2154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8" name="Google Shape;249;g25a1631fafb_0_0">
            <a:extLst>
              <a:ext uri="{FF2B5EF4-FFF2-40B4-BE49-F238E27FC236}">
                <a16:creationId xmlns:a16="http://schemas.microsoft.com/office/drawing/2014/main" id="{18A6051B-EF59-926D-CDCE-716669452691}"/>
              </a:ext>
            </a:extLst>
          </p:cNvPr>
          <p:cNvSpPr txBox="1"/>
          <p:nvPr/>
        </p:nvSpPr>
        <p:spPr>
          <a:xfrm>
            <a:off x="3906522" y="1759727"/>
            <a:ext cx="1349188" cy="394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Nazorg</a:t>
            </a: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1629869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286235319"/>
              </p:ext>
            </p:extLst>
          </p:nvPr>
        </p:nvGraphicFramePr>
        <p:xfrm>
          <a:off x="461225" y="2599204"/>
          <a:ext cx="11387875" cy="2788325"/>
        </p:xfrm>
        <a:graphic>
          <a:graphicData uri="http://schemas.openxmlformats.org/drawingml/2006/table">
            <a:tbl>
              <a:tblPr firstRow="1" bandRow="1">
                <a:noFill/>
                <a:tableStyleId>{93197AE7-1DCE-44E4-8DBD-DEE639F8B807}</a:tableStyleId>
              </a:tblPr>
              <a:tblGrid>
                <a:gridCol w="2157070">
                  <a:extLst>
                    <a:ext uri="{9D8B030D-6E8A-4147-A177-3AD203B41FA5}">
                      <a16:colId xmlns:a16="http://schemas.microsoft.com/office/drawing/2014/main" val="20000"/>
                    </a:ext>
                  </a:extLst>
                </a:gridCol>
                <a:gridCol w="1376977">
                  <a:extLst>
                    <a:ext uri="{9D8B030D-6E8A-4147-A177-3AD203B41FA5}">
                      <a16:colId xmlns:a16="http://schemas.microsoft.com/office/drawing/2014/main" val="20001"/>
                    </a:ext>
                  </a:extLst>
                </a:gridCol>
                <a:gridCol w="1184328">
                  <a:extLst>
                    <a:ext uri="{9D8B030D-6E8A-4147-A177-3AD203B41FA5}">
                      <a16:colId xmlns:a16="http://schemas.microsoft.com/office/drawing/2014/main" val="20002"/>
                    </a:ext>
                  </a:extLst>
                </a:gridCol>
                <a:gridCol w="5435621">
                  <a:extLst>
                    <a:ext uri="{9D8B030D-6E8A-4147-A177-3AD203B41FA5}">
                      <a16:colId xmlns:a16="http://schemas.microsoft.com/office/drawing/2014/main" val="20003"/>
                    </a:ext>
                  </a:extLst>
                </a:gridCol>
                <a:gridCol w="1233879">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4"/>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4"/>
                    </a:solidFill>
                  </a:tcPr>
                </a:tc>
                <a:extLst>
                  <a:ext uri="{0D108BD9-81ED-4DB2-BD59-A6C34878D82A}">
                    <a16:rowId xmlns:a16="http://schemas.microsoft.com/office/drawing/2014/main" val="10000"/>
                  </a:ext>
                </a:extLst>
              </a:tr>
              <a:tr h="65735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Contact opnemen over uitvoering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Contact opnemen met de eigenaar na afloop van de werkzaamheden om te controleren of alle werkzaamheden goed zijn verlopen. </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Bemiddelen  tussen aannemer en eigenaar als werkzaamheden niet goed zijn verlopen. </a:t>
                      </a:r>
                    </a:p>
                  </a:txBody>
                  <a:tcPr marL="91450" marR="91450" marT="45725" marB="45725">
                    <a:solidFill>
                      <a:srgbClr val="ED7D31">
                        <a:alpha val="14902"/>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1"/>
                  </a:ext>
                </a:extLst>
              </a:tr>
              <a:tr h="86972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Sturen enquête/ evaluatie</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Clr>
                          <a:srgbClr val="000000"/>
                        </a:buClr>
                        <a:buSzPts val="900"/>
                        <a:buFont typeface="Arial"/>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Na afloop van de uitvoering de eigenaar een evaluatie sturen met enquête over de ervaringen met het proces en eventuele verbeterpunten/tips.</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Zie slide 15 en 16</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10002"/>
                  </a:ext>
                </a:extLst>
              </a:tr>
              <a:tr h="86972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Doorsturen resultaten enquête/evaluatie naar gemeente</a:t>
                      </a:r>
                    </a:p>
                  </a:txBody>
                  <a:tcPr marL="91450" marR="91450" marT="45725" marB="45725">
                    <a:solidFill>
                      <a:srgbClr val="ED7D31">
                        <a:alpha val="14902"/>
                      </a:srgbClr>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Sturen van kopie van de ontvangen enquêtes en evaluaties naar de gemeente</a:t>
                      </a:r>
                    </a:p>
                  </a:txBody>
                  <a:tcPr marL="91450" marR="91450" marT="45725" marB="45725">
                    <a:solidFill>
                      <a:srgbClr val="ED7D31">
                        <a:alpha val="14902"/>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ED7D31">
                        <a:alpha val="14902"/>
                      </a:srgbClr>
                    </a:solidFill>
                  </a:tcPr>
                </a:tc>
                <a:extLst>
                  <a:ext uri="{0D108BD9-81ED-4DB2-BD59-A6C34878D82A}">
                    <a16:rowId xmlns:a16="http://schemas.microsoft.com/office/drawing/2014/main" val="76318314"/>
                  </a:ext>
                </a:extLst>
              </a:tr>
            </a:tbl>
          </a:graphicData>
        </a:graphic>
      </p:graphicFrame>
      <p:sp>
        <p:nvSpPr>
          <p:cNvPr id="7" name="Google Shape;234;g25a1631fafb_0_0">
            <a:extLst>
              <a:ext uri="{FF2B5EF4-FFF2-40B4-BE49-F238E27FC236}">
                <a16:creationId xmlns:a16="http://schemas.microsoft.com/office/drawing/2014/main" id="{5147A6D7-92D2-801C-C9A2-D7D628DD1AFF}"/>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Nazorg</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eigenaar kijk tevreden terug op het proces van isoleren. Daarnaast willen we leren van de ervaringen van de woningeigenaar. </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kumimoji="0" lang="nl-NL" sz="900" b="0" i="0" u="none" strike="noStrike" kern="0" cap="none" spc="0" normalizeH="0" baseline="0" noProof="0" dirty="0">
                <a:ln>
                  <a:noFill/>
                </a:ln>
                <a:solidFill>
                  <a:schemeClr val="bg2"/>
                </a:solidFill>
                <a:effectLst/>
                <a:uLnTx/>
                <a:uFillTx/>
                <a:latin typeface="Roboto" panose="02000000000000000000" pitchFamily="2" charset="0"/>
                <a:ea typeface="Roboto" panose="02000000000000000000" pitchFamily="2" charset="0"/>
                <a:cs typeface="Roboto" panose="02000000000000000000" pitchFamily="2" charset="0"/>
                <a:sym typeface="Arial"/>
              </a:rPr>
              <a:t>Deelnemers die tevreden zijn over het verloop van de NIP aanpak zullen mogelijk buren stimuleren om ook mee te doen, daarom is een goede afwikkeling tot het einde belangrijk. Daarnaast willen we lerend werken. Daarvoor is belangrijk om de ervaringen van deelnemers te weten.</a:t>
            </a:r>
            <a:endPar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endParaRPr>
          </a:p>
        </p:txBody>
      </p:sp>
      <p:sp>
        <p:nvSpPr>
          <p:cNvPr id="2" name="Google Shape;235;g25a1631fafb_0_0">
            <a:extLst>
              <a:ext uri="{FF2B5EF4-FFF2-40B4-BE49-F238E27FC236}">
                <a16:creationId xmlns:a16="http://schemas.microsoft.com/office/drawing/2014/main" id="{783ADF88-3E79-E9F9-E5AF-4FB0C6B5BBF6}"/>
              </a:ext>
            </a:extLst>
          </p:cNvPr>
          <p:cNvSpPr/>
          <p:nvPr/>
        </p:nvSpPr>
        <p:spPr>
          <a:xfrm>
            <a:off x="1263725" y="161924"/>
            <a:ext cx="4678200" cy="2234626"/>
          </a:xfrm>
          <a:prstGeom prst="rect">
            <a:avLst/>
          </a:prstGeom>
          <a:solidFill>
            <a:srgbClr val="ED7D31">
              <a:alpha val="145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3" name="Google Shape;236;g25a1631fafb_0_0">
            <a:extLst>
              <a:ext uri="{FF2B5EF4-FFF2-40B4-BE49-F238E27FC236}">
                <a16:creationId xmlns:a16="http://schemas.microsoft.com/office/drawing/2014/main" id="{5B55178D-740D-DF47-8932-0689D03AB0DC}"/>
              </a:ext>
            </a:extLst>
          </p:cNvPr>
          <p:cNvSpPr/>
          <p:nvPr/>
        </p:nvSpPr>
        <p:spPr>
          <a:xfrm>
            <a:off x="456208" y="161924"/>
            <a:ext cx="777600" cy="2234626"/>
          </a:xfrm>
          <a:prstGeom prst="rect">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238;g25a1631fafb_0_0">
            <a:extLst>
              <a:ext uri="{FF2B5EF4-FFF2-40B4-BE49-F238E27FC236}">
                <a16:creationId xmlns:a16="http://schemas.microsoft.com/office/drawing/2014/main" id="{B73040FF-753B-F6E9-02F9-872CF800C1F2}"/>
              </a:ext>
            </a:extLst>
          </p:cNvPr>
          <p:cNvSpPr/>
          <p:nvPr/>
        </p:nvSpPr>
        <p:spPr>
          <a:xfrm>
            <a:off x="2564666" y="1224745"/>
            <a:ext cx="2587300" cy="2154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239;g25a1631fafb_0_0">
            <a:extLst>
              <a:ext uri="{FF2B5EF4-FFF2-40B4-BE49-F238E27FC236}">
                <a16:creationId xmlns:a16="http://schemas.microsoft.com/office/drawing/2014/main" id="{F8D735F0-0323-8018-B127-30CB325171BD}"/>
              </a:ext>
            </a:extLst>
          </p:cNvPr>
          <p:cNvSpPr txBox="1"/>
          <p:nvPr/>
        </p:nvSpPr>
        <p:spPr>
          <a:xfrm>
            <a:off x="451838" y="161924"/>
            <a:ext cx="777600" cy="2234626"/>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Uitvoering:</a:t>
            </a:r>
            <a:endParaRPr sz="800" b="0" i="0" u="none" strike="noStrike" cap="none" dirty="0">
              <a:solidFill>
                <a:srgbClr val="000000"/>
              </a:solidFill>
              <a:latin typeface="Roboto Slab" pitchFamily="2" charset="0"/>
              <a:ea typeface="Roboto Slab" pitchFamily="2" charset="0"/>
              <a:cs typeface="Roboto Slab" pitchFamily="2" charset="0"/>
              <a:sym typeface="Arial"/>
            </a:endParaRP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Werven en Ontzorgen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6" name="Google Shape;241;g25a1631fafb_0_0">
            <a:extLst>
              <a:ext uri="{FF2B5EF4-FFF2-40B4-BE49-F238E27FC236}">
                <a16:creationId xmlns:a16="http://schemas.microsoft.com/office/drawing/2014/main" id="{8DB1FDA7-B493-9113-6A6B-2F8CBF8EEB13}"/>
              </a:ext>
            </a:extLst>
          </p:cNvPr>
          <p:cNvSpPr txBox="1"/>
          <p:nvPr/>
        </p:nvSpPr>
        <p:spPr>
          <a:xfrm>
            <a:off x="2641161" y="1051159"/>
            <a:ext cx="2400054" cy="53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Akkoord bewoners</a:t>
            </a: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8" name="Google Shape;242;g25a1631fafb_0_0">
            <a:extLst>
              <a:ext uri="{FF2B5EF4-FFF2-40B4-BE49-F238E27FC236}">
                <a16:creationId xmlns:a16="http://schemas.microsoft.com/office/drawing/2014/main" id="{FA4FBF66-29A0-8759-D517-AA52CFB42219}"/>
              </a:ext>
            </a:extLst>
          </p:cNvPr>
          <p:cNvSpPr/>
          <p:nvPr/>
        </p:nvSpPr>
        <p:spPr>
          <a:xfrm>
            <a:off x="1639190" y="505808"/>
            <a:ext cx="3210867" cy="215400"/>
          </a:xfrm>
          <a:prstGeom prst="snip2DiagRect">
            <a:avLst>
              <a:gd name="adj1" fmla="val 100000"/>
              <a:gd name="adj2" fmla="val 16667"/>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9" name="Google Shape;243;g25a1631fafb_0_0">
            <a:extLst>
              <a:ext uri="{FF2B5EF4-FFF2-40B4-BE49-F238E27FC236}">
                <a16:creationId xmlns:a16="http://schemas.microsoft.com/office/drawing/2014/main" id="{B22BE363-DB9F-17F2-2270-42B3A4AD8736}"/>
              </a:ext>
            </a:extLst>
          </p:cNvPr>
          <p:cNvSpPr txBox="1"/>
          <p:nvPr/>
        </p:nvSpPr>
        <p:spPr>
          <a:xfrm>
            <a:off x="1750799" y="528848"/>
            <a:ext cx="2904600" cy="12311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Werving: Benadering &amp; </a:t>
            </a:r>
            <a:r>
              <a:rPr lang="nl-NL" sz="800" b="0" i="0" u="none" strike="noStrike" cap="none" dirty="0" err="1">
                <a:solidFill>
                  <a:srgbClr val="FFFFFF"/>
                </a:solidFill>
                <a:latin typeface="Roboto Slab" pitchFamily="2" charset="0"/>
                <a:ea typeface="Roboto Slab" pitchFamily="2" charset="0"/>
                <a:cs typeface="Roboto Slab" pitchFamily="2" charset="0"/>
                <a:sym typeface="Calibri"/>
              </a:rPr>
              <a:t>Kwartiermaken</a:t>
            </a:r>
            <a:endParaRPr lang="nl-NL"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0" name="Google Shape;244;g25a1631fafb_0_0">
            <a:extLst>
              <a:ext uri="{FF2B5EF4-FFF2-40B4-BE49-F238E27FC236}">
                <a16:creationId xmlns:a16="http://schemas.microsoft.com/office/drawing/2014/main" id="{9D04888F-E4F2-9C71-3E5E-64D665B64205}"/>
              </a:ext>
            </a:extLst>
          </p:cNvPr>
          <p:cNvSpPr/>
          <p:nvPr/>
        </p:nvSpPr>
        <p:spPr>
          <a:xfrm>
            <a:off x="2035066" y="794476"/>
            <a:ext cx="2983550" cy="246300"/>
          </a:xfrm>
          <a:prstGeom prst="snip2DiagRect">
            <a:avLst>
              <a:gd name="adj1" fmla="val 100000"/>
              <a:gd name="adj2" fmla="val 16667"/>
            </a:avLst>
          </a:prstGeom>
          <a:solidFill>
            <a:schemeClr val="accent4">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1" name="Google Shape;245;g25a1631fafb_0_0">
            <a:extLst>
              <a:ext uri="{FF2B5EF4-FFF2-40B4-BE49-F238E27FC236}">
                <a16:creationId xmlns:a16="http://schemas.microsoft.com/office/drawing/2014/main" id="{EFB08165-4C04-96D6-0AEA-4E4BBE3F3A0C}"/>
              </a:ext>
            </a:extLst>
          </p:cNvPr>
          <p:cNvSpPr txBox="1"/>
          <p:nvPr/>
        </p:nvSpPr>
        <p:spPr>
          <a:xfrm>
            <a:off x="2233692" y="869961"/>
            <a:ext cx="2627437" cy="1230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800" i="0" u="none" strike="noStrike" cap="none" dirty="0">
                <a:solidFill>
                  <a:schemeClr val="bg1"/>
                </a:solidFill>
                <a:latin typeface="Roboto Slab" pitchFamily="2" charset="0"/>
                <a:ea typeface="Roboto Slab" pitchFamily="2" charset="0"/>
                <a:cs typeface="Roboto Slab" pitchFamily="2" charset="0"/>
                <a:sym typeface="Calibri"/>
              </a:rPr>
              <a:t>Van advies naar offerte</a:t>
            </a:r>
          </a:p>
        </p:txBody>
      </p:sp>
      <p:sp>
        <p:nvSpPr>
          <p:cNvPr id="12" name="Google Shape;246;g25a1631fafb_0_0">
            <a:extLst>
              <a:ext uri="{FF2B5EF4-FFF2-40B4-BE49-F238E27FC236}">
                <a16:creationId xmlns:a16="http://schemas.microsoft.com/office/drawing/2014/main" id="{CFFF83EA-4B34-2BE6-FF52-EA8E81D660C5}"/>
              </a:ext>
            </a:extLst>
          </p:cNvPr>
          <p:cNvSpPr/>
          <p:nvPr/>
        </p:nvSpPr>
        <p:spPr>
          <a:xfrm>
            <a:off x="3195966" y="1513426"/>
            <a:ext cx="2055374" cy="246300"/>
          </a:xfrm>
          <a:prstGeom prst="snip2DiagRect">
            <a:avLst>
              <a:gd name="adj1" fmla="val 100000"/>
              <a:gd name="adj2" fmla="val 16667"/>
            </a:avLst>
          </a:prstGeom>
          <a:solidFill>
            <a:srgbClr val="FBD8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3" name="Google Shape;247;g25a1631fafb_0_0">
            <a:extLst>
              <a:ext uri="{FF2B5EF4-FFF2-40B4-BE49-F238E27FC236}">
                <a16:creationId xmlns:a16="http://schemas.microsoft.com/office/drawing/2014/main" id="{9F265198-7C9A-A96C-981C-C150AF4B4F8F}"/>
              </a:ext>
            </a:extLst>
          </p:cNvPr>
          <p:cNvSpPr txBox="1"/>
          <p:nvPr/>
        </p:nvSpPr>
        <p:spPr>
          <a:xfrm>
            <a:off x="3324527" y="1440162"/>
            <a:ext cx="1749460" cy="35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0" i="0" u="none" strike="noStrike" cap="none" dirty="0">
                <a:solidFill>
                  <a:srgbClr val="FFFFFF"/>
                </a:solidFill>
                <a:latin typeface="Roboto Slab" pitchFamily="2" charset="0"/>
                <a:ea typeface="Roboto Slab" pitchFamily="2" charset="0"/>
                <a:cs typeface="Roboto Slab" pitchFamily="2" charset="0"/>
                <a:sym typeface="Calibri"/>
              </a:rPr>
              <a:t>(Ondersteuning bij) uitvoering</a:t>
            </a:r>
            <a:endParaRPr sz="800" b="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4" name="Google Shape;248;g25a1631fafb_0_0">
            <a:extLst>
              <a:ext uri="{FF2B5EF4-FFF2-40B4-BE49-F238E27FC236}">
                <a16:creationId xmlns:a16="http://schemas.microsoft.com/office/drawing/2014/main" id="{E110B731-2AB7-5106-A139-0ACF75FE7FB6}"/>
              </a:ext>
            </a:extLst>
          </p:cNvPr>
          <p:cNvSpPr/>
          <p:nvPr/>
        </p:nvSpPr>
        <p:spPr>
          <a:xfrm>
            <a:off x="3801965" y="1861101"/>
            <a:ext cx="1585109" cy="215400"/>
          </a:xfrm>
          <a:prstGeom prst="snip2DiagRect">
            <a:avLst>
              <a:gd name="adj1" fmla="val 100000"/>
              <a:gd name="adj2" fmla="val 16667"/>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5" name="Google Shape;249;g25a1631fafb_0_0">
            <a:extLst>
              <a:ext uri="{FF2B5EF4-FFF2-40B4-BE49-F238E27FC236}">
                <a16:creationId xmlns:a16="http://schemas.microsoft.com/office/drawing/2014/main" id="{AE9F1040-A75D-4E85-3DA3-A47C1CDD9883}"/>
              </a:ext>
            </a:extLst>
          </p:cNvPr>
          <p:cNvSpPr txBox="1"/>
          <p:nvPr/>
        </p:nvSpPr>
        <p:spPr>
          <a:xfrm>
            <a:off x="3906522" y="1759727"/>
            <a:ext cx="1349188" cy="394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Nazorg</a:t>
            </a:r>
            <a:endParaRPr sz="800" b="1" i="0" u="none" strike="noStrike" cap="none" dirty="0">
              <a:solidFill>
                <a:schemeClr val="bg2"/>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990575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 name="Google Shape;146;p6">
            <a:extLst>
              <a:ext uri="{FF2B5EF4-FFF2-40B4-BE49-F238E27FC236}">
                <a16:creationId xmlns:a16="http://schemas.microsoft.com/office/drawing/2014/main" id="{7CDED4D9-BD5B-2A68-ADF1-C6EA1DAE38FC}"/>
              </a:ext>
            </a:extLst>
          </p:cNvPr>
          <p:cNvSpPr/>
          <p:nvPr/>
        </p:nvSpPr>
        <p:spPr>
          <a:xfrm>
            <a:off x="1981465" y="2618801"/>
            <a:ext cx="7880080" cy="3682182"/>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51;p6">
            <a:extLst>
              <a:ext uri="{FF2B5EF4-FFF2-40B4-BE49-F238E27FC236}">
                <a16:creationId xmlns:a16="http://schemas.microsoft.com/office/drawing/2014/main" id="{037CAB11-A249-959C-5B4D-9BFD918BD2A2}"/>
              </a:ext>
            </a:extLst>
          </p:cNvPr>
          <p:cNvSpPr/>
          <p:nvPr/>
        </p:nvSpPr>
        <p:spPr>
          <a:xfrm>
            <a:off x="372319" y="2655847"/>
            <a:ext cx="1313261" cy="3649704"/>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155;p6">
            <a:extLst>
              <a:ext uri="{FF2B5EF4-FFF2-40B4-BE49-F238E27FC236}">
                <a16:creationId xmlns:a16="http://schemas.microsoft.com/office/drawing/2014/main" id="{4F085646-0DD4-E475-B5F2-49480D8ED0D5}"/>
              </a:ext>
            </a:extLst>
          </p:cNvPr>
          <p:cNvSpPr/>
          <p:nvPr/>
        </p:nvSpPr>
        <p:spPr>
          <a:xfrm>
            <a:off x="2058186" y="2765734"/>
            <a:ext cx="5136201" cy="588492"/>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156;p6">
            <a:extLst>
              <a:ext uri="{FF2B5EF4-FFF2-40B4-BE49-F238E27FC236}">
                <a16:creationId xmlns:a16="http://schemas.microsoft.com/office/drawing/2014/main" id="{BDE99871-A823-02EE-93CC-4A43F80FF3A9}"/>
              </a:ext>
            </a:extLst>
          </p:cNvPr>
          <p:cNvSpPr/>
          <p:nvPr/>
        </p:nvSpPr>
        <p:spPr>
          <a:xfrm>
            <a:off x="7340600" y="2807857"/>
            <a:ext cx="2444750" cy="559473"/>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179;p6">
            <a:extLst>
              <a:ext uri="{FF2B5EF4-FFF2-40B4-BE49-F238E27FC236}">
                <a16:creationId xmlns:a16="http://schemas.microsoft.com/office/drawing/2014/main" id="{3CAC481D-9AF6-7F10-D422-F115342FFE03}"/>
              </a:ext>
            </a:extLst>
          </p:cNvPr>
          <p:cNvSpPr txBox="1"/>
          <p:nvPr/>
        </p:nvSpPr>
        <p:spPr>
          <a:xfrm>
            <a:off x="2225664" y="2786087"/>
            <a:ext cx="4723885" cy="48033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accent2"/>
                </a:solidFill>
                <a:latin typeface="Roboto Slab" pitchFamily="2" charset="0"/>
                <a:ea typeface="Roboto Slab" pitchFamily="2" charset="0"/>
                <a:cs typeface="Roboto Slab" pitchFamily="2" charset="0"/>
                <a:sym typeface="Calibri"/>
              </a:rPr>
              <a:t>Monitoring</a:t>
            </a:r>
            <a:endParaRPr sz="1400" b="0" i="0" u="none" strike="noStrike" cap="none" dirty="0">
              <a:solidFill>
                <a:schemeClr val="accent2"/>
              </a:solidFill>
              <a:latin typeface="Roboto Slab" pitchFamily="2" charset="0"/>
              <a:ea typeface="Roboto Slab" pitchFamily="2" charset="0"/>
              <a:cs typeface="Roboto Slab" pitchFamily="2" charset="0"/>
              <a:sym typeface="Arial"/>
            </a:endParaRPr>
          </a:p>
        </p:txBody>
      </p:sp>
      <p:sp>
        <p:nvSpPr>
          <p:cNvPr id="9" name="Google Shape;180;p6">
            <a:extLst>
              <a:ext uri="{FF2B5EF4-FFF2-40B4-BE49-F238E27FC236}">
                <a16:creationId xmlns:a16="http://schemas.microsoft.com/office/drawing/2014/main" id="{E18211EF-077A-B8BA-25C3-7094179405EF}"/>
              </a:ext>
            </a:extLst>
          </p:cNvPr>
          <p:cNvSpPr txBox="1"/>
          <p:nvPr/>
        </p:nvSpPr>
        <p:spPr>
          <a:xfrm>
            <a:off x="7627483" y="2938477"/>
            <a:ext cx="1870984" cy="17554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Evaluatie</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11" name="Google Shape;178;p6">
            <a:extLst>
              <a:ext uri="{FF2B5EF4-FFF2-40B4-BE49-F238E27FC236}">
                <a16:creationId xmlns:a16="http://schemas.microsoft.com/office/drawing/2014/main" id="{590A804E-74DE-1848-8C2F-5D3C831D5799}"/>
              </a:ext>
            </a:extLst>
          </p:cNvPr>
          <p:cNvSpPr/>
          <p:nvPr/>
        </p:nvSpPr>
        <p:spPr>
          <a:xfrm>
            <a:off x="3244850" y="3613647"/>
            <a:ext cx="6439414" cy="599299"/>
          </a:xfrm>
          <a:prstGeom prst="snip2DiagRect">
            <a:avLst>
              <a:gd name="adj1" fmla="val 100000"/>
              <a:gd name="adj2" fmla="val 16667"/>
            </a:avLst>
          </a:prstGeom>
          <a:solidFill>
            <a:schemeClr val="tx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9" name="Google Shape;234;g25a1631fafb_0_0">
            <a:extLst>
              <a:ext uri="{FF2B5EF4-FFF2-40B4-BE49-F238E27FC236}">
                <a16:creationId xmlns:a16="http://schemas.microsoft.com/office/drawing/2014/main" id="{607599B3-6D2C-D3B2-0734-AF573CD9AC9D}"/>
              </a:ext>
            </a:extLst>
          </p:cNvPr>
          <p:cNvSpPr txBox="1">
            <a:spLocks/>
          </p:cNvSpPr>
          <p:nvPr/>
        </p:nvSpPr>
        <p:spPr>
          <a:xfrm>
            <a:off x="6029780" y="20997"/>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Lerend werken</a:t>
            </a: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Gedurende het project activiteiten continu te verbeteren en daarnaast te leren van de buurtaanpak in de ene wijk om de aanpak in de volgende wijk beter te maken. </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We gaan achtereenvolgens in verschillende buurten aan de slag waarbij we willen leren van de lessen van de eerst deelnemers en de eerste buurt(en) om de aanpak binnen de buurt en in latere buurten te verbeteren.</a:t>
            </a:r>
            <a:endPar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endParaRPr>
          </a:p>
        </p:txBody>
      </p:sp>
      <p:sp>
        <p:nvSpPr>
          <p:cNvPr id="22" name="Google Shape;161;p6">
            <a:extLst>
              <a:ext uri="{FF2B5EF4-FFF2-40B4-BE49-F238E27FC236}">
                <a16:creationId xmlns:a16="http://schemas.microsoft.com/office/drawing/2014/main" id="{C7C3CD12-5167-FA12-7FCB-13088DF4BFB0}"/>
              </a:ext>
            </a:extLst>
          </p:cNvPr>
          <p:cNvSpPr txBox="1"/>
          <p:nvPr/>
        </p:nvSpPr>
        <p:spPr>
          <a:xfrm>
            <a:off x="372319" y="2765017"/>
            <a:ext cx="1313261" cy="3369266"/>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Lerend </a:t>
            </a:r>
          </a:p>
          <a:p>
            <a:pPr marL="0" marR="0" lvl="0" indent="0" algn="ctr" rtl="0">
              <a:lnSpc>
                <a:spcPct val="100000"/>
              </a:lnSpc>
              <a:spcBef>
                <a:spcPts val="0"/>
              </a:spcBef>
              <a:spcAft>
                <a:spcPts val="0"/>
              </a:spcAft>
              <a:buClr>
                <a:srgbClr val="000000"/>
              </a:buClr>
              <a:buSzPts val="12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werken</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21" name="Google Shape;178;p6">
            <a:extLst>
              <a:ext uri="{FF2B5EF4-FFF2-40B4-BE49-F238E27FC236}">
                <a16:creationId xmlns:a16="http://schemas.microsoft.com/office/drawing/2014/main" id="{DC397373-92F1-1552-65A5-E4C02870B74B}"/>
              </a:ext>
            </a:extLst>
          </p:cNvPr>
          <p:cNvSpPr/>
          <p:nvPr/>
        </p:nvSpPr>
        <p:spPr>
          <a:xfrm>
            <a:off x="2058185" y="4525751"/>
            <a:ext cx="6189573" cy="560783"/>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3" name="Google Shape;181;p6">
            <a:extLst>
              <a:ext uri="{FF2B5EF4-FFF2-40B4-BE49-F238E27FC236}">
                <a16:creationId xmlns:a16="http://schemas.microsoft.com/office/drawing/2014/main" id="{E8E36D0A-596D-29B2-38B5-FB3B436284AB}"/>
              </a:ext>
            </a:extLst>
          </p:cNvPr>
          <p:cNvSpPr txBox="1"/>
          <p:nvPr/>
        </p:nvSpPr>
        <p:spPr>
          <a:xfrm>
            <a:off x="2487744" y="4540742"/>
            <a:ext cx="5640256" cy="523516"/>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Lerend werken</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24" name="Google Shape;181;p6">
            <a:extLst>
              <a:ext uri="{FF2B5EF4-FFF2-40B4-BE49-F238E27FC236}">
                <a16:creationId xmlns:a16="http://schemas.microsoft.com/office/drawing/2014/main" id="{19610C88-09EF-B6B5-A5A2-6053D976CF57}"/>
              </a:ext>
            </a:extLst>
          </p:cNvPr>
          <p:cNvSpPr txBox="1"/>
          <p:nvPr/>
        </p:nvSpPr>
        <p:spPr>
          <a:xfrm>
            <a:off x="3301486" y="3620856"/>
            <a:ext cx="6439414" cy="559473"/>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Verantwoording</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6" name="Google Shape;155;p6">
            <a:extLst>
              <a:ext uri="{FF2B5EF4-FFF2-40B4-BE49-F238E27FC236}">
                <a16:creationId xmlns:a16="http://schemas.microsoft.com/office/drawing/2014/main" id="{7D664C84-C897-F51A-F9BC-0E0F36096541}"/>
              </a:ext>
            </a:extLst>
          </p:cNvPr>
          <p:cNvSpPr/>
          <p:nvPr/>
        </p:nvSpPr>
        <p:spPr>
          <a:xfrm>
            <a:off x="2058185" y="5351853"/>
            <a:ext cx="7554847" cy="560783"/>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7" name="Google Shape;179;p6">
            <a:extLst>
              <a:ext uri="{FF2B5EF4-FFF2-40B4-BE49-F238E27FC236}">
                <a16:creationId xmlns:a16="http://schemas.microsoft.com/office/drawing/2014/main" id="{A2C8B4E8-D77A-E9CE-C582-8565793C7CAC}"/>
              </a:ext>
            </a:extLst>
          </p:cNvPr>
          <p:cNvSpPr txBox="1"/>
          <p:nvPr/>
        </p:nvSpPr>
        <p:spPr>
          <a:xfrm>
            <a:off x="3301486" y="5472003"/>
            <a:ext cx="4675479" cy="320482"/>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dirty="0">
                <a:solidFill>
                  <a:schemeClr val="bg2"/>
                </a:solidFill>
                <a:latin typeface="Roboto Slab" pitchFamily="2" charset="0"/>
                <a:ea typeface="Roboto Slab" pitchFamily="2" charset="0"/>
                <a:cs typeface="Roboto Slab" pitchFamily="2" charset="0"/>
                <a:sym typeface="Calibri"/>
              </a:rPr>
              <a:t>Onderzoeksstage</a:t>
            </a:r>
            <a:r>
              <a:rPr lang="nl-NL" sz="1100" b="1" dirty="0">
                <a:solidFill>
                  <a:schemeClr val="accent2"/>
                </a:solidFill>
                <a:latin typeface="Roboto Slab" pitchFamily="2" charset="0"/>
                <a:ea typeface="Roboto Slab" pitchFamily="2" charset="0"/>
                <a:cs typeface="Roboto Slab" pitchFamily="2" charset="0"/>
                <a:sym typeface="Calibri"/>
              </a:rPr>
              <a:t> </a:t>
            </a:r>
            <a:r>
              <a:rPr lang="nl-NL" sz="1100" b="1" dirty="0">
                <a:solidFill>
                  <a:schemeClr val="bg2"/>
                </a:solidFill>
                <a:latin typeface="Roboto Slab" pitchFamily="2" charset="0"/>
                <a:ea typeface="Roboto Slab" pitchFamily="2" charset="0"/>
                <a:cs typeface="Roboto Slab" pitchFamily="2" charset="0"/>
                <a:sym typeface="Calibri"/>
              </a:rPr>
              <a:t>studenten</a:t>
            </a:r>
            <a:endParaRPr sz="1100" b="1" dirty="0">
              <a:solidFill>
                <a:schemeClr val="bg2"/>
              </a:solidFill>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2108542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3491733974"/>
              </p:ext>
            </p:extLst>
          </p:nvPr>
        </p:nvGraphicFramePr>
        <p:xfrm>
          <a:off x="461220" y="2509239"/>
          <a:ext cx="11425981" cy="4283436"/>
        </p:xfrm>
        <a:graphic>
          <a:graphicData uri="http://schemas.openxmlformats.org/drawingml/2006/table">
            <a:tbl>
              <a:tblPr firstRow="1" bandRow="1">
                <a:noFill/>
                <a:tableStyleId>{93197AE7-1DCE-44E4-8DBD-DEE639F8B807}</a:tableStyleId>
              </a:tblPr>
              <a:tblGrid>
                <a:gridCol w="2164288">
                  <a:extLst>
                    <a:ext uri="{9D8B030D-6E8A-4147-A177-3AD203B41FA5}">
                      <a16:colId xmlns:a16="http://schemas.microsoft.com/office/drawing/2014/main" val="20000"/>
                    </a:ext>
                  </a:extLst>
                </a:gridCol>
                <a:gridCol w="1381584">
                  <a:extLst>
                    <a:ext uri="{9D8B030D-6E8A-4147-A177-3AD203B41FA5}">
                      <a16:colId xmlns:a16="http://schemas.microsoft.com/office/drawing/2014/main" val="20001"/>
                    </a:ext>
                  </a:extLst>
                </a:gridCol>
                <a:gridCol w="1188291">
                  <a:extLst>
                    <a:ext uri="{9D8B030D-6E8A-4147-A177-3AD203B41FA5}">
                      <a16:colId xmlns:a16="http://schemas.microsoft.com/office/drawing/2014/main" val="20002"/>
                    </a:ext>
                  </a:extLst>
                </a:gridCol>
                <a:gridCol w="5453810">
                  <a:extLst>
                    <a:ext uri="{9D8B030D-6E8A-4147-A177-3AD203B41FA5}">
                      <a16:colId xmlns:a16="http://schemas.microsoft.com/office/drawing/2014/main" val="20003"/>
                    </a:ext>
                  </a:extLst>
                </a:gridCol>
                <a:gridCol w="1238008">
                  <a:extLst>
                    <a:ext uri="{9D8B030D-6E8A-4147-A177-3AD203B41FA5}">
                      <a16:colId xmlns:a16="http://schemas.microsoft.com/office/drawing/2014/main" val="20005"/>
                    </a:ext>
                  </a:extLst>
                </a:gridCol>
              </a:tblGrid>
              <a:tr h="356474">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extLst>
                  <a:ext uri="{0D108BD9-81ED-4DB2-BD59-A6C34878D82A}">
                    <a16:rowId xmlns:a16="http://schemas.microsoft.com/office/drawing/2014/main" val="10000"/>
                  </a:ext>
                </a:extLst>
              </a:tr>
              <a:tr h="503635">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Delen conversie cijfers per stap</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 i.s.m. gemeente</a:t>
                      </a:r>
                    </a:p>
                  </a:txBody>
                  <a:tcPr marL="91450" marR="91450" marT="45725" marB="45725">
                    <a:solidFill>
                      <a:srgbClr val="70AD47">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Data-analist</a:t>
                      </a: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Delen van de conversies per stap (zie bijlage monitoring). Waar mogelijk uitgesplitst naar </a:t>
                      </a:r>
                    </a:p>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hoe de eigenaar is geworven (mailing, online advertentie,  andere activiteit). </a:t>
                      </a:r>
                    </a:p>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Zowel gedurende het project als daarna.</a:t>
                      </a: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1"/>
                  </a:ext>
                </a:extLst>
              </a:tr>
              <a:tr h="425933">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Analyseren conversie cijfers per stap</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Data-analist</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Analyseren van de conversie ten behoeve van bijstelling en verbetering activeringsstrategie.</a:t>
                      </a:r>
                    </a:p>
                    <a:p>
                      <a:pPr marL="171450" marR="0" lvl="0" indent="-171450" algn="l" rtl="0">
                        <a:lnSpc>
                          <a:spcPct val="100000"/>
                        </a:lnSpc>
                        <a:spcBef>
                          <a:spcPts val="0"/>
                        </a:spcBef>
                        <a:spcAft>
                          <a:spcPts val="0"/>
                        </a:spcAft>
                        <a:buClr>
                          <a:srgbClr val="000000"/>
                        </a:buClr>
                        <a:buSzPts val="900"/>
                        <a:buFontTx/>
                        <a:buChar char="-"/>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58357087"/>
                  </a:ext>
                </a:extLst>
              </a:tr>
              <a:tr h="623823">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Analyseren online bereik</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Data-analist</a:t>
                      </a: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Analyseren bereik en interactie van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social</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mediaberichten en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social</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media-advertenties</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Analyseren bezoek gemeentelijke projectpagina</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2"/>
                  </a:ext>
                </a:extLst>
              </a:tr>
              <a:tr h="623823">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Monitoren resultaat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wervingssactiviteiten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p>
                      <a:pPr marL="0" marR="0" lvl="0" indent="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Data-analist</a:t>
                      </a:r>
                    </a:p>
                    <a:p>
                      <a:pPr marL="0" marR="0" lvl="0" indent="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Bijhouden en analyseren resultaten van activeringsactiviteiten, onder andere bijhouden aantal mensen wat gesproken is, wat voor redenen er waren om wel of niet deel te nemen en hoeveel eigenaren van plan waren deel te nemen aan het project. Analyseren of plek, tijd en aanwezige projectleden goed was.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3"/>
                  </a:ext>
                </a:extLst>
              </a:tr>
              <a:tr h="616907">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Registreren en analyseren deurgesprekken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Data-analist</a:t>
                      </a:r>
                    </a:p>
                    <a:p>
                      <a:pPr marL="0" marR="0" lvl="0" indent="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Bespreken met privacy-</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officer</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welke gegevens mogen worden bijgehouden van de deurgespreken.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Noteren van bijzonderheden bij gesprekken</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4"/>
                  </a:ext>
                </a:extLst>
              </a:tr>
              <a:tr h="390427">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Beheren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One</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Stop Shop</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Bijhouden informatie op de landingspagina en overige informatie in de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Stop Shop</a:t>
                      </a:r>
                    </a:p>
                  </a:txBody>
                  <a:tcPr marL="91450" marR="91450" marT="45725" marB="45725">
                    <a:solidFill>
                      <a:srgbClr val="70AD47">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p>
                  </a:txBody>
                  <a:tcPr marL="91450" marR="91450" marT="45725" marB="45725">
                    <a:solidFill>
                      <a:srgbClr val="70AD47">
                        <a:alpha val="14118"/>
                      </a:srgbClr>
                    </a:solidFill>
                  </a:tcPr>
                </a:tc>
                <a:extLst>
                  <a:ext uri="{0D108BD9-81ED-4DB2-BD59-A6C34878D82A}">
                    <a16:rowId xmlns:a16="http://schemas.microsoft.com/office/drawing/2014/main" val="1556137220"/>
                  </a:ext>
                </a:extLst>
              </a:tr>
              <a:tr h="700584">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Monitoren aantal aanmeldingen binnen schuldhulpregeling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 i.s.m. gemeente</a:t>
                      </a:r>
                    </a:p>
                  </a:txBody>
                  <a:tcPr marL="91450" marR="91450" marT="45725" marB="45725">
                    <a:solidFill>
                      <a:srgbClr val="70AD47">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Data-analist</a:t>
                      </a: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Aantal aanmeldingen bijhouden die gebruik maken van schuldhulp optie met 0 euro factuur. </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Melden richting gemeente als budget voor 0 euro factuur budget overschreden dreigt te worden.</a:t>
                      </a:r>
                    </a:p>
                    <a:p>
                      <a:pPr marL="285750" marR="0" lvl="0" indent="-285750" algn="l" rtl="0">
                        <a:lnSpc>
                          <a:spcPct val="100000"/>
                        </a:lnSpc>
                        <a:spcBef>
                          <a:spcPts val="0"/>
                        </a:spcBef>
                        <a:spcAft>
                          <a:spcPts val="0"/>
                        </a:spcAft>
                        <a:buClr>
                          <a:srgbClr val="000000"/>
                        </a:buClr>
                        <a:buSzPts val="900"/>
                        <a:buFont typeface="Arial"/>
                        <a:buChar cha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3623761675"/>
                  </a:ext>
                </a:extLst>
              </a:tr>
            </a:tbl>
          </a:graphicData>
        </a:graphic>
      </p:graphicFrame>
      <p:sp>
        <p:nvSpPr>
          <p:cNvPr id="2" name="Google Shape;146;p6">
            <a:extLst>
              <a:ext uri="{FF2B5EF4-FFF2-40B4-BE49-F238E27FC236}">
                <a16:creationId xmlns:a16="http://schemas.microsoft.com/office/drawing/2014/main" id="{7CDED4D9-BD5B-2A68-ADF1-C6EA1DAE38FC}"/>
              </a:ext>
            </a:extLst>
          </p:cNvPr>
          <p:cNvSpPr/>
          <p:nvPr/>
        </p:nvSpPr>
        <p:spPr>
          <a:xfrm>
            <a:off x="1416125" y="243399"/>
            <a:ext cx="4678200" cy="1865855"/>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51;p6">
            <a:extLst>
              <a:ext uri="{FF2B5EF4-FFF2-40B4-BE49-F238E27FC236}">
                <a16:creationId xmlns:a16="http://schemas.microsoft.com/office/drawing/2014/main" id="{037CAB11-A249-959C-5B4D-9BFD918BD2A2}"/>
              </a:ext>
            </a:extLst>
          </p:cNvPr>
          <p:cNvSpPr/>
          <p:nvPr/>
        </p:nvSpPr>
        <p:spPr>
          <a:xfrm>
            <a:off x="461219" y="243400"/>
            <a:ext cx="719881" cy="1902899"/>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155;p6">
            <a:extLst>
              <a:ext uri="{FF2B5EF4-FFF2-40B4-BE49-F238E27FC236}">
                <a16:creationId xmlns:a16="http://schemas.microsoft.com/office/drawing/2014/main" id="{4F085646-0DD4-E475-B5F2-49480D8ED0D5}"/>
              </a:ext>
            </a:extLst>
          </p:cNvPr>
          <p:cNvSpPr/>
          <p:nvPr/>
        </p:nvSpPr>
        <p:spPr>
          <a:xfrm>
            <a:off x="1639722" y="485922"/>
            <a:ext cx="2867643" cy="221493"/>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156;p6">
            <a:extLst>
              <a:ext uri="{FF2B5EF4-FFF2-40B4-BE49-F238E27FC236}">
                <a16:creationId xmlns:a16="http://schemas.microsoft.com/office/drawing/2014/main" id="{BDE99871-A823-02EE-93CC-4A43F80FF3A9}"/>
              </a:ext>
            </a:extLst>
          </p:cNvPr>
          <p:cNvSpPr/>
          <p:nvPr/>
        </p:nvSpPr>
        <p:spPr>
          <a:xfrm>
            <a:off x="4674843" y="493133"/>
            <a:ext cx="1120476" cy="221492"/>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6" name="Google Shape;161;p6">
            <a:extLst>
              <a:ext uri="{FF2B5EF4-FFF2-40B4-BE49-F238E27FC236}">
                <a16:creationId xmlns:a16="http://schemas.microsoft.com/office/drawing/2014/main" id="{ECBA95C2-D45E-7944-1ABF-09F00B375C0C}"/>
              </a:ext>
            </a:extLst>
          </p:cNvPr>
          <p:cNvSpPr txBox="1"/>
          <p:nvPr/>
        </p:nvSpPr>
        <p:spPr>
          <a:xfrm>
            <a:off x="461219" y="252877"/>
            <a:ext cx="719881" cy="18934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Lerend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werken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7" name="Google Shape;178;p6">
            <a:extLst>
              <a:ext uri="{FF2B5EF4-FFF2-40B4-BE49-F238E27FC236}">
                <a16:creationId xmlns:a16="http://schemas.microsoft.com/office/drawing/2014/main" id="{7D09FD0F-C9B5-1881-E5EF-B52C4E349FEB}"/>
              </a:ext>
            </a:extLst>
          </p:cNvPr>
          <p:cNvSpPr/>
          <p:nvPr/>
        </p:nvSpPr>
        <p:spPr>
          <a:xfrm>
            <a:off x="1624379" y="1196501"/>
            <a:ext cx="3497867"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179;p6">
            <a:extLst>
              <a:ext uri="{FF2B5EF4-FFF2-40B4-BE49-F238E27FC236}">
                <a16:creationId xmlns:a16="http://schemas.microsoft.com/office/drawing/2014/main" id="{3CAC481D-9AF6-7F10-D422-F115342FFE03}"/>
              </a:ext>
            </a:extLst>
          </p:cNvPr>
          <p:cNvSpPr txBox="1"/>
          <p:nvPr/>
        </p:nvSpPr>
        <p:spPr>
          <a:xfrm>
            <a:off x="1807200" y="506276"/>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accent2"/>
                </a:solidFill>
                <a:latin typeface="Roboto Slab" pitchFamily="2" charset="0"/>
                <a:ea typeface="Roboto Slab" pitchFamily="2" charset="0"/>
                <a:cs typeface="Roboto Slab" pitchFamily="2" charset="0"/>
                <a:sym typeface="Calibri"/>
              </a:rPr>
              <a:t>Monitoring</a:t>
            </a:r>
            <a:endParaRPr sz="1400" b="0" i="0" u="none" strike="noStrike" cap="none" dirty="0">
              <a:solidFill>
                <a:schemeClr val="accent2"/>
              </a:solidFill>
              <a:latin typeface="Roboto Slab" pitchFamily="2" charset="0"/>
              <a:ea typeface="Roboto Slab" pitchFamily="2" charset="0"/>
              <a:cs typeface="Roboto Slab" pitchFamily="2" charset="0"/>
              <a:sym typeface="Arial"/>
            </a:endParaRPr>
          </a:p>
        </p:txBody>
      </p:sp>
      <p:sp>
        <p:nvSpPr>
          <p:cNvPr id="9" name="Google Shape;180;p6">
            <a:extLst>
              <a:ext uri="{FF2B5EF4-FFF2-40B4-BE49-F238E27FC236}">
                <a16:creationId xmlns:a16="http://schemas.microsoft.com/office/drawing/2014/main" id="{E18211EF-077A-B8BA-25C3-7094179405EF}"/>
              </a:ext>
            </a:extLst>
          </p:cNvPr>
          <p:cNvSpPr txBox="1"/>
          <p:nvPr/>
        </p:nvSpPr>
        <p:spPr>
          <a:xfrm>
            <a:off x="4868276" y="524801"/>
            <a:ext cx="857508" cy="17554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Evaluatie</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0" name="Google Shape;181;p6">
            <a:extLst>
              <a:ext uri="{FF2B5EF4-FFF2-40B4-BE49-F238E27FC236}">
                <a16:creationId xmlns:a16="http://schemas.microsoft.com/office/drawing/2014/main" id="{EC2FBE05-8FA3-93A6-DEA7-49A961A3602E}"/>
              </a:ext>
            </a:extLst>
          </p:cNvPr>
          <p:cNvSpPr txBox="1"/>
          <p:nvPr/>
        </p:nvSpPr>
        <p:spPr>
          <a:xfrm>
            <a:off x="2053938" y="1211492"/>
            <a:ext cx="3187435"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Lerend werken</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1" name="Google Shape;178;p6">
            <a:extLst>
              <a:ext uri="{FF2B5EF4-FFF2-40B4-BE49-F238E27FC236}">
                <a16:creationId xmlns:a16="http://schemas.microsoft.com/office/drawing/2014/main" id="{590A804E-74DE-1848-8C2F-5D3C831D5799}"/>
              </a:ext>
            </a:extLst>
          </p:cNvPr>
          <p:cNvSpPr/>
          <p:nvPr/>
        </p:nvSpPr>
        <p:spPr>
          <a:xfrm>
            <a:off x="2174323" y="835277"/>
            <a:ext cx="3566804"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2" name="Google Shape;181;p6">
            <a:extLst>
              <a:ext uri="{FF2B5EF4-FFF2-40B4-BE49-F238E27FC236}">
                <a16:creationId xmlns:a16="http://schemas.microsoft.com/office/drawing/2014/main" id="{CC4A8C6F-DBD9-E73E-5076-467D4146E8B6}"/>
              </a:ext>
            </a:extLst>
          </p:cNvPr>
          <p:cNvSpPr txBox="1"/>
          <p:nvPr/>
        </p:nvSpPr>
        <p:spPr>
          <a:xfrm>
            <a:off x="2556437" y="850268"/>
            <a:ext cx="3250254"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Verantwoording</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6" name="Google Shape;234;g25a1631fafb_0_0">
            <a:extLst>
              <a:ext uri="{FF2B5EF4-FFF2-40B4-BE49-F238E27FC236}">
                <a16:creationId xmlns:a16="http://schemas.microsoft.com/office/drawing/2014/main" id="{2494AEC8-CB4E-3DFC-01E0-31470CE5BDBB}"/>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Monitoring</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Het verbeteren van het werven en ontzorgen, zodat meer woningeigenaren isolatiemaatregelen nemen. </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Om lessen te kunnen leren en continu de aanpak te verbeteren is het nodig om de aanpak per buurt te monitoren. </a:t>
            </a:r>
            <a:endPar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endParaRPr>
          </a:p>
        </p:txBody>
      </p:sp>
      <p:sp>
        <p:nvSpPr>
          <p:cNvPr id="19" name="Stroomdiagram: Document 18">
            <a:extLst>
              <a:ext uri="{FF2B5EF4-FFF2-40B4-BE49-F238E27FC236}">
                <a16:creationId xmlns:a16="http://schemas.microsoft.com/office/drawing/2014/main" id="{53C38A8B-8267-5BBB-1AD0-E635834EA755}"/>
              </a:ext>
            </a:extLst>
          </p:cNvPr>
          <p:cNvSpPr/>
          <p:nvPr/>
        </p:nvSpPr>
        <p:spPr>
          <a:xfrm>
            <a:off x="10228872" y="2888110"/>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V</a:t>
            </a:r>
          </a:p>
        </p:txBody>
      </p:sp>
      <p:sp>
        <p:nvSpPr>
          <p:cNvPr id="21" name="Google Shape;155;p6">
            <a:extLst>
              <a:ext uri="{FF2B5EF4-FFF2-40B4-BE49-F238E27FC236}">
                <a16:creationId xmlns:a16="http://schemas.microsoft.com/office/drawing/2014/main" id="{91775B27-9986-4992-EBE9-8EC870DD2E16}"/>
              </a:ext>
            </a:extLst>
          </p:cNvPr>
          <p:cNvSpPr/>
          <p:nvPr/>
        </p:nvSpPr>
        <p:spPr>
          <a:xfrm>
            <a:off x="1624379" y="1578579"/>
            <a:ext cx="4261693" cy="253764"/>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22" name="Google Shape;179;p6">
            <a:extLst>
              <a:ext uri="{FF2B5EF4-FFF2-40B4-BE49-F238E27FC236}">
                <a16:creationId xmlns:a16="http://schemas.microsoft.com/office/drawing/2014/main" id="{1BA96356-21F8-2DEC-D8C2-9BB800C74200}"/>
              </a:ext>
            </a:extLst>
          </p:cNvPr>
          <p:cNvSpPr txBox="1"/>
          <p:nvPr/>
        </p:nvSpPr>
        <p:spPr>
          <a:xfrm>
            <a:off x="2287223" y="1613397"/>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dirty="0">
                <a:solidFill>
                  <a:srgbClr val="FFFFFF"/>
                </a:solidFill>
                <a:latin typeface="Roboto Slab" pitchFamily="2" charset="0"/>
                <a:ea typeface="Roboto Slab" pitchFamily="2" charset="0"/>
                <a:cs typeface="Roboto Slab" pitchFamily="2" charset="0"/>
                <a:sym typeface="Calibri"/>
              </a:rPr>
              <a:t>Onderzoeksstage</a:t>
            </a:r>
            <a:r>
              <a:rPr lang="nl-NL" sz="1100" b="1" dirty="0">
                <a:solidFill>
                  <a:schemeClr val="accent2"/>
                </a:solidFill>
                <a:latin typeface="Roboto Slab" pitchFamily="2" charset="0"/>
                <a:ea typeface="Roboto Slab" pitchFamily="2" charset="0"/>
                <a:cs typeface="Roboto Slab" pitchFamily="2" charset="0"/>
                <a:sym typeface="Calibri"/>
              </a:rPr>
              <a:t> </a:t>
            </a:r>
            <a:r>
              <a:rPr lang="nl-NL" sz="1100" dirty="0">
                <a:solidFill>
                  <a:srgbClr val="FFFFFF"/>
                </a:solidFill>
                <a:latin typeface="Roboto Slab" pitchFamily="2" charset="0"/>
                <a:ea typeface="Roboto Slab" pitchFamily="2" charset="0"/>
                <a:cs typeface="Roboto Slab" pitchFamily="2" charset="0"/>
                <a:sym typeface="Calibri"/>
              </a:rPr>
              <a:t>studenten</a:t>
            </a:r>
            <a:endParaRPr sz="1100" dirty="0">
              <a:solidFill>
                <a:srgbClr val="FFFFFF"/>
              </a:solidFill>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4215400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924728127"/>
              </p:ext>
            </p:extLst>
          </p:nvPr>
        </p:nvGraphicFramePr>
        <p:xfrm>
          <a:off x="461220" y="2509236"/>
          <a:ext cx="11464080" cy="3560489"/>
        </p:xfrm>
        <a:graphic>
          <a:graphicData uri="http://schemas.openxmlformats.org/drawingml/2006/table">
            <a:tbl>
              <a:tblPr firstRow="1" bandRow="1">
                <a:noFill/>
                <a:tableStyleId>{93197AE7-1DCE-44E4-8DBD-DEE639F8B807}</a:tableStyleId>
              </a:tblPr>
              <a:tblGrid>
                <a:gridCol w="2171505">
                  <a:extLst>
                    <a:ext uri="{9D8B030D-6E8A-4147-A177-3AD203B41FA5}">
                      <a16:colId xmlns:a16="http://schemas.microsoft.com/office/drawing/2014/main" val="20000"/>
                    </a:ext>
                  </a:extLst>
                </a:gridCol>
                <a:gridCol w="1386191">
                  <a:extLst>
                    <a:ext uri="{9D8B030D-6E8A-4147-A177-3AD203B41FA5}">
                      <a16:colId xmlns:a16="http://schemas.microsoft.com/office/drawing/2014/main" val="20001"/>
                    </a:ext>
                  </a:extLst>
                </a:gridCol>
                <a:gridCol w="1192253">
                  <a:extLst>
                    <a:ext uri="{9D8B030D-6E8A-4147-A177-3AD203B41FA5}">
                      <a16:colId xmlns:a16="http://schemas.microsoft.com/office/drawing/2014/main" val="20002"/>
                    </a:ext>
                  </a:extLst>
                </a:gridCol>
                <a:gridCol w="5471995">
                  <a:extLst>
                    <a:ext uri="{9D8B030D-6E8A-4147-A177-3AD203B41FA5}">
                      <a16:colId xmlns:a16="http://schemas.microsoft.com/office/drawing/2014/main" val="20003"/>
                    </a:ext>
                  </a:extLst>
                </a:gridCol>
                <a:gridCol w="1242136">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extLst>
                  <a:ext uri="{0D108BD9-81ED-4DB2-BD59-A6C34878D82A}">
                    <a16:rowId xmlns:a16="http://schemas.microsoft.com/office/drawing/2014/main" val="10000"/>
                  </a:ext>
                </a:extLst>
              </a:tr>
              <a:tr h="657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Evaluatie resultaat en uiteindelijke conversie</a:t>
                      </a:r>
                    </a:p>
                    <a:p>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Vergelijken uiteindelijk conversie met ervaringscijfers en NIP-doelstelling</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Analyseren conversie deelactiviteiten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Analyseren bij elke conversiestappen de conversie lager was dan redelijkerwijs te verwachten was</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1"/>
                  </a:ext>
                </a:extLst>
              </a:tr>
              <a:tr h="499539">
                <a:tc>
                  <a:txBody>
                    <a:bodyPr/>
                    <a:lstStyle/>
                    <a:p>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Analyseren enquête resultaten</a:t>
                      </a: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Maken van een kwantitatieve en kwalitatieve analyse van de enquête onder eigenaren die hebben deelgenomen (evt. uit te laten voeren door studenten).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2"/>
                  </a:ext>
                </a:extLst>
              </a:tr>
              <a:tr h="91810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Interviewen (niet) deelnemende eigenaren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Interviewen aantal eigenaren zowel die niet deelnamen, die afhaakte tijdens het project en die maatregelen hebben genomen. Dit om inzicht te krijgen in redenen om al dan niet mee te doen en hoe proces wordt ervaren.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3"/>
                  </a:ext>
                </a:extLst>
              </a:tr>
              <a:tr h="5067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Houden evaluatie met Intermediair</a:t>
                      </a: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intermediair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Organiseren van een overleg over de ervaringen op het vlak van samenwerking en de analyses van de conversie en de enquêteresultaten.</a:t>
                      </a:r>
                    </a:p>
                    <a:p>
                      <a:pPr marL="171450" marR="0" lvl="0" indent="-171450" algn="l" rtl="0">
                        <a:lnSpc>
                          <a:spcPct val="100000"/>
                        </a:lnSpc>
                        <a:spcBef>
                          <a:spcPts val="0"/>
                        </a:spcBef>
                        <a:spcAft>
                          <a:spcPts val="0"/>
                        </a:spcAft>
                        <a:buClr>
                          <a:srgbClr val="000000"/>
                        </a:buClr>
                        <a:buSzPts val="900"/>
                        <a:buFontTx/>
                        <a:buChar char="-"/>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4"/>
                  </a:ext>
                </a:extLst>
              </a:tr>
              <a:tr h="58727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Evalueren samenwerking/ werkwijze werving in wijk</a:t>
                      </a: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intermediair </a:t>
                      </a: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Evaluatie uitvoeren volgens systematiek Plan-Do-Check-Act</a:t>
                      </a:r>
                    </a:p>
                    <a:p>
                      <a:pPr marL="171450" marR="0" lvl="0" indent="-171450" algn="l" rtl="0">
                        <a:lnSpc>
                          <a:spcPct val="100000"/>
                        </a:lnSpc>
                        <a:spcBef>
                          <a:spcPts val="0"/>
                        </a:spcBef>
                        <a:spcAft>
                          <a:spcPts val="0"/>
                        </a:spcAft>
                        <a:buClr>
                          <a:srgbClr val="000000"/>
                        </a:buClr>
                        <a:buSzPts val="900"/>
                        <a:buFontTx/>
                        <a:buChar char="-"/>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5"/>
                  </a:ext>
                </a:extLst>
              </a:tr>
            </a:tbl>
          </a:graphicData>
        </a:graphic>
      </p:graphicFrame>
      <p:sp>
        <p:nvSpPr>
          <p:cNvPr id="2" name="Google Shape;146;p6">
            <a:extLst>
              <a:ext uri="{FF2B5EF4-FFF2-40B4-BE49-F238E27FC236}">
                <a16:creationId xmlns:a16="http://schemas.microsoft.com/office/drawing/2014/main" id="{7CDED4D9-BD5B-2A68-ADF1-C6EA1DAE38FC}"/>
              </a:ext>
            </a:extLst>
          </p:cNvPr>
          <p:cNvSpPr/>
          <p:nvPr/>
        </p:nvSpPr>
        <p:spPr>
          <a:xfrm>
            <a:off x="1416125" y="243400"/>
            <a:ext cx="4678200" cy="1865855"/>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51;p6">
            <a:extLst>
              <a:ext uri="{FF2B5EF4-FFF2-40B4-BE49-F238E27FC236}">
                <a16:creationId xmlns:a16="http://schemas.microsoft.com/office/drawing/2014/main" id="{037CAB11-A249-959C-5B4D-9BFD918BD2A2}"/>
              </a:ext>
            </a:extLst>
          </p:cNvPr>
          <p:cNvSpPr/>
          <p:nvPr/>
        </p:nvSpPr>
        <p:spPr>
          <a:xfrm>
            <a:off x="461219" y="243400"/>
            <a:ext cx="719881" cy="1902899"/>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155;p6">
            <a:extLst>
              <a:ext uri="{FF2B5EF4-FFF2-40B4-BE49-F238E27FC236}">
                <a16:creationId xmlns:a16="http://schemas.microsoft.com/office/drawing/2014/main" id="{4F085646-0DD4-E475-B5F2-49480D8ED0D5}"/>
              </a:ext>
            </a:extLst>
          </p:cNvPr>
          <p:cNvSpPr/>
          <p:nvPr/>
        </p:nvSpPr>
        <p:spPr>
          <a:xfrm>
            <a:off x="1639722" y="498622"/>
            <a:ext cx="2867643" cy="221493"/>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156;p6">
            <a:extLst>
              <a:ext uri="{FF2B5EF4-FFF2-40B4-BE49-F238E27FC236}">
                <a16:creationId xmlns:a16="http://schemas.microsoft.com/office/drawing/2014/main" id="{BDE99871-A823-02EE-93CC-4A43F80FF3A9}"/>
              </a:ext>
            </a:extLst>
          </p:cNvPr>
          <p:cNvSpPr/>
          <p:nvPr/>
        </p:nvSpPr>
        <p:spPr>
          <a:xfrm>
            <a:off x="4674843" y="505833"/>
            <a:ext cx="1120476" cy="221492"/>
          </a:xfrm>
          <a:prstGeom prst="snip2DiagRect">
            <a:avLst>
              <a:gd name="adj1" fmla="val 100000"/>
              <a:gd name="adj2" fmla="val 16667"/>
            </a:avLst>
          </a:prstGeom>
          <a:solidFill>
            <a:schemeClr val="tx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179;p6">
            <a:extLst>
              <a:ext uri="{FF2B5EF4-FFF2-40B4-BE49-F238E27FC236}">
                <a16:creationId xmlns:a16="http://schemas.microsoft.com/office/drawing/2014/main" id="{3CAC481D-9AF6-7F10-D422-F115342FFE03}"/>
              </a:ext>
            </a:extLst>
          </p:cNvPr>
          <p:cNvSpPr txBox="1"/>
          <p:nvPr/>
        </p:nvSpPr>
        <p:spPr>
          <a:xfrm>
            <a:off x="1807200" y="518976"/>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chemeClr val="bg1"/>
                </a:solidFill>
                <a:latin typeface="Roboto Slab" pitchFamily="2" charset="0"/>
                <a:ea typeface="Roboto Slab" pitchFamily="2" charset="0"/>
                <a:cs typeface="Roboto Slab" pitchFamily="2" charset="0"/>
                <a:sym typeface="Calibri"/>
              </a:rPr>
              <a:t>Monitoring</a:t>
            </a:r>
            <a:endParaRPr sz="1400" i="0" u="none" strike="noStrike" cap="none" dirty="0">
              <a:solidFill>
                <a:schemeClr val="bg1"/>
              </a:solidFill>
              <a:latin typeface="Roboto Slab" pitchFamily="2" charset="0"/>
              <a:ea typeface="Roboto Slab" pitchFamily="2" charset="0"/>
              <a:cs typeface="Roboto Slab" pitchFamily="2" charset="0"/>
              <a:sym typeface="Arial"/>
            </a:endParaRPr>
          </a:p>
        </p:txBody>
      </p:sp>
      <p:sp>
        <p:nvSpPr>
          <p:cNvPr id="9" name="Google Shape;180;p6">
            <a:extLst>
              <a:ext uri="{FF2B5EF4-FFF2-40B4-BE49-F238E27FC236}">
                <a16:creationId xmlns:a16="http://schemas.microsoft.com/office/drawing/2014/main" id="{E18211EF-077A-B8BA-25C3-7094179405EF}"/>
              </a:ext>
            </a:extLst>
          </p:cNvPr>
          <p:cNvSpPr txBox="1"/>
          <p:nvPr/>
        </p:nvSpPr>
        <p:spPr>
          <a:xfrm>
            <a:off x="4868276" y="537501"/>
            <a:ext cx="857508" cy="17554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Evaluatie</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11" name="Google Shape;178;p6">
            <a:extLst>
              <a:ext uri="{FF2B5EF4-FFF2-40B4-BE49-F238E27FC236}">
                <a16:creationId xmlns:a16="http://schemas.microsoft.com/office/drawing/2014/main" id="{4874B309-030D-3085-C826-905432ED70DC}"/>
              </a:ext>
            </a:extLst>
          </p:cNvPr>
          <p:cNvSpPr/>
          <p:nvPr/>
        </p:nvSpPr>
        <p:spPr>
          <a:xfrm>
            <a:off x="1624380" y="1209201"/>
            <a:ext cx="3490898"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2" name="Google Shape;181;p6">
            <a:extLst>
              <a:ext uri="{FF2B5EF4-FFF2-40B4-BE49-F238E27FC236}">
                <a16:creationId xmlns:a16="http://schemas.microsoft.com/office/drawing/2014/main" id="{EF502ECB-BF24-165B-1E28-1B9CCB82BB8B}"/>
              </a:ext>
            </a:extLst>
          </p:cNvPr>
          <p:cNvSpPr txBox="1"/>
          <p:nvPr/>
        </p:nvSpPr>
        <p:spPr>
          <a:xfrm>
            <a:off x="2053938" y="1224192"/>
            <a:ext cx="3181085"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Lerend werken</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3" name="Google Shape;178;p6">
            <a:extLst>
              <a:ext uri="{FF2B5EF4-FFF2-40B4-BE49-F238E27FC236}">
                <a16:creationId xmlns:a16="http://schemas.microsoft.com/office/drawing/2014/main" id="{5A637600-721F-7417-E79F-BC39EE6EE101}"/>
              </a:ext>
            </a:extLst>
          </p:cNvPr>
          <p:cNvSpPr/>
          <p:nvPr/>
        </p:nvSpPr>
        <p:spPr>
          <a:xfrm>
            <a:off x="2174323" y="847977"/>
            <a:ext cx="3566804"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 name="Google Shape;181;p6">
            <a:extLst>
              <a:ext uri="{FF2B5EF4-FFF2-40B4-BE49-F238E27FC236}">
                <a16:creationId xmlns:a16="http://schemas.microsoft.com/office/drawing/2014/main" id="{A9EF6D99-840F-5C9E-4DD9-B754F9784555}"/>
              </a:ext>
            </a:extLst>
          </p:cNvPr>
          <p:cNvSpPr txBox="1"/>
          <p:nvPr/>
        </p:nvSpPr>
        <p:spPr>
          <a:xfrm>
            <a:off x="2556437" y="862968"/>
            <a:ext cx="3250254"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Verantwoording</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9" name="Google Shape;234;g25a1631fafb_0_0">
            <a:extLst>
              <a:ext uri="{FF2B5EF4-FFF2-40B4-BE49-F238E27FC236}">
                <a16:creationId xmlns:a16="http://schemas.microsoft.com/office/drawing/2014/main" id="{71E7469E-AF79-FC93-9B11-32D149B260A9}"/>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Evaluatie</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Leren van de buurtaanpak, zodat in de volgende wijken of bij soortgelijke projecten zakken kunnen worden verbeterd.</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Na afloop van de aanpak in een buurt, willen we leren van de uitvoering zodat we die lessen mee kunnen nemen naar de uitvoering in volgende buurten.</a:t>
            </a:r>
            <a:endPar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endParaRPr>
          </a:p>
        </p:txBody>
      </p:sp>
      <p:sp>
        <p:nvSpPr>
          <p:cNvPr id="20" name="Google Shape;161;p6">
            <a:extLst>
              <a:ext uri="{FF2B5EF4-FFF2-40B4-BE49-F238E27FC236}">
                <a16:creationId xmlns:a16="http://schemas.microsoft.com/office/drawing/2014/main" id="{84D66423-5587-9FC0-2CCA-45832717527F}"/>
              </a:ext>
            </a:extLst>
          </p:cNvPr>
          <p:cNvSpPr txBox="1"/>
          <p:nvPr/>
        </p:nvSpPr>
        <p:spPr>
          <a:xfrm>
            <a:off x="461219" y="252877"/>
            <a:ext cx="719881" cy="18934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Lerend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werken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6" name="Google Shape;155;p6">
            <a:extLst>
              <a:ext uri="{FF2B5EF4-FFF2-40B4-BE49-F238E27FC236}">
                <a16:creationId xmlns:a16="http://schemas.microsoft.com/office/drawing/2014/main" id="{E667F85A-62B0-1378-3415-0D90EFA5961F}"/>
              </a:ext>
            </a:extLst>
          </p:cNvPr>
          <p:cNvSpPr/>
          <p:nvPr/>
        </p:nvSpPr>
        <p:spPr>
          <a:xfrm>
            <a:off x="1624379" y="1591279"/>
            <a:ext cx="4261693" cy="253764"/>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7" name="Google Shape;179;p6">
            <a:extLst>
              <a:ext uri="{FF2B5EF4-FFF2-40B4-BE49-F238E27FC236}">
                <a16:creationId xmlns:a16="http://schemas.microsoft.com/office/drawing/2014/main" id="{D1D63CFF-9D47-E1D1-0084-D69A26B7944D}"/>
              </a:ext>
            </a:extLst>
          </p:cNvPr>
          <p:cNvSpPr txBox="1"/>
          <p:nvPr/>
        </p:nvSpPr>
        <p:spPr>
          <a:xfrm>
            <a:off x="2287223" y="1626097"/>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dirty="0">
                <a:solidFill>
                  <a:srgbClr val="FFFFFF"/>
                </a:solidFill>
                <a:latin typeface="Roboto Slab" pitchFamily="2" charset="0"/>
                <a:ea typeface="Roboto Slab" pitchFamily="2" charset="0"/>
                <a:cs typeface="Roboto Slab" pitchFamily="2" charset="0"/>
                <a:sym typeface="Calibri"/>
              </a:rPr>
              <a:t>Onderzoeksstage</a:t>
            </a:r>
            <a:r>
              <a:rPr lang="nl-NL" sz="1100" b="1" dirty="0">
                <a:solidFill>
                  <a:schemeClr val="accent2"/>
                </a:solidFill>
                <a:latin typeface="Roboto Slab" pitchFamily="2" charset="0"/>
                <a:ea typeface="Roboto Slab" pitchFamily="2" charset="0"/>
                <a:cs typeface="Roboto Slab" pitchFamily="2" charset="0"/>
                <a:sym typeface="Calibri"/>
              </a:rPr>
              <a:t> </a:t>
            </a:r>
            <a:r>
              <a:rPr lang="nl-NL" sz="1100" dirty="0">
                <a:solidFill>
                  <a:srgbClr val="FFFFFF"/>
                </a:solidFill>
                <a:latin typeface="Roboto Slab" pitchFamily="2" charset="0"/>
                <a:ea typeface="Roboto Slab" pitchFamily="2" charset="0"/>
                <a:cs typeface="Roboto Slab" pitchFamily="2" charset="0"/>
                <a:sym typeface="Calibri"/>
              </a:rPr>
              <a:t>studenten</a:t>
            </a:r>
            <a:endParaRPr sz="1100" dirty="0">
              <a:solidFill>
                <a:srgbClr val="FFFFFF"/>
              </a:solidFill>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3832881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792882472"/>
              </p:ext>
            </p:extLst>
          </p:nvPr>
        </p:nvGraphicFramePr>
        <p:xfrm>
          <a:off x="461220" y="2509237"/>
          <a:ext cx="11387880" cy="2328564"/>
        </p:xfrm>
        <a:graphic>
          <a:graphicData uri="http://schemas.openxmlformats.org/drawingml/2006/table">
            <a:tbl>
              <a:tblPr firstRow="1" bandRow="1">
                <a:noFill/>
                <a:tableStyleId>{93197AE7-1DCE-44E4-8DBD-DEE639F8B807}</a:tableStyleId>
              </a:tblPr>
              <a:tblGrid>
                <a:gridCol w="2157071">
                  <a:extLst>
                    <a:ext uri="{9D8B030D-6E8A-4147-A177-3AD203B41FA5}">
                      <a16:colId xmlns:a16="http://schemas.microsoft.com/office/drawing/2014/main" val="20000"/>
                    </a:ext>
                  </a:extLst>
                </a:gridCol>
                <a:gridCol w="1376977">
                  <a:extLst>
                    <a:ext uri="{9D8B030D-6E8A-4147-A177-3AD203B41FA5}">
                      <a16:colId xmlns:a16="http://schemas.microsoft.com/office/drawing/2014/main" val="20001"/>
                    </a:ext>
                  </a:extLst>
                </a:gridCol>
                <a:gridCol w="1184328">
                  <a:extLst>
                    <a:ext uri="{9D8B030D-6E8A-4147-A177-3AD203B41FA5}">
                      <a16:colId xmlns:a16="http://schemas.microsoft.com/office/drawing/2014/main" val="20002"/>
                    </a:ext>
                  </a:extLst>
                </a:gridCol>
                <a:gridCol w="5435624">
                  <a:extLst>
                    <a:ext uri="{9D8B030D-6E8A-4147-A177-3AD203B41FA5}">
                      <a16:colId xmlns:a16="http://schemas.microsoft.com/office/drawing/2014/main" val="20003"/>
                    </a:ext>
                  </a:extLst>
                </a:gridCol>
                <a:gridCol w="1233880">
                  <a:extLst>
                    <a:ext uri="{9D8B030D-6E8A-4147-A177-3AD203B41FA5}">
                      <a16:colId xmlns:a16="http://schemas.microsoft.com/office/drawing/2014/main" val="20005"/>
                    </a:ext>
                  </a:extLst>
                </a:gridCol>
              </a:tblGrid>
              <a:tr h="381066">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extLst>
                  <a:ext uri="{0D108BD9-81ED-4DB2-BD59-A6C34878D82A}">
                    <a16:rowId xmlns:a16="http://schemas.microsoft.com/office/drawing/2014/main" val="10000"/>
                  </a:ext>
                </a:extLst>
              </a:tr>
              <a:tr h="63979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Bijhouden en opleveren monitoringsbestand</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FontTx/>
                        <a:buNone/>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Intermediar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FontTx/>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Bijhouden en opleveren van monitoringsbestand conform NIP-eisen van het Rijk</a:t>
                      </a:r>
                    </a:p>
                    <a:p>
                      <a:pPr marL="171450" marR="0" lvl="0" indent="-171450" algn="l" rtl="0">
                        <a:lnSpc>
                          <a:spcPct val="100000"/>
                        </a:lnSpc>
                        <a:spcBef>
                          <a:spcPts val="0"/>
                        </a:spcBef>
                        <a:spcAft>
                          <a:spcPts val="0"/>
                        </a:spcAft>
                        <a:buClr>
                          <a:srgbClr val="000000"/>
                        </a:buClr>
                        <a:buSzPts val="900"/>
                        <a:buFontTx/>
                        <a:buChar char="-"/>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1"/>
                  </a:ext>
                </a:extLst>
              </a:tr>
              <a:tr h="461217">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Controleren monitoringsbestand</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 DIA</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Controleren monitoringsbestand 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3244057649"/>
                  </a:ext>
                </a:extLst>
              </a:tr>
              <a:tr h="846491">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Versturen voortgangsrapportage (voor 15 maart en 15 september)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 DIA</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Twee keer per jaar invullen en versturen van de voortgangsrapportage met het monitoringsbestand</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Voor 15 maart en voor 15 september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2"/>
                  </a:ext>
                </a:extLst>
              </a:tr>
            </a:tbl>
          </a:graphicData>
        </a:graphic>
      </p:graphicFrame>
      <p:sp>
        <p:nvSpPr>
          <p:cNvPr id="2" name="Google Shape;146;p6">
            <a:extLst>
              <a:ext uri="{FF2B5EF4-FFF2-40B4-BE49-F238E27FC236}">
                <a16:creationId xmlns:a16="http://schemas.microsoft.com/office/drawing/2014/main" id="{7CDED4D9-BD5B-2A68-ADF1-C6EA1DAE38FC}"/>
              </a:ext>
            </a:extLst>
          </p:cNvPr>
          <p:cNvSpPr/>
          <p:nvPr/>
        </p:nvSpPr>
        <p:spPr>
          <a:xfrm>
            <a:off x="1416125" y="243399"/>
            <a:ext cx="4678200" cy="1865855"/>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51;p6">
            <a:extLst>
              <a:ext uri="{FF2B5EF4-FFF2-40B4-BE49-F238E27FC236}">
                <a16:creationId xmlns:a16="http://schemas.microsoft.com/office/drawing/2014/main" id="{037CAB11-A249-959C-5B4D-9BFD918BD2A2}"/>
              </a:ext>
            </a:extLst>
          </p:cNvPr>
          <p:cNvSpPr/>
          <p:nvPr/>
        </p:nvSpPr>
        <p:spPr>
          <a:xfrm>
            <a:off x="461219" y="243400"/>
            <a:ext cx="719881" cy="1902899"/>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156;p6">
            <a:extLst>
              <a:ext uri="{FF2B5EF4-FFF2-40B4-BE49-F238E27FC236}">
                <a16:creationId xmlns:a16="http://schemas.microsoft.com/office/drawing/2014/main" id="{BDE99871-A823-02EE-93CC-4A43F80FF3A9}"/>
              </a:ext>
            </a:extLst>
          </p:cNvPr>
          <p:cNvSpPr/>
          <p:nvPr/>
        </p:nvSpPr>
        <p:spPr>
          <a:xfrm>
            <a:off x="4674843" y="486783"/>
            <a:ext cx="1120476" cy="221492"/>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9" name="Google Shape;180;p6">
            <a:extLst>
              <a:ext uri="{FF2B5EF4-FFF2-40B4-BE49-F238E27FC236}">
                <a16:creationId xmlns:a16="http://schemas.microsoft.com/office/drawing/2014/main" id="{E18211EF-077A-B8BA-25C3-7094179405EF}"/>
              </a:ext>
            </a:extLst>
          </p:cNvPr>
          <p:cNvSpPr txBox="1"/>
          <p:nvPr/>
        </p:nvSpPr>
        <p:spPr>
          <a:xfrm>
            <a:off x="4868276" y="518451"/>
            <a:ext cx="857508" cy="17554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Evaluatie</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3" name="Google Shape;178;p6">
            <a:extLst>
              <a:ext uri="{FF2B5EF4-FFF2-40B4-BE49-F238E27FC236}">
                <a16:creationId xmlns:a16="http://schemas.microsoft.com/office/drawing/2014/main" id="{7C31EDE0-3AD9-3336-3B96-FE8A63213189}"/>
              </a:ext>
            </a:extLst>
          </p:cNvPr>
          <p:cNvSpPr/>
          <p:nvPr/>
        </p:nvSpPr>
        <p:spPr>
          <a:xfrm>
            <a:off x="1624379" y="1190151"/>
            <a:ext cx="3497867"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4" name="Google Shape;181;p6">
            <a:extLst>
              <a:ext uri="{FF2B5EF4-FFF2-40B4-BE49-F238E27FC236}">
                <a16:creationId xmlns:a16="http://schemas.microsoft.com/office/drawing/2014/main" id="{EE1570C2-3C6C-0844-A7BF-1BE2F01A8997}"/>
              </a:ext>
            </a:extLst>
          </p:cNvPr>
          <p:cNvSpPr txBox="1"/>
          <p:nvPr/>
        </p:nvSpPr>
        <p:spPr>
          <a:xfrm>
            <a:off x="2053938" y="1205142"/>
            <a:ext cx="3187435"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Lerend werken</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5" name="Google Shape;178;p6">
            <a:extLst>
              <a:ext uri="{FF2B5EF4-FFF2-40B4-BE49-F238E27FC236}">
                <a16:creationId xmlns:a16="http://schemas.microsoft.com/office/drawing/2014/main" id="{B299ACF7-099D-BBFA-BBAA-A1F131FFCF4F}"/>
              </a:ext>
            </a:extLst>
          </p:cNvPr>
          <p:cNvSpPr/>
          <p:nvPr/>
        </p:nvSpPr>
        <p:spPr>
          <a:xfrm>
            <a:off x="2174323" y="828927"/>
            <a:ext cx="3566804" cy="225581"/>
          </a:xfrm>
          <a:prstGeom prst="snip2DiagRect">
            <a:avLst>
              <a:gd name="adj1" fmla="val 100000"/>
              <a:gd name="adj2" fmla="val 16667"/>
            </a:avLst>
          </a:prstGeom>
          <a:solidFill>
            <a:schemeClr val="accent1">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6" name="Google Shape;181;p6">
            <a:extLst>
              <a:ext uri="{FF2B5EF4-FFF2-40B4-BE49-F238E27FC236}">
                <a16:creationId xmlns:a16="http://schemas.microsoft.com/office/drawing/2014/main" id="{A0E258DE-6789-34DE-0F4D-499F8F381EA3}"/>
              </a:ext>
            </a:extLst>
          </p:cNvPr>
          <p:cNvSpPr txBox="1"/>
          <p:nvPr/>
        </p:nvSpPr>
        <p:spPr>
          <a:xfrm>
            <a:off x="2556437" y="843918"/>
            <a:ext cx="3250254"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Verantwoording</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21" name="Google Shape;155;p6">
            <a:extLst>
              <a:ext uri="{FF2B5EF4-FFF2-40B4-BE49-F238E27FC236}">
                <a16:creationId xmlns:a16="http://schemas.microsoft.com/office/drawing/2014/main" id="{298D97FA-0CB9-9A6F-B7E8-2FC61E6AC1A9}"/>
              </a:ext>
            </a:extLst>
          </p:cNvPr>
          <p:cNvSpPr/>
          <p:nvPr/>
        </p:nvSpPr>
        <p:spPr>
          <a:xfrm>
            <a:off x="1639722" y="479572"/>
            <a:ext cx="2867643" cy="221493"/>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2" name="Google Shape;179;p6">
            <a:extLst>
              <a:ext uri="{FF2B5EF4-FFF2-40B4-BE49-F238E27FC236}">
                <a16:creationId xmlns:a16="http://schemas.microsoft.com/office/drawing/2014/main" id="{D13858B0-D914-5A16-A8F3-94D22A9271AD}"/>
              </a:ext>
            </a:extLst>
          </p:cNvPr>
          <p:cNvSpPr txBox="1"/>
          <p:nvPr/>
        </p:nvSpPr>
        <p:spPr>
          <a:xfrm>
            <a:off x="1807200" y="499926"/>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chemeClr val="bg1"/>
                </a:solidFill>
                <a:latin typeface="Roboto Slab" pitchFamily="2" charset="0"/>
                <a:ea typeface="Roboto Slab" pitchFamily="2" charset="0"/>
                <a:cs typeface="Roboto Slab" pitchFamily="2" charset="0"/>
                <a:sym typeface="Calibri"/>
              </a:rPr>
              <a:t>Monitoring</a:t>
            </a:r>
            <a:endParaRPr sz="1400" i="0" u="none" strike="noStrike" cap="none" dirty="0">
              <a:solidFill>
                <a:schemeClr val="bg1"/>
              </a:solidFill>
              <a:latin typeface="Roboto Slab" pitchFamily="2" charset="0"/>
              <a:ea typeface="Roboto Slab" pitchFamily="2" charset="0"/>
              <a:cs typeface="Roboto Slab" pitchFamily="2" charset="0"/>
              <a:sym typeface="Arial"/>
            </a:endParaRPr>
          </a:p>
        </p:txBody>
      </p:sp>
      <p:sp>
        <p:nvSpPr>
          <p:cNvPr id="18" name="Google Shape;234;g25a1631fafb_0_0">
            <a:extLst>
              <a:ext uri="{FF2B5EF4-FFF2-40B4-BE49-F238E27FC236}">
                <a16:creationId xmlns:a16="http://schemas.microsoft.com/office/drawing/2014/main" id="{C9B44676-73B8-4610-E72F-41465148B5F6}"/>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NIP-verantwoording</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Ervoor zorgen dat de subsidieverstrekker akkoord is met de uitgaven van de NIP-gelden en te voorkomen dat een deel van de bijdrage moet worden terugbetaald. </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Voor het ontvangen van de NIP-gelden van de rijksoverheid is verantwoording verplicht.</a:t>
            </a:r>
            <a:endPar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endParaRPr>
          </a:p>
        </p:txBody>
      </p:sp>
      <p:sp>
        <p:nvSpPr>
          <p:cNvPr id="23" name="Google Shape;161;p6">
            <a:extLst>
              <a:ext uri="{FF2B5EF4-FFF2-40B4-BE49-F238E27FC236}">
                <a16:creationId xmlns:a16="http://schemas.microsoft.com/office/drawing/2014/main" id="{2D6C512B-94E4-EF12-A365-A1609D45E827}"/>
              </a:ext>
            </a:extLst>
          </p:cNvPr>
          <p:cNvSpPr txBox="1"/>
          <p:nvPr/>
        </p:nvSpPr>
        <p:spPr>
          <a:xfrm>
            <a:off x="461219" y="252877"/>
            <a:ext cx="719881" cy="18934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Lerend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werken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4" name="Google Shape;155;p6">
            <a:extLst>
              <a:ext uri="{FF2B5EF4-FFF2-40B4-BE49-F238E27FC236}">
                <a16:creationId xmlns:a16="http://schemas.microsoft.com/office/drawing/2014/main" id="{8FB53D74-B6BE-567A-7D87-3FB4421FB8CA}"/>
              </a:ext>
            </a:extLst>
          </p:cNvPr>
          <p:cNvSpPr/>
          <p:nvPr/>
        </p:nvSpPr>
        <p:spPr>
          <a:xfrm>
            <a:off x="1624379" y="1572229"/>
            <a:ext cx="4261693" cy="253764"/>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6" name="Google Shape;179;p6">
            <a:extLst>
              <a:ext uri="{FF2B5EF4-FFF2-40B4-BE49-F238E27FC236}">
                <a16:creationId xmlns:a16="http://schemas.microsoft.com/office/drawing/2014/main" id="{D27E192C-0252-5F8B-5A0B-1CF1F65F0E5E}"/>
              </a:ext>
            </a:extLst>
          </p:cNvPr>
          <p:cNvSpPr txBox="1"/>
          <p:nvPr/>
        </p:nvSpPr>
        <p:spPr>
          <a:xfrm>
            <a:off x="2287223" y="1607047"/>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dirty="0">
                <a:solidFill>
                  <a:srgbClr val="FFFFFF"/>
                </a:solidFill>
                <a:latin typeface="Roboto Slab" pitchFamily="2" charset="0"/>
                <a:ea typeface="Roboto Slab" pitchFamily="2" charset="0"/>
                <a:cs typeface="Roboto Slab" pitchFamily="2" charset="0"/>
                <a:sym typeface="Calibri"/>
              </a:rPr>
              <a:t>Onderzoeksstage</a:t>
            </a:r>
            <a:r>
              <a:rPr lang="nl-NL" sz="1100" b="1" dirty="0">
                <a:solidFill>
                  <a:schemeClr val="accent2"/>
                </a:solidFill>
                <a:latin typeface="Roboto Slab" pitchFamily="2" charset="0"/>
                <a:ea typeface="Roboto Slab" pitchFamily="2" charset="0"/>
                <a:cs typeface="Roboto Slab" pitchFamily="2" charset="0"/>
                <a:sym typeface="Calibri"/>
              </a:rPr>
              <a:t> </a:t>
            </a:r>
            <a:r>
              <a:rPr lang="nl-NL" sz="1100" dirty="0">
                <a:solidFill>
                  <a:srgbClr val="FFFFFF"/>
                </a:solidFill>
                <a:latin typeface="Roboto Slab" pitchFamily="2" charset="0"/>
                <a:ea typeface="Roboto Slab" pitchFamily="2" charset="0"/>
                <a:cs typeface="Roboto Slab" pitchFamily="2" charset="0"/>
                <a:sym typeface="Calibri"/>
              </a:rPr>
              <a:t>studenten</a:t>
            </a:r>
            <a:endParaRPr sz="1100" dirty="0">
              <a:solidFill>
                <a:srgbClr val="FFFFFF"/>
              </a:solidFill>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958947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838135946"/>
              </p:ext>
            </p:extLst>
          </p:nvPr>
        </p:nvGraphicFramePr>
        <p:xfrm>
          <a:off x="461220" y="2509237"/>
          <a:ext cx="11349780" cy="2209886"/>
        </p:xfrm>
        <a:graphic>
          <a:graphicData uri="http://schemas.openxmlformats.org/drawingml/2006/table">
            <a:tbl>
              <a:tblPr firstRow="1" bandRow="1">
                <a:noFill/>
                <a:tableStyleId>{93197AE7-1DCE-44E4-8DBD-DEE639F8B807}</a:tableStyleId>
              </a:tblPr>
              <a:tblGrid>
                <a:gridCol w="2149854">
                  <a:extLst>
                    <a:ext uri="{9D8B030D-6E8A-4147-A177-3AD203B41FA5}">
                      <a16:colId xmlns:a16="http://schemas.microsoft.com/office/drawing/2014/main" val="20000"/>
                    </a:ext>
                  </a:extLst>
                </a:gridCol>
                <a:gridCol w="1372371">
                  <a:extLst>
                    <a:ext uri="{9D8B030D-6E8A-4147-A177-3AD203B41FA5}">
                      <a16:colId xmlns:a16="http://schemas.microsoft.com/office/drawing/2014/main" val="20001"/>
                    </a:ext>
                  </a:extLst>
                </a:gridCol>
                <a:gridCol w="1180366">
                  <a:extLst>
                    <a:ext uri="{9D8B030D-6E8A-4147-A177-3AD203B41FA5}">
                      <a16:colId xmlns:a16="http://schemas.microsoft.com/office/drawing/2014/main" val="20002"/>
                    </a:ext>
                  </a:extLst>
                </a:gridCol>
                <a:gridCol w="5417438">
                  <a:extLst>
                    <a:ext uri="{9D8B030D-6E8A-4147-A177-3AD203B41FA5}">
                      <a16:colId xmlns:a16="http://schemas.microsoft.com/office/drawing/2014/main" val="20003"/>
                    </a:ext>
                  </a:extLst>
                </a:gridCol>
                <a:gridCol w="1229751">
                  <a:extLst>
                    <a:ext uri="{9D8B030D-6E8A-4147-A177-3AD203B41FA5}">
                      <a16:colId xmlns:a16="http://schemas.microsoft.com/office/drawing/2014/main" val="20005"/>
                    </a:ext>
                  </a:extLst>
                </a:gridCol>
              </a:tblGrid>
              <a:tr h="381066">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extLst>
                  <a:ext uri="{0D108BD9-81ED-4DB2-BD59-A6C34878D82A}">
                    <a16:rowId xmlns:a16="http://schemas.microsoft.com/office/drawing/2014/main" val="10000"/>
                  </a:ext>
                </a:extLst>
              </a:tr>
              <a:tr h="63979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Opzetten onderzoeksstage studenten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onderwijsinstelling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lvl="0" indent="-171450">
                        <a:buFont typeface="Roboto Light" panose="02000000000000000000" pitchFamily="2" charset="0"/>
                        <a:buChar cha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Projectomschrijving met probleemstelling schrijven en opsturen aan begeleidend docent onderwijsinstelling. Dit dient als pitch voor masterstudenten om voor dit project onderzoek te doen;</a:t>
                      </a:r>
                    </a:p>
                    <a:p>
                      <a:pPr marL="171450" lvl="0" indent="-171450">
                        <a:buFont typeface="Roboto Light" panose="02000000000000000000" pitchFamily="2" charset="0"/>
                        <a:buChar cha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Projectvoorstellen van studenten beoordelen;</a:t>
                      </a:r>
                    </a:p>
                    <a:p>
                      <a:pPr marL="171450" lvl="0" indent="-171450">
                        <a:buFont typeface="Roboto Light" panose="02000000000000000000" pitchFamily="2" charset="0"/>
                        <a:buChar cha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Bij voorkeur kwantitatieve </a:t>
                      </a:r>
                      <a:r>
                        <a:rPr lang="nl-NL" sz="900" b="0" i="0" u="none" strike="noStrike" cap="none" dirty="0" err="1">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onderzoeksbenadering</a:t>
                      </a: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a:t>
                      </a:r>
                    </a:p>
                    <a:p>
                      <a:pPr marL="171450" lvl="0" indent="-171450">
                        <a:buFont typeface="Roboto Light" panose="02000000000000000000" pitchFamily="2" charset="0"/>
                        <a:buChar cha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Sollicitatiegesprek voeren met potentiële </a:t>
                      </a:r>
                      <a:r>
                        <a:rPr lang="nl-NL" sz="900" b="0" i="0" u="none" strike="noStrike" cap="none" dirty="0" err="1">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onderzoeksstagiair</a:t>
                      </a: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a:t>
                      </a:r>
                    </a:p>
                    <a:p>
                      <a:pPr marL="171450" lvl="0" indent="-171450">
                        <a:buFont typeface="Roboto Light" panose="02000000000000000000" pitchFamily="2" charset="0"/>
                        <a:buChar cha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Werkplek beschikbaar stellen (fysiek en online) voor stagiair;</a:t>
                      </a:r>
                    </a:p>
                    <a:p>
                      <a:pPr marL="171450" lvl="0" indent="-171450">
                        <a:buFont typeface="Roboto Light" panose="02000000000000000000" pitchFamily="2" charset="0"/>
                        <a:buChar cha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Organiseren van stagevergoeding.</a:t>
                      </a: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1"/>
                  </a:ext>
                </a:extLst>
              </a:tr>
              <a:tr h="63979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Begeleiden uitvoering onderzoeksstage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onderwijsinstelling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lvl="0" indent="-171450">
                        <a:buFont typeface="Roboto Light" panose="02000000000000000000" pitchFamily="2" charset="0"/>
                        <a:buChar cha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Inzetten studenten monitoring en evaluatie (A/B testen) buurtaanpak</a:t>
                      </a:r>
                    </a:p>
                    <a:p>
                      <a:pPr marL="171450" marR="0" lvl="0" indent="-171450" algn="l" defTabSz="914400" rtl="0" eaLnBrk="1" fontAlgn="auto" latinLnBrk="0" hangingPunct="1">
                        <a:lnSpc>
                          <a:spcPct val="100000"/>
                        </a:lnSpc>
                        <a:spcBef>
                          <a:spcPts val="0"/>
                        </a:spcBef>
                        <a:spcAft>
                          <a:spcPts val="0"/>
                        </a:spcAft>
                        <a:buClr>
                          <a:srgbClr val="000000"/>
                        </a:buClr>
                        <a:buSzTx/>
                        <a:buFont typeface="Roboto Light" panose="02000000000000000000" pitchFamily="2" charset="0"/>
                        <a:buChar char="₋"/>
                        <a:tabLst/>
                        <a:defRPr/>
                      </a:pPr>
                      <a:r>
                        <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rPr>
                        <a:t>Minimaal 1x / 2 weken contactmoment met projectgroep</a:t>
                      </a:r>
                    </a:p>
                    <a:p>
                      <a:pPr marL="171450" lvl="0" indent="-171450">
                        <a:buFont typeface="Roboto Light" panose="02000000000000000000" pitchFamily="2" charset="0"/>
                        <a:buChar char="₋"/>
                      </a:pPr>
                      <a:endPar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endParaRPr>
                    </a:p>
                    <a:p>
                      <a:pPr marL="171450" lvl="0" indent="-171450">
                        <a:buFont typeface="Roboto Light" panose="02000000000000000000" pitchFamily="2" charset="0"/>
                        <a:buChar char="₋"/>
                      </a:pPr>
                      <a:endParaRPr lang="nl-NL" sz="900" b="0" i="0" u="none" strike="noStrike" cap="none" dirty="0">
                        <a:solidFill>
                          <a:schemeClr val="bg2"/>
                        </a:solidFill>
                        <a:effectLst/>
                        <a:latin typeface="Roboto" panose="02000000000000000000" pitchFamily="2" charset="0"/>
                        <a:ea typeface="Roboto" panose="02000000000000000000" pitchFamily="2" charset="0"/>
                        <a:cs typeface="Roboto" panose="02000000000000000000" pitchFamily="2" charset="0"/>
                        <a:sym typeface="Arial"/>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799829866"/>
                  </a:ext>
                </a:extLst>
              </a:tr>
            </a:tbl>
          </a:graphicData>
        </a:graphic>
      </p:graphicFrame>
      <p:sp>
        <p:nvSpPr>
          <p:cNvPr id="19" name="Google Shape;234;g25a1631fafb_0_0">
            <a:extLst>
              <a:ext uri="{FF2B5EF4-FFF2-40B4-BE49-F238E27FC236}">
                <a16:creationId xmlns:a16="http://schemas.microsoft.com/office/drawing/2014/main" id="{607599B3-6D2C-D3B2-0734-AF573CD9AC9D}"/>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Onderzoeksstage studenten</a:t>
            </a:r>
            <a:endParaRPr lang="nl-NL" sz="9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Te leren van de buurtaanpak waardoor lessen in andere buurten kunnen worden toegepast.</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Om beter lessen te kunnen leren zonder dat dit te veel capaciteit kost, werken we samen met onderwijsinstellingen (universiteit, HBO en MBO).</a:t>
            </a:r>
            <a:endPar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endParaRPr>
          </a:p>
        </p:txBody>
      </p:sp>
      <p:sp>
        <p:nvSpPr>
          <p:cNvPr id="5" name="Google Shape;146;p6">
            <a:extLst>
              <a:ext uri="{FF2B5EF4-FFF2-40B4-BE49-F238E27FC236}">
                <a16:creationId xmlns:a16="http://schemas.microsoft.com/office/drawing/2014/main" id="{4D3FDB70-9890-BBA8-3C0A-F65247B84D05}"/>
              </a:ext>
            </a:extLst>
          </p:cNvPr>
          <p:cNvSpPr/>
          <p:nvPr/>
        </p:nvSpPr>
        <p:spPr>
          <a:xfrm>
            <a:off x="1416125" y="243399"/>
            <a:ext cx="4678200" cy="1865855"/>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6" name="Google Shape;151;p6">
            <a:extLst>
              <a:ext uri="{FF2B5EF4-FFF2-40B4-BE49-F238E27FC236}">
                <a16:creationId xmlns:a16="http://schemas.microsoft.com/office/drawing/2014/main" id="{0CE5E2B6-2389-FDA4-B120-01ACAF3F1F01}"/>
              </a:ext>
            </a:extLst>
          </p:cNvPr>
          <p:cNvSpPr/>
          <p:nvPr/>
        </p:nvSpPr>
        <p:spPr>
          <a:xfrm>
            <a:off x="461219" y="243400"/>
            <a:ext cx="719881" cy="1902899"/>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7" name="Google Shape;155;p6">
            <a:extLst>
              <a:ext uri="{FF2B5EF4-FFF2-40B4-BE49-F238E27FC236}">
                <a16:creationId xmlns:a16="http://schemas.microsoft.com/office/drawing/2014/main" id="{44D12C82-35FD-6CBC-0FEF-F7DAB0ACE4D5}"/>
              </a:ext>
            </a:extLst>
          </p:cNvPr>
          <p:cNvSpPr/>
          <p:nvPr/>
        </p:nvSpPr>
        <p:spPr>
          <a:xfrm>
            <a:off x="1639722" y="433262"/>
            <a:ext cx="2867643" cy="221493"/>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9" name="Google Shape;156;p6">
            <a:extLst>
              <a:ext uri="{FF2B5EF4-FFF2-40B4-BE49-F238E27FC236}">
                <a16:creationId xmlns:a16="http://schemas.microsoft.com/office/drawing/2014/main" id="{5F169C60-EB2B-6AD3-2654-766EA72D0B12}"/>
              </a:ext>
            </a:extLst>
          </p:cNvPr>
          <p:cNvSpPr/>
          <p:nvPr/>
        </p:nvSpPr>
        <p:spPr>
          <a:xfrm>
            <a:off x="4674843" y="440473"/>
            <a:ext cx="1120476" cy="221492"/>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0" name="Google Shape;161;p6">
            <a:extLst>
              <a:ext uri="{FF2B5EF4-FFF2-40B4-BE49-F238E27FC236}">
                <a16:creationId xmlns:a16="http://schemas.microsoft.com/office/drawing/2014/main" id="{55777FCA-B03D-3D66-9D92-C602DDAA39F4}"/>
              </a:ext>
            </a:extLst>
          </p:cNvPr>
          <p:cNvSpPr txBox="1"/>
          <p:nvPr/>
        </p:nvSpPr>
        <p:spPr>
          <a:xfrm>
            <a:off x="461219" y="252877"/>
            <a:ext cx="719881" cy="18934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Lerend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werken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1" name="Google Shape;178;p6">
            <a:extLst>
              <a:ext uri="{FF2B5EF4-FFF2-40B4-BE49-F238E27FC236}">
                <a16:creationId xmlns:a16="http://schemas.microsoft.com/office/drawing/2014/main" id="{36D7EE8A-557B-C803-2E6B-7FB4757D613E}"/>
              </a:ext>
            </a:extLst>
          </p:cNvPr>
          <p:cNvSpPr/>
          <p:nvPr/>
        </p:nvSpPr>
        <p:spPr>
          <a:xfrm>
            <a:off x="1624379" y="1143841"/>
            <a:ext cx="3497867"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2" name="Google Shape;179;p6">
            <a:extLst>
              <a:ext uri="{FF2B5EF4-FFF2-40B4-BE49-F238E27FC236}">
                <a16:creationId xmlns:a16="http://schemas.microsoft.com/office/drawing/2014/main" id="{75BF2CE4-B719-D158-3ACA-D4BC7278E5B6}"/>
              </a:ext>
            </a:extLst>
          </p:cNvPr>
          <p:cNvSpPr txBox="1"/>
          <p:nvPr/>
        </p:nvSpPr>
        <p:spPr>
          <a:xfrm>
            <a:off x="1807200" y="453616"/>
            <a:ext cx="2637439" cy="18078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Clr>
                <a:schemeClr val="dk1"/>
              </a:buClr>
              <a:buSzPts val="1800"/>
              <a:buNone/>
              <a:defRPr sz="1800">
                <a:solidFill>
                  <a:srgbClr val="FFFFFF"/>
                </a:solidFill>
                <a:latin typeface="Roboto Slab" pitchFamily="2" charset="0"/>
                <a:ea typeface="Roboto Slab" pitchFamily="2" charset="0"/>
                <a:cs typeface="Roboto Slab" pitchFamily="2" charset="0"/>
              </a:defRPr>
            </a:lvl1pPr>
          </a:lstStyle>
          <a:p>
            <a:r>
              <a:rPr lang="nl-NL" sz="1100" dirty="0">
                <a:sym typeface="Calibri"/>
              </a:rPr>
              <a:t>Monitoring</a:t>
            </a:r>
            <a:endParaRPr sz="1100" dirty="0"/>
          </a:p>
        </p:txBody>
      </p:sp>
      <p:sp>
        <p:nvSpPr>
          <p:cNvPr id="14" name="Google Shape;180;p6">
            <a:extLst>
              <a:ext uri="{FF2B5EF4-FFF2-40B4-BE49-F238E27FC236}">
                <a16:creationId xmlns:a16="http://schemas.microsoft.com/office/drawing/2014/main" id="{5DECEE03-1128-F6DF-70B6-EAB4099515A5}"/>
              </a:ext>
            </a:extLst>
          </p:cNvPr>
          <p:cNvSpPr txBox="1"/>
          <p:nvPr/>
        </p:nvSpPr>
        <p:spPr>
          <a:xfrm>
            <a:off x="4868276" y="472141"/>
            <a:ext cx="857508" cy="17554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Evaluatie</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5" name="Google Shape;181;p6">
            <a:extLst>
              <a:ext uri="{FF2B5EF4-FFF2-40B4-BE49-F238E27FC236}">
                <a16:creationId xmlns:a16="http://schemas.microsoft.com/office/drawing/2014/main" id="{AF7B8A98-EEA9-8258-A886-9D64EFF4F664}"/>
              </a:ext>
            </a:extLst>
          </p:cNvPr>
          <p:cNvSpPr txBox="1"/>
          <p:nvPr/>
        </p:nvSpPr>
        <p:spPr>
          <a:xfrm>
            <a:off x="2053938" y="1158832"/>
            <a:ext cx="3187435"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Lerend werken</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6" name="Google Shape;178;p6">
            <a:extLst>
              <a:ext uri="{FF2B5EF4-FFF2-40B4-BE49-F238E27FC236}">
                <a16:creationId xmlns:a16="http://schemas.microsoft.com/office/drawing/2014/main" id="{8460C8DA-1887-1EBB-7C03-F3B587A9D94A}"/>
              </a:ext>
            </a:extLst>
          </p:cNvPr>
          <p:cNvSpPr/>
          <p:nvPr/>
        </p:nvSpPr>
        <p:spPr>
          <a:xfrm>
            <a:off x="2174323" y="782617"/>
            <a:ext cx="3566804"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7" name="Google Shape;181;p6">
            <a:extLst>
              <a:ext uri="{FF2B5EF4-FFF2-40B4-BE49-F238E27FC236}">
                <a16:creationId xmlns:a16="http://schemas.microsoft.com/office/drawing/2014/main" id="{4F3DE84D-3047-379C-7D8C-EDD5961695D3}"/>
              </a:ext>
            </a:extLst>
          </p:cNvPr>
          <p:cNvSpPr txBox="1"/>
          <p:nvPr/>
        </p:nvSpPr>
        <p:spPr>
          <a:xfrm>
            <a:off x="2556437" y="797608"/>
            <a:ext cx="3250254"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Verantwoording</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8" name="Google Shape;155;p6">
            <a:extLst>
              <a:ext uri="{FF2B5EF4-FFF2-40B4-BE49-F238E27FC236}">
                <a16:creationId xmlns:a16="http://schemas.microsoft.com/office/drawing/2014/main" id="{DCF973BE-E36B-F41E-6303-6DBA22811E20}"/>
              </a:ext>
            </a:extLst>
          </p:cNvPr>
          <p:cNvSpPr/>
          <p:nvPr/>
        </p:nvSpPr>
        <p:spPr>
          <a:xfrm>
            <a:off x="1624379" y="1525919"/>
            <a:ext cx="4261693" cy="253764"/>
          </a:xfrm>
          <a:prstGeom prst="snip2DiagRect">
            <a:avLst>
              <a:gd name="adj1" fmla="val 100000"/>
              <a:gd name="adj2" fmla="val 16667"/>
            </a:avLst>
          </a:prstGeom>
          <a:solidFill>
            <a:srgbClr val="70AD47"/>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20" name="Google Shape;179;p6">
            <a:extLst>
              <a:ext uri="{FF2B5EF4-FFF2-40B4-BE49-F238E27FC236}">
                <a16:creationId xmlns:a16="http://schemas.microsoft.com/office/drawing/2014/main" id="{1B65F604-DD58-A318-8A2F-2CBCAAE8CCF8}"/>
              </a:ext>
            </a:extLst>
          </p:cNvPr>
          <p:cNvSpPr txBox="1"/>
          <p:nvPr/>
        </p:nvSpPr>
        <p:spPr>
          <a:xfrm>
            <a:off x="2287223" y="1560737"/>
            <a:ext cx="2637439" cy="18078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algn="ctr">
              <a:buSzPts val="1100"/>
              <a:buNone/>
              <a:defRPr sz="1100" b="1">
                <a:solidFill>
                  <a:schemeClr val="accent2"/>
                </a:solidFill>
                <a:latin typeface="Roboto Slab" pitchFamily="2" charset="0"/>
                <a:ea typeface="Roboto Slab" pitchFamily="2" charset="0"/>
                <a:cs typeface="Roboto Slab" pitchFamily="2" charset="0"/>
              </a:defRPr>
            </a:lvl1pPr>
          </a:lstStyle>
          <a:p>
            <a:r>
              <a:rPr lang="nl-NL" dirty="0">
                <a:sym typeface="Calibri"/>
              </a:rPr>
              <a:t>Onderzoeksstage studenten</a:t>
            </a:r>
            <a:endParaRPr dirty="0"/>
          </a:p>
        </p:txBody>
      </p:sp>
    </p:spTree>
    <p:extLst>
      <p:ext uri="{BB962C8B-B14F-4D97-AF65-F5344CB8AC3E}">
        <p14:creationId xmlns:p14="http://schemas.microsoft.com/office/powerpoint/2010/main" val="2156813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155713951"/>
              </p:ext>
            </p:extLst>
          </p:nvPr>
        </p:nvGraphicFramePr>
        <p:xfrm>
          <a:off x="461220" y="2509236"/>
          <a:ext cx="11413281" cy="3765223"/>
        </p:xfrm>
        <a:graphic>
          <a:graphicData uri="http://schemas.openxmlformats.org/drawingml/2006/table">
            <a:tbl>
              <a:tblPr firstRow="1" bandRow="1">
                <a:noFill/>
                <a:tableStyleId>{93197AE7-1DCE-44E4-8DBD-DEE639F8B807}</a:tableStyleId>
              </a:tblPr>
              <a:tblGrid>
                <a:gridCol w="2161882">
                  <a:extLst>
                    <a:ext uri="{9D8B030D-6E8A-4147-A177-3AD203B41FA5}">
                      <a16:colId xmlns:a16="http://schemas.microsoft.com/office/drawing/2014/main" val="20000"/>
                    </a:ext>
                  </a:extLst>
                </a:gridCol>
                <a:gridCol w="1380049">
                  <a:extLst>
                    <a:ext uri="{9D8B030D-6E8A-4147-A177-3AD203B41FA5}">
                      <a16:colId xmlns:a16="http://schemas.microsoft.com/office/drawing/2014/main" val="20001"/>
                    </a:ext>
                  </a:extLst>
                </a:gridCol>
                <a:gridCol w="1186970">
                  <a:extLst>
                    <a:ext uri="{9D8B030D-6E8A-4147-A177-3AD203B41FA5}">
                      <a16:colId xmlns:a16="http://schemas.microsoft.com/office/drawing/2014/main" val="20002"/>
                    </a:ext>
                  </a:extLst>
                </a:gridCol>
                <a:gridCol w="5447748">
                  <a:extLst>
                    <a:ext uri="{9D8B030D-6E8A-4147-A177-3AD203B41FA5}">
                      <a16:colId xmlns:a16="http://schemas.microsoft.com/office/drawing/2014/main" val="20003"/>
                    </a:ext>
                  </a:extLst>
                </a:gridCol>
                <a:gridCol w="1236632">
                  <a:extLst>
                    <a:ext uri="{9D8B030D-6E8A-4147-A177-3AD203B41FA5}">
                      <a16:colId xmlns:a16="http://schemas.microsoft.com/office/drawing/2014/main" val="20005"/>
                    </a:ext>
                  </a:extLst>
                </a:gridCol>
              </a:tblGrid>
              <a:tr h="351606">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tx1"/>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tx1"/>
                    </a:solidFill>
                  </a:tcPr>
                </a:tc>
                <a:extLst>
                  <a:ext uri="{0D108BD9-81ED-4DB2-BD59-A6C34878D82A}">
                    <a16:rowId xmlns:a16="http://schemas.microsoft.com/office/drawing/2014/main" val="10000"/>
                  </a:ext>
                </a:extLst>
              </a:tr>
              <a:tr h="590329">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Uitvoeren A/B test communicatiemiddelen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De helft van de geselecteerde adressen een andere mailing (vorm of tekst) sturen en verschil analyseren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Verschillende manieren van verspreiden brochure (meesturen brief, invouwen huis-aan-huisblad, etc.)</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verschillende buurten met verschillende versies van de brochure, porsters en advertentie werken en verschil analyseren</a:t>
                      </a: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1"/>
                  </a:ext>
                </a:extLst>
              </a:tr>
              <a:tr h="781051">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Houden wekelijkse scrum</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p>
                      <a:pPr marL="0" marR="0" lvl="0" indent="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Organiseren kort informeel (digitaal) overleg met belangrijkste projectleden en vertegenwoordiger Intermediair.</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Delen ervaringen vanuit verschillende disciplines en bespreken mogelijk aanpassingen binnen strategie en activiteiten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2"/>
                  </a:ext>
                </a:extLst>
              </a:tr>
              <a:tr h="63646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Houden maandelijkse projectevaluatie</a:t>
                      </a:r>
                    </a:p>
                    <a:p>
                      <a:endParaRPr lang="nl-NL" sz="900" dirty="0">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70AD47">
                        <a:alpha val="14118"/>
                      </a:srgbClr>
                    </a:solidFill>
                  </a:tcPr>
                </a:tc>
                <a:tc>
                  <a:txBody>
                    <a:bodyPr/>
                    <a:lstStyle/>
                    <a:p>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lang="nl-NL" sz="900" dirty="0">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Organiseren maandelijks projectteamoverleg waarbij de resultaten en activiteiten van die afgelopen maand worden geëvalueerd</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Aanpassen en bijstellen strategie en activiteiten naar aanleiding van dit overleg.</a:t>
                      </a:r>
                    </a:p>
                  </a:txBody>
                  <a:tcPr marL="91450" marR="91450" marT="45725" marB="45725">
                    <a:solidFill>
                      <a:srgbClr val="70AD47">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3"/>
                  </a:ext>
                </a:extLst>
              </a:tr>
              <a:tr h="1067531">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Uitvoeren A/B testen rond WOZ-waarde, advies en aanbellen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70AD47">
                        <a:alpha val="14118"/>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Testen hoe hoog de respons is bij de groep DEFG-woningen met hogere WOZ-waarde, in deel van de buurt deze wel meenemen in de mailing (om de 20% woningen die niet aan de WOZ-voorwaarde voldoen te vullen) en in andere buurt niet meenemen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Uitproberen en evalueren verschillende variabelen rond het aanbellen, op vlak van tijd, afzender (kleding en namens wie wordt aangebeld) en hoe gesprek wordt gevoerd (aanbelscript) </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Testen welke en hoe sleutelfiguren worden betrokken</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70AD47">
                        <a:alpha val="14118"/>
                      </a:srgbClr>
                    </a:solidFill>
                  </a:tcPr>
                </a:tc>
                <a:extLst>
                  <a:ext uri="{0D108BD9-81ED-4DB2-BD59-A6C34878D82A}">
                    <a16:rowId xmlns:a16="http://schemas.microsoft.com/office/drawing/2014/main" val="10004"/>
                  </a:ext>
                </a:extLst>
              </a:tr>
            </a:tbl>
          </a:graphicData>
        </a:graphic>
      </p:graphicFrame>
      <p:sp>
        <p:nvSpPr>
          <p:cNvPr id="2" name="Google Shape;146;p6">
            <a:extLst>
              <a:ext uri="{FF2B5EF4-FFF2-40B4-BE49-F238E27FC236}">
                <a16:creationId xmlns:a16="http://schemas.microsoft.com/office/drawing/2014/main" id="{7CDED4D9-BD5B-2A68-ADF1-C6EA1DAE38FC}"/>
              </a:ext>
            </a:extLst>
          </p:cNvPr>
          <p:cNvSpPr/>
          <p:nvPr/>
        </p:nvSpPr>
        <p:spPr>
          <a:xfrm>
            <a:off x="1416125" y="243399"/>
            <a:ext cx="4678200" cy="1865855"/>
          </a:xfrm>
          <a:prstGeom prst="rect">
            <a:avLst/>
          </a:prstGeom>
          <a:solidFill>
            <a:srgbClr val="70AD47">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51;p6">
            <a:extLst>
              <a:ext uri="{FF2B5EF4-FFF2-40B4-BE49-F238E27FC236}">
                <a16:creationId xmlns:a16="http://schemas.microsoft.com/office/drawing/2014/main" id="{037CAB11-A249-959C-5B4D-9BFD918BD2A2}"/>
              </a:ext>
            </a:extLst>
          </p:cNvPr>
          <p:cNvSpPr/>
          <p:nvPr/>
        </p:nvSpPr>
        <p:spPr>
          <a:xfrm>
            <a:off x="461219" y="243400"/>
            <a:ext cx="719881" cy="1902899"/>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155;p6">
            <a:extLst>
              <a:ext uri="{FF2B5EF4-FFF2-40B4-BE49-F238E27FC236}">
                <a16:creationId xmlns:a16="http://schemas.microsoft.com/office/drawing/2014/main" id="{4F085646-0DD4-E475-B5F2-49480D8ED0D5}"/>
              </a:ext>
            </a:extLst>
          </p:cNvPr>
          <p:cNvSpPr/>
          <p:nvPr/>
        </p:nvSpPr>
        <p:spPr>
          <a:xfrm>
            <a:off x="1639722" y="488756"/>
            <a:ext cx="2867643" cy="221493"/>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5" name="Google Shape;156;p6">
            <a:extLst>
              <a:ext uri="{FF2B5EF4-FFF2-40B4-BE49-F238E27FC236}">
                <a16:creationId xmlns:a16="http://schemas.microsoft.com/office/drawing/2014/main" id="{BDE99871-A823-02EE-93CC-4A43F80FF3A9}"/>
              </a:ext>
            </a:extLst>
          </p:cNvPr>
          <p:cNvSpPr/>
          <p:nvPr/>
        </p:nvSpPr>
        <p:spPr>
          <a:xfrm>
            <a:off x="4674843" y="495967"/>
            <a:ext cx="1120476" cy="221492"/>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7" name="Google Shape;178;p6">
            <a:extLst>
              <a:ext uri="{FF2B5EF4-FFF2-40B4-BE49-F238E27FC236}">
                <a16:creationId xmlns:a16="http://schemas.microsoft.com/office/drawing/2014/main" id="{7D09FD0F-C9B5-1881-E5EF-B52C4E349FEB}"/>
              </a:ext>
            </a:extLst>
          </p:cNvPr>
          <p:cNvSpPr/>
          <p:nvPr/>
        </p:nvSpPr>
        <p:spPr>
          <a:xfrm>
            <a:off x="1628350" y="1205821"/>
            <a:ext cx="3619373" cy="225581"/>
          </a:xfrm>
          <a:prstGeom prst="snip2DiagRect">
            <a:avLst>
              <a:gd name="adj1" fmla="val 100000"/>
              <a:gd name="adj2" fmla="val 16667"/>
            </a:avLst>
          </a:prstGeom>
          <a:solidFill>
            <a:schemeClr val="tx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179;p6">
            <a:extLst>
              <a:ext uri="{FF2B5EF4-FFF2-40B4-BE49-F238E27FC236}">
                <a16:creationId xmlns:a16="http://schemas.microsoft.com/office/drawing/2014/main" id="{3CAC481D-9AF6-7F10-D422-F115342FFE03}"/>
              </a:ext>
            </a:extLst>
          </p:cNvPr>
          <p:cNvSpPr txBox="1"/>
          <p:nvPr/>
        </p:nvSpPr>
        <p:spPr>
          <a:xfrm>
            <a:off x="1807200" y="509110"/>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chemeClr val="bg1"/>
                </a:solidFill>
                <a:latin typeface="Roboto Slab" pitchFamily="2" charset="0"/>
                <a:ea typeface="Roboto Slab" pitchFamily="2" charset="0"/>
                <a:cs typeface="Roboto Slab" pitchFamily="2" charset="0"/>
                <a:sym typeface="Calibri"/>
              </a:rPr>
              <a:t>Monitoring</a:t>
            </a:r>
            <a:endParaRPr sz="1400" i="0" u="none" strike="noStrike" cap="none" dirty="0">
              <a:solidFill>
                <a:schemeClr val="bg1"/>
              </a:solidFill>
              <a:latin typeface="Roboto Slab" pitchFamily="2" charset="0"/>
              <a:ea typeface="Roboto Slab" pitchFamily="2" charset="0"/>
              <a:cs typeface="Roboto Slab" pitchFamily="2" charset="0"/>
              <a:sym typeface="Arial"/>
            </a:endParaRPr>
          </a:p>
        </p:txBody>
      </p:sp>
      <p:sp>
        <p:nvSpPr>
          <p:cNvPr id="9" name="Google Shape;180;p6">
            <a:extLst>
              <a:ext uri="{FF2B5EF4-FFF2-40B4-BE49-F238E27FC236}">
                <a16:creationId xmlns:a16="http://schemas.microsoft.com/office/drawing/2014/main" id="{E18211EF-077A-B8BA-25C3-7094179405EF}"/>
              </a:ext>
            </a:extLst>
          </p:cNvPr>
          <p:cNvSpPr txBox="1"/>
          <p:nvPr/>
        </p:nvSpPr>
        <p:spPr>
          <a:xfrm>
            <a:off x="4868276" y="527635"/>
            <a:ext cx="857508" cy="175549"/>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Evaluatie</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0" name="Google Shape;181;p6">
            <a:extLst>
              <a:ext uri="{FF2B5EF4-FFF2-40B4-BE49-F238E27FC236}">
                <a16:creationId xmlns:a16="http://schemas.microsoft.com/office/drawing/2014/main" id="{EC2FBE05-8FA3-93A6-DEA7-49A961A3602E}"/>
              </a:ext>
            </a:extLst>
          </p:cNvPr>
          <p:cNvSpPr txBox="1"/>
          <p:nvPr/>
        </p:nvSpPr>
        <p:spPr>
          <a:xfrm>
            <a:off x="2057909" y="1220812"/>
            <a:ext cx="3088214"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2"/>
                </a:solidFill>
                <a:latin typeface="Roboto Slab" pitchFamily="2" charset="0"/>
                <a:ea typeface="Roboto Slab" pitchFamily="2" charset="0"/>
                <a:cs typeface="Roboto Slab" pitchFamily="2" charset="0"/>
                <a:sym typeface="Calibri"/>
              </a:rPr>
              <a:t>Lerend werken</a:t>
            </a:r>
            <a:endParaRPr sz="1100" b="1" i="0" u="none" strike="noStrike" cap="none" dirty="0">
              <a:solidFill>
                <a:schemeClr val="bg2"/>
              </a:solidFill>
              <a:latin typeface="Roboto Slab" pitchFamily="2" charset="0"/>
              <a:ea typeface="Roboto Slab" pitchFamily="2" charset="0"/>
              <a:cs typeface="Roboto Slab" pitchFamily="2" charset="0"/>
              <a:sym typeface="Calibri"/>
            </a:endParaRPr>
          </a:p>
        </p:txBody>
      </p:sp>
      <p:sp>
        <p:nvSpPr>
          <p:cNvPr id="11" name="Google Shape;178;p6">
            <a:extLst>
              <a:ext uri="{FF2B5EF4-FFF2-40B4-BE49-F238E27FC236}">
                <a16:creationId xmlns:a16="http://schemas.microsoft.com/office/drawing/2014/main" id="{27F0A8FD-98D0-0783-35D2-33E4A0F5BDEB}"/>
              </a:ext>
            </a:extLst>
          </p:cNvPr>
          <p:cNvSpPr/>
          <p:nvPr/>
        </p:nvSpPr>
        <p:spPr>
          <a:xfrm>
            <a:off x="2174323" y="838111"/>
            <a:ext cx="3566804" cy="225581"/>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2" name="Google Shape;181;p6">
            <a:extLst>
              <a:ext uri="{FF2B5EF4-FFF2-40B4-BE49-F238E27FC236}">
                <a16:creationId xmlns:a16="http://schemas.microsoft.com/office/drawing/2014/main" id="{BC0BE931-48F4-5192-C318-5F3B4B78F976}"/>
              </a:ext>
            </a:extLst>
          </p:cNvPr>
          <p:cNvSpPr txBox="1"/>
          <p:nvPr/>
        </p:nvSpPr>
        <p:spPr>
          <a:xfrm>
            <a:off x="2556437" y="853102"/>
            <a:ext cx="3250254"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Verantwoording</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19" name="Google Shape;234;g25a1631fafb_0_0">
            <a:extLst>
              <a:ext uri="{FF2B5EF4-FFF2-40B4-BE49-F238E27FC236}">
                <a16:creationId xmlns:a16="http://schemas.microsoft.com/office/drawing/2014/main" id="{1B5B0CCF-12EC-5778-7934-53D0FB81506E}"/>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Lerend werken</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werving en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ontzorging</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continu verbeteren door actief zaken uit te testen en regelmatig onderling contact.</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Om te kunnen leren van lessen moeten we processen en testen organiseren om de aanpak continu te verbeteren.</a:t>
            </a:r>
            <a:endPar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endParaRPr>
          </a:p>
        </p:txBody>
      </p:sp>
      <p:sp>
        <p:nvSpPr>
          <p:cNvPr id="22" name="Google Shape;161;p6">
            <a:extLst>
              <a:ext uri="{FF2B5EF4-FFF2-40B4-BE49-F238E27FC236}">
                <a16:creationId xmlns:a16="http://schemas.microsoft.com/office/drawing/2014/main" id="{525234A8-4152-47DB-8730-7A800717B6A9}"/>
              </a:ext>
            </a:extLst>
          </p:cNvPr>
          <p:cNvSpPr txBox="1"/>
          <p:nvPr/>
        </p:nvSpPr>
        <p:spPr>
          <a:xfrm>
            <a:off x="461219" y="252877"/>
            <a:ext cx="719881" cy="189342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Lerend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werken</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6" name="Google Shape;155;p6">
            <a:extLst>
              <a:ext uri="{FF2B5EF4-FFF2-40B4-BE49-F238E27FC236}">
                <a16:creationId xmlns:a16="http://schemas.microsoft.com/office/drawing/2014/main" id="{B22B6DC4-764D-95FA-DC1F-6FB962E7A93D}"/>
              </a:ext>
            </a:extLst>
          </p:cNvPr>
          <p:cNvSpPr/>
          <p:nvPr/>
        </p:nvSpPr>
        <p:spPr>
          <a:xfrm>
            <a:off x="1624379" y="1581413"/>
            <a:ext cx="4261693" cy="253764"/>
          </a:xfrm>
          <a:prstGeom prst="snip2DiagRect">
            <a:avLst>
              <a:gd name="adj1" fmla="val 100000"/>
              <a:gd name="adj2" fmla="val 16667"/>
            </a:avLst>
          </a:prstGeom>
          <a:solidFill>
            <a:schemeClr val="tx1">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13" name="Google Shape;179;p6">
            <a:extLst>
              <a:ext uri="{FF2B5EF4-FFF2-40B4-BE49-F238E27FC236}">
                <a16:creationId xmlns:a16="http://schemas.microsoft.com/office/drawing/2014/main" id="{85A49818-AFDE-D57B-4856-A36402ACBF1C}"/>
              </a:ext>
            </a:extLst>
          </p:cNvPr>
          <p:cNvSpPr txBox="1"/>
          <p:nvPr/>
        </p:nvSpPr>
        <p:spPr>
          <a:xfrm>
            <a:off x="2287223" y="1616231"/>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dirty="0">
                <a:solidFill>
                  <a:srgbClr val="FFFFFF"/>
                </a:solidFill>
                <a:latin typeface="Roboto Slab" pitchFamily="2" charset="0"/>
                <a:ea typeface="Roboto Slab" pitchFamily="2" charset="0"/>
                <a:cs typeface="Roboto Slab" pitchFamily="2" charset="0"/>
                <a:sym typeface="Calibri"/>
              </a:rPr>
              <a:t>Onderzoeksstage</a:t>
            </a:r>
            <a:r>
              <a:rPr lang="nl-NL" sz="1100" b="1" dirty="0">
                <a:solidFill>
                  <a:schemeClr val="accent2"/>
                </a:solidFill>
                <a:latin typeface="Roboto Slab" pitchFamily="2" charset="0"/>
                <a:ea typeface="Roboto Slab" pitchFamily="2" charset="0"/>
                <a:cs typeface="Roboto Slab" pitchFamily="2" charset="0"/>
                <a:sym typeface="Calibri"/>
              </a:rPr>
              <a:t> </a:t>
            </a:r>
            <a:r>
              <a:rPr lang="nl-NL" sz="1100" dirty="0">
                <a:solidFill>
                  <a:srgbClr val="FFFFFF"/>
                </a:solidFill>
                <a:latin typeface="Roboto Slab" pitchFamily="2" charset="0"/>
                <a:ea typeface="Roboto Slab" pitchFamily="2" charset="0"/>
                <a:cs typeface="Roboto Slab" pitchFamily="2" charset="0"/>
                <a:sym typeface="Calibri"/>
              </a:rPr>
              <a:t>studenten</a:t>
            </a:r>
            <a:endParaRPr sz="1100" dirty="0">
              <a:solidFill>
                <a:srgbClr val="FFFFFF"/>
              </a:solidFill>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1743855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
          <p:cNvSpPr txBox="1">
            <a:spLocks noGrp="1"/>
          </p:cNvSpPr>
          <p:nvPr>
            <p:ph type="title"/>
          </p:nvPr>
        </p:nvSpPr>
        <p:spPr>
          <a:xfrm>
            <a:off x="3431704" y="3429000"/>
            <a:ext cx="5328592" cy="438541"/>
          </a:xfrm>
          <a:prstGeom prst="rect">
            <a:avLst/>
          </a:prstGeom>
          <a:solidFill>
            <a:srgbClr val="8BC63F">
              <a:alpha val="80000"/>
            </a:srgbClr>
          </a:solid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2500"/>
              <a:buFont typeface="Roboto Slab"/>
              <a:buNone/>
            </a:pPr>
            <a:r>
              <a:rPr lang="nl-NL" dirty="0"/>
              <a:t>Draaiboek NIP Haarlem</a:t>
            </a:r>
            <a:endParaRPr dirty="0"/>
          </a:p>
        </p:txBody>
      </p:sp>
      <p:sp>
        <p:nvSpPr>
          <p:cNvPr id="138" name="Google Shape;138;p1"/>
          <p:cNvSpPr txBox="1">
            <a:spLocks noGrp="1"/>
          </p:cNvSpPr>
          <p:nvPr>
            <p:ph type="body" idx="1"/>
          </p:nvPr>
        </p:nvSpPr>
        <p:spPr>
          <a:xfrm>
            <a:off x="3834606" y="5340176"/>
            <a:ext cx="4522787" cy="313932"/>
          </a:xfrm>
          <a:prstGeom prst="rect">
            <a:avLst/>
          </a:prstGeom>
          <a:solidFill>
            <a:srgbClr val="8BC63F">
              <a:alpha val="80000"/>
            </a:srgbClr>
          </a:solidFill>
          <a:ln>
            <a:noFill/>
          </a:ln>
        </p:spPr>
        <p:txBody>
          <a:bodyPr spcFirstLastPara="1" wrap="square" lIns="91425" tIns="45700" rIns="91425" bIns="45700" anchor="t" anchorCtr="0">
            <a:spAutoFit/>
          </a:bodyPr>
          <a:lstStyle/>
          <a:p>
            <a:pPr marL="0" lvl="0" indent="0" algn="ctr" rtl="0">
              <a:lnSpc>
                <a:spcPct val="90000"/>
              </a:lnSpc>
              <a:spcBef>
                <a:spcPts val="0"/>
              </a:spcBef>
              <a:spcAft>
                <a:spcPts val="0"/>
              </a:spcAft>
              <a:buClr>
                <a:schemeClr val="lt1"/>
              </a:buClr>
              <a:buSzPts val="1600"/>
              <a:buNone/>
            </a:pPr>
            <a:r>
              <a:rPr lang="nl-NL" dirty="0"/>
              <a:t>Doorlopende activiteiten</a:t>
            </a:r>
            <a:endParaRPr dirty="0"/>
          </a:p>
        </p:txBody>
      </p:sp>
    </p:spTree>
    <p:extLst>
      <p:ext uri="{BB962C8B-B14F-4D97-AF65-F5344CB8AC3E}">
        <p14:creationId xmlns:p14="http://schemas.microsoft.com/office/powerpoint/2010/main" val="2499427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
          <p:cNvSpPr txBox="1">
            <a:spLocks noGrp="1"/>
          </p:cNvSpPr>
          <p:nvPr>
            <p:ph type="title"/>
          </p:nvPr>
        </p:nvSpPr>
        <p:spPr>
          <a:xfrm>
            <a:off x="3431704" y="3429000"/>
            <a:ext cx="5328592" cy="438541"/>
          </a:xfrm>
          <a:prstGeom prst="rect">
            <a:avLst/>
          </a:prstGeom>
          <a:solidFill>
            <a:srgbClr val="8BC63F">
              <a:alpha val="80000"/>
            </a:srgbClr>
          </a:solid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2500"/>
              <a:buFont typeface="Roboto Slab"/>
              <a:buNone/>
            </a:pPr>
            <a:r>
              <a:rPr lang="nl-NL" dirty="0"/>
              <a:t>Draaiboek NIP Haarlem</a:t>
            </a:r>
            <a:endParaRPr dirty="0"/>
          </a:p>
        </p:txBody>
      </p:sp>
      <p:sp>
        <p:nvSpPr>
          <p:cNvPr id="138" name="Google Shape;138;p1"/>
          <p:cNvSpPr txBox="1">
            <a:spLocks noGrp="1"/>
          </p:cNvSpPr>
          <p:nvPr>
            <p:ph type="body" idx="1"/>
          </p:nvPr>
        </p:nvSpPr>
        <p:spPr>
          <a:xfrm>
            <a:off x="3834606" y="5340176"/>
            <a:ext cx="4522787" cy="313932"/>
          </a:xfrm>
          <a:prstGeom prst="rect">
            <a:avLst/>
          </a:prstGeom>
          <a:solidFill>
            <a:srgbClr val="8BC63F">
              <a:alpha val="80000"/>
            </a:srgbClr>
          </a:solidFill>
          <a:ln>
            <a:noFill/>
          </a:ln>
        </p:spPr>
        <p:txBody>
          <a:bodyPr spcFirstLastPara="1" wrap="square" lIns="91425" tIns="45700" rIns="91425" bIns="45700" anchor="t" anchorCtr="0">
            <a:spAutoFit/>
          </a:bodyPr>
          <a:lstStyle/>
          <a:p>
            <a:pPr marL="0" lvl="0" indent="0" algn="ctr" rtl="0">
              <a:lnSpc>
                <a:spcPct val="90000"/>
              </a:lnSpc>
              <a:spcBef>
                <a:spcPts val="0"/>
              </a:spcBef>
              <a:spcAft>
                <a:spcPts val="0"/>
              </a:spcAft>
              <a:buClr>
                <a:schemeClr val="lt1"/>
              </a:buClr>
              <a:buSzPts val="1600"/>
              <a:buNone/>
            </a:pPr>
            <a:r>
              <a:rPr lang="nl-NL" dirty="0"/>
              <a:t>Voorbereiding NIP-aanpak</a:t>
            </a:r>
            <a:endParaRPr dirty="0"/>
          </a:p>
        </p:txBody>
      </p:sp>
    </p:spTree>
    <p:extLst>
      <p:ext uri="{BB962C8B-B14F-4D97-AF65-F5344CB8AC3E}">
        <p14:creationId xmlns:p14="http://schemas.microsoft.com/office/powerpoint/2010/main" val="2987054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4" name="Google Shape;155;p6">
            <a:extLst>
              <a:ext uri="{FF2B5EF4-FFF2-40B4-BE49-F238E27FC236}">
                <a16:creationId xmlns:a16="http://schemas.microsoft.com/office/drawing/2014/main" id="{4F085646-0DD4-E475-B5F2-49480D8ED0D5}"/>
              </a:ext>
            </a:extLst>
          </p:cNvPr>
          <p:cNvSpPr/>
          <p:nvPr/>
        </p:nvSpPr>
        <p:spPr>
          <a:xfrm>
            <a:off x="1543049" y="352572"/>
            <a:ext cx="2980743" cy="221493"/>
          </a:xfrm>
          <a:prstGeom prst="snip2DiagRect">
            <a:avLst>
              <a:gd name="adj1" fmla="val 100000"/>
              <a:gd name="adj2" fmla="val 16667"/>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34" name="Google Shape;234;g25a1631fafb_0_0"/>
          <p:cNvSpPr txBox="1">
            <a:spLocks noGrp="1"/>
          </p:cNvSpPr>
          <p:nvPr>
            <p:ph type="title"/>
          </p:nvPr>
        </p:nvSpPr>
        <p:spPr>
          <a:xfrm>
            <a:off x="6271670" y="217064"/>
            <a:ext cx="5459100" cy="190289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8BC63F"/>
              </a:buClr>
              <a:buSzPct val="56250"/>
              <a:buFont typeface="Roboto"/>
              <a:buNone/>
            </a:pPr>
            <a:r>
              <a:rPr lang="nl-NL" dirty="0"/>
              <a:t>Ontheffing Wet Natuurbescherming</a:t>
            </a:r>
            <a:br>
              <a:rPr lang="nl-NL" dirty="0"/>
            </a:br>
            <a:r>
              <a:rPr lang="nl-NL" sz="10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br>
              <a:rPr lang="nl-NL" sz="1000" b="0" u="sng"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1000" b="0" dirty="0">
                <a:solidFill>
                  <a:schemeClr val="bg2"/>
                </a:solidFill>
                <a:latin typeface="Roboto" panose="02000000000000000000" pitchFamily="2" charset="0"/>
                <a:ea typeface="Roboto" panose="02000000000000000000" pitchFamily="2" charset="0"/>
                <a:cs typeface="Roboto" panose="02000000000000000000" pitchFamily="2" charset="0"/>
              </a:rPr>
              <a:t>Zorgen dat de woningen aan de voorwaarde van de Wet Natuurbescherming voldoen om te mogen isoleren en dit proces zo makkelijk mogelijk te maken voor de woningeigenaar</a:t>
            </a:r>
            <a:br>
              <a:rPr lang="nl-NL" sz="1000" b="0" dirty="0">
                <a:solidFill>
                  <a:schemeClr val="bg2"/>
                </a:solidFill>
                <a:latin typeface="Roboto" panose="02000000000000000000" pitchFamily="2" charset="0"/>
                <a:ea typeface="Roboto" panose="02000000000000000000" pitchFamily="2" charset="0"/>
                <a:cs typeface="Roboto" panose="02000000000000000000" pitchFamily="2" charset="0"/>
              </a:rPr>
            </a:br>
            <a:br>
              <a:rPr lang="nl-NL" sz="10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10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br>
              <a:rPr lang="nl-NL" sz="1000" b="0" u="sng"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1000" b="0" dirty="0">
                <a:solidFill>
                  <a:schemeClr val="bg2"/>
                </a:solidFill>
                <a:latin typeface="Roboto" panose="02000000000000000000" pitchFamily="2" charset="0"/>
                <a:ea typeface="Roboto" panose="02000000000000000000" pitchFamily="2" charset="0"/>
                <a:cs typeface="Roboto" panose="02000000000000000000" pitchFamily="2" charset="0"/>
              </a:rPr>
              <a:t>Om bepaalde isolatiemaatregelen te kunnen uitvoeren is een ontheffing van de wet natuurbescherming nodig. Het individueel aanvragen van een dergelijke ontheffing zorgt voor veel extra werk voor de eigenaar of intermediair en de kans op het verkrijgen van een ontheffing is ook kleiner.</a:t>
            </a:r>
            <a:endParaRPr b="0" dirty="0">
              <a:latin typeface="Roboto" panose="02000000000000000000" pitchFamily="2" charset="0"/>
              <a:ea typeface="Roboto" panose="02000000000000000000" pitchFamily="2" charset="0"/>
              <a:cs typeface="Roboto" panose="02000000000000000000" pitchFamily="2" charset="0"/>
            </a:endParaRPr>
          </a:p>
        </p:txBody>
      </p:sp>
      <p:graphicFrame>
        <p:nvGraphicFramePr>
          <p:cNvPr id="251" name="Google Shape;251;g25a1631fafb_0_0"/>
          <p:cNvGraphicFramePr/>
          <p:nvPr>
            <p:extLst>
              <p:ext uri="{D42A27DB-BD31-4B8C-83A1-F6EECF244321}">
                <p14:modId xmlns:p14="http://schemas.microsoft.com/office/powerpoint/2010/main" val="4003537159"/>
              </p:ext>
            </p:extLst>
          </p:nvPr>
        </p:nvGraphicFramePr>
        <p:xfrm>
          <a:off x="461220" y="2509236"/>
          <a:ext cx="11445030" cy="3596179"/>
        </p:xfrm>
        <a:graphic>
          <a:graphicData uri="http://schemas.openxmlformats.org/drawingml/2006/table">
            <a:tbl>
              <a:tblPr firstRow="1" bandRow="1">
                <a:noFill/>
                <a:tableStyleId>{93197AE7-1DCE-44E4-8DBD-DEE639F8B807}</a:tableStyleId>
              </a:tblPr>
              <a:tblGrid>
                <a:gridCol w="2167896">
                  <a:extLst>
                    <a:ext uri="{9D8B030D-6E8A-4147-A177-3AD203B41FA5}">
                      <a16:colId xmlns:a16="http://schemas.microsoft.com/office/drawing/2014/main" val="20000"/>
                    </a:ext>
                  </a:extLst>
                </a:gridCol>
                <a:gridCol w="1383888">
                  <a:extLst>
                    <a:ext uri="{9D8B030D-6E8A-4147-A177-3AD203B41FA5}">
                      <a16:colId xmlns:a16="http://schemas.microsoft.com/office/drawing/2014/main" val="20001"/>
                    </a:ext>
                  </a:extLst>
                </a:gridCol>
                <a:gridCol w="1190272">
                  <a:extLst>
                    <a:ext uri="{9D8B030D-6E8A-4147-A177-3AD203B41FA5}">
                      <a16:colId xmlns:a16="http://schemas.microsoft.com/office/drawing/2014/main" val="20002"/>
                    </a:ext>
                  </a:extLst>
                </a:gridCol>
                <a:gridCol w="5462902">
                  <a:extLst>
                    <a:ext uri="{9D8B030D-6E8A-4147-A177-3AD203B41FA5}">
                      <a16:colId xmlns:a16="http://schemas.microsoft.com/office/drawing/2014/main" val="20003"/>
                    </a:ext>
                  </a:extLst>
                </a:gridCol>
                <a:gridCol w="1240072">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rgbClr val="00B0F0"/>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rgbClr val="00B0F0"/>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rgbClr val="00B0F0"/>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rgbClr val="00B0F0"/>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rgbClr val="00B0F0"/>
                    </a:solidFill>
                  </a:tcPr>
                </a:tc>
                <a:extLst>
                  <a:ext uri="{0D108BD9-81ED-4DB2-BD59-A6C34878D82A}">
                    <a16:rowId xmlns:a16="http://schemas.microsoft.com/office/drawing/2014/main" val="10000"/>
                  </a:ext>
                </a:extLst>
              </a:tr>
              <a:tr h="657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Soorten Management Plan (SMP)</a:t>
                      </a:r>
                    </a:p>
                    <a:p>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00B0F0">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00B0F0">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 of </a:t>
                      </a:r>
                    </a:p>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Programma-</a:t>
                      </a:r>
                    </a:p>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manager</a:t>
                      </a:r>
                    </a:p>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Controleren of SMP al af is en/of wat de planning is</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Raadplegen en werken conform SMP als deze af is, anders werken met tijdelijke ontheffing</a:t>
                      </a:r>
                    </a:p>
                    <a:p>
                      <a:pPr marL="171450" marR="0" lvl="0" indent="-171450" algn="l" rtl="0">
                        <a:lnSpc>
                          <a:spcPct val="100000"/>
                        </a:lnSpc>
                        <a:spcBef>
                          <a:spcPts val="0"/>
                        </a:spcBef>
                        <a:spcAft>
                          <a:spcPts val="0"/>
                        </a:spcAft>
                        <a:buClr>
                          <a:srgbClr val="000000"/>
                        </a:buClr>
                        <a:buSzPts val="900"/>
                        <a:buFontTx/>
                        <a:buChar char="-"/>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extLst>
                  <a:ext uri="{0D108BD9-81ED-4DB2-BD59-A6C34878D82A}">
                    <a16:rowId xmlns:a16="http://schemas.microsoft.com/office/drawing/2014/main" val="10001"/>
                  </a:ext>
                </a:extLst>
              </a:tr>
              <a:tr h="869725">
                <a:tc>
                  <a:txBody>
                    <a:bodyPr/>
                    <a:lstStyle/>
                    <a:p>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Tijdelijke Ontheffing (Pre-SMP)</a:t>
                      </a:r>
                    </a:p>
                  </a:txBody>
                  <a:tcPr marL="91450" marR="91450" marT="45725" marB="45725">
                    <a:solidFill>
                      <a:srgbClr val="00B0F0">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00B0F0">
                        <a:alpha val="14118"/>
                      </a:srgbClr>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 of </a:t>
                      </a:r>
                    </a:p>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Programma-</a:t>
                      </a:r>
                    </a:p>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manager</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Aanvragen Tijdelijke Ontheffing indien dit mogelijk is binnen regels Provincie</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Tijdens doorlooptijd gebiedsgerichte heffing is het mogelijk om tijdelijke ontheffing te krijgen (Pre-SMP). Dit is alleen mogelijk voor particuliere grondgebonden woningen en hieraan zijn extra voorwaarden verbonden, zoals dat particulieren kiezen voor een isolatiebedrijf dat werkt volgens de methodiek van Natuurvriendelijk isoleren en de gemeente het verlies van (kraam-) verblijfplaatsen compenseert volgens een bij de aanvraag gevoegd pre-SMP.</a:t>
                      </a:r>
                    </a:p>
                  </a:txBody>
                  <a:tcPr marL="91450" marR="91450" marT="45725" marB="45725">
                    <a:solidFill>
                      <a:srgbClr val="00B0F0">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extLst>
                  <a:ext uri="{0D108BD9-81ED-4DB2-BD59-A6C34878D82A}">
                    <a16:rowId xmlns:a16="http://schemas.microsoft.com/office/drawing/2014/main" val="10002"/>
                  </a:ext>
                </a:extLst>
              </a:tr>
              <a:tr h="714794">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Gebiedsgerichte Ontheffing</a:t>
                      </a:r>
                    </a:p>
                  </a:txBody>
                  <a:tcPr marL="91450" marR="91450" marT="45725" marB="45725">
                    <a:solidFill>
                      <a:srgbClr val="00B0F0">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 of </a:t>
                      </a:r>
                    </a:p>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Programma-</a:t>
                      </a:r>
                    </a:p>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manager</a:t>
                      </a: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Aanvragen gebiedsgerichte ontheffing</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00B0F0">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extLst>
                  <a:ext uri="{0D108BD9-81ED-4DB2-BD59-A6C34878D82A}">
                    <a16:rowId xmlns:a16="http://schemas.microsoft.com/office/drawing/2014/main" val="10003"/>
                  </a:ext>
                </a:extLst>
              </a:tr>
              <a:tr h="91810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Checken onuitgevoerde isolatiemaatregelen door geen ontheffing</a:t>
                      </a:r>
                    </a:p>
                  </a:txBody>
                  <a:tcPr marL="91450" marR="91450" marT="45725" marB="45725">
                    <a:solidFill>
                      <a:srgbClr val="00B0F0">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tc>
                  <a:txBody>
                    <a:bodyPr/>
                    <a:lstStyle/>
                    <a:p>
                      <a:pPr marL="285750" marR="0" lvl="0" indent="-2286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Controleren of er na verkrijgen gebiedsgerichte ontheffing extra isolatiemogelijkheden zijn bij woningeigenaren waar tijdens de tijdelijke ontheffing maatregelen zijn uitgevoerd.</a:t>
                      </a:r>
                    </a:p>
                    <a:p>
                      <a:pPr marL="285750" marR="0" lvl="0" indent="-2857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Controleren of er na verkrijgen gebiedsgerichte ontheffing bij sommige woningeigenaren alsnog isolatiemogelijkheden kunnen worden uitgevoerd die mogelijk door de voorwaarden van de tijdelijke ontheffing zijn afgehaakt.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00B0F0">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00B0F0">
                        <a:alpha val="14118"/>
                      </a:srgbClr>
                    </a:solidFill>
                  </a:tcPr>
                </a:tc>
                <a:extLst>
                  <a:ext uri="{0D108BD9-81ED-4DB2-BD59-A6C34878D82A}">
                    <a16:rowId xmlns:a16="http://schemas.microsoft.com/office/drawing/2014/main" val="443112791"/>
                  </a:ext>
                </a:extLst>
              </a:tr>
            </a:tbl>
          </a:graphicData>
        </a:graphic>
      </p:graphicFrame>
      <p:sp>
        <p:nvSpPr>
          <p:cNvPr id="2" name="Google Shape;146;p6">
            <a:extLst>
              <a:ext uri="{FF2B5EF4-FFF2-40B4-BE49-F238E27FC236}">
                <a16:creationId xmlns:a16="http://schemas.microsoft.com/office/drawing/2014/main" id="{7CDED4D9-BD5B-2A68-ADF1-C6EA1DAE38FC}"/>
              </a:ext>
            </a:extLst>
          </p:cNvPr>
          <p:cNvSpPr/>
          <p:nvPr/>
        </p:nvSpPr>
        <p:spPr>
          <a:xfrm>
            <a:off x="1416125" y="243399"/>
            <a:ext cx="4678200" cy="1865855"/>
          </a:xfrm>
          <a:prstGeom prst="rect">
            <a:avLst/>
          </a:prstGeom>
          <a:solidFill>
            <a:srgbClr val="00B0F0">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51;p6">
            <a:extLst>
              <a:ext uri="{FF2B5EF4-FFF2-40B4-BE49-F238E27FC236}">
                <a16:creationId xmlns:a16="http://schemas.microsoft.com/office/drawing/2014/main" id="{037CAB11-A249-959C-5B4D-9BFD918BD2A2}"/>
              </a:ext>
            </a:extLst>
          </p:cNvPr>
          <p:cNvSpPr/>
          <p:nvPr/>
        </p:nvSpPr>
        <p:spPr>
          <a:xfrm>
            <a:off x="461219" y="243400"/>
            <a:ext cx="719881" cy="1902899"/>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6" name="Google Shape;161;p6">
            <a:extLst>
              <a:ext uri="{FF2B5EF4-FFF2-40B4-BE49-F238E27FC236}">
                <a16:creationId xmlns:a16="http://schemas.microsoft.com/office/drawing/2014/main" id="{ECBA95C2-D45E-7944-1ABF-09F00B375C0C}"/>
              </a:ext>
            </a:extLst>
          </p:cNvPr>
          <p:cNvSpPr txBox="1"/>
          <p:nvPr/>
        </p:nvSpPr>
        <p:spPr>
          <a:xfrm>
            <a:off x="461219" y="553710"/>
            <a:ext cx="719881" cy="79581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Ontheffing Wet </a:t>
            </a:r>
            <a:r>
              <a:rPr lang="nl-NL" sz="800" b="1" i="0" u="none" strike="noStrike" cap="none" dirty="0" err="1">
                <a:solidFill>
                  <a:srgbClr val="FFFFFF"/>
                </a:solidFill>
                <a:latin typeface="Roboto Slab" pitchFamily="2" charset="0"/>
                <a:ea typeface="Roboto Slab" pitchFamily="2" charset="0"/>
                <a:cs typeface="Roboto Slab" pitchFamily="2" charset="0"/>
                <a:sym typeface="Calibri"/>
              </a:rPr>
              <a:t>Natuur-bescherming</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8" name="Google Shape;179;p6">
            <a:extLst>
              <a:ext uri="{FF2B5EF4-FFF2-40B4-BE49-F238E27FC236}">
                <a16:creationId xmlns:a16="http://schemas.microsoft.com/office/drawing/2014/main" id="{3CAC481D-9AF6-7F10-D422-F115342FFE03}"/>
              </a:ext>
            </a:extLst>
          </p:cNvPr>
          <p:cNvSpPr txBox="1"/>
          <p:nvPr/>
        </p:nvSpPr>
        <p:spPr>
          <a:xfrm>
            <a:off x="1823627" y="372926"/>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chemeClr val="bg1"/>
                </a:solidFill>
                <a:latin typeface="Roboto Slab" pitchFamily="2" charset="0"/>
                <a:ea typeface="Roboto Slab" pitchFamily="2" charset="0"/>
                <a:cs typeface="Roboto Slab" pitchFamily="2" charset="0"/>
                <a:sym typeface="Calibri"/>
              </a:rPr>
              <a:t>Soorten Management Plan </a:t>
            </a:r>
            <a:endParaRPr sz="1400" i="0" u="none" strike="noStrike" cap="none" dirty="0">
              <a:solidFill>
                <a:schemeClr val="bg1"/>
              </a:solidFill>
              <a:latin typeface="Roboto Slab" pitchFamily="2" charset="0"/>
              <a:ea typeface="Roboto Slab" pitchFamily="2" charset="0"/>
              <a:cs typeface="Roboto Slab" pitchFamily="2" charset="0"/>
              <a:sym typeface="Arial"/>
            </a:endParaRPr>
          </a:p>
        </p:txBody>
      </p:sp>
      <p:sp>
        <p:nvSpPr>
          <p:cNvPr id="11" name="Google Shape;178;p6">
            <a:extLst>
              <a:ext uri="{FF2B5EF4-FFF2-40B4-BE49-F238E27FC236}">
                <a16:creationId xmlns:a16="http://schemas.microsoft.com/office/drawing/2014/main" id="{4874B309-030D-3085-C826-905432ED70DC}"/>
              </a:ext>
            </a:extLst>
          </p:cNvPr>
          <p:cNvSpPr/>
          <p:nvPr/>
        </p:nvSpPr>
        <p:spPr>
          <a:xfrm>
            <a:off x="4565181" y="352572"/>
            <a:ext cx="1425030" cy="379626"/>
          </a:xfrm>
          <a:prstGeom prst="snip2DiagRect">
            <a:avLst>
              <a:gd name="adj1" fmla="val 100000"/>
              <a:gd name="adj2" fmla="val 16667"/>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2" name="Google Shape;181;p6">
            <a:extLst>
              <a:ext uri="{FF2B5EF4-FFF2-40B4-BE49-F238E27FC236}">
                <a16:creationId xmlns:a16="http://schemas.microsoft.com/office/drawing/2014/main" id="{EF502ECB-BF24-165B-1E28-1B9CCB82BB8B}"/>
              </a:ext>
            </a:extLst>
          </p:cNvPr>
          <p:cNvSpPr txBox="1"/>
          <p:nvPr/>
        </p:nvSpPr>
        <p:spPr>
          <a:xfrm>
            <a:off x="4658560" y="441812"/>
            <a:ext cx="1376580" cy="210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Gebiedsgerichte Ontheffing</a:t>
            </a:r>
            <a:endParaRPr sz="1100" i="0" u="none" strike="noStrike" cap="none" dirty="0">
              <a:solidFill>
                <a:srgbClr val="FFFFFF"/>
              </a:solidFill>
              <a:latin typeface="Roboto Slab" pitchFamily="2" charset="0"/>
              <a:ea typeface="Roboto Slab" pitchFamily="2" charset="0"/>
              <a:cs typeface="Roboto Slab" pitchFamily="2" charset="0"/>
              <a:sym typeface="Calibri"/>
            </a:endParaRPr>
          </a:p>
        </p:txBody>
      </p:sp>
      <p:sp>
        <p:nvSpPr>
          <p:cNvPr id="7" name="Google Shape;155;p6">
            <a:extLst>
              <a:ext uri="{FF2B5EF4-FFF2-40B4-BE49-F238E27FC236}">
                <a16:creationId xmlns:a16="http://schemas.microsoft.com/office/drawing/2014/main" id="{847A9F2B-2906-0A18-3F11-DA48D781F90A}"/>
              </a:ext>
            </a:extLst>
          </p:cNvPr>
          <p:cNvSpPr/>
          <p:nvPr/>
        </p:nvSpPr>
        <p:spPr>
          <a:xfrm>
            <a:off x="1498599" y="848793"/>
            <a:ext cx="3025193" cy="221493"/>
          </a:xfrm>
          <a:prstGeom prst="snip2DiagRect">
            <a:avLst>
              <a:gd name="adj1" fmla="val 100000"/>
              <a:gd name="adj2" fmla="val 16667"/>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10" name="Google Shape;179;p6">
            <a:extLst>
              <a:ext uri="{FF2B5EF4-FFF2-40B4-BE49-F238E27FC236}">
                <a16:creationId xmlns:a16="http://schemas.microsoft.com/office/drawing/2014/main" id="{8A39A9B2-AA0C-D9A5-DF76-D7446E4638AD}"/>
              </a:ext>
            </a:extLst>
          </p:cNvPr>
          <p:cNvSpPr txBox="1"/>
          <p:nvPr/>
        </p:nvSpPr>
        <p:spPr>
          <a:xfrm>
            <a:off x="1823627" y="869147"/>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chemeClr val="bg1"/>
                </a:solidFill>
                <a:latin typeface="Roboto Slab" pitchFamily="2" charset="0"/>
                <a:ea typeface="Roboto Slab" pitchFamily="2" charset="0"/>
                <a:cs typeface="Roboto Slab" pitchFamily="2" charset="0"/>
                <a:sym typeface="Calibri"/>
              </a:rPr>
              <a:t>Tijdelijke Ontheffing (Pre-SMP)</a:t>
            </a:r>
            <a:endParaRPr sz="1400" i="0" u="none" strike="noStrike" cap="none" dirty="0">
              <a:solidFill>
                <a:schemeClr val="bg1"/>
              </a:solidFill>
              <a:latin typeface="Roboto Slab" pitchFamily="2" charset="0"/>
              <a:ea typeface="Roboto Slab" pitchFamily="2" charset="0"/>
              <a:cs typeface="Roboto Slab" pitchFamily="2" charset="0"/>
              <a:sym typeface="Arial"/>
            </a:endParaRPr>
          </a:p>
        </p:txBody>
      </p:sp>
      <p:cxnSp>
        <p:nvCxnSpPr>
          <p:cNvPr id="5" name="Rechte verbindingslijn 4">
            <a:extLst>
              <a:ext uri="{FF2B5EF4-FFF2-40B4-BE49-F238E27FC236}">
                <a16:creationId xmlns:a16="http://schemas.microsoft.com/office/drawing/2014/main" id="{266FE397-265E-80BE-F176-A5F1B5714227}"/>
              </a:ext>
            </a:extLst>
          </p:cNvPr>
          <p:cNvCxnSpPr>
            <a:cxnSpLocks/>
          </p:cNvCxnSpPr>
          <p:nvPr/>
        </p:nvCxnSpPr>
        <p:spPr>
          <a:xfrm flipH="1">
            <a:off x="1374736" y="473415"/>
            <a:ext cx="247725" cy="0"/>
          </a:xfrm>
          <a:prstGeom prst="line">
            <a:avLst/>
          </a:prstGeom>
          <a:ln w="9525" cap="flat" cmpd="sng" algn="ctr">
            <a:solidFill>
              <a:schemeClr val="accent3"/>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2" name="Google Shape;178;p6">
            <a:extLst>
              <a:ext uri="{FF2B5EF4-FFF2-40B4-BE49-F238E27FC236}">
                <a16:creationId xmlns:a16="http://schemas.microsoft.com/office/drawing/2014/main" id="{5B885188-A7F5-EA0D-1D16-4BFD8473B2F3}"/>
              </a:ext>
            </a:extLst>
          </p:cNvPr>
          <p:cNvSpPr/>
          <p:nvPr/>
        </p:nvSpPr>
        <p:spPr>
          <a:xfrm>
            <a:off x="4102874" y="1407902"/>
            <a:ext cx="1991452" cy="605113"/>
          </a:xfrm>
          <a:prstGeom prst="snip2DiagRect">
            <a:avLst>
              <a:gd name="adj1" fmla="val 100000"/>
              <a:gd name="adj2" fmla="val 16667"/>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23" name="Google Shape;181;p6">
            <a:extLst>
              <a:ext uri="{FF2B5EF4-FFF2-40B4-BE49-F238E27FC236}">
                <a16:creationId xmlns:a16="http://schemas.microsoft.com/office/drawing/2014/main" id="{F245D28E-472D-7A58-B8F1-059E05AD01AD}"/>
              </a:ext>
            </a:extLst>
          </p:cNvPr>
          <p:cNvSpPr txBox="1"/>
          <p:nvPr/>
        </p:nvSpPr>
        <p:spPr>
          <a:xfrm>
            <a:off x="4349363" y="1507742"/>
            <a:ext cx="1568837" cy="304597"/>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FFFFFF"/>
                </a:solidFill>
                <a:latin typeface="Roboto Slab" pitchFamily="2" charset="0"/>
                <a:ea typeface="Roboto Slab" pitchFamily="2" charset="0"/>
                <a:cs typeface="Roboto Slab" pitchFamily="2" charset="0"/>
                <a:sym typeface="Calibri"/>
              </a:rPr>
              <a:t>Check onuitgevoerde isolatiemaatregelen door geen ontheffing</a:t>
            </a:r>
          </a:p>
        </p:txBody>
      </p:sp>
    </p:spTree>
    <p:extLst>
      <p:ext uri="{BB962C8B-B14F-4D97-AF65-F5344CB8AC3E}">
        <p14:creationId xmlns:p14="http://schemas.microsoft.com/office/powerpoint/2010/main" val="2811576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419082630"/>
              </p:ext>
            </p:extLst>
          </p:nvPr>
        </p:nvGraphicFramePr>
        <p:xfrm>
          <a:off x="461220" y="2509237"/>
          <a:ext cx="11457730" cy="3327136"/>
        </p:xfrm>
        <a:graphic>
          <a:graphicData uri="http://schemas.openxmlformats.org/drawingml/2006/table">
            <a:tbl>
              <a:tblPr firstRow="1" bandRow="1">
                <a:noFill/>
                <a:tableStyleId>{93197AE7-1DCE-44E4-8DBD-DEE639F8B807}</a:tableStyleId>
              </a:tblPr>
              <a:tblGrid>
                <a:gridCol w="2170302">
                  <a:extLst>
                    <a:ext uri="{9D8B030D-6E8A-4147-A177-3AD203B41FA5}">
                      <a16:colId xmlns:a16="http://schemas.microsoft.com/office/drawing/2014/main" val="20000"/>
                    </a:ext>
                  </a:extLst>
                </a:gridCol>
                <a:gridCol w="1385423">
                  <a:extLst>
                    <a:ext uri="{9D8B030D-6E8A-4147-A177-3AD203B41FA5}">
                      <a16:colId xmlns:a16="http://schemas.microsoft.com/office/drawing/2014/main" val="20001"/>
                    </a:ext>
                  </a:extLst>
                </a:gridCol>
                <a:gridCol w="1191593">
                  <a:extLst>
                    <a:ext uri="{9D8B030D-6E8A-4147-A177-3AD203B41FA5}">
                      <a16:colId xmlns:a16="http://schemas.microsoft.com/office/drawing/2014/main" val="20002"/>
                    </a:ext>
                  </a:extLst>
                </a:gridCol>
                <a:gridCol w="5468964">
                  <a:extLst>
                    <a:ext uri="{9D8B030D-6E8A-4147-A177-3AD203B41FA5}">
                      <a16:colId xmlns:a16="http://schemas.microsoft.com/office/drawing/2014/main" val="20003"/>
                    </a:ext>
                  </a:extLst>
                </a:gridCol>
                <a:gridCol w="1241448">
                  <a:extLst>
                    <a:ext uri="{9D8B030D-6E8A-4147-A177-3AD203B41FA5}">
                      <a16:colId xmlns:a16="http://schemas.microsoft.com/office/drawing/2014/main" val="20005"/>
                    </a:ext>
                  </a:extLst>
                </a:gridCol>
              </a:tblGrid>
              <a:tr h="381066">
                <a:tc>
                  <a:txBody>
                    <a:bodyPr/>
                    <a:lstStyle/>
                    <a:p>
                      <a:pPr marL="0" marR="0" lvl="0" indent="0" algn="l" rtl="0">
                        <a:lnSpc>
                          <a:spcPct val="100000"/>
                        </a:lnSpc>
                        <a:spcBef>
                          <a:spcPts val="0"/>
                        </a:spcBef>
                        <a:spcAft>
                          <a:spcPts val="0"/>
                        </a:spcAft>
                        <a:buNone/>
                      </a:pPr>
                      <a:r>
                        <a:rPr lang="nl-NL" sz="900" u="none" strike="noStrike" cap="none" dirty="0">
                          <a:solidFill>
                            <a:schemeClr val="bg1"/>
                          </a:solidFill>
                          <a:latin typeface="Roboto Slab" pitchFamily="2" charset="0"/>
                          <a:ea typeface="Roboto Slab" pitchFamily="2" charset="0"/>
                          <a:cs typeface="Roboto Slab" pitchFamily="2" charset="0"/>
                          <a:sym typeface="Roboto Light"/>
                        </a:rPr>
                        <a:t>Activiteit</a:t>
                      </a:r>
                      <a:endParaRPr sz="900" dirty="0">
                        <a:solidFill>
                          <a:schemeClr val="bg1"/>
                        </a:solidFill>
                        <a:latin typeface="Roboto Slab" pitchFamily="2" charset="0"/>
                        <a:ea typeface="Roboto Slab" pitchFamily="2" charset="0"/>
                        <a:cs typeface="Roboto Slab" pitchFamily="2" charset="0"/>
                      </a:endParaRPr>
                    </a:p>
                  </a:txBody>
                  <a:tcPr marL="91450" marR="91450" marT="45725" marB="45725">
                    <a:solidFill>
                      <a:schemeClr val="bg1">
                        <a:lumMod val="50000"/>
                      </a:scheme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1"/>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1"/>
                        </a:solidFill>
                        <a:latin typeface="Roboto Slab" pitchFamily="2" charset="0"/>
                        <a:ea typeface="Roboto Slab" pitchFamily="2" charset="0"/>
                        <a:cs typeface="Roboto Slab" pitchFamily="2" charset="0"/>
                        <a:sym typeface="Roboto Light"/>
                      </a:endParaRPr>
                    </a:p>
                  </a:txBody>
                  <a:tcPr marL="91450" marR="91450" marT="45725" marB="45725">
                    <a:solidFill>
                      <a:schemeClr val="bg1">
                        <a:lumMod val="50000"/>
                      </a:schemeClr>
                    </a:solidFill>
                  </a:tcPr>
                </a:tc>
                <a:tc>
                  <a:txBody>
                    <a:bodyPr/>
                    <a:lstStyle/>
                    <a:p>
                      <a:pPr marL="0" marR="0" lvl="0" indent="0" algn="l" rtl="0">
                        <a:lnSpc>
                          <a:spcPct val="100000"/>
                        </a:lnSpc>
                        <a:spcBef>
                          <a:spcPts val="0"/>
                        </a:spcBef>
                        <a:spcAft>
                          <a:spcPts val="0"/>
                        </a:spcAft>
                        <a:buNone/>
                      </a:pPr>
                      <a:r>
                        <a:rPr lang="nl-NL" sz="900" dirty="0">
                          <a:solidFill>
                            <a:schemeClr val="bg1"/>
                          </a:solidFill>
                          <a:latin typeface="Roboto Slab" pitchFamily="2" charset="0"/>
                          <a:ea typeface="Roboto Slab" pitchFamily="2" charset="0"/>
                          <a:cs typeface="Roboto Slab" pitchFamily="2" charset="0"/>
                          <a:sym typeface="Roboto Light"/>
                        </a:rPr>
                        <a:t>Taakhouder gemeente</a:t>
                      </a:r>
                    </a:p>
                  </a:txBody>
                  <a:tcPr marL="91450" marR="91450" marT="45725" marB="45725">
                    <a:solidFill>
                      <a:schemeClr val="bg1">
                        <a:lumMod val="50000"/>
                      </a:schemeClr>
                    </a:solidFill>
                  </a:tcPr>
                </a:tc>
                <a:tc>
                  <a:txBody>
                    <a:bodyPr/>
                    <a:lstStyle/>
                    <a:p>
                      <a:pPr marL="0" marR="0" lvl="0" indent="0" algn="l" rtl="0">
                        <a:lnSpc>
                          <a:spcPct val="100000"/>
                        </a:lnSpc>
                        <a:spcBef>
                          <a:spcPts val="0"/>
                        </a:spcBef>
                        <a:spcAft>
                          <a:spcPts val="0"/>
                        </a:spcAft>
                        <a:buNone/>
                      </a:pPr>
                      <a:r>
                        <a:rPr lang="nl-NL" sz="900" dirty="0">
                          <a:solidFill>
                            <a:schemeClr val="bg1"/>
                          </a:solidFill>
                          <a:latin typeface="Roboto Slab" pitchFamily="2" charset="0"/>
                          <a:ea typeface="Roboto Slab" pitchFamily="2" charset="0"/>
                          <a:cs typeface="Roboto Slab" pitchFamily="2" charset="0"/>
                          <a:sym typeface="Roboto Light"/>
                        </a:rPr>
                        <a:t>Beschrijving</a:t>
                      </a:r>
                      <a:endParaRPr sz="900" dirty="0">
                        <a:solidFill>
                          <a:schemeClr val="bg1"/>
                        </a:solidFill>
                        <a:latin typeface="Roboto Slab" pitchFamily="2" charset="0"/>
                        <a:ea typeface="Roboto Slab" pitchFamily="2" charset="0"/>
                        <a:cs typeface="Roboto Slab" pitchFamily="2" charset="0"/>
                      </a:endParaRPr>
                    </a:p>
                  </a:txBody>
                  <a:tcPr marL="91450" marR="91450" marT="45725" marB="45725">
                    <a:solidFill>
                      <a:schemeClr val="bg1">
                        <a:lumMod val="50000"/>
                      </a:schemeClr>
                    </a:solidFill>
                  </a:tcPr>
                </a:tc>
                <a:tc>
                  <a:txBody>
                    <a:bodyPr/>
                    <a:lstStyle/>
                    <a:p>
                      <a:pPr marL="0" marR="0" lvl="0" indent="0" algn="l" rtl="0">
                        <a:lnSpc>
                          <a:spcPct val="100000"/>
                        </a:lnSpc>
                        <a:spcBef>
                          <a:spcPts val="0"/>
                        </a:spcBef>
                        <a:spcAft>
                          <a:spcPts val="0"/>
                        </a:spcAft>
                        <a:buNone/>
                      </a:pPr>
                      <a:r>
                        <a:rPr lang="nl-NL" sz="900" dirty="0">
                          <a:solidFill>
                            <a:schemeClr val="bg1"/>
                          </a:solidFill>
                          <a:latin typeface="Roboto Slab" pitchFamily="2" charset="0"/>
                          <a:ea typeface="Roboto Slab" pitchFamily="2" charset="0"/>
                          <a:cs typeface="Roboto Slab" pitchFamily="2" charset="0"/>
                          <a:sym typeface="Roboto Light"/>
                        </a:rPr>
                        <a:t>Budget</a:t>
                      </a:r>
                      <a:endParaRPr sz="900" dirty="0">
                        <a:solidFill>
                          <a:schemeClr val="bg1"/>
                        </a:solidFill>
                        <a:latin typeface="Roboto Slab" pitchFamily="2" charset="0"/>
                        <a:ea typeface="Roboto Slab" pitchFamily="2" charset="0"/>
                        <a:cs typeface="Roboto Slab" pitchFamily="2" charset="0"/>
                        <a:sym typeface="Roboto Light"/>
                      </a:endParaRPr>
                    </a:p>
                  </a:txBody>
                  <a:tcPr marL="91450" marR="91450" marT="45725" marB="45725">
                    <a:solidFill>
                      <a:schemeClr val="bg1">
                        <a:lumMod val="50000"/>
                      </a:schemeClr>
                    </a:solidFill>
                  </a:tcPr>
                </a:tc>
                <a:extLst>
                  <a:ext uri="{0D108BD9-81ED-4DB2-BD59-A6C34878D82A}">
                    <a16:rowId xmlns:a16="http://schemas.microsoft.com/office/drawing/2014/main" val="10000"/>
                  </a:ext>
                </a:extLst>
              </a:tr>
              <a:tr h="63979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Geld</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 i.s.m. projectbeheerser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Opstellen projectbegroting</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Toezien op besteding van proceskosten</a:t>
                      </a:r>
                    </a:p>
                    <a:p>
                      <a:pPr marL="171450" marR="0" lvl="0" indent="-171450" algn="l" rtl="0">
                        <a:lnSpc>
                          <a:spcPct val="100000"/>
                        </a:lnSpc>
                        <a:spcBef>
                          <a:spcPts val="0"/>
                        </a:spcBef>
                        <a:spcAft>
                          <a:spcPts val="0"/>
                        </a:spcAft>
                        <a:buClr>
                          <a:srgbClr val="000000"/>
                        </a:buClr>
                        <a:buSzPts val="900"/>
                        <a:buFontTx/>
                        <a:buChar char="-"/>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chemeClr val="bg1">
                        <a:lumMod val="50000"/>
                        <a:alpha val="14118"/>
                      </a:scheme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chemeClr val="bg1">
                        <a:lumMod val="50000"/>
                        <a:alpha val="14118"/>
                      </a:schemeClr>
                    </a:solidFill>
                  </a:tcPr>
                </a:tc>
                <a:extLst>
                  <a:ext uri="{0D108BD9-81ED-4DB2-BD59-A6C34878D82A}">
                    <a16:rowId xmlns:a16="http://schemas.microsoft.com/office/drawing/2014/main" val="10001"/>
                  </a:ext>
                </a:extLst>
              </a:tr>
              <a:tr h="610465">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Organisatie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Organiseren projectstart</a:t>
                      </a:r>
                    </a:p>
                    <a:p>
                      <a:pPr marL="285750" marR="0" lvl="0" indent="-2857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Maken van werkafspraken</a:t>
                      </a:r>
                    </a:p>
                    <a:p>
                      <a:pPr marL="285750" marR="0" lvl="0" indent="-2857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Waarborgen soepele organisatie en samenwerking</a:t>
                      </a:r>
                    </a:p>
                  </a:txBody>
                  <a:tcPr marL="91450" marR="91450" marT="45725" marB="45725">
                    <a:solidFill>
                      <a:schemeClr val="bg1">
                        <a:lumMod val="50000"/>
                        <a:alpha val="14118"/>
                      </a:scheme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chemeClr val="bg1">
                        <a:lumMod val="50000"/>
                        <a:alpha val="14118"/>
                      </a:schemeClr>
                    </a:solidFill>
                  </a:tcPr>
                </a:tc>
                <a:extLst>
                  <a:ext uri="{0D108BD9-81ED-4DB2-BD59-A6C34878D82A}">
                    <a16:rowId xmlns:a16="http://schemas.microsoft.com/office/drawing/2014/main" val="10002"/>
                  </a:ext>
                </a:extLst>
              </a:tr>
              <a:tr h="330644">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Tijd</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Opstellen planning totale project</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Opstellen planning per buurt</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Vaststellen mijlpalen</a:t>
                      </a:r>
                    </a:p>
                    <a:p>
                      <a:pPr marL="285750" marR="0" lvl="0" indent="-2857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Monitoren op mijlpalen</a:t>
                      </a:r>
                    </a:p>
                  </a:txBody>
                  <a:tcPr marL="91450" marR="91450" marT="45725" marB="45725">
                    <a:solidFill>
                      <a:schemeClr val="bg1">
                        <a:lumMod val="50000"/>
                        <a:alpha val="14118"/>
                      </a:schemeClr>
                    </a:solidFill>
                  </a:tcPr>
                </a:tc>
                <a:tc>
                  <a:txBody>
                    <a:bodyPr/>
                    <a:lstStyle/>
                    <a:p>
                      <a:pPr marL="285750" marR="0" lvl="0" indent="-228600" algn="l" rtl="0">
                        <a:lnSpc>
                          <a:spcPct val="100000"/>
                        </a:lnSpc>
                        <a:spcBef>
                          <a:spcPts val="0"/>
                        </a:spcBef>
                        <a:spcAft>
                          <a:spcPts val="0"/>
                        </a:spcAft>
                        <a:buNone/>
                      </a:pPr>
                      <a:endParaRPr sz="900" u="none" strike="noStrike" cap="none">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chemeClr val="bg1">
                        <a:lumMod val="50000"/>
                        <a:alpha val="14118"/>
                      </a:schemeClr>
                    </a:solidFill>
                  </a:tcPr>
                </a:tc>
                <a:extLst>
                  <a:ext uri="{0D108BD9-81ED-4DB2-BD59-A6C34878D82A}">
                    <a16:rowId xmlns:a16="http://schemas.microsoft.com/office/drawing/2014/main" val="10003"/>
                  </a:ext>
                </a:extLst>
              </a:tr>
              <a:tr h="415635">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Inzet </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Samenstellen projectgroep</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Oplijnen</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externe betrokkenen zoals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Buurtverbinders</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chemeClr val="bg1">
                        <a:lumMod val="50000"/>
                        <a:alpha val="14118"/>
                      </a:scheme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chemeClr val="bg1">
                        <a:lumMod val="50000"/>
                        <a:alpha val="14118"/>
                      </a:schemeClr>
                    </a:solidFill>
                  </a:tcPr>
                </a:tc>
                <a:extLst>
                  <a:ext uri="{0D108BD9-81ED-4DB2-BD59-A6C34878D82A}">
                    <a16:rowId xmlns:a16="http://schemas.microsoft.com/office/drawing/2014/main" val="10004"/>
                  </a:ext>
                </a:extLst>
              </a:tr>
              <a:tr h="571587">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Kwaliteit</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Projectleider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chemeClr val="bg1">
                        <a:lumMod val="50000"/>
                        <a:alpha val="14118"/>
                      </a:scheme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Vaststellen projectdoelstellingen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Monitoren op projectdoelstellingen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Werkafspraken maken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Uitwisselen van kennis binnen regio en Isolatie Atelier</a:t>
                      </a:r>
                    </a:p>
                  </a:txBody>
                  <a:tcPr marL="91450" marR="91450" marT="45725" marB="45725">
                    <a:solidFill>
                      <a:schemeClr val="bg1">
                        <a:lumMod val="50000"/>
                        <a:alpha val="14118"/>
                      </a:scheme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chemeClr val="bg1">
                        <a:lumMod val="50000"/>
                        <a:alpha val="14118"/>
                      </a:schemeClr>
                    </a:solidFill>
                  </a:tcPr>
                </a:tc>
                <a:extLst>
                  <a:ext uri="{0D108BD9-81ED-4DB2-BD59-A6C34878D82A}">
                    <a16:rowId xmlns:a16="http://schemas.microsoft.com/office/drawing/2014/main" val="10005"/>
                  </a:ext>
                </a:extLst>
              </a:tr>
            </a:tbl>
          </a:graphicData>
        </a:graphic>
      </p:graphicFrame>
      <p:sp>
        <p:nvSpPr>
          <p:cNvPr id="2" name="Google Shape;146;p6">
            <a:extLst>
              <a:ext uri="{FF2B5EF4-FFF2-40B4-BE49-F238E27FC236}">
                <a16:creationId xmlns:a16="http://schemas.microsoft.com/office/drawing/2014/main" id="{7CDED4D9-BD5B-2A68-ADF1-C6EA1DAE38FC}"/>
              </a:ext>
            </a:extLst>
          </p:cNvPr>
          <p:cNvSpPr/>
          <p:nvPr/>
        </p:nvSpPr>
        <p:spPr>
          <a:xfrm>
            <a:off x="1416125" y="252877"/>
            <a:ext cx="4678200" cy="1856378"/>
          </a:xfrm>
          <a:prstGeom prst="rect">
            <a:avLst/>
          </a:prstGeom>
          <a:solidFill>
            <a:schemeClr val="bg1">
              <a:lumMod val="50000"/>
              <a:alpha val="1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3" name="Google Shape;151;p6">
            <a:extLst>
              <a:ext uri="{FF2B5EF4-FFF2-40B4-BE49-F238E27FC236}">
                <a16:creationId xmlns:a16="http://schemas.microsoft.com/office/drawing/2014/main" id="{037CAB11-A249-959C-5B4D-9BFD918BD2A2}"/>
              </a:ext>
            </a:extLst>
          </p:cNvPr>
          <p:cNvSpPr/>
          <p:nvPr/>
        </p:nvSpPr>
        <p:spPr>
          <a:xfrm>
            <a:off x="461219" y="243400"/>
            <a:ext cx="719881" cy="1902899"/>
          </a:xfrm>
          <a:prstGeom prst="rect">
            <a:avLst/>
          </a:prstGeom>
          <a:solidFill>
            <a:srgbClr val="70AD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4" name="Google Shape;155;p6">
            <a:extLst>
              <a:ext uri="{FF2B5EF4-FFF2-40B4-BE49-F238E27FC236}">
                <a16:creationId xmlns:a16="http://schemas.microsoft.com/office/drawing/2014/main" id="{4F085646-0DD4-E475-B5F2-49480D8ED0D5}"/>
              </a:ext>
            </a:extLst>
          </p:cNvPr>
          <p:cNvSpPr/>
          <p:nvPr/>
        </p:nvSpPr>
        <p:spPr>
          <a:xfrm>
            <a:off x="1656149" y="352573"/>
            <a:ext cx="4274572" cy="201138"/>
          </a:xfrm>
          <a:prstGeom prst="snip2DiagRect">
            <a:avLst>
              <a:gd name="adj1" fmla="val 100000"/>
              <a:gd name="adj2" fmla="val 16667"/>
            </a:avLst>
          </a:prstGeom>
          <a:solidFill>
            <a:schemeClr val="bg1">
              <a:lumMod val="5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Roboto Slab" pitchFamily="2" charset="0"/>
              <a:ea typeface="Roboto Slab" pitchFamily="2" charset="0"/>
              <a:cs typeface="Roboto Slab" pitchFamily="2" charset="0"/>
              <a:sym typeface="Calibri"/>
            </a:endParaRPr>
          </a:p>
        </p:txBody>
      </p:sp>
      <p:sp>
        <p:nvSpPr>
          <p:cNvPr id="8" name="Google Shape;179;p6">
            <a:extLst>
              <a:ext uri="{FF2B5EF4-FFF2-40B4-BE49-F238E27FC236}">
                <a16:creationId xmlns:a16="http://schemas.microsoft.com/office/drawing/2014/main" id="{3CAC481D-9AF6-7F10-D422-F115342FFE03}"/>
              </a:ext>
            </a:extLst>
          </p:cNvPr>
          <p:cNvSpPr txBox="1"/>
          <p:nvPr/>
        </p:nvSpPr>
        <p:spPr>
          <a:xfrm>
            <a:off x="2436505" y="339133"/>
            <a:ext cx="2637439" cy="18078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chemeClr val="bg1"/>
                </a:solidFill>
                <a:latin typeface="Roboto Slab" pitchFamily="2" charset="0"/>
                <a:ea typeface="Roboto Slab" pitchFamily="2" charset="0"/>
                <a:cs typeface="Roboto Slab" pitchFamily="2" charset="0"/>
                <a:sym typeface="Calibri"/>
              </a:rPr>
              <a:t>Projectmanagement</a:t>
            </a:r>
            <a:endParaRPr sz="1400" b="0" i="0" u="none" strike="noStrike" cap="none" dirty="0">
              <a:solidFill>
                <a:schemeClr val="bg1"/>
              </a:solidFill>
              <a:latin typeface="Roboto Slab" pitchFamily="2" charset="0"/>
              <a:ea typeface="Roboto Slab" pitchFamily="2" charset="0"/>
              <a:cs typeface="Roboto Slab" pitchFamily="2" charset="0"/>
              <a:sym typeface="Arial"/>
            </a:endParaRPr>
          </a:p>
        </p:txBody>
      </p:sp>
      <p:sp>
        <p:nvSpPr>
          <p:cNvPr id="19" name="Google Shape;234;g25a1631fafb_0_0">
            <a:extLst>
              <a:ext uri="{FF2B5EF4-FFF2-40B4-BE49-F238E27FC236}">
                <a16:creationId xmlns:a16="http://schemas.microsoft.com/office/drawing/2014/main" id="{607599B3-6D2C-D3B2-0734-AF573CD9AC9D}"/>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Projectmanagement</a:t>
            </a:r>
            <a:endParaRPr lang="nl-NL" sz="9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Het waarborgen van de inhoudelijke doelen met de beschikbare middelen.</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kumimoji="0" lang="nl-NL" sz="9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sym typeface="Arial"/>
              </a:rPr>
              <a:t>De NIP-aanpak is een complex project waarbij verschillende partijen samenwerken.</a:t>
            </a:r>
          </a:p>
        </p:txBody>
      </p:sp>
      <p:sp>
        <p:nvSpPr>
          <p:cNvPr id="22" name="Google Shape;161;p6">
            <a:extLst>
              <a:ext uri="{FF2B5EF4-FFF2-40B4-BE49-F238E27FC236}">
                <a16:creationId xmlns:a16="http://schemas.microsoft.com/office/drawing/2014/main" id="{C7C3CD12-5167-FA12-7FCB-13088DF4BFB0}"/>
              </a:ext>
            </a:extLst>
          </p:cNvPr>
          <p:cNvSpPr txBox="1"/>
          <p:nvPr/>
        </p:nvSpPr>
        <p:spPr>
          <a:xfrm>
            <a:off x="461219" y="252877"/>
            <a:ext cx="719881" cy="1893421"/>
          </a:xfrm>
          <a:prstGeom prst="rect">
            <a:avLst/>
          </a:prstGeom>
          <a:solidFill>
            <a:schemeClr val="bg1">
              <a:lumMod val="50000"/>
            </a:schemeClr>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rgbClr val="FFFFFF"/>
                </a:solidFill>
                <a:latin typeface="Roboto Slab" pitchFamily="2" charset="0"/>
                <a:ea typeface="Roboto Slab" pitchFamily="2" charset="0"/>
                <a:cs typeface="Roboto Slab" pitchFamily="2" charset="0"/>
                <a:sym typeface="Calibri"/>
              </a:rPr>
              <a:t>Project management</a:t>
            </a:r>
            <a:endParaRPr sz="800" b="1" i="0" u="none" strike="noStrike" cap="none" dirty="0">
              <a:solidFill>
                <a:srgbClr val="FFFFFF"/>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18835336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CF2106-FBCD-223E-639D-93657BB669F9}"/>
              </a:ext>
            </a:extLst>
          </p:cNvPr>
          <p:cNvSpPr>
            <a:spLocks noGrp="1"/>
          </p:cNvSpPr>
          <p:nvPr>
            <p:ph type="title"/>
          </p:nvPr>
        </p:nvSpPr>
        <p:spPr/>
        <p:txBody>
          <a:bodyPr/>
          <a:lstStyle/>
          <a:p>
            <a:r>
              <a:rPr lang="nl-NL" dirty="0"/>
              <a:t>Bijlagen</a:t>
            </a:r>
          </a:p>
        </p:txBody>
      </p:sp>
      <p:sp>
        <p:nvSpPr>
          <p:cNvPr id="3" name="Tijdelijke aanduiding voor tekst 2">
            <a:extLst>
              <a:ext uri="{FF2B5EF4-FFF2-40B4-BE49-F238E27FC236}">
                <a16:creationId xmlns:a16="http://schemas.microsoft.com/office/drawing/2014/main" id="{686E66A5-93B2-43F3-45EC-0C55C317957F}"/>
              </a:ext>
            </a:extLst>
          </p:cNvPr>
          <p:cNvSpPr>
            <a:spLocks noGrp="1"/>
          </p:cNvSpPr>
          <p:nvPr>
            <p:ph type="body" idx="1"/>
          </p:nvPr>
        </p:nvSpPr>
        <p:spPr>
          <a:xfrm>
            <a:off x="838200" y="1253331"/>
            <a:ext cx="10902950" cy="5349728"/>
          </a:xfrm>
        </p:spPr>
        <p:txBody>
          <a:bodyPr/>
          <a:lstStyle/>
          <a:p>
            <a:r>
              <a:rPr lang="nl-NL" dirty="0"/>
              <a:t>I Adressenselectie Haarlem </a:t>
            </a:r>
            <a:r>
              <a:rPr lang="nl-NL" i="1" dirty="0"/>
              <a:t>stadsdeel/wijk</a:t>
            </a:r>
          </a:p>
          <a:p>
            <a:r>
              <a:rPr lang="nl-NL" dirty="0"/>
              <a:t>II Opdrachtbeschrijving en programma van eisen aanbesteding</a:t>
            </a:r>
          </a:p>
          <a:p>
            <a:r>
              <a:rPr lang="nl-NL" dirty="0"/>
              <a:t>III </a:t>
            </a:r>
            <a:r>
              <a:rPr lang="nl-NL" dirty="0" err="1"/>
              <a:t>Stadsbrede</a:t>
            </a:r>
            <a:r>
              <a:rPr lang="nl-NL" dirty="0"/>
              <a:t> partners</a:t>
            </a:r>
          </a:p>
          <a:p>
            <a:r>
              <a:rPr lang="nl-NL" dirty="0"/>
              <a:t>IV Wijkinzichten Haarlem </a:t>
            </a:r>
            <a:r>
              <a:rPr lang="nl-NL" i="1" dirty="0"/>
              <a:t>stadsdeel/wijk</a:t>
            </a:r>
            <a:endParaRPr lang="nl-NL" dirty="0"/>
          </a:p>
          <a:p>
            <a:r>
              <a:rPr lang="nl-NL" dirty="0"/>
              <a:t>V Lerend werken: evaluatiepunten en indicatoren</a:t>
            </a:r>
          </a:p>
          <a:p>
            <a:r>
              <a:rPr lang="nl-NL" dirty="0"/>
              <a:t>VI </a:t>
            </a:r>
            <a:r>
              <a:rPr lang="nl-NL"/>
              <a:t>Organiseren informatiebijeenkomst</a:t>
            </a:r>
            <a:endParaRPr lang="nl-NL" dirty="0"/>
          </a:p>
        </p:txBody>
      </p:sp>
    </p:spTree>
    <p:extLst>
      <p:ext uri="{BB962C8B-B14F-4D97-AF65-F5344CB8AC3E}">
        <p14:creationId xmlns:p14="http://schemas.microsoft.com/office/powerpoint/2010/main" val="3820574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9" name="Google Shape;239;g25a1631fafb_0_0"/>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NIP-aanpak</a:t>
            </a:r>
          </a:p>
        </p:txBody>
      </p:sp>
      <p:graphicFrame>
        <p:nvGraphicFramePr>
          <p:cNvPr id="251" name="Google Shape;251;g25a1631fafb_0_0"/>
          <p:cNvGraphicFramePr/>
          <p:nvPr>
            <p:extLst>
              <p:ext uri="{D42A27DB-BD31-4B8C-83A1-F6EECF244321}">
                <p14:modId xmlns:p14="http://schemas.microsoft.com/office/powerpoint/2010/main" val="3798590601"/>
              </p:ext>
            </p:extLst>
          </p:nvPr>
        </p:nvGraphicFramePr>
        <p:xfrm>
          <a:off x="461220" y="2509236"/>
          <a:ext cx="11368830" cy="4308087"/>
        </p:xfrm>
        <a:graphic>
          <a:graphicData uri="http://schemas.openxmlformats.org/drawingml/2006/table">
            <a:tbl>
              <a:tblPr firstRow="1" bandRow="1">
                <a:noFill/>
                <a:tableStyleId>{93197AE7-1DCE-44E4-8DBD-DEE639F8B807}</a:tableStyleId>
              </a:tblPr>
              <a:tblGrid>
                <a:gridCol w="2153463">
                  <a:extLst>
                    <a:ext uri="{9D8B030D-6E8A-4147-A177-3AD203B41FA5}">
                      <a16:colId xmlns:a16="http://schemas.microsoft.com/office/drawing/2014/main" val="20000"/>
                    </a:ext>
                  </a:extLst>
                </a:gridCol>
                <a:gridCol w="1374674">
                  <a:extLst>
                    <a:ext uri="{9D8B030D-6E8A-4147-A177-3AD203B41FA5}">
                      <a16:colId xmlns:a16="http://schemas.microsoft.com/office/drawing/2014/main" val="20001"/>
                    </a:ext>
                  </a:extLst>
                </a:gridCol>
                <a:gridCol w="1182347">
                  <a:extLst>
                    <a:ext uri="{9D8B030D-6E8A-4147-A177-3AD203B41FA5}">
                      <a16:colId xmlns:a16="http://schemas.microsoft.com/office/drawing/2014/main" val="20002"/>
                    </a:ext>
                  </a:extLst>
                </a:gridCol>
                <a:gridCol w="5426531">
                  <a:extLst>
                    <a:ext uri="{9D8B030D-6E8A-4147-A177-3AD203B41FA5}">
                      <a16:colId xmlns:a16="http://schemas.microsoft.com/office/drawing/2014/main" val="20003"/>
                    </a:ext>
                  </a:extLst>
                </a:gridCol>
                <a:gridCol w="1231815">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657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selectiecriteria buurten</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criteria waar buurt aan moet voldoen om mee te draaien in NIP Aanpak. Uitgangspunt </a:t>
                      </a:r>
                    </a:p>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is onderzoek van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Fakton</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en DWTM. Belangrijke criteria zijn o.a.:</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Aantal woningen die voldoen aan NIP criteria</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Aantal bewoners met een laag inkomen</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Light" panose="02000000000000000000" pitchFamily="2" charset="0"/>
                        <a:ea typeface="Roboto Light" panose="02000000000000000000" pitchFamily="2" charset="0"/>
                        <a:cs typeface="Roboto Light"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1"/>
                  </a:ext>
                </a:extLst>
              </a:tr>
              <a:tr h="657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Opstellen eenmalig analysescript</a:t>
                      </a: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 </a:t>
                      </a: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Het opstellen van een éénmalig analysescript op basis van onderzoek van Fakton en DWTM en de NIP criteria. Dit script is inclusief documentatie om een adressenlijst uit te draaien van woningen die potentieel in aanmerking komen voor de NIP-eigenaren. Indien nodig, kan het script opnieuw uitgevoerd worden met recentere data. </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Light" panose="02000000000000000000" pitchFamily="2" charset="0"/>
                        <a:ea typeface="Roboto Light" panose="02000000000000000000" pitchFamily="2" charset="0"/>
                        <a:cs typeface="Roboto Light"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3827966074"/>
                  </a:ext>
                </a:extLst>
              </a:tr>
              <a:tr h="50754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Selecteren buurten</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Analyseren buurten binnen de stadsdelen die geen prioriteitsbuurt zijn om doelgroep uit te breiden met behulp van de uitgedraaide adressenlijst</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Selecteren buurten op criteria</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Light" panose="02000000000000000000" pitchFamily="2" charset="0"/>
                        <a:ea typeface="Roboto Light" panose="02000000000000000000" pitchFamily="2" charset="0"/>
                        <a:cs typeface="Roboto Light"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70080112"/>
                  </a:ext>
                </a:extLst>
              </a:tr>
              <a:tr h="657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volgorde buurten</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volgorde buurten op basis van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Koppelkansen andere activiteiten in de buurt, zowel positief als negatief (bijvoorbeeld werkzaamheden);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Aantal Haarlempashouders met een koopwoning;</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Representativiteit van buurt voor verdere aanpak (kansen om toepasbare lessen te leren);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Grote buurt/gebied.</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Light" panose="02000000000000000000" pitchFamily="2" charset="0"/>
                        <a:ea typeface="Roboto Light" panose="02000000000000000000" pitchFamily="2" charset="0"/>
                        <a:cs typeface="Roboto Light"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2951150322"/>
                  </a:ext>
                </a:extLst>
              </a:tr>
              <a:tr h="40266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selectiecriteria adressen</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aantal woningen die niet strikt aan de NIP criteria voldoen, maar wel mee kunnen doen in de NIP aanpak (de 20% die niet aan WOZ eis hoeft te voldoen.</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Light" panose="02000000000000000000" pitchFamily="2" charset="0"/>
                        <a:ea typeface="Roboto Light" panose="02000000000000000000" pitchFamily="2" charset="0"/>
                        <a:cs typeface="Roboto Light"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442209111"/>
                  </a:ext>
                </a:extLst>
              </a:tr>
              <a:tr h="657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Voorbereiden registratie buurtaanpak</a:t>
                      </a: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pPr marL="17145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Data-analist</a:t>
                      </a: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Voorbereiden ruimtelijke/GIS registratie ten behoeve van monitoring. Onderdeel van de registratie zijn: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Naam buurtaanpak</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Betrokken adressen</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Budget</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Start- en einddatum </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Light" panose="02000000000000000000" pitchFamily="2" charset="0"/>
                        <a:ea typeface="Roboto Light" panose="02000000000000000000" pitchFamily="2" charset="0"/>
                        <a:cs typeface="Roboto Light"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294262793"/>
                  </a:ext>
                </a:extLst>
              </a:tr>
            </a:tbl>
          </a:graphicData>
        </a:graphic>
      </p:graphicFrame>
      <p:sp>
        <p:nvSpPr>
          <p:cNvPr id="8" name="Stroomdiagram: Document 7">
            <a:extLst>
              <a:ext uri="{FF2B5EF4-FFF2-40B4-BE49-F238E27FC236}">
                <a16:creationId xmlns:a16="http://schemas.microsoft.com/office/drawing/2014/main" id="{A9A56F37-275D-E36C-47F3-C928B686B249}"/>
              </a:ext>
            </a:extLst>
          </p:cNvPr>
          <p:cNvSpPr/>
          <p:nvPr/>
        </p:nvSpPr>
        <p:spPr>
          <a:xfrm>
            <a:off x="10198785" y="2917589"/>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I</a:t>
            </a:r>
          </a:p>
        </p:txBody>
      </p:sp>
      <p:sp>
        <p:nvSpPr>
          <p:cNvPr id="10" name="Google Shape;234;g25a1631fafb_0_0">
            <a:extLst>
              <a:ext uri="{FF2B5EF4-FFF2-40B4-BE49-F238E27FC236}">
                <a16:creationId xmlns:a16="http://schemas.microsoft.com/office/drawing/2014/main" id="{B0A0A7A4-B565-79BC-797B-23C0ED925720}"/>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Adressenselectie</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Een voorlopige selectie van woningeigenaren die in aanmerking komen voor de NIP-aanpak, zodat deze bij de uitvoering kunnen worden aangeschreven. </a:t>
            </a:r>
          </a:p>
          <a:p>
            <a:pPr>
              <a:buSzPct val="56250"/>
            </a:pPr>
            <a:endParaRPr lang="nl-NL" sz="900" b="0"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adressenselectie moet ervoor zorgen dat de NIP aanpak voldoet aan de voorwaarde van de NIP-subsidie. De criteria hiervan zijn: </a:t>
            </a:r>
          </a:p>
          <a:p>
            <a:pPr marL="171450" marR="0" lvl="0" indent="-171450" algn="l" rtl="0">
              <a:lnSpc>
                <a:spcPct val="100000"/>
              </a:lnSpc>
              <a:spcBef>
                <a:spcPts val="0"/>
              </a:spcBef>
              <a:spcAft>
                <a:spcPts val="0"/>
              </a:spcAft>
              <a:buClr>
                <a:srgbClr val="000000"/>
              </a:buClr>
              <a:buSzPts val="900"/>
              <a:buFontTx/>
              <a:buChar char="-"/>
            </a:pPr>
            <a:r>
              <a:rPr lang="nl-NL" sz="900" b="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Label DEFG of 2 slechte gebouwdelen</a:t>
            </a:r>
          </a:p>
          <a:p>
            <a:pPr marL="171450" marR="0" lvl="0" indent="-171450" algn="l" rtl="0">
              <a:lnSpc>
                <a:spcPct val="100000"/>
              </a:lnSpc>
              <a:spcBef>
                <a:spcPts val="0"/>
              </a:spcBef>
              <a:spcAft>
                <a:spcPts val="0"/>
              </a:spcAft>
              <a:buClr>
                <a:srgbClr val="000000"/>
              </a:buClr>
              <a:buSzPts val="900"/>
              <a:buFontTx/>
              <a:buChar char="-"/>
            </a:pPr>
            <a:r>
              <a:rPr lang="nl-NL" sz="900" b="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WOZ-waarde onder 514.000 euro (minstens 80% van de woningen)</a:t>
            </a:r>
          </a:p>
          <a:p>
            <a:pPr marL="171450" marR="0" lvl="0" indent="-171450" algn="l" rtl="0">
              <a:lnSpc>
                <a:spcPct val="100000"/>
              </a:lnSpc>
              <a:spcBef>
                <a:spcPts val="0"/>
              </a:spcBef>
              <a:spcAft>
                <a:spcPts val="0"/>
              </a:spcAft>
              <a:buClr>
                <a:srgbClr val="000000"/>
              </a:buClr>
              <a:buSzPts val="900"/>
              <a:buFontTx/>
              <a:buChar char="-"/>
            </a:pPr>
            <a:r>
              <a:rPr lang="nl-NL" sz="900" b="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Eigenaar is ook bewoner</a:t>
            </a:r>
          </a:p>
          <a:p>
            <a:pPr marR="0" lvl="0" algn="l" rtl="0">
              <a:lnSpc>
                <a:spcPct val="100000"/>
              </a:lnSpc>
              <a:spcBef>
                <a:spcPts val="0"/>
              </a:spcBef>
              <a:spcAft>
                <a:spcPts val="0"/>
              </a:spcAft>
              <a:buClr>
                <a:srgbClr val="000000"/>
              </a:buClr>
              <a:buSzPts val="90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Met de adressenselectie krijgen we een goed beeld van waar de doelgroep zich bevindt. De adressenselectie is daarmee de basis van de NIP-aanpak en een herbruikbaar script voor het vervolg in alle buurten. Door de adressenselectie vóór aanbesteding gereed te hebben kan de intermediair direct voortvarend te werk. </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We houden daarbij rekening met de eerdere studie van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Fakton</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en De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WarmteTransitieMakers</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naar prioriteitsbuurten: Structuur aanvraag &amp; Plan van aanpak Nationaal Isolatieprogramma gemeente Haarlem (2022).</a:t>
            </a:r>
            <a:endParaRPr lang="nl-NL" dirty="0"/>
          </a:p>
        </p:txBody>
      </p:sp>
      <p:sp>
        <p:nvSpPr>
          <p:cNvPr id="9" name="Google Shape;235;g25a1631fafb_0_0">
            <a:extLst>
              <a:ext uri="{FF2B5EF4-FFF2-40B4-BE49-F238E27FC236}">
                <a16:creationId xmlns:a16="http://schemas.microsoft.com/office/drawing/2014/main" id="{3CB8715C-E5E5-E9BB-5D71-49B228743BF5}"/>
              </a:ext>
            </a:extLst>
          </p:cNvPr>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Light" panose="02000000000000000000" pitchFamily="2" charset="0"/>
              <a:ea typeface="Roboto Light" panose="02000000000000000000" pitchFamily="2" charset="0"/>
              <a:cs typeface="Roboto Light" panose="02000000000000000000" pitchFamily="2" charset="0"/>
              <a:sym typeface="Calibri"/>
            </a:endParaRPr>
          </a:p>
        </p:txBody>
      </p:sp>
      <p:sp>
        <p:nvSpPr>
          <p:cNvPr id="12" name="Google Shape;152;p6">
            <a:extLst>
              <a:ext uri="{FF2B5EF4-FFF2-40B4-BE49-F238E27FC236}">
                <a16:creationId xmlns:a16="http://schemas.microsoft.com/office/drawing/2014/main" id="{19ED9ED7-835B-2B27-B775-74875D434E76}"/>
              </a:ext>
            </a:extLst>
          </p:cNvPr>
          <p:cNvSpPr/>
          <p:nvPr/>
        </p:nvSpPr>
        <p:spPr>
          <a:xfrm>
            <a:off x="2974432" y="1128432"/>
            <a:ext cx="1474923"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13" name="Google Shape;153;p6">
            <a:extLst>
              <a:ext uri="{FF2B5EF4-FFF2-40B4-BE49-F238E27FC236}">
                <a16:creationId xmlns:a16="http://schemas.microsoft.com/office/drawing/2014/main" id="{B44042AE-2DE1-EDFD-84DC-2ABA29A61C79}"/>
              </a:ext>
            </a:extLst>
          </p:cNvPr>
          <p:cNvSpPr/>
          <p:nvPr/>
        </p:nvSpPr>
        <p:spPr>
          <a:xfrm>
            <a:off x="1544626" y="340948"/>
            <a:ext cx="1616360" cy="362377"/>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15" name="Google Shape;162;p6">
            <a:extLst>
              <a:ext uri="{FF2B5EF4-FFF2-40B4-BE49-F238E27FC236}">
                <a16:creationId xmlns:a16="http://schemas.microsoft.com/office/drawing/2014/main" id="{08C85EDF-FAB5-DE4D-9740-B8C4794EDB86}"/>
              </a:ext>
            </a:extLst>
          </p:cNvPr>
          <p:cNvSpPr txBox="1"/>
          <p:nvPr/>
        </p:nvSpPr>
        <p:spPr>
          <a:xfrm>
            <a:off x="2974433" y="1147119"/>
            <a:ext cx="1474923" cy="32990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Aanbesteding</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6" name="Google Shape;163;p6">
            <a:extLst>
              <a:ext uri="{FF2B5EF4-FFF2-40B4-BE49-F238E27FC236}">
                <a16:creationId xmlns:a16="http://schemas.microsoft.com/office/drawing/2014/main" id="{E8F39C4F-5F57-D9F4-CEE1-69CCA5613531}"/>
              </a:ext>
            </a:extLst>
          </p:cNvPr>
          <p:cNvSpPr txBox="1"/>
          <p:nvPr/>
        </p:nvSpPr>
        <p:spPr>
          <a:xfrm>
            <a:off x="1327919" y="43749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Adressenselectie</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6" name="Google Shape;152;p6">
            <a:extLst>
              <a:ext uri="{FF2B5EF4-FFF2-40B4-BE49-F238E27FC236}">
                <a16:creationId xmlns:a16="http://schemas.microsoft.com/office/drawing/2014/main" id="{A5F838B4-7243-D1AE-FE62-CE62E89485F2}"/>
              </a:ext>
            </a:extLst>
          </p:cNvPr>
          <p:cNvSpPr/>
          <p:nvPr/>
        </p:nvSpPr>
        <p:spPr>
          <a:xfrm>
            <a:off x="3940092" y="1546215"/>
            <a:ext cx="191436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17" name="Google Shape;165;p6">
            <a:extLst>
              <a:ext uri="{FF2B5EF4-FFF2-40B4-BE49-F238E27FC236}">
                <a16:creationId xmlns:a16="http://schemas.microsoft.com/office/drawing/2014/main" id="{4560A8DA-3EC0-0D69-D464-4537F42276F4}"/>
              </a:ext>
            </a:extLst>
          </p:cNvPr>
          <p:cNvSpPr txBox="1"/>
          <p:nvPr/>
        </p:nvSpPr>
        <p:spPr>
          <a:xfrm>
            <a:off x="3940092" y="1449108"/>
            <a:ext cx="1913815" cy="556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Inrichten </a:t>
            </a:r>
            <a:r>
              <a:rPr lang="nl-NL" sz="1100" i="0" u="none" strike="noStrike" cap="none" dirty="0" err="1">
                <a:solidFill>
                  <a:srgbClr val="000000"/>
                </a:solidFill>
                <a:latin typeface="Roboto Slab" pitchFamily="2" charset="0"/>
                <a:ea typeface="Roboto Slab" pitchFamily="2" charset="0"/>
                <a:cs typeface="Roboto Slab" pitchFamily="2" charset="0"/>
                <a:sym typeface="Calibri"/>
              </a:rPr>
              <a:t>One</a:t>
            </a:r>
            <a:r>
              <a:rPr lang="nl-NL" sz="1100" i="0" u="none" strike="noStrike" cap="none" dirty="0">
                <a:solidFill>
                  <a:srgbClr val="000000"/>
                </a:solidFill>
                <a:latin typeface="Roboto Slab" pitchFamily="2" charset="0"/>
                <a:ea typeface="Roboto Slab" pitchFamily="2" charset="0"/>
                <a:cs typeface="Roboto Slab" pitchFamily="2" charset="0"/>
                <a:sym typeface="Calibri"/>
              </a:rPr>
              <a:t> Stop Shop</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8" name="Google Shape;153;p6">
            <a:extLst>
              <a:ext uri="{FF2B5EF4-FFF2-40B4-BE49-F238E27FC236}">
                <a16:creationId xmlns:a16="http://schemas.microsoft.com/office/drawing/2014/main" id="{4F003E12-2BB0-1473-C742-B2F8DA734C85}"/>
              </a:ext>
            </a:extLst>
          </p:cNvPr>
          <p:cNvSpPr/>
          <p:nvPr/>
        </p:nvSpPr>
        <p:spPr>
          <a:xfrm>
            <a:off x="2621827" y="732929"/>
            <a:ext cx="3232627"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3" name="Google Shape;165;p6">
            <a:extLst>
              <a:ext uri="{FF2B5EF4-FFF2-40B4-BE49-F238E27FC236}">
                <a16:creationId xmlns:a16="http://schemas.microsoft.com/office/drawing/2014/main" id="{DA26D78B-976E-1659-E9B4-A2AB9964C948}"/>
              </a:ext>
            </a:extLst>
          </p:cNvPr>
          <p:cNvSpPr txBox="1"/>
          <p:nvPr/>
        </p:nvSpPr>
        <p:spPr>
          <a:xfrm>
            <a:off x="3048590" y="826554"/>
            <a:ext cx="2247148"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Communicatieaanpak</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 name="Google Shape;153;p6">
            <a:extLst>
              <a:ext uri="{FF2B5EF4-FFF2-40B4-BE49-F238E27FC236}">
                <a16:creationId xmlns:a16="http://schemas.microsoft.com/office/drawing/2014/main" id="{6F11C37A-7960-B012-AAFC-FF015E552895}"/>
              </a:ext>
            </a:extLst>
          </p:cNvPr>
          <p:cNvSpPr/>
          <p:nvPr/>
        </p:nvSpPr>
        <p:spPr>
          <a:xfrm>
            <a:off x="4291826" y="1963997"/>
            <a:ext cx="180195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4" name="Google Shape;165;p6">
            <a:extLst>
              <a:ext uri="{FF2B5EF4-FFF2-40B4-BE49-F238E27FC236}">
                <a16:creationId xmlns:a16="http://schemas.microsoft.com/office/drawing/2014/main" id="{4F98D3A4-AA12-7911-E351-445A3884382A}"/>
              </a:ext>
            </a:extLst>
          </p:cNvPr>
          <p:cNvSpPr txBox="1"/>
          <p:nvPr/>
        </p:nvSpPr>
        <p:spPr>
          <a:xfrm>
            <a:off x="4459641" y="2048533"/>
            <a:ext cx="1252620"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Informeren partners</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1065338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3301224387"/>
              </p:ext>
            </p:extLst>
          </p:nvPr>
        </p:nvGraphicFramePr>
        <p:xfrm>
          <a:off x="461220" y="2509236"/>
          <a:ext cx="11368830" cy="4323485"/>
        </p:xfrm>
        <a:graphic>
          <a:graphicData uri="http://schemas.openxmlformats.org/drawingml/2006/table">
            <a:tbl>
              <a:tblPr firstRow="1" bandRow="1">
                <a:noFill/>
                <a:tableStyleId>{93197AE7-1DCE-44E4-8DBD-DEE639F8B807}</a:tableStyleId>
              </a:tblPr>
              <a:tblGrid>
                <a:gridCol w="2153463">
                  <a:extLst>
                    <a:ext uri="{9D8B030D-6E8A-4147-A177-3AD203B41FA5}">
                      <a16:colId xmlns:a16="http://schemas.microsoft.com/office/drawing/2014/main" val="20000"/>
                    </a:ext>
                  </a:extLst>
                </a:gridCol>
                <a:gridCol w="1374674">
                  <a:extLst>
                    <a:ext uri="{9D8B030D-6E8A-4147-A177-3AD203B41FA5}">
                      <a16:colId xmlns:a16="http://schemas.microsoft.com/office/drawing/2014/main" val="20001"/>
                    </a:ext>
                  </a:extLst>
                </a:gridCol>
                <a:gridCol w="1182347">
                  <a:extLst>
                    <a:ext uri="{9D8B030D-6E8A-4147-A177-3AD203B41FA5}">
                      <a16:colId xmlns:a16="http://schemas.microsoft.com/office/drawing/2014/main" val="20002"/>
                    </a:ext>
                  </a:extLst>
                </a:gridCol>
                <a:gridCol w="5426531">
                  <a:extLst>
                    <a:ext uri="{9D8B030D-6E8A-4147-A177-3AD203B41FA5}">
                      <a16:colId xmlns:a16="http://schemas.microsoft.com/office/drawing/2014/main" val="20003"/>
                    </a:ext>
                  </a:extLst>
                </a:gridCol>
                <a:gridCol w="1231815">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394889">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Afstemming VvE-aanpak</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Onderzoeken of er slimme combinaties zijn te maken met de VvE-aanpak en de NIP-aanpak voor VvE’s en afstemmen met deze aanpak.</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Meenemen verwijzingen in communicatie naar informatie voor VvE’s.</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1"/>
                  </a:ext>
                </a:extLst>
              </a:tr>
              <a:tr h="634909">
                <a:tc>
                  <a:txBody>
                    <a:bodyPr/>
                    <a:lstStyle/>
                    <a:p>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Bepalen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afzenderschap</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en huisstijl</a:t>
                      </a: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p>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i.s.m. projectleider</a:t>
                      </a:r>
                    </a:p>
                    <a:p>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indent="-285750">
                        <a:buFontTx/>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Definitief besluit afzender. Advies: &lt;projectnaam buurtaanpak&gt;, een initiatief van gemeente Haarlem. </a:t>
                      </a: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NB bij keuze voor projectnaam is ontwikkeling (mini)huisstijl ook aan de orde. Anders huisstijl Haarlem verplicht.</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Conceptontwikkeling: </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Ontwerpen of gebruiken andere huisstijl (bij gebruik andere afzender)</a:t>
                      </a:r>
                    </a:p>
                  </a:txBody>
                  <a:tcPr marL="91450" marR="91450" marT="45725" marB="45725">
                    <a:solidFill>
                      <a:srgbClr val="FFD966">
                        <a:alpha val="14118"/>
                      </a:srgbClr>
                    </a:solidFill>
                  </a:tcPr>
                </a:tc>
                <a:tc>
                  <a:txBody>
                    <a:bodyPr/>
                    <a:lstStyle/>
                    <a:p>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extLst>
                  <a:ext uri="{0D108BD9-81ED-4DB2-BD59-A6C34878D82A}">
                    <a16:rowId xmlns:a16="http://schemas.microsoft.com/office/drawing/2014/main" val="10002"/>
                  </a:ext>
                </a:extLst>
              </a:tr>
              <a:tr h="416150">
                <a:tc>
                  <a:txBody>
                    <a:bodyPr/>
                    <a:lstStyle/>
                    <a:p>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Capaciteit organiseren</a:t>
                      </a:r>
                    </a:p>
                  </a:txBody>
                  <a:tcPr marL="91450" marR="91450" marT="45725" marB="45725">
                    <a:solidFill>
                      <a:srgbClr val="FFD966">
                        <a:alpha val="14118"/>
                      </a:srgbClr>
                    </a:solidFill>
                  </a:tcPr>
                </a:tc>
                <a:tc>
                  <a:txBody>
                    <a:bodyPr/>
                    <a:lstStyle/>
                    <a:p>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txBody>
                  <a:tcPr marL="91450" marR="91450" marT="45725" marB="45725">
                    <a:solidFill>
                      <a:srgbClr val="FFD966">
                        <a:alpha val="14118"/>
                      </a:srgbClr>
                    </a:solidFill>
                  </a:tcPr>
                </a:tc>
                <a:tc>
                  <a:txBody>
                    <a:bodyPr/>
                    <a:lstStyle/>
                    <a:p>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Communicatie-adviseur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indent="-285750">
                        <a:buFontTx/>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Bepalen of er intern of extern capaciteit wordt georganiseerd</a:t>
                      </a:r>
                    </a:p>
                    <a:p>
                      <a:pPr marL="285750" indent="-285750">
                        <a:buFontTx/>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Eventueel vaststellen selectiecriteria voor communicatiebureau</a:t>
                      </a:r>
                    </a:p>
                    <a:p>
                      <a:pPr marL="285750" indent="-285750">
                        <a:buFontTx/>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Eventueel selecteren communicatiebureau</a:t>
                      </a:r>
                    </a:p>
                    <a:p>
                      <a:pPr marL="285750" indent="-285750">
                        <a:buFontTx/>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Eventueel opstellen briefing communicatiebureau</a:t>
                      </a:r>
                    </a:p>
                  </a:txBody>
                  <a:tcPr marL="91450" marR="91450" marT="45725" marB="45725">
                    <a:solidFill>
                      <a:srgbClr val="FFD966">
                        <a:alpha val="14118"/>
                      </a:srgbClr>
                    </a:solidFill>
                  </a:tcPr>
                </a:tc>
                <a:tc>
                  <a:txBody>
                    <a:bodyPr/>
                    <a:lstStyle/>
                    <a:p>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extLst>
                  <a:ext uri="{0D108BD9-81ED-4DB2-BD59-A6C34878D82A}">
                    <a16:rowId xmlns:a16="http://schemas.microsoft.com/office/drawing/2014/main" val="47987142"/>
                  </a:ext>
                </a:extLst>
              </a:tr>
              <a:tr h="91810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Voorbereiden communicatiemiddelen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i.s.m. Intermediair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Communicatie</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-adviseur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Informeren KCC over mogelijke vragen</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Verzamelen of laten maken van beelden/foto’s van herkenbare plaatsen binnen de prioriteitsbuurten</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Opstellen/redigeren teksten voor mailing en andere communicatiemiddelen, waaronder de website “Haarlem wordt steeds gasvrijer”</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Laten opmaken van andere beelden ten behoeve van de activeringscampagne</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Laten maken wervende uitlegvideo over NIP</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Standaard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toolkit</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voorbereiden in twee versies t.b.v. A/B-test:</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&gt;Wervingsbrief (met uitnodiging informatieavond) en herinneringsbrief</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&gt;Brochure (aanbieding) en keuze maken hoe deze wordt verspreid</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&gt;Advertentie ‘Samen maken we de stad’ </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&gt;Sociale mediaberichten (herkenbare Haarlemse verhalen) en video</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&gt;Posters/affiches voor in buurtcentra</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&gt;Uitnodiging inwonersavond</a:t>
                      </a:r>
                      <a:b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b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&gt; Script opstellen voor aanbellen</a:t>
                      </a: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3"/>
                  </a:ext>
                </a:extLst>
              </a:tr>
            </a:tbl>
          </a:graphicData>
        </a:graphic>
      </p:graphicFrame>
      <p:sp>
        <p:nvSpPr>
          <p:cNvPr id="2" name="Google Shape;234;g25a1631fafb_0_0">
            <a:extLst>
              <a:ext uri="{FF2B5EF4-FFF2-40B4-BE49-F238E27FC236}">
                <a16:creationId xmlns:a16="http://schemas.microsoft.com/office/drawing/2014/main" id="{8A110858-90C9-E4B0-E683-C2D70D760ED4}"/>
              </a:ext>
            </a:extLst>
          </p:cNvPr>
          <p:cNvSpPr txBox="1">
            <a:spLocks/>
          </p:cNvSpPr>
          <p:nvPr/>
        </p:nvSpPr>
        <p:spPr>
          <a:xfrm>
            <a:off x="6189131" y="61041"/>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Communicatieaanpak</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Een communicatieaanpak als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gemeentebrede</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basis voor de communicatie in de verschillende buurten. </a:t>
            </a:r>
          </a:p>
          <a:p>
            <a:pPr>
              <a:buSzPct val="56250"/>
            </a:pPr>
            <a:endPar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endParaRPr>
          </a:p>
          <a:p>
            <a:pPr>
              <a:buSzPct val="56250"/>
            </a:pP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Een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gemeentebreed</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communicatieconcept helpt in de herkenbaarheid van de NIP-aanpak bij woningeigenaren. Daarnaast is het voor de intermediair belangrijk te weten hoe gecommuniceerd zal worden en welke uitgangspunten vanuit de gemeente daarin wenselijk zijn. Verder helpt deze aanpak om snel van start te kunnen in de verschillende buurtaanpakken. </a:t>
            </a:r>
          </a:p>
        </p:txBody>
      </p:sp>
      <p:sp>
        <p:nvSpPr>
          <p:cNvPr id="3" name="Google Shape;239;g25a1631fafb_0_0">
            <a:extLst>
              <a:ext uri="{FF2B5EF4-FFF2-40B4-BE49-F238E27FC236}">
                <a16:creationId xmlns:a16="http://schemas.microsoft.com/office/drawing/2014/main" id="{7EA5E003-6EC7-7691-3394-CCBC657413BA}"/>
              </a:ext>
            </a:extLst>
          </p:cNvPr>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NIP-aanpak</a:t>
            </a:r>
          </a:p>
        </p:txBody>
      </p:sp>
      <p:sp>
        <p:nvSpPr>
          <p:cNvPr id="4" name="Google Shape;235;g25a1631fafb_0_0">
            <a:extLst>
              <a:ext uri="{FF2B5EF4-FFF2-40B4-BE49-F238E27FC236}">
                <a16:creationId xmlns:a16="http://schemas.microsoft.com/office/drawing/2014/main" id="{B5766B62-A3A1-459D-F872-8BEE633F61AA}"/>
              </a:ext>
            </a:extLst>
          </p:cNvPr>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Light" panose="02000000000000000000" pitchFamily="2" charset="0"/>
              <a:ea typeface="Roboto Light" panose="02000000000000000000" pitchFamily="2" charset="0"/>
              <a:cs typeface="Roboto Light" panose="02000000000000000000" pitchFamily="2" charset="0"/>
              <a:sym typeface="Calibri"/>
            </a:endParaRPr>
          </a:p>
        </p:txBody>
      </p:sp>
      <p:sp>
        <p:nvSpPr>
          <p:cNvPr id="5" name="Google Shape;152;p6">
            <a:extLst>
              <a:ext uri="{FF2B5EF4-FFF2-40B4-BE49-F238E27FC236}">
                <a16:creationId xmlns:a16="http://schemas.microsoft.com/office/drawing/2014/main" id="{C4BB968F-6294-B04F-1DFF-D02784122CD0}"/>
              </a:ext>
            </a:extLst>
          </p:cNvPr>
          <p:cNvSpPr/>
          <p:nvPr/>
        </p:nvSpPr>
        <p:spPr>
          <a:xfrm>
            <a:off x="2974432" y="1128432"/>
            <a:ext cx="1474923"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6" name="Google Shape;153;p6">
            <a:extLst>
              <a:ext uri="{FF2B5EF4-FFF2-40B4-BE49-F238E27FC236}">
                <a16:creationId xmlns:a16="http://schemas.microsoft.com/office/drawing/2014/main" id="{876BA91A-1E15-1A47-7AAE-E3B151C0986F}"/>
              </a:ext>
            </a:extLst>
          </p:cNvPr>
          <p:cNvSpPr/>
          <p:nvPr/>
        </p:nvSpPr>
        <p:spPr>
          <a:xfrm>
            <a:off x="1544626" y="340948"/>
            <a:ext cx="1616360"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7" name="Google Shape;162;p6">
            <a:extLst>
              <a:ext uri="{FF2B5EF4-FFF2-40B4-BE49-F238E27FC236}">
                <a16:creationId xmlns:a16="http://schemas.microsoft.com/office/drawing/2014/main" id="{5EFBE47D-03AE-545E-CCB6-F0F8D7DD773C}"/>
              </a:ext>
            </a:extLst>
          </p:cNvPr>
          <p:cNvSpPr txBox="1"/>
          <p:nvPr/>
        </p:nvSpPr>
        <p:spPr>
          <a:xfrm>
            <a:off x="2974433" y="1147119"/>
            <a:ext cx="1474923" cy="32990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Aanbesteding</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8" name="Google Shape;163;p6">
            <a:extLst>
              <a:ext uri="{FF2B5EF4-FFF2-40B4-BE49-F238E27FC236}">
                <a16:creationId xmlns:a16="http://schemas.microsoft.com/office/drawing/2014/main" id="{6DCD3D9C-3238-23B9-2E1F-FCDD06E2BF1D}"/>
              </a:ext>
            </a:extLst>
          </p:cNvPr>
          <p:cNvSpPr txBox="1"/>
          <p:nvPr/>
        </p:nvSpPr>
        <p:spPr>
          <a:xfrm>
            <a:off x="1327919" y="437497"/>
            <a:ext cx="2055531" cy="169277"/>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algn="ctr">
              <a:buSzPts val="1100"/>
              <a:buNone/>
              <a:defRPr sz="1100">
                <a:latin typeface="Roboto Slab" pitchFamily="2" charset="0"/>
                <a:ea typeface="Roboto Slab" pitchFamily="2" charset="0"/>
                <a:cs typeface="Roboto Slab" pitchFamily="2" charset="0"/>
              </a:defRPr>
            </a:lvl1pPr>
          </a:lstStyle>
          <a:p>
            <a:r>
              <a:rPr lang="nl-NL" dirty="0">
                <a:sym typeface="Calibri"/>
              </a:rPr>
              <a:t>Adressenselectie</a:t>
            </a:r>
            <a:endParaRPr dirty="0">
              <a:sym typeface="Calibri"/>
            </a:endParaRPr>
          </a:p>
        </p:txBody>
      </p:sp>
      <p:sp>
        <p:nvSpPr>
          <p:cNvPr id="9" name="Google Shape;152;p6">
            <a:extLst>
              <a:ext uri="{FF2B5EF4-FFF2-40B4-BE49-F238E27FC236}">
                <a16:creationId xmlns:a16="http://schemas.microsoft.com/office/drawing/2014/main" id="{5CFDD237-8E7C-A256-AF72-9495826CE302}"/>
              </a:ext>
            </a:extLst>
          </p:cNvPr>
          <p:cNvSpPr/>
          <p:nvPr/>
        </p:nvSpPr>
        <p:spPr>
          <a:xfrm>
            <a:off x="3940092" y="1546215"/>
            <a:ext cx="191436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10" name="Google Shape;165;p6">
            <a:extLst>
              <a:ext uri="{FF2B5EF4-FFF2-40B4-BE49-F238E27FC236}">
                <a16:creationId xmlns:a16="http://schemas.microsoft.com/office/drawing/2014/main" id="{61F8D794-413D-F4C9-51DE-49E217674430}"/>
              </a:ext>
            </a:extLst>
          </p:cNvPr>
          <p:cNvSpPr txBox="1"/>
          <p:nvPr/>
        </p:nvSpPr>
        <p:spPr>
          <a:xfrm>
            <a:off x="3940092" y="1449108"/>
            <a:ext cx="1913815" cy="556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Inrichten </a:t>
            </a:r>
            <a:r>
              <a:rPr lang="nl-NL" sz="1100" i="0" u="none" strike="noStrike" cap="none" dirty="0" err="1">
                <a:solidFill>
                  <a:srgbClr val="000000"/>
                </a:solidFill>
                <a:latin typeface="Roboto Slab" pitchFamily="2" charset="0"/>
                <a:ea typeface="Roboto Slab" pitchFamily="2" charset="0"/>
                <a:cs typeface="Roboto Slab" pitchFamily="2" charset="0"/>
                <a:sym typeface="Calibri"/>
              </a:rPr>
              <a:t>One</a:t>
            </a:r>
            <a:r>
              <a:rPr lang="nl-NL" sz="1100" i="0" u="none" strike="noStrike" cap="none" dirty="0">
                <a:solidFill>
                  <a:srgbClr val="000000"/>
                </a:solidFill>
                <a:latin typeface="Roboto Slab" pitchFamily="2" charset="0"/>
                <a:ea typeface="Roboto Slab" pitchFamily="2" charset="0"/>
                <a:cs typeface="Roboto Slab" pitchFamily="2" charset="0"/>
                <a:sym typeface="Calibri"/>
              </a:rPr>
              <a:t> Stop Shop</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1" name="Google Shape;153;p6">
            <a:extLst>
              <a:ext uri="{FF2B5EF4-FFF2-40B4-BE49-F238E27FC236}">
                <a16:creationId xmlns:a16="http://schemas.microsoft.com/office/drawing/2014/main" id="{B706395B-3953-4370-8E33-C20814304002}"/>
              </a:ext>
            </a:extLst>
          </p:cNvPr>
          <p:cNvSpPr/>
          <p:nvPr/>
        </p:nvSpPr>
        <p:spPr>
          <a:xfrm>
            <a:off x="2621827" y="732929"/>
            <a:ext cx="3232627" cy="362377"/>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12" name="Google Shape;165;p6">
            <a:extLst>
              <a:ext uri="{FF2B5EF4-FFF2-40B4-BE49-F238E27FC236}">
                <a16:creationId xmlns:a16="http://schemas.microsoft.com/office/drawing/2014/main" id="{3577CD68-277E-633A-9D43-C4890697A5DF}"/>
              </a:ext>
            </a:extLst>
          </p:cNvPr>
          <p:cNvSpPr txBox="1"/>
          <p:nvPr/>
        </p:nvSpPr>
        <p:spPr>
          <a:xfrm>
            <a:off x="3048590" y="826554"/>
            <a:ext cx="2247148"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Communicatieaanpak</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4" name="Google Shape;153;p6">
            <a:extLst>
              <a:ext uri="{FF2B5EF4-FFF2-40B4-BE49-F238E27FC236}">
                <a16:creationId xmlns:a16="http://schemas.microsoft.com/office/drawing/2014/main" id="{2BBB390C-DF5D-5D8B-2B2D-8F61AE782ACE}"/>
              </a:ext>
            </a:extLst>
          </p:cNvPr>
          <p:cNvSpPr/>
          <p:nvPr/>
        </p:nvSpPr>
        <p:spPr>
          <a:xfrm>
            <a:off x="4291826" y="1963997"/>
            <a:ext cx="180195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16" name="Google Shape;165;p6">
            <a:extLst>
              <a:ext uri="{FF2B5EF4-FFF2-40B4-BE49-F238E27FC236}">
                <a16:creationId xmlns:a16="http://schemas.microsoft.com/office/drawing/2014/main" id="{EEDAD550-A58C-8D6E-C49E-4B3EE3A01EFC}"/>
              </a:ext>
            </a:extLst>
          </p:cNvPr>
          <p:cNvSpPr txBox="1"/>
          <p:nvPr/>
        </p:nvSpPr>
        <p:spPr>
          <a:xfrm>
            <a:off x="4459641" y="2048533"/>
            <a:ext cx="1252620"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Informeren partners</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9495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207618206"/>
              </p:ext>
            </p:extLst>
          </p:nvPr>
        </p:nvGraphicFramePr>
        <p:xfrm>
          <a:off x="461220" y="2509236"/>
          <a:ext cx="11368830" cy="3001285"/>
        </p:xfrm>
        <a:graphic>
          <a:graphicData uri="http://schemas.openxmlformats.org/drawingml/2006/table">
            <a:tbl>
              <a:tblPr firstRow="1" bandRow="1">
                <a:noFill/>
                <a:tableStyleId>{93197AE7-1DCE-44E4-8DBD-DEE639F8B807}</a:tableStyleId>
              </a:tblPr>
              <a:tblGrid>
                <a:gridCol w="2153463">
                  <a:extLst>
                    <a:ext uri="{9D8B030D-6E8A-4147-A177-3AD203B41FA5}">
                      <a16:colId xmlns:a16="http://schemas.microsoft.com/office/drawing/2014/main" val="20000"/>
                    </a:ext>
                  </a:extLst>
                </a:gridCol>
                <a:gridCol w="1374674">
                  <a:extLst>
                    <a:ext uri="{9D8B030D-6E8A-4147-A177-3AD203B41FA5}">
                      <a16:colId xmlns:a16="http://schemas.microsoft.com/office/drawing/2014/main" val="20001"/>
                    </a:ext>
                  </a:extLst>
                </a:gridCol>
                <a:gridCol w="1182347">
                  <a:extLst>
                    <a:ext uri="{9D8B030D-6E8A-4147-A177-3AD203B41FA5}">
                      <a16:colId xmlns:a16="http://schemas.microsoft.com/office/drawing/2014/main" val="20002"/>
                    </a:ext>
                  </a:extLst>
                </a:gridCol>
                <a:gridCol w="5426531">
                  <a:extLst>
                    <a:ext uri="{9D8B030D-6E8A-4147-A177-3AD203B41FA5}">
                      <a16:colId xmlns:a16="http://schemas.microsoft.com/office/drawing/2014/main" val="20003"/>
                    </a:ext>
                  </a:extLst>
                </a:gridCol>
                <a:gridCol w="1231815">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65735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Vaststellen scope opdracht OSS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Vaststellen scope van de aan te besteden diensten  van een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intermediar</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/totaal-</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ontzorger</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a:t>
                      </a:r>
                    </a:p>
                    <a:p>
                      <a:pPr marL="0" marR="0" lvl="0" indent="0" algn="l" rtl="0">
                        <a:lnSpc>
                          <a:spcPct val="100000"/>
                        </a:lnSpc>
                        <a:spcBef>
                          <a:spcPts val="0"/>
                        </a:spcBef>
                        <a:spcAft>
                          <a:spcPts val="0"/>
                        </a:spcAft>
                        <a:buClr>
                          <a:srgbClr val="000000"/>
                        </a:buClr>
                        <a:buSzPts val="900"/>
                        <a:buFontTx/>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Die noemen we OSS. (zie bijlage voor aanzet) </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Bepalen of de scope met of zonder doe-het-zelf regeling wordt.</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Vaststellen aanbestedingsvorm/procedure</a:t>
                      </a:r>
                    </a:p>
                    <a:p>
                      <a:pPr marL="171450" marR="0" lvl="0" indent="-171450" algn="l" rtl="0">
                        <a:lnSpc>
                          <a:spcPct val="100000"/>
                        </a:lnSpc>
                        <a:spcBef>
                          <a:spcPts val="0"/>
                        </a:spcBef>
                        <a:spcAft>
                          <a:spcPts val="0"/>
                        </a:spcAft>
                        <a:buClr>
                          <a:srgbClr val="000000"/>
                        </a:buClr>
                        <a:buSzPts val="900"/>
                        <a:buFontTx/>
                        <a:buChar cha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Opstellen/vaststellen inkoopplan</a:t>
                      </a:r>
                    </a:p>
                    <a:p>
                      <a:pPr marL="171450" marR="0" lvl="0" indent="-171450" algn="l" rtl="0">
                        <a:lnSpc>
                          <a:spcPct val="100000"/>
                        </a:lnSpc>
                        <a:spcBef>
                          <a:spcPts val="0"/>
                        </a:spcBef>
                        <a:spcAft>
                          <a:spcPts val="0"/>
                        </a:spcAft>
                        <a:buClr>
                          <a:srgbClr val="000000"/>
                        </a:buClr>
                        <a:buSzPts val="900"/>
                        <a:buFontTx/>
                        <a:buChar char="-"/>
                      </a:pPr>
                      <a:endPar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p>
                      <a:pPr marL="0" marR="0" lvl="0" indent="0" algn="l" rtl="0">
                        <a:lnSpc>
                          <a:spcPct val="100000"/>
                        </a:lnSpc>
                        <a:spcBef>
                          <a:spcPts val="0"/>
                        </a:spcBef>
                        <a:spcAft>
                          <a:spcPts val="0"/>
                        </a:spcAft>
                        <a:buClr>
                          <a:srgbClr val="000000"/>
                        </a:buClr>
                        <a:buSzPts val="900"/>
                        <a:buFont typeface="Arial"/>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1"/>
                  </a:ext>
                </a:extLst>
              </a:tr>
              <a:tr h="91810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Doorlopen aanbesteding OSS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i.s.m. inkoop-</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adviseur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Aanbesteding publiceren en doorlopen van het aanbestedingsproces</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Beoordelen van partijen op basis van de beoordelingscriteria</a:t>
                      </a:r>
                    </a:p>
                    <a:p>
                      <a:pPr marL="171450" marR="0" lvl="0" indent="-171450" algn="l" defTabSz="914400" rtl="0" eaLnBrk="1" fontAlgn="auto" latinLnBrk="0" hangingPunct="1">
                        <a:lnSpc>
                          <a:spcPct val="100000"/>
                        </a:lnSpc>
                        <a:spcBef>
                          <a:spcPts val="0"/>
                        </a:spcBef>
                        <a:spcAft>
                          <a:spcPts val="0"/>
                        </a:spcAft>
                        <a:buClr>
                          <a:srgbClr val="000000"/>
                        </a:buClr>
                        <a:buSzPts val="900"/>
                        <a:buFontTx/>
                        <a:buChar char="-"/>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Selecteren, gunnen en opdracht verlenen</a:t>
                      </a:r>
                    </a:p>
                    <a:p>
                      <a:pPr marL="0" marR="0" lvl="0" indent="0" algn="l" rtl="0">
                        <a:lnSpc>
                          <a:spcPct val="100000"/>
                        </a:lnSpc>
                        <a:spcBef>
                          <a:spcPts val="0"/>
                        </a:spcBef>
                        <a:spcAft>
                          <a:spcPts val="0"/>
                        </a:spcAft>
                        <a:buClr>
                          <a:srgbClr val="000000"/>
                        </a:buClr>
                        <a:buSzPts val="900"/>
                        <a:buFont typeface="Arial"/>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3"/>
                  </a:ext>
                </a:extLst>
              </a:tr>
              <a:tr h="50670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Selecteren partij en gunnen opdracht</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i.s.m. inkoop-</a:t>
                      </a:r>
                    </a:p>
                    <a:p>
                      <a:pPr marL="285750" marR="0" lvl="0" indent="-22860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adviseur</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Selecteren partij op basis van de criteria</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4"/>
                  </a:ext>
                </a:extLst>
              </a:tr>
            </a:tbl>
          </a:graphicData>
        </a:graphic>
      </p:graphicFrame>
      <p:sp>
        <p:nvSpPr>
          <p:cNvPr id="8" name="Stroomdiagram: Document 7">
            <a:extLst>
              <a:ext uri="{FF2B5EF4-FFF2-40B4-BE49-F238E27FC236}">
                <a16:creationId xmlns:a16="http://schemas.microsoft.com/office/drawing/2014/main" id="{8B77EC66-86BD-7927-8183-C4F05715AB0E}"/>
              </a:ext>
            </a:extLst>
          </p:cNvPr>
          <p:cNvSpPr/>
          <p:nvPr/>
        </p:nvSpPr>
        <p:spPr>
          <a:xfrm>
            <a:off x="10184392" y="2958229"/>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latin typeface="Roboto" panose="02000000000000000000" pitchFamily="2" charset="0"/>
                <a:ea typeface="Roboto" panose="02000000000000000000" pitchFamily="2" charset="0"/>
                <a:cs typeface="Roboto" panose="02000000000000000000" pitchFamily="2" charset="0"/>
              </a:rPr>
              <a:t>Bijl. </a:t>
            </a:r>
          </a:p>
          <a:p>
            <a:pPr algn="ctr"/>
            <a:endParaRPr lang="nl-NL" sz="300" b="1" dirty="0">
              <a:solidFill>
                <a:schemeClr val="bg2"/>
              </a:solidFill>
              <a:latin typeface="Roboto" panose="02000000000000000000" pitchFamily="2" charset="0"/>
              <a:ea typeface="Roboto" panose="02000000000000000000" pitchFamily="2" charset="0"/>
              <a:cs typeface="Roboto" panose="02000000000000000000" pitchFamily="2" charset="0"/>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II</a:t>
            </a:r>
            <a:endParaRPr lang="nl-NL" sz="5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12" name="Google Shape;234;g25a1631fafb_0_0">
            <a:extLst>
              <a:ext uri="{FF2B5EF4-FFF2-40B4-BE49-F238E27FC236}">
                <a16:creationId xmlns:a16="http://schemas.microsoft.com/office/drawing/2014/main" id="{0D0200A5-D2D0-7EA7-7ECF-3EC856EB636A}"/>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Aanbesteding</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Het aanstellen van een intermediair die een deel van de NIP-aanpak gaat uitvoeren.</a:t>
            </a:r>
          </a:p>
          <a:p>
            <a:pPr>
              <a:buSzPct val="56250"/>
            </a:pP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Het is bekend welke adressen voldoen aan de eisen. We hebben een uitvoerende partij nodig die woningeigenaren kan werven en ondersteunen in het aanvragen van de subsidie voor de isolatiemaatregelen, middels een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Stop Shop. Daarvoor zetten we een aanbesteding uit. Dit kunnen ook meerdere partijen zijn voor de verschillende buurten.</a:t>
            </a:r>
          </a:p>
        </p:txBody>
      </p:sp>
      <p:sp>
        <p:nvSpPr>
          <p:cNvPr id="2" name="Google Shape;239;g25a1631fafb_0_0">
            <a:extLst>
              <a:ext uri="{FF2B5EF4-FFF2-40B4-BE49-F238E27FC236}">
                <a16:creationId xmlns:a16="http://schemas.microsoft.com/office/drawing/2014/main" id="{658498EB-231D-200A-CB27-9CFFCCB9F540}"/>
              </a:ext>
            </a:extLst>
          </p:cNvPr>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NIP-aanpak</a:t>
            </a:r>
          </a:p>
        </p:txBody>
      </p:sp>
      <p:sp>
        <p:nvSpPr>
          <p:cNvPr id="3" name="Google Shape;235;g25a1631fafb_0_0">
            <a:extLst>
              <a:ext uri="{FF2B5EF4-FFF2-40B4-BE49-F238E27FC236}">
                <a16:creationId xmlns:a16="http://schemas.microsoft.com/office/drawing/2014/main" id="{782BFE50-67B0-022A-1AF0-BC3C43A9CC60}"/>
              </a:ext>
            </a:extLst>
          </p:cNvPr>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Light" panose="02000000000000000000" pitchFamily="2" charset="0"/>
              <a:ea typeface="Roboto Light" panose="02000000000000000000" pitchFamily="2" charset="0"/>
              <a:cs typeface="Roboto Light" panose="02000000000000000000" pitchFamily="2" charset="0"/>
              <a:sym typeface="Calibri"/>
            </a:endParaRPr>
          </a:p>
        </p:txBody>
      </p:sp>
      <p:sp>
        <p:nvSpPr>
          <p:cNvPr id="4" name="Google Shape;152;p6">
            <a:extLst>
              <a:ext uri="{FF2B5EF4-FFF2-40B4-BE49-F238E27FC236}">
                <a16:creationId xmlns:a16="http://schemas.microsoft.com/office/drawing/2014/main" id="{6237DFAF-4540-1F03-93E6-0D418C55B23D}"/>
              </a:ext>
            </a:extLst>
          </p:cNvPr>
          <p:cNvSpPr/>
          <p:nvPr/>
        </p:nvSpPr>
        <p:spPr>
          <a:xfrm>
            <a:off x="2974432" y="1128432"/>
            <a:ext cx="1474923" cy="362377"/>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5" name="Google Shape;153;p6">
            <a:extLst>
              <a:ext uri="{FF2B5EF4-FFF2-40B4-BE49-F238E27FC236}">
                <a16:creationId xmlns:a16="http://schemas.microsoft.com/office/drawing/2014/main" id="{C1EFDF89-C1D8-F211-7ED1-A9FED2209F26}"/>
              </a:ext>
            </a:extLst>
          </p:cNvPr>
          <p:cNvSpPr/>
          <p:nvPr/>
        </p:nvSpPr>
        <p:spPr>
          <a:xfrm>
            <a:off x="1544626" y="340948"/>
            <a:ext cx="1616360"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6" name="Google Shape;162;p6">
            <a:extLst>
              <a:ext uri="{FF2B5EF4-FFF2-40B4-BE49-F238E27FC236}">
                <a16:creationId xmlns:a16="http://schemas.microsoft.com/office/drawing/2014/main" id="{19BE1DC7-4FF2-1C61-1445-647E6A9DCE1B}"/>
              </a:ext>
            </a:extLst>
          </p:cNvPr>
          <p:cNvSpPr txBox="1"/>
          <p:nvPr/>
        </p:nvSpPr>
        <p:spPr>
          <a:xfrm>
            <a:off x="2974433" y="1147119"/>
            <a:ext cx="1474923" cy="32990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Aanbesteding</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7" name="Google Shape;163;p6">
            <a:extLst>
              <a:ext uri="{FF2B5EF4-FFF2-40B4-BE49-F238E27FC236}">
                <a16:creationId xmlns:a16="http://schemas.microsoft.com/office/drawing/2014/main" id="{44FFA5D3-11E8-7BD5-2C18-FF8EB1175AC3}"/>
              </a:ext>
            </a:extLst>
          </p:cNvPr>
          <p:cNvSpPr txBox="1"/>
          <p:nvPr/>
        </p:nvSpPr>
        <p:spPr>
          <a:xfrm>
            <a:off x="1327919" y="43749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Adressenselectie</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9" name="Google Shape;152;p6">
            <a:extLst>
              <a:ext uri="{FF2B5EF4-FFF2-40B4-BE49-F238E27FC236}">
                <a16:creationId xmlns:a16="http://schemas.microsoft.com/office/drawing/2014/main" id="{F02B41C1-F83B-7C1E-C034-F0DAA33DCDAE}"/>
              </a:ext>
            </a:extLst>
          </p:cNvPr>
          <p:cNvSpPr/>
          <p:nvPr/>
        </p:nvSpPr>
        <p:spPr>
          <a:xfrm>
            <a:off x="3940092" y="1546215"/>
            <a:ext cx="191436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11" name="Google Shape;165;p6">
            <a:extLst>
              <a:ext uri="{FF2B5EF4-FFF2-40B4-BE49-F238E27FC236}">
                <a16:creationId xmlns:a16="http://schemas.microsoft.com/office/drawing/2014/main" id="{79B02314-9F6C-8AB7-972E-D50F9794BE3D}"/>
              </a:ext>
            </a:extLst>
          </p:cNvPr>
          <p:cNvSpPr txBox="1"/>
          <p:nvPr/>
        </p:nvSpPr>
        <p:spPr>
          <a:xfrm>
            <a:off x="3940092" y="1449108"/>
            <a:ext cx="1913815" cy="556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Inrichten </a:t>
            </a:r>
            <a:r>
              <a:rPr lang="nl-NL" sz="1100" i="0" u="none" strike="noStrike" cap="none" dirty="0" err="1">
                <a:solidFill>
                  <a:srgbClr val="000000"/>
                </a:solidFill>
                <a:latin typeface="Roboto Slab" pitchFamily="2" charset="0"/>
                <a:ea typeface="Roboto Slab" pitchFamily="2" charset="0"/>
                <a:cs typeface="Roboto Slab" pitchFamily="2" charset="0"/>
                <a:sym typeface="Calibri"/>
              </a:rPr>
              <a:t>One</a:t>
            </a:r>
            <a:r>
              <a:rPr lang="nl-NL" sz="1100" i="0" u="none" strike="noStrike" cap="none" dirty="0">
                <a:solidFill>
                  <a:srgbClr val="000000"/>
                </a:solidFill>
                <a:latin typeface="Roboto Slab" pitchFamily="2" charset="0"/>
                <a:ea typeface="Roboto Slab" pitchFamily="2" charset="0"/>
                <a:cs typeface="Roboto Slab" pitchFamily="2" charset="0"/>
                <a:sym typeface="Calibri"/>
              </a:rPr>
              <a:t> Stop Shop</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3" name="Google Shape;153;p6">
            <a:extLst>
              <a:ext uri="{FF2B5EF4-FFF2-40B4-BE49-F238E27FC236}">
                <a16:creationId xmlns:a16="http://schemas.microsoft.com/office/drawing/2014/main" id="{E8EB1F4C-20E3-0498-9A3F-EB379BEEA168}"/>
              </a:ext>
            </a:extLst>
          </p:cNvPr>
          <p:cNvSpPr/>
          <p:nvPr/>
        </p:nvSpPr>
        <p:spPr>
          <a:xfrm>
            <a:off x="2621827" y="732929"/>
            <a:ext cx="3232627"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14" name="Google Shape;165;p6">
            <a:extLst>
              <a:ext uri="{FF2B5EF4-FFF2-40B4-BE49-F238E27FC236}">
                <a16:creationId xmlns:a16="http://schemas.microsoft.com/office/drawing/2014/main" id="{8334FC79-D7FC-51ED-9BC5-D74627B2A73C}"/>
              </a:ext>
            </a:extLst>
          </p:cNvPr>
          <p:cNvSpPr txBox="1"/>
          <p:nvPr/>
        </p:nvSpPr>
        <p:spPr>
          <a:xfrm>
            <a:off x="3048590" y="826554"/>
            <a:ext cx="2247148"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Communicatieaanpak</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15" name="Google Shape;153;p6">
            <a:extLst>
              <a:ext uri="{FF2B5EF4-FFF2-40B4-BE49-F238E27FC236}">
                <a16:creationId xmlns:a16="http://schemas.microsoft.com/office/drawing/2014/main" id="{177D0187-B8E1-FD6A-8C90-F1A88ACA327F}"/>
              </a:ext>
            </a:extLst>
          </p:cNvPr>
          <p:cNvSpPr/>
          <p:nvPr/>
        </p:nvSpPr>
        <p:spPr>
          <a:xfrm>
            <a:off x="4291826" y="1963997"/>
            <a:ext cx="180195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16" name="Google Shape;165;p6">
            <a:extLst>
              <a:ext uri="{FF2B5EF4-FFF2-40B4-BE49-F238E27FC236}">
                <a16:creationId xmlns:a16="http://schemas.microsoft.com/office/drawing/2014/main" id="{83B9E101-19A5-2213-AEE9-A4CEEA878DD5}"/>
              </a:ext>
            </a:extLst>
          </p:cNvPr>
          <p:cNvSpPr txBox="1"/>
          <p:nvPr/>
        </p:nvSpPr>
        <p:spPr>
          <a:xfrm>
            <a:off x="4459641" y="2048533"/>
            <a:ext cx="1252620"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Informeren partners</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700944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923952794"/>
              </p:ext>
            </p:extLst>
          </p:nvPr>
        </p:nvGraphicFramePr>
        <p:xfrm>
          <a:off x="461220" y="2509236"/>
          <a:ext cx="11413281" cy="3678275"/>
        </p:xfrm>
        <a:graphic>
          <a:graphicData uri="http://schemas.openxmlformats.org/drawingml/2006/table">
            <a:tbl>
              <a:tblPr firstRow="1" bandRow="1">
                <a:noFill/>
                <a:tableStyleId>{93197AE7-1DCE-44E4-8DBD-DEE639F8B807}</a:tableStyleId>
              </a:tblPr>
              <a:tblGrid>
                <a:gridCol w="2161882">
                  <a:extLst>
                    <a:ext uri="{9D8B030D-6E8A-4147-A177-3AD203B41FA5}">
                      <a16:colId xmlns:a16="http://schemas.microsoft.com/office/drawing/2014/main" val="20000"/>
                    </a:ext>
                  </a:extLst>
                </a:gridCol>
                <a:gridCol w="1380049">
                  <a:extLst>
                    <a:ext uri="{9D8B030D-6E8A-4147-A177-3AD203B41FA5}">
                      <a16:colId xmlns:a16="http://schemas.microsoft.com/office/drawing/2014/main" val="20001"/>
                    </a:ext>
                  </a:extLst>
                </a:gridCol>
                <a:gridCol w="1186970">
                  <a:extLst>
                    <a:ext uri="{9D8B030D-6E8A-4147-A177-3AD203B41FA5}">
                      <a16:colId xmlns:a16="http://schemas.microsoft.com/office/drawing/2014/main" val="20002"/>
                    </a:ext>
                  </a:extLst>
                </a:gridCol>
                <a:gridCol w="5447748">
                  <a:extLst>
                    <a:ext uri="{9D8B030D-6E8A-4147-A177-3AD203B41FA5}">
                      <a16:colId xmlns:a16="http://schemas.microsoft.com/office/drawing/2014/main" val="20003"/>
                    </a:ext>
                  </a:extLst>
                </a:gridCol>
                <a:gridCol w="1236632">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65735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Inrichten landingspagina / digitale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One</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Stop Shop</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n.v.t.</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Zie Programma van Eisen</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Aandacht voor financieringsmogelijkheden en opstellen financieringshandleiding</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Teksten van de digitale OSS en de gemeentelijke teksten uit met de </a:t>
                      </a:r>
                    </a:p>
                    <a:p>
                      <a:pPr marL="0" marR="0" lvl="0" indent="0" algn="l" rtl="0">
                        <a:lnSpc>
                          <a:spcPct val="100000"/>
                        </a:lnSpc>
                        <a:spcBef>
                          <a:spcPts val="0"/>
                        </a:spcBef>
                        <a:spcAft>
                          <a:spcPts val="0"/>
                        </a:spcAft>
                        <a:buClr>
                          <a:srgbClr val="000000"/>
                        </a:buClr>
                        <a:buSzPts val="900"/>
                        <a:buFont typeface="Arial"/>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communicatieaanpak (zie slide 5)</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 aanbesteding</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1"/>
                  </a:ext>
                </a:extLst>
              </a:tr>
              <a:tr h="65735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Inrichten uitvoeringsteams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a:t>
                      </a:r>
                    </a:p>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Bepalen benodigde rollen met capaciteit van gemeentelijk projectteam en dit team invullen </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Inrichtingen uitvoeringsteam intermediair</a:t>
                      </a:r>
                    </a:p>
                    <a:p>
                      <a:pPr marL="171450" marR="0" lvl="0" indent="-171450" algn="l" rtl="0">
                        <a:lnSpc>
                          <a:spcPct val="100000"/>
                        </a:lnSpc>
                        <a:spcBef>
                          <a:spcPts val="0"/>
                        </a:spcBef>
                        <a:spcAft>
                          <a:spcPts val="0"/>
                        </a:spcAft>
                        <a:buClr>
                          <a:srgbClr val="000000"/>
                        </a:buClr>
                        <a:buSzPts val="900"/>
                        <a:buFont typeface="Arial"/>
                        <a:buChar cha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p>
                      <a:pPr marL="171450" marR="0" lvl="0" indent="-171450" algn="l" rtl="0">
                        <a:lnSpc>
                          <a:spcPct val="100000"/>
                        </a:lnSpc>
                        <a:spcBef>
                          <a:spcPts val="0"/>
                        </a:spcBef>
                        <a:spcAft>
                          <a:spcPts val="0"/>
                        </a:spcAft>
                        <a:buClr>
                          <a:srgbClr val="000000"/>
                        </a:buClr>
                        <a:buSzPts val="900"/>
                        <a:buFont typeface="Arial"/>
                        <a:buChar cha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41560783"/>
                  </a:ext>
                </a:extLst>
              </a:tr>
              <a:tr h="65735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Inrichten financiële organisatie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Stop Shop</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intermediair</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Financieel adviseur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Inrichten derde geld rekening</a:t>
                      </a:r>
                    </a:p>
                    <a:p>
                      <a:pPr marL="171450" marR="0" lvl="0" indent="-1714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Opstellen subsidieverordening voor gemeentelijke subsidie in het kader van NIP</a:t>
                      </a:r>
                    </a:p>
                    <a:p>
                      <a:pPr marL="171450" marR="0" lvl="0" indent="-171450" algn="l" defTabSz="914400" rtl="0" eaLnBrk="1" fontAlgn="auto" latinLnBrk="0" hangingPunct="1">
                        <a:lnSpc>
                          <a:spcPct val="100000"/>
                        </a:lnSpc>
                        <a:spcBef>
                          <a:spcPts val="0"/>
                        </a:spcBef>
                        <a:spcAft>
                          <a:spcPts val="0"/>
                        </a:spcAft>
                        <a:buClr>
                          <a:srgbClr val="000000"/>
                        </a:buClr>
                        <a:buSzPts val="900"/>
                        <a:buFont typeface="Arial"/>
                        <a:buChar char="-"/>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Opstellen financieringshandleiding voor gespreksvoerders intermediair</a:t>
                      </a:r>
                    </a:p>
                    <a:p>
                      <a:pPr marL="171450" marR="0" lvl="0" indent="-171450" algn="l" rtl="0">
                        <a:lnSpc>
                          <a:spcPct val="100000"/>
                        </a:lnSpc>
                        <a:spcBef>
                          <a:spcPts val="0"/>
                        </a:spcBef>
                        <a:spcAft>
                          <a:spcPts val="0"/>
                        </a:spcAft>
                        <a:buClr>
                          <a:srgbClr val="000000"/>
                        </a:buClr>
                        <a:buSzPts val="900"/>
                        <a:buFont typeface="Arial"/>
                        <a:buChar char="-"/>
                      </a:pP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928306353"/>
                  </a:ext>
                </a:extLst>
              </a:tr>
              <a:tr h="657350">
                <a:tc>
                  <a:txBody>
                    <a:bodyPr/>
                    <a:lstStyle/>
                    <a:p>
                      <a:pPr marL="0" marR="0" lvl="0" indent="0" algn="l" rtl="0">
                        <a:lnSpc>
                          <a:spcPct val="100000"/>
                        </a:lnSpc>
                        <a:spcBef>
                          <a:spcPts val="0"/>
                        </a:spcBef>
                        <a:spcAft>
                          <a:spcPts val="0"/>
                        </a:spcAft>
                        <a:buNone/>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Opstellen gezamenlijke planning uitvoering</a:t>
                      </a:r>
                      <a:endParaRPr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endParaRPr>
                    </a:p>
                  </a:txBody>
                  <a:tcPr marL="91450" marR="91450" marT="45725" marB="45725">
                    <a:solidFill>
                      <a:srgbClr val="FFD966">
                        <a:alpha val="14118"/>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Gemeente i.s.m. intermediair</a:t>
                      </a:r>
                    </a:p>
                    <a:p>
                      <a:pPr marL="0" marR="0" lvl="0" indent="0" algn="l" rtl="0">
                        <a:lnSpc>
                          <a:spcPct val="100000"/>
                        </a:lnSpc>
                        <a:spcBef>
                          <a:spcPts val="0"/>
                        </a:spcBef>
                        <a:spcAft>
                          <a:spcPts val="0"/>
                        </a:spcAft>
                        <a:buNone/>
                      </a:pP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Bepalen optimale clusterschaal</a:t>
                      </a:r>
                    </a:p>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Bepalen volgorde van clusters </a:t>
                      </a:r>
                    </a:p>
                    <a:p>
                      <a:pPr marL="171450" marR="0" lvl="0" indent="-171450" algn="l" rtl="0">
                        <a:lnSpc>
                          <a:spcPct val="100000"/>
                        </a:lnSpc>
                        <a:spcBef>
                          <a:spcPts val="0"/>
                        </a:spcBef>
                        <a:spcAft>
                          <a:spcPts val="0"/>
                        </a:spcAft>
                        <a:buClr>
                          <a:srgbClr val="000000"/>
                        </a:buClr>
                        <a:buSzPts val="900"/>
                        <a:buFont typeface="Arial"/>
                        <a:buChar char="-"/>
                      </a:pPr>
                      <a:r>
                        <a:rPr lang="nl-NL" sz="900" b="0" i="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Arial"/>
                        </a:rPr>
                        <a:t>Inrichten fasegerichte processen</a:t>
                      </a:r>
                      <a:endParaRPr lang="nl-NL"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755715721"/>
                  </a:ext>
                </a:extLst>
              </a:tr>
              <a:tr h="657350">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Uitwerken aanbod voor woningeigenaren</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Intermediair i.s.m. 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 </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Uitwerken van de propositie richting huiseigenaren (</a:t>
                      </a:r>
                      <a:r>
                        <a:rPr lang="nl-NL" sz="900" dirty="0" err="1">
                          <a:solidFill>
                            <a:schemeClr val="bg2"/>
                          </a:solidFill>
                          <a:latin typeface="Roboto" panose="02000000000000000000" pitchFamily="2" charset="0"/>
                          <a:ea typeface="Roboto" panose="02000000000000000000" pitchFamily="2" charset="0"/>
                          <a:cs typeface="Roboto" panose="02000000000000000000" pitchFamily="2" charset="0"/>
                        </a:rPr>
                        <a:t>ontzorging</a:t>
                      </a: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 financieel aanbod, subsidies, dynamische korting of bedrag tot maximum etc.) Op basis van de aanbestedingsleidraad en de aanbieding van de intermediair. </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23164483"/>
                  </a:ext>
                </a:extLst>
              </a:tr>
            </a:tbl>
          </a:graphicData>
        </a:graphic>
      </p:graphicFrame>
      <p:sp>
        <p:nvSpPr>
          <p:cNvPr id="9" name="Stroomdiagram: Document 8">
            <a:extLst>
              <a:ext uri="{FF2B5EF4-FFF2-40B4-BE49-F238E27FC236}">
                <a16:creationId xmlns:a16="http://schemas.microsoft.com/office/drawing/2014/main" id="{928F9A81-C244-5A57-457F-60D3D5A8B296}"/>
              </a:ext>
            </a:extLst>
          </p:cNvPr>
          <p:cNvSpPr/>
          <p:nvPr/>
        </p:nvSpPr>
        <p:spPr>
          <a:xfrm>
            <a:off x="10188625" y="2964579"/>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rPr>
              <a:t>Bijl. </a:t>
            </a:r>
          </a:p>
          <a:p>
            <a:pPr algn="ctr"/>
            <a:endParaRPr lang="nl-NL" sz="300" b="1" dirty="0">
              <a:solidFill>
                <a:schemeClr val="bg2"/>
              </a:solidFill>
            </a:endParaRPr>
          </a:p>
          <a:p>
            <a:pPr algn="ctr"/>
            <a:r>
              <a:rPr lang="nl-NL" sz="1200" b="1" dirty="0">
                <a:solidFill>
                  <a:schemeClr val="bg2"/>
                </a:solidFill>
                <a:latin typeface="Roboto" panose="02000000000000000000" pitchFamily="2" charset="0"/>
                <a:ea typeface="Roboto" panose="02000000000000000000" pitchFamily="2" charset="0"/>
                <a:cs typeface="Roboto" panose="02000000000000000000" pitchFamily="2" charset="0"/>
              </a:rPr>
              <a:t>II</a:t>
            </a:r>
            <a:endParaRPr lang="nl-NL" sz="5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8" name="Google Shape;234;g25a1631fafb_0_0">
            <a:extLst>
              <a:ext uri="{FF2B5EF4-FFF2-40B4-BE49-F238E27FC236}">
                <a16:creationId xmlns:a16="http://schemas.microsoft.com/office/drawing/2014/main" id="{B5C37FAB-600E-27C4-EF62-5D3E9E730306}"/>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Inrichten </a:t>
            </a:r>
            <a:r>
              <a:rPr lang="nl-NL" dirty="0" err="1"/>
              <a:t>One</a:t>
            </a:r>
            <a:r>
              <a:rPr lang="nl-NL" dirty="0"/>
              <a:t> Stop Shop</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De inrichting van de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Stop Shop. De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Stop Shop (OSS) zorgt voor de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ontzorging</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van woningeigenaren binnen de NIP aanpak. De OSS bestaat onder andere uit een loket (online en offline) voor alle vragen en handelingen met betrekking tot het NIP en een organisatie die grotendeels onder de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intermediar</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valt, maar ontzorgt woningeigenaren in het proces van werving tot en met uitvoering.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Het moet voor woningeigenaren makkelijk worden gemaakt om een subsidie aan te vragen om vervolgens te isoleren. Daarvoor willen we één-en-hetzelfde ‘loket’ waar woningeigenaren worden geïnformeerd en worden geholpen met de subsidie en uitvoering van de isolatiemaatregelen: een </a:t>
            </a:r>
            <a:r>
              <a:rPr lang="nl-NL" sz="900" b="0" dirty="0" err="1">
                <a:solidFill>
                  <a:schemeClr val="bg2"/>
                </a:solidFill>
                <a:latin typeface="Roboto" panose="02000000000000000000" pitchFamily="2" charset="0"/>
                <a:ea typeface="Roboto" panose="02000000000000000000" pitchFamily="2" charset="0"/>
                <a:cs typeface="Roboto" panose="02000000000000000000" pitchFamily="2" charset="0"/>
              </a:rPr>
              <a:t>One</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Stop Shop. Het is belangrijk dat de OSS goed en overzichtelijk is ingericht voordat woningeigenaren worden benaderd. </a:t>
            </a:r>
          </a:p>
        </p:txBody>
      </p:sp>
      <p:sp>
        <p:nvSpPr>
          <p:cNvPr id="2" name="Google Shape;239;g25a1631fafb_0_0">
            <a:extLst>
              <a:ext uri="{FF2B5EF4-FFF2-40B4-BE49-F238E27FC236}">
                <a16:creationId xmlns:a16="http://schemas.microsoft.com/office/drawing/2014/main" id="{73825E84-B737-A84F-045B-48A93369F265}"/>
              </a:ext>
            </a:extLst>
          </p:cNvPr>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NIP-aanpak</a:t>
            </a:r>
          </a:p>
        </p:txBody>
      </p:sp>
      <p:sp>
        <p:nvSpPr>
          <p:cNvPr id="3" name="Google Shape;235;g25a1631fafb_0_0">
            <a:extLst>
              <a:ext uri="{FF2B5EF4-FFF2-40B4-BE49-F238E27FC236}">
                <a16:creationId xmlns:a16="http://schemas.microsoft.com/office/drawing/2014/main" id="{A72588A1-5787-D647-0EC1-7E8952005EAA}"/>
              </a:ext>
            </a:extLst>
          </p:cNvPr>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Light" panose="02000000000000000000" pitchFamily="2" charset="0"/>
              <a:ea typeface="Roboto Light" panose="02000000000000000000" pitchFamily="2" charset="0"/>
              <a:cs typeface="Roboto Light" panose="02000000000000000000" pitchFamily="2" charset="0"/>
              <a:sym typeface="Calibri"/>
            </a:endParaRPr>
          </a:p>
        </p:txBody>
      </p:sp>
      <p:sp>
        <p:nvSpPr>
          <p:cNvPr id="4" name="Google Shape;152;p6">
            <a:extLst>
              <a:ext uri="{FF2B5EF4-FFF2-40B4-BE49-F238E27FC236}">
                <a16:creationId xmlns:a16="http://schemas.microsoft.com/office/drawing/2014/main" id="{7AEB4A55-7C46-BA09-4E92-D28A7ED1943E}"/>
              </a:ext>
            </a:extLst>
          </p:cNvPr>
          <p:cNvSpPr/>
          <p:nvPr/>
        </p:nvSpPr>
        <p:spPr>
          <a:xfrm>
            <a:off x="2974432" y="1128432"/>
            <a:ext cx="1474923"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5" name="Google Shape;153;p6">
            <a:extLst>
              <a:ext uri="{FF2B5EF4-FFF2-40B4-BE49-F238E27FC236}">
                <a16:creationId xmlns:a16="http://schemas.microsoft.com/office/drawing/2014/main" id="{9BC8FBC8-52DB-0C73-0775-6E0024B40A64}"/>
              </a:ext>
            </a:extLst>
          </p:cNvPr>
          <p:cNvSpPr/>
          <p:nvPr/>
        </p:nvSpPr>
        <p:spPr>
          <a:xfrm>
            <a:off x="1544626" y="340948"/>
            <a:ext cx="1616360"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6" name="Google Shape;162;p6">
            <a:extLst>
              <a:ext uri="{FF2B5EF4-FFF2-40B4-BE49-F238E27FC236}">
                <a16:creationId xmlns:a16="http://schemas.microsoft.com/office/drawing/2014/main" id="{07CEED9C-DEFE-E862-F630-794CDA3AAA20}"/>
              </a:ext>
            </a:extLst>
          </p:cNvPr>
          <p:cNvSpPr txBox="1"/>
          <p:nvPr/>
        </p:nvSpPr>
        <p:spPr>
          <a:xfrm>
            <a:off x="2974433" y="1147119"/>
            <a:ext cx="1474923" cy="32990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Aanbesteding</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7" name="Google Shape;163;p6">
            <a:extLst>
              <a:ext uri="{FF2B5EF4-FFF2-40B4-BE49-F238E27FC236}">
                <a16:creationId xmlns:a16="http://schemas.microsoft.com/office/drawing/2014/main" id="{B53F522E-6674-38AA-DDE9-83E7ACFDDE9B}"/>
              </a:ext>
            </a:extLst>
          </p:cNvPr>
          <p:cNvSpPr txBox="1"/>
          <p:nvPr/>
        </p:nvSpPr>
        <p:spPr>
          <a:xfrm>
            <a:off x="1327919" y="43749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Adressenselectie</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0" name="Google Shape;152;p6">
            <a:extLst>
              <a:ext uri="{FF2B5EF4-FFF2-40B4-BE49-F238E27FC236}">
                <a16:creationId xmlns:a16="http://schemas.microsoft.com/office/drawing/2014/main" id="{3D219059-F572-4DBB-7459-1A6FA3E637E8}"/>
              </a:ext>
            </a:extLst>
          </p:cNvPr>
          <p:cNvSpPr/>
          <p:nvPr/>
        </p:nvSpPr>
        <p:spPr>
          <a:xfrm>
            <a:off x="3940092" y="1546215"/>
            <a:ext cx="1914362" cy="362377"/>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21" name="Google Shape;165;p6">
            <a:extLst>
              <a:ext uri="{FF2B5EF4-FFF2-40B4-BE49-F238E27FC236}">
                <a16:creationId xmlns:a16="http://schemas.microsoft.com/office/drawing/2014/main" id="{C24542DF-C53D-DFD6-10FC-FDDC0E8A71D6}"/>
              </a:ext>
            </a:extLst>
          </p:cNvPr>
          <p:cNvSpPr txBox="1"/>
          <p:nvPr/>
        </p:nvSpPr>
        <p:spPr>
          <a:xfrm>
            <a:off x="3949700" y="1449108"/>
            <a:ext cx="1913815" cy="556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Inrichten </a:t>
            </a:r>
            <a:r>
              <a:rPr lang="nl-NL" sz="1100" b="1" i="0" u="none" strike="noStrike" cap="none" dirty="0" err="1">
                <a:solidFill>
                  <a:srgbClr val="000000"/>
                </a:solidFill>
                <a:latin typeface="Roboto Slab" pitchFamily="2" charset="0"/>
                <a:ea typeface="Roboto Slab" pitchFamily="2" charset="0"/>
                <a:cs typeface="Roboto Slab" pitchFamily="2" charset="0"/>
                <a:sym typeface="Calibri"/>
              </a:rPr>
              <a:t>One</a:t>
            </a:r>
            <a:r>
              <a:rPr lang="nl-NL" sz="1100" b="1" i="0" u="none" strike="noStrike" cap="none" dirty="0">
                <a:solidFill>
                  <a:srgbClr val="000000"/>
                </a:solidFill>
                <a:latin typeface="Roboto Slab" pitchFamily="2" charset="0"/>
                <a:ea typeface="Roboto Slab" pitchFamily="2" charset="0"/>
                <a:cs typeface="Roboto Slab" pitchFamily="2" charset="0"/>
                <a:sym typeface="Calibri"/>
              </a:rPr>
              <a:t> Stop Shop</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2" name="Google Shape;153;p6">
            <a:extLst>
              <a:ext uri="{FF2B5EF4-FFF2-40B4-BE49-F238E27FC236}">
                <a16:creationId xmlns:a16="http://schemas.microsoft.com/office/drawing/2014/main" id="{47EADFE6-F829-88B8-F19E-9760C0A06E01}"/>
              </a:ext>
            </a:extLst>
          </p:cNvPr>
          <p:cNvSpPr/>
          <p:nvPr/>
        </p:nvSpPr>
        <p:spPr>
          <a:xfrm>
            <a:off x="2621827" y="732929"/>
            <a:ext cx="3232627"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23" name="Google Shape;165;p6">
            <a:extLst>
              <a:ext uri="{FF2B5EF4-FFF2-40B4-BE49-F238E27FC236}">
                <a16:creationId xmlns:a16="http://schemas.microsoft.com/office/drawing/2014/main" id="{4AA44071-5785-3B6D-01E0-D853FBDAE60B}"/>
              </a:ext>
            </a:extLst>
          </p:cNvPr>
          <p:cNvSpPr txBox="1"/>
          <p:nvPr/>
        </p:nvSpPr>
        <p:spPr>
          <a:xfrm>
            <a:off x="3048590" y="826554"/>
            <a:ext cx="2247148"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Communicatieaanpak</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4" name="Google Shape;153;p6">
            <a:extLst>
              <a:ext uri="{FF2B5EF4-FFF2-40B4-BE49-F238E27FC236}">
                <a16:creationId xmlns:a16="http://schemas.microsoft.com/office/drawing/2014/main" id="{6214A315-EF53-D5D2-38C2-534C8FDB06BD}"/>
              </a:ext>
            </a:extLst>
          </p:cNvPr>
          <p:cNvSpPr/>
          <p:nvPr/>
        </p:nvSpPr>
        <p:spPr>
          <a:xfrm>
            <a:off x="4291826" y="1963997"/>
            <a:ext cx="180195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25" name="Google Shape;165;p6">
            <a:extLst>
              <a:ext uri="{FF2B5EF4-FFF2-40B4-BE49-F238E27FC236}">
                <a16:creationId xmlns:a16="http://schemas.microsoft.com/office/drawing/2014/main" id="{3E17424B-50BD-37D9-609A-BE47AF19C849}"/>
              </a:ext>
            </a:extLst>
          </p:cNvPr>
          <p:cNvSpPr txBox="1"/>
          <p:nvPr/>
        </p:nvSpPr>
        <p:spPr>
          <a:xfrm>
            <a:off x="4459641" y="2048533"/>
            <a:ext cx="1252620"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Informeren partners</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Tree>
    <p:extLst>
      <p:ext uri="{BB962C8B-B14F-4D97-AF65-F5344CB8AC3E}">
        <p14:creationId xmlns:p14="http://schemas.microsoft.com/office/powerpoint/2010/main" val="4108692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51" name="Google Shape;251;g25a1631fafb_0_0"/>
          <p:cNvGraphicFramePr/>
          <p:nvPr>
            <p:extLst>
              <p:ext uri="{D42A27DB-BD31-4B8C-83A1-F6EECF244321}">
                <p14:modId xmlns:p14="http://schemas.microsoft.com/office/powerpoint/2010/main" val="1714800545"/>
              </p:ext>
            </p:extLst>
          </p:nvPr>
        </p:nvGraphicFramePr>
        <p:xfrm>
          <a:off x="461220" y="2509236"/>
          <a:ext cx="11394231" cy="1048875"/>
        </p:xfrm>
        <a:graphic>
          <a:graphicData uri="http://schemas.openxmlformats.org/drawingml/2006/table">
            <a:tbl>
              <a:tblPr firstRow="1" bandRow="1">
                <a:noFill/>
                <a:tableStyleId>{93197AE7-1DCE-44E4-8DBD-DEE639F8B807}</a:tableStyleId>
              </a:tblPr>
              <a:tblGrid>
                <a:gridCol w="2158274">
                  <a:extLst>
                    <a:ext uri="{9D8B030D-6E8A-4147-A177-3AD203B41FA5}">
                      <a16:colId xmlns:a16="http://schemas.microsoft.com/office/drawing/2014/main" val="20000"/>
                    </a:ext>
                  </a:extLst>
                </a:gridCol>
                <a:gridCol w="1377745">
                  <a:extLst>
                    <a:ext uri="{9D8B030D-6E8A-4147-A177-3AD203B41FA5}">
                      <a16:colId xmlns:a16="http://schemas.microsoft.com/office/drawing/2014/main" val="20001"/>
                    </a:ext>
                  </a:extLst>
                </a:gridCol>
                <a:gridCol w="1184989">
                  <a:extLst>
                    <a:ext uri="{9D8B030D-6E8A-4147-A177-3AD203B41FA5}">
                      <a16:colId xmlns:a16="http://schemas.microsoft.com/office/drawing/2014/main" val="20002"/>
                    </a:ext>
                  </a:extLst>
                </a:gridCol>
                <a:gridCol w="5438655">
                  <a:extLst>
                    <a:ext uri="{9D8B030D-6E8A-4147-A177-3AD203B41FA5}">
                      <a16:colId xmlns:a16="http://schemas.microsoft.com/office/drawing/2014/main" val="20003"/>
                    </a:ext>
                  </a:extLst>
                </a:gridCol>
                <a:gridCol w="1234568">
                  <a:extLst>
                    <a:ext uri="{9D8B030D-6E8A-4147-A177-3AD203B41FA5}">
                      <a16:colId xmlns:a16="http://schemas.microsoft.com/office/drawing/2014/main" val="20005"/>
                    </a:ext>
                  </a:extLst>
                </a:gridCol>
              </a:tblGrid>
              <a:tr h="391525">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Activiteit</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Slab" pitchFamily="2" charset="0"/>
                          <a:ea typeface="Roboto Slab" pitchFamily="2" charset="0"/>
                          <a:cs typeface="Roboto Slab" pitchFamily="2" charset="0"/>
                          <a:sym typeface="Roboto Light"/>
                        </a:rPr>
                        <a:t>Verantwoordelijke partij</a:t>
                      </a:r>
                      <a:endParaRPr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Taakhouder gemeente</a:t>
                      </a:r>
                      <a:endParaRPr lang="nl-NL" sz="900" u="none" strike="noStrike" cap="none"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Beschrijving</a:t>
                      </a:r>
                      <a:endParaRPr sz="900" dirty="0">
                        <a:solidFill>
                          <a:schemeClr val="bg2"/>
                        </a:solidFill>
                        <a:latin typeface="Roboto Slab" pitchFamily="2" charset="0"/>
                        <a:ea typeface="Roboto Slab" pitchFamily="2" charset="0"/>
                        <a:cs typeface="Roboto Slab" pitchFamily="2" charset="0"/>
                      </a:endParaRPr>
                    </a:p>
                  </a:txBody>
                  <a:tcPr marL="91450" marR="91450" marT="45725" marB="45725">
                    <a:solidFill>
                      <a:schemeClr val="accent6"/>
                    </a:solidFill>
                  </a:tcPr>
                </a:tc>
                <a:tc>
                  <a:txBody>
                    <a:bodyPr/>
                    <a:lstStyle/>
                    <a:p>
                      <a:pPr marL="0" marR="0" lvl="0" indent="0" algn="l" rtl="0">
                        <a:lnSpc>
                          <a:spcPct val="100000"/>
                        </a:lnSpc>
                        <a:spcBef>
                          <a:spcPts val="0"/>
                        </a:spcBef>
                        <a:spcAft>
                          <a:spcPts val="0"/>
                        </a:spcAft>
                        <a:buNone/>
                      </a:pPr>
                      <a:r>
                        <a:rPr lang="nl-NL" sz="900" dirty="0">
                          <a:solidFill>
                            <a:schemeClr val="bg2"/>
                          </a:solidFill>
                          <a:latin typeface="Roboto Slab" pitchFamily="2" charset="0"/>
                          <a:ea typeface="Roboto Slab" pitchFamily="2" charset="0"/>
                          <a:cs typeface="Roboto Slab" pitchFamily="2" charset="0"/>
                          <a:sym typeface="Roboto Light"/>
                        </a:rPr>
                        <a:t>Budget</a:t>
                      </a:r>
                      <a:endParaRPr sz="900" dirty="0">
                        <a:solidFill>
                          <a:schemeClr val="bg2"/>
                        </a:solidFill>
                        <a:latin typeface="Roboto Slab" pitchFamily="2" charset="0"/>
                        <a:ea typeface="Roboto Slab" pitchFamily="2" charset="0"/>
                        <a:cs typeface="Roboto Slab" pitchFamily="2" charset="0"/>
                        <a:sym typeface="Roboto Light"/>
                      </a:endParaRPr>
                    </a:p>
                  </a:txBody>
                  <a:tcPr marL="91450" marR="91450" marT="45725" marB="45725">
                    <a:solidFill>
                      <a:schemeClr val="accent6"/>
                    </a:solidFill>
                  </a:tcPr>
                </a:tc>
                <a:extLst>
                  <a:ext uri="{0D108BD9-81ED-4DB2-BD59-A6C34878D82A}">
                    <a16:rowId xmlns:a16="http://schemas.microsoft.com/office/drawing/2014/main" val="10000"/>
                  </a:ext>
                </a:extLst>
              </a:tr>
              <a:tr h="657350">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Informeren </a:t>
                      </a:r>
                      <a:r>
                        <a:rPr lang="nl-NL" sz="900" u="none" strike="noStrike" cap="none" dirty="0" err="1">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stadsbrede</a:t>
                      </a: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 partners</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0" marR="0" lvl="0" indent="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Gemeente</a:t>
                      </a:r>
                      <a:endParaRPr sz="900" dirty="0">
                        <a:solidFill>
                          <a:schemeClr val="bg2"/>
                        </a:solidFill>
                        <a:latin typeface="Roboto" panose="02000000000000000000" pitchFamily="2" charset="0"/>
                        <a:ea typeface="Roboto" panose="02000000000000000000" pitchFamily="2" charset="0"/>
                        <a:cs typeface="Roboto" panose="02000000000000000000" pitchFamily="2" charset="0"/>
                      </a:endParaRP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r>
                        <a:rPr lang="nl-NL"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rPr>
                        <a:t>Projectleider</a:t>
                      </a: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Informeren partners die in groot deel van of hele stad actief zijn op het vlak van </a:t>
                      </a:r>
                    </a:p>
                    <a:p>
                      <a:pPr marL="0" marR="0" lvl="0" indent="0" algn="l" rtl="0">
                        <a:lnSpc>
                          <a:spcPct val="100000"/>
                        </a:lnSpc>
                        <a:spcBef>
                          <a:spcPts val="0"/>
                        </a:spcBef>
                        <a:spcAft>
                          <a:spcPts val="0"/>
                        </a:spcAft>
                        <a:buClr>
                          <a:srgbClr val="000000"/>
                        </a:buClr>
                        <a:buSzPts val="900"/>
                        <a:buFont typeface="Arial"/>
                        <a:buNone/>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ondersteuning van (delen van) de doelgroep (zie bijlage III)</a:t>
                      </a:r>
                    </a:p>
                    <a:p>
                      <a:pPr marL="171450" marR="0" lvl="0" indent="-171450" algn="l" rtl="0">
                        <a:lnSpc>
                          <a:spcPct val="100000"/>
                        </a:lnSpc>
                        <a:spcBef>
                          <a:spcPts val="0"/>
                        </a:spcBef>
                        <a:spcAft>
                          <a:spcPts val="0"/>
                        </a:spcAft>
                        <a:buClr>
                          <a:srgbClr val="000000"/>
                        </a:buClr>
                        <a:buSzPts val="900"/>
                        <a:buFont typeface="Arial"/>
                        <a:buChar char="-"/>
                      </a:pPr>
                      <a:r>
                        <a:rPr lang="nl-NL" sz="900" dirty="0">
                          <a:solidFill>
                            <a:schemeClr val="bg2"/>
                          </a:solidFill>
                          <a:latin typeface="Roboto" panose="02000000000000000000" pitchFamily="2" charset="0"/>
                          <a:ea typeface="Roboto" panose="02000000000000000000" pitchFamily="2" charset="0"/>
                          <a:cs typeface="Roboto" panose="02000000000000000000" pitchFamily="2" charset="0"/>
                        </a:rPr>
                        <a:t>Overleggen over de manieren van samenwerking binnen de NIP-aanpak</a:t>
                      </a:r>
                    </a:p>
                  </a:txBody>
                  <a:tcPr marL="91450" marR="91450" marT="45725" marB="45725">
                    <a:solidFill>
                      <a:srgbClr val="FFD966">
                        <a:alpha val="14118"/>
                      </a:srgbClr>
                    </a:solidFill>
                  </a:tcPr>
                </a:tc>
                <a:tc>
                  <a:txBody>
                    <a:bodyPr/>
                    <a:lstStyle/>
                    <a:p>
                      <a:pPr marL="171450" marR="0" lvl="0" indent="-114300" algn="l" rtl="0">
                        <a:lnSpc>
                          <a:spcPct val="100000"/>
                        </a:lnSpc>
                        <a:spcBef>
                          <a:spcPts val="0"/>
                        </a:spcBef>
                        <a:spcAft>
                          <a:spcPts val="0"/>
                        </a:spcAft>
                        <a:buNone/>
                      </a:pPr>
                      <a:endParaRPr sz="900" u="none" strike="noStrike" cap="none" dirty="0">
                        <a:solidFill>
                          <a:schemeClr val="bg2"/>
                        </a:solidFill>
                        <a:latin typeface="Roboto" panose="02000000000000000000" pitchFamily="2" charset="0"/>
                        <a:ea typeface="Roboto" panose="02000000000000000000" pitchFamily="2" charset="0"/>
                        <a:cs typeface="Roboto" panose="02000000000000000000" pitchFamily="2" charset="0"/>
                        <a:sym typeface="Roboto Light"/>
                      </a:endParaRPr>
                    </a:p>
                  </a:txBody>
                  <a:tcPr marL="91450" marR="91450" marT="45725" marB="45725">
                    <a:solidFill>
                      <a:srgbClr val="FFD966">
                        <a:alpha val="14118"/>
                      </a:srgbClr>
                    </a:solidFill>
                  </a:tcPr>
                </a:tc>
                <a:extLst>
                  <a:ext uri="{0D108BD9-81ED-4DB2-BD59-A6C34878D82A}">
                    <a16:rowId xmlns:a16="http://schemas.microsoft.com/office/drawing/2014/main" val="10001"/>
                  </a:ext>
                </a:extLst>
              </a:tr>
            </a:tbl>
          </a:graphicData>
        </a:graphic>
      </p:graphicFrame>
      <p:sp>
        <p:nvSpPr>
          <p:cNvPr id="2" name="Google Shape;239;g25a1631fafb_0_0">
            <a:extLst>
              <a:ext uri="{FF2B5EF4-FFF2-40B4-BE49-F238E27FC236}">
                <a16:creationId xmlns:a16="http://schemas.microsoft.com/office/drawing/2014/main" id="{3579101C-643A-2618-1C05-28BCAB73B2C7}"/>
              </a:ext>
            </a:extLst>
          </p:cNvPr>
          <p:cNvSpPr txBox="1"/>
          <p:nvPr/>
        </p:nvSpPr>
        <p:spPr>
          <a:xfrm>
            <a:off x="461225" y="222450"/>
            <a:ext cx="777600" cy="2174100"/>
          </a:xfrm>
          <a:prstGeom prst="rect">
            <a:avLst/>
          </a:prstGeom>
          <a:solidFill>
            <a:schemeClr val="accent6"/>
          </a:solidFill>
          <a:ln>
            <a:solidFill>
              <a:schemeClr val="accent6"/>
            </a:solid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Voorbereiding </a:t>
            </a:r>
          </a:p>
          <a:p>
            <a:pPr marL="0" marR="0" lvl="0" indent="0" algn="ctr" rtl="0">
              <a:lnSpc>
                <a:spcPct val="100000"/>
              </a:lnSpc>
              <a:spcBef>
                <a:spcPts val="0"/>
              </a:spcBef>
              <a:spcAft>
                <a:spcPts val="0"/>
              </a:spcAft>
              <a:buClr>
                <a:srgbClr val="000000"/>
              </a:buClr>
              <a:buSzPts val="1200"/>
              <a:buFont typeface="Arial"/>
              <a:buNone/>
            </a:pPr>
            <a:r>
              <a:rPr lang="nl-NL" sz="800" b="1" i="0" u="none" strike="noStrike" cap="none" dirty="0">
                <a:solidFill>
                  <a:schemeClr val="bg2"/>
                </a:solidFill>
                <a:latin typeface="Roboto Slab" pitchFamily="2" charset="0"/>
                <a:ea typeface="Roboto Slab" pitchFamily="2" charset="0"/>
                <a:cs typeface="Roboto Slab" pitchFamily="2" charset="0"/>
                <a:sym typeface="Calibri"/>
              </a:rPr>
              <a:t>NIP-aanpak</a:t>
            </a:r>
          </a:p>
        </p:txBody>
      </p:sp>
      <p:sp>
        <p:nvSpPr>
          <p:cNvPr id="3" name="Google Shape;235;g25a1631fafb_0_0">
            <a:extLst>
              <a:ext uri="{FF2B5EF4-FFF2-40B4-BE49-F238E27FC236}">
                <a16:creationId xmlns:a16="http://schemas.microsoft.com/office/drawing/2014/main" id="{D8230D46-D6D5-8534-4A57-DC0C649838EA}"/>
              </a:ext>
            </a:extLst>
          </p:cNvPr>
          <p:cNvSpPr/>
          <p:nvPr/>
        </p:nvSpPr>
        <p:spPr>
          <a:xfrm>
            <a:off x="1416125" y="222450"/>
            <a:ext cx="4678200" cy="2137050"/>
          </a:xfrm>
          <a:prstGeom prst="rect">
            <a:avLst/>
          </a:prstGeom>
          <a:solidFill>
            <a:schemeClr val="accent6">
              <a:lumMod val="60000"/>
              <a:lumOff val="40000"/>
              <a:alpha val="1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800" b="0" i="0" u="none" strike="noStrike" cap="none" dirty="0">
              <a:solidFill>
                <a:srgbClr val="FFFFFF"/>
              </a:solidFill>
              <a:latin typeface="Roboto Light" panose="02000000000000000000" pitchFamily="2" charset="0"/>
              <a:ea typeface="Roboto Light" panose="02000000000000000000" pitchFamily="2" charset="0"/>
              <a:cs typeface="Roboto Light" panose="02000000000000000000" pitchFamily="2" charset="0"/>
              <a:sym typeface="Calibri"/>
            </a:endParaRPr>
          </a:p>
        </p:txBody>
      </p:sp>
      <p:sp>
        <p:nvSpPr>
          <p:cNvPr id="4" name="Google Shape;152;p6">
            <a:extLst>
              <a:ext uri="{FF2B5EF4-FFF2-40B4-BE49-F238E27FC236}">
                <a16:creationId xmlns:a16="http://schemas.microsoft.com/office/drawing/2014/main" id="{339782CF-C079-7EE8-B829-6B2D02A58668}"/>
              </a:ext>
            </a:extLst>
          </p:cNvPr>
          <p:cNvSpPr/>
          <p:nvPr/>
        </p:nvSpPr>
        <p:spPr>
          <a:xfrm>
            <a:off x="2974432" y="1128432"/>
            <a:ext cx="1474923"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5" name="Google Shape;153;p6">
            <a:extLst>
              <a:ext uri="{FF2B5EF4-FFF2-40B4-BE49-F238E27FC236}">
                <a16:creationId xmlns:a16="http://schemas.microsoft.com/office/drawing/2014/main" id="{529E3A16-AE2F-085A-735F-6B567A7C3761}"/>
              </a:ext>
            </a:extLst>
          </p:cNvPr>
          <p:cNvSpPr/>
          <p:nvPr/>
        </p:nvSpPr>
        <p:spPr>
          <a:xfrm>
            <a:off x="1544626" y="340948"/>
            <a:ext cx="1616360"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6" name="Google Shape;162;p6">
            <a:extLst>
              <a:ext uri="{FF2B5EF4-FFF2-40B4-BE49-F238E27FC236}">
                <a16:creationId xmlns:a16="http://schemas.microsoft.com/office/drawing/2014/main" id="{26D94269-6438-E0EC-D876-4B8770F51041}"/>
              </a:ext>
            </a:extLst>
          </p:cNvPr>
          <p:cNvSpPr txBox="1"/>
          <p:nvPr/>
        </p:nvSpPr>
        <p:spPr>
          <a:xfrm>
            <a:off x="2974433" y="1147119"/>
            <a:ext cx="1474923" cy="329904"/>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Aanbesteding</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7" name="Google Shape;163;p6">
            <a:extLst>
              <a:ext uri="{FF2B5EF4-FFF2-40B4-BE49-F238E27FC236}">
                <a16:creationId xmlns:a16="http://schemas.microsoft.com/office/drawing/2014/main" id="{D879BBE5-86FB-C6BC-914B-8847FED6D1CB}"/>
              </a:ext>
            </a:extLst>
          </p:cNvPr>
          <p:cNvSpPr txBox="1"/>
          <p:nvPr/>
        </p:nvSpPr>
        <p:spPr>
          <a:xfrm>
            <a:off x="1327919" y="437497"/>
            <a:ext cx="2055531" cy="169277"/>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Adressenselectie</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0" name="Google Shape;152;p6">
            <a:extLst>
              <a:ext uri="{FF2B5EF4-FFF2-40B4-BE49-F238E27FC236}">
                <a16:creationId xmlns:a16="http://schemas.microsoft.com/office/drawing/2014/main" id="{B0B9CEB4-53A8-0E82-F4EE-DE46D657079E}"/>
              </a:ext>
            </a:extLst>
          </p:cNvPr>
          <p:cNvSpPr/>
          <p:nvPr/>
        </p:nvSpPr>
        <p:spPr>
          <a:xfrm>
            <a:off x="3940092" y="1546215"/>
            <a:ext cx="1914362"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dirty="0">
              <a:solidFill>
                <a:srgbClr val="FFFFFF"/>
              </a:solidFill>
              <a:latin typeface="Roboto Slab" pitchFamily="2" charset="0"/>
              <a:ea typeface="Roboto Slab" pitchFamily="2" charset="0"/>
              <a:cs typeface="Roboto Slab" pitchFamily="2" charset="0"/>
              <a:sym typeface="Calibri"/>
            </a:endParaRPr>
          </a:p>
        </p:txBody>
      </p:sp>
      <p:sp>
        <p:nvSpPr>
          <p:cNvPr id="21" name="Google Shape;165;p6">
            <a:extLst>
              <a:ext uri="{FF2B5EF4-FFF2-40B4-BE49-F238E27FC236}">
                <a16:creationId xmlns:a16="http://schemas.microsoft.com/office/drawing/2014/main" id="{5095F56D-CAF7-45B7-007F-C4A30DA20420}"/>
              </a:ext>
            </a:extLst>
          </p:cNvPr>
          <p:cNvSpPr txBox="1"/>
          <p:nvPr/>
        </p:nvSpPr>
        <p:spPr>
          <a:xfrm>
            <a:off x="3940092" y="1449108"/>
            <a:ext cx="1913815" cy="55659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Inrichten </a:t>
            </a:r>
            <a:r>
              <a:rPr lang="nl-NL" sz="1100" i="0" u="none" strike="noStrike" cap="none" dirty="0" err="1">
                <a:solidFill>
                  <a:srgbClr val="000000"/>
                </a:solidFill>
                <a:latin typeface="Roboto Slab" pitchFamily="2" charset="0"/>
                <a:ea typeface="Roboto Slab" pitchFamily="2" charset="0"/>
                <a:cs typeface="Roboto Slab" pitchFamily="2" charset="0"/>
                <a:sym typeface="Calibri"/>
              </a:rPr>
              <a:t>One</a:t>
            </a:r>
            <a:r>
              <a:rPr lang="nl-NL" sz="1100" i="0" u="none" strike="noStrike" cap="none" dirty="0">
                <a:solidFill>
                  <a:srgbClr val="000000"/>
                </a:solidFill>
                <a:latin typeface="Roboto Slab" pitchFamily="2" charset="0"/>
                <a:ea typeface="Roboto Slab" pitchFamily="2" charset="0"/>
                <a:cs typeface="Roboto Slab" pitchFamily="2" charset="0"/>
                <a:sym typeface="Calibri"/>
              </a:rPr>
              <a:t> Stop Shop</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2" name="Google Shape;153;p6">
            <a:extLst>
              <a:ext uri="{FF2B5EF4-FFF2-40B4-BE49-F238E27FC236}">
                <a16:creationId xmlns:a16="http://schemas.microsoft.com/office/drawing/2014/main" id="{99396402-D169-7361-2D5B-6B2BB3F65FBA}"/>
              </a:ext>
            </a:extLst>
          </p:cNvPr>
          <p:cNvSpPr/>
          <p:nvPr/>
        </p:nvSpPr>
        <p:spPr>
          <a:xfrm>
            <a:off x="2621827" y="732929"/>
            <a:ext cx="3232627" cy="362377"/>
          </a:xfrm>
          <a:prstGeom prst="snip2DiagRect">
            <a:avLst>
              <a:gd name="adj1" fmla="val 100000"/>
              <a:gd name="adj2" fmla="val 16667"/>
            </a:avLst>
          </a:prstGeom>
          <a:solidFill>
            <a:schemeClr val="accent6">
              <a:lumMod val="40000"/>
              <a:lumOff val="60000"/>
            </a:schemeClr>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23" name="Google Shape;165;p6">
            <a:extLst>
              <a:ext uri="{FF2B5EF4-FFF2-40B4-BE49-F238E27FC236}">
                <a16:creationId xmlns:a16="http://schemas.microsoft.com/office/drawing/2014/main" id="{25057C99-B887-5B57-41A9-242EDBD5D92E}"/>
              </a:ext>
            </a:extLst>
          </p:cNvPr>
          <p:cNvSpPr txBox="1"/>
          <p:nvPr/>
        </p:nvSpPr>
        <p:spPr>
          <a:xfrm>
            <a:off x="3048590" y="826554"/>
            <a:ext cx="2247148"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i="0" u="none" strike="noStrike" cap="none" dirty="0">
                <a:solidFill>
                  <a:srgbClr val="000000"/>
                </a:solidFill>
                <a:latin typeface="Roboto Slab" pitchFamily="2" charset="0"/>
                <a:ea typeface="Roboto Slab" pitchFamily="2" charset="0"/>
                <a:cs typeface="Roboto Slab" pitchFamily="2" charset="0"/>
                <a:sym typeface="Calibri"/>
              </a:rPr>
              <a:t>Communicatieaanpak</a:t>
            </a:r>
            <a:endParaRPr sz="1100"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4" name="Google Shape;153;p6">
            <a:extLst>
              <a:ext uri="{FF2B5EF4-FFF2-40B4-BE49-F238E27FC236}">
                <a16:creationId xmlns:a16="http://schemas.microsoft.com/office/drawing/2014/main" id="{C3D8C42D-8E2B-172F-8A2E-073605362A83}"/>
              </a:ext>
            </a:extLst>
          </p:cNvPr>
          <p:cNvSpPr/>
          <p:nvPr/>
        </p:nvSpPr>
        <p:spPr>
          <a:xfrm>
            <a:off x="4291826" y="1963997"/>
            <a:ext cx="1801952" cy="362377"/>
          </a:xfrm>
          <a:prstGeom prst="snip2DiagRect">
            <a:avLst>
              <a:gd name="adj1" fmla="val 100000"/>
              <a:gd name="adj2" fmla="val 16667"/>
            </a:avLst>
          </a:prstGeom>
          <a:solidFill>
            <a:schemeClr val="accent6"/>
          </a:solidFill>
          <a:ln>
            <a:noFill/>
          </a:ln>
        </p:spPr>
        <p:txBody>
          <a:bodyPr spcFirstLastPara="1" wrap="square" lIns="91425" tIns="45700" rIns="91425" bIns="45700" anchor="ctr" anchorCtr="0">
            <a:noAutofit/>
          </a:bodyPr>
          <a:lstStyle/>
          <a:p>
            <a:pPr algn="ctr">
              <a:buClr>
                <a:schemeClr val="dk1"/>
              </a:buClr>
              <a:buSzPts val="1800"/>
            </a:pPr>
            <a:endParaRPr sz="1800">
              <a:solidFill>
                <a:srgbClr val="FFFFFF"/>
              </a:solidFill>
              <a:latin typeface="Roboto Slab" pitchFamily="2" charset="0"/>
              <a:ea typeface="Roboto Slab" pitchFamily="2" charset="0"/>
              <a:cs typeface="Roboto Slab" pitchFamily="2" charset="0"/>
              <a:sym typeface="Calibri"/>
            </a:endParaRPr>
          </a:p>
        </p:txBody>
      </p:sp>
      <p:sp>
        <p:nvSpPr>
          <p:cNvPr id="25" name="Google Shape;165;p6">
            <a:extLst>
              <a:ext uri="{FF2B5EF4-FFF2-40B4-BE49-F238E27FC236}">
                <a16:creationId xmlns:a16="http://schemas.microsoft.com/office/drawing/2014/main" id="{FD33C7C5-BF5B-0F13-435E-EB57B4D9A6A7}"/>
              </a:ext>
            </a:extLst>
          </p:cNvPr>
          <p:cNvSpPr txBox="1"/>
          <p:nvPr/>
        </p:nvSpPr>
        <p:spPr>
          <a:xfrm>
            <a:off x="4459641" y="2048533"/>
            <a:ext cx="1252620" cy="19757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nl-NL" sz="1100" b="1" i="0" u="none" strike="noStrike" cap="none" dirty="0">
                <a:solidFill>
                  <a:srgbClr val="000000"/>
                </a:solidFill>
                <a:latin typeface="Roboto Slab" pitchFamily="2" charset="0"/>
                <a:ea typeface="Roboto Slab" pitchFamily="2" charset="0"/>
                <a:cs typeface="Roboto Slab" pitchFamily="2" charset="0"/>
                <a:sym typeface="Calibri"/>
              </a:rPr>
              <a:t>Informeren partners</a:t>
            </a:r>
            <a:endParaRPr sz="1100" b="1" i="0" u="none" strike="noStrike" cap="none" dirty="0">
              <a:solidFill>
                <a:srgbClr val="000000"/>
              </a:solidFill>
              <a:latin typeface="Roboto Slab" pitchFamily="2" charset="0"/>
              <a:ea typeface="Roboto Slab" pitchFamily="2" charset="0"/>
              <a:cs typeface="Roboto Slab" pitchFamily="2" charset="0"/>
              <a:sym typeface="Calibri"/>
            </a:endParaRPr>
          </a:p>
        </p:txBody>
      </p:sp>
      <p:sp>
        <p:nvSpPr>
          <p:cNvPr id="28" name="Google Shape;234;g25a1631fafb_0_0">
            <a:extLst>
              <a:ext uri="{FF2B5EF4-FFF2-40B4-BE49-F238E27FC236}">
                <a16:creationId xmlns:a16="http://schemas.microsoft.com/office/drawing/2014/main" id="{EF432528-4784-9030-78EB-1CA3CB497FBE}"/>
              </a:ext>
            </a:extLst>
          </p:cNvPr>
          <p:cNvSpPr txBox="1">
            <a:spLocks/>
          </p:cNvSpPr>
          <p:nvPr/>
        </p:nvSpPr>
        <p:spPr>
          <a:xfrm>
            <a:off x="6094325" y="27854"/>
            <a:ext cx="5062625" cy="236869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8BC63F"/>
              </a:buClr>
              <a:buSzPts val="1800"/>
              <a:buFont typeface="Roboto"/>
              <a:buNone/>
              <a:defRPr sz="3200" b="1" i="0" u="none" strike="noStrike" cap="none">
                <a:solidFill>
                  <a:srgbClr val="92D050"/>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56250"/>
            </a:pPr>
            <a:r>
              <a:rPr lang="nl-NL" dirty="0"/>
              <a:t>Informeren partners</a:t>
            </a:r>
            <a:br>
              <a:rPr lang="nl-NL" dirty="0"/>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Doel</a:t>
            </a: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Het informeren van belangrijke partners</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 </a:t>
            </a:r>
            <a:b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br>
            <a:r>
              <a:rPr lang="nl-NL" sz="900" b="0" u="sng" dirty="0">
                <a:solidFill>
                  <a:schemeClr val="bg2"/>
                </a:solidFill>
                <a:latin typeface="Roboto" panose="02000000000000000000" pitchFamily="2" charset="0"/>
                <a:ea typeface="Roboto" panose="02000000000000000000" pitchFamily="2" charset="0"/>
                <a:cs typeface="Roboto" panose="02000000000000000000" pitchFamily="2" charset="0"/>
              </a:rPr>
              <a:t>Context</a:t>
            </a:r>
          </a:p>
          <a:p>
            <a:pPr>
              <a:buSzPct val="56250"/>
            </a:pPr>
            <a:r>
              <a:rPr lang="nl-NL" sz="900" b="0" dirty="0">
                <a:solidFill>
                  <a:schemeClr val="bg2"/>
                </a:solidFill>
                <a:latin typeface="Roboto" panose="02000000000000000000" pitchFamily="2" charset="0"/>
                <a:ea typeface="Roboto" panose="02000000000000000000" pitchFamily="2" charset="0"/>
                <a:cs typeface="Roboto" panose="02000000000000000000" pitchFamily="2" charset="0"/>
              </a:rPr>
              <a:t>Er zijn diverse partijen die belangrijk zijn bij het bereiken en ondersteunen van de doelgroep die in de hele stad actief zijn. Deze moeten op tijd op de hoogte zijn van de NIP-aanpak en de planning.</a:t>
            </a:r>
          </a:p>
        </p:txBody>
      </p:sp>
      <p:sp>
        <p:nvSpPr>
          <p:cNvPr id="29" name="Stroomdiagram: Document 28">
            <a:extLst>
              <a:ext uri="{FF2B5EF4-FFF2-40B4-BE49-F238E27FC236}">
                <a16:creationId xmlns:a16="http://schemas.microsoft.com/office/drawing/2014/main" id="{966AE145-34AD-A9F2-4222-7684DC1337BF}"/>
              </a:ext>
            </a:extLst>
          </p:cNvPr>
          <p:cNvSpPr/>
          <p:nvPr/>
        </p:nvSpPr>
        <p:spPr>
          <a:xfrm>
            <a:off x="10201325" y="2958229"/>
            <a:ext cx="364067" cy="470771"/>
          </a:xfrm>
          <a:prstGeom prst="flowChartDocument">
            <a:avLst/>
          </a:prstGeom>
          <a:solidFill>
            <a:schemeClr val="tx2">
              <a:lumMod val="95000"/>
            </a:schemeClr>
          </a:solidFill>
          <a:ln w="12700">
            <a:solidFill>
              <a:schemeClr val="bg2">
                <a:lumMod val="95000"/>
                <a:lumOff val="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700" b="1" dirty="0">
                <a:solidFill>
                  <a:schemeClr val="bg2"/>
                </a:solidFill>
              </a:rPr>
              <a:t>Bijl. </a:t>
            </a:r>
          </a:p>
          <a:p>
            <a:pPr algn="ctr"/>
            <a:endParaRPr lang="nl-NL" sz="300" b="1" dirty="0">
              <a:solidFill>
                <a:schemeClr val="bg2"/>
              </a:solidFill>
            </a:endParaRPr>
          </a:p>
          <a:p>
            <a:pPr algn="ctr"/>
            <a:r>
              <a:rPr lang="nl-NL" sz="1200" b="1" dirty="0">
                <a:solidFill>
                  <a:schemeClr val="bg2"/>
                </a:solidFill>
              </a:rPr>
              <a:t>III</a:t>
            </a:r>
            <a:endParaRPr lang="nl-NL" sz="500" dirty="0">
              <a:solidFill>
                <a:schemeClr val="bg2"/>
              </a:solidFill>
            </a:endParaRPr>
          </a:p>
        </p:txBody>
      </p:sp>
    </p:spTree>
    <p:extLst>
      <p:ext uri="{BB962C8B-B14F-4D97-AF65-F5344CB8AC3E}">
        <p14:creationId xmlns:p14="http://schemas.microsoft.com/office/powerpoint/2010/main" val="3249812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
          <p:cNvSpPr txBox="1">
            <a:spLocks noGrp="1"/>
          </p:cNvSpPr>
          <p:nvPr>
            <p:ph type="title"/>
          </p:nvPr>
        </p:nvSpPr>
        <p:spPr>
          <a:xfrm>
            <a:off x="3431704" y="3429000"/>
            <a:ext cx="5328592" cy="438541"/>
          </a:xfrm>
          <a:prstGeom prst="rect">
            <a:avLst/>
          </a:prstGeom>
          <a:solidFill>
            <a:srgbClr val="8BC63F">
              <a:alpha val="80000"/>
            </a:srgbClr>
          </a:solid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2500"/>
              <a:buFont typeface="Roboto Slab"/>
              <a:buNone/>
            </a:pPr>
            <a:r>
              <a:rPr lang="nl-NL" dirty="0"/>
              <a:t>Draaiboek NIP Haarlem</a:t>
            </a:r>
            <a:endParaRPr dirty="0"/>
          </a:p>
        </p:txBody>
      </p:sp>
      <p:sp>
        <p:nvSpPr>
          <p:cNvPr id="138" name="Google Shape;138;p1"/>
          <p:cNvSpPr txBox="1">
            <a:spLocks noGrp="1"/>
          </p:cNvSpPr>
          <p:nvPr>
            <p:ph type="body" idx="1"/>
          </p:nvPr>
        </p:nvSpPr>
        <p:spPr>
          <a:xfrm>
            <a:off x="3834606" y="5340176"/>
            <a:ext cx="4522787" cy="313932"/>
          </a:xfrm>
          <a:prstGeom prst="rect">
            <a:avLst/>
          </a:prstGeom>
          <a:solidFill>
            <a:srgbClr val="8BC63F">
              <a:alpha val="80000"/>
            </a:srgbClr>
          </a:solidFill>
          <a:ln>
            <a:noFill/>
          </a:ln>
        </p:spPr>
        <p:txBody>
          <a:bodyPr spcFirstLastPara="1" wrap="square" lIns="91425" tIns="45700" rIns="91425" bIns="45700" anchor="t" anchorCtr="0">
            <a:spAutoFit/>
          </a:bodyPr>
          <a:lstStyle/>
          <a:p>
            <a:pPr marL="0" lvl="0" indent="0" algn="ctr" rtl="0">
              <a:lnSpc>
                <a:spcPct val="90000"/>
              </a:lnSpc>
              <a:spcBef>
                <a:spcPts val="0"/>
              </a:spcBef>
              <a:spcAft>
                <a:spcPts val="0"/>
              </a:spcAft>
              <a:buClr>
                <a:schemeClr val="lt1"/>
              </a:buClr>
              <a:buSzPts val="1600"/>
              <a:buNone/>
            </a:pPr>
            <a:r>
              <a:rPr lang="nl-NL" dirty="0"/>
              <a:t>Buurtaanpak</a:t>
            </a:r>
            <a:endParaRPr dirty="0"/>
          </a:p>
        </p:txBody>
      </p:sp>
    </p:spTree>
  </p:cSld>
  <p:clrMapOvr>
    <a:masterClrMapping/>
  </p:clrMapOvr>
</p:sld>
</file>

<file path=ppt/theme/theme1.xml><?xml version="1.0" encoding="utf-8"?>
<a:theme xmlns:a="http://schemas.openxmlformats.org/drawingml/2006/main" name="Standaard slides">
  <a:themeElements>
    <a:clrScheme name="DWTM v0.2">
      <a:dk1>
        <a:srgbClr val="70AD47"/>
      </a:dk1>
      <a:lt1>
        <a:srgbClr val="FFFFFF"/>
      </a:lt1>
      <a:dk2>
        <a:srgbClr val="000000"/>
      </a:dk2>
      <a:lt2>
        <a:srgbClr val="FFFFFF"/>
      </a:lt2>
      <a:accent1>
        <a:srgbClr val="375623"/>
      </a:accent1>
      <a:accent2>
        <a:srgbClr val="2E2212"/>
      </a:accent2>
      <a:accent3>
        <a:srgbClr val="37358C"/>
      </a:accent3>
      <a:accent4>
        <a:srgbClr val="F5A019"/>
      </a:accent4>
      <a:accent5>
        <a:srgbClr val="C1181B"/>
      </a:accent5>
      <a:accent6>
        <a:srgbClr val="FFC0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kst en afbeelding slides">
  <a:themeElements>
    <a:clrScheme name="DWTM v0.2">
      <a:dk1>
        <a:srgbClr val="70AD47"/>
      </a:dk1>
      <a:lt1>
        <a:srgbClr val="FFFFFF"/>
      </a:lt1>
      <a:dk2>
        <a:srgbClr val="000000"/>
      </a:dk2>
      <a:lt2>
        <a:srgbClr val="FFFFFF"/>
      </a:lt2>
      <a:accent1>
        <a:srgbClr val="375623"/>
      </a:accent1>
      <a:accent2>
        <a:srgbClr val="2E2212"/>
      </a:accent2>
      <a:accent3>
        <a:srgbClr val="37358C"/>
      </a:accent3>
      <a:accent4>
        <a:srgbClr val="F5A019"/>
      </a:accent4>
      <a:accent5>
        <a:srgbClr val="C1181B"/>
      </a:accent5>
      <a:accent6>
        <a:srgbClr val="FFC0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10314</TotalTime>
  <Words>6593</Words>
  <Application>Microsoft Office PowerPoint</Application>
  <PresentationFormat>Breedbeeld</PresentationFormat>
  <Paragraphs>1035</Paragraphs>
  <Slides>32</Slides>
  <Notes>32</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32</vt:i4>
      </vt:variant>
    </vt:vector>
  </HeadingPairs>
  <TitlesOfParts>
    <vt:vector size="39" baseType="lpstr">
      <vt:lpstr>Arial</vt:lpstr>
      <vt:lpstr>Calibri</vt:lpstr>
      <vt:lpstr>Roboto Light</vt:lpstr>
      <vt:lpstr>Roboto Slab</vt:lpstr>
      <vt:lpstr>Roboto</vt:lpstr>
      <vt:lpstr>Standaard slides</vt:lpstr>
      <vt:lpstr>Tekst en afbeelding slides</vt:lpstr>
      <vt:lpstr>Draaiboek NIP Haarlem</vt:lpstr>
      <vt:lpstr>Draaiboek NIP Haarlem</vt:lpstr>
      <vt:lpstr>Draaiboek NIP Haarlem</vt:lpstr>
      <vt:lpstr>PowerPoint-presentatie</vt:lpstr>
      <vt:lpstr>PowerPoint-presentatie</vt:lpstr>
      <vt:lpstr>PowerPoint-presentatie</vt:lpstr>
      <vt:lpstr>PowerPoint-presentatie</vt:lpstr>
      <vt:lpstr>PowerPoint-presentatie</vt:lpstr>
      <vt:lpstr>Draaiboek NIP Haarlem</vt:lpstr>
      <vt:lpstr>Processtappen buurtaanpak</vt:lpstr>
      <vt:lpstr>Voorbereiding buurtaanpak  Doel  Het project zodanig voorbereiden dat het succesvol kan worden uitgevoerd: een hoge deelnamegraad en huiseigenaren ervaren zich ontzorgd.  Context In algemene zin is de aanpak voor werving, uitvoering en ontzorging voorbereid. Maar elke buurt vraagt ook om specifieke afstemming en voorbereiding op de specifieke kenmerken van de buurt zelf, waaronder de definitieve adressenselectie, organisatie en informatievoorziening.</vt:lpstr>
      <vt:lpstr>Scope bepaling Doel  Zo specifiek mogelijk de juiste woningeigenaren op de meest effectieve manier benaderen om een hoge deelname te bereiken.  Context In de voorbereiding is een voorlopige adressenselectie gemaakt, maar zijn de buurten en grenzen van het gebied nog niet op detailniveau bepaald. Dit wordt verder ingevuld tijdens deze stap. Daarnaast is elke buurt anders en is het daarom nodig om te kijken naar wat voor type woningen er in de buurt zijn.</vt:lpstr>
      <vt:lpstr>Inrichten lokale OSS Doel  De One Stop Shop (OSS) goed afstemmen op de wijk en de inzichten in eerdere buurten. Daarnaast inspelen op de situatie in de wijk met een loket in de wijk zelf.  Context In de voorbereiding van de NIP aanpak is een One Stop Shop opgezet. Deze moet echter op de buurt af worden gestemd en gedurende het hele project worden bijgehouden en aangepast naar aanleiding van de monitoring. Daarnaast is een aanvulling van een fysieke OSS op de online OSS iets wat per buurt moet worden besloten.</vt:lpstr>
      <vt:lpstr>PowerPoint-presentatie</vt:lpstr>
      <vt:lpstr>Uitvoering: Werven en Ontzorgen Doel  Zoveel mogelijk woningeigenaren laten meedoen met de isolatieaanpak en uiteindelijk ervoor zorgen dat er zoveel mogelijk isolatiemaatregelen zijn genomen.  Context De doelgroep van de NIP aanpak heeft vaak andere prioriteiten dan het huis isoleren en is soms beperkt in de tijd die ze kunnen besteden aan het laten isoleren van de woning. Dit vraagt om een actieve benadering van de eigenaren en het bieden van hulp gedurende het hele proces van aanmelding tot uitvoering. </vt:lpstr>
      <vt:lpstr>Processtappen werving</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Draaiboek NIP Haarlem</vt:lpstr>
      <vt:lpstr>Ontheffing Wet Natuurbescherming Doel Zorgen dat de woningen aan de voorwaarde van de Wet Natuurbescherming voldoen om te mogen isoleren en dit proces zo makkelijk mogelijk te maken voor de woningeigenaar  Context Om bepaalde isolatiemaatregelen te kunnen uitvoeren is een ontheffing van de wet natuurbescherming nodig. Het individueel aanvragen van een dergelijke ontheffing zorgt voor veel extra werk voor de eigenaar of intermediair en de kans op het verkrijgen van een ontheffing is ook kleiner.</vt:lpstr>
      <vt:lpstr>PowerPoint-presentatie</vt:lpstr>
      <vt:lpstr>Bijlagen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Werksessie Haarlem Schalkwijk</dc:title>
  <dc:creator>Willem Steenkamer</dc:creator>
  <cp:lastModifiedBy>Vincent Kagie</cp:lastModifiedBy>
  <cp:revision>86</cp:revision>
  <dcterms:created xsi:type="dcterms:W3CDTF">2023-05-04T13:11:26Z</dcterms:created>
  <dcterms:modified xsi:type="dcterms:W3CDTF">2023-11-21T08:39:30Z</dcterms:modified>
</cp:coreProperties>
</file>