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</p:sldMasterIdLst>
  <p:notesMasterIdLst>
    <p:notesMasterId r:id="rId9"/>
  </p:notesMasterIdLst>
  <p:handoutMasterIdLst>
    <p:handoutMasterId r:id="rId10"/>
  </p:handoutMasterIdLst>
  <p:sldIdLst>
    <p:sldId id="345" r:id="rId2"/>
    <p:sldId id="354" r:id="rId3"/>
    <p:sldId id="346" r:id="rId4"/>
    <p:sldId id="347" r:id="rId5"/>
    <p:sldId id="355" r:id="rId6"/>
    <p:sldId id="353" r:id="rId7"/>
    <p:sldId id="356" r:id="rId8"/>
  </p:sldIdLst>
  <p:sldSz cx="6858000" cy="9906000" type="A4"/>
  <p:notesSz cx="7102475" cy="10234613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ヒラギノ角ゴ Pro W3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ヒラギノ角ゴ Pro W3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ヒラギノ角ゴ Pro W3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ヒラギノ角ゴ Pro W3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ヒラギノ角ゴ Pro W3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ヒラギノ角ゴ Pro W3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ヒラギノ角ゴ Pro W3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ヒラギノ角ゴ Pro W3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ヒラギノ角ゴ Pro W3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BC7"/>
    <a:srgbClr val="60652A"/>
    <a:srgbClr val="FBD3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219" autoAdjust="0"/>
  </p:normalViewPr>
  <p:slideViewPr>
    <p:cSldViewPr snapToGrid="0">
      <p:cViewPr varScale="1">
        <p:scale>
          <a:sx n="100" d="100"/>
          <a:sy n="100" d="100"/>
        </p:scale>
        <p:origin x="4446" y="7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7739" cy="511731"/>
          </a:xfrm>
          <a:prstGeom prst="rect">
            <a:avLst/>
          </a:prstGeom>
        </p:spPr>
        <p:txBody>
          <a:bodyPr vert="horz" lIns="94640" tIns="47320" rIns="94640" bIns="47320" rtlCol="0"/>
          <a:lstStyle>
            <a:lvl1pPr algn="l">
              <a:defRPr sz="1200">
                <a:latin typeface="Times New Roman" pitchFamily="-105" charset="0"/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4023093" y="0"/>
            <a:ext cx="3077739" cy="511731"/>
          </a:xfrm>
          <a:prstGeom prst="rect">
            <a:avLst/>
          </a:prstGeom>
        </p:spPr>
        <p:txBody>
          <a:bodyPr vert="horz" wrap="square" lIns="94640" tIns="47320" rIns="94640" bIns="473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0E59F16-6E97-451B-BC10-51EF666440B6}" type="datetime1">
              <a:rPr lang="nl-NL"/>
              <a:pPr/>
              <a:t>2-11-2021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1" y="9721106"/>
            <a:ext cx="3077739" cy="511731"/>
          </a:xfrm>
          <a:prstGeom prst="rect">
            <a:avLst/>
          </a:prstGeom>
        </p:spPr>
        <p:txBody>
          <a:bodyPr vert="horz" lIns="94640" tIns="47320" rIns="94640" bIns="47320" rtlCol="0" anchor="b"/>
          <a:lstStyle>
            <a:lvl1pPr algn="l">
              <a:defRPr sz="1200">
                <a:latin typeface="Times New Roman" pitchFamily="-105" charset="0"/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4023093" y="9721106"/>
            <a:ext cx="3077739" cy="511731"/>
          </a:xfrm>
          <a:prstGeom prst="rect">
            <a:avLst/>
          </a:prstGeom>
        </p:spPr>
        <p:txBody>
          <a:bodyPr vert="horz" wrap="square" lIns="94640" tIns="47320" rIns="94640" bIns="473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CC63105-49F2-4835-B1FF-59183CCC65E3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908561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7739" cy="511731"/>
          </a:xfrm>
          <a:prstGeom prst="rect">
            <a:avLst/>
          </a:prstGeom>
        </p:spPr>
        <p:txBody>
          <a:bodyPr vert="horz" lIns="94640" tIns="47320" rIns="94640" bIns="47320" rtlCol="0"/>
          <a:lstStyle>
            <a:lvl1pPr algn="l">
              <a:defRPr sz="1200">
                <a:latin typeface="Times New Roman" pitchFamily="-105" charset="0"/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511731"/>
          </a:xfrm>
          <a:prstGeom prst="rect">
            <a:avLst/>
          </a:prstGeom>
        </p:spPr>
        <p:txBody>
          <a:bodyPr vert="horz" wrap="square" lIns="94640" tIns="47320" rIns="94640" bIns="473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D0514D4-19CA-41F5-A377-DFA2827073B5}" type="datetime1">
              <a:rPr lang="nl-NL"/>
              <a:pPr/>
              <a:t>2-11-2021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224088" y="768350"/>
            <a:ext cx="265588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40" tIns="47320" rIns="94640" bIns="47320" rtlCol="0" anchor="ctr"/>
          <a:lstStyle/>
          <a:p>
            <a:pPr lvl="0"/>
            <a:endParaRPr lang="nl-NL" noProof="0" smtClean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710248" y="4861442"/>
            <a:ext cx="5681980" cy="4605576"/>
          </a:xfrm>
          <a:prstGeom prst="rect">
            <a:avLst/>
          </a:prstGeom>
        </p:spPr>
        <p:txBody>
          <a:bodyPr vert="horz" lIns="94640" tIns="47320" rIns="94640" bIns="47320" rtlCol="0">
            <a:normAutofit/>
          </a:bodyPr>
          <a:lstStyle/>
          <a:p>
            <a:pPr lvl="0"/>
            <a:r>
              <a:rPr lang="nl-NL" noProof="0" smtClean="0"/>
              <a:t>Klik om de tekststijl van het model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7739" cy="511731"/>
          </a:xfrm>
          <a:prstGeom prst="rect">
            <a:avLst/>
          </a:prstGeom>
        </p:spPr>
        <p:txBody>
          <a:bodyPr vert="horz" lIns="94640" tIns="47320" rIns="94640" bIns="47320" rtlCol="0" anchor="b"/>
          <a:lstStyle>
            <a:lvl1pPr algn="l">
              <a:defRPr sz="1200">
                <a:latin typeface="Times New Roman" pitchFamily="-105" charset="0"/>
                <a:ea typeface="+mn-ea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4023093" y="9721106"/>
            <a:ext cx="3077739" cy="511731"/>
          </a:xfrm>
          <a:prstGeom prst="rect">
            <a:avLst/>
          </a:prstGeom>
        </p:spPr>
        <p:txBody>
          <a:bodyPr vert="horz" wrap="square" lIns="94640" tIns="47320" rIns="94640" bIns="473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6E40A9-8DDF-4FC5-94BE-EEE76B690C9F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29413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pitchFamily="-105" charset="-128"/>
        <a:cs typeface="Geneva" pitchFamily="-10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pitchFamily="-105" charset="-128"/>
        <a:cs typeface="Geneva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421857" y="0"/>
            <a:ext cx="3436144" cy="9906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nl-NL">
              <a:solidFill>
                <a:srgbClr val="60652A"/>
              </a:solidFill>
              <a:latin typeface="Times New Roman" pitchFamily="-105" charset="0"/>
              <a:ea typeface="+mn-ea"/>
            </a:endParaRPr>
          </a:p>
        </p:txBody>
      </p:sp>
      <p:pic>
        <p:nvPicPr>
          <p:cNvPr id="5" name="Afbeelding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1901" y="660400"/>
            <a:ext cx="834629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777854" y="4157310"/>
            <a:ext cx="2699147" cy="1238250"/>
          </a:xfrm>
        </p:spPr>
        <p:txBody>
          <a:bodyPr bIns="0"/>
          <a:lstStyle>
            <a:lvl1pPr defTabSz="608013" eaLnBrk="0" hangingPunct="0">
              <a:defRPr>
                <a:solidFill>
                  <a:srgbClr val="FBD326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777854" y="5457473"/>
            <a:ext cx="2699147" cy="2531533"/>
          </a:xfrm>
        </p:spPr>
        <p:txBody>
          <a:bodyPr bIns="0"/>
          <a:lstStyle>
            <a:lvl1pPr marL="0" indent="1588" defTabSz="608013" eaLnBrk="0" hangingPunct="0">
              <a:buFont typeface="Arial" pitchFamily="-107" charset="0"/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Welkom bij de NBd</a:t>
            </a:r>
            <a:endParaRPr lang="nl-N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48DEE6-E529-48D4-A2CB-374B82DCDD09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6" name="shpTitel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1 juli 2016</a:t>
            </a:r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5075636" y="1871135"/>
            <a:ext cx="1575197" cy="7094714"/>
          </a:xfrm>
        </p:spPr>
        <p:txBody>
          <a:bodyPr vert="eaVert"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350045" y="1871135"/>
            <a:ext cx="4611291" cy="7094714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Welkom bij de NBd</a:t>
            </a:r>
            <a:endParaRPr lang="nl-N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30CCED-02CB-4A1D-B66E-889E06728982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6" name="shpTitel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1 juli 2016</a:t>
            </a:r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Welkom bij de NBd</a:t>
            </a:r>
            <a:endParaRPr lang="nl-N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276048-5830-414D-80B4-2653FC9CA3F3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6" name="shpTitel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1 juli 2016</a:t>
            </a:r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Welkom bij de NBd</a:t>
            </a:r>
            <a:endParaRPr lang="nl-NL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0BEA8B-4D0A-4C75-9E87-C242DF31007A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6" name="shpTitel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1 juli 2016</a:t>
            </a:r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350044" y="2987853"/>
            <a:ext cx="3093244" cy="597799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3557588" y="2987853"/>
            <a:ext cx="3093244" cy="597799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Welkom bij de NBd</a:t>
            </a:r>
            <a:endParaRPr lang="nl-NL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807844-EA97-4C2E-8FF7-516B3D726ACF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7" name="shpTitel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1 juli 2016</a:t>
            </a:r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Welkom bij de NBd</a:t>
            </a:r>
            <a:endParaRPr lang="nl-NL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6C871F-A56B-46D7-A844-708141E7D2A7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9" name="shpTitel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1 juli 2016</a:t>
            </a:r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Welkom bij de NBd</a:t>
            </a:r>
            <a:endParaRPr lang="nl-NL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F2AFB0-D2B5-469F-9C0A-2D4C8E1F5920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5" name="shpTitel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1 juli 2016</a:t>
            </a:r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Welkom bij de NBd</a:t>
            </a:r>
            <a:endParaRPr lang="nl-NL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B31FDD-2EE1-4373-94F9-B46C621AC13A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4" name="shpTitel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1 juli 2016</a:t>
            </a:r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Welkom bij de NBd</a:t>
            </a:r>
            <a:endParaRPr lang="nl-NL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02BD0C-9D57-44F2-87A4-2F48B809037D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7" name="shpTitel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1 juli 2016</a:t>
            </a:r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Welkom bij de NBd</a:t>
            </a:r>
            <a:endParaRPr lang="nl-NL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E8D881-3DD5-43EF-BD87-A02AAAC69D6B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7" name="shpTitel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nl-NL" smtClean="0"/>
              <a:t>1 juli 2016</a:t>
            </a:r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6858000" cy="146067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nl-NL">
              <a:latin typeface="Times New Roman" pitchFamily="-105" charset="0"/>
              <a:ea typeface="+mn-ea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9172223"/>
            <a:ext cx="6858000" cy="733777"/>
          </a:xfrm>
          <a:prstGeom prst="rect">
            <a:avLst/>
          </a:prstGeom>
          <a:solidFill>
            <a:srgbClr val="60652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nl-NL">
              <a:latin typeface="Times New Roman" pitchFamily="-105" charset="0"/>
              <a:ea typeface="+mn-ea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350043" y="1871135"/>
            <a:ext cx="6300788" cy="71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4571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Meer uniformiteit in bewegwijzering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0043" y="2987853"/>
            <a:ext cx="6300788" cy="597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4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77855" y="9550578"/>
            <a:ext cx="1812131" cy="171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>
                <a:solidFill>
                  <a:schemeClr val="bg1"/>
                </a:solidFill>
                <a:latin typeface="Verdana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r>
              <a:rPr lang="nl-NL" smtClean="0"/>
              <a:t>Welkom bij de NBd</a:t>
            </a:r>
            <a:endParaRPr lang="nl-NL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044" y="9550578"/>
            <a:ext cx="1428750" cy="171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FFFFFF"/>
                </a:solidFill>
                <a:latin typeface="Verdana" charset="0"/>
                <a:cs typeface="Arial" charset="0"/>
              </a:defRPr>
            </a:lvl1pPr>
          </a:lstStyle>
          <a:p>
            <a:fld id="{3DB73DDB-0CF2-4C88-B404-C20387F0A6CC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11" name="shpTitel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48300" y="9550578"/>
            <a:ext cx="1131094" cy="171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>
                <a:solidFill>
                  <a:srgbClr val="FFFFFF"/>
                </a:solidFill>
                <a:latin typeface="Verdana" pitchFamily="-105" charset="0"/>
                <a:ea typeface="Arial" pitchFamily="-105" charset="0"/>
                <a:cs typeface="Arial" pitchFamily="-105" charset="0"/>
              </a:defRPr>
            </a:lvl1pPr>
          </a:lstStyle>
          <a:p>
            <a:pPr>
              <a:defRPr/>
            </a:pPr>
            <a:r>
              <a:rPr lang="nl-NL" smtClean="0"/>
              <a:t>1 juli 2016</a:t>
            </a:r>
            <a:endParaRPr lang="nl-NL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1703785" y="9293756"/>
            <a:ext cx="1810940" cy="171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608013" eaLnBrk="0" hangingPunct="0">
              <a:defRPr/>
            </a:pPr>
            <a:endParaRPr lang="en-US" sz="1000">
              <a:solidFill>
                <a:srgbClr val="FFFFFF"/>
              </a:solidFill>
              <a:latin typeface="Verdana" pitchFamily="-105" charset="0"/>
              <a:ea typeface="Arial" pitchFamily="-105" charset="0"/>
              <a:cs typeface="Arial" pitchFamily="-105" charset="0"/>
            </a:endParaRP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3777853" y="9277704"/>
            <a:ext cx="2365772" cy="17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608013" eaLnBrk="0" hangingPunct="0">
              <a:defRPr/>
            </a:pPr>
            <a:r>
              <a:rPr lang="nl-NL" sz="1000">
                <a:solidFill>
                  <a:srgbClr val="FBD326"/>
                </a:solidFill>
                <a:latin typeface="Verdana" pitchFamily="-105" charset="0"/>
                <a:ea typeface="Arial" pitchFamily="-105" charset="0"/>
                <a:cs typeface="Arial" pitchFamily="-105" charset="0"/>
              </a:rPr>
              <a:t>Nationale Bewegwijzeringsdienst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BC7"/>
          </a:solidFill>
          <a:latin typeface="+mj-lt"/>
          <a:ea typeface="Geneva" pitchFamily="-52" charset="-128"/>
          <a:cs typeface="Geneva" pitchFamily="-52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BC7"/>
          </a:solidFill>
          <a:latin typeface="Verdana" pitchFamily="-107" charset="0"/>
          <a:ea typeface="Geneva" pitchFamily="-52" charset="-128"/>
          <a:cs typeface="Geneva" pitchFamily="-52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BC7"/>
          </a:solidFill>
          <a:latin typeface="Verdana" pitchFamily="-107" charset="0"/>
          <a:ea typeface="Geneva" pitchFamily="-52" charset="-128"/>
          <a:cs typeface="Geneva" pitchFamily="-52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BC7"/>
          </a:solidFill>
          <a:latin typeface="Verdana" pitchFamily="-107" charset="0"/>
          <a:ea typeface="Geneva" pitchFamily="-52" charset="-128"/>
          <a:cs typeface="Geneva" pitchFamily="-52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rgbClr val="007BC7"/>
          </a:solidFill>
          <a:latin typeface="Verdana" pitchFamily="-107" charset="0"/>
          <a:ea typeface="Geneva" pitchFamily="-52" charset="-128"/>
          <a:cs typeface="Geneva" pitchFamily="-52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2"/>
          </a:solidFill>
          <a:latin typeface="Verdana" pitchFamily="-107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2"/>
          </a:solidFill>
          <a:latin typeface="Verdana" pitchFamily="-107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2"/>
          </a:solidFill>
          <a:latin typeface="Verdana" pitchFamily="-107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2"/>
          </a:solidFill>
          <a:latin typeface="Verdana" pitchFamily="-107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Geneva" pitchFamily="-52" charset="-128"/>
          <a:cs typeface="Geneva" pitchFamily="-52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Geneva" pitchFamily="-107" charset="-128"/>
          <a:cs typeface="Geneva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ヒラギノ角ゴ Pro W3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ヒラギノ角ゴ Pro W3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ヒラギノ角ゴ Pro W3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Geneva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Geneva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Geneva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Geneva" pitchFamily="-107" charset="-128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276048-5830-414D-80B4-2653FC9CA3F3}" type="slidenum">
              <a:rPr lang="nl-NL" smtClean="0"/>
              <a:pPr/>
              <a:t>1</a:t>
            </a:fld>
            <a:endParaRPr lang="nl-NL"/>
          </a:p>
        </p:txBody>
      </p:sp>
      <p:sp>
        <p:nvSpPr>
          <p:cNvPr id="3" name="Tekstvak 2"/>
          <p:cNvSpPr txBox="1"/>
          <p:nvPr/>
        </p:nvSpPr>
        <p:spPr>
          <a:xfrm>
            <a:off x="647700" y="2764247"/>
            <a:ext cx="55626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Databeheer</a:t>
            </a:r>
          </a:p>
          <a:p>
            <a:pPr algn="ctr"/>
            <a:endParaRPr lang="nl-NL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nl-NL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nl-NL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nvulinstructie </a:t>
            </a:r>
          </a:p>
          <a:p>
            <a:pPr algn="ctr"/>
            <a:r>
              <a:rPr lang="nl-NL" sz="4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DUF</a:t>
            </a:r>
          </a:p>
          <a:p>
            <a:pPr algn="ctr"/>
            <a:r>
              <a:rPr lang="nl-NL" sz="12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(invoer format in Excel per tabblad)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1" y="7771492"/>
            <a:ext cx="1524953" cy="1180023"/>
          </a:xfrm>
          <a:prstGeom prst="rect">
            <a:avLst/>
          </a:prstGeom>
        </p:spPr>
      </p:pic>
      <p:sp>
        <p:nvSpPr>
          <p:cNvPr id="4" name="Tijdelijke aanduiding voor datum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nl-NL" dirty="0" smtClean="0"/>
              <a:t>September 2021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6384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0043" y="1556175"/>
            <a:ext cx="6300788" cy="710848"/>
          </a:xfrm>
        </p:spPr>
        <p:txBody>
          <a:bodyPr/>
          <a:lstStyle/>
          <a:p>
            <a:r>
              <a:rPr lang="nl-NL" b="1" dirty="0" smtClean="0">
                <a:solidFill>
                  <a:schemeClr val="tx1"/>
                </a:solidFill>
              </a:rPr>
              <a:t>Legenda invulinstructie</a:t>
            </a:r>
            <a:endParaRPr lang="nl-NL" b="1" dirty="0">
              <a:solidFill>
                <a:schemeClr val="tx1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0043" y="2205533"/>
            <a:ext cx="6300788" cy="5977995"/>
          </a:xfrm>
        </p:spPr>
        <p:txBody>
          <a:bodyPr/>
          <a:lstStyle/>
          <a:p>
            <a:pPr marL="0" indent="0">
              <a:buNone/>
            </a:pPr>
            <a:r>
              <a:rPr lang="nl-NL" sz="1400" b="1" dirty="0" smtClean="0"/>
              <a:t>Inleiding:</a:t>
            </a:r>
          </a:p>
          <a:p>
            <a:pPr marL="0" indent="0">
              <a:buNone/>
            </a:pPr>
            <a:endParaRPr lang="nl-NL" sz="1400" b="1" dirty="0" smtClean="0"/>
          </a:p>
          <a:p>
            <a:pPr marL="0" indent="0">
              <a:buNone/>
            </a:pPr>
            <a:r>
              <a:rPr lang="nl-NL" sz="1000" dirty="0" smtClean="0"/>
              <a:t>Het eerste tabblad van de DUF, heeft de naam ‘Legenda Invulinstructie’.</a:t>
            </a:r>
          </a:p>
          <a:p>
            <a:pPr marL="0" indent="0">
              <a:buNone/>
            </a:pPr>
            <a:r>
              <a:rPr lang="nl-NL" sz="1000" dirty="0" smtClean="0"/>
              <a:t>Hier wordt door middel van kleur aangegeven welke velden er ingevuld dienen te worden en door wie.</a:t>
            </a:r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r>
              <a:rPr lang="nl-NL" sz="1000" dirty="0" smtClean="0"/>
              <a:t>Fig. 1. tabblad naam</a:t>
            </a:r>
          </a:p>
          <a:p>
            <a:pPr marL="0" indent="0">
              <a:buNone/>
            </a:pPr>
            <a:endParaRPr lang="nl-NL" sz="1000" dirty="0" smtClean="0"/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endParaRPr lang="nl-NL" sz="1000" dirty="0" smtClean="0"/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endParaRPr lang="nl-NL" sz="1000" dirty="0" smtClean="0"/>
          </a:p>
          <a:p>
            <a:pPr marL="0" indent="0">
              <a:buNone/>
            </a:pPr>
            <a:r>
              <a:rPr lang="nl-NL" sz="1000" dirty="0" smtClean="0"/>
              <a:t>Fig. 2. kleuren lay-out:</a:t>
            </a:r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endParaRPr lang="nl-NL" sz="800" b="1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r>
              <a:rPr lang="nl-NL" sz="1000" dirty="0" smtClean="0"/>
              <a:t>Fig.3 opmerking; veld wordt weergegeven bij titel in te vullen gegevens.</a:t>
            </a:r>
          </a:p>
          <a:p>
            <a:pPr marL="0" indent="0">
              <a:buNone/>
            </a:pPr>
            <a:r>
              <a:rPr lang="nl-NL" sz="1000" dirty="0" smtClean="0"/>
              <a:t>Deze opmerkingen corresponderen met deze invulinstructie. </a:t>
            </a:r>
            <a:endParaRPr lang="nl-NL" sz="1000" dirty="0"/>
          </a:p>
          <a:p>
            <a:pPr marL="0" indent="0">
              <a:buNone/>
            </a:pPr>
            <a:endParaRPr lang="nl-NL" sz="1000" dirty="0" smtClean="0"/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276048-5830-414D-80B4-2653FC9CA3F3}" type="slidenum">
              <a:rPr lang="nl-NL" smtClean="0"/>
              <a:pPr/>
              <a:t>2</a:t>
            </a:fld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nl-NL" dirty="0" smtClean="0"/>
              <a:t> September 2021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" y="3608705"/>
            <a:ext cx="2057400" cy="628650"/>
          </a:xfrm>
          <a:prstGeom prst="rect">
            <a:avLst/>
          </a:prstGeom>
        </p:spPr>
      </p:pic>
      <p:cxnSp>
        <p:nvCxnSpPr>
          <p:cNvPr id="9" name="Rechte verbindingslijn met pijl 8"/>
          <p:cNvCxnSpPr/>
          <p:nvPr/>
        </p:nvCxnSpPr>
        <p:spPr>
          <a:xfrm>
            <a:off x="2076450" y="4294371"/>
            <a:ext cx="3175" cy="6056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Afbeelding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" y="6933585"/>
            <a:ext cx="2504917" cy="1590961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931" y="4886713"/>
            <a:ext cx="643890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6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276048-5830-414D-80B4-2653FC9CA3F3}" type="slidenum">
              <a:rPr lang="nl-NL" smtClean="0"/>
              <a:pPr/>
              <a:t>3</a:t>
            </a:fld>
            <a:endParaRPr lang="nl-NL"/>
          </a:p>
        </p:txBody>
      </p:sp>
      <p:sp>
        <p:nvSpPr>
          <p:cNvPr id="2" name="Tekstvak 1"/>
          <p:cNvSpPr txBox="1"/>
          <p:nvPr/>
        </p:nvSpPr>
        <p:spPr>
          <a:xfrm>
            <a:off x="214770" y="1784547"/>
            <a:ext cx="6477000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latin typeface="+mj-lt"/>
              </a:rPr>
              <a:t>Tabblad: Algemene gegevens </a:t>
            </a:r>
            <a:r>
              <a:rPr lang="nl-NL" sz="1000" b="1" dirty="0" smtClean="0">
                <a:latin typeface="+mj-lt"/>
              </a:rPr>
              <a:t>kruispunt</a:t>
            </a:r>
          </a:p>
          <a:p>
            <a:endParaRPr lang="nl-NL" sz="1000" b="1" dirty="0" smtClean="0">
              <a:latin typeface="+mj-lt"/>
            </a:endParaRPr>
          </a:p>
          <a:p>
            <a:endParaRPr lang="nl-NL" sz="1000" b="1" dirty="0" smtClean="0">
              <a:latin typeface="+mj-lt"/>
            </a:endParaRPr>
          </a:p>
          <a:p>
            <a:endParaRPr lang="nl-NL" sz="1000" b="1" dirty="0">
              <a:latin typeface="+mj-lt"/>
            </a:endParaRPr>
          </a:p>
          <a:p>
            <a:r>
              <a:rPr lang="nl-NL" sz="1000" dirty="0">
                <a:latin typeface="+mj-lt"/>
              </a:rPr>
              <a:t>Hier dient niets ingevuld te worden</a:t>
            </a:r>
            <a:r>
              <a:rPr lang="nl-NL" sz="1000" dirty="0"/>
              <a:t>.</a:t>
            </a:r>
          </a:p>
          <a:p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r>
              <a:rPr lang="nl-NL" sz="1000" b="1" dirty="0">
                <a:latin typeface="+mj-lt"/>
              </a:rPr>
              <a:t>Tabblad: Algemene gegevens </a:t>
            </a:r>
            <a:r>
              <a:rPr lang="nl-NL" sz="1000" b="1" dirty="0" smtClean="0">
                <a:latin typeface="+mj-lt"/>
              </a:rPr>
              <a:t>wegwijzer</a:t>
            </a:r>
            <a:endParaRPr lang="nl-NL" sz="1000" b="1" dirty="0">
              <a:latin typeface="+mj-lt"/>
            </a:endParaRPr>
          </a:p>
          <a:p>
            <a:endParaRPr lang="nl-NL" sz="1000" b="1" dirty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endParaRPr lang="nl-NL" sz="1000" dirty="0" smtClean="0">
              <a:latin typeface="+mj-lt"/>
            </a:endParaRPr>
          </a:p>
          <a:p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•</a:t>
            </a:r>
            <a:r>
              <a:rPr lang="nl-NL" sz="1000" dirty="0">
                <a:latin typeface="+mj-lt"/>
              </a:rPr>
              <a:t>	</a:t>
            </a:r>
            <a:r>
              <a:rPr lang="nl-NL" sz="1000" dirty="0" smtClean="0">
                <a:latin typeface="+mj-lt"/>
              </a:rPr>
              <a:t>Kolom A t/m C niet invullen.</a:t>
            </a:r>
          </a:p>
          <a:p>
            <a:endParaRPr lang="nl-NL" sz="1000" dirty="0" smtClean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•</a:t>
            </a:r>
            <a:r>
              <a:rPr lang="nl-NL" sz="1000" dirty="0">
                <a:latin typeface="+mj-lt"/>
              </a:rPr>
              <a:t>	</a:t>
            </a:r>
            <a:r>
              <a:rPr lang="nl-NL" sz="1000" dirty="0" smtClean="0">
                <a:latin typeface="+mj-lt"/>
              </a:rPr>
              <a:t>Kolom F t/m </a:t>
            </a:r>
            <a:r>
              <a:rPr lang="nl-NL" sz="1000" dirty="0" err="1" smtClean="0">
                <a:latin typeface="+mj-lt"/>
              </a:rPr>
              <a:t>M</a:t>
            </a:r>
            <a:r>
              <a:rPr lang="nl-NL" sz="1000" dirty="0" smtClean="0">
                <a:latin typeface="+mj-lt"/>
              </a:rPr>
              <a:t> (behalve L):  BPS </a:t>
            </a:r>
            <a:r>
              <a:rPr lang="nl-NL" sz="1000" dirty="0">
                <a:latin typeface="+mj-lt"/>
              </a:rPr>
              <a:t>code (indien van toepassing) opsplitsen in </a:t>
            </a:r>
          </a:p>
          <a:p>
            <a:r>
              <a:rPr lang="nl-NL" sz="1000" dirty="0" smtClean="0">
                <a:latin typeface="+mj-lt"/>
              </a:rPr>
              <a:t>	o</a:t>
            </a:r>
            <a:r>
              <a:rPr lang="nl-NL" sz="1000" dirty="0">
                <a:latin typeface="+mj-lt"/>
              </a:rPr>
              <a:t>	Wegletter		A of </a:t>
            </a:r>
            <a:r>
              <a:rPr lang="nl-NL" sz="1000" dirty="0" smtClean="0">
                <a:latin typeface="+mj-lt"/>
              </a:rPr>
              <a:t>N</a:t>
            </a:r>
            <a:endParaRPr lang="nl-NL" sz="1000" dirty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	o</a:t>
            </a:r>
            <a:r>
              <a:rPr lang="nl-NL" sz="1000" dirty="0">
                <a:latin typeface="+mj-lt"/>
              </a:rPr>
              <a:t>	Wegnummer		bv </a:t>
            </a:r>
            <a:r>
              <a:rPr lang="nl-NL" sz="1000" dirty="0" smtClean="0">
                <a:latin typeface="+mj-lt"/>
              </a:rPr>
              <a:t>012 (altijd drie  cijfers. Bv. 004)</a:t>
            </a:r>
            <a:endParaRPr lang="nl-NL" sz="1000" dirty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	o</a:t>
            </a:r>
            <a:r>
              <a:rPr lang="nl-NL" sz="1000" dirty="0">
                <a:latin typeface="+mj-lt"/>
              </a:rPr>
              <a:t>	</a:t>
            </a:r>
            <a:r>
              <a:rPr lang="nl-NL" sz="1000" dirty="0" err="1">
                <a:latin typeface="+mj-lt"/>
              </a:rPr>
              <a:t>Kilometrering</a:t>
            </a:r>
            <a:r>
              <a:rPr lang="nl-NL" sz="1000" dirty="0">
                <a:latin typeface="+mj-lt"/>
              </a:rPr>
              <a:t>		bv 27,201</a:t>
            </a:r>
          </a:p>
          <a:p>
            <a:r>
              <a:rPr lang="nl-NL" sz="1000" dirty="0" smtClean="0">
                <a:latin typeface="+mj-lt"/>
              </a:rPr>
              <a:t>	o</a:t>
            </a:r>
            <a:r>
              <a:rPr lang="nl-NL" sz="1000" dirty="0">
                <a:latin typeface="+mj-lt"/>
              </a:rPr>
              <a:t>	</a:t>
            </a:r>
            <a:r>
              <a:rPr lang="nl-NL" sz="1000" dirty="0" err="1">
                <a:latin typeface="+mj-lt"/>
              </a:rPr>
              <a:t>Hectoletter</a:t>
            </a:r>
            <a:r>
              <a:rPr lang="nl-NL" sz="1000" dirty="0">
                <a:latin typeface="+mj-lt"/>
              </a:rPr>
              <a:t>		bv a</a:t>
            </a:r>
          </a:p>
          <a:p>
            <a:r>
              <a:rPr lang="nl-NL" sz="1000" dirty="0" smtClean="0">
                <a:latin typeface="+mj-lt"/>
              </a:rPr>
              <a:t>	o</a:t>
            </a:r>
            <a:r>
              <a:rPr lang="nl-NL" sz="1000" dirty="0">
                <a:latin typeface="+mj-lt"/>
              </a:rPr>
              <a:t>	Kantcode		Li of Re</a:t>
            </a:r>
          </a:p>
          <a:p>
            <a:r>
              <a:rPr lang="nl-NL" sz="1000" dirty="0" smtClean="0">
                <a:latin typeface="+mj-lt"/>
              </a:rPr>
              <a:t>	o</a:t>
            </a:r>
            <a:r>
              <a:rPr lang="nl-NL" sz="1000" dirty="0">
                <a:latin typeface="+mj-lt"/>
              </a:rPr>
              <a:t>	Kruising		</a:t>
            </a:r>
            <a:r>
              <a:rPr lang="nl-NL" sz="1000" dirty="0" err="1">
                <a:latin typeface="+mj-lt"/>
              </a:rPr>
              <a:t>kr</a:t>
            </a:r>
            <a:endParaRPr lang="nl-NL" sz="1000" dirty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	o</a:t>
            </a:r>
            <a:r>
              <a:rPr lang="nl-NL" sz="1000" dirty="0">
                <a:latin typeface="+mj-lt"/>
              </a:rPr>
              <a:t>	Plaats		</a:t>
            </a:r>
            <a:r>
              <a:rPr lang="nl-NL" sz="1000" dirty="0" smtClean="0">
                <a:latin typeface="+mj-lt"/>
              </a:rPr>
              <a:t>bv 2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•</a:t>
            </a:r>
            <a:r>
              <a:rPr lang="nl-NL" sz="1000" dirty="0">
                <a:latin typeface="+mj-lt"/>
              </a:rPr>
              <a:t>	</a:t>
            </a:r>
            <a:r>
              <a:rPr lang="nl-NL" sz="1000" dirty="0" smtClean="0">
                <a:latin typeface="+mj-lt"/>
              </a:rPr>
              <a:t>Kolommen Q en R: X </a:t>
            </a:r>
            <a:r>
              <a:rPr lang="nl-NL" sz="1000" dirty="0">
                <a:latin typeface="+mj-lt"/>
              </a:rPr>
              <a:t>en Y coördinaten: in </a:t>
            </a:r>
            <a:r>
              <a:rPr lang="nl-NL" sz="1000" dirty="0" smtClean="0">
                <a:latin typeface="+mj-lt"/>
              </a:rPr>
              <a:t>RD-stelsel, met tenminste 2 decimalen 	achter de komma, met gebruikmaking van een komma (géén punt).</a:t>
            </a:r>
            <a:endParaRPr lang="nl-NL" sz="1000" dirty="0">
              <a:latin typeface="+mj-lt"/>
            </a:endParaRPr>
          </a:p>
          <a:p>
            <a:endParaRPr lang="nl-NL" sz="1000" dirty="0" smtClean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•</a:t>
            </a:r>
            <a:r>
              <a:rPr lang="nl-NL" sz="1000" dirty="0">
                <a:latin typeface="+mj-lt"/>
              </a:rPr>
              <a:t>	</a:t>
            </a:r>
            <a:r>
              <a:rPr lang="nl-NL" sz="1000" dirty="0" smtClean="0">
                <a:latin typeface="+mj-lt"/>
              </a:rPr>
              <a:t>Kolom U: Korte </a:t>
            </a:r>
            <a:r>
              <a:rPr lang="nl-NL" sz="1000" dirty="0">
                <a:latin typeface="+mj-lt"/>
              </a:rPr>
              <a:t>omschrijving van locatie van wegwijzer aan de weg. Bijvoorbeeld;</a:t>
            </a:r>
          </a:p>
          <a:p>
            <a:r>
              <a:rPr lang="nl-NL" sz="1000" dirty="0" smtClean="0">
                <a:latin typeface="+mj-lt"/>
              </a:rPr>
              <a:t>	‘In </a:t>
            </a:r>
            <a:r>
              <a:rPr lang="nl-NL" sz="1000" dirty="0">
                <a:latin typeface="+mj-lt"/>
              </a:rPr>
              <a:t>de Z.O hoek van de kruising (</a:t>
            </a:r>
            <a:r>
              <a:rPr lang="nl-NL" sz="1000" dirty="0" err="1">
                <a:latin typeface="+mj-lt"/>
              </a:rPr>
              <a:t>i.e</a:t>
            </a:r>
            <a:r>
              <a:rPr lang="nl-NL" sz="1000" dirty="0">
                <a:latin typeface="+mj-lt"/>
              </a:rPr>
              <a:t> kruispuntnummer</a:t>
            </a:r>
            <a:r>
              <a:rPr lang="nl-NL" sz="1000" dirty="0" smtClean="0">
                <a:latin typeface="+mj-lt"/>
              </a:rPr>
              <a:t>), </a:t>
            </a:r>
            <a:r>
              <a:rPr lang="nl-NL" sz="1000" dirty="0">
                <a:latin typeface="+mj-lt"/>
              </a:rPr>
              <a:t>tussen het O. trottoir en </a:t>
            </a:r>
            <a:r>
              <a:rPr lang="nl-NL" sz="1000" dirty="0" smtClean="0">
                <a:latin typeface="+mj-lt"/>
              </a:rPr>
              <a:t>	fietspad’. Op </a:t>
            </a:r>
            <a:r>
              <a:rPr lang="nl-NL" sz="1000" dirty="0">
                <a:latin typeface="+mj-lt"/>
              </a:rPr>
              <a:t>kruispunten hoek van kruising aangeven met behulp van </a:t>
            </a:r>
            <a:r>
              <a:rPr lang="nl-NL" sz="1000" dirty="0" smtClean="0">
                <a:latin typeface="+mj-lt"/>
              </a:rPr>
              <a:t>	windrichting</a:t>
            </a:r>
            <a:r>
              <a:rPr lang="nl-NL" sz="1000" dirty="0">
                <a:latin typeface="+mj-lt"/>
              </a:rPr>
              <a:t>.</a:t>
            </a:r>
          </a:p>
          <a:p>
            <a:endParaRPr lang="nl-NL" sz="1000" dirty="0" smtClean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•</a:t>
            </a:r>
            <a:r>
              <a:rPr lang="nl-NL" sz="1000" dirty="0">
                <a:latin typeface="+mj-lt"/>
              </a:rPr>
              <a:t>	</a:t>
            </a:r>
            <a:r>
              <a:rPr lang="nl-NL" sz="1000" dirty="0" smtClean="0">
                <a:latin typeface="+mj-lt"/>
              </a:rPr>
              <a:t>Kolom V: Bevat </a:t>
            </a:r>
            <a:r>
              <a:rPr lang="nl-NL" sz="1000" dirty="0">
                <a:latin typeface="+mj-lt"/>
              </a:rPr>
              <a:t>de datum van plaatsing in format: </a:t>
            </a:r>
            <a:r>
              <a:rPr lang="nl-NL" sz="1000" dirty="0" err="1">
                <a:latin typeface="+mj-lt"/>
              </a:rPr>
              <a:t>ddmmjjjj</a:t>
            </a:r>
            <a:r>
              <a:rPr lang="nl-NL" sz="1000" dirty="0">
                <a:latin typeface="+mj-lt"/>
              </a:rPr>
              <a:t>. </a:t>
            </a:r>
            <a:r>
              <a:rPr lang="nl-NL" sz="1000" dirty="0" err="1">
                <a:latin typeface="+mj-lt"/>
              </a:rPr>
              <a:t>Bijv</a:t>
            </a:r>
            <a:r>
              <a:rPr lang="nl-NL" sz="1000" dirty="0">
                <a:latin typeface="+mj-lt"/>
              </a:rPr>
              <a:t>: </a:t>
            </a:r>
            <a:r>
              <a:rPr lang="nl-NL" sz="1000" dirty="0" smtClean="0">
                <a:latin typeface="+mj-lt"/>
              </a:rPr>
              <a:t>31052021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</a:t>
            </a:r>
            <a:r>
              <a:rPr lang="nl-NL" sz="1000" dirty="0"/>
              <a:t>	</a:t>
            </a:r>
            <a:r>
              <a:rPr lang="nl-NL" sz="1000" dirty="0">
                <a:latin typeface="+mj-lt"/>
              </a:rPr>
              <a:t>Kolom W: Signalering: </a:t>
            </a:r>
            <a:r>
              <a:rPr lang="nl-NL" sz="1000" dirty="0" smtClean="0">
                <a:latin typeface="+mj-lt"/>
              </a:rPr>
              <a:t>uitsluitend </a:t>
            </a:r>
            <a:r>
              <a:rPr lang="nl-NL" sz="1000" dirty="0">
                <a:latin typeface="+mj-lt"/>
              </a:rPr>
              <a:t>ja of nee invullen. </a:t>
            </a:r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endParaRPr lang="nl-NL" sz="1000" dirty="0" smtClean="0">
              <a:latin typeface="+mj-lt"/>
            </a:endParaRP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nl-NL" dirty="0" smtClean="0"/>
              <a:t>September 2021</a:t>
            </a:r>
            <a:endParaRPr lang="nl-NL" dirty="0"/>
          </a:p>
          <a:p>
            <a:pPr>
              <a:defRPr/>
            </a:pP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4" y="2013202"/>
            <a:ext cx="1495425" cy="409575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9" y="3092627"/>
            <a:ext cx="1400175" cy="428625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10" y="3531084"/>
            <a:ext cx="6280360" cy="86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56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276048-5830-414D-80B4-2653FC9CA3F3}" type="slidenum">
              <a:rPr lang="nl-NL" smtClean="0"/>
              <a:pPr/>
              <a:t>4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167640" y="1717040"/>
            <a:ext cx="6477000" cy="8248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latin typeface="+mj-lt"/>
              </a:rPr>
              <a:t>Tabblad: Technische gegevens </a:t>
            </a:r>
            <a:r>
              <a:rPr lang="nl-NL" sz="1000" b="1" dirty="0" smtClean="0">
                <a:latin typeface="+mj-lt"/>
              </a:rPr>
              <a:t>ondersteuning (Stelling/mast </a:t>
            </a:r>
            <a:r>
              <a:rPr lang="nl-NL" sz="1000" b="1" dirty="0" err="1" smtClean="0">
                <a:latin typeface="+mj-lt"/>
              </a:rPr>
              <a:t>e.d</a:t>
            </a:r>
            <a:r>
              <a:rPr lang="nl-NL" sz="1000" b="1" dirty="0" smtClean="0">
                <a:latin typeface="+mj-lt"/>
              </a:rPr>
              <a:t>)</a:t>
            </a:r>
          </a:p>
          <a:p>
            <a:endParaRPr lang="nl-NL" sz="1000" b="1" dirty="0">
              <a:latin typeface="+mj-lt"/>
            </a:endParaRPr>
          </a:p>
          <a:p>
            <a:endParaRPr lang="nl-NL" sz="1000" b="1" dirty="0">
              <a:latin typeface="+mj-lt"/>
            </a:endParaRPr>
          </a:p>
          <a:p>
            <a:endParaRPr lang="nl-NL" sz="1000" b="1" dirty="0" smtClean="0">
              <a:latin typeface="+mj-lt"/>
            </a:endParaRPr>
          </a:p>
          <a:p>
            <a:endParaRPr lang="nl-NL" sz="1000" b="1" dirty="0">
              <a:latin typeface="+mj-lt"/>
            </a:endParaRPr>
          </a:p>
          <a:p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•	Kolom A t/m B niet invullen.</a:t>
            </a:r>
          </a:p>
          <a:p>
            <a:r>
              <a:rPr lang="nl-NL" sz="1000" dirty="0" smtClean="0">
                <a:latin typeface="+mj-lt"/>
              </a:rPr>
              <a:t>•</a:t>
            </a:r>
            <a:r>
              <a:rPr lang="nl-NL" sz="1000" dirty="0">
                <a:latin typeface="+mj-lt"/>
              </a:rPr>
              <a:t>	</a:t>
            </a:r>
            <a:r>
              <a:rPr lang="nl-NL" sz="1000" dirty="0" smtClean="0">
                <a:latin typeface="+mj-lt"/>
              </a:rPr>
              <a:t>Kolom C: </a:t>
            </a:r>
            <a:r>
              <a:rPr lang="nl-NL" sz="1000" dirty="0" err="1" smtClean="0">
                <a:latin typeface="+mj-lt"/>
              </a:rPr>
              <a:t>achtcijferig</a:t>
            </a:r>
            <a:r>
              <a:rPr lang="nl-NL" sz="1000" dirty="0" smtClean="0">
                <a:latin typeface="+mj-lt"/>
              </a:rPr>
              <a:t> wegwijzernummer in geheel invullen zonder spatie, slash etc.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•</a:t>
            </a:r>
            <a:r>
              <a:rPr lang="nl-NL" sz="1000" dirty="0">
                <a:latin typeface="+mj-lt"/>
              </a:rPr>
              <a:t>	</a:t>
            </a:r>
            <a:r>
              <a:rPr lang="nl-NL" sz="1000" dirty="0" smtClean="0">
                <a:latin typeface="+mj-lt"/>
              </a:rPr>
              <a:t>Kolom D: Bouwjaar </a:t>
            </a:r>
            <a:r>
              <a:rPr lang="nl-NL" sz="1000" dirty="0" err="1" smtClean="0">
                <a:latin typeface="+mj-lt"/>
              </a:rPr>
              <a:t>ondersteuningsconstrucutie</a:t>
            </a:r>
            <a:r>
              <a:rPr lang="nl-NL" sz="1000" dirty="0" smtClean="0">
                <a:latin typeface="+mj-lt"/>
              </a:rPr>
              <a:t>. Bevat </a:t>
            </a:r>
            <a:r>
              <a:rPr lang="nl-NL" sz="1000" dirty="0">
                <a:latin typeface="+mj-lt"/>
              </a:rPr>
              <a:t>het bouwjaar van de </a:t>
            </a:r>
            <a:r>
              <a:rPr lang="nl-NL" sz="1000" dirty="0" smtClean="0">
                <a:latin typeface="+mj-lt"/>
              </a:rPr>
              <a:t>	ondersteuningsconstructie</a:t>
            </a:r>
            <a:r>
              <a:rPr lang="nl-NL" sz="1000" dirty="0">
                <a:latin typeface="+mj-lt"/>
              </a:rPr>
              <a:t>. Invoer in jaar</a:t>
            </a:r>
            <a:r>
              <a:rPr lang="nl-NL" sz="1000" dirty="0" smtClean="0">
                <a:latin typeface="+mj-lt"/>
              </a:rPr>
              <a:t>.</a:t>
            </a:r>
          </a:p>
          <a:p>
            <a:endParaRPr lang="nl-NL" sz="1000" dirty="0" smtClean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•</a:t>
            </a:r>
            <a:r>
              <a:rPr lang="nl-NL" sz="1000" dirty="0">
                <a:latin typeface="+mj-lt"/>
              </a:rPr>
              <a:t>	</a:t>
            </a:r>
            <a:r>
              <a:rPr lang="nl-NL" sz="1000" dirty="0" smtClean="0">
                <a:latin typeface="+mj-lt"/>
              </a:rPr>
              <a:t>Kolom E: Technische levensduur ondersteuningsconstructie</a:t>
            </a:r>
            <a:r>
              <a:rPr lang="nl-NL" sz="1000" dirty="0">
                <a:latin typeface="+mj-lt"/>
              </a:rPr>
              <a:t>: Bevat de technische </a:t>
            </a:r>
            <a:r>
              <a:rPr lang="nl-NL" sz="1000" dirty="0" smtClean="0">
                <a:latin typeface="+mj-lt"/>
              </a:rPr>
              <a:t>	levensduur in </a:t>
            </a:r>
            <a:r>
              <a:rPr lang="nl-NL" sz="1000" dirty="0">
                <a:latin typeface="+mj-lt"/>
              </a:rPr>
              <a:t>jaren</a:t>
            </a:r>
            <a:r>
              <a:rPr lang="nl-NL" sz="1000" dirty="0" smtClean="0">
                <a:latin typeface="+mj-lt"/>
              </a:rPr>
              <a:t>.</a:t>
            </a:r>
          </a:p>
          <a:p>
            <a:endParaRPr lang="nl-NL" sz="1000" dirty="0" smtClean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•</a:t>
            </a:r>
            <a:r>
              <a:rPr lang="nl-NL" sz="1000" dirty="0">
                <a:latin typeface="+mj-lt"/>
              </a:rPr>
              <a:t>	</a:t>
            </a:r>
            <a:r>
              <a:rPr lang="nl-NL" sz="1000" dirty="0" smtClean="0">
                <a:latin typeface="+mj-lt"/>
              </a:rPr>
              <a:t>Kolom F: Fabrikant </a:t>
            </a:r>
            <a:r>
              <a:rPr lang="nl-NL" sz="1000" dirty="0">
                <a:latin typeface="+mj-lt"/>
              </a:rPr>
              <a:t>ondersteuningsconstructie: Bevat de naam van de fabrikant. </a:t>
            </a:r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G: Conservering ondersteuningsconstructie: </a:t>
            </a:r>
            <a:r>
              <a:rPr lang="nl-NL" sz="1000" dirty="0">
                <a:latin typeface="+mj-lt"/>
              </a:rPr>
              <a:t>Bevat het type conservering </a:t>
            </a:r>
            <a:r>
              <a:rPr lang="nl-NL" sz="1000" dirty="0" smtClean="0">
                <a:latin typeface="+mj-lt"/>
              </a:rPr>
              <a:t>	van </a:t>
            </a:r>
            <a:r>
              <a:rPr lang="nl-NL" sz="1000" dirty="0">
                <a:latin typeface="+mj-lt"/>
              </a:rPr>
              <a:t>de </a:t>
            </a:r>
            <a:r>
              <a:rPr lang="nl-NL" sz="1000" dirty="0" smtClean="0">
                <a:latin typeface="+mj-lt"/>
              </a:rPr>
              <a:t>ondersteuningsconstructie </a:t>
            </a:r>
            <a:r>
              <a:rPr lang="nl-NL" sz="1000" dirty="0">
                <a:latin typeface="+mj-lt"/>
              </a:rPr>
              <a:t>zoals: Poedercoat of </a:t>
            </a:r>
            <a:r>
              <a:rPr lang="nl-NL" sz="1000" dirty="0" smtClean="0">
                <a:latin typeface="+mj-lt"/>
              </a:rPr>
              <a:t>gegalvaniseerd</a:t>
            </a:r>
            <a:r>
              <a:rPr lang="nl-NL" sz="1000" dirty="0">
                <a:latin typeface="+mj-lt"/>
              </a:rPr>
              <a:t>, of </a:t>
            </a:r>
            <a:r>
              <a:rPr lang="nl-NL" sz="1000" dirty="0" smtClean="0">
                <a:latin typeface="+mj-lt"/>
              </a:rPr>
              <a:t>	'anders'.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H: Kleur </a:t>
            </a:r>
            <a:r>
              <a:rPr lang="nl-NL" sz="1000" dirty="0">
                <a:latin typeface="+mj-lt"/>
              </a:rPr>
              <a:t>conservering ondersteuningsconstructie: </a:t>
            </a:r>
            <a:r>
              <a:rPr lang="nl-NL" sz="1000" dirty="0" smtClean="0">
                <a:latin typeface="+mj-lt"/>
              </a:rPr>
              <a:t>RAL-kleur </a:t>
            </a:r>
            <a:r>
              <a:rPr lang="nl-NL" sz="1000" dirty="0">
                <a:latin typeface="+mj-lt"/>
              </a:rPr>
              <a:t>of vrij in te </a:t>
            </a:r>
            <a:r>
              <a:rPr lang="nl-NL" sz="1000" dirty="0" smtClean="0">
                <a:latin typeface="+mj-lt"/>
              </a:rPr>
              <a:t>	vullen.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I: Verankering ondersteuningsconstructie.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J: Hoogte </a:t>
            </a:r>
            <a:r>
              <a:rPr lang="nl-NL" sz="1000" dirty="0">
                <a:latin typeface="+mj-lt"/>
              </a:rPr>
              <a:t>onderkant bord/onderste arm </a:t>
            </a:r>
            <a:r>
              <a:rPr lang="nl-NL" sz="1000" dirty="0" err="1" smtClean="0">
                <a:latin typeface="+mj-lt"/>
              </a:rPr>
              <a:t>tov</a:t>
            </a:r>
            <a:r>
              <a:rPr lang="nl-NL" sz="1000" dirty="0" smtClean="0">
                <a:latin typeface="+mj-lt"/>
              </a:rPr>
              <a:t> </a:t>
            </a:r>
            <a:r>
              <a:rPr lang="nl-NL" sz="1000" dirty="0">
                <a:latin typeface="+mj-lt"/>
              </a:rPr>
              <a:t>maaiveld/rijbaan: in </a:t>
            </a:r>
            <a:r>
              <a:rPr lang="nl-NL" sz="1000" dirty="0" smtClean="0">
                <a:latin typeface="+mj-lt"/>
              </a:rPr>
              <a:t>millimeters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K: Excentrisch</a:t>
            </a:r>
            <a:r>
              <a:rPr lang="nl-NL" sz="1000" dirty="0">
                <a:latin typeface="+mj-lt"/>
              </a:rPr>
              <a:t>: nee, links of rechts </a:t>
            </a:r>
            <a:r>
              <a:rPr lang="nl-NL" sz="1000" dirty="0" smtClean="0">
                <a:latin typeface="+mj-lt"/>
              </a:rPr>
              <a:t>invullen.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L: Bevat </a:t>
            </a:r>
            <a:r>
              <a:rPr lang="nl-NL" sz="1000" dirty="0">
                <a:latin typeface="+mj-lt"/>
              </a:rPr>
              <a:t>de hoogte van het lichtpunt in combinatie met openbare </a:t>
            </a:r>
            <a:r>
              <a:rPr lang="nl-NL" sz="1000" dirty="0" smtClean="0">
                <a:latin typeface="+mj-lt"/>
              </a:rPr>
              <a:t>	verlichting</a:t>
            </a:r>
            <a:r>
              <a:rPr lang="nl-NL" sz="1000" dirty="0">
                <a:latin typeface="+mj-lt"/>
              </a:rPr>
              <a:t>. Invoer </a:t>
            </a:r>
            <a:r>
              <a:rPr lang="nl-NL" sz="1000" dirty="0" smtClean="0">
                <a:latin typeface="+mj-lt"/>
              </a:rPr>
              <a:t>in </a:t>
            </a:r>
            <a:r>
              <a:rPr lang="nl-NL" sz="1000" dirty="0">
                <a:latin typeface="+mj-lt"/>
              </a:rPr>
              <a:t>mm.</a:t>
            </a:r>
          </a:p>
          <a:p>
            <a:endParaRPr lang="nl-NL" sz="1000" dirty="0" smtClean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•</a:t>
            </a:r>
            <a:r>
              <a:rPr lang="nl-NL" sz="1000" dirty="0">
                <a:latin typeface="+mj-lt"/>
              </a:rPr>
              <a:t>	</a:t>
            </a:r>
            <a:r>
              <a:rPr lang="nl-NL" sz="1000" dirty="0" smtClean="0">
                <a:latin typeface="+mj-lt"/>
              </a:rPr>
              <a:t>Kolom M: Type </a:t>
            </a:r>
            <a:r>
              <a:rPr lang="nl-NL" sz="1000" dirty="0">
                <a:latin typeface="+mj-lt"/>
              </a:rPr>
              <a:t>uithouder bij combinatie met </a:t>
            </a:r>
            <a:r>
              <a:rPr lang="nl-NL" sz="1000" dirty="0" smtClean="0">
                <a:latin typeface="+mj-lt"/>
              </a:rPr>
              <a:t>OVL: </a:t>
            </a:r>
            <a:r>
              <a:rPr lang="nl-NL" sz="1000" dirty="0">
                <a:latin typeface="+mj-lt"/>
              </a:rPr>
              <a:t>EAU (</a:t>
            </a:r>
            <a:r>
              <a:rPr lang="nl-NL" sz="1000" dirty="0" err="1">
                <a:latin typeface="+mj-lt"/>
              </a:rPr>
              <a:t>enkelarmige</a:t>
            </a:r>
            <a:r>
              <a:rPr lang="nl-NL" sz="1000" dirty="0">
                <a:latin typeface="+mj-lt"/>
              </a:rPr>
              <a:t> uitlegger), </a:t>
            </a:r>
            <a:r>
              <a:rPr lang="nl-NL" sz="1000" dirty="0" smtClean="0">
                <a:latin typeface="+mj-lt"/>
              </a:rPr>
              <a:t>	DAU (</a:t>
            </a:r>
            <a:r>
              <a:rPr lang="nl-NL" sz="1000" dirty="0" err="1">
                <a:latin typeface="+mj-lt"/>
              </a:rPr>
              <a:t>dubbelarmige</a:t>
            </a:r>
            <a:r>
              <a:rPr lang="nl-NL" sz="1000" dirty="0">
                <a:latin typeface="+mj-lt"/>
              </a:rPr>
              <a:t> uitlegger) of anders </a:t>
            </a:r>
            <a:r>
              <a:rPr lang="nl-NL" sz="1000" dirty="0" smtClean="0">
                <a:latin typeface="+mj-lt"/>
              </a:rPr>
              <a:t>invullen.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N: Vluchtlengte </a:t>
            </a:r>
            <a:r>
              <a:rPr lang="nl-NL" sz="1000" dirty="0">
                <a:latin typeface="+mj-lt"/>
              </a:rPr>
              <a:t>uithouder bij combinatie met </a:t>
            </a:r>
            <a:r>
              <a:rPr lang="nl-NL" sz="1000" dirty="0" smtClean="0">
                <a:latin typeface="+mj-lt"/>
              </a:rPr>
              <a:t>OVL: </a:t>
            </a:r>
            <a:r>
              <a:rPr lang="nl-NL" sz="1000" dirty="0">
                <a:latin typeface="+mj-lt"/>
              </a:rPr>
              <a:t>in </a:t>
            </a:r>
            <a:r>
              <a:rPr lang="nl-NL" sz="1000" dirty="0" smtClean="0">
                <a:latin typeface="+mj-lt"/>
              </a:rPr>
              <a:t>millimeters.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O: Bevat </a:t>
            </a:r>
            <a:r>
              <a:rPr lang="nl-NL" sz="1000" dirty="0">
                <a:latin typeface="+mj-lt"/>
              </a:rPr>
              <a:t>de aanduiding of de ondersteuningsconstructie gecombineerd is </a:t>
            </a:r>
            <a:r>
              <a:rPr lang="nl-NL" sz="1000" dirty="0" smtClean="0">
                <a:latin typeface="+mj-lt"/>
              </a:rPr>
              <a:t>	met </a:t>
            </a:r>
            <a:r>
              <a:rPr lang="nl-NL" sz="1000" dirty="0">
                <a:latin typeface="+mj-lt"/>
              </a:rPr>
              <a:t>RVV </a:t>
            </a:r>
            <a:r>
              <a:rPr lang="nl-NL" sz="1000" dirty="0" smtClean="0">
                <a:latin typeface="+mj-lt"/>
              </a:rPr>
              <a:t>en/of </a:t>
            </a:r>
            <a:r>
              <a:rPr lang="nl-NL" sz="1000" dirty="0">
                <a:latin typeface="+mj-lt"/>
              </a:rPr>
              <a:t>straatnaambord(en</a:t>
            </a:r>
            <a:r>
              <a:rPr lang="nl-NL" sz="1000" dirty="0" smtClean="0">
                <a:latin typeface="+mj-lt"/>
              </a:rPr>
              <a:t>).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P: Talud: Verhouding </a:t>
            </a:r>
            <a:r>
              <a:rPr lang="nl-NL" sz="1000" dirty="0">
                <a:latin typeface="+mj-lt"/>
              </a:rPr>
              <a:t>van talud </a:t>
            </a:r>
            <a:r>
              <a:rPr lang="nl-NL" sz="1000" dirty="0" err="1">
                <a:latin typeface="+mj-lt"/>
              </a:rPr>
              <a:t>tov</a:t>
            </a:r>
            <a:r>
              <a:rPr lang="nl-NL" sz="1000" dirty="0">
                <a:latin typeface="+mj-lt"/>
              </a:rPr>
              <a:t> maaiveld en locatie </a:t>
            </a:r>
          </a:p>
          <a:p>
            <a:r>
              <a:rPr lang="nl-NL" sz="1000" dirty="0" smtClean="0">
                <a:latin typeface="+mj-lt"/>
              </a:rPr>
              <a:t>	bord </a:t>
            </a:r>
            <a:r>
              <a:rPr lang="nl-NL" sz="1000" dirty="0">
                <a:latin typeface="+mj-lt"/>
              </a:rPr>
              <a:t>op stelling</a:t>
            </a:r>
            <a:r>
              <a:rPr lang="nl-NL" sz="1000" dirty="0" smtClean="0">
                <a:latin typeface="+mj-lt"/>
              </a:rPr>
              <a:t>. Bijv. 1:20 of 1:1.</a:t>
            </a:r>
          </a:p>
          <a:p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endParaRPr lang="nl-NL" sz="1000" dirty="0">
              <a:latin typeface="+mj-lt"/>
            </a:endParaRPr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nl-NL" dirty="0" smtClean="0"/>
              <a:t>September 2021</a:t>
            </a:r>
            <a:endParaRPr lang="nl-NL" dirty="0"/>
          </a:p>
          <a:p>
            <a:pPr>
              <a:defRPr/>
            </a:pP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" y="1946592"/>
            <a:ext cx="2333625" cy="48577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" y="2461255"/>
            <a:ext cx="6411754" cy="96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51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0044" y="1677213"/>
            <a:ext cx="6300788" cy="6562547"/>
          </a:xfrm>
        </p:spPr>
        <p:txBody>
          <a:bodyPr/>
          <a:lstStyle/>
          <a:p>
            <a:pPr marL="0" indent="0">
              <a:buNone/>
            </a:pPr>
            <a:r>
              <a:rPr lang="nl-NL" sz="1000" b="1" dirty="0"/>
              <a:t>Tabblad: Technische gegevens (</a:t>
            </a:r>
            <a:r>
              <a:rPr lang="nl-NL" sz="1000" b="1" dirty="0" smtClean="0"/>
              <a:t>plaatdeel)bord</a:t>
            </a:r>
          </a:p>
          <a:p>
            <a:pPr marL="0" indent="0">
              <a:buNone/>
            </a:pPr>
            <a:endParaRPr lang="nl-NL" sz="1000" b="1" dirty="0"/>
          </a:p>
          <a:p>
            <a:pPr marL="0" indent="0">
              <a:buNone/>
            </a:pPr>
            <a:endParaRPr lang="nl-NL" sz="1000" b="1" dirty="0" smtClean="0"/>
          </a:p>
          <a:p>
            <a:pPr marL="0" indent="0">
              <a:buNone/>
            </a:pPr>
            <a:endParaRPr lang="nl-NL" sz="1000" b="1" dirty="0" smtClean="0"/>
          </a:p>
          <a:p>
            <a:pPr marL="0" indent="0">
              <a:buNone/>
            </a:pPr>
            <a:endParaRPr lang="nl-NL" sz="1000" b="1" dirty="0"/>
          </a:p>
          <a:p>
            <a:pPr marL="0" indent="0">
              <a:buNone/>
            </a:pPr>
            <a:endParaRPr lang="nl-NL" sz="1000" b="1" dirty="0"/>
          </a:p>
          <a:p>
            <a:pPr marL="0" indent="0">
              <a:buNone/>
            </a:pPr>
            <a:endParaRPr lang="nl-NL" sz="1000" dirty="0" smtClean="0"/>
          </a:p>
          <a:p>
            <a:pPr marL="0" indent="0">
              <a:buNone/>
            </a:pPr>
            <a:endParaRPr lang="nl-NL" sz="1000" dirty="0" smtClean="0"/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endParaRPr lang="nl-NL" sz="1000" dirty="0" smtClean="0"/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endParaRPr lang="nl-NL" sz="1000" dirty="0" smtClean="0"/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r>
              <a:rPr lang="nl-NL" sz="1000" dirty="0" smtClean="0"/>
              <a:t>•	Kolom A t/m B niet invullen.</a:t>
            </a:r>
          </a:p>
          <a:p>
            <a:pPr marL="0" indent="0">
              <a:buNone/>
            </a:pPr>
            <a:r>
              <a:rPr lang="nl-NL" sz="1000" dirty="0"/>
              <a:t>	</a:t>
            </a:r>
            <a:r>
              <a:rPr lang="nl-NL" sz="1000" dirty="0" smtClean="0"/>
              <a:t>Kolom C wel invullen.</a:t>
            </a:r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r>
              <a:rPr lang="nl-NL" sz="1000" dirty="0" smtClean="0"/>
              <a:t>•</a:t>
            </a:r>
            <a:r>
              <a:rPr lang="nl-NL" sz="1000" dirty="0"/>
              <a:t>	</a:t>
            </a:r>
            <a:r>
              <a:rPr lang="nl-NL" sz="1000" dirty="0" smtClean="0"/>
              <a:t>Kolom H: </a:t>
            </a:r>
            <a:r>
              <a:rPr lang="nl-NL" sz="1000" dirty="0"/>
              <a:t>Bevat de klasse van het </a:t>
            </a:r>
            <a:r>
              <a:rPr lang="nl-NL" sz="1000" dirty="0" err="1"/>
              <a:t>retroreflecterend</a:t>
            </a:r>
            <a:r>
              <a:rPr lang="nl-NL" sz="1000" dirty="0"/>
              <a:t> materiaal in de aanduiding </a:t>
            </a:r>
            <a:r>
              <a:rPr lang="nl-NL" sz="1000" dirty="0" smtClean="0"/>
              <a:t>	0/I/II/III</a:t>
            </a:r>
            <a:r>
              <a:rPr lang="nl-NL" sz="1000" dirty="0"/>
              <a:t>. Indien niet reflecterend 0 invullen.</a:t>
            </a:r>
          </a:p>
          <a:p>
            <a:pPr marL="0" indent="0">
              <a:buNone/>
            </a:pPr>
            <a:r>
              <a:rPr lang="nl-NL" sz="1000" dirty="0"/>
              <a:t>•	</a:t>
            </a:r>
            <a:r>
              <a:rPr lang="nl-NL" sz="1000" dirty="0" smtClean="0"/>
              <a:t>Kolom I: Fabrikant </a:t>
            </a:r>
            <a:r>
              <a:rPr lang="nl-NL" sz="1000" dirty="0" err="1"/>
              <a:t>retroreflecterend</a:t>
            </a:r>
            <a:r>
              <a:rPr lang="nl-NL" sz="1000" dirty="0"/>
              <a:t> </a:t>
            </a:r>
            <a:r>
              <a:rPr lang="nl-NL" sz="1000" dirty="0" smtClean="0"/>
              <a:t>materiaal.</a:t>
            </a:r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r>
              <a:rPr lang="nl-NL" sz="1000" dirty="0"/>
              <a:t>•	</a:t>
            </a:r>
            <a:r>
              <a:rPr lang="nl-NL" sz="1000" dirty="0" smtClean="0"/>
              <a:t>Kolom J: Bevat </a:t>
            </a:r>
            <a:r>
              <a:rPr lang="nl-NL" sz="1000" dirty="0"/>
              <a:t>het bouwjaar van het bord. Invoer in jaar</a:t>
            </a:r>
            <a:r>
              <a:rPr lang="nl-NL" sz="1000" dirty="0" smtClean="0"/>
              <a:t>.</a:t>
            </a:r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r>
              <a:rPr lang="nl-NL" sz="1000" dirty="0"/>
              <a:t>•	</a:t>
            </a:r>
            <a:r>
              <a:rPr lang="nl-NL" sz="1000" dirty="0" smtClean="0"/>
              <a:t>Kolom K: Bevat </a:t>
            </a:r>
            <a:r>
              <a:rPr lang="nl-NL" sz="1000" dirty="0"/>
              <a:t>de technische levensduur van het bord in jaren</a:t>
            </a:r>
            <a:r>
              <a:rPr lang="nl-NL" sz="1000" dirty="0" smtClean="0"/>
              <a:t>.</a:t>
            </a:r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r>
              <a:rPr lang="nl-NL" sz="1000" dirty="0"/>
              <a:t>•	</a:t>
            </a:r>
            <a:r>
              <a:rPr lang="nl-NL" sz="1000" dirty="0" smtClean="0"/>
              <a:t>Kolom L: Fabrikant bord: De naam </a:t>
            </a:r>
            <a:r>
              <a:rPr lang="nl-NL" sz="1000" dirty="0"/>
              <a:t>van de </a:t>
            </a:r>
            <a:r>
              <a:rPr lang="nl-NL" sz="1000" dirty="0" smtClean="0"/>
              <a:t>fabrikant invullen.</a:t>
            </a:r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r>
              <a:rPr lang="nl-NL" sz="1000" dirty="0"/>
              <a:t>•	</a:t>
            </a:r>
            <a:r>
              <a:rPr lang="nl-NL" sz="1000" dirty="0" smtClean="0"/>
              <a:t>Kolom M: </a:t>
            </a:r>
            <a:r>
              <a:rPr lang="nl-NL" sz="1000" dirty="0"/>
              <a:t>Bevat het materiaal van het bord.</a:t>
            </a:r>
          </a:p>
          <a:p>
            <a:pPr marL="0" indent="0">
              <a:buNone/>
            </a:pPr>
            <a:r>
              <a:rPr lang="nl-NL" sz="1000" dirty="0" smtClean="0"/>
              <a:t>	Bijv</a:t>
            </a:r>
            <a:r>
              <a:rPr lang="nl-NL" sz="1000" dirty="0"/>
              <a:t>. Staal, of aluminium, bio-</a:t>
            </a:r>
            <a:r>
              <a:rPr lang="nl-NL" sz="1000" dirty="0" err="1"/>
              <a:t>based</a:t>
            </a:r>
            <a:r>
              <a:rPr lang="nl-NL" sz="1000" dirty="0"/>
              <a:t> of anders, </a:t>
            </a:r>
            <a:endParaRPr lang="nl-NL" sz="1000" dirty="0" smtClean="0"/>
          </a:p>
          <a:p>
            <a:pPr marL="0" indent="0">
              <a:buNone/>
            </a:pPr>
            <a:r>
              <a:rPr lang="nl-NL" sz="1000" dirty="0" smtClean="0"/>
              <a:t>	Indien </a:t>
            </a:r>
            <a:r>
              <a:rPr lang="nl-NL" sz="1000" dirty="0"/>
              <a:t>anders, wel invullen wat anders inhoud</a:t>
            </a:r>
            <a:r>
              <a:rPr lang="nl-NL" sz="1000" dirty="0" smtClean="0"/>
              <a:t>.</a:t>
            </a:r>
          </a:p>
          <a:p>
            <a:pPr marL="0" indent="0">
              <a:buNone/>
            </a:pPr>
            <a:endParaRPr lang="nl-NL" sz="1000" dirty="0"/>
          </a:p>
          <a:p>
            <a:pPr marL="0" indent="0">
              <a:buNone/>
            </a:pPr>
            <a:r>
              <a:rPr lang="nl-NL" sz="1000" dirty="0"/>
              <a:t>•	</a:t>
            </a:r>
            <a:r>
              <a:rPr lang="nl-NL" sz="1000" dirty="0" smtClean="0"/>
              <a:t>Kolom N: De </a:t>
            </a:r>
            <a:r>
              <a:rPr lang="nl-NL" sz="1000" dirty="0"/>
              <a:t>kleur </a:t>
            </a:r>
            <a:r>
              <a:rPr lang="nl-NL" sz="1000" dirty="0" smtClean="0"/>
              <a:t>van de </a:t>
            </a:r>
            <a:r>
              <a:rPr lang="nl-NL" sz="1000" dirty="0"/>
              <a:t>conservering van de achterzijde van het bord. Invoer in </a:t>
            </a:r>
            <a:r>
              <a:rPr lang="nl-NL" sz="1000" dirty="0" smtClean="0"/>
              <a:t>	algemene kleurcodes </a:t>
            </a:r>
            <a:r>
              <a:rPr lang="nl-NL" sz="1000" dirty="0"/>
              <a:t>als RAL.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276048-5830-414D-80B4-2653FC9CA3F3}" type="slidenum">
              <a:rPr lang="nl-NL" smtClean="0"/>
              <a:pPr/>
              <a:t>5</a:t>
            </a:fld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nl-NL" dirty="0" smtClean="0"/>
              <a:t>September </a:t>
            </a:r>
            <a:r>
              <a:rPr lang="nl-NL" dirty="0"/>
              <a:t>2021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4" y="2006282"/>
            <a:ext cx="2314575" cy="447675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4" y="2713701"/>
            <a:ext cx="6229350" cy="131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56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276048-5830-414D-80B4-2653FC9CA3F3}" type="slidenum">
              <a:rPr lang="nl-NL" smtClean="0"/>
              <a:pPr/>
              <a:t>6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00263" y="1741171"/>
            <a:ext cx="64770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b="1" dirty="0">
                <a:latin typeface="+mj-lt"/>
              </a:rPr>
              <a:t>Tabblad: Technische gegevens </a:t>
            </a:r>
            <a:r>
              <a:rPr lang="nl-NL" sz="1000" b="1" dirty="0" smtClean="0">
                <a:latin typeface="+mj-lt"/>
              </a:rPr>
              <a:t>handwijzerarm</a:t>
            </a:r>
          </a:p>
          <a:p>
            <a:endParaRPr lang="nl-NL" sz="1000" b="1" dirty="0" smtClean="0">
              <a:latin typeface="+mj-lt"/>
            </a:endParaRPr>
          </a:p>
          <a:p>
            <a:endParaRPr lang="nl-NL" sz="1000" b="1" dirty="0">
              <a:latin typeface="+mj-lt"/>
            </a:endParaRPr>
          </a:p>
          <a:p>
            <a:endParaRPr lang="nl-NL" sz="1000" b="1" dirty="0" smtClean="0">
              <a:latin typeface="+mj-lt"/>
            </a:endParaRPr>
          </a:p>
          <a:p>
            <a:endParaRPr lang="nl-NL" sz="1000" b="1" dirty="0">
              <a:latin typeface="+mj-lt"/>
            </a:endParaRPr>
          </a:p>
          <a:p>
            <a:endParaRPr lang="nl-NL" sz="1000" b="1" dirty="0" smtClean="0">
              <a:latin typeface="+mj-lt"/>
            </a:endParaRPr>
          </a:p>
          <a:p>
            <a:endParaRPr lang="nl-NL" sz="1000" b="1" dirty="0">
              <a:latin typeface="+mj-lt"/>
            </a:endParaRPr>
          </a:p>
          <a:p>
            <a:endParaRPr lang="nl-NL" sz="1000" b="1" dirty="0">
              <a:latin typeface="+mj-lt"/>
            </a:endParaRPr>
          </a:p>
          <a:p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  <a:p>
            <a:endParaRPr lang="nl-NL" sz="1000" dirty="0" smtClean="0">
              <a:latin typeface="+mj-lt"/>
            </a:endParaRPr>
          </a:p>
          <a:p>
            <a:pPr lvl="2"/>
            <a:r>
              <a:rPr lang="nl-NL" sz="1000" dirty="0">
                <a:latin typeface="+mj-lt"/>
              </a:rPr>
              <a:t>Kolom A t/m </a:t>
            </a:r>
            <a:r>
              <a:rPr lang="nl-NL" sz="1000" dirty="0" smtClean="0">
                <a:latin typeface="+mj-lt"/>
              </a:rPr>
              <a:t>B </a:t>
            </a:r>
            <a:r>
              <a:rPr lang="nl-NL" sz="1000" dirty="0">
                <a:latin typeface="+mj-lt"/>
              </a:rPr>
              <a:t>niets invullen.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 smtClean="0">
                <a:latin typeface="+mj-lt"/>
              </a:rPr>
              <a:t>•</a:t>
            </a:r>
            <a:r>
              <a:rPr lang="nl-NL" sz="1000" dirty="0">
                <a:latin typeface="+mj-lt"/>
              </a:rPr>
              <a:t>	</a:t>
            </a:r>
            <a:r>
              <a:rPr lang="nl-NL" sz="1000" dirty="0" smtClean="0">
                <a:latin typeface="+mj-lt"/>
              </a:rPr>
              <a:t>Kolom E: Klokstand t.o.v. </a:t>
            </a:r>
            <a:r>
              <a:rPr lang="nl-NL" sz="1000" dirty="0">
                <a:latin typeface="+mj-lt"/>
              </a:rPr>
              <a:t>geografisch noorden van </a:t>
            </a:r>
            <a:r>
              <a:rPr lang="nl-NL" sz="1000" dirty="0" smtClean="0">
                <a:latin typeface="+mj-lt"/>
              </a:rPr>
              <a:t>de handwijzerarm aan </a:t>
            </a:r>
            <a:r>
              <a:rPr lang="nl-NL" sz="1000" dirty="0">
                <a:latin typeface="+mj-lt"/>
              </a:rPr>
              <a:t>de mast. </a:t>
            </a:r>
            <a:r>
              <a:rPr lang="nl-NL" sz="1000" dirty="0" smtClean="0">
                <a:latin typeface="+mj-lt"/>
              </a:rPr>
              <a:t>	Invoer op </a:t>
            </a:r>
            <a:r>
              <a:rPr lang="nl-NL" sz="1000" dirty="0">
                <a:latin typeface="+mj-lt"/>
              </a:rPr>
              <a:t>basis </a:t>
            </a:r>
            <a:r>
              <a:rPr lang="nl-NL" sz="1000" dirty="0" smtClean="0">
                <a:latin typeface="+mj-lt"/>
              </a:rPr>
              <a:t>van 0 </a:t>
            </a:r>
            <a:r>
              <a:rPr lang="nl-NL" sz="1000" dirty="0">
                <a:latin typeface="+mj-lt"/>
              </a:rPr>
              <a:t>tot 360 graden met een interval van 5</a:t>
            </a:r>
            <a:r>
              <a:rPr lang="nl-NL" sz="1000" dirty="0" smtClean="0">
                <a:latin typeface="+mj-lt"/>
              </a:rPr>
              <a:t>.</a:t>
            </a:r>
          </a:p>
          <a:p>
            <a:r>
              <a:rPr lang="nl-NL" sz="1000" dirty="0">
                <a:latin typeface="+mj-lt"/>
              </a:rPr>
              <a:t>	</a:t>
            </a:r>
          </a:p>
          <a:p>
            <a:pPr marL="0" indent="0">
              <a:buNone/>
            </a:pPr>
            <a:r>
              <a:rPr lang="nl-NL" sz="1000" dirty="0">
                <a:latin typeface="+mj-lt"/>
              </a:rPr>
              <a:t>•	Kolom H: Bevat de klasse van het </a:t>
            </a:r>
            <a:r>
              <a:rPr lang="nl-NL" sz="1000" dirty="0" err="1">
                <a:latin typeface="+mj-lt"/>
              </a:rPr>
              <a:t>retroreflecterend</a:t>
            </a:r>
            <a:r>
              <a:rPr lang="nl-NL" sz="1000" dirty="0">
                <a:latin typeface="+mj-lt"/>
              </a:rPr>
              <a:t> materiaal in de aanduiding 	</a:t>
            </a:r>
            <a:r>
              <a:rPr lang="nl-NL" sz="1000" dirty="0" smtClean="0">
                <a:latin typeface="+mj-lt"/>
              </a:rPr>
              <a:t>0/I/II/III. Indien niet </a:t>
            </a:r>
            <a:r>
              <a:rPr lang="nl-NL" sz="1000" dirty="0" err="1" smtClean="0">
                <a:latin typeface="+mj-lt"/>
              </a:rPr>
              <a:t>retroreflecterend</a:t>
            </a:r>
            <a:r>
              <a:rPr lang="nl-NL" sz="1000" dirty="0" smtClean="0">
                <a:latin typeface="+mj-lt"/>
              </a:rPr>
              <a:t>, </a:t>
            </a:r>
            <a:r>
              <a:rPr lang="nl-NL" sz="1000" dirty="0">
                <a:latin typeface="+mj-lt"/>
              </a:rPr>
              <a:t>wel 0 invullen</a:t>
            </a:r>
            <a:r>
              <a:rPr lang="nl-NL" sz="1000" dirty="0"/>
              <a:t>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I: Vul </a:t>
            </a:r>
            <a:r>
              <a:rPr lang="nl-NL" sz="1000" dirty="0">
                <a:latin typeface="+mj-lt"/>
              </a:rPr>
              <a:t>de naam van de fabrikant in</a:t>
            </a:r>
            <a:r>
              <a:rPr lang="nl-NL" sz="1000" dirty="0" smtClean="0">
                <a:latin typeface="+mj-lt"/>
              </a:rPr>
              <a:t>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J: Bevat </a:t>
            </a:r>
            <a:r>
              <a:rPr lang="nl-NL" sz="1000" dirty="0">
                <a:latin typeface="+mj-lt"/>
              </a:rPr>
              <a:t>het bouwjaar van de arm. Invoer in jaar</a:t>
            </a:r>
            <a:r>
              <a:rPr lang="nl-NL" sz="1000" dirty="0" smtClean="0">
                <a:latin typeface="+mj-lt"/>
              </a:rPr>
              <a:t>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K: Vul </a:t>
            </a:r>
            <a:r>
              <a:rPr lang="nl-NL" sz="1000" dirty="0">
                <a:latin typeface="+mj-lt"/>
              </a:rPr>
              <a:t>de technische levensduur van de arm in </a:t>
            </a:r>
            <a:r>
              <a:rPr lang="nl-NL" sz="1000" dirty="0" smtClean="0">
                <a:latin typeface="+mj-lt"/>
              </a:rPr>
              <a:t>jaren</a:t>
            </a:r>
            <a:r>
              <a:rPr lang="nl-NL" sz="1000" dirty="0">
                <a:latin typeface="+mj-lt"/>
              </a:rPr>
              <a:t> </a:t>
            </a:r>
            <a:r>
              <a:rPr lang="nl-NL" sz="1000" dirty="0" smtClean="0">
                <a:latin typeface="+mj-lt"/>
              </a:rPr>
              <a:t>in.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L: Bevat </a:t>
            </a:r>
            <a:r>
              <a:rPr lang="nl-NL" sz="1000" dirty="0">
                <a:latin typeface="+mj-lt"/>
              </a:rPr>
              <a:t>het type interne verlichting van de arm. </a:t>
            </a:r>
          </a:p>
          <a:p>
            <a:r>
              <a:rPr lang="nl-NL" sz="1000" dirty="0" smtClean="0">
                <a:latin typeface="+mj-lt"/>
              </a:rPr>
              <a:t>	TL </a:t>
            </a:r>
            <a:r>
              <a:rPr lang="nl-NL" sz="1000" dirty="0">
                <a:latin typeface="+mj-lt"/>
              </a:rPr>
              <a:t>of </a:t>
            </a:r>
            <a:r>
              <a:rPr lang="nl-NL" sz="1000" dirty="0" smtClean="0">
                <a:latin typeface="+mj-lt"/>
              </a:rPr>
              <a:t>LED.</a:t>
            </a:r>
          </a:p>
          <a:p>
            <a:endParaRPr lang="nl-NL" sz="1000" dirty="0">
              <a:latin typeface="+mj-lt"/>
            </a:endParaRPr>
          </a:p>
          <a:p>
            <a:r>
              <a:rPr lang="nl-NL" sz="1000" dirty="0">
                <a:latin typeface="+mj-lt"/>
              </a:rPr>
              <a:t>•	</a:t>
            </a:r>
            <a:r>
              <a:rPr lang="nl-NL" sz="1000" dirty="0" smtClean="0">
                <a:latin typeface="+mj-lt"/>
              </a:rPr>
              <a:t>Kolom M: Vul </a:t>
            </a:r>
            <a:r>
              <a:rPr lang="nl-NL" sz="1000" dirty="0">
                <a:latin typeface="+mj-lt"/>
              </a:rPr>
              <a:t>de naam van de fabrikant in.</a:t>
            </a:r>
            <a:endParaRPr lang="nl-NL" sz="1000" dirty="0" smtClean="0">
              <a:latin typeface="+mj-lt"/>
            </a:endParaRPr>
          </a:p>
          <a:p>
            <a:endParaRPr lang="nl-NL" sz="1000" dirty="0">
              <a:latin typeface="+mj-lt"/>
            </a:endParaRPr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nl-NL" dirty="0" smtClean="0"/>
              <a:t>September </a:t>
            </a:r>
            <a:r>
              <a:rPr lang="nl-NL" dirty="0"/>
              <a:t>2021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4" y="2075497"/>
            <a:ext cx="2238375" cy="39052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80" y="2664849"/>
            <a:ext cx="6224564" cy="119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71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0043" y="1808481"/>
            <a:ext cx="6300788" cy="7157368"/>
          </a:xfrm>
        </p:spPr>
        <p:txBody>
          <a:bodyPr/>
          <a:lstStyle/>
          <a:p>
            <a:pPr marL="57150" indent="0">
              <a:spcBef>
                <a:spcPct val="0"/>
              </a:spcBef>
              <a:buNone/>
            </a:pPr>
            <a:r>
              <a:rPr lang="nl-NL" sz="1000" b="1" kern="1200" dirty="0" smtClean="0">
                <a:latin typeface="+mj-lt"/>
                <a:ea typeface="ヒラギノ角ゴ Pro W3" charset="-128"/>
                <a:cs typeface="+mn-cs"/>
              </a:rPr>
              <a:t>Tabblad</a:t>
            </a:r>
            <a:r>
              <a:rPr lang="nl-NL" sz="1000" b="1" kern="1200" dirty="0">
                <a:latin typeface="+mj-lt"/>
                <a:ea typeface="ヒラギノ角ゴ Pro W3" charset="-128"/>
                <a:cs typeface="+mn-cs"/>
              </a:rPr>
              <a:t>: Technische gegevens handwijzerplaat </a:t>
            </a:r>
            <a:endParaRPr lang="nl-NL" sz="1000" b="1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57150" indent="0">
              <a:spcBef>
                <a:spcPct val="0"/>
              </a:spcBef>
              <a:buNone/>
            </a:pPr>
            <a:endParaRPr lang="nl-NL" sz="1000" b="1" kern="1200" dirty="0">
              <a:latin typeface="+mj-lt"/>
              <a:ea typeface="ヒラギノ角ゴ Pro W3" charset="-128"/>
              <a:cs typeface="+mn-cs"/>
            </a:endParaRPr>
          </a:p>
          <a:p>
            <a:pPr marL="57150" indent="0">
              <a:spcBef>
                <a:spcPct val="0"/>
              </a:spcBef>
              <a:buNone/>
            </a:pPr>
            <a:endParaRPr lang="nl-NL" sz="1000" b="1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457200" lvl="1" indent="0">
              <a:spcBef>
                <a:spcPct val="0"/>
              </a:spcBef>
              <a:buNone/>
            </a:pPr>
            <a:endParaRPr lang="nl-NL" sz="1000" b="1" kern="1200" dirty="0">
              <a:latin typeface="+mj-lt"/>
              <a:ea typeface="ヒラギノ角ゴ Pro W3" charset="-128"/>
              <a:cs typeface="+mn-cs"/>
            </a:endParaRPr>
          </a:p>
          <a:p>
            <a:pPr marL="457200" lvl="1" indent="0">
              <a:spcBef>
                <a:spcPct val="0"/>
              </a:spcBef>
              <a:buNone/>
            </a:pPr>
            <a:endParaRPr lang="nl-NL" sz="1000" b="1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57150" indent="0">
              <a:spcBef>
                <a:spcPct val="0"/>
              </a:spcBef>
              <a:buNone/>
            </a:pPr>
            <a:endParaRPr lang="nl-NL" sz="1000" b="1" kern="1200" dirty="0">
              <a:latin typeface="+mj-lt"/>
              <a:ea typeface="ヒラギノ角ゴ Pro W3" charset="-128"/>
              <a:cs typeface="+mn-cs"/>
            </a:endParaRPr>
          </a:p>
          <a:p>
            <a:pPr marL="57150" indent="0">
              <a:spcBef>
                <a:spcPct val="0"/>
              </a:spcBef>
              <a:buNone/>
            </a:pPr>
            <a:endParaRPr lang="nl-NL" sz="1000" b="1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57150" indent="0">
              <a:spcBef>
                <a:spcPct val="0"/>
              </a:spcBef>
              <a:buNone/>
            </a:pPr>
            <a:endParaRPr lang="nl-NL" sz="1000" b="1" kern="1200" dirty="0">
              <a:latin typeface="+mj-lt"/>
              <a:ea typeface="ヒラギノ角ゴ Pro W3" charset="-128"/>
              <a:cs typeface="+mn-cs"/>
            </a:endParaRPr>
          </a:p>
          <a:p>
            <a:pPr marL="57150" indent="0">
              <a:spcBef>
                <a:spcPct val="0"/>
              </a:spcBef>
              <a:buNone/>
            </a:pPr>
            <a:endParaRPr lang="nl-NL" sz="1000" b="1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457200" lvl="1" indent="0">
              <a:spcBef>
                <a:spcPct val="0"/>
              </a:spcBef>
              <a:buNone/>
            </a:pPr>
            <a:endParaRPr lang="nl-NL" sz="1000" b="1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457200" lvl="1" indent="0">
              <a:spcBef>
                <a:spcPct val="0"/>
              </a:spcBef>
              <a:buNone/>
            </a:pPr>
            <a:endParaRPr lang="nl-NL" sz="1000" b="1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457200" lvl="1" indent="0">
              <a:spcBef>
                <a:spcPct val="0"/>
              </a:spcBef>
              <a:buNone/>
            </a:pPr>
            <a:endParaRPr lang="nl-NL" sz="1000" b="1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spcBef>
                <a:spcPct val="0"/>
              </a:spcBef>
              <a:buNone/>
            </a:pPr>
            <a:endParaRPr lang="nl-NL" sz="1000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spcBef>
                <a:spcPct val="0"/>
              </a:spcBef>
              <a:buNone/>
            </a:pPr>
            <a:endParaRPr lang="nl-NL" sz="1000" kern="1200" dirty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spcBef>
                <a:spcPct val="0"/>
              </a:spcBef>
              <a:buNone/>
            </a:pPr>
            <a:endParaRPr lang="nl-NL" sz="1000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spcBef>
                <a:spcPct val="0"/>
              </a:spcBef>
              <a:buNone/>
            </a:pPr>
            <a:endParaRPr lang="nl-NL" sz="1000" kern="1200" dirty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spcBef>
                <a:spcPct val="0"/>
              </a:spcBef>
              <a:buNone/>
            </a:pPr>
            <a:endParaRPr lang="nl-NL" sz="1000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spcBef>
                <a:spcPct val="0"/>
              </a:spcBef>
              <a:buNone/>
            </a:pPr>
            <a:endParaRPr lang="nl-NL" sz="1000" kern="1200" dirty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spcBef>
                <a:spcPct val="0"/>
              </a:spcBef>
              <a:buNone/>
            </a:pPr>
            <a:endParaRPr lang="nl-NL" sz="1000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spcBef>
                <a:spcPct val="0"/>
              </a:spcBef>
              <a:buNone/>
            </a:pPr>
            <a:endParaRPr lang="nl-NL" sz="1000" kern="1200" dirty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spcBef>
                <a:spcPct val="0"/>
              </a:spcBef>
              <a:buNone/>
            </a:pPr>
            <a:endParaRPr lang="nl-NL" sz="1000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spcBef>
                <a:spcPct val="0"/>
              </a:spcBef>
              <a:buNone/>
            </a:pPr>
            <a:endParaRPr lang="nl-NL" sz="1000" kern="1200" dirty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nl-NL" sz="1000" kern="1200" dirty="0" smtClean="0">
                <a:latin typeface="+mj-lt"/>
                <a:ea typeface="ヒラギノ角ゴ Pro W3" charset="-128"/>
                <a:cs typeface="+mn-cs"/>
              </a:rPr>
              <a:t>• </a:t>
            </a:r>
          </a:p>
          <a:p>
            <a:pPr marL="0" indent="0">
              <a:spcBef>
                <a:spcPct val="0"/>
              </a:spcBef>
              <a:buNone/>
            </a:pPr>
            <a:r>
              <a:rPr lang="nl-NL" sz="1000" kern="1200" dirty="0" smtClean="0">
                <a:latin typeface="+mj-lt"/>
                <a:ea typeface="ヒラギノ角ゴ Pro W3" charset="-128"/>
                <a:cs typeface="+mn-cs"/>
              </a:rPr>
              <a:t> 	Kolommen A t/m B niet invullen.</a:t>
            </a:r>
          </a:p>
          <a:p>
            <a:pPr marL="0" indent="0">
              <a:spcBef>
                <a:spcPct val="0"/>
              </a:spcBef>
              <a:buNone/>
            </a:pPr>
            <a:r>
              <a:rPr lang="nl-NL" sz="1000" kern="1200" dirty="0">
                <a:latin typeface="+mj-lt"/>
                <a:ea typeface="ヒラギノ角ゴ Pro W3" charset="-128"/>
                <a:cs typeface="+mn-cs"/>
              </a:rPr>
              <a:t>	</a:t>
            </a:r>
          </a:p>
          <a:p>
            <a:pPr marL="0" indent="0">
              <a:buNone/>
            </a:pPr>
            <a:r>
              <a:rPr lang="nl-NL" sz="1000" kern="1200" dirty="0" smtClean="0">
                <a:latin typeface="+mj-lt"/>
                <a:ea typeface="ヒラギノ角ゴ Pro W3" charset="-128"/>
                <a:cs typeface="+mn-cs"/>
              </a:rPr>
              <a:t>•</a:t>
            </a:r>
            <a:r>
              <a:rPr lang="nl-NL" sz="1000" kern="1200" dirty="0">
                <a:latin typeface="+mj-lt"/>
                <a:ea typeface="ヒラギノ角ゴ Pro W3" charset="-128"/>
                <a:cs typeface="+mn-cs"/>
              </a:rPr>
              <a:t>	</a:t>
            </a:r>
            <a:r>
              <a:rPr lang="nl-NL" sz="1000" dirty="0"/>
              <a:t>Kolom </a:t>
            </a:r>
            <a:r>
              <a:rPr lang="nl-NL" sz="1000" dirty="0" smtClean="0"/>
              <a:t>G: Invullen van </a:t>
            </a:r>
            <a:r>
              <a:rPr lang="nl-NL" sz="1000" dirty="0"/>
              <a:t>de klasse van het </a:t>
            </a:r>
            <a:r>
              <a:rPr lang="nl-NL" sz="1000" dirty="0" err="1"/>
              <a:t>retroreflecterend</a:t>
            </a:r>
            <a:r>
              <a:rPr lang="nl-NL" sz="1000" dirty="0"/>
              <a:t> materiaal in de </a:t>
            </a:r>
            <a:r>
              <a:rPr lang="nl-NL" sz="1000" dirty="0" smtClean="0"/>
              <a:t>	aanduiding 0/I/II/III</a:t>
            </a:r>
            <a:r>
              <a:rPr lang="nl-NL" sz="1000" dirty="0"/>
              <a:t>. Indien </a:t>
            </a:r>
            <a:r>
              <a:rPr lang="nl-NL" sz="1000" dirty="0" smtClean="0"/>
              <a:t>niet </a:t>
            </a:r>
            <a:r>
              <a:rPr lang="nl-NL" sz="1000" dirty="0" err="1" smtClean="0"/>
              <a:t>retroreflecterend</a:t>
            </a:r>
            <a:r>
              <a:rPr lang="nl-NL" sz="1000" dirty="0" smtClean="0"/>
              <a:t>, 0 </a:t>
            </a:r>
            <a:r>
              <a:rPr lang="nl-NL" sz="1000" dirty="0"/>
              <a:t>invullen.</a:t>
            </a:r>
          </a:p>
          <a:p>
            <a:pPr marL="0" indent="0">
              <a:spcBef>
                <a:spcPct val="0"/>
              </a:spcBef>
              <a:buNone/>
            </a:pPr>
            <a:endParaRPr lang="nl-NL" sz="1000" kern="1200" dirty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buNone/>
            </a:pPr>
            <a:r>
              <a:rPr lang="nl-NL" sz="1000" kern="1200" dirty="0">
                <a:latin typeface="+mj-lt"/>
                <a:ea typeface="ヒラギノ角ゴ Pro W3" charset="-128"/>
                <a:cs typeface="+mn-cs"/>
              </a:rPr>
              <a:t>•	</a:t>
            </a:r>
            <a:r>
              <a:rPr lang="nl-NL" sz="1000" kern="1200" dirty="0" smtClean="0">
                <a:latin typeface="+mj-lt"/>
                <a:ea typeface="ヒラギノ角ゴ Pro W3" charset="-128"/>
                <a:cs typeface="+mn-cs"/>
              </a:rPr>
              <a:t>Kolom H: Vul </a:t>
            </a:r>
            <a:r>
              <a:rPr lang="nl-NL" sz="1000" kern="1200" dirty="0">
                <a:latin typeface="+mj-lt"/>
                <a:ea typeface="ヒラギノ角ゴ Pro W3" charset="-128"/>
                <a:cs typeface="+mn-cs"/>
              </a:rPr>
              <a:t>de naam van de fabrikant in</a:t>
            </a:r>
            <a:r>
              <a:rPr lang="nl-NL" sz="1000" kern="1200" dirty="0" smtClean="0">
                <a:latin typeface="+mj-lt"/>
                <a:ea typeface="ヒラギノ角ゴ Pro W3" charset="-128"/>
                <a:cs typeface="+mn-cs"/>
              </a:rPr>
              <a:t>.</a:t>
            </a:r>
          </a:p>
          <a:p>
            <a:pPr marL="0" indent="0">
              <a:buNone/>
            </a:pPr>
            <a:endParaRPr lang="nl-NL" sz="1000" kern="1200" dirty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buNone/>
            </a:pPr>
            <a:r>
              <a:rPr lang="nl-NL" sz="1000" kern="1200" dirty="0" smtClean="0">
                <a:latin typeface="+mj-lt"/>
                <a:ea typeface="ヒラギノ角ゴ Pro W3" charset="-128"/>
                <a:cs typeface="+mn-cs"/>
              </a:rPr>
              <a:t>•</a:t>
            </a:r>
            <a:r>
              <a:rPr lang="nl-NL" sz="1000" kern="1200" dirty="0">
                <a:latin typeface="+mj-lt"/>
                <a:ea typeface="ヒラギノ角ゴ Pro W3" charset="-128"/>
                <a:cs typeface="+mn-cs"/>
              </a:rPr>
              <a:t>	</a:t>
            </a:r>
            <a:r>
              <a:rPr lang="nl-NL" sz="1000" kern="1200" dirty="0" smtClean="0">
                <a:latin typeface="+mj-lt"/>
                <a:ea typeface="ヒラギノ角ゴ Pro W3" charset="-128"/>
                <a:cs typeface="+mn-cs"/>
              </a:rPr>
              <a:t>Kolom I: </a:t>
            </a:r>
            <a:r>
              <a:rPr lang="nl-NL" sz="1000" kern="1200" dirty="0">
                <a:latin typeface="+mj-lt"/>
                <a:ea typeface="ヒラギノ角ゴ Pro W3" charset="-128"/>
                <a:cs typeface="+mn-cs"/>
              </a:rPr>
              <a:t>Bevat het bouwjaar van de tekstplaat. Per </a:t>
            </a:r>
            <a:r>
              <a:rPr lang="nl-NL" sz="1000" kern="1200" dirty="0" smtClean="0">
                <a:latin typeface="+mj-lt"/>
                <a:ea typeface="ヒラギノ角ゴ Pro W3" charset="-128"/>
                <a:cs typeface="+mn-cs"/>
              </a:rPr>
              <a:t>(tekst)plaat </a:t>
            </a:r>
            <a:r>
              <a:rPr lang="nl-NL" sz="1000" kern="1200" dirty="0">
                <a:latin typeface="+mj-lt"/>
                <a:ea typeface="ヒラギノ角ゴ Pro W3" charset="-128"/>
                <a:cs typeface="+mn-cs"/>
              </a:rPr>
              <a:t>aangeven. Invoer </a:t>
            </a:r>
            <a:r>
              <a:rPr lang="nl-NL" sz="1000" kern="1200" dirty="0" smtClean="0">
                <a:latin typeface="+mj-lt"/>
                <a:ea typeface="ヒラギノ角ゴ Pro W3" charset="-128"/>
                <a:cs typeface="+mn-cs"/>
              </a:rPr>
              <a:t>	in jaar</a:t>
            </a:r>
          </a:p>
          <a:p>
            <a:pPr marL="0" indent="0">
              <a:buNone/>
            </a:pPr>
            <a:endParaRPr lang="nl-NL" sz="1000" kern="1200" dirty="0" smtClean="0">
              <a:ea typeface="ヒラギノ角ゴ Pro W3" charset="-128"/>
            </a:endParaRPr>
          </a:p>
          <a:p>
            <a:pPr marL="0" indent="0">
              <a:buNone/>
            </a:pPr>
            <a:r>
              <a:rPr lang="nl-NL" sz="1000" kern="1200" dirty="0" smtClean="0">
                <a:ea typeface="ヒラギノ角ゴ Pro W3" charset="-128"/>
              </a:rPr>
              <a:t>•	Kolom J: </a:t>
            </a:r>
            <a:r>
              <a:rPr lang="nl-NL" sz="1000" kern="1200" dirty="0">
                <a:latin typeface="+mj-lt"/>
                <a:ea typeface="ヒラギノ角ゴ Pro W3" charset="-128"/>
                <a:cs typeface="+mn-cs"/>
              </a:rPr>
              <a:t>Fabrikant </a:t>
            </a:r>
            <a:r>
              <a:rPr lang="nl-NL" sz="1000" kern="1200" dirty="0" smtClean="0">
                <a:latin typeface="+mj-lt"/>
                <a:ea typeface="ヒラギノ角ゴ Pro W3" charset="-128"/>
                <a:cs typeface="+mn-cs"/>
              </a:rPr>
              <a:t>(tekst)plaat</a:t>
            </a:r>
            <a:r>
              <a:rPr lang="nl-NL" sz="1000" kern="1200" dirty="0">
                <a:latin typeface="+mj-lt"/>
                <a:ea typeface="ヒラギノ角ゴ Pro W3" charset="-128"/>
                <a:cs typeface="+mn-cs"/>
              </a:rPr>
              <a:t>: De naam van de fabrikant invullen per </a:t>
            </a:r>
            <a:r>
              <a:rPr lang="nl-NL" sz="1000" kern="1200" dirty="0" smtClean="0">
                <a:latin typeface="+mj-lt"/>
                <a:ea typeface="ヒラギノ角ゴ Pro W3" charset="-128"/>
                <a:cs typeface="+mn-cs"/>
              </a:rPr>
              <a:t>	(tekst)plaat</a:t>
            </a:r>
            <a:r>
              <a:rPr lang="nl-NL" sz="1000" kern="1200" dirty="0">
                <a:latin typeface="+mj-lt"/>
                <a:ea typeface="ヒラギノ角ゴ Pro W3" charset="-128"/>
                <a:cs typeface="+mn-cs"/>
              </a:rPr>
              <a:t>.	</a:t>
            </a:r>
            <a:endParaRPr lang="nl-NL" sz="1000" kern="1200" dirty="0" smtClean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buNone/>
            </a:pPr>
            <a:endParaRPr lang="nl-NL" sz="1000" kern="1200" dirty="0">
              <a:latin typeface="+mj-lt"/>
              <a:ea typeface="ヒラギノ角ゴ Pro W3" charset="-128"/>
              <a:cs typeface="+mn-cs"/>
            </a:endParaRPr>
          </a:p>
          <a:p>
            <a:pPr marL="0" indent="0">
              <a:buNone/>
            </a:pPr>
            <a:r>
              <a:rPr lang="nl-NL" sz="1000" kern="1200" dirty="0">
                <a:latin typeface="+mj-lt"/>
                <a:ea typeface="ヒラギノ角ゴ Pro W3" charset="-128"/>
                <a:cs typeface="+mn-cs"/>
              </a:rPr>
              <a:t>•	</a:t>
            </a:r>
            <a:r>
              <a:rPr lang="nl-NL" sz="1000" kern="1200" dirty="0" smtClean="0">
                <a:latin typeface="+mj-lt"/>
                <a:ea typeface="ヒラギノ角ゴ Pro W3" charset="-128"/>
                <a:cs typeface="+mn-cs"/>
              </a:rPr>
              <a:t>Kolom K: Technische </a:t>
            </a:r>
            <a:r>
              <a:rPr lang="nl-NL" sz="1000" kern="1200" dirty="0">
                <a:latin typeface="+mj-lt"/>
                <a:ea typeface="ヒラギノ角ゴ Pro W3" charset="-128"/>
                <a:cs typeface="+mn-cs"/>
              </a:rPr>
              <a:t>levensduur per (tekst)plaat: aantal jaren </a:t>
            </a:r>
            <a:r>
              <a:rPr lang="nl-NL" sz="1000" kern="1200" dirty="0" smtClean="0">
                <a:latin typeface="+mj-lt"/>
                <a:ea typeface="ヒラギノ角ゴ Pro W3" charset="-128"/>
                <a:cs typeface="+mn-cs"/>
              </a:rPr>
              <a:t>invullen</a:t>
            </a:r>
          </a:p>
          <a:p>
            <a:pPr marL="0" indent="0">
              <a:buNone/>
            </a:pPr>
            <a:endParaRPr lang="nl-NL" sz="1000" b="1" kern="1200" dirty="0">
              <a:latin typeface="+mj-lt"/>
              <a:ea typeface="ヒラギノ角ゴ Pro W3" charset="-128"/>
              <a:cs typeface="+mn-cs"/>
            </a:endParaRPr>
          </a:p>
          <a:p>
            <a:pPr marL="0" indent="0" algn="ctr">
              <a:buNone/>
            </a:pPr>
            <a:endParaRPr lang="nl-NL" sz="1200" b="1" dirty="0" smtClean="0"/>
          </a:p>
          <a:p>
            <a:pPr marL="0" indent="0" algn="ctr">
              <a:buNone/>
            </a:pPr>
            <a:endParaRPr lang="nl-NL" sz="1200" b="1" dirty="0"/>
          </a:p>
          <a:p>
            <a:pPr marL="0" indent="0" algn="ctr">
              <a:buNone/>
            </a:pPr>
            <a:endParaRPr lang="nl-NL" sz="1200" b="1" dirty="0" smtClean="0"/>
          </a:p>
          <a:p>
            <a:pPr marL="0" indent="0" algn="ctr">
              <a:buNone/>
            </a:pPr>
            <a:endParaRPr lang="nl-NL" sz="1200" b="1" dirty="0"/>
          </a:p>
          <a:p>
            <a:pPr marL="0" indent="0" algn="ctr">
              <a:buNone/>
            </a:pPr>
            <a:endParaRPr lang="nl-NL" sz="1200" b="1" dirty="0" smtClean="0"/>
          </a:p>
          <a:p>
            <a:pPr marL="0" indent="0">
              <a:buNone/>
            </a:pPr>
            <a:endParaRPr lang="nl-NL" sz="1200" b="1" dirty="0"/>
          </a:p>
          <a:p>
            <a:pPr marL="0" indent="0">
              <a:buNone/>
            </a:pPr>
            <a:r>
              <a:rPr lang="nl-NL" sz="1200" b="1" dirty="0" smtClean="0"/>
              <a:t>     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276048-5830-414D-80B4-2653FC9CA3F3}" type="slidenum">
              <a:rPr lang="nl-NL" smtClean="0"/>
              <a:pPr/>
              <a:t>7</a:t>
            </a:fld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r>
              <a:rPr lang="nl-NL" dirty="0" smtClean="0"/>
              <a:t>September 2021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" y="2029460"/>
            <a:ext cx="2295525" cy="381000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01" y="2449788"/>
            <a:ext cx="5644484" cy="267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557391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Aangepast 2">
      <a:dk1>
        <a:srgbClr val="000000"/>
      </a:dk1>
      <a:lt1>
        <a:srgbClr val="FFFFFF"/>
      </a:lt1>
      <a:dk2>
        <a:srgbClr val="0E4A10"/>
      </a:dk2>
      <a:lt2>
        <a:srgbClr val="3C1508"/>
      </a:lt2>
      <a:accent1>
        <a:srgbClr val="60652A"/>
      </a:accent1>
      <a:accent2>
        <a:srgbClr val="E70022"/>
      </a:accent2>
      <a:accent3>
        <a:srgbClr val="FFFFFF"/>
      </a:accent3>
      <a:accent4>
        <a:srgbClr val="000000"/>
      </a:accent4>
      <a:accent5>
        <a:srgbClr val="FDE6AC"/>
      </a:accent5>
      <a:accent6>
        <a:srgbClr val="E2A141"/>
      </a:accent6>
      <a:hlink>
        <a:srgbClr val="FF9560"/>
      </a:hlink>
      <a:folHlink>
        <a:srgbClr val="E70022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529D26"/>
        </a:dk2>
        <a:lt2>
          <a:srgbClr val="808080"/>
        </a:lt2>
        <a:accent1>
          <a:srgbClr val="58AE8B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4D3C4"/>
        </a:accent5>
        <a:accent6>
          <a:srgbClr val="2086B2"/>
        </a:accent6>
        <a:hlink>
          <a:srgbClr val="9ACCD4"/>
        </a:hlink>
        <a:folHlink>
          <a:srgbClr val="ED8FB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3C1508"/>
        </a:dk2>
        <a:lt2>
          <a:srgbClr val="3C1508"/>
        </a:lt2>
        <a:accent1>
          <a:srgbClr val="FBD221"/>
        </a:accent1>
        <a:accent2>
          <a:srgbClr val="F9A529"/>
        </a:accent2>
        <a:accent3>
          <a:srgbClr val="FFFFFF"/>
        </a:accent3>
        <a:accent4>
          <a:srgbClr val="000000"/>
        </a:accent4>
        <a:accent5>
          <a:srgbClr val="FDE5AB"/>
        </a:accent5>
        <a:accent6>
          <a:srgbClr val="E29524"/>
        </a:accent6>
        <a:hlink>
          <a:srgbClr val="EE0026"/>
        </a:hlink>
        <a:folHlink>
          <a:srgbClr val="60652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47145C"/>
        </a:dk2>
        <a:lt2>
          <a:srgbClr val="0E4A10"/>
        </a:lt2>
        <a:accent1>
          <a:srgbClr val="EE0026"/>
        </a:accent1>
        <a:accent2>
          <a:srgbClr val="D60044"/>
        </a:accent2>
        <a:accent3>
          <a:srgbClr val="FFFFFF"/>
        </a:accent3>
        <a:accent4>
          <a:srgbClr val="000000"/>
        </a:accent4>
        <a:accent5>
          <a:srgbClr val="F5AAAC"/>
        </a:accent5>
        <a:accent6>
          <a:srgbClr val="C2003D"/>
        </a:accent6>
        <a:hlink>
          <a:srgbClr val="ED8FBB"/>
        </a:hlink>
        <a:folHlink>
          <a:srgbClr val="A100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529D26"/>
        </a:dk2>
        <a:lt2>
          <a:srgbClr val="808080"/>
        </a:lt2>
        <a:accent1>
          <a:srgbClr val="6ED9AD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AE9D3"/>
        </a:accent5>
        <a:accent6>
          <a:srgbClr val="2086B2"/>
        </a:accent6>
        <a:hlink>
          <a:srgbClr val="9ACCD4"/>
        </a:hlink>
        <a:folHlink>
          <a:srgbClr val="ED8F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Rijkshuisstijl</Template>
  <TotalTime>3350</TotalTime>
  <Words>1020</Words>
  <Application>Microsoft Office PowerPoint</Application>
  <PresentationFormat>A4 (210 x 297 mm)</PresentationFormat>
  <Paragraphs>227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4" baseType="lpstr">
      <vt:lpstr>Arial</vt:lpstr>
      <vt:lpstr>Calibri</vt:lpstr>
      <vt:lpstr>Geneva</vt:lpstr>
      <vt:lpstr>Times New Roman</vt:lpstr>
      <vt:lpstr>Verdana</vt:lpstr>
      <vt:lpstr>ヒラギノ角ゴ Pro W3</vt:lpstr>
      <vt:lpstr>Default Design</vt:lpstr>
      <vt:lpstr>PowerPoint-presentatie</vt:lpstr>
      <vt:lpstr>Legenda invulinstructie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Rijkswaterstaat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cdr_horstb</dc:creator>
  <cp:lastModifiedBy>Bentum-Epker, Karin van (NBD)</cp:lastModifiedBy>
  <cp:revision>332</cp:revision>
  <cp:lastPrinted>2021-07-19T14:31:38Z</cp:lastPrinted>
  <dcterms:created xsi:type="dcterms:W3CDTF">2013-02-18T14:58:07Z</dcterms:created>
  <dcterms:modified xsi:type="dcterms:W3CDTF">2021-11-02T13:50:39Z</dcterms:modified>
</cp:coreProperties>
</file>