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8" r:id="rId2"/>
  </p:sldMasterIdLst>
  <p:notesMasterIdLst>
    <p:notesMasterId r:id="rId16"/>
  </p:notesMasterIdLst>
  <p:sldIdLst>
    <p:sldId id="294" r:id="rId3"/>
    <p:sldId id="256" r:id="rId4"/>
    <p:sldId id="285" r:id="rId5"/>
    <p:sldId id="295" r:id="rId6"/>
    <p:sldId id="284" r:id="rId7"/>
    <p:sldId id="286" r:id="rId8"/>
    <p:sldId id="297" r:id="rId9"/>
    <p:sldId id="292" r:id="rId10"/>
    <p:sldId id="298" r:id="rId11"/>
    <p:sldId id="289" r:id="rId12"/>
    <p:sldId id="296" r:id="rId13"/>
    <p:sldId id="300" r:id="rId14"/>
    <p:sldId id="301" r:id="rId15"/>
  </p:sldIdLst>
  <p:sldSz cx="12192000" cy="6858000"/>
  <p:notesSz cx="6805613" cy="9944100"/>
  <p:defaultTextStyle>
    <a:defPPr>
      <a:defRPr lang="nl-NL"/>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oes, Wietse (PPO)" initials="KW(" lastIdx="1" clrIdx="0">
    <p:extLst>
      <p:ext uri="{19B8F6BF-5375-455C-9EA6-DF929625EA0E}">
        <p15:presenceInfo xmlns:p15="http://schemas.microsoft.com/office/powerpoint/2012/main" userId="S-1-5-21-1046319769-833967741-3563887046-683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494" autoAdjust="0"/>
    <p:restoredTop sz="94660"/>
  </p:normalViewPr>
  <p:slideViewPr>
    <p:cSldViewPr>
      <p:cViewPr varScale="1">
        <p:scale>
          <a:sx n="78" d="100"/>
          <a:sy n="78" d="100"/>
        </p:scale>
        <p:origin x="108" y="3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7E6CB489-37B0-4B46-8705-942EA8714724}" type="datetimeFigureOut">
              <a:rPr lang="nl-NL" smtClean="0"/>
              <a:t>24-1-2024</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8A3C638-2EB5-442F-A31E-A4FAA8A267D0}" type="slidenum">
              <a:rPr lang="nl-NL" smtClean="0"/>
              <a:t>‹nr.›</a:t>
            </a:fld>
            <a:endParaRPr lang="nl-NL"/>
          </a:p>
        </p:txBody>
      </p:sp>
    </p:spTree>
    <p:extLst>
      <p:ext uri="{BB962C8B-B14F-4D97-AF65-F5344CB8AC3E}">
        <p14:creationId xmlns:p14="http://schemas.microsoft.com/office/powerpoint/2010/main" val="2403548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r>
              <a:rPr lang="en-US" smtClean="0"/>
              <a:t>Eventuele voettekst</a:t>
            </a:r>
            <a:endParaRPr lang="en-US"/>
          </a:p>
        </p:txBody>
      </p:sp>
      <p:sp>
        <p:nvSpPr>
          <p:cNvPr id="5" name="Tijdelijke aanduiding voor dianummer 4"/>
          <p:cNvSpPr>
            <a:spLocks noGrp="1"/>
          </p:cNvSpPr>
          <p:nvPr>
            <p:ph type="sldNum" sz="quarter" idx="11"/>
          </p:nvPr>
        </p:nvSpPr>
        <p:spPr/>
        <p:txBody>
          <a:bodyPr/>
          <a:lstStyle/>
          <a:p>
            <a:fld id="{7C0D88E8-1530-474F-A7AB-EB6DE1C99DCC}" type="slidenum">
              <a:rPr lang="en-US" smtClean="0"/>
              <a:pPr/>
              <a:t>4</a:t>
            </a:fld>
            <a:endParaRPr lang="en-US"/>
          </a:p>
        </p:txBody>
      </p:sp>
    </p:spTree>
    <p:extLst>
      <p:ext uri="{BB962C8B-B14F-4D97-AF65-F5344CB8AC3E}">
        <p14:creationId xmlns:p14="http://schemas.microsoft.com/office/powerpoint/2010/main" val="3653612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r>
              <a:rPr lang="en-US" smtClean="0"/>
              <a:t>Eventuele voettekst</a:t>
            </a:r>
            <a:endParaRPr lang="en-US"/>
          </a:p>
        </p:txBody>
      </p:sp>
      <p:sp>
        <p:nvSpPr>
          <p:cNvPr id="5" name="Tijdelijke aanduiding voor dianummer 4"/>
          <p:cNvSpPr>
            <a:spLocks noGrp="1"/>
          </p:cNvSpPr>
          <p:nvPr>
            <p:ph type="sldNum" sz="quarter" idx="11"/>
          </p:nvPr>
        </p:nvSpPr>
        <p:spPr/>
        <p:txBody>
          <a:bodyPr/>
          <a:lstStyle/>
          <a:p>
            <a:fld id="{7C0D88E8-1530-474F-A7AB-EB6DE1C99DCC}" type="slidenum">
              <a:rPr lang="en-US" smtClean="0"/>
              <a:pPr/>
              <a:t>11</a:t>
            </a:fld>
            <a:endParaRPr lang="en-US"/>
          </a:p>
        </p:txBody>
      </p:sp>
    </p:spTree>
    <p:extLst>
      <p:ext uri="{BB962C8B-B14F-4D97-AF65-F5344CB8AC3E}">
        <p14:creationId xmlns:p14="http://schemas.microsoft.com/office/powerpoint/2010/main" val="3677113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r>
              <a:rPr lang="en-US" smtClean="0"/>
              <a:t>Eventuele voettekst</a:t>
            </a:r>
            <a:endParaRPr lang="en-US"/>
          </a:p>
        </p:txBody>
      </p:sp>
      <p:sp>
        <p:nvSpPr>
          <p:cNvPr id="5" name="Tijdelijke aanduiding voor dianummer 4"/>
          <p:cNvSpPr>
            <a:spLocks noGrp="1"/>
          </p:cNvSpPr>
          <p:nvPr>
            <p:ph type="sldNum" sz="quarter" idx="11"/>
          </p:nvPr>
        </p:nvSpPr>
        <p:spPr/>
        <p:txBody>
          <a:bodyPr/>
          <a:lstStyle/>
          <a:p>
            <a:fld id="{7C0D88E8-1530-474F-A7AB-EB6DE1C99DCC}" type="slidenum">
              <a:rPr lang="en-US" smtClean="0"/>
              <a:pPr/>
              <a:t>12</a:t>
            </a:fld>
            <a:endParaRPr lang="en-US"/>
          </a:p>
        </p:txBody>
      </p:sp>
    </p:spTree>
    <p:extLst>
      <p:ext uri="{BB962C8B-B14F-4D97-AF65-F5344CB8AC3E}">
        <p14:creationId xmlns:p14="http://schemas.microsoft.com/office/powerpoint/2010/main" val="1427024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voettekst 3"/>
          <p:cNvSpPr>
            <a:spLocks noGrp="1"/>
          </p:cNvSpPr>
          <p:nvPr>
            <p:ph type="ftr" sz="quarter" idx="10"/>
          </p:nvPr>
        </p:nvSpPr>
        <p:spPr/>
        <p:txBody>
          <a:bodyPr/>
          <a:lstStyle/>
          <a:p>
            <a:r>
              <a:rPr lang="en-US" smtClean="0"/>
              <a:t>Eventuele voettekst</a:t>
            </a:r>
            <a:endParaRPr lang="en-US"/>
          </a:p>
        </p:txBody>
      </p:sp>
      <p:sp>
        <p:nvSpPr>
          <p:cNvPr id="5" name="Tijdelijke aanduiding voor dianummer 4"/>
          <p:cNvSpPr>
            <a:spLocks noGrp="1"/>
          </p:cNvSpPr>
          <p:nvPr>
            <p:ph type="sldNum" sz="quarter" idx="11"/>
          </p:nvPr>
        </p:nvSpPr>
        <p:spPr/>
        <p:txBody>
          <a:bodyPr/>
          <a:lstStyle/>
          <a:p>
            <a:fld id="{7C0D88E8-1530-474F-A7AB-EB6DE1C99DCC}" type="slidenum">
              <a:rPr lang="en-US" smtClean="0"/>
              <a:pPr/>
              <a:t>13</a:t>
            </a:fld>
            <a:endParaRPr lang="en-US"/>
          </a:p>
        </p:txBody>
      </p:sp>
    </p:spTree>
    <p:extLst>
      <p:ext uri="{BB962C8B-B14F-4D97-AF65-F5344CB8AC3E}">
        <p14:creationId xmlns:p14="http://schemas.microsoft.com/office/powerpoint/2010/main" val="38408067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dia">
    <p:spTree>
      <p:nvGrpSpPr>
        <p:cNvPr id="1" name=""/>
        <p:cNvGrpSpPr/>
        <p:nvPr/>
      </p:nvGrpSpPr>
      <p:grpSpPr>
        <a:xfrm>
          <a:off x="0" y="0"/>
          <a:ext cx="0" cy="0"/>
          <a:chOff x="0" y="0"/>
          <a:chExt cx="0" cy="0"/>
        </a:xfrm>
      </p:grpSpPr>
      <p:sp>
        <p:nvSpPr>
          <p:cNvPr id="4" name="Rectangle 189" descr="Bar_Right"/>
          <p:cNvSpPr>
            <a:spLocks noChangeArrowheads="1"/>
          </p:cNvSpPr>
          <p:nvPr/>
        </p:nvSpPr>
        <p:spPr bwMode="auto">
          <a:xfrm>
            <a:off x="6096000" y="0"/>
            <a:ext cx="6096000" cy="685800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a:spcBef>
                <a:spcPct val="50000"/>
              </a:spcBef>
              <a:defRPr/>
            </a:pPr>
            <a:endParaRPr lang="nl-NL" altLang="nl-NL" sz="2600" dirty="0">
              <a:solidFill>
                <a:srgbClr val="FFFFFF"/>
              </a:solidFill>
              <a:cs typeface="Arial" charset="0"/>
            </a:endParaRPr>
          </a:p>
        </p:txBody>
      </p:sp>
      <p:sp>
        <p:nvSpPr>
          <p:cNvPr id="5" name="Rectangle 157"/>
          <p:cNvSpPr>
            <a:spLocks noChangeArrowheads="1"/>
          </p:cNvSpPr>
          <p:nvPr/>
        </p:nvSpPr>
        <p:spPr bwMode="auto">
          <a:xfrm>
            <a:off x="6578601" y="2474914"/>
            <a:ext cx="4798484"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endParaRPr lang="nl-NL" altLang="nl-NL" sz="2600" dirty="0">
              <a:solidFill>
                <a:srgbClr val="FFFFFF"/>
              </a:solidFill>
              <a:cs typeface="Arial" charset="0"/>
            </a:endParaRPr>
          </a:p>
        </p:txBody>
      </p:sp>
      <p:sp>
        <p:nvSpPr>
          <p:cNvPr id="6"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spcBef>
                <a:spcPct val="50000"/>
              </a:spcBef>
              <a:defRPr/>
            </a:pPr>
            <a:endParaRPr lang="nl-NL" altLang="nl-NL" sz="2200" dirty="0">
              <a:solidFill>
                <a:srgbClr val="000000"/>
              </a:solidFill>
              <a:cs typeface="Arial" charset="0"/>
            </a:endParaRPr>
          </a:p>
        </p:txBody>
      </p:sp>
      <p:pic>
        <p:nvPicPr>
          <p:cNvPr id="7" name="LogoLandmac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588"/>
            <a:ext cx="12175067"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64" name="Rectangle 196"/>
          <p:cNvSpPr>
            <a:spLocks noGrp="1" noChangeArrowheads="1"/>
          </p:cNvSpPr>
          <p:nvPr>
            <p:ph type="ctrTitle"/>
          </p:nvPr>
        </p:nvSpPr>
        <p:spPr>
          <a:xfrm>
            <a:off x="6715203" y="2880000"/>
            <a:ext cx="4798484" cy="856800"/>
          </a:xfrm>
        </p:spPr>
        <p:txBody>
          <a:bodyPr anchor="b">
            <a:noAutofit/>
          </a:bodyPr>
          <a:lstStyle>
            <a:lvl1pPr>
              <a:defRPr>
                <a:solidFill>
                  <a:schemeClr val="tx1"/>
                </a:solidFill>
              </a:defRPr>
            </a:lvl1pPr>
          </a:lstStyle>
          <a:p>
            <a:pPr lvl="0"/>
            <a:r>
              <a:rPr lang="nl-NL" noProof="0" smtClean="0"/>
              <a:t>Klik om de stijl te bewerken</a:t>
            </a:r>
            <a:endParaRPr lang="nl-NL" noProof="0" dirty="0"/>
          </a:p>
        </p:txBody>
      </p:sp>
      <p:sp>
        <p:nvSpPr>
          <p:cNvPr id="7374" name="Rectangle 206"/>
          <p:cNvSpPr>
            <a:spLocks noGrp="1" noChangeArrowheads="1"/>
          </p:cNvSpPr>
          <p:nvPr>
            <p:ph type="subTitle" idx="1"/>
          </p:nvPr>
        </p:nvSpPr>
        <p:spPr>
          <a:xfrm>
            <a:off x="6715203" y="3780000"/>
            <a:ext cx="4798484" cy="1753200"/>
          </a:xfrm>
        </p:spPr>
        <p:txBody>
          <a:bodyPr/>
          <a:lstStyle>
            <a:lvl1pPr marL="0" indent="0">
              <a:buNone/>
              <a:defRPr sz="1800">
                <a:solidFill>
                  <a:srgbClr val="007BC7"/>
                </a:solidFill>
              </a:defRPr>
            </a:lvl1pPr>
          </a:lstStyle>
          <a:p>
            <a:pPr lvl="0"/>
            <a:r>
              <a:rPr lang="nl-NL" noProof="0" smtClean="0"/>
              <a:t>Klik om de ondertitelstijl van het model te bewerken</a:t>
            </a:r>
            <a:endParaRPr lang="nl-NL" noProof="0" dirty="0"/>
          </a:p>
        </p:txBody>
      </p:sp>
      <p:sp>
        <p:nvSpPr>
          <p:cNvPr id="8" name="Date Placeholder 1" descr="Date"/>
          <p:cNvSpPr>
            <a:spLocks noGrp="1"/>
          </p:cNvSpPr>
          <p:nvPr>
            <p:ph type="dt" sz="half" idx="10"/>
          </p:nvPr>
        </p:nvSpPr>
        <p:spPr>
          <a:xfrm>
            <a:off x="6716184" y="6516688"/>
            <a:ext cx="5240867" cy="207962"/>
          </a:xfrm>
        </p:spPr>
        <p:txBody>
          <a:bodyPr/>
          <a:lstStyle>
            <a:lvl1pPr algn="l" eaLnBrk="1" fontAlgn="auto" hangingPunct="1">
              <a:spcBef>
                <a:spcPts val="0"/>
              </a:spcBef>
              <a:spcAft>
                <a:spcPts val="0"/>
              </a:spcAft>
              <a:defRPr sz="1000">
                <a:solidFill>
                  <a:srgbClr val="000000"/>
                </a:solidFill>
              </a:defRPr>
            </a:lvl1pPr>
          </a:lstStyle>
          <a:p>
            <a:pPr>
              <a:defRPr/>
            </a:pPr>
            <a:fld id="{7F2AC653-8413-455B-88F3-25D32D1F5346}" type="datetimeFigureOut">
              <a:rPr lang="nl-NL" smtClean="0"/>
              <a:pPr>
                <a:defRPr/>
              </a:pPr>
              <a:t>24-1-2024</a:t>
            </a:fld>
            <a:endParaRPr lang="nl-NL"/>
          </a:p>
        </p:txBody>
      </p:sp>
    </p:spTree>
    <p:extLst>
      <p:ext uri="{BB962C8B-B14F-4D97-AF65-F5344CB8AC3E}">
        <p14:creationId xmlns:p14="http://schemas.microsoft.com/office/powerpoint/2010/main" val="2128383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illustratie 4"/>
          <p:cNvSpPr>
            <a:spLocks noGrp="1"/>
          </p:cNvSpPr>
          <p:nvPr>
            <p:ph type="clipArt" sz="quarter" idx="11"/>
          </p:nvPr>
        </p:nvSpPr>
        <p:spPr>
          <a:xfrm>
            <a:off x="624416" y="2070000"/>
            <a:ext cx="11203200" cy="4140000"/>
          </a:xfrm>
        </p:spPr>
        <p:txBody>
          <a:bodyPr/>
          <a:lstStyle/>
          <a:p>
            <a:pPr lvl="0"/>
            <a:r>
              <a:rPr lang="nl-NL" noProof="0" smtClean="0"/>
              <a:t>Klik op het pictogram als u een onlineafbeelding wilt toevoegen</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1624476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4CBF5525-17E5-497A-9DE4-765D14C33CF8}" type="datetimeFigureOut">
              <a:rPr lang="nl-NL"/>
              <a:pPr>
                <a:defRPr/>
              </a:pPr>
              <a:t>24-1-2024</a:t>
            </a:fld>
            <a:endParaRPr lang="nl-NL"/>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2AAB4B4C-CB2E-4049-A73D-6BDBF887D0CF}" type="slidenum">
              <a:rPr lang="nl-NL"/>
              <a:pPr>
                <a:defRPr/>
              </a:pPr>
              <a:t>‹nr.›</a:t>
            </a:fld>
            <a:endParaRPr lang="nl-NL"/>
          </a:p>
        </p:txBody>
      </p:sp>
    </p:spTree>
    <p:extLst>
      <p:ext uri="{BB962C8B-B14F-4D97-AF65-F5344CB8AC3E}">
        <p14:creationId xmlns:p14="http://schemas.microsoft.com/office/powerpoint/2010/main" val="3706933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2254187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20180608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21314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745340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03414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103662081"/>
      </p:ext>
    </p:extLst>
  </p:cSld>
  <p:clrMapOvr>
    <a:masterClrMapping/>
  </p:clrMapOvr>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11429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1339483884"/>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lvl1pPr>
              <a:defRPr/>
            </a:lvl1pPr>
          </a:lstStyle>
          <a:p>
            <a:r>
              <a:rPr lang="nl-NL" noProof="0" smtClean="0"/>
              <a:t>Klik om de stijl te bewerken</a:t>
            </a:r>
            <a:endParaRPr lang="nl-NL" noProof="0" dirty="0"/>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smtClean="0"/>
              <a:t>Tekststijl van het model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1370336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3936768540"/>
      </p:ext>
    </p:extLst>
  </p:cSld>
  <p:clrMapOvr>
    <a:masterClrMapping/>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52468268"/>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3321769185"/>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3981619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410368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tabel 4"/>
          <p:cNvSpPr>
            <a:spLocks noGrp="1"/>
          </p:cNvSpPr>
          <p:nvPr>
            <p:ph type="tbl" sz="quarter" idx="11"/>
          </p:nvPr>
        </p:nvSpPr>
        <p:spPr>
          <a:xfrm>
            <a:off x="624000" y="2070000"/>
            <a:ext cx="11203200" cy="4140000"/>
          </a:xfrm>
        </p:spPr>
        <p:txBody>
          <a:bodyPr/>
          <a:lstStyle/>
          <a:p>
            <a:pPr lvl="0"/>
            <a:r>
              <a:rPr lang="nl-NL" noProof="0" smtClean="0"/>
              <a:t>Klik op het pictogram als u een tabel wilt toevoegen</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4098042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grafiek 4"/>
          <p:cNvSpPr>
            <a:spLocks noGrp="1"/>
          </p:cNvSpPr>
          <p:nvPr>
            <p:ph type="chart" sz="quarter" idx="11"/>
          </p:nvPr>
        </p:nvSpPr>
        <p:spPr>
          <a:xfrm>
            <a:off x="624417" y="2070000"/>
            <a:ext cx="11203200" cy="4140000"/>
          </a:xfrm>
        </p:spPr>
        <p:txBody>
          <a:bodyPr/>
          <a:lstStyle/>
          <a:p>
            <a:pPr lvl="0"/>
            <a:r>
              <a:rPr lang="nl-NL" noProof="0" smtClean="0"/>
              <a:t>Klik op het pictogram als u een grafiek wilt toevoegen</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365248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illustratie 4"/>
          <p:cNvSpPr>
            <a:spLocks noGrp="1"/>
          </p:cNvSpPr>
          <p:nvPr>
            <p:ph type="clipArt" sz="quarter" idx="11"/>
          </p:nvPr>
        </p:nvSpPr>
        <p:spPr>
          <a:xfrm>
            <a:off x="624416" y="2070000"/>
            <a:ext cx="11203200" cy="4140000"/>
          </a:xfrm>
        </p:spPr>
        <p:txBody>
          <a:bodyPr/>
          <a:lstStyle/>
          <a:p>
            <a:pPr lvl="0"/>
            <a:r>
              <a:rPr lang="nl-NL" noProof="0" smtClean="0"/>
              <a:t>Klik op het pictogram als u een onlineafbeelding wilt toevoegen</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3069046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eldia">
    <p:spTree>
      <p:nvGrpSpPr>
        <p:cNvPr id="1" name=""/>
        <p:cNvGrpSpPr/>
        <p:nvPr/>
      </p:nvGrpSpPr>
      <p:grpSpPr>
        <a:xfrm>
          <a:off x="0" y="0"/>
          <a:ext cx="0" cy="0"/>
          <a:chOff x="0" y="0"/>
          <a:chExt cx="0" cy="0"/>
        </a:xfrm>
      </p:grpSpPr>
      <p:sp>
        <p:nvSpPr>
          <p:cNvPr id="4" name="Rectangle 189" descr="Bar_Right"/>
          <p:cNvSpPr>
            <a:spLocks noChangeArrowheads="1"/>
          </p:cNvSpPr>
          <p:nvPr/>
        </p:nvSpPr>
        <p:spPr bwMode="auto">
          <a:xfrm>
            <a:off x="6096000" y="0"/>
            <a:ext cx="6096000" cy="685800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a:spcBef>
                <a:spcPct val="50000"/>
              </a:spcBef>
              <a:defRPr/>
            </a:pPr>
            <a:endParaRPr lang="nl-NL" altLang="nl-NL" sz="2600" dirty="0">
              <a:solidFill>
                <a:srgbClr val="FFFFFF"/>
              </a:solidFill>
              <a:cs typeface="Arial" charset="0"/>
            </a:endParaRPr>
          </a:p>
        </p:txBody>
      </p:sp>
      <p:sp>
        <p:nvSpPr>
          <p:cNvPr id="5" name="Rectangle 157"/>
          <p:cNvSpPr>
            <a:spLocks noChangeArrowheads="1"/>
          </p:cNvSpPr>
          <p:nvPr/>
        </p:nvSpPr>
        <p:spPr bwMode="auto">
          <a:xfrm>
            <a:off x="6578601" y="2474914"/>
            <a:ext cx="4798484"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endParaRPr lang="nl-NL" altLang="nl-NL" sz="2600" dirty="0">
              <a:solidFill>
                <a:srgbClr val="FFFFFF"/>
              </a:solidFill>
              <a:cs typeface="Arial" charset="0"/>
            </a:endParaRPr>
          </a:p>
        </p:txBody>
      </p:sp>
      <p:sp>
        <p:nvSpPr>
          <p:cNvPr id="6"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spcBef>
                <a:spcPct val="50000"/>
              </a:spcBef>
              <a:defRPr/>
            </a:pPr>
            <a:endParaRPr lang="nl-NL" altLang="nl-NL" sz="2200" dirty="0">
              <a:solidFill>
                <a:srgbClr val="000000"/>
              </a:solidFill>
              <a:cs typeface="Arial" charset="0"/>
            </a:endParaRPr>
          </a:p>
        </p:txBody>
      </p:sp>
      <p:pic>
        <p:nvPicPr>
          <p:cNvPr id="7" name="LogoLandmac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 y="1588"/>
            <a:ext cx="12175067"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64" name="Rectangle 196"/>
          <p:cNvSpPr>
            <a:spLocks noGrp="1" noChangeArrowheads="1"/>
          </p:cNvSpPr>
          <p:nvPr>
            <p:ph type="ctrTitle"/>
          </p:nvPr>
        </p:nvSpPr>
        <p:spPr>
          <a:xfrm>
            <a:off x="6715203" y="2880000"/>
            <a:ext cx="4798484" cy="856800"/>
          </a:xfrm>
        </p:spPr>
        <p:txBody>
          <a:bodyPr anchor="b">
            <a:noAutofit/>
          </a:bodyPr>
          <a:lstStyle>
            <a:lvl1pPr>
              <a:defRPr>
                <a:solidFill>
                  <a:schemeClr val="tx1"/>
                </a:solidFill>
              </a:defRPr>
            </a:lvl1pPr>
          </a:lstStyle>
          <a:p>
            <a:pPr lvl="0"/>
            <a:r>
              <a:rPr lang="nl-NL" noProof="0" smtClean="0"/>
              <a:t>Klik om de stijl te bewerken</a:t>
            </a:r>
            <a:endParaRPr lang="nl-NL" noProof="0" dirty="0"/>
          </a:p>
        </p:txBody>
      </p:sp>
      <p:sp>
        <p:nvSpPr>
          <p:cNvPr id="7374" name="Rectangle 206"/>
          <p:cNvSpPr>
            <a:spLocks noGrp="1" noChangeArrowheads="1"/>
          </p:cNvSpPr>
          <p:nvPr>
            <p:ph type="subTitle" idx="1"/>
          </p:nvPr>
        </p:nvSpPr>
        <p:spPr>
          <a:xfrm>
            <a:off x="6715203" y="3780000"/>
            <a:ext cx="4798484" cy="1753200"/>
          </a:xfrm>
        </p:spPr>
        <p:txBody>
          <a:bodyPr/>
          <a:lstStyle>
            <a:lvl1pPr marL="0" indent="0">
              <a:buNone/>
              <a:defRPr sz="1800">
                <a:solidFill>
                  <a:srgbClr val="007BC7"/>
                </a:solidFill>
              </a:defRPr>
            </a:lvl1pPr>
          </a:lstStyle>
          <a:p>
            <a:pPr lvl="0"/>
            <a:r>
              <a:rPr lang="nl-NL" noProof="0" smtClean="0"/>
              <a:t>Klik om de ondertitelstijl van het model te bewerken</a:t>
            </a:r>
            <a:endParaRPr lang="nl-NL" noProof="0" dirty="0"/>
          </a:p>
        </p:txBody>
      </p:sp>
      <p:sp>
        <p:nvSpPr>
          <p:cNvPr id="8" name="Date Placeholder 1" descr="Date"/>
          <p:cNvSpPr>
            <a:spLocks noGrp="1"/>
          </p:cNvSpPr>
          <p:nvPr>
            <p:ph type="dt" sz="half" idx="10"/>
          </p:nvPr>
        </p:nvSpPr>
        <p:spPr>
          <a:xfrm>
            <a:off x="6716184" y="6516688"/>
            <a:ext cx="5240867" cy="207962"/>
          </a:xfrm>
        </p:spPr>
        <p:txBody>
          <a:bodyPr/>
          <a:lstStyle>
            <a:lvl1pPr algn="l" eaLnBrk="1" fontAlgn="auto" hangingPunct="1">
              <a:spcBef>
                <a:spcPts val="0"/>
              </a:spcBef>
              <a:spcAft>
                <a:spcPts val="0"/>
              </a:spcAft>
              <a:defRPr sz="1000">
                <a:solidFill>
                  <a:srgbClr val="000000"/>
                </a:solidFill>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157174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lvl1pPr>
              <a:defRPr/>
            </a:lvl1pPr>
          </a:lstStyle>
          <a:p>
            <a:r>
              <a:rPr lang="nl-NL" noProof="0" smtClean="0"/>
              <a:t>Klik om de stijl te bewerken</a:t>
            </a:r>
            <a:endParaRPr lang="nl-NL" noProof="0" dirty="0"/>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smtClean="0"/>
              <a:t>Tekststijl van het model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2079152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tabel 4"/>
          <p:cNvSpPr>
            <a:spLocks noGrp="1"/>
          </p:cNvSpPr>
          <p:nvPr>
            <p:ph type="tbl" sz="quarter" idx="11"/>
          </p:nvPr>
        </p:nvSpPr>
        <p:spPr>
          <a:xfrm>
            <a:off x="624000" y="2070000"/>
            <a:ext cx="11203200" cy="4140000"/>
          </a:xfrm>
        </p:spPr>
        <p:txBody>
          <a:bodyPr/>
          <a:lstStyle/>
          <a:p>
            <a:pPr lvl="0"/>
            <a:r>
              <a:rPr lang="nl-NL" noProof="0" smtClean="0"/>
              <a:t>Klik op het pictogram als u een tabel wilt toevoegen</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66393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grafiek 4"/>
          <p:cNvSpPr>
            <a:spLocks noGrp="1"/>
          </p:cNvSpPr>
          <p:nvPr>
            <p:ph type="chart" sz="quarter" idx="11"/>
          </p:nvPr>
        </p:nvSpPr>
        <p:spPr>
          <a:xfrm>
            <a:off x="624417" y="2070000"/>
            <a:ext cx="11203200" cy="4140000"/>
          </a:xfrm>
        </p:spPr>
        <p:txBody>
          <a:bodyPr/>
          <a:lstStyle/>
          <a:p>
            <a:pPr lvl="0"/>
            <a:r>
              <a:rPr lang="nl-NL" noProof="0" smtClean="0"/>
              <a:t>Klik op het pictogram als u een grafiek wilt toevoegen</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344273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hpKleurvlakOnder" descr="Bar_Bottom"/>
          <p:cNvSpPr>
            <a:spLocks noChangeArrowheads="1"/>
          </p:cNvSpPr>
          <p:nvPr/>
        </p:nvSpPr>
        <p:spPr bwMode="auto">
          <a:xfrm>
            <a:off x="0" y="6318250"/>
            <a:ext cx="12192000" cy="53975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eaLnBrk="1" hangingPunct="1">
              <a:defRPr/>
            </a:pPr>
            <a:endParaRPr lang="nl-NL" altLang="nl-NL" dirty="0">
              <a:solidFill>
                <a:srgbClr val="FFFFFF"/>
              </a:solidFill>
              <a:cs typeface="Arial" charset="0"/>
            </a:endParaRPr>
          </a:p>
        </p:txBody>
      </p:sp>
      <p:sp>
        <p:nvSpPr>
          <p:cNvPr id="1070" name="Rectangle 46"/>
          <p:cNvSpPr>
            <a:spLocks noGrp="1" noChangeArrowheads="1"/>
          </p:cNvSpPr>
          <p:nvPr>
            <p:ph type="body" idx="1"/>
          </p:nvPr>
        </p:nvSpPr>
        <p:spPr bwMode="auto">
          <a:xfrm>
            <a:off x="624418" y="2070100"/>
            <a:ext cx="11203516"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a:t>Klik</a:t>
            </a:r>
            <a:r>
              <a:rPr lang="nl-NL" dirty="0"/>
              <a:t> </a:t>
            </a:r>
            <a:r>
              <a:rPr lang="nl-NL" dirty="0" err="1"/>
              <a:t>om</a:t>
            </a:r>
            <a:r>
              <a:rPr lang="nl-NL" dirty="0"/>
              <a:t> het </a:t>
            </a:r>
            <a:r>
              <a:rPr lang="nl-NL" dirty="0" err="1"/>
              <a:t>opmaakprofiel</a:t>
            </a:r>
            <a:r>
              <a:rPr lang="nl-NL" dirty="0"/>
              <a:t> van de </a:t>
            </a:r>
            <a:r>
              <a:rPr lang="nl-NL" dirty="0" err="1"/>
              <a:t>modeltekst</a:t>
            </a:r>
            <a:r>
              <a:rPr lang="nl-NL" dirty="0"/>
              <a:t> </a:t>
            </a:r>
            <a:r>
              <a:rPr lang="nl-NL" dirty="0" err="1"/>
              <a:t>te</a:t>
            </a:r>
            <a:r>
              <a:rPr lang="nl-NL" dirty="0"/>
              <a:t> </a:t>
            </a:r>
            <a:r>
              <a:rPr lang="nl-NL" dirty="0" err="1"/>
              <a:t>bewerken</a:t>
            </a:r>
            <a:endParaRPr lang="nl-NL" dirty="0"/>
          </a:p>
          <a:p>
            <a:pPr lvl="1"/>
            <a:r>
              <a:rPr lang="nl-NL" dirty="0"/>
              <a:t>Tweede </a:t>
            </a:r>
            <a:r>
              <a:rPr lang="nl-NL" dirty="0" err="1"/>
              <a:t>niveau</a:t>
            </a:r>
            <a:r>
              <a:rPr lang="nl-NL" dirty="0"/>
              <a:t> </a:t>
            </a:r>
          </a:p>
          <a:p>
            <a:pPr lvl="2"/>
            <a:r>
              <a:rPr lang="nl-NL" dirty="0" err="1"/>
              <a:t>Derde</a:t>
            </a:r>
            <a:r>
              <a:rPr lang="nl-NL" dirty="0"/>
              <a:t> niveau</a:t>
            </a:r>
          </a:p>
          <a:p>
            <a:pPr lvl="4"/>
            <a:r>
              <a:rPr lang="nl-NL" dirty="0"/>
              <a:t> Vierde niveau</a:t>
            </a:r>
          </a:p>
          <a:p>
            <a:pPr lvl="5"/>
            <a:r>
              <a:rPr lang="nl-NL" dirty="0"/>
              <a:t>Vijfde niveau</a:t>
            </a:r>
          </a:p>
        </p:txBody>
      </p:sp>
      <p:sp>
        <p:nvSpPr>
          <p:cNvPr id="2052" name="shpTekst" descr="Bar_Top"/>
          <p:cNvSpPr>
            <a:spLocks noChangeArrowheads="1"/>
          </p:cNvSpPr>
          <p:nvPr/>
        </p:nvSpPr>
        <p:spPr bwMode="auto">
          <a:xfrm>
            <a:off x="0" y="1"/>
            <a:ext cx="12192000" cy="1071563"/>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eaLnBrk="1" hangingPunct="1">
              <a:defRPr/>
            </a:pPr>
            <a:endParaRPr lang="nl-NL" altLang="nl-NL" dirty="0">
              <a:solidFill>
                <a:srgbClr val="FFFFFF"/>
              </a:solidFill>
              <a:cs typeface="Arial" charset="0"/>
            </a:endParaRPr>
          </a:p>
        </p:txBody>
      </p:sp>
      <p:sp>
        <p:nvSpPr>
          <p:cNvPr id="2053" name="Rectangle 45"/>
          <p:cNvSpPr>
            <a:spLocks noGrp="1" noChangeArrowheads="1"/>
          </p:cNvSpPr>
          <p:nvPr>
            <p:ph type="title"/>
          </p:nvPr>
        </p:nvSpPr>
        <p:spPr bwMode="auto">
          <a:xfrm>
            <a:off x="624418" y="1295400"/>
            <a:ext cx="11203516"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altLang="nl-NL" smtClean="0"/>
          </a:p>
        </p:txBody>
      </p:sp>
      <p:sp>
        <p:nvSpPr>
          <p:cNvPr id="2054" name="shpKleurvlakBoven"/>
          <p:cNvSpPr>
            <a:spLocks noChangeArrowheads="1"/>
          </p:cNvSpPr>
          <p:nvPr/>
        </p:nvSpPr>
        <p:spPr bwMode="auto">
          <a:xfrm>
            <a:off x="6716185" y="6423026"/>
            <a:ext cx="42037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r>
              <a:rPr lang="nl-NL" altLang="nl-NL" sz="1000" dirty="0">
                <a:solidFill>
                  <a:srgbClr val="000000"/>
                </a:solidFill>
                <a:cs typeface="Arial" charset="0"/>
              </a:rPr>
              <a:t>Rijkswaterstaat</a:t>
            </a:r>
          </a:p>
        </p:txBody>
      </p:sp>
      <p:sp>
        <p:nvSpPr>
          <p:cNvPr id="2055" name="shpBeeldmerk"/>
          <p:cNvSpPr>
            <a:spLocks noChangeArrowheads="1"/>
          </p:cNvSpPr>
          <p:nvPr/>
        </p:nvSpPr>
        <p:spPr bwMode="auto">
          <a:xfrm>
            <a:off x="624417" y="6613526"/>
            <a:ext cx="2537883"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fld id="{131D1635-0504-4F7A-A5FB-C57E5C29AAFB}" type="slidenum">
              <a:rPr lang="nl-NL" altLang="nl-NL" sz="1000" smtClean="0">
                <a:solidFill>
                  <a:srgbClr val="000000"/>
                </a:solidFill>
              </a:rPr>
              <a:pPr>
                <a:defRPr/>
              </a:pPr>
              <a:t>‹nr.›</a:t>
            </a:fld>
            <a:endParaRPr lang="nl-NL" altLang="nl-NL" sz="1000" smtClean="0">
              <a:solidFill>
                <a:srgbClr val="000000"/>
              </a:solidFill>
            </a:endParaRPr>
          </a:p>
        </p:txBody>
      </p:sp>
      <p:sp>
        <p:nvSpPr>
          <p:cNvPr id="2056"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spcBef>
                <a:spcPct val="50000"/>
              </a:spcBef>
              <a:defRPr/>
            </a:pPr>
            <a:endParaRPr lang="nl-NL" altLang="nl-NL" sz="2200" dirty="0">
              <a:solidFill>
                <a:srgbClr val="000000"/>
              </a:solidFill>
              <a:cs typeface="Arial" charset="0"/>
            </a:endParaRPr>
          </a:p>
        </p:txBody>
      </p:sp>
      <p:pic>
        <p:nvPicPr>
          <p:cNvPr id="2057" name="LogoLandmacht"/>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80618" y="4764"/>
            <a:ext cx="586316"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5868" y="6613526"/>
            <a:ext cx="2010833" cy="119063"/>
          </a:xfrm>
          <a:prstGeom prst="rect">
            <a:avLst/>
          </a:prstGeom>
        </p:spPr>
        <p:txBody>
          <a:bodyPr vert="horz" lIns="91440" tIns="45720" rIns="91440" bIns="45720" rtlCol="0" anchor="ctr"/>
          <a:lstStyle>
            <a:lvl1pPr algn="r" eaLnBrk="0" hangingPunct="0">
              <a:spcBef>
                <a:spcPct val="50000"/>
              </a:spcBef>
              <a:defRPr sz="1000">
                <a:solidFill>
                  <a:srgbClr val="000000"/>
                </a:solidFill>
                <a:latin typeface="+mn-lt"/>
                <a:cs typeface="+mn-cs"/>
              </a:defRPr>
            </a:lvl1pPr>
          </a:lstStyle>
          <a:p>
            <a:pPr>
              <a:defRPr/>
            </a:pPr>
            <a:fld id="{C2AC5F8A-F583-4D8F-8866-36BDE602C334}" type="datetimeFigureOut">
              <a:rPr lang="nl-NL" smtClean="0"/>
              <a:pPr>
                <a:defRPr/>
              </a:pPr>
              <a:t>24-1-2024</a:t>
            </a:fld>
            <a:endParaRPr lang="nl-NL"/>
          </a:p>
        </p:txBody>
      </p:sp>
    </p:spTree>
    <p:extLst>
      <p:ext uri="{BB962C8B-B14F-4D97-AF65-F5344CB8AC3E}">
        <p14:creationId xmlns:p14="http://schemas.microsoft.com/office/powerpoint/2010/main" val="11897044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12" r:id="rId12"/>
  </p:sldLayoutIdLst>
  <p:txStyles>
    <p:titleStyle>
      <a:lvl1pPr algn="l" rtl="0" eaLnBrk="1" fontAlgn="base" hangingPunct="1">
        <a:spcBef>
          <a:spcPct val="0"/>
        </a:spcBef>
        <a:spcAft>
          <a:spcPct val="0"/>
        </a:spcAft>
        <a:defRPr sz="2600">
          <a:solidFill>
            <a:srgbClr val="007BC7"/>
          </a:solidFill>
          <a:latin typeface="+mj-lt"/>
          <a:ea typeface="+mj-ea"/>
          <a:cs typeface="+mj-cs"/>
        </a:defRPr>
      </a:lvl1pPr>
      <a:lvl2pPr algn="l" rtl="0" eaLnBrk="1" fontAlgn="base" hangingPunct="1">
        <a:spcBef>
          <a:spcPct val="0"/>
        </a:spcBef>
        <a:spcAft>
          <a:spcPct val="0"/>
        </a:spcAft>
        <a:defRPr sz="2600">
          <a:solidFill>
            <a:srgbClr val="007BC7"/>
          </a:solidFill>
          <a:latin typeface="Verdana" pitchFamily="34" charset="0"/>
        </a:defRPr>
      </a:lvl2pPr>
      <a:lvl3pPr algn="l" rtl="0" eaLnBrk="1" fontAlgn="base" hangingPunct="1">
        <a:spcBef>
          <a:spcPct val="0"/>
        </a:spcBef>
        <a:spcAft>
          <a:spcPct val="0"/>
        </a:spcAft>
        <a:defRPr sz="2600">
          <a:solidFill>
            <a:srgbClr val="007BC7"/>
          </a:solidFill>
          <a:latin typeface="Verdana" pitchFamily="34" charset="0"/>
        </a:defRPr>
      </a:lvl3pPr>
      <a:lvl4pPr algn="l" rtl="0" eaLnBrk="1" fontAlgn="base" hangingPunct="1">
        <a:spcBef>
          <a:spcPct val="0"/>
        </a:spcBef>
        <a:spcAft>
          <a:spcPct val="0"/>
        </a:spcAft>
        <a:defRPr sz="2600">
          <a:solidFill>
            <a:srgbClr val="007BC7"/>
          </a:solidFill>
          <a:latin typeface="Verdana" pitchFamily="34" charset="0"/>
        </a:defRPr>
      </a:lvl4pPr>
      <a:lvl5pPr algn="l" rtl="0" eaLnBrk="1" fontAlgn="base" hangingPunct="1">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5"/>
        </a:spcBef>
        <a:spcAft>
          <a:spcPct val="0"/>
        </a:spcAft>
        <a:buFont typeface="Arial" panose="020B0604020202020204" pitchFamily="34" charset="0"/>
        <a:buChar char="•"/>
        <a:defRPr>
          <a:solidFill>
            <a:srgbClr val="000000"/>
          </a:solidFill>
          <a:latin typeface="+mn-lt"/>
          <a:ea typeface="+mn-ea"/>
          <a:cs typeface="+mn-cs"/>
        </a:defRPr>
      </a:lvl1pPr>
      <a:lvl2pPr marL="741363" indent="-284163" algn="l" rtl="0" eaLnBrk="1" fontAlgn="base" hangingPunct="1">
        <a:spcBef>
          <a:spcPts val="425"/>
        </a:spcBef>
        <a:spcAft>
          <a:spcPct val="0"/>
        </a:spcAft>
        <a:buFont typeface="Verdana" panose="020B0604030504040204" pitchFamily="34" charset="0"/>
        <a:buChar char="–"/>
        <a:defRPr>
          <a:solidFill>
            <a:srgbClr val="000000"/>
          </a:solidFill>
          <a:latin typeface="+mn-lt"/>
        </a:defRPr>
      </a:lvl2pPr>
      <a:lvl3pPr marL="965200" indent="-342900" algn="l" rtl="0" eaLnBrk="1" fontAlgn="base" hangingPunct="1">
        <a:spcBef>
          <a:spcPts val="425"/>
        </a:spcBef>
        <a:spcAft>
          <a:spcPct val="0"/>
        </a:spcAft>
        <a:buFont typeface="Arial" panose="020B0604020202020204" pitchFamily="34" charset="0"/>
        <a:buChar char="•"/>
        <a:defRPr>
          <a:solidFill>
            <a:srgbClr val="000000"/>
          </a:solidFill>
          <a:latin typeface="+mn-lt"/>
        </a:defRPr>
      </a:lvl3pPr>
      <a:lvl4pPr marL="989013" algn="l" rtl="0" eaLnBrk="1" fontAlgn="base" hangingPunct="1">
        <a:spcBef>
          <a:spcPct val="5000"/>
        </a:spcBef>
        <a:spcAft>
          <a:spcPct val="0"/>
        </a:spcAft>
        <a:buFont typeface="Verdana" panose="020B0604030504040204" pitchFamily="34" charset="0"/>
        <a:defRPr sz="2200">
          <a:solidFill>
            <a:srgbClr val="000000"/>
          </a:solidFill>
          <a:latin typeface="+mn-lt"/>
        </a:defRPr>
      </a:lvl4pPr>
      <a:lvl5pPr marL="1631950" indent="-285750" algn="l" rtl="0" eaLnBrk="1" fontAlgn="base" hangingPunct="1">
        <a:spcBef>
          <a:spcPts val="425"/>
        </a:spcBef>
        <a:spcAft>
          <a:spcPct val="0"/>
        </a:spcAft>
        <a:buFont typeface="Verdana" panose="020B0604030504040204" pitchFamily="34" charset="0"/>
        <a:buChar char="–"/>
        <a:defRPr>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4221205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7" name="Titel 6"/>
          <p:cNvSpPr>
            <a:spLocks noGrp="1"/>
          </p:cNvSpPr>
          <p:nvPr>
            <p:ph type="title"/>
          </p:nvPr>
        </p:nvSpPr>
        <p:spPr/>
        <p:txBody>
          <a:bodyPr/>
          <a:lstStyle/>
          <a:p>
            <a:r>
              <a:rPr lang="nl-NL" dirty="0" smtClean="0"/>
              <a:t>Welkom</a:t>
            </a:r>
            <a:endParaRPr lang="nl-NL" dirty="0"/>
          </a:p>
        </p:txBody>
      </p:sp>
      <p:sp>
        <p:nvSpPr>
          <p:cNvPr id="4" name="Tijdelijke aanduiding voor dianummer 3"/>
          <p:cNvSpPr>
            <a:spLocks noGrp="1"/>
          </p:cNvSpPr>
          <p:nvPr>
            <p:ph type="sldNum" sz="quarter" idx="4294967295"/>
          </p:nvPr>
        </p:nvSpPr>
        <p:spPr>
          <a:xfrm>
            <a:off x="11680825" y="6527800"/>
            <a:ext cx="511175" cy="18415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3B359-CF0D-4389-949E-16A33FCBB3EC}" type="slidenum">
              <a:rPr kumimoji="0" lang="nl-NL" sz="12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3137241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581432" y="1295999"/>
            <a:ext cx="11203200" cy="400110"/>
          </a:xfrm>
        </p:spPr>
        <p:txBody>
          <a:bodyPr/>
          <a:lstStyle/>
          <a:p>
            <a:r>
              <a:rPr lang="nl-NL" dirty="0" smtClean="0"/>
              <a:t>Aanbestedings</a:t>
            </a:r>
            <a:r>
              <a:rPr lang="nl-NL" dirty="0"/>
              <a:t>p</a:t>
            </a:r>
            <a:r>
              <a:rPr lang="nl-NL" dirty="0" smtClean="0"/>
              <a:t>lanning en mijlpalen</a:t>
            </a:r>
            <a:endParaRPr lang="nl-NL" dirty="0"/>
          </a:p>
        </p:txBody>
      </p:sp>
      <p:sp>
        <p:nvSpPr>
          <p:cNvPr id="6" name="Tijdelijke aanduiding voor tekst 5"/>
          <p:cNvSpPr>
            <a:spLocks noGrp="1"/>
          </p:cNvSpPr>
          <p:nvPr>
            <p:ph type="body" sz="quarter" idx="11"/>
          </p:nvPr>
        </p:nvSpPr>
        <p:spPr/>
        <p:txBody>
          <a:bodyPr/>
          <a:lstStyle/>
          <a:p>
            <a:r>
              <a:rPr lang="nl-NL" dirty="0"/>
              <a:t>Verzenden opdracht </a:t>
            </a:r>
          </a:p>
          <a:p>
            <a:endParaRPr lang="nl-NL" dirty="0"/>
          </a:p>
        </p:txBody>
      </p:sp>
      <p:sp>
        <p:nvSpPr>
          <p:cNvPr id="3" name="Tijdelijke aanduiding voor dianummer 2"/>
          <p:cNvSpPr>
            <a:spLocks noGrp="1"/>
          </p:cNvSpPr>
          <p:nvPr>
            <p:ph type="sldNum" sz="quarter" idx="4294967295"/>
          </p:nvPr>
        </p:nvSpPr>
        <p:spPr>
          <a:xfrm>
            <a:off x="11680825" y="6527800"/>
            <a:ext cx="511175" cy="18415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3B359-CF0D-4389-949E-16A33FCBB3EC}" type="slidenum">
              <a:rPr kumimoji="0" lang="nl-NL" sz="12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srgbClr val="000000"/>
              </a:solidFill>
              <a:effectLst/>
              <a:uLnTx/>
              <a:uFillTx/>
              <a:latin typeface="Verdana"/>
              <a:ea typeface="+mn-ea"/>
              <a:cs typeface="+mn-cs"/>
            </a:endParaRPr>
          </a:p>
        </p:txBody>
      </p:sp>
      <p:graphicFrame>
        <p:nvGraphicFramePr>
          <p:cNvPr id="2" name="Tabel 1"/>
          <p:cNvGraphicFramePr>
            <a:graphicFrameLocks noGrp="1"/>
          </p:cNvGraphicFramePr>
          <p:nvPr>
            <p:extLst>
              <p:ext uri="{D42A27DB-BD31-4B8C-83A1-F6EECF244321}">
                <p14:modId xmlns:p14="http://schemas.microsoft.com/office/powerpoint/2010/main" val="2110467305"/>
              </p:ext>
            </p:extLst>
          </p:nvPr>
        </p:nvGraphicFramePr>
        <p:xfrm>
          <a:off x="624000" y="2060877"/>
          <a:ext cx="7992280" cy="3046152"/>
        </p:xfrm>
        <a:graphic>
          <a:graphicData uri="http://schemas.openxmlformats.org/drawingml/2006/table">
            <a:tbl>
              <a:tblPr firstRow="1" bandRow="1">
                <a:tableStyleId>{5C22544A-7EE6-4342-B048-85BDC9FD1C3A}</a:tableStyleId>
              </a:tblPr>
              <a:tblGrid>
                <a:gridCol w="5472000">
                  <a:extLst>
                    <a:ext uri="{9D8B030D-6E8A-4147-A177-3AD203B41FA5}">
                      <a16:colId xmlns:a16="http://schemas.microsoft.com/office/drawing/2014/main" val="3956761484"/>
                    </a:ext>
                  </a:extLst>
                </a:gridCol>
                <a:gridCol w="2520280">
                  <a:extLst>
                    <a:ext uri="{9D8B030D-6E8A-4147-A177-3AD203B41FA5}">
                      <a16:colId xmlns:a16="http://schemas.microsoft.com/office/drawing/2014/main" val="1374515552"/>
                    </a:ext>
                  </a:extLst>
                </a:gridCol>
              </a:tblGrid>
              <a:tr h="401012">
                <a:tc>
                  <a:txBody>
                    <a:bodyPr/>
                    <a:lstStyle/>
                    <a:p>
                      <a:r>
                        <a:rPr lang="nl-NL" sz="1800" dirty="0" smtClean="0"/>
                        <a:t>Activiteit</a:t>
                      </a:r>
                      <a:endParaRPr lang="nl-NL" sz="1800" dirty="0"/>
                    </a:p>
                  </a:txBody>
                  <a:tcPr/>
                </a:tc>
                <a:tc>
                  <a:txBody>
                    <a:bodyPr/>
                    <a:lstStyle/>
                    <a:p>
                      <a:r>
                        <a:rPr lang="nl-NL" sz="1800" dirty="0" smtClean="0"/>
                        <a:t>Data</a:t>
                      </a:r>
                      <a:endParaRPr lang="nl-NL" sz="1800" dirty="0"/>
                    </a:p>
                  </a:txBody>
                  <a:tcPr/>
                </a:tc>
                <a:extLst>
                  <a:ext uri="{0D108BD9-81ED-4DB2-BD59-A6C34878D82A}">
                    <a16:rowId xmlns:a16="http://schemas.microsoft.com/office/drawing/2014/main" val="2874968518"/>
                  </a:ext>
                </a:extLst>
              </a:tr>
              <a:tr h="401012">
                <a:tc>
                  <a:txBody>
                    <a:bodyPr/>
                    <a:lstStyle/>
                    <a:p>
                      <a:r>
                        <a:rPr lang="nl-NL" sz="1800" dirty="0" smtClean="0"/>
                        <a:t>Indienen</a:t>
                      </a:r>
                      <a:r>
                        <a:rPr lang="nl-NL" sz="1800" baseline="0" dirty="0" smtClean="0"/>
                        <a:t> verzoek nadere inlichtingen</a:t>
                      </a:r>
                      <a:endParaRPr lang="nl-NL" sz="1800" dirty="0"/>
                    </a:p>
                  </a:txBody>
                  <a:tcPr/>
                </a:tc>
                <a:tc>
                  <a:txBody>
                    <a:bodyPr/>
                    <a:lstStyle/>
                    <a:p>
                      <a:pPr algn="ctr"/>
                      <a:r>
                        <a:rPr lang="en-US" sz="1800" dirty="0" smtClean="0"/>
                        <a:t>31-01-2024</a:t>
                      </a:r>
                      <a:endParaRPr lang="nl-NL" sz="1800" dirty="0"/>
                    </a:p>
                  </a:txBody>
                  <a:tcPr/>
                </a:tc>
                <a:extLst>
                  <a:ext uri="{0D108BD9-81ED-4DB2-BD59-A6C34878D82A}">
                    <a16:rowId xmlns:a16="http://schemas.microsoft.com/office/drawing/2014/main" val="707556282"/>
                  </a:ext>
                </a:extLst>
              </a:tr>
              <a:tr h="401012">
                <a:tc>
                  <a:txBody>
                    <a:bodyPr/>
                    <a:lstStyle/>
                    <a:p>
                      <a:r>
                        <a:rPr lang="nl-NL" sz="1800" dirty="0" smtClean="0"/>
                        <a:t>Publicatie</a:t>
                      </a:r>
                      <a:r>
                        <a:rPr lang="nl-NL" sz="1800" baseline="0" dirty="0" smtClean="0"/>
                        <a:t> NVI inschrijvingsfase</a:t>
                      </a:r>
                      <a:endParaRPr lang="nl-NL" sz="1800" dirty="0"/>
                    </a:p>
                  </a:txBody>
                  <a:tcPr/>
                </a:tc>
                <a:tc>
                  <a:txBody>
                    <a:bodyPr/>
                    <a:lstStyle/>
                    <a:p>
                      <a:pPr algn="ctr"/>
                      <a:r>
                        <a:rPr lang="en-US" sz="1800" dirty="0" smtClean="0"/>
                        <a:t>07-02-2024</a:t>
                      </a:r>
                      <a:endParaRPr lang="nl-NL" sz="1800" dirty="0"/>
                    </a:p>
                  </a:txBody>
                  <a:tcPr/>
                </a:tc>
                <a:extLst>
                  <a:ext uri="{0D108BD9-81ED-4DB2-BD59-A6C34878D82A}">
                    <a16:rowId xmlns:a16="http://schemas.microsoft.com/office/drawing/2014/main" val="1807848173"/>
                  </a:ext>
                </a:extLst>
              </a:tr>
              <a:tr h="401012">
                <a:tc>
                  <a:txBody>
                    <a:bodyPr/>
                    <a:lstStyle/>
                    <a:p>
                      <a:r>
                        <a:rPr lang="nl-NL" sz="1800" dirty="0" smtClean="0"/>
                        <a:t>Ontvangst</a:t>
                      </a:r>
                      <a:r>
                        <a:rPr lang="nl-NL" sz="1800" baseline="0" dirty="0" smtClean="0"/>
                        <a:t> van de inschrijvingen</a:t>
                      </a:r>
                      <a:endParaRPr lang="nl-NL" sz="1800" dirty="0"/>
                    </a:p>
                  </a:txBody>
                  <a:tcPr/>
                </a:tc>
                <a:tc>
                  <a:txBody>
                    <a:bodyPr/>
                    <a:lstStyle/>
                    <a:p>
                      <a:pPr algn="ctr"/>
                      <a:r>
                        <a:rPr lang="en-US" sz="1800" b="1" baseline="0" dirty="0" smtClean="0">
                          <a:solidFill>
                            <a:srgbClr val="FF0000"/>
                          </a:solidFill>
                        </a:rPr>
                        <a:t>21-02-2024</a:t>
                      </a:r>
                      <a:endParaRPr lang="nl-NL" sz="1800" b="1" dirty="0">
                        <a:solidFill>
                          <a:srgbClr val="FF0000"/>
                        </a:solidFill>
                      </a:endParaRPr>
                    </a:p>
                  </a:txBody>
                  <a:tcPr/>
                </a:tc>
                <a:extLst>
                  <a:ext uri="{0D108BD9-81ED-4DB2-BD59-A6C34878D82A}">
                    <a16:rowId xmlns:a16="http://schemas.microsoft.com/office/drawing/2014/main" val="1282910487"/>
                  </a:ext>
                </a:extLst>
              </a:tr>
              <a:tr h="401012">
                <a:tc>
                  <a:txBody>
                    <a:bodyPr/>
                    <a:lstStyle/>
                    <a:p>
                      <a:r>
                        <a:rPr lang="en-US" sz="1800" dirty="0" err="1" smtClean="0"/>
                        <a:t>Verzenden</a:t>
                      </a:r>
                      <a:r>
                        <a:rPr lang="en-US" sz="1800" baseline="0" dirty="0" smtClean="0"/>
                        <a:t> </a:t>
                      </a:r>
                      <a:r>
                        <a:rPr lang="en-US" sz="1800" baseline="0" dirty="0" err="1" smtClean="0"/>
                        <a:t>gunningbeslissing</a:t>
                      </a:r>
                      <a:endParaRPr lang="nl-NL" sz="1800" dirty="0"/>
                    </a:p>
                  </a:txBody>
                  <a:tcPr/>
                </a:tc>
                <a:tc>
                  <a:txBody>
                    <a:bodyPr/>
                    <a:lstStyle/>
                    <a:p>
                      <a:pPr algn="ctr"/>
                      <a:r>
                        <a:rPr lang="nl-NL" sz="1800" b="1" dirty="0" smtClean="0">
                          <a:solidFill>
                            <a:srgbClr val="FF0000"/>
                          </a:solidFill>
                        </a:rPr>
                        <a:t>06-03-2024</a:t>
                      </a:r>
                      <a:endParaRPr lang="nl-NL" sz="1800" b="1" dirty="0">
                        <a:solidFill>
                          <a:srgbClr val="FF0000"/>
                        </a:solidFill>
                      </a:endParaRPr>
                    </a:p>
                  </a:txBody>
                  <a:tcPr/>
                </a:tc>
                <a:extLst>
                  <a:ext uri="{0D108BD9-81ED-4DB2-BD59-A6C34878D82A}">
                    <a16:rowId xmlns:a16="http://schemas.microsoft.com/office/drawing/2014/main" val="1056328403"/>
                  </a:ext>
                </a:extLst>
              </a:tr>
              <a:tr h="401012">
                <a:tc>
                  <a:txBody>
                    <a:bodyPr/>
                    <a:lstStyle/>
                    <a:p>
                      <a:r>
                        <a:rPr lang="nl-NL" sz="1800" kern="1200" dirty="0" smtClean="0">
                          <a:solidFill>
                            <a:schemeClr val="dk1"/>
                          </a:solidFill>
                          <a:effectLst/>
                          <a:latin typeface="+mn-lt"/>
                          <a:ea typeface="+mn-ea"/>
                          <a:cs typeface="+mn-cs"/>
                        </a:rPr>
                        <a:t>Uiterste datum rechtsbeschermingstermijn</a:t>
                      </a:r>
                      <a:r>
                        <a:rPr lang="nl-NL" sz="1800" b="1" i="1" kern="1200" dirty="0" smtClean="0">
                          <a:solidFill>
                            <a:schemeClr val="dk1"/>
                          </a:solidFill>
                          <a:effectLst/>
                          <a:latin typeface="+mn-lt"/>
                          <a:ea typeface="+mn-ea"/>
                          <a:cs typeface="+mn-cs"/>
                        </a:rPr>
                        <a:t> </a:t>
                      </a:r>
                      <a:endParaRPr lang="nl-NL" sz="1800" dirty="0"/>
                    </a:p>
                  </a:txBody>
                  <a:tcPr/>
                </a:tc>
                <a:tc>
                  <a:txBody>
                    <a:bodyPr/>
                    <a:lstStyle/>
                    <a:p>
                      <a:pPr algn="ctr"/>
                      <a:r>
                        <a:rPr lang="nl-NL" sz="1800" b="1" dirty="0" smtClean="0">
                          <a:solidFill>
                            <a:srgbClr val="FF0000"/>
                          </a:solidFill>
                        </a:rPr>
                        <a:t>27-03-2024</a:t>
                      </a:r>
                      <a:endParaRPr lang="nl-NL" sz="1800" b="1" dirty="0">
                        <a:solidFill>
                          <a:srgbClr val="FF0000"/>
                        </a:solidFill>
                      </a:endParaRPr>
                    </a:p>
                  </a:txBody>
                  <a:tcPr/>
                </a:tc>
                <a:extLst>
                  <a:ext uri="{0D108BD9-81ED-4DB2-BD59-A6C34878D82A}">
                    <a16:rowId xmlns:a16="http://schemas.microsoft.com/office/drawing/2014/main" val="4173156624"/>
                  </a:ext>
                </a:extLst>
              </a:tr>
              <a:tr h="6182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dirty="0" smtClean="0">
                          <a:solidFill>
                            <a:schemeClr val="dk1"/>
                          </a:solidFill>
                          <a:effectLst/>
                          <a:latin typeface="+mn-lt"/>
                          <a:ea typeface="+mn-ea"/>
                          <a:cs typeface="+mn-cs"/>
                        </a:rPr>
                        <a:t>Verzenden opdracht </a:t>
                      </a:r>
                    </a:p>
                    <a:p>
                      <a:endParaRPr lang="nl-NL" sz="1800" dirty="0"/>
                    </a:p>
                  </a:txBody>
                  <a:tcPr/>
                </a:tc>
                <a:tc>
                  <a:txBody>
                    <a:bodyPr/>
                    <a:lstStyle/>
                    <a:p>
                      <a:pPr algn="ctr"/>
                      <a:r>
                        <a:rPr lang="nl-NL" sz="1800" b="1" dirty="0" smtClean="0">
                          <a:solidFill>
                            <a:srgbClr val="FF0000"/>
                          </a:solidFill>
                        </a:rPr>
                        <a:t>10-04-2024</a:t>
                      </a:r>
                      <a:endParaRPr lang="nl-NL" sz="1800" b="1" dirty="0">
                        <a:solidFill>
                          <a:srgbClr val="FF0000"/>
                        </a:solidFill>
                      </a:endParaRPr>
                    </a:p>
                  </a:txBody>
                  <a:tcPr/>
                </a:tc>
                <a:extLst>
                  <a:ext uri="{0D108BD9-81ED-4DB2-BD59-A6C34878D82A}">
                    <a16:rowId xmlns:a16="http://schemas.microsoft.com/office/drawing/2014/main" val="3424648349"/>
                  </a:ext>
                </a:extLst>
              </a:tr>
            </a:tbl>
          </a:graphicData>
        </a:graphic>
      </p:graphicFrame>
    </p:spTree>
    <p:extLst>
      <p:ext uri="{BB962C8B-B14F-4D97-AF65-F5344CB8AC3E}">
        <p14:creationId xmlns:p14="http://schemas.microsoft.com/office/powerpoint/2010/main" val="1607138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a:t>
            </a:r>
            <a:endParaRPr lang="nl-NL" dirty="0"/>
          </a:p>
        </p:txBody>
      </p:sp>
      <p:pic>
        <p:nvPicPr>
          <p:cNvPr id="7" name="Tijdelijke aanduiding voor onlineafbeelding 6"/>
          <p:cNvPicPr>
            <a:picLocks noGrp="1" noChangeAspect="1"/>
          </p:cNvPicPr>
          <p:nvPr>
            <p:ph type="clipArt" sz="quarter" idx="11"/>
          </p:nvPr>
        </p:nvPicPr>
        <p:blipFill>
          <a:blip r:embed="rId3"/>
          <a:stretch>
            <a:fillRect/>
          </a:stretch>
        </p:blipFill>
        <p:spPr>
          <a:xfrm>
            <a:off x="3431704" y="2132856"/>
            <a:ext cx="5661484" cy="4019222"/>
          </a:xfrm>
          <a:prstGeom prst="rect">
            <a:avLst/>
          </a:prstGeom>
        </p:spPr>
      </p:pic>
    </p:spTree>
    <p:extLst>
      <p:ext uri="{BB962C8B-B14F-4D97-AF65-F5344CB8AC3E}">
        <p14:creationId xmlns:p14="http://schemas.microsoft.com/office/powerpoint/2010/main" val="4027762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616" cy="5085329"/>
          </a:xfrm>
        </p:spPr>
        <p:txBody>
          <a:bodyPr/>
          <a:lstStyle/>
          <a:p>
            <a:r>
              <a:rPr lang="nl-NL" dirty="0"/>
              <a:t>Extra </a:t>
            </a:r>
            <a:r>
              <a:rPr lang="nl-NL" dirty="0"/>
              <a:t>toelichting (na inlichtingenbijeenkomst)</a:t>
            </a:r>
            <a:r>
              <a:rPr lang="nl-NL" sz="1600" b="1" dirty="0" smtClean="0"/>
              <a:t/>
            </a:r>
            <a:br>
              <a:rPr lang="nl-NL" sz="1600" b="1" dirty="0" smtClean="0"/>
            </a:br>
            <a:r>
              <a:rPr lang="nl-NL" sz="1600" b="1" dirty="0"/>
              <a:t/>
            </a:r>
            <a:br>
              <a:rPr lang="nl-NL" sz="1600" b="1" dirty="0"/>
            </a:br>
            <a:r>
              <a:rPr lang="nl-NL" sz="1600" b="1" dirty="0" smtClean="0"/>
              <a:t>Gestanddoening </a:t>
            </a:r>
            <a:r>
              <a:rPr lang="nl-NL" sz="1600" b="1" dirty="0"/>
              <a:t>inschrijving</a:t>
            </a:r>
            <a:r>
              <a:rPr lang="nl-NL" sz="1600" b="1" dirty="0" smtClean="0"/>
              <a:t>;</a:t>
            </a:r>
            <a:br>
              <a:rPr lang="nl-NL" sz="1600" b="1" dirty="0" smtClean="0"/>
            </a:br>
            <a:r>
              <a:rPr lang="nl-NL" sz="1600" dirty="0" smtClean="0"/>
              <a:t>Gestanddoeningsperiode van </a:t>
            </a:r>
            <a:r>
              <a:rPr lang="nl-NL" sz="1600" b="1" dirty="0" smtClean="0"/>
              <a:t>130 dagen na sluitingsdatum inschrijving</a:t>
            </a:r>
            <a:r>
              <a:rPr lang="nl-NL" sz="1600" dirty="0" smtClean="0"/>
              <a:t>.</a:t>
            </a:r>
            <a:br>
              <a:rPr lang="nl-NL" sz="1600" dirty="0" smtClean="0"/>
            </a:br>
            <a:r>
              <a:rPr lang="nl-NL" sz="1600" dirty="0" smtClean="0"/>
              <a:t>De </a:t>
            </a:r>
            <a:r>
              <a:rPr lang="nl-NL" sz="1600" dirty="0"/>
              <a:t>inschrijvingen komen 21-2-2024 binnen. </a:t>
            </a:r>
            <a:r>
              <a:rPr lang="nl-NL" sz="1600" dirty="0" smtClean="0"/>
              <a:t>Er is sprake van een wachtkamerconstructie waarbij we als testperiode </a:t>
            </a:r>
            <a:r>
              <a:rPr lang="nl-NL" sz="1600" dirty="0"/>
              <a:t>hebben we gerekend </a:t>
            </a:r>
            <a:r>
              <a:rPr lang="nl-NL" sz="1600" dirty="0" smtClean="0"/>
              <a:t>met steeds</a:t>
            </a:r>
            <a:r>
              <a:rPr lang="nl-NL" sz="1600" dirty="0" smtClean="0"/>
              <a:t> </a:t>
            </a:r>
            <a:r>
              <a:rPr lang="nl-NL" sz="1600" dirty="0"/>
              <a:t>60 dagen. </a:t>
            </a:r>
            <a:r>
              <a:rPr lang="nl-NL" sz="1600" dirty="0" smtClean="0"/>
              <a:t>Hierdoor kunnen, in theorie, twee testperiodes doorlopen worden.</a:t>
            </a:r>
            <a:br>
              <a:rPr lang="nl-NL" sz="1600" dirty="0" smtClean="0"/>
            </a:br>
            <a:r>
              <a:rPr lang="nl-NL" sz="1600" dirty="0" smtClean="0"/>
              <a:t> </a:t>
            </a:r>
            <a:r>
              <a:rPr lang="nl-NL" sz="1600" dirty="0"/>
              <a:t/>
            </a:r>
            <a:br>
              <a:rPr lang="nl-NL" sz="1600" dirty="0"/>
            </a:br>
            <a:r>
              <a:rPr lang="nl-NL" sz="1600" b="1" dirty="0"/>
              <a:t>Logistiek olie:</a:t>
            </a:r>
            <a:r>
              <a:rPr lang="nl-NL" sz="1600" dirty="0"/>
              <a:t/>
            </a:r>
            <a:br>
              <a:rPr lang="nl-NL" sz="1600" dirty="0"/>
            </a:br>
            <a:r>
              <a:rPr lang="nl-NL" sz="1600" dirty="0"/>
              <a:t>Doordat de projectaannemer van de werktuigbouwkundige onderdelen nog niet bekend is, is (nog) niet bekend op welke wijze de projectaannemer van de werktuigbouwkundige-delen de olie gaat wisselen.</a:t>
            </a:r>
            <a:br>
              <a:rPr lang="nl-NL" sz="1600" dirty="0"/>
            </a:br>
            <a:r>
              <a:rPr lang="nl-NL" sz="1600" dirty="0"/>
              <a:t>Bekend is dat:</a:t>
            </a:r>
            <a:br>
              <a:rPr lang="nl-NL" sz="1600" dirty="0"/>
            </a:br>
            <a:r>
              <a:rPr lang="nl-NL" sz="1600" dirty="0"/>
              <a:t>- de olieleverancier de olie DDP levert op projectlocatie Haringvlietsluizen</a:t>
            </a:r>
            <a:br>
              <a:rPr lang="nl-NL" sz="1600" dirty="0"/>
            </a:br>
            <a:r>
              <a:rPr lang="nl-NL" sz="1600" dirty="0"/>
              <a:t>- de projectaannemer de hydrauliekolie uit- en in de installatie op de kering gaat doen</a:t>
            </a:r>
            <a:br>
              <a:rPr lang="nl-NL" sz="1600" dirty="0"/>
            </a:br>
            <a:r>
              <a:rPr lang="nl-NL" sz="1600" dirty="0"/>
              <a:t>- er per overdrachtsmoment een rapport (over de kwaliteit van de olie) geleverd dient te worden</a:t>
            </a:r>
            <a:br>
              <a:rPr lang="nl-NL" sz="1600" dirty="0"/>
            </a:br>
            <a:r>
              <a:rPr lang="nl-NL" sz="1600" dirty="0"/>
              <a:t/>
            </a:r>
            <a:br>
              <a:rPr lang="nl-NL" sz="1600" dirty="0"/>
            </a:br>
            <a:r>
              <a:rPr lang="nl-NL" sz="1600" dirty="0" smtClean="0"/>
              <a:t>Opdrachtgever </a:t>
            </a:r>
            <a:r>
              <a:rPr lang="nl-NL" sz="1600" dirty="0"/>
              <a:t>gaat er vanuit dat de levering en overdracht van de olie (oude en nieuw) in onderling overleg tussen de projectaannemer en de olieleverancier gebeurd. </a:t>
            </a:r>
            <a:br>
              <a:rPr lang="nl-NL" sz="1600" dirty="0"/>
            </a:br>
            <a:r>
              <a:rPr lang="nl-NL" sz="1600" dirty="0"/>
              <a:t>Waar wenselijk en mogelijk zal Opdrachtgever zich inzetten om deze samenwerking zo soepel mogelijk te laten verlopen.</a:t>
            </a:r>
            <a:br>
              <a:rPr lang="nl-NL" sz="1600" dirty="0"/>
            </a:br>
            <a:endParaRPr lang="nl-NL" sz="1600" dirty="0"/>
          </a:p>
        </p:txBody>
      </p:sp>
    </p:spTree>
    <p:extLst>
      <p:ext uri="{BB962C8B-B14F-4D97-AF65-F5344CB8AC3E}">
        <p14:creationId xmlns:p14="http://schemas.microsoft.com/office/powerpoint/2010/main" val="3493175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616" cy="2215991"/>
          </a:xfrm>
        </p:spPr>
        <p:txBody>
          <a:bodyPr/>
          <a:lstStyle/>
          <a:p>
            <a:r>
              <a:rPr lang="nl-NL" sz="1600" b="1" dirty="0" smtClean="0"/>
              <a:t>Op welke wijze dient aangetoond te </a:t>
            </a:r>
            <a:r>
              <a:rPr lang="nl-NL" sz="1600" b="1" dirty="0" smtClean="0"/>
              <a:t>worden dat 90% van de uitkomende olie gerecycled is?</a:t>
            </a:r>
            <a:br>
              <a:rPr lang="nl-NL" sz="1600" b="1" dirty="0" smtClean="0"/>
            </a:br>
            <a:r>
              <a:rPr lang="nl-NL" sz="1600" dirty="0" smtClean="0"/>
              <a:t>Het volstaat om hiervoor een certificaat af te geven met daarop de  hoeveelheid ingenomen en gerecyclede olie (tot welke kwaliteit).</a:t>
            </a:r>
            <a:br>
              <a:rPr lang="nl-NL" sz="1600" dirty="0" smtClean="0"/>
            </a:br>
            <a:r>
              <a:rPr lang="nl-NL" sz="1600" dirty="0" smtClean="0"/>
              <a:t>orden.</a:t>
            </a:r>
            <a:br>
              <a:rPr lang="nl-NL" sz="1600" dirty="0" smtClean="0"/>
            </a:br>
            <a:r>
              <a:rPr lang="nl-NL" sz="1600" dirty="0" smtClean="0"/>
              <a:t> </a:t>
            </a:r>
            <a:br>
              <a:rPr lang="nl-NL" sz="1600" dirty="0" smtClean="0"/>
            </a:br>
            <a:r>
              <a:rPr lang="nl-NL" sz="1600" b="1" dirty="0" smtClean="0"/>
              <a:t>Zijn er temperatuurverschillen in de machinekamers?</a:t>
            </a:r>
            <a:br>
              <a:rPr lang="nl-NL" sz="1600" b="1" dirty="0" smtClean="0"/>
            </a:br>
            <a:r>
              <a:rPr lang="nl-NL" sz="1600" dirty="0" smtClean="0"/>
              <a:t>Niet noemenswaardig. Het zijn stevig uitgevoerde betonnen constructies. Wel kan er bij overgangen van weer/seizoenen condens ontstaan.</a:t>
            </a:r>
            <a:br>
              <a:rPr lang="nl-NL" sz="1600" dirty="0" smtClean="0"/>
            </a:br>
            <a:endParaRPr lang="nl-NL" sz="1600" dirty="0"/>
          </a:p>
        </p:txBody>
      </p:sp>
    </p:spTree>
    <p:extLst>
      <p:ext uri="{BB962C8B-B14F-4D97-AF65-F5344CB8AC3E}">
        <p14:creationId xmlns:p14="http://schemas.microsoft.com/office/powerpoint/2010/main" val="3260486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el 1"/>
          <p:cNvSpPr>
            <a:spLocks noGrp="1"/>
          </p:cNvSpPr>
          <p:nvPr>
            <p:ph type="ctrTitle"/>
          </p:nvPr>
        </p:nvSpPr>
        <p:spPr>
          <a:xfrm>
            <a:off x="6715203" y="2132856"/>
            <a:ext cx="4798484" cy="1603944"/>
          </a:xfrm>
        </p:spPr>
        <p:txBody>
          <a:bodyPr/>
          <a:lstStyle/>
          <a:p>
            <a:pPr eaLnBrk="1" hangingPunct="1"/>
            <a:r>
              <a:rPr lang="nl-NL" altLang="nl-NL" dirty="0"/>
              <a:t>L</a:t>
            </a:r>
            <a:r>
              <a:rPr lang="nl-NL" altLang="nl-NL" dirty="0" smtClean="0"/>
              <a:t>evering hydrauliekolie </a:t>
            </a:r>
            <a:r>
              <a:rPr lang="nl-NL" altLang="nl-NL" dirty="0" err="1" smtClean="0"/>
              <a:t>tbv</a:t>
            </a:r>
            <a:r>
              <a:rPr lang="nl-NL" altLang="nl-NL" dirty="0" smtClean="0"/>
              <a:t> Haringvlietsluizen</a:t>
            </a:r>
            <a:br>
              <a:rPr lang="nl-NL" altLang="nl-NL" dirty="0" smtClean="0"/>
            </a:br>
            <a:endParaRPr lang="nl-NL" altLang="nl-NL" dirty="0" smtClean="0"/>
          </a:p>
        </p:txBody>
      </p:sp>
      <p:sp>
        <p:nvSpPr>
          <p:cNvPr id="2051" name="Ondertitel 2"/>
          <p:cNvSpPr>
            <a:spLocks noGrp="1"/>
          </p:cNvSpPr>
          <p:nvPr>
            <p:ph type="subTitle" idx="1"/>
          </p:nvPr>
        </p:nvSpPr>
        <p:spPr/>
        <p:txBody>
          <a:bodyPr/>
          <a:lstStyle/>
          <a:p>
            <a:r>
              <a:rPr lang="en-US" altLang="nl-NL" dirty="0" err="1" smtClean="0">
                <a:solidFill>
                  <a:schemeClr val="tx1"/>
                </a:solidFill>
              </a:rPr>
              <a:t>Zaak</a:t>
            </a:r>
            <a:r>
              <a:rPr lang="en-US" altLang="nl-NL" dirty="0" smtClean="0">
                <a:solidFill>
                  <a:schemeClr val="tx1"/>
                </a:solidFill>
              </a:rPr>
              <a:t>/</a:t>
            </a:r>
            <a:r>
              <a:rPr lang="en-US" altLang="nl-NL" dirty="0" err="1" smtClean="0">
                <a:solidFill>
                  <a:schemeClr val="tx1"/>
                </a:solidFill>
              </a:rPr>
              <a:t>kenmerk</a:t>
            </a:r>
            <a:r>
              <a:rPr lang="en-US" altLang="nl-NL" dirty="0" smtClean="0">
                <a:solidFill>
                  <a:schemeClr val="tx1"/>
                </a:solidFill>
              </a:rPr>
              <a:t>: 31188879</a:t>
            </a:r>
          </a:p>
          <a:p>
            <a:endParaRPr lang="en-US" altLang="nl-NL" dirty="0">
              <a:solidFill>
                <a:schemeClr val="tx1"/>
              </a:solidFill>
            </a:endParaRPr>
          </a:p>
          <a:p>
            <a:endParaRPr lang="en-US" altLang="nl-NL" dirty="0" smtClean="0">
              <a:solidFill>
                <a:schemeClr val="tx1"/>
              </a:solidFill>
            </a:endParaRPr>
          </a:p>
          <a:p>
            <a:r>
              <a:rPr lang="en-US" altLang="nl-NL" dirty="0" smtClean="0">
                <a:solidFill>
                  <a:schemeClr val="tx1"/>
                </a:solidFill>
              </a:rPr>
              <a:t>17 </a:t>
            </a:r>
            <a:r>
              <a:rPr lang="en-US" altLang="nl-NL" dirty="0" err="1">
                <a:solidFill>
                  <a:schemeClr val="tx1"/>
                </a:solidFill>
              </a:rPr>
              <a:t>januari</a:t>
            </a:r>
            <a:r>
              <a:rPr lang="en-US" altLang="nl-NL" dirty="0">
                <a:solidFill>
                  <a:schemeClr val="tx1"/>
                </a:solidFill>
              </a:rPr>
              <a:t> 2024</a:t>
            </a:r>
          </a:p>
          <a:p>
            <a:pPr eaLnBrk="1" hangingPunct="1"/>
            <a:endParaRPr lang="nl-NL" altLang="nl-NL"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3"/>
          </p:nvPr>
        </p:nvSpPr>
        <p:spPr>
          <a:xfrm>
            <a:off x="6552000" y="2350799"/>
            <a:ext cx="5283442" cy="3963600"/>
          </a:xfrm>
        </p:spPr>
        <p:txBody>
          <a:bodyPr>
            <a:normAutofit/>
          </a:bodyPr>
          <a:lstStyle/>
          <a:p>
            <a:pPr marL="0" indent="0">
              <a:buNone/>
            </a:pPr>
            <a:r>
              <a:rPr lang="nl-NL" b="1" dirty="0" smtClean="0"/>
              <a:t>Programma</a:t>
            </a:r>
          </a:p>
          <a:p>
            <a:pPr marL="514350" indent="-514350">
              <a:buFont typeface="+mj-lt"/>
              <a:buAutoNum type="arabicPeriod"/>
            </a:pPr>
            <a:r>
              <a:rPr lang="nl-NL" dirty="0" smtClean="0"/>
              <a:t>Wie is wie</a:t>
            </a:r>
            <a:endParaRPr lang="nl-NL" dirty="0"/>
          </a:p>
          <a:p>
            <a:pPr marL="514350" indent="-514350">
              <a:buFont typeface="+mj-lt"/>
              <a:buAutoNum type="arabicPeriod"/>
            </a:pPr>
            <a:r>
              <a:rPr lang="nl-NL" dirty="0" smtClean="0"/>
              <a:t>Haringvlietsluizen in het kort</a:t>
            </a:r>
            <a:endParaRPr lang="nl-NL" dirty="0"/>
          </a:p>
          <a:p>
            <a:pPr marL="514350" indent="-514350">
              <a:buFont typeface="+mj-lt"/>
              <a:buAutoNum type="arabicPeriod"/>
            </a:pPr>
            <a:r>
              <a:rPr lang="en-US" dirty="0" smtClean="0"/>
              <a:t>Scope</a:t>
            </a:r>
            <a:endParaRPr lang="nl-NL" dirty="0"/>
          </a:p>
          <a:p>
            <a:pPr marL="514350" indent="-514350">
              <a:buFont typeface="+mj-lt"/>
              <a:buAutoNum type="arabicPeriod"/>
            </a:pPr>
            <a:r>
              <a:rPr lang="nl-NL" dirty="0" smtClean="0"/>
              <a:t>Contract en aanbesteding</a:t>
            </a:r>
          </a:p>
          <a:p>
            <a:pPr marL="514350" indent="-514350">
              <a:buFont typeface="+mj-lt"/>
              <a:buAutoNum type="arabicPeriod"/>
            </a:pPr>
            <a:r>
              <a:rPr lang="nl-NL" dirty="0" smtClean="0"/>
              <a:t>Rondvragen</a:t>
            </a:r>
          </a:p>
          <a:p>
            <a:pPr marL="0" indent="0">
              <a:buNone/>
            </a:pPr>
            <a:endParaRPr lang="nl-NL" dirty="0"/>
          </a:p>
          <a:p>
            <a:pPr marL="0" indent="0">
              <a:buNone/>
            </a:pPr>
            <a:endParaRPr lang="nl-NL" dirty="0" smtClean="0"/>
          </a:p>
          <a:p>
            <a:endParaRPr lang="nl-NL" sz="2000" dirty="0"/>
          </a:p>
        </p:txBody>
      </p:sp>
      <p:sp>
        <p:nvSpPr>
          <p:cNvPr id="3" name="Tijdelijke aanduiding voor dianummer 2"/>
          <p:cNvSpPr>
            <a:spLocks noGrp="1"/>
          </p:cNvSpPr>
          <p:nvPr>
            <p:ph type="sldNum" sz="quarter" idx="2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3B359-CF0D-4389-949E-16A33FCBB3EC}" type="slidenum">
              <a:rPr kumimoji="0" lang="nl-NL" sz="12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dirty="0">
              <a:ln>
                <a:noFill/>
              </a:ln>
              <a:solidFill>
                <a:srgbClr val="000000"/>
              </a:solidFill>
              <a:effectLst/>
              <a:uLnTx/>
              <a:uFillTx/>
              <a:latin typeface="Verdana"/>
              <a:ea typeface="+mn-ea"/>
              <a:cs typeface="+mn-cs"/>
            </a:endParaRPr>
          </a:p>
        </p:txBody>
      </p:sp>
      <p:pic>
        <p:nvPicPr>
          <p:cNvPr id="5" name="Tijdelijke aanduiding voor afbeelding 4"/>
          <p:cNvPicPr>
            <a:picLocks noGrp="1" noChangeAspect="1"/>
          </p:cNvPicPr>
          <p:nvPr>
            <p:ph type="pic" sz="quarter" idx="29"/>
          </p:nvPr>
        </p:nvPicPr>
        <p:blipFill>
          <a:blip r:embed="rId2">
            <a:extLst>
              <a:ext uri="{28A0092B-C50C-407E-A947-70E740481C1C}">
                <a14:useLocalDpi xmlns:a14="http://schemas.microsoft.com/office/drawing/2010/main" val="0"/>
              </a:ext>
            </a:extLst>
          </a:blip>
          <a:srcRect l="20333" r="20333"/>
          <a:stretch>
            <a:fillRect/>
          </a:stretch>
        </p:blipFill>
        <p:spPr/>
      </p:pic>
      <p:sp>
        <p:nvSpPr>
          <p:cNvPr id="6" name="Tijdelijke aanduiding voor tekst 5"/>
          <p:cNvSpPr>
            <a:spLocks noGrp="1"/>
          </p:cNvSpPr>
          <p:nvPr>
            <p:ph type="body" sz="quarter" idx="26"/>
          </p:nvPr>
        </p:nvSpPr>
        <p:spPr/>
        <p:txBody>
          <a:bodyPr/>
          <a:lstStyle/>
          <a:p>
            <a:r>
              <a:rPr lang="nl-NL" dirty="0"/>
              <a:t>RWS </a:t>
            </a:r>
            <a:r>
              <a:rPr lang="nl-NL" dirty="0" smtClean="0"/>
              <a:t>BEDRIJFSVERTROUWELIJK</a:t>
            </a:r>
            <a:endParaRPr lang="nl-NL" dirty="0"/>
          </a:p>
        </p:txBody>
      </p:sp>
    </p:spTree>
    <p:extLst>
      <p:ext uri="{BB962C8B-B14F-4D97-AF65-F5344CB8AC3E}">
        <p14:creationId xmlns:p14="http://schemas.microsoft.com/office/powerpoint/2010/main" val="3506093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Wie is wie:</a:t>
            </a:r>
            <a:endParaRPr lang="nl-NL" dirty="0"/>
          </a:p>
        </p:txBody>
      </p:sp>
      <p:sp>
        <p:nvSpPr>
          <p:cNvPr id="3" name="Tijdelijke aanduiding voor tekst 2"/>
          <p:cNvSpPr>
            <a:spLocks noGrp="1"/>
          </p:cNvSpPr>
          <p:nvPr>
            <p:ph type="body" sz="quarter" idx="11"/>
          </p:nvPr>
        </p:nvSpPr>
        <p:spPr>
          <a:xfrm>
            <a:off x="1992000" y="2132856"/>
            <a:ext cx="8402400" cy="2808312"/>
          </a:xfrm>
        </p:spPr>
        <p:txBody>
          <a:bodyPr/>
          <a:lstStyle/>
          <a:p>
            <a:r>
              <a:rPr lang="nl-NL" dirty="0" smtClean="0"/>
              <a:t>Portfoliomanager/OG: 	Erica de Jong</a:t>
            </a:r>
          </a:p>
          <a:p>
            <a:r>
              <a:rPr lang="nl-NL" dirty="0" smtClean="0"/>
              <a:t>Projectmanager: 		Marc Villhaber</a:t>
            </a:r>
          </a:p>
          <a:p>
            <a:r>
              <a:rPr lang="nl-NL" dirty="0" smtClean="0"/>
              <a:t>Contractmanager: 		</a:t>
            </a:r>
            <a:r>
              <a:rPr lang="nl-NL" dirty="0" err="1" smtClean="0"/>
              <a:t>Ghodrat</a:t>
            </a:r>
            <a:r>
              <a:rPr lang="nl-NL" dirty="0" smtClean="0"/>
              <a:t> </a:t>
            </a:r>
            <a:r>
              <a:rPr lang="nl-NL" dirty="0" err="1" smtClean="0"/>
              <a:t>Soltani</a:t>
            </a:r>
            <a:endParaRPr lang="nl-NL" dirty="0" smtClean="0"/>
          </a:p>
          <a:p>
            <a:r>
              <a:rPr lang="nl-NL" dirty="0" smtClean="0"/>
              <a:t>Objectdeskundige		Martin </a:t>
            </a:r>
            <a:r>
              <a:rPr lang="nl-NL" dirty="0" err="1" smtClean="0"/>
              <a:t>Stoutjesdijk</a:t>
            </a:r>
            <a:endParaRPr lang="nl-NL" dirty="0" smtClean="0"/>
          </a:p>
          <a:p>
            <a:r>
              <a:rPr lang="nl-NL" dirty="0" smtClean="0"/>
              <a:t>Technisch manager: 	Chu Hui Lin </a:t>
            </a:r>
          </a:p>
          <a:p>
            <a:r>
              <a:rPr lang="nl-NL" dirty="0" smtClean="0"/>
              <a:t>Technisch adviseur: </a:t>
            </a:r>
            <a:r>
              <a:rPr lang="nl-NL" dirty="0"/>
              <a:t>	</a:t>
            </a:r>
            <a:r>
              <a:rPr lang="nl-NL" dirty="0" smtClean="0"/>
              <a:t>	Bernd Grashof</a:t>
            </a:r>
            <a:endParaRPr lang="nl-NL" dirty="0"/>
          </a:p>
          <a:p>
            <a:r>
              <a:rPr lang="nl-NL" dirty="0" smtClean="0"/>
              <a:t>Inkoopadviseur: 		Wietse Kroes</a:t>
            </a:r>
          </a:p>
          <a:p>
            <a:pPr marL="0" indent="0">
              <a:buNone/>
            </a:pPr>
            <a:endParaRPr lang="nl-NL" dirty="0"/>
          </a:p>
        </p:txBody>
      </p:sp>
    </p:spTree>
    <p:extLst>
      <p:ext uri="{BB962C8B-B14F-4D97-AF65-F5344CB8AC3E}">
        <p14:creationId xmlns:p14="http://schemas.microsoft.com/office/powerpoint/2010/main" val="216775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p:cNvSpPr>
            <a:spLocks noGrp="1"/>
          </p:cNvSpPr>
          <p:nvPr>
            <p:ph type="body" sz="quarter" idx="13"/>
          </p:nvPr>
        </p:nvSpPr>
        <p:spPr/>
        <p:txBody>
          <a:bodyPr/>
          <a:lstStyle/>
          <a:p>
            <a:r>
              <a:rPr lang="nl-NL" dirty="0" smtClean="0"/>
              <a:t>Gebouwd tussen 1956-1970</a:t>
            </a:r>
          </a:p>
          <a:p>
            <a:r>
              <a:rPr lang="nl-NL" dirty="0" smtClean="0"/>
              <a:t>1 </a:t>
            </a:r>
            <a:r>
              <a:rPr lang="nl-NL" dirty="0"/>
              <a:t>km lang</a:t>
            </a:r>
          </a:p>
          <a:p>
            <a:r>
              <a:rPr lang="nl-NL" dirty="0"/>
              <a:t>17 </a:t>
            </a:r>
            <a:r>
              <a:rPr lang="nl-NL" dirty="0" smtClean="0"/>
              <a:t>spuiopeningen</a:t>
            </a:r>
          </a:p>
          <a:p>
            <a:r>
              <a:rPr lang="nl-NL" dirty="0" smtClean="0"/>
              <a:t>34 </a:t>
            </a:r>
            <a:r>
              <a:rPr lang="nl-NL" dirty="0"/>
              <a:t>schuiven </a:t>
            </a:r>
            <a:r>
              <a:rPr lang="nl-NL" dirty="0" smtClean="0"/>
              <a:t>56,5 m breed</a:t>
            </a:r>
          </a:p>
          <a:p>
            <a:r>
              <a:rPr lang="nl-NL" dirty="0" smtClean="0"/>
              <a:t>Rijksmonument sinds 2017</a:t>
            </a:r>
          </a:p>
          <a:p>
            <a:r>
              <a:rPr lang="nl-NL" dirty="0" smtClean="0"/>
              <a:t>Stormvloedkering</a:t>
            </a:r>
          </a:p>
          <a:p>
            <a:r>
              <a:rPr lang="nl-NL" dirty="0" smtClean="0"/>
              <a:t>Goereesesluis voor scheepvaart</a:t>
            </a:r>
            <a:endParaRPr lang="nl-NL" dirty="0"/>
          </a:p>
          <a:p>
            <a:endParaRPr lang="nl-NL" dirty="0"/>
          </a:p>
        </p:txBody>
      </p:sp>
      <p:pic>
        <p:nvPicPr>
          <p:cNvPr id="10" name="Tijdelijke aanduiding voor afbeelding 9"/>
          <p:cNvPicPr>
            <a:picLocks noGrp="1" noChangeAspect="1"/>
          </p:cNvPicPr>
          <p:nvPr>
            <p:ph type="pic" sz="quarter" idx="29"/>
          </p:nvPr>
        </p:nvPicPr>
        <p:blipFill rotWithShape="1">
          <a:blip r:embed="rId2" cstate="print">
            <a:extLst>
              <a:ext uri="{28A0092B-C50C-407E-A947-70E740481C1C}">
                <a14:useLocalDpi xmlns:a14="http://schemas.microsoft.com/office/drawing/2010/main" val="0"/>
              </a:ext>
            </a:extLst>
          </a:blip>
          <a:srcRect l="34514" r="2782"/>
          <a:stretch/>
        </p:blipFill>
        <p:spPr/>
      </p:pic>
      <p:sp>
        <p:nvSpPr>
          <p:cNvPr id="6" name="Titel 5"/>
          <p:cNvSpPr>
            <a:spLocks noGrp="1"/>
          </p:cNvSpPr>
          <p:nvPr>
            <p:ph type="title"/>
          </p:nvPr>
        </p:nvSpPr>
        <p:spPr>
          <a:xfrm>
            <a:off x="6552000" y="1067426"/>
            <a:ext cx="5004000" cy="1069200"/>
          </a:xfrm>
        </p:spPr>
        <p:txBody>
          <a:bodyPr>
            <a:normAutofit/>
          </a:bodyPr>
          <a:lstStyle/>
          <a:p>
            <a:r>
              <a:rPr lang="nl-NL" dirty="0" smtClean="0"/>
              <a:t>Historie en omgeving</a:t>
            </a:r>
            <a:endParaRPr lang="nl-NL" dirty="0"/>
          </a:p>
        </p:txBody>
      </p:sp>
      <p:sp>
        <p:nvSpPr>
          <p:cNvPr id="8" name="Tijdelijke aanduiding voor tekst 7"/>
          <p:cNvSpPr>
            <a:spLocks noGrp="1"/>
          </p:cNvSpPr>
          <p:nvPr>
            <p:ph type="body" sz="quarter" idx="26"/>
          </p:nvPr>
        </p:nvSpPr>
        <p:spPr/>
        <p:txBody>
          <a:bodyPr/>
          <a:lstStyle/>
          <a:p>
            <a:r>
              <a:rPr lang="nl-NL" dirty="0"/>
              <a:t>RWS </a:t>
            </a:r>
            <a:r>
              <a:rPr lang="nl-NL" dirty="0" smtClean="0"/>
              <a:t>– in het kort</a:t>
            </a:r>
            <a:endParaRPr lang="nl-NL" dirty="0"/>
          </a:p>
        </p:txBody>
      </p:sp>
      <p:sp>
        <p:nvSpPr>
          <p:cNvPr id="3" name="Tijdelijke aanduiding voor dianummer 2"/>
          <p:cNvSpPr>
            <a:spLocks noGrp="1"/>
          </p:cNvSpPr>
          <p:nvPr>
            <p:ph type="sldNum" sz="quarter" idx="4294967295"/>
          </p:nvPr>
        </p:nvSpPr>
        <p:spPr>
          <a:xfrm>
            <a:off x="11680825" y="6527800"/>
            <a:ext cx="511175" cy="18415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3B359-CF0D-4389-949E-16A33FCBB3EC}" type="slidenum">
              <a:rPr kumimoji="0" lang="nl-NL" sz="12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2384035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t="-17000" b="-17000"/>
          </a:stretch>
        </a:blipFill>
        <a:effectLst/>
      </p:bgPr>
    </p:bg>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507170" y="2610108"/>
            <a:ext cx="10922400" cy="2139313"/>
          </a:xfrm>
        </p:spPr>
        <p:txBody>
          <a:bodyPr>
            <a:normAutofit/>
          </a:bodyPr>
          <a:lstStyle/>
          <a:p>
            <a:pPr lvl="1">
              <a:buFont typeface="Arial" panose="020B0604020202020204" pitchFamily="34" charset="0"/>
              <a:buChar char="•"/>
            </a:pPr>
            <a:r>
              <a:rPr lang="nl-NL" sz="2800" dirty="0" smtClean="0"/>
              <a:t>Het </a:t>
            </a:r>
            <a:r>
              <a:rPr lang="nl-NL" sz="2800" dirty="0"/>
              <a:t>achterland beschermen tegen hoog zeewater.</a:t>
            </a:r>
          </a:p>
          <a:p>
            <a:pPr lvl="1">
              <a:buFont typeface="Arial" panose="020B0604020202020204" pitchFamily="34" charset="0"/>
              <a:buChar char="•"/>
            </a:pPr>
            <a:r>
              <a:rPr lang="nl-NL" sz="2800" dirty="0"/>
              <a:t>Het </a:t>
            </a:r>
            <a:r>
              <a:rPr lang="nl-NL" sz="2800" dirty="0" smtClean="0"/>
              <a:t>keren van zeewater en spuien van rivierwater. </a:t>
            </a:r>
            <a:endParaRPr lang="nl-NL" sz="2800" dirty="0"/>
          </a:p>
          <a:p>
            <a:pPr lvl="1">
              <a:buFont typeface="Arial" panose="020B0604020202020204" pitchFamily="34" charset="0"/>
              <a:buChar char="•"/>
            </a:pPr>
            <a:r>
              <a:rPr lang="nl-NL" sz="2800" dirty="0"/>
              <a:t>Waterpeilbeheer tot aan Moerdijk (minimale waterstand van +0 NAP). </a:t>
            </a:r>
          </a:p>
          <a:p>
            <a:endParaRPr lang="nl-NL" sz="2800" dirty="0" smtClean="0"/>
          </a:p>
        </p:txBody>
      </p:sp>
      <p:sp>
        <p:nvSpPr>
          <p:cNvPr id="3" name="Tijdelijke aanduiding voor dianummer 2"/>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3B359-CF0D-4389-949E-16A33FCBB3EC}" type="slidenum">
              <a:rPr kumimoji="0" lang="nl-NL" sz="12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dirty="0">
              <a:ln>
                <a:noFill/>
              </a:ln>
              <a:solidFill>
                <a:srgbClr val="000000"/>
              </a:solidFill>
              <a:effectLst/>
              <a:uLnTx/>
              <a:uFillTx/>
              <a:latin typeface="Verdana"/>
              <a:ea typeface="+mn-ea"/>
              <a:cs typeface="+mn-cs"/>
            </a:endParaRPr>
          </a:p>
        </p:txBody>
      </p:sp>
      <p:sp>
        <p:nvSpPr>
          <p:cNvPr id="5" name="Titel 4"/>
          <p:cNvSpPr>
            <a:spLocks noGrp="1"/>
          </p:cNvSpPr>
          <p:nvPr>
            <p:ph type="title"/>
          </p:nvPr>
        </p:nvSpPr>
        <p:spPr/>
        <p:txBody>
          <a:bodyPr/>
          <a:lstStyle/>
          <a:p>
            <a:r>
              <a:rPr lang="nl-NL" dirty="0" smtClean="0">
                <a:solidFill>
                  <a:schemeClr val="tx1"/>
                </a:solidFill>
              </a:rPr>
              <a:t>Functies van de Haringvlietsluizen</a:t>
            </a:r>
            <a:endParaRPr lang="nl-NL" dirty="0">
              <a:solidFill>
                <a:schemeClr val="tx1"/>
              </a:solidFill>
            </a:endParaRPr>
          </a:p>
        </p:txBody>
      </p:sp>
      <p:sp>
        <p:nvSpPr>
          <p:cNvPr id="6" name="Tijdelijke aanduiding voor tekst 5"/>
          <p:cNvSpPr>
            <a:spLocks noGrp="1"/>
          </p:cNvSpPr>
          <p:nvPr>
            <p:ph type="body" sz="quarter" idx="26"/>
          </p:nvPr>
        </p:nvSpPr>
        <p:spPr/>
        <p:txBody>
          <a:bodyPr/>
          <a:lstStyle/>
          <a:p>
            <a:r>
              <a:rPr lang="nl-NL" dirty="0" smtClean="0"/>
              <a:t>RWS –in het kort</a:t>
            </a:r>
            <a:endParaRPr lang="nl-NL" dirty="0"/>
          </a:p>
        </p:txBody>
      </p:sp>
    </p:spTree>
    <p:extLst>
      <p:ext uri="{BB962C8B-B14F-4D97-AF65-F5344CB8AC3E}">
        <p14:creationId xmlns:p14="http://schemas.microsoft.com/office/powerpoint/2010/main" val="38367529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623392" y="2925913"/>
            <a:ext cx="11203516"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a:solidFill>
                  <a:srgbClr val="007BC7"/>
                </a:solidFill>
                <a:latin typeface="+mj-lt"/>
                <a:ea typeface="+mj-ea"/>
                <a:cs typeface="+mj-cs"/>
              </a:defRPr>
            </a:lvl1pPr>
            <a:lvl2pPr algn="l" rtl="0" eaLnBrk="1" fontAlgn="base" hangingPunct="1">
              <a:spcBef>
                <a:spcPct val="0"/>
              </a:spcBef>
              <a:spcAft>
                <a:spcPct val="0"/>
              </a:spcAft>
              <a:defRPr sz="2600">
                <a:solidFill>
                  <a:srgbClr val="007BC7"/>
                </a:solidFill>
                <a:latin typeface="Verdana" pitchFamily="34" charset="0"/>
              </a:defRPr>
            </a:lvl2pPr>
            <a:lvl3pPr algn="l" rtl="0" eaLnBrk="1" fontAlgn="base" hangingPunct="1">
              <a:spcBef>
                <a:spcPct val="0"/>
              </a:spcBef>
              <a:spcAft>
                <a:spcPct val="0"/>
              </a:spcAft>
              <a:defRPr sz="2600">
                <a:solidFill>
                  <a:srgbClr val="007BC7"/>
                </a:solidFill>
                <a:latin typeface="Verdana" pitchFamily="34" charset="0"/>
              </a:defRPr>
            </a:lvl3pPr>
            <a:lvl4pPr algn="l" rtl="0" eaLnBrk="1" fontAlgn="base" hangingPunct="1">
              <a:spcBef>
                <a:spcPct val="0"/>
              </a:spcBef>
              <a:spcAft>
                <a:spcPct val="0"/>
              </a:spcAft>
              <a:defRPr sz="2600">
                <a:solidFill>
                  <a:srgbClr val="007BC7"/>
                </a:solidFill>
                <a:latin typeface="Verdana" pitchFamily="34" charset="0"/>
              </a:defRPr>
            </a:lvl4pPr>
            <a:lvl5pPr algn="l" rtl="0" eaLnBrk="1" fontAlgn="base" hangingPunct="1">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sz="2000" kern="0" dirty="0" smtClean="0"/>
              <a:t>Huidige </a:t>
            </a:r>
            <a:r>
              <a:rPr lang="nl-NL" sz="2000" dirty="0" smtClean="0"/>
              <a:t>Hydraulische oliën	Esso </a:t>
            </a:r>
            <a:r>
              <a:rPr lang="nl-NL" sz="2000" dirty="0" err="1"/>
              <a:t>Nuto</a:t>
            </a:r>
            <a:r>
              <a:rPr lang="nl-NL" sz="2000" dirty="0"/>
              <a:t> H15 olie </a:t>
            </a:r>
            <a:endParaRPr lang="nl-NL" sz="2000" dirty="0" smtClean="0"/>
          </a:p>
          <a:p>
            <a:r>
              <a:rPr lang="nl-NL" sz="2000" dirty="0" smtClean="0"/>
              <a:t>binnenkort </a:t>
            </a:r>
            <a:r>
              <a:rPr lang="nl-NL" sz="2000" dirty="0"/>
              <a:t>Total </a:t>
            </a:r>
            <a:r>
              <a:rPr lang="nl-NL" sz="2000" dirty="0" smtClean="0"/>
              <a:t>Equivis </a:t>
            </a:r>
            <a:r>
              <a:rPr lang="nl-NL" sz="2000" dirty="0"/>
              <a:t>ZS15 op opening 1.</a:t>
            </a:r>
          </a:p>
          <a:p>
            <a:r>
              <a:rPr lang="nl-NL" sz="2000" dirty="0" smtClean="0"/>
              <a:t>Huidige conservering olie 	TECTYL</a:t>
            </a:r>
            <a:r>
              <a:rPr lang="nl-NL" sz="2000" dirty="0"/>
              <a:t>® </a:t>
            </a:r>
            <a:r>
              <a:rPr lang="nl-NL" sz="2000" dirty="0" smtClean="0"/>
              <a:t>910E2</a:t>
            </a:r>
          </a:p>
          <a:p>
            <a:endParaRPr lang="nl-NL" sz="2000" dirty="0"/>
          </a:p>
          <a:p>
            <a:r>
              <a:rPr lang="nl-NL" altLang="nl-NL" sz="2000" kern="0" dirty="0" smtClean="0"/>
              <a:t>Uitgangspunt nieuwe hydrauliek olie:</a:t>
            </a:r>
            <a:r>
              <a:rPr lang="nl-NL" altLang="nl-NL" sz="2000" kern="0" dirty="0"/>
              <a:t>	</a:t>
            </a:r>
            <a:endParaRPr lang="nl-NL" altLang="nl-NL" sz="2000" kern="0" dirty="0" smtClean="0"/>
          </a:p>
          <a:p>
            <a:r>
              <a:rPr lang="nl-NL" altLang="nl-NL" sz="2000" b="1" kern="0" dirty="0" smtClean="0"/>
              <a:t>Total </a:t>
            </a:r>
            <a:r>
              <a:rPr lang="nl-NL" altLang="nl-NL" sz="2000" b="1" kern="0" dirty="0" err="1"/>
              <a:t>Equivis</a:t>
            </a:r>
            <a:r>
              <a:rPr lang="nl-NL" altLang="nl-NL" sz="2000" b="1" kern="0" dirty="0"/>
              <a:t> </a:t>
            </a:r>
            <a:r>
              <a:rPr lang="nl-NL" altLang="nl-NL" sz="2000" b="1" kern="0" dirty="0" smtClean="0"/>
              <a:t>15 (of vergelijkbaar),</a:t>
            </a:r>
            <a:r>
              <a:rPr lang="nl-NL" altLang="nl-NL" sz="2000" kern="0" dirty="0" smtClean="0"/>
              <a:t> </a:t>
            </a:r>
            <a:r>
              <a:rPr lang="nl-NL" altLang="nl-NL" sz="2000" kern="0" dirty="0"/>
              <a:t>benodigd </a:t>
            </a:r>
            <a:r>
              <a:rPr lang="nl-NL" altLang="nl-NL" sz="2000" b="1" kern="0" dirty="0"/>
              <a:t>circa 360 m3</a:t>
            </a:r>
          </a:p>
          <a:p>
            <a:endParaRPr lang="nl-NL" altLang="nl-NL" sz="2000" kern="0" dirty="0"/>
          </a:p>
          <a:p>
            <a:r>
              <a:rPr lang="nl-NL" altLang="nl-NL" sz="2000" kern="0" dirty="0" smtClean="0"/>
              <a:t>Deze hydrauliekolie is een belangrijke voorwaarde voor de uitvoering van het project “variabel onderhoud Werktuigbouwkundige onderdelen Haringvlietsluizen – 31163634”</a:t>
            </a:r>
          </a:p>
          <a:p>
            <a:endParaRPr lang="nl-NL" altLang="nl-NL" sz="2000" kern="0" dirty="0"/>
          </a:p>
          <a:p>
            <a:endParaRPr lang="nl-NL" altLang="nl-NL" sz="2000" kern="0" dirty="0" smtClean="0"/>
          </a:p>
        </p:txBody>
      </p:sp>
      <p:sp>
        <p:nvSpPr>
          <p:cNvPr id="2" name="Titel 1"/>
          <p:cNvSpPr>
            <a:spLocks noGrp="1"/>
          </p:cNvSpPr>
          <p:nvPr>
            <p:ph type="title"/>
          </p:nvPr>
        </p:nvSpPr>
        <p:spPr>
          <a:xfrm>
            <a:off x="623392" y="2204864"/>
            <a:ext cx="11203516" cy="400110"/>
          </a:xfrm>
        </p:spPr>
        <p:txBody>
          <a:bodyPr/>
          <a:lstStyle/>
          <a:p>
            <a:r>
              <a:rPr lang="nl-NL" dirty="0" smtClean="0"/>
              <a:t>Scope</a:t>
            </a:r>
            <a:endParaRPr lang="nl-NL" dirty="0"/>
          </a:p>
        </p:txBody>
      </p:sp>
      <p:pic>
        <p:nvPicPr>
          <p:cNvPr id="3" name="Afbeelding 2"/>
          <p:cNvPicPr>
            <a:picLocks noChangeAspect="1"/>
          </p:cNvPicPr>
          <p:nvPr/>
        </p:nvPicPr>
        <p:blipFill>
          <a:blip r:embed="rId2"/>
          <a:stretch>
            <a:fillRect/>
          </a:stretch>
        </p:blipFill>
        <p:spPr>
          <a:xfrm>
            <a:off x="7536160" y="1384319"/>
            <a:ext cx="4133850" cy="2762250"/>
          </a:xfrm>
          <a:prstGeom prst="rect">
            <a:avLst/>
          </a:prstGeom>
        </p:spPr>
      </p:pic>
    </p:spTree>
    <p:extLst>
      <p:ext uri="{BB962C8B-B14F-4D97-AF65-F5344CB8AC3E}">
        <p14:creationId xmlns:p14="http://schemas.microsoft.com/office/powerpoint/2010/main" val="4255446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t>Aanbestedings</a:t>
            </a:r>
            <a:r>
              <a:rPr lang="en-US" dirty="0" smtClean="0"/>
              <a:t> </a:t>
            </a:r>
            <a:r>
              <a:rPr lang="en-US" dirty="0" err="1" smtClean="0"/>
              <a:t>methode</a:t>
            </a:r>
            <a:endParaRPr lang="nl-NL" dirty="0"/>
          </a:p>
        </p:txBody>
      </p:sp>
      <p:graphicFrame>
        <p:nvGraphicFramePr>
          <p:cNvPr id="5" name="Tabel 4"/>
          <p:cNvGraphicFramePr>
            <a:graphicFrameLocks noGrp="1"/>
          </p:cNvGraphicFramePr>
          <p:nvPr>
            <p:extLst>
              <p:ext uri="{D42A27DB-BD31-4B8C-83A1-F6EECF244321}">
                <p14:modId xmlns:p14="http://schemas.microsoft.com/office/powerpoint/2010/main" val="4138165089"/>
              </p:ext>
            </p:extLst>
          </p:nvPr>
        </p:nvGraphicFramePr>
        <p:xfrm>
          <a:off x="695400" y="2736344"/>
          <a:ext cx="10585176" cy="548640"/>
        </p:xfrm>
        <a:graphic>
          <a:graphicData uri="http://schemas.openxmlformats.org/drawingml/2006/table">
            <a:tbl>
              <a:tblPr firstRow="1" firstCol="1" bandRow="1"/>
              <a:tblGrid>
                <a:gridCol w="3816424">
                  <a:extLst>
                    <a:ext uri="{9D8B030D-6E8A-4147-A177-3AD203B41FA5}">
                      <a16:colId xmlns:a16="http://schemas.microsoft.com/office/drawing/2014/main" val="2927934847"/>
                    </a:ext>
                  </a:extLst>
                </a:gridCol>
                <a:gridCol w="6768752">
                  <a:extLst>
                    <a:ext uri="{9D8B030D-6E8A-4147-A177-3AD203B41FA5}">
                      <a16:colId xmlns:a16="http://schemas.microsoft.com/office/drawing/2014/main" val="1889175087"/>
                    </a:ext>
                  </a:extLst>
                </a:gridCol>
              </a:tblGrid>
              <a:tr h="30480">
                <a:tc>
                  <a:txBody>
                    <a:bodyPr/>
                    <a:lstStyle/>
                    <a:p>
                      <a:pPr>
                        <a:spcAft>
                          <a:spcPts val="0"/>
                        </a:spcAft>
                      </a:pPr>
                      <a:r>
                        <a:rPr lang="nl-NL" sz="1800" b="1" dirty="0" smtClean="0">
                          <a:effectLst/>
                          <a:latin typeface="Verdana" panose="020B0604030504040204" pitchFamily="34" charset="0"/>
                          <a:ea typeface="Times New Roman" panose="02020603050405020304" pitchFamily="18" charset="0"/>
                          <a:cs typeface="Times New Roman" panose="02020603050405020304" pitchFamily="18" charset="0"/>
                        </a:rPr>
                        <a:t>Aanbestedingsprocedure </a:t>
                      </a:r>
                      <a:endParaRPr lang="nl-NL" sz="2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9050" cap="flat" cmpd="sng" algn="ctr">
                      <a:solidFill>
                        <a:srgbClr val="BBDFF0"/>
                      </a:solidFill>
                      <a:prstDash val="solid"/>
                      <a:round/>
                      <a:headEnd type="none" w="med" len="med"/>
                      <a:tailEnd type="none" w="med" len="med"/>
                    </a:lnB>
                    <a:solidFill>
                      <a:srgbClr val="FFFFFF"/>
                    </a:solidFill>
                  </a:tcPr>
                </a:tc>
                <a:tc>
                  <a:txBody>
                    <a:bodyPr/>
                    <a:lstStyle/>
                    <a:p>
                      <a:pPr>
                        <a:spcAft>
                          <a:spcPts val="0"/>
                        </a:spcAft>
                      </a:pPr>
                      <a:r>
                        <a:rPr lang="nl-NL" sz="1800" dirty="0" smtClean="0">
                          <a:effectLst/>
                          <a:latin typeface="Verdana" panose="020B0604030504040204" pitchFamily="34" charset="0"/>
                          <a:ea typeface="Times New Roman" panose="02020603050405020304" pitchFamily="18" charset="0"/>
                          <a:cs typeface="Times New Roman" panose="02020603050405020304" pitchFamily="18" charset="0"/>
                        </a:rPr>
                        <a:t>EU Openbare procedure</a:t>
                      </a:r>
                      <a:endParaRPr lang="nl-NL" sz="2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w="19050" cap="flat" cmpd="sng" algn="ctr">
                      <a:solidFill>
                        <a:srgbClr val="BBDFF0"/>
                      </a:solidFill>
                      <a:prstDash val="solid"/>
                      <a:round/>
                      <a:headEnd type="none" w="med" len="med"/>
                      <a:tailEnd type="none" w="med" len="med"/>
                    </a:lnB>
                    <a:solidFill>
                      <a:srgbClr val="FFFFFF"/>
                    </a:solidFill>
                  </a:tcPr>
                </a:tc>
                <a:extLst>
                  <a:ext uri="{0D108BD9-81ED-4DB2-BD59-A6C34878D82A}">
                    <a16:rowId xmlns:a16="http://schemas.microsoft.com/office/drawing/2014/main" val="3021978634"/>
                  </a:ext>
                </a:extLst>
              </a:tr>
              <a:tr h="0">
                <a:tc>
                  <a:txBody>
                    <a:bodyPr/>
                    <a:lstStyle/>
                    <a:p>
                      <a:pPr>
                        <a:spcAft>
                          <a:spcPts val="0"/>
                        </a:spcAft>
                      </a:pPr>
                      <a:r>
                        <a:rPr lang="nl-NL" sz="1800" b="1" dirty="0">
                          <a:effectLst/>
                          <a:latin typeface="Verdana" panose="020B0604030504040204" pitchFamily="34" charset="0"/>
                          <a:ea typeface="Times New Roman" panose="02020603050405020304" pitchFamily="18" charset="0"/>
                          <a:cs typeface="Times New Roman" panose="02020603050405020304" pitchFamily="18" charset="0"/>
                        </a:rPr>
                        <a:t>Contractvorm</a:t>
                      </a:r>
                      <a:endParaRPr lang="nl-NL" sz="2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BBDFF0"/>
                      </a:solidFill>
                      <a:prstDash val="solid"/>
                      <a:round/>
                      <a:headEnd type="none" w="med" len="med"/>
                      <a:tailEnd type="none" w="med" len="med"/>
                    </a:lnR>
                    <a:lnT w="19050" cap="flat" cmpd="sng" algn="ctr">
                      <a:solidFill>
                        <a:srgbClr val="BBDFF0"/>
                      </a:solidFill>
                      <a:prstDash val="solid"/>
                      <a:round/>
                      <a:headEnd type="none" w="med" len="med"/>
                      <a:tailEnd type="none" w="med" len="med"/>
                    </a:lnT>
                    <a:lnB w="12700" cap="flat" cmpd="sng" algn="ctr">
                      <a:solidFill>
                        <a:srgbClr val="BBDFF0"/>
                      </a:solidFill>
                      <a:prstDash val="solid"/>
                      <a:round/>
                      <a:headEnd type="none" w="med" len="med"/>
                      <a:tailEnd type="none" w="med" len="med"/>
                    </a:lnB>
                    <a:solidFill>
                      <a:srgbClr val="E8F4FA"/>
                    </a:solidFill>
                  </a:tcPr>
                </a:tc>
                <a:tc>
                  <a:txBody>
                    <a:bodyPr/>
                    <a:lstStyle/>
                    <a:p>
                      <a:pPr>
                        <a:spcAft>
                          <a:spcPts val="0"/>
                        </a:spcAft>
                      </a:pPr>
                      <a:r>
                        <a:rPr lang="nl-NL" sz="1800" dirty="0" smtClean="0">
                          <a:effectLst/>
                          <a:latin typeface="Verdana" panose="020B0604030504040204" pitchFamily="34" charset="0"/>
                          <a:ea typeface="Times New Roman" panose="02020603050405020304" pitchFamily="18" charset="0"/>
                          <a:cs typeface="Times New Roman" panose="02020603050405020304" pitchFamily="18" charset="0"/>
                        </a:rPr>
                        <a:t>Leveringsovereenkomst op basis van </a:t>
                      </a:r>
                      <a:r>
                        <a:rPr lang="nl-NL" sz="1800" baseline="0" dirty="0" smtClean="0">
                          <a:effectLst/>
                          <a:latin typeface="Verdana" panose="020B0604030504040204" pitchFamily="34" charset="0"/>
                          <a:ea typeface="Times New Roman" panose="02020603050405020304" pitchFamily="18" charset="0"/>
                          <a:cs typeface="Times New Roman" panose="02020603050405020304" pitchFamily="18" charset="0"/>
                        </a:rPr>
                        <a:t>ARIV 2018 *</a:t>
                      </a:r>
                      <a:endParaRPr lang="nl-NL" sz="24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BDFF0"/>
                      </a:solidFill>
                      <a:prstDash val="solid"/>
                      <a:round/>
                      <a:headEnd type="none" w="med" len="med"/>
                      <a:tailEnd type="none" w="med" len="med"/>
                    </a:lnL>
                    <a:lnR>
                      <a:noFill/>
                    </a:lnR>
                    <a:lnT w="19050" cap="flat" cmpd="sng" algn="ctr">
                      <a:solidFill>
                        <a:srgbClr val="BBDFF0"/>
                      </a:solidFill>
                      <a:prstDash val="solid"/>
                      <a:round/>
                      <a:headEnd type="none" w="med" len="med"/>
                      <a:tailEnd type="none" w="med" len="med"/>
                    </a:lnT>
                    <a:lnB w="12700" cap="flat" cmpd="sng" algn="ctr">
                      <a:solidFill>
                        <a:srgbClr val="BBDFF0"/>
                      </a:solidFill>
                      <a:prstDash val="solid"/>
                      <a:round/>
                      <a:headEnd type="none" w="med" len="med"/>
                      <a:tailEnd type="none" w="med" len="med"/>
                    </a:lnB>
                    <a:solidFill>
                      <a:srgbClr val="E8F4FA"/>
                    </a:solidFill>
                  </a:tcPr>
                </a:tc>
                <a:extLst>
                  <a:ext uri="{0D108BD9-81ED-4DB2-BD59-A6C34878D82A}">
                    <a16:rowId xmlns:a16="http://schemas.microsoft.com/office/drawing/2014/main" val="3689316314"/>
                  </a:ext>
                </a:extLst>
              </a:tr>
            </a:tbl>
          </a:graphicData>
        </a:graphic>
      </p:graphicFrame>
      <p:sp>
        <p:nvSpPr>
          <p:cNvPr id="4" name="Titel 1"/>
          <p:cNvSpPr txBox="1">
            <a:spLocks/>
          </p:cNvSpPr>
          <p:nvPr/>
        </p:nvSpPr>
        <p:spPr bwMode="auto">
          <a:xfrm>
            <a:off x="5412064" y="4653136"/>
            <a:ext cx="64087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a:solidFill>
                  <a:srgbClr val="007BC7"/>
                </a:solidFill>
                <a:latin typeface="+mj-lt"/>
                <a:ea typeface="+mj-ea"/>
                <a:cs typeface="+mj-cs"/>
              </a:defRPr>
            </a:lvl1pPr>
            <a:lvl2pPr algn="l" rtl="0" eaLnBrk="1" fontAlgn="base" hangingPunct="1">
              <a:spcBef>
                <a:spcPct val="0"/>
              </a:spcBef>
              <a:spcAft>
                <a:spcPct val="0"/>
              </a:spcAft>
              <a:defRPr sz="2600">
                <a:solidFill>
                  <a:srgbClr val="007BC7"/>
                </a:solidFill>
                <a:latin typeface="Verdana" pitchFamily="34" charset="0"/>
              </a:defRPr>
            </a:lvl2pPr>
            <a:lvl3pPr algn="l" rtl="0" eaLnBrk="1" fontAlgn="base" hangingPunct="1">
              <a:spcBef>
                <a:spcPct val="0"/>
              </a:spcBef>
              <a:spcAft>
                <a:spcPct val="0"/>
              </a:spcAft>
              <a:defRPr sz="2600">
                <a:solidFill>
                  <a:srgbClr val="007BC7"/>
                </a:solidFill>
                <a:latin typeface="Verdana" pitchFamily="34" charset="0"/>
              </a:defRPr>
            </a:lvl3pPr>
            <a:lvl4pPr algn="l" rtl="0" eaLnBrk="1" fontAlgn="base" hangingPunct="1">
              <a:spcBef>
                <a:spcPct val="0"/>
              </a:spcBef>
              <a:spcAft>
                <a:spcPct val="0"/>
              </a:spcAft>
              <a:defRPr sz="2600">
                <a:solidFill>
                  <a:srgbClr val="007BC7"/>
                </a:solidFill>
                <a:latin typeface="Verdana" pitchFamily="34" charset="0"/>
              </a:defRPr>
            </a:lvl4pPr>
            <a:lvl5pPr algn="l" rtl="0" eaLnBrk="1" fontAlgn="base" hangingPunct="1">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altLang="nl-NL" sz="1800" dirty="0" smtClean="0">
                <a:solidFill>
                  <a:schemeClr val="tx1"/>
                </a:solidFill>
                <a:latin typeface="Verdana" panose="020B0604030504040204" pitchFamily="34" charset="0"/>
                <a:ea typeface="Times New Roman" panose="02020603050405020304" pitchFamily="18" charset="0"/>
                <a:cs typeface="Times New Roman" panose="02020603050405020304" pitchFamily="18" charset="0"/>
              </a:rPr>
              <a:t>* ARIV staat voor Algemene </a:t>
            </a:r>
            <a:r>
              <a:rPr lang="nl-NL" altLang="nl-NL" sz="1800" dirty="0" err="1" smtClean="0">
                <a:solidFill>
                  <a:schemeClr val="tx1"/>
                </a:solidFill>
                <a:latin typeface="Verdana" panose="020B0604030504040204" pitchFamily="34" charset="0"/>
                <a:ea typeface="Times New Roman" panose="02020603050405020304" pitchFamily="18" charset="0"/>
                <a:cs typeface="Times New Roman" panose="02020603050405020304" pitchFamily="18" charset="0"/>
              </a:rPr>
              <a:t>Rijksinkoopvoorwaarden</a:t>
            </a:r>
            <a:endParaRPr lang="nl-NL" altLang="nl-NL" sz="1800" dirty="0">
              <a:solidFill>
                <a:schemeClr val="tx1"/>
              </a:solidFill>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3084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t>Waarom</a:t>
            </a:r>
            <a:r>
              <a:rPr lang="en-US" dirty="0" smtClean="0"/>
              <a:t> </a:t>
            </a:r>
            <a:r>
              <a:rPr lang="en-US" dirty="0" err="1" smtClean="0"/>
              <a:t>wachtkamerconstructie</a:t>
            </a:r>
            <a:r>
              <a:rPr lang="en-US" dirty="0" smtClean="0"/>
              <a:t> ?</a:t>
            </a:r>
            <a:endParaRPr lang="nl-NL" dirty="0"/>
          </a:p>
        </p:txBody>
      </p:sp>
      <p:sp>
        <p:nvSpPr>
          <p:cNvPr id="3" name="Tekstvak 2"/>
          <p:cNvSpPr txBox="1"/>
          <p:nvPr/>
        </p:nvSpPr>
        <p:spPr>
          <a:xfrm>
            <a:off x="624000" y="2060848"/>
            <a:ext cx="10872599" cy="2308324"/>
          </a:xfrm>
          <a:prstGeom prst="rect">
            <a:avLst/>
          </a:prstGeom>
          <a:noFill/>
        </p:spPr>
        <p:txBody>
          <a:bodyPr wrap="square" rtlCol="0">
            <a:spAutoFit/>
          </a:bodyPr>
          <a:lstStyle/>
          <a:p>
            <a:endParaRPr lang="nl-NL" dirty="0"/>
          </a:p>
          <a:p>
            <a:r>
              <a:rPr lang="nl-NL" dirty="0" smtClean="0"/>
              <a:t>Door de uitvraag “Total </a:t>
            </a:r>
            <a:r>
              <a:rPr lang="nl-NL" dirty="0" err="1" smtClean="0"/>
              <a:t>Equivis</a:t>
            </a:r>
            <a:r>
              <a:rPr lang="nl-NL" dirty="0" smtClean="0"/>
              <a:t> 15 of vergelijkbaar”, dient deze vergelijkbaarheid en uitwisselbaarheid aangetoond te worden. Hier is tijd voor nodig. Uitgangspunt is 60 dagen.</a:t>
            </a:r>
            <a:endParaRPr lang="nl-NL" dirty="0"/>
          </a:p>
          <a:p>
            <a:endParaRPr lang="nl-NL" dirty="0" smtClean="0"/>
          </a:p>
          <a:p>
            <a:r>
              <a:rPr lang="nl-NL" dirty="0" smtClean="0"/>
              <a:t>Door </a:t>
            </a:r>
            <a:r>
              <a:rPr lang="nl-NL" dirty="0"/>
              <a:t>de samenhang met het project </a:t>
            </a:r>
            <a:r>
              <a:rPr lang="nl-NL" i="1" dirty="0"/>
              <a:t>Variabel onderhoud W-delen </a:t>
            </a:r>
            <a:r>
              <a:rPr lang="nl-NL" dirty="0"/>
              <a:t>is er een zeker mate van urgentie op beschikbaarheid van hydrauliekolie. Uitgangspunt is levering begin oktober 2024.</a:t>
            </a:r>
          </a:p>
          <a:p>
            <a:endParaRPr lang="nl-NL" dirty="0"/>
          </a:p>
        </p:txBody>
      </p:sp>
    </p:spTree>
    <p:extLst>
      <p:ext uri="{BB962C8B-B14F-4D97-AF65-F5344CB8AC3E}">
        <p14:creationId xmlns:p14="http://schemas.microsoft.com/office/powerpoint/2010/main" val="1718535790"/>
      </p:ext>
    </p:extLst>
  </p:cSld>
  <p:clrMapOvr>
    <a:masterClrMapping/>
  </p:clrMapOvr>
</p:sld>
</file>

<file path=ppt/theme/theme1.xml><?xml version="1.0" encoding="utf-8"?>
<a:theme xmlns:a="http://schemas.openxmlformats.org/drawingml/2006/main" name="1_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rtlCol="0"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tx1"/>
            </a:solidFill>
            <a:effectLst/>
            <a:latin typeface="Verdana" pitchFamily="34" charset="0"/>
          </a:defRPr>
        </a:defPPr>
      </a:lstStyle>
    </a:spDef>
    <a:lnDef>
      <a:spPr bwMode="auto">
        <a:noFill/>
        <a:ln>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Samenwerken 1nov22</Template>
  <TotalTime>1261</TotalTime>
  <Words>601</Words>
  <Application>Microsoft Office PowerPoint</Application>
  <PresentationFormat>Breedbeeld</PresentationFormat>
  <Paragraphs>88</Paragraphs>
  <Slides>13</Slides>
  <Notes>4</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13</vt:i4>
      </vt:variant>
    </vt:vector>
  </HeadingPairs>
  <TitlesOfParts>
    <vt:vector size="20" baseType="lpstr">
      <vt:lpstr>Arial</vt:lpstr>
      <vt:lpstr>Calibri</vt:lpstr>
      <vt:lpstr>Times New Roman</vt:lpstr>
      <vt:lpstr>Verdana</vt:lpstr>
      <vt:lpstr>Wingdings</vt:lpstr>
      <vt:lpstr>1_Rijkswaterstaat</vt:lpstr>
      <vt:lpstr>RWS 16:9 NL</vt:lpstr>
      <vt:lpstr>Welkom</vt:lpstr>
      <vt:lpstr>Levering hydrauliekolie tbv Haringvlietsluizen </vt:lpstr>
      <vt:lpstr>PowerPoint-presentatie</vt:lpstr>
      <vt:lpstr>Wie is wie:</vt:lpstr>
      <vt:lpstr>Historie en omgeving</vt:lpstr>
      <vt:lpstr>Functies van de Haringvlietsluizen</vt:lpstr>
      <vt:lpstr>Scope</vt:lpstr>
      <vt:lpstr>Aanbestedings methode</vt:lpstr>
      <vt:lpstr>Waarom wachtkamerconstructie ?</vt:lpstr>
      <vt:lpstr>Aanbestedingsplanning en mijlpalen</vt:lpstr>
      <vt:lpstr>Vragen</vt:lpstr>
      <vt:lpstr>Extra toelichting (na inlichtingenbijeenkomst)  Gestanddoening inschrijving; Gestanddoeningsperiode van 130 dagen na sluitingsdatum inschrijving. De inschrijvingen komen 21-2-2024 binnen. Er is sprake van een wachtkamerconstructie waarbij we als testperiode hebben we gerekend met steeds 60 dagen. Hierdoor kunnen, in theorie, twee testperiodes doorlopen worden.   Logistiek olie: Doordat de projectaannemer van de werktuigbouwkundige onderdelen nog niet bekend is, is (nog) niet bekend op welke wijze de projectaannemer van de werktuigbouwkundige-delen de olie gaat wisselen. Bekend is dat: - de olieleverancier de olie DDP levert op projectlocatie Haringvlietsluizen - de projectaannemer de hydrauliekolie uit- en in de installatie op de kering gaat doen - er per overdrachtsmoment een rapport (over de kwaliteit van de olie) geleverd dient te worden  Opdrachtgever gaat er vanuit dat de levering en overdracht van de olie (oude en nieuw) in onderling overleg tussen de projectaannemer en de olieleverancier gebeurd.  Waar wenselijk en mogelijk zal Opdrachtgever zich inzetten om deze samenwerking zo soepel mogelijk te laten verlopen. </vt:lpstr>
      <vt:lpstr>Op welke wijze dient aangetoond te worden dat 90% van de uitkomende olie gerecycled is? Het volstaat om hiervoor een certificaat af te geven met daarop de  hoeveelheid ingenomen en gerecyclede olie (tot welke kwaliteit). orden.   Zijn er temperatuurverschillen in de machinekamers? Niet noemenswaardig. Het zijn stevig uitgevoerde betonnen constructies. Wel kan er bij overgangen van weer/seizoenen condens ontstaan. </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Rahmouni, Aziz (PPO)</dc:creator>
  <cp:lastModifiedBy>Kroes, Wietse (PPO)</cp:lastModifiedBy>
  <cp:revision>96</cp:revision>
  <cp:lastPrinted>2024-01-15T13:21:45Z</cp:lastPrinted>
  <dcterms:created xsi:type="dcterms:W3CDTF">2022-09-01T07:51:17Z</dcterms:created>
  <dcterms:modified xsi:type="dcterms:W3CDTF">2024-01-24T15:53:40Z</dcterms:modified>
</cp:coreProperties>
</file>