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3"/>
  </p:sldMasterIdLst>
  <p:sldIdLst>
    <p:sldId id="290" r:id="rId4"/>
    <p:sldId id="291" r:id="rId5"/>
    <p:sldId id="292" r:id="rId6"/>
  </p:sldIdLst>
  <p:sldSz cx="12192000" cy="6858000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26" autoAdjust="0"/>
    <p:restoredTop sz="94660"/>
  </p:normalViewPr>
  <p:slideViewPr>
    <p:cSldViewPr snapToGrid="0">
      <p:cViewPr varScale="1">
        <p:scale>
          <a:sx n="113" d="100"/>
          <a:sy n="113" d="100"/>
        </p:scale>
        <p:origin x="384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Master" Target="slideMasters/slideMaster1.xml"/><Relationship Id="rId7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10" Type="http://schemas.openxmlformats.org/officeDocument/2006/relationships/tableStyles" Target="tableStyles.xml"/><Relationship Id="rId4" Type="http://schemas.openxmlformats.org/officeDocument/2006/relationships/slide" Target="slides/slide1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8E68085-D6EE-6C82-FB5C-CAA9F487A0C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B0EBDC93-B088-0D99-3CE2-16E03799DB5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Klikken om de ondertitelstijl van het model te bewerken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7B0ECFAA-B895-D8C2-7CA3-A84E5D55DA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0D485E-4C64-4B13-92DD-E2EDFB2178E9}" type="datetimeFigureOut">
              <a:rPr lang="nl-NL" smtClean="0"/>
              <a:t>21-02-2024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A3215571-C580-E997-9F9B-9A8CBBCE91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51811F5D-AED4-0938-E515-1B78D13DF6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EB28B0-60E8-45A2-BCB9-07A40ACD9627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54321478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FFDF2B8-6530-717B-EF86-42DD6D5B75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A4DA4FD5-6D14-C9CF-57E5-C937F5B5C4F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8EA32A39-25BE-18FE-350B-FC7AFAF373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0D485E-4C64-4B13-92DD-E2EDFB2178E9}" type="datetimeFigureOut">
              <a:rPr lang="nl-NL" smtClean="0"/>
              <a:t>21-02-2024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DF4F7FE8-8CC5-2BB2-B559-C6C50B4F0A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CF5DC052-871D-8400-844C-86D7976751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EB28B0-60E8-45A2-BCB9-07A40ACD9627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7337102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>
            <a:extLst>
              <a:ext uri="{FF2B5EF4-FFF2-40B4-BE49-F238E27FC236}">
                <a16:creationId xmlns:a16="http://schemas.microsoft.com/office/drawing/2014/main" id="{6473F7A0-4353-A026-55F6-6CD3C38B414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CC657D50-863A-0F3B-5B5B-8A25936BCE6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F6A0B648-D9E5-2043-79EB-9991066430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0D485E-4C64-4B13-92DD-E2EDFB2178E9}" type="datetimeFigureOut">
              <a:rPr lang="nl-NL" smtClean="0"/>
              <a:t>21-02-2024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ABAABCA3-F71D-9E70-549F-CD90DE6728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D5D1ED67-70E7-2E7A-A7F9-865EAABBC3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EB28B0-60E8-45A2-BCB9-07A40ACD9627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8264073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4553E63-62D7-1DB3-FE39-46319AAD46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C8F73FE0-6D56-AA57-D008-80CD3AAE33E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13449003-A132-FEDA-3295-DABCCE8740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0D485E-4C64-4B13-92DD-E2EDFB2178E9}" type="datetimeFigureOut">
              <a:rPr lang="nl-NL" smtClean="0"/>
              <a:t>21-02-2024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75EDFBDF-CC5D-6FF8-6920-29386557A6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2F3DB567-F0D2-5928-E952-DD50570359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EB28B0-60E8-45A2-BCB9-07A40ACD9627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1583732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43A61BD-F68B-FC8A-5440-66E1F7F027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2EF14AA0-00F8-8A45-CC0D-AE38909875B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9E1BF320-5E91-E06A-6EA2-298602E35C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0D485E-4C64-4B13-92DD-E2EDFB2178E9}" type="datetimeFigureOut">
              <a:rPr lang="nl-NL" smtClean="0"/>
              <a:t>21-02-2024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98354D29-6F32-D948-B612-2A463ECF47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2E4602C9-AEBD-F597-7566-F6E53E511A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EB28B0-60E8-45A2-BCB9-07A40ACD9627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1905558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AEE25B8-B9A1-CCEE-6068-39BA20214F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FC444FDA-42B1-6A7A-D6FC-DEA5B8BC0A0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EF7243E2-92BF-3131-ECAE-9F33C5BFD41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F919AB58-EE0D-6C42-9170-934DFC8697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0D485E-4C64-4B13-92DD-E2EDFB2178E9}" type="datetimeFigureOut">
              <a:rPr lang="nl-NL" smtClean="0"/>
              <a:t>21-02-2024</a:t>
            </a:fld>
            <a:endParaRPr lang="nl-NL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2E60E8B7-D7D6-73FD-165E-1E2BD62F0D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6E8339AA-706D-40AB-84C0-596E4A5BC9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EB28B0-60E8-45A2-BCB9-07A40ACD9627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5134708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5017EC7-2BAA-FCE5-A65A-02A1247441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F3155E9C-0E08-CBD1-31E2-82C58BD3204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C36E3F72-8136-AF03-9518-CC33ECEDC86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tekst 4">
            <a:extLst>
              <a:ext uri="{FF2B5EF4-FFF2-40B4-BE49-F238E27FC236}">
                <a16:creationId xmlns:a16="http://schemas.microsoft.com/office/drawing/2014/main" id="{C24967DD-52E7-A695-4062-64A45FC56E5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6" name="Tijdelijke aanduiding voor inhoud 5">
            <a:extLst>
              <a:ext uri="{FF2B5EF4-FFF2-40B4-BE49-F238E27FC236}">
                <a16:creationId xmlns:a16="http://schemas.microsoft.com/office/drawing/2014/main" id="{BF874402-832B-1DF1-73E4-C41E470D167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7" name="Tijdelijke aanduiding voor datum 6">
            <a:extLst>
              <a:ext uri="{FF2B5EF4-FFF2-40B4-BE49-F238E27FC236}">
                <a16:creationId xmlns:a16="http://schemas.microsoft.com/office/drawing/2014/main" id="{28219CA8-1E03-DF8B-5273-AF529EE395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0D485E-4C64-4B13-92DD-E2EDFB2178E9}" type="datetimeFigureOut">
              <a:rPr lang="nl-NL" smtClean="0"/>
              <a:t>21-02-2024</a:t>
            </a:fld>
            <a:endParaRPr lang="nl-NL"/>
          </a:p>
        </p:txBody>
      </p:sp>
      <p:sp>
        <p:nvSpPr>
          <p:cNvPr id="8" name="Tijdelijke aanduiding voor voettekst 7">
            <a:extLst>
              <a:ext uri="{FF2B5EF4-FFF2-40B4-BE49-F238E27FC236}">
                <a16:creationId xmlns:a16="http://schemas.microsoft.com/office/drawing/2014/main" id="{9F78F06B-E059-B44B-573D-2502F99EB6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Tijdelijke aanduiding voor dianummer 8">
            <a:extLst>
              <a:ext uri="{FF2B5EF4-FFF2-40B4-BE49-F238E27FC236}">
                <a16:creationId xmlns:a16="http://schemas.microsoft.com/office/drawing/2014/main" id="{5FE37FAF-5DE4-CA39-1BFE-6727D69186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EB28B0-60E8-45A2-BCB9-07A40ACD9627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6090788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38B6EDA-36C3-3329-EB8C-8E3D199416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datum 2">
            <a:extLst>
              <a:ext uri="{FF2B5EF4-FFF2-40B4-BE49-F238E27FC236}">
                <a16:creationId xmlns:a16="http://schemas.microsoft.com/office/drawing/2014/main" id="{10C8C340-9C0E-0F3A-2ADC-4F5B337562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0D485E-4C64-4B13-92DD-E2EDFB2178E9}" type="datetimeFigureOut">
              <a:rPr lang="nl-NL" smtClean="0"/>
              <a:t>21-02-2024</a:t>
            </a:fld>
            <a:endParaRPr lang="nl-NL"/>
          </a:p>
        </p:txBody>
      </p:sp>
      <p:sp>
        <p:nvSpPr>
          <p:cNvPr id="4" name="Tijdelijke aanduiding voor voettekst 3">
            <a:extLst>
              <a:ext uri="{FF2B5EF4-FFF2-40B4-BE49-F238E27FC236}">
                <a16:creationId xmlns:a16="http://schemas.microsoft.com/office/drawing/2014/main" id="{FB78E37F-1169-1DC8-23F9-808AC16A78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jdelijke aanduiding voor dianummer 4">
            <a:extLst>
              <a:ext uri="{FF2B5EF4-FFF2-40B4-BE49-F238E27FC236}">
                <a16:creationId xmlns:a16="http://schemas.microsoft.com/office/drawing/2014/main" id="{75D6CF2F-56A8-6247-0E36-87D0F79C91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EB28B0-60E8-45A2-BCB9-07A40ACD9627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5448412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>
            <a:extLst>
              <a:ext uri="{FF2B5EF4-FFF2-40B4-BE49-F238E27FC236}">
                <a16:creationId xmlns:a16="http://schemas.microsoft.com/office/drawing/2014/main" id="{7F6AF87A-2DBF-7CEF-31CD-A6A07E57DF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0D485E-4C64-4B13-92DD-E2EDFB2178E9}" type="datetimeFigureOut">
              <a:rPr lang="nl-NL" smtClean="0"/>
              <a:t>21-02-2024</a:t>
            </a:fld>
            <a:endParaRPr lang="nl-NL"/>
          </a:p>
        </p:txBody>
      </p:sp>
      <p:sp>
        <p:nvSpPr>
          <p:cNvPr id="3" name="Tijdelijke aanduiding voor voettekst 2">
            <a:extLst>
              <a:ext uri="{FF2B5EF4-FFF2-40B4-BE49-F238E27FC236}">
                <a16:creationId xmlns:a16="http://schemas.microsoft.com/office/drawing/2014/main" id="{46C2BEBB-667E-B9AF-2420-40182E1B7C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4F703F9E-A5DA-A925-80C1-A96AB9B203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EB28B0-60E8-45A2-BCB9-07A40ACD9627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4103979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2BA838E-6136-1934-E615-A652D23772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027C13E2-3823-17B8-0FE6-33523F82956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680350CC-E5DB-50BC-FE81-849FF1C1A34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3940C470-B800-D8A9-E890-83EC0C8FE4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0D485E-4C64-4B13-92DD-E2EDFB2178E9}" type="datetimeFigureOut">
              <a:rPr lang="nl-NL" smtClean="0"/>
              <a:t>21-02-2024</a:t>
            </a:fld>
            <a:endParaRPr lang="nl-NL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2C62A748-CC33-6F3E-E0C0-FC3D81AE3C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26E8CB13-4304-57AF-6AF2-49C05D870C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EB28B0-60E8-45A2-BCB9-07A40ACD9627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9388587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556A027-49A5-5B5E-6B4F-CEDF325309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afbeelding 2">
            <a:extLst>
              <a:ext uri="{FF2B5EF4-FFF2-40B4-BE49-F238E27FC236}">
                <a16:creationId xmlns:a16="http://schemas.microsoft.com/office/drawing/2014/main" id="{37F0C842-66AD-E84A-6B2C-DD56C1E8872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l-NL"/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249B42A2-BB9A-FBFD-B553-B8704355774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2B913EB8-422B-CB4C-8801-DA98BB114C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0D485E-4C64-4B13-92DD-E2EDFB2178E9}" type="datetimeFigureOut">
              <a:rPr lang="nl-NL" smtClean="0"/>
              <a:t>21-02-2024</a:t>
            </a:fld>
            <a:endParaRPr lang="nl-NL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6FA651FF-F15C-6925-7706-F7105B8915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32805A6C-CAC3-B9FB-A99C-FA4A2BA0DF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EB28B0-60E8-45A2-BCB9-07A40ACD9627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2349503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>
            <a:extLst>
              <a:ext uri="{FF2B5EF4-FFF2-40B4-BE49-F238E27FC236}">
                <a16:creationId xmlns:a16="http://schemas.microsoft.com/office/drawing/2014/main" id="{4DF40A1B-26E7-B2B7-D05E-C20E5850F8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3914B8FD-161C-8265-7CCD-2F5F055A23E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5A8D8064-AFAA-CB5A-E90A-223378C70D4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20D485E-4C64-4B13-92DD-E2EDFB2178E9}" type="datetimeFigureOut">
              <a:rPr lang="nl-NL" smtClean="0"/>
              <a:t>21-02-2024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CEBDB420-4163-B96C-8BDF-FA9C607E68F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E33936C4-CCE2-EE0A-936C-FC7A760D2D4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EB28B0-60E8-45A2-BCB9-07A40ACD9627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1244588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ijdelijke aanduiding voor inhoud 4">
            <a:extLst>
              <a:ext uri="{FF2B5EF4-FFF2-40B4-BE49-F238E27FC236}">
                <a16:creationId xmlns:a16="http://schemas.microsoft.com/office/drawing/2014/main" id="{2068AB80-FE3E-B064-54A5-27C18F1A9082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663995438"/>
              </p:ext>
            </p:extLst>
          </p:nvPr>
        </p:nvGraphicFramePr>
        <p:xfrm>
          <a:off x="1074821" y="152401"/>
          <a:ext cx="7170821" cy="685898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453590">
                  <a:extLst>
                    <a:ext uri="{9D8B030D-6E8A-4147-A177-3AD203B41FA5}">
                      <a16:colId xmlns:a16="http://schemas.microsoft.com/office/drawing/2014/main" val="2478166684"/>
                    </a:ext>
                  </a:extLst>
                </a:gridCol>
                <a:gridCol w="3717231">
                  <a:extLst>
                    <a:ext uri="{9D8B030D-6E8A-4147-A177-3AD203B41FA5}">
                      <a16:colId xmlns:a16="http://schemas.microsoft.com/office/drawing/2014/main" val="560098221"/>
                    </a:ext>
                  </a:extLst>
                </a:gridCol>
              </a:tblGrid>
              <a:tr h="185859"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tabLst>
                          <a:tab pos="791845" algn="l"/>
                          <a:tab pos="4284345" algn="l"/>
                        </a:tabLst>
                      </a:pPr>
                      <a:r>
                        <a:rPr lang="nl-NL" sz="900">
                          <a:solidFill>
                            <a:schemeClr val="tx1"/>
                          </a:solidFill>
                          <a:effectLst/>
                        </a:rPr>
                        <a:t>Laptop 1 (klein)</a:t>
                      </a:r>
                      <a:endParaRPr lang="nl-NL" sz="900">
                        <a:solidFill>
                          <a:schemeClr val="tx1"/>
                        </a:solidFill>
                        <a:effectLst/>
                        <a:latin typeface="Open Sans" panose="020B0606030504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22232" marR="22232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tabLst>
                          <a:tab pos="791845" algn="l"/>
                          <a:tab pos="4284345" algn="l"/>
                        </a:tabLst>
                      </a:pPr>
                      <a:r>
                        <a:rPr lang="nl-NL" sz="900">
                          <a:solidFill>
                            <a:schemeClr val="tx1"/>
                          </a:solidFill>
                          <a:effectLst/>
                        </a:rPr>
                        <a:t>(minimale) Specificaties</a:t>
                      </a:r>
                      <a:endParaRPr lang="nl-NL" sz="900">
                        <a:solidFill>
                          <a:schemeClr val="tx1"/>
                        </a:solidFill>
                        <a:effectLst/>
                        <a:latin typeface="Open Sans" panose="020B0606030504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22232" marR="22232" marT="0" marB="0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99466383"/>
                  </a:ext>
                </a:extLst>
              </a:tr>
              <a:tr h="185859"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tabLst>
                          <a:tab pos="791845" algn="l"/>
                          <a:tab pos="4284345" algn="l"/>
                        </a:tabLst>
                      </a:pPr>
                      <a:r>
                        <a:rPr lang="nl-NL" sz="900">
                          <a:solidFill>
                            <a:schemeClr val="tx1"/>
                          </a:solidFill>
                          <a:effectLst/>
                        </a:rPr>
                        <a:t>Aantal: </a:t>
                      </a:r>
                      <a:endParaRPr lang="nl-NL" sz="900">
                        <a:solidFill>
                          <a:schemeClr val="tx1"/>
                        </a:solidFill>
                        <a:effectLst/>
                        <a:latin typeface="Open Sans" panose="020B0606030504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22232" marR="22232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tabLst>
                          <a:tab pos="791845" algn="l"/>
                          <a:tab pos="4284345" algn="l"/>
                        </a:tabLst>
                      </a:pPr>
                      <a:r>
                        <a:rPr lang="nl-NL" sz="9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nl-NL" sz="900" dirty="0">
                        <a:solidFill>
                          <a:schemeClr val="tx1"/>
                        </a:solidFill>
                        <a:effectLst/>
                        <a:latin typeface="Open Sans" panose="020B0606030504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22232" marR="22232" marT="0" marB="0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905753"/>
                  </a:ext>
                </a:extLst>
              </a:tr>
              <a:tr h="185859"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tabLst>
                          <a:tab pos="791845" algn="l"/>
                          <a:tab pos="4284345" algn="l"/>
                        </a:tabLst>
                      </a:pPr>
                      <a:r>
                        <a:rPr lang="nl-NL" sz="900" dirty="0" err="1">
                          <a:solidFill>
                            <a:schemeClr val="tx1"/>
                          </a:solidFill>
                          <a:effectLst/>
                        </a:rPr>
                        <a:t>Refurbished</a:t>
                      </a:r>
                      <a:r>
                        <a:rPr lang="nl-NL" sz="900" dirty="0">
                          <a:solidFill>
                            <a:schemeClr val="tx1"/>
                          </a:solidFill>
                          <a:effectLst/>
                        </a:rPr>
                        <a:t> toegestaan?:   </a:t>
                      </a:r>
                      <a:endParaRPr lang="nl-NL" sz="900" dirty="0">
                        <a:solidFill>
                          <a:schemeClr val="tx1"/>
                        </a:solidFill>
                        <a:effectLst/>
                        <a:latin typeface="Open Sans" panose="020B0606030504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22232" marR="22232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tabLst>
                          <a:tab pos="791845" algn="l"/>
                          <a:tab pos="4284345" algn="l"/>
                        </a:tabLst>
                      </a:pPr>
                      <a:r>
                        <a:rPr lang="nl-NL" sz="900">
                          <a:solidFill>
                            <a:schemeClr val="tx1"/>
                          </a:solidFill>
                          <a:effectLst/>
                        </a:rPr>
                        <a:t>Nee</a:t>
                      </a:r>
                      <a:endParaRPr lang="nl-NL" sz="900">
                        <a:solidFill>
                          <a:schemeClr val="tx1"/>
                        </a:solidFill>
                        <a:effectLst/>
                        <a:latin typeface="Open Sans" panose="020B0606030504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22232" marR="22232" marT="0" marB="0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1494224"/>
                  </a:ext>
                </a:extLst>
              </a:tr>
              <a:tr h="185859"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tabLst>
                          <a:tab pos="791845" algn="l"/>
                          <a:tab pos="4284345" algn="l"/>
                        </a:tabLst>
                      </a:pPr>
                      <a:r>
                        <a:rPr lang="nl-NL" sz="900">
                          <a:solidFill>
                            <a:schemeClr val="tx1"/>
                          </a:solidFill>
                          <a:effectLst/>
                        </a:rPr>
                        <a:t>Beeldschermdiagonaal: </a:t>
                      </a:r>
                      <a:endParaRPr lang="nl-NL" sz="900">
                        <a:solidFill>
                          <a:schemeClr val="tx1"/>
                        </a:solidFill>
                        <a:effectLst/>
                        <a:latin typeface="Open Sans" panose="020B0606030504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22232" marR="22232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tabLst>
                          <a:tab pos="791845" algn="l"/>
                          <a:tab pos="4284345" algn="l"/>
                        </a:tabLst>
                      </a:pPr>
                      <a:r>
                        <a:rPr lang="nl-NL" sz="900">
                          <a:solidFill>
                            <a:schemeClr val="tx1"/>
                          </a:solidFill>
                          <a:effectLst/>
                        </a:rPr>
                        <a:t>12 – 14 inch</a:t>
                      </a:r>
                      <a:endParaRPr lang="nl-NL" sz="900">
                        <a:solidFill>
                          <a:schemeClr val="tx1"/>
                        </a:solidFill>
                        <a:effectLst/>
                        <a:latin typeface="Open Sans" panose="020B0606030504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22232" marR="22232" marT="0" marB="0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89456484"/>
                  </a:ext>
                </a:extLst>
              </a:tr>
              <a:tr h="185859"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tabLst>
                          <a:tab pos="791845" algn="l"/>
                          <a:tab pos="4284345" algn="l"/>
                        </a:tabLst>
                      </a:pPr>
                      <a:r>
                        <a:rPr lang="nl-NL" sz="900">
                          <a:solidFill>
                            <a:schemeClr val="tx1"/>
                          </a:solidFill>
                          <a:effectLst/>
                        </a:rPr>
                        <a:t>Resolutie: </a:t>
                      </a:r>
                      <a:endParaRPr lang="nl-NL" sz="900">
                        <a:solidFill>
                          <a:schemeClr val="tx1"/>
                        </a:solidFill>
                        <a:effectLst/>
                        <a:latin typeface="Open Sans" panose="020B0606030504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22232" marR="22232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tabLst>
                          <a:tab pos="791845" algn="l"/>
                          <a:tab pos="4284345" algn="l"/>
                        </a:tabLst>
                      </a:pPr>
                      <a:r>
                        <a:rPr lang="nl-NL" sz="900" dirty="0">
                          <a:solidFill>
                            <a:schemeClr val="tx1"/>
                          </a:solidFill>
                          <a:effectLst/>
                          <a:latin typeface="Open Sans" panose="020B0606030504020204" pitchFamily="34" charset="0"/>
                          <a:ea typeface="MS Mincho" panose="020B0400000000000000" pitchFamily="49" charset="-128"/>
                          <a:cs typeface="Times New Roman" panose="02020603050405020304" pitchFamily="18" charset="0"/>
                        </a:rPr>
                        <a:t>1920x1080</a:t>
                      </a:r>
                    </a:p>
                  </a:txBody>
                  <a:tcPr marL="22232" marR="22232" marT="0" marB="0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10660803"/>
                  </a:ext>
                </a:extLst>
              </a:tr>
              <a:tr h="185859"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tabLst>
                          <a:tab pos="791845" algn="l"/>
                          <a:tab pos="4284345" algn="l"/>
                        </a:tabLst>
                      </a:pPr>
                      <a:r>
                        <a:rPr lang="nl-NL" sz="900">
                          <a:solidFill>
                            <a:schemeClr val="tx1"/>
                          </a:solidFill>
                          <a:effectLst/>
                        </a:rPr>
                        <a:t>CPU: </a:t>
                      </a:r>
                      <a:endParaRPr lang="nl-NL" sz="900">
                        <a:solidFill>
                          <a:schemeClr val="tx1"/>
                        </a:solidFill>
                        <a:effectLst/>
                        <a:latin typeface="Open Sans" panose="020B0606030504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22232" marR="22232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tabLst>
                          <a:tab pos="791845" algn="l"/>
                          <a:tab pos="4284345" algn="l"/>
                        </a:tabLst>
                      </a:pPr>
                      <a:r>
                        <a:rPr lang="nl-NL" sz="900" dirty="0">
                          <a:solidFill>
                            <a:schemeClr val="tx1"/>
                          </a:solidFill>
                          <a:effectLst/>
                        </a:rPr>
                        <a:t>I5 of vergelijkbaar + TPM-chip</a:t>
                      </a:r>
                      <a:endParaRPr lang="nl-NL" sz="900" dirty="0">
                        <a:solidFill>
                          <a:schemeClr val="tx1"/>
                        </a:solidFill>
                        <a:effectLst/>
                        <a:latin typeface="Open Sans" panose="020B0606030504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22232" marR="22232" marT="0" marB="0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24910634"/>
                  </a:ext>
                </a:extLst>
              </a:tr>
              <a:tr h="185859"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tabLst>
                          <a:tab pos="791845" algn="l"/>
                          <a:tab pos="4284345" algn="l"/>
                        </a:tabLst>
                      </a:pPr>
                      <a:r>
                        <a:rPr lang="nl-NL" sz="900" dirty="0">
                          <a:solidFill>
                            <a:schemeClr val="tx1"/>
                          </a:solidFill>
                          <a:effectLst/>
                        </a:rPr>
                        <a:t>Touch</a:t>
                      </a:r>
                      <a:endParaRPr lang="nl-NL" sz="900" dirty="0">
                        <a:solidFill>
                          <a:schemeClr val="tx1"/>
                        </a:solidFill>
                        <a:effectLst/>
                        <a:latin typeface="Open Sans" panose="020B0606030504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22232" marR="22232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tabLst>
                          <a:tab pos="791845" algn="l"/>
                          <a:tab pos="4284345" algn="l"/>
                        </a:tabLst>
                      </a:pPr>
                      <a:r>
                        <a:rPr lang="nl-NL" sz="900" dirty="0">
                          <a:solidFill>
                            <a:schemeClr val="tx1"/>
                          </a:solidFill>
                          <a:effectLst/>
                          <a:latin typeface="Open Sans" panose="020B0606030504020204" pitchFamily="34" charset="0"/>
                          <a:ea typeface="MS Mincho" panose="020B0400000000000000" pitchFamily="49" charset="-128"/>
                          <a:cs typeface="Times New Roman" panose="02020603050405020304" pitchFamily="18" charset="0"/>
                        </a:rPr>
                        <a:t>Nee, mag wel</a:t>
                      </a:r>
                    </a:p>
                  </a:txBody>
                  <a:tcPr marL="22232" marR="22232" marT="0" marB="0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5355765"/>
                  </a:ext>
                </a:extLst>
              </a:tr>
              <a:tr h="185859"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tabLst>
                          <a:tab pos="791845" algn="l"/>
                          <a:tab pos="4284345" algn="l"/>
                        </a:tabLst>
                      </a:pPr>
                      <a:r>
                        <a:rPr lang="nl-NL" sz="900">
                          <a:solidFill>
                            <a:schemeClr val="tx1"/>
                          </a:solidFill>
                          <a:effectLst/>
                        </a:rPr>
                        <a:t>Werkgeheugen: </a:t>
                      </a:r>
                      <a:endParaRPr lang="nl-NL" sz="900">
                        <a:solidFill>
                          <a:schemeClr val="tx1"/>
                        </a:solidFill>
                        <a:effectLst/>
                        <a:latin typeface="Open Sans" panose="020B0606030504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22232" marR="22232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tabLst>
                          <a:tab pos="791845" algn="l"/>
                          <a:tab pos="4284345" algn="l"/>
                        </a:tabLst>
                      </a:pPr>
                      <a:r>
                        <a:rPr lang="nl-NL" sz="900">
                          <a:solidFill>
                            <a:schemeClr val="tx1"/>
                          </a:solidFill>
                          <a:effectLst/>
                        </a:rPr>
                        <a:t>16GB</a:t>
                      </a:r>
                      <a:endParaRPr lang="nl-NL" sz="900">
                        <a:solidFill>
                          <a:schemeClr val="tx1"/>
                        </a:solidFill>
                        <a:effectLst/>
                        <a:latin typeface="Open Sans" panose="020B0606030504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22232" marR="22232" marT="0" marB="0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70110801"/>
                  </a:ext>
                </a:extLst>
              </a:tr>
              <a:tr h="185859"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tabLst>
                          <a:tab pos="791845" algn="l"/>
                          <a:tab pos="4284345" algn="l"/>
                        </a:tabLst>
                      </a:pPr>
                      <a:r>
                        <a:rPr lang="nl-NL" sz="900">
                          <a:solidFill>
                            <a:schemeClr val="tx1"/>
                          </a:solidFill>
                          <a:effectLst/>
                        </a:rPr>
                        <a:t>Grafische kaart: </a:t>
                      </a:r>
                      <a:endParaRPr lang="nl-NL" sz="900">
                        <a:solidFill>
                          <a:schemeClr val="tx1"/>
                        </a:solidFill>
                        <a:effectLst/>
                        <a:latin typeface="Open Sans" panose="020B0606030504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22232" marR="22232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tabLst>
                          <a:tab pos="791845" algn="l"/>
                          <a:tab pos="4284345" algn="l"/>
                        </a:tabLst>
                      </a:pPr>
                      <a:r>
                        <a:rPr lang="nl-NL" sz="900" dirty="0" err="1">
                          <a:solidFill>
                            <a:schemeClr val="tx1"/>
                          </a:solidFill>
                          <a:effectLst/>
                          <a:latin typeface="Open Sans" panose="020B0606030504020204" pitchFamily="34" charset="0"/>
                          <a:ea typeface="MS Mincho" panose="020B0400000000000000" pitchFamily="49" charset="-128"/>
                          <a:cs typeface="Times New Roman" panose="02020603050405020304" pitchFamily="18" charset="0"/>
                        </a:rPr>
                        <a:t>Build</a:t>
                      </a:r>
                      <a:r>
                        <a:rPr lang="nl-NL" sz="900" dirty="0">
                          <a:solidFill>
                            <a:schemeClr val="tx1"/>
                          </a:solidFill>
                          <a:effectLst/>
                          <a:latin typeface="Open Sans" panose="020B0606030504020204" pitchFamily="34" charset="0"/>
                          <a:ea typeface="MS Mincho" panose="020B0400000000000000" pitchFamily="49" charset="-128"/>
                          <a:cs typeface="Times New Roman" panose="02020603050405020304" pitchFamily="18" charset="0"/>
                        </a:rPr>
                        <a:t>-in; ondersteunt hoge resolutie schermen</a:t>
                      </a:r>
                    </a:p>
                  </a:txBody>
                  <a:tcPr marL="22232" marR="22232" marT="0" marB="0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06674173"/>
                  </a:ext>
                </a:extLst>
              </a:tr>
              <a:tr h="185859"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tabLst>
                          <a:tab pos="791845" algn="l"/>
                          <a:tab pos="4284345" algn="l"/>
                        </a:tabLst>
                      </a:pPr>
                      <a:r>
                        <a:rPr lang="nl-NL" sz="900" dirty="0">
                          <a:solidFill>
                            <a:schemeClr val="tx1"/>
                          </a:solidFill>
                          <a:effectLst/>
                        </a:rPr>
                        <a:t>Harde schijf grootte: </a:t>
                      </a:r>
                      <a:endParaRPr lang="nl-NL" sz="900" dirty="0">
                        <a:solidFill>
                          <a:schemeClr val="tx1"/>
                        </a:solidFill>
                        <a:effectLst/>
                        <a:latin typeface="Open Sans" panose="020B0606030504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22232" marR="22232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tabLst>
                          <a:tab pos="791845" algn="l"/>
                          <a:tab pos="4284345" algn="l"/>
                        </a:tabLst>
                      </a:pPr>
                      <a:r>
                        <a:rPr lang="nl-NL" sz="900" dirty="0">
                          <a:solidFill>
                            <a:schemeClr val="tx1"/>
                          </a:solidFill>
                          <a:effectLst/>
                        </a:rPr>
                        <a:t>Minimaal 256 GB </a:t>
                      </a:r>
                      <a:endParaRPr lang="nl-NL" sz="900" dirty="0">
                        <a:solidFill>
                          <a:schemeClr val="tx1"/>
                        </a:solidFill>
                        <a:effectLst/>
                        <a:latin typeface="Open Sans" panose="020B0606030504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22232" marR="22232" marT="0" marB="0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60414536"/>
                  </a:ext>
                </a:extLst>
              </a:tr>
              <a:tr h="185859"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tabLst>
                          <a:tab pos="791845" algn="l"/>
                          <a:tab pos="4284345" algn="l"/>
                        </a:tabLst>
                      </a:pPr>
                      <a:r>
                        <a:rPr lang="nl-NL" sz="900">
                          <a:solidFill>
                            <a:schemeClr val="tx1"/>
                          </a:solidFill>
                          <a:effectLst/>
                        </a:rPr>
                        <a:t>Harde schijf type: </a:t>
                      </a:r>
                      <a:endParaRPr lang="nl-NL" sz="900">
                        <a:solidFill>
                          <a:schemeClr val="tx1"/>
                        </a:solidFill>
                        <a:effectLst/>
                        <a:latin typeface="Open Sans" panose="020B0606030504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22232" marR="22232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tabLst>
                          <a:tab pos="791845" algn="l"/>
                          <a:tab pos="4284345" algn="l"/>
                        </a:tabLst>
                      </a:pPr>
                      <a:r>
                        <a:rPr lang="nl-NL" sz="900" dirty="0">
                          <a:solidFill>
                            <a:schemeClr val="tx1"/>
                          </a:solidFill>
                          <a:effectLst/>
                        </a:rPr>
                        <a:t>SSD</a:t>
                      </a:r>
                      <a:endParaRPr lang="nl-NL" sz="900" dirty="0">
                        <a:solidFill>
                          <a:schemeClr val="tx1"/>
                        </a:solidFill>
                        <a:effectLst/>
                        <a:latin typeface="Open Sans" panose="020B0606030504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22232" marR="22232" marT="0" marB="0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6024152"/>
                  </a:ext>
                </a:extLst>
              </a:tr>
              <a:tr h="185859"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tabLst>
                          <a:tab pos="791845" algn="l"/>
                          <a:tab pos="4284345" algn="l"/>
                        </a:tabLst>
                      </a:pPr>
                      <a:r>
                        <a:rPr lang="nl-NL" sz="900">
                          <a:solidFill>
                            <a:schemeClr val="tx1"/>
                          </a:solidFill>
                          <a:effectLst/>
                        </a:rPr>
                        <a:t>Toetsenbordindeling: </a:t>
                      </a:r>
                      <a:endParaRPr lang="nl-NL" sz="900">
                        <a:solidFill>
                          <a:schemeClr val="tx1"/>
                        </a:solidFill>
                        <a:effectLst/>
                        <a:latin typeface="Open Sans" panose="020B0606030504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22232" marR="22232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tabLst>
                          <a:tab pos="791845" algn="l"/>
                          <a:tab pos="4284345" algn="l"/>
                        </a:tabLst>
                      </a:pPr>
                      <a:r>
                        <a:rPr lang="nl-NL" sz="900">
                          <a:solidFill>
                            <a:schemeClr val="tx1"/>
                          </a:solidFill>
                          <a:effectLst/>
                        </a:rPr>
                        <a:t>QWERTY</a:t>
                      </a:r>
                      <a:endParaRPr lang="nl-NL" sz="900">
                        <a:solidFill>
                          <a:schemeClr val="tx1"/>
                        </a:solidFill>
                        <a:effectLst/>
                        <a:latin typeface="Open Sans" panose="020B0606030504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22232" marR="22232" marT="0" marB="0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94806336"/>
                  </a:ext>
                </a:extLst>
              </a:tr>
              <a:tr h="185859"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tabLst>
                          <a:tab pos="791845" algn="l"/>
                          <a:tab pos="4284345" algn="l"/>
                        </a:tabLst>
                      </a:pPr>
                      <a:r>
                        <a:rPr lang="nl-NL" sz="900">
                          <a:solidFill>
                            <a:schemeClr val="tx1"/>
                          </a:solidFill>
                          <a:effectLst/>
                        </a:rPr>
                        <a:t>Touchpad: </a:t>
                      </a:r>
                      <a:endParaRPr lang="nl-NL" sz="900">
                        <a:solidFill>
                          <a:schemeClr val="tx1"/>
                        </a:solidFill>
                        <a:effectLst/>
                        <a:latin typeface="Open Sans" panose="020B0606030504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22232" marR="22232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tabLst>
                          <a:tab pos="791845" algn="l"/>
                          <a:tab pos="4284345" algn="l"/>
                        </a:tabLst>
                      </a:pPr>
                      <a:r>
                        <a:rPr lang="nl-NL" sz="900">
                          <a:solidFill>
                            <a:schemeClr val="tx1"/>
                          </a:solidFill>
                          <a:effectLst/>
                        </a:rPr>
                        <a:t>Ja</a:t>
                      </a:r>
                      <a:endParaRPr lang="nl-NL" sz="900">
                        <a:solidFill>
                          <a:schemeClr val="tx1"/>
                        </a:solidFill>
                        <a:effectLst/>
                        <a:latin typeface="Open Sans" panose="020B0606030504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22232" marR="22232" marT="0" marB="0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1454838"/>
                  </a:ext>
                </a:extLst>
              </a:tr>
              <a:tr h="185859"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tabLst>
                          <a:tab pos="791845" algn="l"/>
                          <a:tab pos="4284345" algn="l"/>
                        </a:tabLst>
                      </a:pPr>
                      <a:r>
                        <a:rPr lang="nl-NL" sz="900" dirty="0">
                          <a:solidFill>
                            <a:schemeClr val="tx1"/>
                          </a:solidFill>
                          <a:effectLst/>
                        </a:rPr>
                        <a:t>Numeriek toetsenbord: </a:t>
                      </a:r>
                      <a:endParaRPr lang="nl-NL" sz="900" dirty="0">
                        <a:solidFill>
                          <a:schemeClr val="tx1"/>
                        </a:solidFill>
                        <a:effectLst/>
                        <a:latin typeface="Open Sans" panose="020B0606030504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22232" marR="22232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tabLst>
                          <a:tab pos="791845" algn="l"/>
                          <a:tab pos="4284345" algn="l"/>
                        </a:tabLst>
                      </a:pPr>
                      <a:r>
                        <a:rPr lang="nl-NL" sz="900">
                          <a:solidFill>
                            <a:schemeClr val="tx1"/>
                          </a:solidFill>
                          <a:effectLst/>
                        </a:rPr>
                        <a:t>Nee</a:t>
                      </a:r>
                      <a:endParaRPr lang="nl-NL" sz="900">
                        <a:solidFill>
                          <a:schemeClr val="tx1"/>
                        </a:solidFill>
                        <a:effectLst/>
                        <a:latin typeface="Open Sans" panose="020B0606030504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22232" marR="22232" marT="0" marB="0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717743"/>
                  </a:ext>
                </a:extLst>
              </a:tr>
              <a:tr h="185859"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tabLst>
                          <a:tab pos="791845" algn="l"/>
                          <a:tab pos="4284345" algn="l"/>
                        </a:tabLst>
                      </a:pPr>
                      <a:r>
                        <a:rPr lang="nl-NL" sz="900" dirty="0">
                          <a:solidFill>
                            <a:schemeClr val="tx1"/>
                          </a:solidFill>
                          <a:effectLst/>
                        </a:rPr>
                        <a:t>Hoofdtelefoon (3,5mm): </a:t>
                      </a:r>
                      <a:endParaRPr lang="nl-NL" sz="900" dirty="0">
                        <a:solidFill>
                          <a:schemeClr val="tx1"/>
                        </a:solidFill>
                        <a:effectLst/>
                        <a:latin typeface="Open Sans" panose="020B0606030504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22232" marR="22232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tabLst>
                          <a:tab pos="791845" algn="l"/>
                          <a:tab pos="4284345" algn="l"/>
                        </a:tabLst>
                      </a:pPr>
                      <a:r>
                        <a:rPr lang="nl-NL" sz="900">
                          <a:solidFill>
                            <a:schemeClr val="tx1"/>
                          </a:solidFill>
                          <a:effectLst/>
                        </a:rPr>
                        <a:t>Nee</a:t>
                      </a:r>
                      <a:endParaRPr lang="nl-NL" sz="900">
                        <a:solidFill>
                          <a:schemeClr val="tx1"/>
                        </a:solidFill>
                        <a:effectLst/>
                        <a:latin typeface="Open Sans" panose="020B0606030504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22232" marR="22232" marT="0" marB="0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60372796"/>
                  </a:ext>
                </a:extLst>
              </a:tr>
              <a:tr h="185859"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tabLst>
                          <a:tab pos="791845" algn="l"/>
                          <a:tab pos="4284345" algn="l"/>
                        </a:tabLst>
                      </a:pPr>
                      <a:r>
                        <a:rPr lang="nl-NL" sz="900">
                          <a:solidFill>
                            <a:schemeClr val="tx1"/>
                          </a:solidFill>
                          <a:effectLst/>
                        </a:rPr>
                        <a:t>HDMI: </a:t>
                      </a:r>
                      <a:endParaRPr lang="nl-NL" sz="900">
                        <a:solidFill>
                          <a:schemeClr val="tx1"/>
                        </a:solidFill>
                        <a:effectLst/>
                        <a:latin typeface="Open Sans" panose="020B0606030504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22232" marR="22232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tabLst>
                          <a:tab pos="791845" algn="l"/>
                          <a:tab pos="4284345" algn="l"/>
                        </a:tabLst>
                      </a:pPr>
                      <a:r>
                        <a:rPr lang="nl-NL" sz="900" dirty="0">
                          <a:solidFill>
                            <a:schemeClr val="tx1"/>
                          </a:solidFill>
                          <a:effectLst/>
                        </a:rPr>
                        <a:t>Ja, versie 2.0 of hoger</a:t>
                      </a:r>
                      <a:endParaRPr lang="nl-NL" sz="900" dirty="0">
                        <a:solidFill>
                          <a:schemeClr val="tx1"/>
                        </a:solidFill>
                        <a:effectLst/>
                        <a:latin typeface="Open Sans" panose="020B0606030504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22232" marR="22232" marT="0" marB="0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34725735"/>
                  </a:ext>
                </a:extLst>
              </a:tr>
              <a:tr h="185859"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tabLst>
                          <a:tab pos="791845" algn="l"/>
                          <a:tab pos="4284345" algn="l"/>
                        </a:tabLst>
                      </a:pPr>
                      <a:r>
                        <a:rPr lang="nl-NL" sz="900">
                          <a:solidFill>
                            <a:schemeClr val="tx1"/>
                          </a:solidFill>
                          <a:effectLst/>
                        </a:rPr>
                        <a:t>Wireless Display: </a:t>
                      </a:r>
                      <a:endParaRPr lang="nl-NL" sz="900">
                        <a:solidFill>
                          <a:schemeClr val="tx1"/>
                        </a:solidFill>
                        <a:effectLst/>
                        <a:latin typeface="Open Sans" panose="020B0606030504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22232" marR="22232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tabLst>
                          <a:tab pos="791845" algn="l"/>
                          <a:tab pos="4284345" algn="l"/>
                        </a:tabLst>
                      </a:pPr>
                      <a:r>
                        <a:rPr lang="nl-NL" sz="900" dirty="0">
                          <a:solidFill>
                            <a:schemeClr val="tx1"/>
                          </a:solidFill>
                          <a:effectLst/>
                        </a:rPr>
                        <a:t>Ja</a:t>
                      </a:r>
                      <a:endParaRPr lang="nl-NL" sz="900" dirty="0">
                        <a:solidFill>
                          <a:schemeClr val="tx1"/>
                        </a:solidFill>
                        <a:effectLst/>
                        <a:latin typeface="Open Sans" panose="020B0606030504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22232" marR="22232" marT="0" marB="0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62825149"/>
                  </a:ext>
                </a:extLst>
              </a:tr>
              <a:tr h="185859"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tabLst>
                          <a:tab pos="791845" algn="l"/>
                          <a:tab pos="4284345" algn="l"/>
                        </a:tabLst>
                      </a:pPr>
                      <a:r>
                        <a:rPr lang="nl-NL" sz="900">
                          <a:solidFill>
                            <a:schemeClr val="tx1"/>
                          </a:solidFill>
                          <a:effectLst/>
                        </a:rPr>
                        <a:t>Cardreader: </a:t>
                      </a:r>
                      <a:endParaRPr lang="nl-NL" sz="900">
                        <a:solidFill>
                          <a:schemeClr val="tx1"/>
                        </a:solidFill>
                        <a:effectLst/>
                        <a:latin typeface="Open Sans" panose="020B0606030504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22232" marR="22232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tabLst>
                          <a:tab pos="791845" algn="l"/>
                          <a:tab pos="4284345" algn="l"/>
                        </a:tabLst>
                      </a:pPr>
                      <a:r>
                        <a:rPr lang="nl-NL" sz="900">
                          <a:solidFill>
                            <a:schemeClr val="tx1"/>
                          </a:solidFill>
                          <a:effectLst/>
                        </a:rPr>
                        <a:t>Nee</a:t>
                      </a:r>
                      <a:endParaRPr lang="nl-NL" sz="900">
                        <a:solidFill>
                          <a:schemeClr val="tx1"/>
                        </a:solidFill>
                        <a:effectLst/>
                        <a:latin typeface="Open Sans" panose="020B0606030504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22232" marR="22232" marT="0" marB="0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45492439"/>
                  </a:ext>
                </a:extLst>
              </a:tr>
              <a:tr h="185859"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tabLst>
                          <a:tab pos="791845" algn="l"/>
                          <a:tab pos="4284345" algn="l"/>
                        </a:tabLst>
                      </a:pPr>
                      <a:r>
                        <a:rPr lang="nl-NL" sz="900">
                          <a:solidFill>
                            <a:schemeClr val="tx1"/>
                          </a:solidFill>
                          <a:effectLst/>
                        </a:rPr>
                        <a:t>USB 3.0: </a:t>
                      </a:r>
                      <a:endParaRPr lang="nl-NL" sz="900">
                        <a:solidFill>
                          <a:schemeClr val="tx1"/>
                        </a:solidFill>
                        <a:effectLst/>
                        <a:latin typeface="Open Sans" panose="020B0606030504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22232" marR="22232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tabLst>
                          <a:tab pos="791845" algn="l"/>
                          <a:tab pos="4284345" algn="l"/>
                        </a:tabLst>
                      </a:pPr>
                      <a:r>
                        <a:rPr lang="nl-NL" sz="900" dirty="0">
                          <a:solidFill>
                            <a:schemeClr val="tx1"/>
                          </a:solidFill>
                          <a:effectLst/>
                        </a:rPr>
                        <a:t> 2x</a:t>
                      </a:r>
                      <a:endParaRPr lang="nl-NL" sz="900" dirty="0">
                        <a:solidFill>
                          <a:schemeClr val="tx1"/>
                        </a:solidFill>
                        <a:effectLst/>
                        <a:latin typeface="Open Sans" panose="020B0606030504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22232" marR="22232" marT="0" marB="0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73122342"/>
                  </a:ext>
                </a:extLst>
              </a:tr>
              <a:tr h="185859"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tabLst>
                          <a:tab pos="791845" algn="l"/>
                          <a:tab pos="4284345" algn="l"/>
                        </a:tabLst>
                      </a:pPr>
                      <a:r>
                        <a:rPr lang="nl-NL" sz="900">
                          <a:solidFill>
                            <a:schemeClr val="tx1"/>
                          </a:solidFill>
                          <a:effectLst/>
                        </a:rPr>
                        <a:t>USB 2.0: </a:t>
                      </a:r>
                      <a:endParaRPr lang="nl-NL" sz="900">
                        <a:solidFill>
                          <a:schemeClr val="tx1"/>
                        </a:solidFill>
                        <a:effectLst/>
                        <a:latin typeface="Open Sans" panose="020B0606030504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22232" marR="22232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tabLst>
                          <a:tab pos="791845" algn="l"/>
                          <a:tab pos="4284345" algn="l"/>
                        </a:tabLst>
                      </a:pPr>
                      <a:r>
                        <a:rPr lang="nl-NL" sz="9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nl-NL" sz="900">
                        <a:solidFill>
                          <a:schemeClr val="tx1"/>
                        </a:solidFill>
                        <a:effectLst/>
                        <a:latin typeface="Open Sans" panose="020B0606030504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22232" marR="22232" marT="0" marB="0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18769872"/>
                  </a:ext>
                </a:extLst>
              </a:tr>
              <a:tr h="185859"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tabLst>
                          <a:tab pos="791845" algn="l"/>
                          <a:tab pos="4284345" algn="l"/>
                        </a:tabLst>
                      </a:pPr>
                      <a:r>
                        <a:rPr lang="nl-NL" sz="900">
                          <a:solidFill>
                            <a:schemeClr val="tx1"/>
                          </a:solidFill>
                          <a:effectLst/>
                        </a:rPr>
                        <a:t>USB-C: </a:t>
                      </a:r>
                      <a:endParaRPr lang="nl-NL" sz="900">
                        <a:solidFill>
                          <a:schemeClr val="tx1"/>
                        </a:solidFill>
                        <a:effectLst/>
                        <a:latin typeface="Open Sans" panose="020B0606030504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22232" marR="22232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tabLst>
                          <a:tab pos="791845" algn="l"/>
                          <a:tab pos="4284345" algn="l"/>
                        </a:tabLst>
                      </a:pPr>
                      <a:r>
                        <a:rPr lang="nl-NL" sz="900" dirty="0">
                          <a:solidFill>
                            <a:schemeClr val="tx1"/>
                          </a:solidFill>
                          <a:effectLst/>
                        </a:rPr>
                        <a:t>Ja, minimaal 1x</a:t>
                      </a:r>
                      <a:endParaRPr lang="nl-NL" sz="900" dirty="0">
                        <a:solidFill>
                          <a:schemeClr val="tx1"/>
                        </a:solidFill>
                        <a:effectLst/>
                        <a:latin typeface="Open Sans" panose="020B0606030504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22232" marR="22232" marT="0" marB="0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125877"/>
                  </a:ext>
                </a:extLst>
              </a:tr>
              <a:tr h="185859"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tabLst>
                          <a:tab pos="791845" algn="l"/>
                          <a:tab pos="4284345" algn="l"/>
                        </a:tabLst>
                      </a:pPr>
                      <a:r>
                        <a:rPr lang="nl-NL" sz="900">
                          <a:solidFill>
                            <a:schemeClr val="tx1"/>
                          </a:solidFill>
                          <a:effectLst/>
                        </a:rPr>
                        <a:t>LAN poort: </a:t>
                      </a:r>
                      <a:endParaRPr lang="nl-NL" sz="900">
                        <a:solidFill>
                          <a:schemeClr val="tx1"/>
                        </a:solidFill>
                        <a:effectLst/>
                        <a:latin typeface="Open Sans" panose="020B0606030504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22232" marR="22232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tabLst>
                          <a:tab pos="791845" algn="l"/>
                          <a:tab pos="4284345" algn="l"/>
                        </a:tabLst>
                      </a:pPr>
                      <a:r>
                        <a:rPr lang="nl-NL" sz="900" dirty="0">
                          <a:solidFill>
                            <a:schemeClr val="tx1"/>
                          </a:solidFill>
                          <a:effectLst/>
                          <a:latin typeface="Open Sans" panose="020B0606030504020204" pitchFamily="34" charset="0"/>
                          <a:ea typeface="MS Mincho" panose="020B0400000000000000" pitchFamily="49" charset="-128"/>
                          <a:cs typeface="Times New Roman" panose="02020603050405020304" pitchFamily="18" charset="0"/>
                        </a:rPr>
                        <a:t>Ja</a:t>
                      </a:r>
                    </a:p>
                  </a:txBody>
                  <a:tcPr marL="22232" marR="22232" marT="0" marB="0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23192119"/>
                  </a:ext>
                </a:extLst>
              </a:tr>
              <a:tr h="185859"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tabLst>
                          <a:tab pos="791845" algn="l"/>
                          <a:tab pos="4284345" algn="l"/>
                        </a:tabLst>
                      </a:pPr>
                      <a:r>
                        <a:rPr lang="nl-NL" sz="900">
                          <a:solidFill>
                            <a:schemeClr val="tx1"/>
                          </a:solidFill>
                          <a:effectLst/>
                        </a:rPr>
                        <a:t>Bluetooth: </a:t>
                      </a:r>
                      <a:endParaRPr lang="nl-NL" sz="900">
                        <a:solidFill>
                          <a:schemeClr val="tx1"/>
                        </a:solidFill>
                        <a:effectLst/>
                        <a:latin typeface="Open Sans" panose="020B0606030504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22232" marR="22232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tabLst>
                          <a:tab pos="791845" algn="l"/>
                          <a:tab pos="4284345" algn="l"/>
                        </a:tabLst>
                      </a:pPr>
                      <a:r>
                        <a:rPr lang="nl-NL" sz="900">
                          <a:solidFill>
                            <a:schemeClr val="tx1"/>
                          </a:solidFill>
                          <a:effectLst/>
                        </a:rPr>
                        <a:t>Ja</a:t>
                      </a:r>
                      <a:endParaRPr lang="nl-NL" sz="900">
                        <a:solidFill>
                          <a:schemeClr val="tx1"/>
                        </a:solidFill>
                        <a:effectLst/>
                        <a:latin typeface="Open Sans" panose="020B0606030504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22232" marR="22232" marT="0" marB="0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25982667"/>
                  </a:ext>
                </a:extLst>
              </a:tr>
              <a:tr h="280309"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tabLst>
                          <a:tab pos="791845" algn="l"/>
                          <a:tab pos="4284345" algn="l"/>
                        </a:tabLst>
                      </a:pPr>
                      <a:r>
                        <a:rPr lang="nl-NL" sz="900">
                          <a:solidFill>
                            <a:schemeClr val="tx1"/>
                          </a:solidFill>
                          <a:effectLst/>
                        </a:rPr>
                        <a:t>WiFi standaard: </a:t>
                      </a:r>
                      <a:endParaRPr lang="nl-NL" sz="900">
                        <a:solidFill>
                          <a:schemeClr val="tx1"/>
                        </a:solidFill>
                        <a:effectLst/>
                        <a:latin typeface="Open Sans" panose="020B0606030504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22232" marR="22232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tabLst>
                          <a:tab pos="791845" algn="l"/>
                          <a:tab pos="4284345" algn="l"/>
                        </a:tabLst>
                      </a:pPr>
                      <a:r>
                        <a:rPr lang="nl-NL" sz="900">
                          <a:solidFill>
                            <a:schemeClr val="tx1"/>
                          </a:solidFill>
                          <a:effectLst/>
                        </a:rPr>
                        <a:t>Ja</a:t>
                      </a:r>
                      <a:endParaRPr lang="nl-NL" sz="900">
                        <a:solidFill>
                          <a:schemeClr val="tx1"/>
                        </a:solidFill>
                        <a:effectLst/>
                        <a:latin typeface="Open Sans" panose="020B0606030504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22232" marR="22232" marT="0" marB="0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68727488"/>
                  </a:ext>
                </a:extLst>
              </a:tr>
              <a:tr h="185859"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tabLst>
                          <a:tab pos="791845" algn="l"/>
                          <a:tab pos="4284345" algn="l"/>
                        </a:tabLst>
                      </a:pPr>
                      <a:r>
                        <a:rPr lang="nl-NL" sz="900">
                          <a:solidFill>
                            <a:schemeClr val="tx1"/>
                          </a:solidFill>
                          <a:effectLst/>
                        </a:rPr>
                        <a:t>Webcam: </a:t>
                      </a:r>
                      <a:endParaRPr lang="nl-NL" sz="900">
                        <a:solidFill>
                          <a:schemeClr val="tx1"/>
                        </a:solidFill>
                        <a:effectLst/>
                        <a:latin typeface="Open Sans" panose="020B0606030504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22232" marR="22232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tabLst>
                          <a:tab pos="791845" algn="l"/>
                          <a:tab pos="4284345" algn="l"/>
                        </a:tabLst>
                      </a:pPr>
                      <a:r>
                        <a:rPr lang="nl-NL" sz="900" dirty="0">
                          <a:solidFill>
                            <a:schemeClr val="tx1"/>
                          </a:solidFill>
                          <a:effectLst/>
                        </a:rPr>
                        <a:t>Ja, , Hoge resolutie; 2 megapixel</a:t>
                      </a:r>
                      <a:endParaRPr lang="nl-NL" sz="900" dirty="0">
                        <a:solidFill>
                          <a:schemeClr val="tx1"/>
                        </a:solidFill>
                        <a:effectLst/>
                        <a:latin typeface="Open Sans" panose="020B0606030504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22232" marR="22232" marT="0" marB="0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47740728"/>
                  </a:ext>
                </a:extLst>
              </a:tr>
              <a:tr h="185859"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tabLst>
                          <a:tab pos="791845" algn="l"/>
                          <a:tab pos="4284345" algn="l"/>
                        </a:tabLst>
                      </a:pPr>
                      <a:r>
                        <a:rPr lang="nl-NL" sz="900">
                          <a:solidFill>
                            <a:schemeClr val="tx1"/>
                          </a:solidFill>
                          <a:effectLst/>
                        </a:rPr>
                        <a:t>Accu capaciteit: </a:t>
                      </a:r>
                      <a:endParaRPr lang="nl-NL" sz="900">
                        <a:solidFill>
                          <a:schemeClr val="tx1"/>
                        </a:solidFill>
                        <a:effectLst/>
                        <a:latin typeface="Open Sans" panose="020B0606030504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22232" marR="22232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tabLst>
                          <a:tab pos="791845" algn="l"/>
                          <a:tab pos="4284345" algn="l"/>
                        </a:tabLst>
                      </a:pPr>
                      <a:r>
                        <a:rPr lang="nl-NL" sz="900">
                          <a:solidFill>
                            <a:schemeClr val="tx1"/>
                          </a:solidFill>
                          <a:effectLst/>
                        </a:rPr>
                        <a:t>8 uur</a:t>
                      </a:r>
                      <a:endParaRPr lang="nl-NL" sz="900">
                        <a:solidFill>
                          <a:schemeClr val="tx1"/>
                        </a:solidFill>
                        <a:effectLst/>
                        <a:latin typeface="Open Sans" panose="020B0606030504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22232" marR="22232" marT="0" marB="0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53623558"/>
                  </a:ext>
                </a:extLst>
              </a:tr>
              <a:tr h="185859"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tabLst>
                          <a:tab pos="791845" algn="l"/>
                          <a:tab pos="4284345" algn="l"/>
                        </a:tabLst>
                      </a:pPr>
                      <a:r>
                        <a:rPr lang="nl-NL" sz="900">
                          <a:solidFill>
                            <a:schemeClr val="tx1"/>
                          </a:solidFill>
                          <a:effectLst/>
                        </a:rPr>
                        <a:t>Gewicht maximaal: </a:t>
                      </a:r>
                      <a:endParaRPr lang="nl-NL" sz="900">
                        <a:solidFill>
                          <a:schemeClr val="tx1"/>
                        </a:solidFill>
                        <a:effectLst/>
                        <a:latin typeface="Open Sans" panose="020B0606030504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22232" marR="22232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tabLst>
                          <a:tab pos="791845" algn="l"/>
                          <a:tab pos="4284345" algn="l"/>
                        </a:tabLst>
                      </a:pPr>
                      <a:r>
                        <a:rPr lang="nl-NL" sz="900" dirty="0">
                          <a:solidFill>
                            <a:schemeClr val="tx1"/>
                          </a:solidFill>
                          <a:effectLst/>
                        </a:rPr>
                        <a:t>Max 1,7 kg</a:t>
                      </a:r>
                      <a:endParaRPr lang="nl-NL" sz="900" dirty="0">
                        <a:solidFill>
                          <a:schemeClr val="tx1"/>
                        </a:solidFill>
                        <a:effectLst/>
                        <a:latin typeface="Open Sans" panose="020B0606030504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22232" marR="22232" marT="0" marB="0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60951736"/>
                  </a:ext>
                </a:extLst>
              </a:tr>
              <a:tr h="185859"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tabLst>
                          <a:tab pos="791845" algn="l"/>
                          <a:tab pos="4284345" algn="l"/>
                        </a:tabLst>
                      </a:pPr>
                      <a:r>
                        <a:rPr lang="nl-NL" sz="900">
                          <a:solidFill>
                            <a:schemeClr val="tx1"/>
                          </a:solidFill>
                          <a:effectLst/>
                        </a:rPr>
                        <a:t>Garantie: </a:t>
                      </a:r>
                      <a:endParaRPr lang="nl-NL" sz="900">
                        <a:solidFill>
                          <a:schemeClr val="tx1"/>
                        </a:solidFill>
                        <a:effectLst/>
                        <a:latin typeface="Open Sans" panose="020B0606030504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22232" marR="22232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tabLst>
                          <a:tab pos="791845" algn="l"/>
                          <a:tab pos="4284345" algn="l"/>
                        </a:tabLst>
                      </a:pPr>
                      <a:r>
                        <a:rPr lang="nl-NL" sz="900">
                          <a:solidFill>
                            <a:schemeClr val="tx1"/>
                          </a:solidFill>
                          <a:effectLst/>
                        </a:rPr>
                        <a:t>Ja</a:t>
                      </a:r>
                      <a:endParaRPr lang="nl-NL" sz="900">
                        <a:solidFill>
                          <a:schemeClr val="tx1"/>
                        </a:solidFill>
                        <a:effectLst/>
                        <a:latin typeface="Open Sans" panose="020B0606030504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22232" marR="22232" marT="0" marB="0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63194914"/>
                  </a:ext>
                </a:extLst>
              </a:tr>
              <a:tr h="185859"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tabLst>
                          <a:tab pos="791845" algn="l"/>
                          <a:tab pos="4284345" algn="l"/>
                        </a:tabLst>
                      </a:pPr>
                      <a:r>
                        <a:rPr lang="nl-NL" sz="900" dirty="0">
                          <a:solidFill>
                            <a:schemeClr val="tx1"/>
                          </a:solidFill>
                          <a:effectLst/>
                        </a:rPr>
                        <a:t>Besturingssysteem:  </a:t>
                      </a:r>
                      <a:endParaRPr lang="nl-NL" sz="900" dirty="0">
                        <a:solidFill>
                          <a:schemeClr val="tx1"/>
                        </a:solidFill>
                        <a:effectLst/>
                        <a:latin typeface="Open Sans" panose="020B0606030504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22232" marR="22232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tabLst>
                          <a:tab pos="791845" algn="l"/>
                          <a:tab pos="4284345" algn="l"/>
                        </a:tabLst>
                      </a:pPr>
                      <a:r>
                        <a:rPr lang="nl-NL" sz="900" dirty="0">
                          <a:solidFill>
                            <a:schemeClr val="tx1"/>
                          </a:solidFill>
                          <a:effectLst/>
                        </a:rPr>
                        <a:t>Windows 10/11</a:t>
                      </a:r>
                      <a:endParaRPr lang="nl-NL" sz="900" dirty="0">
                        <a:solidFill>
                          <a:schemeClr val="tx1"/>
                        </a:solidFill>
                        <a:effectLst/>
                        <a:latin typeface="Open Sans" panose="020B0606030504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22232" marR="22232" marT="0" marB="0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09845292"/>
                  </a:ext>
                </a:extLst>
              </a:tr>
              <a:tr h="185859"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tabLst>
                          <a:tab pos="791845" algn="l"/>
                          <a:tab pos="4284345" algn="l"/>
                        </a:tabLst>
                      </a:pPr>
                      <a:r>
                        <a:rPr lang="nl-NL" sz="900">
                          <a:solidFill>
                            <a:schemeClr val="tx1"/>
                          </a:solidFill>
                          <a:effectLst/>
                        </a:rPr>
                        <a:t>Specifieke eisen t.a.v. bouwkwaliteit: </a:t>
                      </a:r>
                      <a:endParaRPr lang="nl-NL" sz="900">
                        <a:solidFill>
                          <a:schemeClr val="tx1"/>
                        </a:solidFill>
                        <a:effectLst/>
                        <a:latin typeface="Open Sans" panose="020B0606030504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22232" marR="22232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tabLst>
                          <a:tab pos="791845" algn="l"/>
                          <a:tab pos="4284345" algn="l"/>
                        </a:tabLst>
                      </a:pPr>
                      <a:r>
                        <a:rPr lang="nl-NL" sz="900">
                          <a:solidFill>
                            <a:schemeClr val="tx1"/>
                          </a:solidFill>
                          <a:effectLst/>
                        </a:rPr>
                        <a:t>Stevige behuizing</a:t>
                      </a:r>
                      <a:endParaRPr lang="nl-NL" sz="900">
                        <a:solidFill>
                          <a:schemeClr val="tx1"/>
                        </a:solidFill>
                        <a:effectLst/>
                        <a:latin typeface="Open Sans" panose="020B0606030504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22232" marR="22232" marT="0" marB="0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24174631"/>
                  </a:ext>
                </a:extLst>
              </a:tr>
              <a:tr h="185859"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tabLst>
                          <a:tab pos="791845" algn="l"/>
                          <a:tab pos="4284345" algn="l"/>
                        </a:tabLst>
                      </a:pPr>
                      <a:r>
                        <a:rPr lang="nl-NL" sz="900">
                          <a:solidFill>
                            <a:schemeClr val="tx1"/>
                          </a:solidFill>
                          <a:effectLst/>
                        </a:rPr>
                        <a:t>Specifieke aanvullende kenmerken: </a:t>
                      </a:r>
                      <a:endParaRPr lang="nl-NL" sz="900">
                        <a:solidFill>
                          <a:schemeClr val="tx1"/>
                        </a:solidFill>
                        <a:effectLst/>
                        <a:latin typeface="Open Sans" panose="020B0606030504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22232" marR="22232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tabLst>
                          <a:tab pos="791845" algn="l"/>
                          <a:tab pos="4284345" algn="l"/>
                        </a:tabLst>
                      </a:pPr>
                      <a:r>
                        <a:rPr lang="nl-NL" sz="900">
                          <a:solidFill>
                            <a:schemeClr val="tx1"/>
                          </a:solidFill>
                          <a:effectLst/>
                        </a:rPr>
                        <a:t>Zakelijk gebruik</a:t>
                      </a:r>
                      <a:endParaRPr lang="nl-NL" sz="900">
                        <a:solidFill>
                          <a:schemeClr val="tx1"/>
                        </a:solidFill>
                        <a:effectLst/>
                        <a:latin typeface="Open Sans" panose="020B0606030504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22232" marR="22232" marT="0" marB="0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60830675"/>
                  </a:ext>
                </a:extLst>
              </a:tr>
              <a:tr h="185859"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tabLst>
                          <a:tab pos="791845" algn="l"/>
                          <a:tab pos="4284345" algn="l"/>
                        </a:tabLst>
                      </a:pPr>
                      <a:r>
                        <a:rPr lang="nl-NL" sz="900">
                          <a:solidFill>
                            <a:schemeClr val="tx1"/>
                          </a:solidFill>
                          <a:effectLst/>
                        </a:rPr>
                        <a:t>Maximale prijs: </a:t>
                      </a:r>
                      <a:endParaRPr lang="nl-NL" sz="900">
                        <a:solidFill>
                          <a:schemeClr val="tx1"/>
                        </a:solidFill>
                        <a:effectLst/>
                        <a:latin typeface="Open Sans" panose="020B0606030504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22232" marR="22232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tabLst>
                          <a:tab pos="791845" algn="l"/>
                          <a:tab pos="4284345" algn="l"/>
                        </a:tabLst>
                      </a:pPr>
                      <a:r>
                        <a:rPr lang="nl-NL" sz="900">
                          <a:solidFill>
                            <a:schemeClr val="tx1"/>
                          </a:solidFill>
                          <a:effectLst/>
                        </a:rPr>
                        <a:t>1200</a:t>
                      </a:r>
                      <a:endParaRPr lang="nl-NL" sz="900">
                        <a:solidFill>
                          <a:schemeClr val="tx1"/>
                        </a:solidFill>
                        <a:effectLst/>
                        <a:latin typeface="Open Sans" panose="020B0606030504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22232" marR="22232" marT="0" marB="0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20036481"/>
                  </a:ext>
                </a:extLst>
              </a:tr>
              <a:tr h="185859"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tabLst>
                          <a:tab pos="791845" algn="l"/>
                          <a:tab pos="4284345" algn="l"/>
                        </a:tabLst>
                      </a:pPr>
                      <a:r>
                        <a:rPr lang="nl-NL" sz="900" dirty="0">
                          <a:solidFill>
                            <a:schemeClr val="tx1"/>
                          </a:solidFill>
                          <a:effectLst/>
                        </a:rPr>
                        <a:t>Uiterlijke leverdatum: </a:t>
                      </a:r>
                      <a:endParaRPr lang="nl-NL" sz="900" dirty="0">
                        <a:solidFill>
                          <a:schemeClr val="tx1"/>
                        </a:solidFill>
                        <a:effectLst/>
                        <a:latin typeface="Open Sans" panose="020B0606030504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22232" marR="22232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tabLst>
                          <a:tab pos="791845" algn="l"/>
                          <a:tab pos="4284345" algn="l"/>
                        </a:tabLst>
                      </a:pPr>
                      <a:r>
                        <a:rPr lang="nl-NL" sz="9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nl-NL" sz="900">
                        <a:solidFill>
                          <a:schemeClr val="tx1"/>
                        </a:solidFill>
                        <a:effectLst/>
                        <a:latin typeface="Open Sans" panose="020B0606030504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22232" marR="22232" marT="0" marB="0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292548"/>
                  </a:ext>
                </a:extLst>
              </a:tr>
              <a:tr h="185859"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tabLst>
                          <a:tab pos="791845" algn="l"/>
                          <a:tab pos="4284345" algn="l"/>
                        </a:tabLst>
                      </a:pPr>
                      <a:r>
                        <a:rPr lang="nl-NL" sz="900">
                          <a:solidFill>
                            <a:schemeClr val="tx1"/>
                          </a:solidFill>
                          <a:effectLst/>
                        </a:rPr>
                        <a:t>Retourname oude apparatuur: </a:t>
                      </a:r>
                      <a:endParaRPr lang="nl-NL" sz="900">
                        <a:solidFill>
                          <a:schemeClr val="tx1"/>
                        </a:solidFill>
                        <a:effectLst/>
                        <a:latin typeface="Open Sans" panose="020B0606030504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22232" marR="22232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tabLst>
                          <a:tab pos="791845" algn="l"/>
                          <a:tab pos="4284345" algn="l"/>
                        </a:tabLst>
                      </a:pPr>
                      <a:r>
                        <a:rPr lang="nl-NL" sz="900">
                          <a:solidFill>
                            <a:schemeClr val="tx1"/>
                          </a:solidFill>
                          <a:effectLst/>
                        </a:rPr>
                        <a:t>Nee</a:t>
                      </a:r>
                      <a:endParaRPr lang="nl-NL" sz="900">
                        <a:solidFill>
                          <a:schemeClr val="tx1"/>
                        </a:solidFill>
                        <a:effectLst/>
                        <a:latin typeface="Open Sans" panose="020B0606030504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22232" marR="22232" marT="0" marB="0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61912639"/>
                  </a:ext>
                </a:extLst>
              </a:tr>
              <a:tr h="185859"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tabLst>
                          <a:tab pos="791845" algn="l"/>
                          <a:tab pos="4284345" algn="l"/>
                        </a:tabLst>
                      </a:pPr>
                      <a:r>
                        <a:rPr lang="nl-NL" sz="900" dirty="0">
                          <a:solidFill>
                            <a:schemeClr val="tx1"/>
                          </a:solidFill>
                          <a:effectLst/>
                        </a:rPr>
                        <a:t>Stickers op apparatuur: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791845" algn="l"/>
                          <a:tab pos="4284345" algn="l"/>
                        </a:tabLst>
                        <a:defRPr/>
                      </a:pPr>
                      <a:r>
                        <a:rPr lang="nl-NL" sz="800" b="1" dirty="0">
                          <a:solidFill>
                            <a:schemeClr val="tx1"/>
                          </a:solidFill>
                          <a:effectLst/>
                          <a:latin typeface="Open Sans" panose="020B0606030504020204" pitchFamily="34" charset="0"/>
                          <a:ea typeface="MS Mincho" panose="020B0400000000000000" pitchFamily="49" charset="-128"/>
                          <a:cs typeface="Times New Roman" panose="02020603050405020304" pitchFamily="18" charset="0"/>
                        </a:rPr>
                        <a:t>Ondersteuning Windows </a:t>
                      </a:r>
                      <a:r>
                        <a:rPr lang="nl-NL" sz="800" b="1" dirty="0" err="1">
                          <a:solidFill>
                            <a:schemeClr val="tx1"/>
                          </a:solidFill>
                          <a:effectLst/>
                          <a:latin typeface="Open Sans" panose="020B0606030504020204" pitchFamily="34" charset="0"/>
                          <a:ea typeface="MS Mincho" panose="020B0400000000000000" pitchFamily="49" charset="-128"/>
                          <a:cs typeface="Times New Roman" panose="02020603050405020304" pitchFamily="18" charset="0"/>
                        </a:rPr>
                        <a:t>Hello</a:t>
                      </a:r>
                      <a:r>
                        <a:rPr lang="nl-NL" sz="800" b="1" dirty="0">
                          <a:solidFill>
                            <a:schemeClr val="tx1"/>
                          </a:solidFill>
                          <a:effectLst/>
                          <a:latin typeface="Open Sans" panose="020B0606030504020204" pitchFamily="34" charset="0"/>
                          <a:ea typeface="MS Mincho" panose="020B0400000000000000" pitchFamily="49" charset="-128"/>
                          <a:cs typeface="Times New Roman" panose="02020603050405020304" pitchFamily="18" charset="0"/>
                        </a:rPr>
                        <a:t> (gezichtsherkenning of vingerafdruk</a:t>
                      </a:r>
                    </a:p>
                  </a:txBody>
                  <a:tcPr marL="22232" marR="22232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tabLst>
                          <a:tab pos="791845" algn="l"/>
                          <a:tab pos="4284345" algn="l"/>
                        </a:tabLst>
                      </a:pPr>
                      <a:r>
                        <a:rPr lang="nl-NL" sz="900" dirty="0">
                          <a:solidFill>
                            <a:schemeClr val="tx1"/>
                          </a:solidFill>
                          <a:effectLst/>
                        </a:rPr>
                        <a:t>Ja</a:t>
                      </a:r>
                    </a:p>
                    <a:p>
                      <a:pPr>
                        <a:lnSpc>
                          <a:spcPts val="1200"/>
                        </a:lnSpc>
                        <a:tabLst>
                          <a:tab pos="791845" algn="l"/>
                          <a:tab pos="4284345" algn="l"/>
                        </a:tabLst>
                      </a:pPr>
                      <a:r>
                        <a:rPr lang="nl-NL" sz="900" dirty="0">
                          <a:solidFill>
                            <a:schemeClr val="tx1"/>
                          </a:solidFill>
                          <a:effectLst/>
                          <a:latin typeface="Open Sans" panose="020B0606030504020204" pitchFamily="34" charset="0"/>
                          <a:ea typeface="MS Mincho" panose="020B0400000000000000" pitchFamily="49" charset="-128"/>
                          <a:cs typeface="Times New Roman" panose="02020603050405020304" pitchFamily="18" charset="0"/>
                        </a:rPr>
                        <a:t>Ja</a:t>
                      </a:r>
                    </a:p>
                  </a:txBody>
                  <a:tcPr marL="22232" marR="22232" marT="0" marB="0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88859899"/>
                  </a:ext>
                </a:extLst>
              </a:tr>
            </a:tbl>
          </a:graphicData>
        </a:graphic>
      </p:graphicFrame>
      <p:pic>
        <p:nvPicPr>
          <p:cNvPr id="1028" name="Picture 4" descr="The best 13-inch laptops 2022: top smaller-screen notebooks | TechRadar">
            <a:extLst>
              <a:ext uri="{FF2B5EF4-FFF2-40B4-BE49-F238E27FC236}">
                <a16:creationId xmlns:a16="http://schemas.microsoft.com/office/drawing/2014/main" id="{BF10DBFC-D38E-E874-1BD2-3461E2F9AD4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89545" y="1804733"/>
            <a:ext cx="2857500" cy="1600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6005256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el 3">
            <a:extLst>
              <a:ext uri="{FF2B5EF4-FFF2-40B4-BE49-F238E27FC236}">
                <a16:creationId xmlns:a16="http://schemas.microsoft.com/office/drawing/2014/main" id="{FCEC5455-3B15-4D45-A4B8-0C23C31E909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12715692"/>
              </p:ext>
            </p:extLst>
          </p:nvPr>
        </p:nvGraphicFramePr>
        <p:xfrm>
          <a:off x="673768" y="103904"/>
          <a:ext cx="7741139" cy="665019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465095">
                  <a:extLst>
                    <a:ext uri="{9D8B030D-6E8A-4147-A177-3AD203B41FA5}">
                      <a16:colId xmlns:a16="http://schemas.microsoft.com/office/drawing/2014/main" val="1630322805"/>
                    </a:ext>
                  </a:extLst>
                </a:gridCol>
                <a:gridCol w="4276044">
                  <a:extLst>
                    <a:ext uri="{9D8B030D-6E8A-4147-A177-3AD203B41FA5}">
                      <a16:colId xmlns:a16="http://schemas.microsoft.com/office/drawing/2014/main" val="291459499"/>
                    </a:ext>
                  </a:extLst>
                </a:gridCol>
              </a:tblGrid>
              <a:tr h="328788"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tabLst>
                          <a:tab pos="791845" algn="l"/>
                          <a:tab pos="4284345" algn="l"/>
                        </a:tabLst>
                      </a:pPr>
                      <a:r>
                        <a:rPr lang="nl-NL" sz="900">
                          <a:solidFill>
                            <a:schemeClr val="tx1"/>
                          </a:solidFill>
                          <a:effectLst/>
                        </a:rPr>
                        <a:t>Laptop 2 (groot)</a:t>
                      </a:r>
                      <a:endParaRPr lang="nl-NL" sz="900">
                        <a:solidFill>
                          <a:schemeClr val="tx1"/>
                        </a:solidFill>
                        <a:effectLst/>
                        <a:latin typeface="Open Sans" panose="020B0606030504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40918" marR="40918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tabLst>
                          <a:tab pos="791845" algn="l"/>
                          <a:tab pos="4284345" algn="l"/>
                        </a:tabLst>
                      </a:pPr>
                      <a:r>
                        <a:rPr lang="nl-NL" sz="900" dirty="0">
                          <a:solidFill>
                            <a:schemeClr val="tx1"/>
                          </a:solidFill>
                          <a:effectLst/>
                        </a:rPr>
                        <a:t>(minimale) Specificaties</a:t>
                      </a:r>
                      <a:endParaRPr lang="nl-NL" sz="900" dirty="0">
                        <a:solidFill>
                          <a:schemeClr val="tx1"/>
                        </a:solidFill>
                        <a:effectLst/>
                        <a:latin typeface="Open Sans" panose="020B0606030504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40918" marR="40918" marT="0" marB="0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08987013"/>
                  </a:ext>
                </a:extLst>
              </a:tr>
              <a:tr h="161102"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tabLst>
                          <a:tab pos="791845" algn="l"/>
                          <a:tab pos="4284345" algn="l"/>
                        </a:tabLst>
                      </a:pPr>
                      <a:r>
                        <a:rPr lang="nl-NL" sz="900">
                          <a:solidFill>
                            <a:schemeClr val="tx1"/>
                          </a:solidFill>
                          <a:effectLst/>
                        </a:rPr>
                        <a:t>Aantal: </a:t>
                      </a:r>
                      <a:endParaRPr lang="nl-NL" sz="900">
                        <a:solidFill>
                          <a:schemeClr val="tx1"/>
                        </a:solidFill>
                        <a:effectLst/>
                        <a:latin typeface="Open Sans" panose="020B0606030504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40918" marR="40918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tabLst>
                          <a:tab pos="791845" algn="l"/>
                          <a:tab pos="4284345" algn="l"/>
                        </a:tabLst>
                      </a:pPr>
                      <a:r>
                        <a:rPr lang="nl-NL" sz="9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nl-NL" sz="900">
                        <a:solidFill>
                          <a:schemeClr val="tx1"/>
                        </a:solidFill>
                        <a:effectLst/>
                        <a:latin typeface="Open Sans" panose="020B0606030504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40918" marR="40918" marT="0" marB="0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95026651"/>
                  </a:ext>
                </a:extLst>
              </a:tr>
              <a:tr h="219038"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tabLst>
                          <a:tab pos="791845" algn="l"/>
                          <a:tab pos="4284345" algn="l"/>
                        </a:tabLst>
                      </a:pPr>
                      <a:r>
                        <a:rPr lang="nl-NL" sz="900">
                          <a:solidFill>
                            <a:schemeClr val="tx1"/>
                          </a:solidFill>
                          <a:effectLst/>
                        </a:rPr>
                        <a:t>Refurbished toegestaan?:   </a:t>
                      </a:r>
                      <a:endParaRPr lang="nl-NL" sz="900">
                        <a:solidFill>
                          <a:schemeClr val="tx1"/>
                        </a:solidFill>
                        <a:effectLst/>
                        <a:latin typeface="Open Sans" panose="020B0606030504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40918" marR="40918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tabLst>
                          <a:tab pos="791845" algn="l"/>
                          <a:tab pos="4284345" algn="l"/>
                        </a:tabLst>
                      </a:pPr>
                      <a:r>
                        <a:rPr lang="nl-NL" sz="900">
                          <a:solidFill>
                            <a:schemeClr val="tx1"/>
                          </a:solidFill>
                          <a:effectLst/>
                        </a:rPr>
                        <a:t>Nee</a:t>
                      </a:r>
                      <a:endParaRPr lang="nl-NL" sz="900">
                        <a:solidFill>
                          <a:schemeClr val="tx1"/>
                        </a:solidFill>
                        <a:effectLst/>
                        <a:latin typeface="Open Sans" panose="020B0606030504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40918" marR="40918" marT="0" marB="0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83560157"/>
                  </a:ext>
                </a:extLst>
              </a:tr>
              <a:tr h="161102"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tabLst>
                          <a:tab pos="791845" algn="l"/>
                          <a:tab pos="4284345" algn="l"/>
                        </a:tabLst>
                      </a:pPr>
                      <a:r>
                        <a:rPr lang="nl-NL" sz="900">
                          <a:solidFill>
                            <a:schemeClr val="tx1"/>
                          </a:solidFill>
                          <a:effectLst/>
                        </a:rPr>
                        <a:t>Beeldschermdiagonaal: </a:t>
                      </a:r>
                      <a:endParaRPr lang="nl-NL" sz="900">
                        <a:solidFill>
                          <a:schemeClr val="tx1"/>
                        </a:solidFill>
                        <a:effectLst/>
                        <a:latin typeface="Open Sans" panose="020B0606030504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40918" marR="40918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tabLst>
                          <a:tab pos="791845" algn="l"/>
                          <a:tab pos="4284345" algn="l"/>
                        </a:tabLst>
                      </a:pPr>
                      <a:r>
                        <a:rPr lang="nl-NL" sz="900" dirty="0">
                          <a:solidFill>
                            <a:schemeClr val="tx1"/>
                          </a:solidFill>
                          <a:effectLst/>
                        </a:rPr>
                        <a:t>15-16 inch</a:t>
                      </a:r>
                      <a:endParaRPr lang="nl-NL" sz="900" dirty="0">
                        <a:solidFill>
                          <a:schemeClr val="tx1"/>
                        </a:solidFill>
                        <a:effectLst/>
                        <a:latin typeface="Open Sans" panose="020B0606030504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40918" marR="40918" marT="0" marB="0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5373772"/>
                  </a:ext>
                </a:extLst>
              </a:tr>
              <a:tr h="161102"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tabLst>
                          <a:tab pos="791845" algn="l"/>
                          <a:tab pos="4284345" algn="l"/>
                        </a:tabLst>
                      </a:pPr>
                      <a:r>
                        <a:rPr lang="nl-NL" sz="900">
                          <a:solidFill>
                            <a:schemeClr val="tx1"/>
                          </a:solidFill>
                          <a:effectLst/>
                        </a:rPr>
                        <a:t>Resolutie: </a:t>
                      </a:r>
                      <a:endParaRPr lang="nl-NL" sz="900">
                        <a:solidFill>
                          <a:schemeClr val="tx1"/>
                        </a:solidFill>
                        <a:effectLst/>
                        <a:latin typeface="Open Sans" panose="020B0606030504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40918" marR="40918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tabLst>
                          <a:tab pos="791845" algn="l"/>
                          <a:tab pos="4284345" algn="l"/>
                        </a:tabLst>
                      </a:pPr>
                      <a:r>
                        <a:rPr lang="nl-NL" sz="900" dirty="0">
                          <a:solidFill>
                            <a:schemeClr val="tx1"/>
                          </a:solidFill>
                          <a:effectLst/>
                          <a:latin typeface="Open Sans" panose="020B0606030504020204" pitchFamily="34" charset="0"/>
                          <a:ea typeface="MS Mincho" panose="020B0400000000000000" pitchFamily="49" charset="-128"/>
                          <a:cs typeface="Times New Roman" panose="02020603050405020304" pitchFamily="18" charset="0"/>
                        </a:rPr>
                        <a:t>1920x1080</a:t>
                      </a:r>
                    </a:p>
                  </a:txBody>
                  <a:tcPr marL="40918" marR="40918" marT="0" marB="0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5833800"/>
                  </a:ext>
                </a:extLst>
              </a:tr>
              <a:tr h="161102"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tabLst>
                          <a:tab pos="791845" algn="l"/>
                          <a:tab pos="4284345" algn="l"/>
                        </a:tabLst>
                      </a:pPr>
                      <a:r>
                        <a:rPr lang="nl-NL" sz="900">
                          <a:solidFill>
                            <a:schemeClr val="tx1"/>
                          </a:solidFill>
                          <a:effectLst/>
                        </a:rPr>
                        <a:t>Touch</a:t>
                      </a:r>
                      <a:endParaRPr lang="nl-NL" sz="900">
                        <a:solidFill>
                          <a:schemeClr val="tx1"/>
                        </a:solidFill>
                        <a:effectLst/>
                        <a:latin typeface="Open Sans" panose="020B0606030504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40918" marR="40918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tabLst>
                          <a:tab pos="791845" algn="l"/>
                          <a:tab pos="4284345" algn="l"/>
                        </a:tabLst>
                      </a:pPr>
                      <a:r>
                        <a:rPr lang="nl-NL" sz="900">
                          <a:solidFill>
                            <a:schemeClr val="tx1"/>
                          </a:solidFill>
                          <a:effectLst/>
                        </a:rPr>
                        <a:t>Nee</a:t>
                      </a:r>
                      <a:endParaRPr lang="nl-NL" sz="900">
                        <a:solidFill>
                          <a:schemeClr val="tx1"/>
                        </a:solidFill>
                        <a:effectLst/>
                        <a:latin typeface="Open Sans" panose="020B0606030504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40918" marR="40918" marT="0" marB="0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76344168"/>
                  </a:ext>
                </a:extLst>
              </a:tr>
              <a:tr h="219038"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tabLst>
                          <a:tab pos="791845" algn="l"/>
                          <a:tab pos="4284345" algn="l"/>
                        </a:tabLst>
                      </a:pPr>
                      <a:r>
                        <a:rPr lang="nl-NL" sz="900">
                          <a:solidFill>
                            <a:schemeClr val="tx1"/>
                          </a:solidFill>
                          <a:effectLst/>
                        </a:rPr>
                        <a:t>CPU: </a:t>
                      </a:r>
                      <a:endParaRPr lang="nl-NL" sz="900">
                        <a:solidFill>
                          <a:schemeClr val="tx1"/>
                        </a:solidFill>
                        <a:effectLst/>
                        <a:latin typeface="Open Sans" panose="020B0606030504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40918" marR="40918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tabLst>
                          <a:tab pos="791845" algn="l"/>
                          <a:tab pos="4284345" algn="l"/>
                        </a:tabLst>
                      </a:pPr>
                      <a:r>
                        <a:rPr lang="nl-NL" sz="900" dirty="0">
                          <a:solidFill>
                            <a:schemeClr val="tx1"/>
                          </a:solidFill>
                          <a:effectLst/>
                        </a:rPr>
                        <a:t>I5 of vergelijkbaar + TPM chip</a:t>
                      </a:r>
                      <a:endParaRPr lang="nl-NL" sz="900" dirty="0">
                        <a:solidFill>
                          <a:schemeClr val="tx1"/>
                        </a:solidFill>
                        <a:effectLst/>
                        <a:latin typeface="Open Sans" panose="020B0606030504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40918" marR="40918" marT="0" marB="0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49322358"/>
                  </a:ext>
                </a:extLst>
              </a:tr>
              <a:tr h="161102"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tabLst>
                          <a:tab pos="791845" algn="l"/>
                          <a:tab pos="4284345" algn="l"/>
                        </a:tabLst>
                      </a:pPr>
                      <a:r>
                        <a:rPr lang="nl-NL" sz="900">
                          <a:solidFill>
                            <a:schemeClr val="tx1"/>
                          </a:solidFill>
                          <a:effectLst/>
                        </a:rPr>
                        <a:t>Werkgeheugen: </a:t>
                      </a:r>
                      <a:endParaRPr lang="nl-NL" sz="900">
                        <a:solidFill>
                          <a:schemeClr val="tx1"/>
                        </a:solidFill>
                        <a:effectLst/>
                        <a:latin typeface="Open Sans" panose="020B0606030504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40918" marR="40918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tabLst>
                          <a:tab pos="791845" algn="l"/>
                          <a:tab pos="4284345" algn="l"/>
                        </a:tabLst>
                      </a:pPr>
                      <a:r>
                        <a:rPr lang="nl-NL" sz="900">
                          <a:solidFill>
                            <a:schemeClr val="tx1"/>
                          </a:solidFill>
                          <a:effectLst/>
                        </a:rPr>
                        <a:t>16 GB</a:t>
                      </a:r>
                      <a:endParaRPr lang="nl-NL" sz="900">
                        <a:solidFill>
                          <a:schemeClr val="tx1"/>
                        </a:solidFill>
                        <a:effectLst/>
                        <a:latin typeface="Open Sans" panose="020B0606030504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40918" marR="40918" marT="0" marB="0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19389541"/>
                  </a:ext>
                </a:extLst>
              </a:tr>
              <a:tr h="161102"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tabLst>
                          <a:tab pos="791845" algn="l"/>
                          <a:tab pos="4284345" algn="l"/>
                        </a:tabLst>
                      </a:pPr>
                      <a:r>
                        <a:rPr lang="nl-NL" sz="900">
                          <a:solidFill>
                            <a:schemeClr val="tx1"/>
                          </a:solidFill>
                          <a:effectLst/>
                        </a:rPr>
                        <a:t>Grafische kaart: </a:t>
                      </a:r>
                      <a:endParaRPr lang="nl-NL" sz="900">
                        <a:solidFill>
                          <a:schemeClr val="tx1"/>
                        </a:solidFill>
                        <a:effectLst/>
                        <a:latin typeface="Open Sans" panose="020B0606030504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40918" marR="40918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tabLst>
                          <a:tab pos="791845" algn="l"/>
                          <a:tab pos="4284345" algn="l"/>
                        </a:tabLst>
                      </a:pPr>
                      <a:r>
                        <a:rPr lang="nl-NL" sz="900">
                          <a:solidFill>
                            <a:schemeClr val="tx1"/>
                          </a:solidFill>
                          <a:effectLst/>
                        </a:rPr>
                        <a:t>Ja</a:t>
                      </a:r>
                      <a:endParaRPr lang="nl-NL" sz="900">
                        <a:solidFill>
                          <a:schemeClr val="tx1"/>
                        </a:solidFill>
                        <a:effectLst/>
                        <a:latin typeface="Open Sans" panose="020B0606030504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40918" marR="40918" marT="0" marB="0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98640138"/>
                  </a:ext>
                </a:extLst>
              </a:tr>
              <a:tr h="161102"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tabLst>
                          <a:tab pos="791845" algn="l"/>
                          <a:tab pos="4284345" algn="l"/>
                        </a:tabLst>
                      </a:pPr>
                      <a:r>
                        <a:rPr lang="nl-NL" sz="900">
                          <a:solidFill>
                            <a:schemeClr val="tx1"/>
                          </a:solidFill>
                          <a:effectLst/>
                        </a:rPr>
                        <a:t>Harde schijf grootte: </a:t>
                      </a:r>
                      <a:endParaRPr lang="nl-NL" sz="900">
                        <a:solidFill>
                          <a:schemeClr val="tx1"/>
                        </a:solidFill>
                        <a:effectLst/>
                        <a:latin typeface="Open Sans" panose="020B0606030504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40918" marR="40918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tabLst>
                          <a:tab pos="791845" algn="l"/>
                          <a:tab pos="4284345" algn="l"/>
                        </a:tabLst>
                      </a:pPr>
                      <a:r>
                        <a:rPr lang="nl-NL" sz="900" dirty="0">
                          <a:solidFill>
                            <a:schemeClr val="tx1"/>
                          </a:solidFill>
                          <a:effectLst/>
                        </a:rPr>
                        <a:t>512 GB</a:t>
                      </a:r>
                      <a:endParaRPr lang="nl-NL" sz="900" dirty="0">
                        <a:solidFill>
                          <a:schemeClr val="tx1"/>
                        </a:solidFill>
                        <a:effectLst/>
                        <a:latin typeface="Open Sans" panose="020B0606030504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40918" marR="40918" marT="0" marB="0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15637352"/>
                  </a:ext>
                </a:extLst>
              </a:tr>
              <a:tr h="161102"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tabLst>
                          <a:tab pos="791845" algn="l"/>
                          <a:tab pos="4284345" algn="l"/>
                        </a:tabLst>
                      </a:pPr>
                      <a:r>
                        <a:rPr lang="nl-NL" sz="900">
                          <a:solidFill>
                            <a:schemeClr val="tx1"/>
                          </a:solidFill>
                          <a:effectLst/>
                        </a:rPr>
                        <a:t>Harde schijf type: </a:t>
                      </a:r>
                      <a:endParaRPr lang="nl-NL" sz="900">
                        <a:solidFill>
                          <a:schemeClr val="tx1"/>
                        </a:solidFill>
                        <a:effectLst/>
                        <a:latin typeface="Open Sans" panose="020B0606030504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40918" marR="40918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tabLst>
                          <a:tab pos="791845" algn="l"/>
                          <a:tab pos="4284345" algn="l"/>
                        </a:tabLst>
                      </a:pPr>
                      <a:r>
                        <a:rPr lang="nl-NL" sz="900" dirty="0">
                          <a:solidFill>
                            <a:schemeClr val="tx1"/>
                          </a:solidFill>
                          <a:effectLst/>
                        </a:rPr>
                        <a:t>SSD</a:t>
                      </a:r>
                      <a:endParaRPr lang="nl-NL" sz="900" dirty="0">
                        <a:solidFill>
                          <a:schemeClr val="tx1"/>
                        </a:solidFill>
                        <a:effectLst/>
                        <a:latin typeface="Open Sans" panose="020B0606030504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40918" marR="40918" marT="0" marB="0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55822511"/>
                  </a:ext>
                </a:extLst>
              </a:tr>
              <a:tr h="135688"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tabLst>
                          <a:tab pos="791845" algn="l"/>
                          <a:tab pos="4284345" algn="l"/>
                        </a:tabLst>
                      </a:pPr>
                      <a:r>
                        <a:rPr lang="nl-NL" sz="900">
                          <a:solidFill>
                            <a:schemeClr val="tx1"/>
                          </a:solidFill>
                          <a:effectLst/>
                        </a:rPr>
                        <a:t>Toetsenbordindeling: </a:t>
                      </a:r>
                      <a:endParaRPr lang="nl-NL" sz="900">
                        <a:solidFill>
                          <a:schemeClr val="tx1"/>
                        </a:solidFill>
                        <a:effectLst/>
                        <a:latin typeface="Open Sans" panose="020B0606030504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40918" marR="40918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tabLst>
                          <a:tab pos="791845" algn="l"/>
                          <a:tab pos="4284345" algn="l"/>
                        </a:tabLst>
                      </a:pPr>
                      <a:r>
                        <a:rPr lang="nl-NL" sz="900" dirty="0">
                          <a:solidFill>
                            <a:schemeClr val="tx1"/>
                          </a:solidFill>
                          <a:effectLst/>
                        </a:rPr>
                        <a:t>QWERTY</a:t>
                      </a:r>
                      <a:endParaRPr lang="nl-NL" sz="900" dirty="0">
                        <a:solidFill>
                          <a:schemeClr val="tx1"/>
                        </a:solidFill>
                        <a:effectLst/>
                        <a:latin typeface="Open Sans" panose="020B0606030504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40918" marR="40918" marT="0" marB="0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4510540"/>
                  </a:ext>
                </a:extLst>
              </a:tr>
              <a:tr h="161102"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tabLst>
                          <a:tab pos="791845" algn="l"/>
                          <a:tab pos="4284345" algn="l"/>
                        </a:tabLst>
                      </a:pPr>
                      <a:r>
                        <a:rPr lang="nl-NL" sz="900">
                          <a:solidFill>
                            <a:schemeClr val="tx1"/>
                          </a:solidFill>
                          <a:effectLst/>
                        </a:rPr>
                        <a:t>Touchpad: </a:t>
                      </a:r>
                      <a:endParaRPr lang="nl-NL" sz="900">
                        <a:solidFill>
                          <a:schemeClr val="tx1"/>
                        </a:solidFill>
                        <a:effectLst/>
                        <a:latin typeface="Open Sans" panose="020B0606030504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40918" marR="40918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tabLst>
                          <a:tab pos="791845" algn="l"/>
                          <a:tab pos="4284345" algn="l"/>
                        </a:tabLst>
                      </a:pPr>
                      <a:r>
                        <a:rPr lang="nl-NL" sz="900">
                          <a:solidFill>
                            <a:schemeClr val="tx1"/>
                          </a:solidFill>
                          <a:effectLst/>
                        </a:rPr>
                        <a:t>Ja</a:t>
                      </a:r>
                      <a:endParaRPr lang="nl-NL" sz="900">
                        <a:solidFill>
                          <a:schemeClr val="tx1"/>
                        </a:solidFill>
                        <a:effectLst/>
                        <a:latin typeface="Open Sans" panose="020B0606030504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40918" marR="40918" marT="0" marB="0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7205557"/>
                  </a:ext>
                </a:extLst>
              </a:tr>
              <a:tr h="161102"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tabLst>
                          <a:tab pos="791845" algn="l"/>
                          <a:tab pos="4284345" algn="l"/>
                        </a:tabLst>
                      </a:pPr>
                      <a:r>
                        <a:rPr lang="nl-NL" sz="900">
                          <a:solidFill>
                            <a:schemeClr val="tx1"/>
                          </a:solidFill>
                          <a:effectLst/>
                        </a:rPr>
                        <a:t>Numeriek toetsenbord: </a:t>
                      </a:r>
                      <a:endParaRPr lang="nl-NL" sz="900">
                        <a:solidFill>
                          <a:schemeClr val="tx1"/>
                        </a:solidFill>
                        <a:effectLst/>
                        <a:latin typeface="Open Sans" panose="020B0606030504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40918" marR="40918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tabLst>
                          <a:tab pos="791845" algn="l"/>
                          <a:tab pos="4284345" algn="l"/>
                        </a:tabLst>
                      </a:pPr>
                      <a:r>
                        <a:rPr lang="nl-NL" sz="900" dirty="0">
                          <a:solidFill>
                            <a:schemeClr val="tx1"/>
                          </a:solidFill>
                          <a:effectLst/>
                          <a:latin typeface="Open Sans" panose="020B0606030504020204" pitchFamily="34" charset="0"/>
                          <a:ea typeface="MS Mincho" panose="020B0400000000000000" pitchFamily="49" charset="-128"/>
                          <a:cs typeface="Times New Roman" panose="02020603050405020304" pitchFamily="18" charset="0"/>
                        </a:rPr>
                        <a:t>Ja</a:t>
                      </a:r>
                    </a:p>
                  </a:txBody>
                  <a:tcPr marL="40918" marR="40918" marT="0" marB="0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44644697"/>
                  </a:ext>
                </a:extLst>
              </a:tr>
              <a:tr h="219038"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tabLst>
                          <a:tab pos="791845" algn="l"/>
                          <a:tab pos="4284345" algn="l"/>
                        </a:tabLst>
                      </a:pPr>
                      <a:r>
                        <a:rPr lang="nl-NL" sz="900">
                          <a:solidFill>
                            <a:schemeClr val="tx1"/>
                          </a:solidFill>
                          <a:effectLst/>
                        </a:rPr>
                        <a:t>Hoofdtelefoon (3,5mm): </a:t>
                      </a:r>
                      <a:endParaRPr lang="nl-NL" sz="900">
                        <a:solidFill>
                          <a:schemeClr val="tx1"/>
                        </a:solidFill>
                        <a:effectLst/>
                        <a:latin typeface="Open Sans" panose="020B0606030504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40918" marR="40918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tabLst>
                          <a:tab pos="791845" algn="l"/>
                          <a:tab pos="4284345" algn="l"/>
                        </a:tabLst>
                      </a:pPr>
                      <a:r>
                        <a:rPr lang="nl-NL" sz="900">
                          <a:solidFill>
                            <a:schemeClr val="tx1"/>
                          </a:solidFill>
                          <a:effectLst/>
                        </a:rPr>
                        <a:t>Nee</a:t>
                      </a:r>
                      <a:endParaRPr lang="nl-NL" sz="900">
                        <a:solidFill>
                          <a:schemeClr val="tx1"/>
                        </a:solidFill>
                        <a:effectLst/>
                        <a:latin typeface="Open Sans" panose="020B0606030504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40918" marR="40918" marT="0" marB="0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20255315"/>
                  </a:ext>
                </a:extLst>
              </a:tr>
              <a:tr h="161102"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tabLst>
                          <a:tab pos="791845" algn="l"/>
                          <a:tab pos="4284345" algn="l"/>
                        </a:tabLst>
                      </a:pPr>
                      <a:r>
                        <a:rPr lang="nl-NL" sz="900">
                          <a:solidFill>
                            <a:schemeClr val="tx1"/>
                          </a:solidFill>
                          <a:effectLst/>
                        </a:rPr>
                        <a:t>HDMI: </a:t>
                      </a:r>
                      <a:endParaRPr lang="nl-NL" sz="900">
                        <a:solidFill>
                          <a:schemeClr val="tx1"/>
                        </a:solidFill>
                        <a:effectLst/>
                        <a:latin typeface="Open Sans" panose="020B0606030504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40918" marR="40918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tabLst>
                          <a:tab pos="791845" algn="l"/>
                          <a:tab pos="4284345" algn="l"/>
                        </a:tabLst>
                      </a:pPr>
                      <a:r>
                        <a:rPr lang="nl-NL" sz="900">
                          <a:solidFill>
                            <a:schemeClr val="tx1"/>
                          </a:solidFill>
                          <a:effectLst/>
                        </a:rPr>
                        <a:t>Ja</a:t>
                      </a:r>
                      <a:endParaRPr lang="nl-NL" sz="900">
                        <a:solidFill>
                          <a:schemeClr val="tx1"/>
                        </a:solidFill>
                        <a:effectLst/>
                        <a:latin typeface="Open Sans" panose="020B0606030504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40918" marR="40918" marT="0" marB="0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99528732"/>
                  </a:ext>
                </a:extLst>
              </a:tr>
              <a:tr h="161102"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tabLst>
                          <a:tab pos="791845" algn="l"/>
                          <a:tab pos="4284345" algn="l"/>
                        </a:tabLst>
                      </a:pPr>
                      <a:r>
                        <a:rPr lang="nl-NL" sz="900">
                          <a:solidFill>
                            <a:schemeClr val="tx1"/>
                          </a:solidFill>
                          <a:effectLst/>
                        </a:rPr>
                        <a:t>Wireless Display: </a:t>
                      </a:r>
                      <a:endParaRPr lang="nl-NL" sz="900">
                        <a:solidFill>
                          <a:schemeClr val="tx1"/>
                        </a:solidFill>
                        <a:effectLst/>
                        <a:latin typeface="Open Sans" panose="020B0606030504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40918" marR="40918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tabLst>
                          <a:tab pos="791845" algn="l"/>
                          <a:tab pos="4284345" algn="l"/>
                        </a:tabLst>
                      </a:pPr>
                      <a:r>
                        <a:rPr lang="nl-NL" sz="900">
                          <a:solidFill>
                            <a:schemeClr val="tx1"/>
                          </a:solidFill>
                          <a:effectLst/>
                        </a:rPr>
                        <a:t>Ja</a:t>
                      </a:r>
                      <a:endParaRPr lang="nl-NL" sz="900">
                        <a:solidFill>
                          <a:schemeClr val="tx1"/>
                        </a:solidFill>
                        <a:effectLst/>
                        <a:latin typeface="Open Sans" panose="020B0606030504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40918" marR="40918" marT="0" marB="0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01013497"/>
                  </a:ext>
                </a:extLst>
              </a:tr>
              <a:tr h="161102"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tabLst>
                          <a:tab pos="791845" algn="l"/>
                          <a:tab pos="4284345" algn="l"/>
                        </a:tabLst>
                      </a:pPr>
                      <a:r>
                        <a:rPr lang="nl-NL" sz="900">
                          <a:solidFill>
                            <a:schemeClr val="tx1"/>
                          </a:solidFill>
                          <a:effectLst/>
                        </a:rPr>
                        <a:t>Cardreader: </a:t>
                      </a:r>
                      <a:endParaRPr lang="nl-NL" sz="900">
                        <a:solidFill>
                          <a:schemeClr val="tx1"/>
                        </a:solidFill>
                        <a:effectLst/>
                        <a:latin typeface="Open Sans" panose="020B0606030504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40918" marR="40918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tabLst>
                          <a:tab pos="791845" algn="l"/>
                          <a:tab pos="4284345" algn="l"/>
                        </a:tabLst>
                      </a:pPr>
                      <a:r>
                        <a:rPr lang="nl-NL" sz="900">
                          <a:solidFill>
                            <a:schemeClr val="tx1"/>
                          </a:solidFill>
                          <a:effectLst/>
                        </a:rPr>
                        <a:t>Nee</a:t>
                      </a:r>
                      <a:endParaRPr lang="nl-NL" sz="900">
                        <a:solidFill>
                          <a:schemeClr val="tx1"/>
                        </a:solidFill>
                        <a:effectLst/>
                        <a:latin typeface="Open Sans" panose="020B0606030504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40918" marR="40918" marT="0" marB="0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47751948"/>
                  </a:ext>
                </a:extLst>
              </a:tr>
              <a:tr h="161102"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tabLst>
                          <a:tab pos="791845" algn="l"/>
                          <a:tab pos="4284345" algn="l"/>
                        </a:tabLst>
                      </a:pPr>
                      <a:r>
                        <a:rPr lang="nl-NL" sz="900">
                          <a:solidFill>
                            <a:schemeClr val="tx1"/>
                          </a:solidFill>
                          <a:effectLst/>
                        </a:rPr>
                        <a:t>USB 3.0: </a:t>
                      </a:r>
                      <a:endParaRPr lang="nl-NL" sz="900">
                        <a:solidFill>
                          <a:schemeClr val="tx1"/>
                        </a:solidFill>
                        <a:effectLst/>
                        <a:latin typeface="Open Sans" panose="020B0606030504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40918" marR="40918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tabLst>
                          <a:tab pos="791845" algn="l"/>
                          <a:tab pos="4284345" algn="l"/>
                        </a:tabLst>
                      </a:pPr>
                      <a:r>
                        <a:rPr lang="nl-NL" sz="900" dirty="0">
                          <a:solidFill>
                            <a:schemeClr val="tx1"/>
                          </a:solidFill>
                          <a:effectLst/>
                        </a:rPr>
                        <a:t> 2x</a:t>
                      </a:r>
                      <a:endParaRPr lang="nl-NL" sz="900" dirty="0">
                        <a:solidFill>
                          <a:schemeClr val="tx1"/>
                        </a:solidFill>
                        <a:effectLst/>
                        <a:latin typeface="Open Sans" panose="020B0606030504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40918" marR="40918" marT="0" marB="0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99465395"/>
                  </a:ext>
                </a:extLst>
              </a:tr>
              <a:tr h="161102"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tabLst>
                          <a:tab pos="791845" algn="l"/>
                          <a:tab pos="4284345" algn="l"/>
                        </a:tabLst>
                      </a:pPr>
                      <a:r>
                        <a:rPr lang="nl-NL" sz="900">
                          <a:solidFill>
                            <a:schemeClr val="tx1"/>
                          </a:solidFill>
                          <a:effectLst/>
                        </a:rPr>
                        <a:t>USB 2.0: </a:t>
                      </a:r>
                      <a:endParaRPr lang="nl-NL" sz="900">
                        <a:solidFill>
                          <a:schemeClr val="tx1"/>
                        </a:solidFill>
                        <a:effectLst/>
                        <a:latin typeface="Open Sans" panose="020B0606030504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40918" marR="40918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tabLst>
                          <a:tab pos="791845" algn="l"/>
                          <a:tab pos="4284345" algn="l"/>
                        </a:tabLst>
                      </a:pPr>
                      <a:r>
                        <a:rPr lang="nl-NL" sz="9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nl-NL" sz="900">
                        <a:solidFill>
                          <a:schemeClr val="tx1"/>
                        </a:solidFill>
                        <a:effectLst/>
                        <a:latin typeface="Open Sans" panose="020B0606030504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40918" marR="40918" marT="0" marB="0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31208095"/>
                  </a:ext>
                </a:extLst>
              </a:tr>
              <a:tr h="328788"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tabLst>
                          <a:tab pos="791845" algn="l"/>
                          <a:tab pos="4284345" algn="l"/>
                        </a:tabLst>
                      </a:pPr>
                      <a:r>
                        <a:rPr lang="nl-NL" sz="900" dirty="0">
                          <a:solidFill>
                            <a:schemeClr val="tx1"/>
                          </a:solidFill>
                          <a:effectLst/>
                        </a:rPr>
                        <a:t>USB-C: </a:t>
                      </a:r>
                      <a:endParaRPr lang="nl-NL" sz="900" dirty="0">
                        <a:solidFill>
                          <a:schemeClr val="tx1"/>
                        </a:solidFill>
                        <a:effectLst/>
                        <a:latin typeface="Open Sans" panose="020B0606030504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40918" marR="40918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tabLst>
                          <a:tab pos="791845" algn="l"/>
                          <a:tab pos="4284345" algn="l"/>
                        </a:tabLst>
                      </a:pPr>
                      <a:r>
                        <a:rPr lang="nl-NL" sz="900" dirty="0">
                          <a:solidFill>
                            <a:schemeClr val="tx1"/>
                          </a:solidFill>
                          <a:effectLst/>
                        </a:rPr>
                        <a:t>Ja, minimaal 1x</a:t>
                      </a:r>
                    </a:p>
                  </a:txBody>
                  <a:tcPr marL="40918" marR="40918" marT="0" marB="0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26667578"/>
                  </a:ext>
                </a:extLst>
              </a:tr>
              <a:tr h="161102"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tabLst>
                          <a:tab pos="791845" algn="l"/>
                          <a:tab pos="4284345" algn="l"/>
                        </a:tabLst>
                      </a:pPr>
                      <a:r>
                        <a:rPr lang="nl-NL" sz="900">
                          <a:solidFill>
                            <a:schemeClr val="tx1"/>
                          </a:solidFill>
                          <a:effectLst/>
                        </a:rPr>
                        <a:t>LAN poort: </a:t>
                      </a:r>
                      <a:endParaRPr lang="nl-NL" sz="900">
                        <a:solidFill>
                          <a:schemeClr val="tx1"/>
                        </a:solidFill>
                        <a:effectLst/>
                        <a:latin typeface="Open Sans" panose="020B0606030504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40918" marR="40918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tabLst>
                          <a:tab pos="791845" algn="l"/>
                          <a:tab pos="4284345" algn="l"/>
                        </a:tabLst>
                      </a:pPr>
                      <a:r>
                        <a:rPr lang="nl-NL" sz="900">
                          <a:solidFill>
                            <a:schemeClr val="tx1"/>
                          </a:solidFill>
                          <a:effectLst/>
                        </a:rPr>
                        <a:t>Ja</a:t>
                      </a:r>
                      <a:endParaRPr lang="nl-NL" sz="900">
                        <a:solidFill>
                          <a:schemeClr val="tx1"/>
                        </a:solidFill>
                        <a:effectLst/>
                        <a:latin typeface="Open Sans" panose="020B0606030504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40918" marR="40918" marT="0" marB="0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47002454"/>
                  </a:ext>
                </a:extLst>
              </a:tr>
              <a:tr h="161102"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tabLst>
                          <a:tab pos="791845" algn="l"/>
                          <a:tab pos="4284345" algn="l"/>
                        </a:tabLst>
                      </a:pPr>
                      <a:r>
                        <a:rPr lang="nl-NL" sz="900">
                          <a:solidFill>
                            <a:schemeClr val="tx1"/>
                          </a:solidFill>
                          <a:effectLst/>
                        </a:rPr>
                        <a:t>Bluetooth: </a:t>
                      </a:r>
                      <a:endParaRPr lang="nl-NL" sz="900">
                        <a:solidFill>
                          <a:schemeClr val="tx1"/>
                        </a:solidFill>
                        <a:effectLst/>
                        <a:latin typeface="Open Sans" panose="020B0606030504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40918" marR="40918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tabLst>
                          <a:tab pos="791845" algn="l"/>
                          <a:tab pos="4284345" algn="l"/>
                        </a:tabLst>
                      </a:pPr>
                      <a:r>
                        <a:rPr lang="nl-NL" sz="900">
                          <a:solidFill>
                            <a:schemeClr val="tx1"/>
                          </a:solidFill>
                          <a:effectLst/>
                        </a:rPr>
                        <a:t>Ja</a:t>
                      </a:r>
                      <a:endParaRPr lang="nl-NL" sz="900">
                        <a:solidFill>
                          <a:schemeClr val="tx1"/>
                        </a:solidFill>
                        <a:effectLst/>
                        <a:latin typeface="Open Sans" panose="020B0606030504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40918" marR="40918" marT="0" marB="0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81785889"/>
                  </a:ext>
                </a:extLst>
              </a:tr>
              <a:tr h="161102"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tabLst>
                          <a:tab pos="791845" algn="l"/>
                          <a:tab pos="4284345" algn="l"/>
                        </a:tabLst>
                      </a:pPr>
                      <a:r>
                        <a:rPr lang="nl-NL" sz="900">
                          <a:solidFill>
                            <a:schemeClr val="tx1"/>
                          </a:solidFill>
                          <a:effectLst/>
                        </a:rPr>
                        <a:t>WiFi standaard: </a:t>
                      </a:r>
                      <a:endParaRPr lang="nl-NL" sz="900">
                        <a:solidFill>
                          <a:schemeClr val="tx1"/>
                        </a:solidFill>
                        <a:effectLst/>
                        <a:latin typeface="Open Sans" panose="020B0606030504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40918" marR="40918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tabLst>
                          <a:tab pos="791845" algn="l"/>
                          <a:tab pos="4284345" algn="l"/>
                        </a:tabLst>
                      </a:pPr>
                      <a:r>
                        <a:rPr lang="nl-NL" sz="900">
                          <a:solidFill>
                            <a:schemeClr val="tx1"/>
                          </a:solidFill>
                          <a:effectLst/>
                        </a:rPr>
                        <a:t>Ja</a:t>
                      </a:r>
                      <a:endParaRPr lang="nl-NL" sz="900">
                        <a:solidFill>
                          <a:schemeClr val="tx1"/>
                        </a:solidFill>
                        <a:effectLst/>
                        <a:latin typeface="Open Sans" panose="020B0606030504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40918" marR="40918" marT="0" marB="0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15143071"/>
                  </a:ext>
                </a:extLst>
              </a:tr>
              <a:tr h="161102"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tabLst>
                          <a:tab pos="791845" algn="l"/>
                          <a:tab pos="4284345" algn="l"/>
                        </a:tabLst>
                      </a:pPr>
                      <a:r>
                        <a:rPr lang="nl-NL" sz="900">
                          <a:solidFill>
                            <a:schemeClr val="tx1"/>
                          </a:solidFill>
                          <a:effectLst/>
                        </a:rPr>
                        <a:t>Webcam: </a:t>
                      </a:r>
                      <a:endParaRPr lang="nl-NL" sz="900">
                        <a:solidFill>
                          <a:schemeClr val="tx1"/>
                        </a:solidFill>
                        <a:effectLst/>
                        <a:latin typeface="Open Sans" panose="020B0606030504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40918" marR="40918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tabLst>
                          <a:tab pos="791845" algn="l"/>
                          <a:tab pos="4284345" algn="l"/>
                        </a:tabLst>
                      </a:pPr>
                      <a:r>
                        <a:rPr lang="nl-NL" sz="900" dirty="0">
                          <a:solidFill>
                            <a:schemeClr val="tx1"/>
                          </a:solidFill>
                          <a:effectLst/>
                        </a:rPr>
                        <a:t>Ja, Hoge resolutie; 2 megapixel</a:t>
                      </a:r>
                      <a:endParaRPr lang="nl-NL" sz="900" dirty="0">
                        <a:solidFill>
                          <a:schemeClr val="tx1"/>
                        </a:solidFill>
                        <a:effectLst/>
                        <a:latin typeface="Open Sans" panose="020B0606030504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40918" marR="40918" marT="0" marB="0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10822581"/>
                  </a:ext>
                </a:extLst>
              </a:tr>
              <a:tr h="161102"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tabLst>
                          <a:tab pos="791845" algn="l"/>
                          <a:tab pos="4284345" algn="l"/>
                        </a:tabLst>
                      </a:pPr>
                      <a:r>
                        <a:rPr lang="nl-NL" sz="900">
                          <a:solidFill>
                            <a:schemeClr val="tx1"/>
                          </a:solidFill>
                          <a:effectLst/>
                        </a:rPr>
                        <a:t>Accu capaciteit: </a:t>
                      </a:r>
                      <a:endParaRPr lang="nl-NL" sz="900">
                        <a:solidFill>
                          <a:schemeClr val="tx1"/>
                        </a:solidFill>
                        <a:effectLst/>
                        <a:latin typeface="Open Sans" panose="020B0606030504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40918" marR="40918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tabLst>
                          <a:tab pos="791845" algn="l"/>
                          <a:tab pos="4284345" algn="l"/>
                        </a:tabLst>
                      </a:pPr>
                      <a:r>
                        <a:rPr lang="nl-NL" sz="900" dirty="0">
                          <a:solidFill>
                            <a:schemeClr val="tx1"/>
                          </a:solidFill>
                          <a:effectLst/>
                        </a:rPr>
                        <a:t>8 uur</a:t>
                      </a:r>
                      <a:endParaRPr lang="nl-NL" sz="900" dirty="0">
                        <a:solidFill>
                          <a:schemeClr val="tx1"/>
                        </a:solidFill>
                        <a:effectLst/>
                        <a:latin typeface="Open Sans" panose="020B0606030504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40918" marR="40918" marT="0" marB="0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531673"/>
                  </a:ext>
                </a:extLst>
              </a:tr>
              <a:tr h="161102"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tabLst>
                          <a:tab pos="791845" algn="l"/>
                          <a:tab pos="4284345" algn="l"/>
                        </a:tabLst>
                      </a:pPr>
                      <a:r>
                        <a:rPr lang="nl-NL" sz="900" dirty="0">
                          <a:solidFill>
                            <a:schemeClr val="tx1"/>
                          </a:solidFill>
                          <a:effectLst/>
                        </a:rPr>
                        <a:t>Gewicht maximaal: </a:t>
                      </a:r>
                      <a:endParaRPr lang="nl-NL" sz="900" dirty="0">
                        <a:solidFill>
                          <a:schemeClr val="tx1"/>
                        </a:solidFill>
                        <a:effectLst/>
                        <a:latin typeface="Open Sans" panose="020B0606030504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40918" marR="40918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tabLst>
                          <a:tab pos="791845" algn="l"/>
                          <a:tab pos="4284345" algn="l"/>
                        </a:tabLst>
                      </a:pPr>
                      <a:r>
                        <a:rPr lang="nl-NL" sz="900" dirty="0">
                          <a:solidFill>
                            <a:schemeClr val="tx1"/>
                          </a:solidFill>
                          <a:effectLst/>
                        </a:rPr>
                        <a:t>2 kg</a:t>
                      </a:r>
                      <a:endParaRPr lang="nl-NL" sz="900" dirty="0">
                        <a:solidFill>
                          <a:schemeClr val="tx1"/>
                        </a:solidFill>
                        <a:effectLst/>
                        <a:latin typeface="Open Sans" panose="020B0606030504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40918" marR="40918" marT="0" marB="0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49245520"/>
                  </a:ext>
                </a:extLst>
              </a:tr>
              <a:tr h="219038"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tabLst>
                          <a:tab pos="791845" algn="l"/>
                          <a:tab pos="4284345" algn="l"/>
                        </a:tabLst>
                      </a:pPr>
                      <a:r>
                        <a:rPr lang="nl-NL" sz="900">
                          <a:solidFill>
                            <a:schemeClr val="tx1"/>
                          </a:solidFill>
                          <a:effectLst/>
                        </a:rPr>
                        <a:t>Garantie: </a:t>
                      </a:r>
                      <a:endParaRPr lang="nl-NL" sz="900">
                        <a:solidFill>
                          <a:schemeClr val="tx1"/>
                        </a:solidFill>
                        <a:effectLst/>
                        <a:latin typeface="Open Sans" panose="020B0606030504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40918" marR="40918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tabLst>
                          <a:tab pos="791845" algn="l"/>
                          <a:tab pos="4284345" algn="l"/>
                        </a:tabLst>
                      </a:pPr>
                      <a:r>
                        <a:rPr lang="nl-NL" sz="900">
                          <a:solidFill>
                            <a:schemeClr val="tx1"/>
                          </a:solidFill>
                          <a:effectLst/>
                        </a:rPr>
                        <a:t>Ja</a:t>
                      </a:r>
                      <a:endParaRPr lang="nl-NL" sz="900">
                        <a:solidFill>
                          <a:schemeClr val="tx1"/>
                        </a:solidFill>
                        <a:effectLst/>
                        <a:latin typeface="Open Sans" panose="020B0606030504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40918" marR="40918" marT="0" marB="0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7550087"/>
                  </a:ext>
                </a:extLst>
              </a:tr>
              <a:tr h="161102"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tabLst>
                          <a:tab pos="791845" algn="l"/>
                          <a:tab pos="4284345" algn="l"/>
                        </a:tabLst>
                      </a:pPr>
                      <a:r>
                        <a:rPr lang="nl-NL" sz="900">
                          <a:solidFill>
                            <a:schemeClr val="tx1"/>
                          </a:solidFill>
                          <a:effectLst/>
                        </a:rPr>
                        <a:t>Besturingssysteem:  </a:t>
                      </a:r>
                      <a:endParaRPr lang="nl-NL" sz="900">
                        <a:solidFill>
                          <a:schemeClr val="tx1"/>
                        </a:solidFill>
                        <a:effectLst/>
                        <a:latin typeface="Open Sans" panose="020B0606030504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40918" marR="40918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tabLst>
                          <a:tab pos="791845" algn="l"/>
                          <a:tab pos="4284345" algn="l"/>
                        </a:tabLst>
                      </a:pPr>
                      <a:r>
                        <a:rPr lang="nl-NL" sz="900" dirty="0">
                          <a:solidFill>
                            <a:schemeClr val="tx1"/>
                          </a:solidFill>
                          <a:effectLst/>
                        </a:rPr>
                        <a:t>Windows 10/11</a:t>
                      </a:r>
                      <a:endParaRPr lang="nl-NL" sz="900" dirty="0">
                        <a:solidFill>
                          <a:schemeClr val="tx1"/>
                        </a:solidFill>
                        <a:effectLst/>
                        <a:latin typeface="Open Sans" panose="020B0606030504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40918" marR="40918" marT="0" marB="0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2533506"/>
                  </a:ext>
                </a:extLst>
              </a:tr>
              <a:tr h="219038"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tabLst>
                          <a:tab pos="791845" algn="l"/>
                          <a:tab pos="4284345" algn="l"/>
                        </a:tabLst>
                      </a:pPr>
                      <a:r>
                        <a:rPr lang="nl-NL" sz="900">
                          <a:solidFill>
                            <a:schemeClr val="tx1"/>
                          </a:solidFill>
                          <a:effectLst/>
                        </a:rPr>
                        <a:t>Specifieke eisen t.a.v. bouwkwaliteit: </a:t>
                      </a:r>
                      <a:endParaRPr lang="nl-NL" sz="900">
                        <a:solidFill>
                          <a:schemeClr val="tx1"/>
                        </a:solidFill>
                        <a:effectLst/>
                        <a:latin typeface="Open Sans" panose="020B0606030504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40918" marR="40918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tabLst>
                          <a:tab pos="791845" algn="l"/>
                          <a:tab pos="4284345" algn="l"/>
                        </a:tabLst>
                      </a:pPr>
                      <a:r>
                        <a:rPr lang="nl-NL" sz="900">
                          <a:solidFill>
                            <a:schemeClr val="tx1"/>
                          </a:solidFill>
                          <a:effectLst/>
                        </a:rPr>
                        <a:t>Stevige behuizing</a:t>
                      </a:r>
                      <a:endParaRPr lang="nl-NL" sz="900">
                        <a:solidFill>
                          <a:schemeClr val="tx1"/>
                        </a:solidFill>
                        <a:effectLst/>
                        <a:latin typeface="Open Sans" panose="020B0606030504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40918" marR="40918" marT="0" marB="0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4698502"/>
                  </a:ext>
                </a:extLst>
              </a:tr>
              <a:tr h="219038"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tabLst>
                          <a:tab pos="791845" algn="l"/>
                          <a:tab pos="4284345" algn="l"/>
                        </a:tabLst>
                      </a:pPr>
                      <a:r>
                        <a:rPr lang="nl-NL" sz="900">
                          <a:solidFill>
                            <a:schemeClr val="tx1"/>
                          </a:solidFill>
                          <a:effectLst/>
                        </a:rPr>
                        <a:t>Specifieke aanvullende kenmerken: </a:t>
                      </a:r>
                      <a:endParaRPr lang="nl-NL" sz="900">
                        <a:solidFill>
                          <a:schemeClr val="tx1"/>
                        </a:solidFill>
                        <a:effectLst/>
                        <a:latin typeface="Open Sans" panose="020B0606030504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40918" marR="40918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tabLst>
                          <a:tab pos="791845" algn="l"/>
                          <a:tab pos="4284345" algn="l"/>
                        </a:tabLst>
                      </a:pPr>
                      <a:r>
                        <a:rPr lang="nl-NL" sz="900">
                          <a:solidFill>
                            <a:schemeClr val="tx1"/>
                          </a:solidFill>
                          <a:effectLst/>
                        </a:rPr>
                        <a:t>Zakelijk gebruik</a:t>
                      </a:r>
                      <a:endParaRPr lang="nl-NL" sz="900">
                        <a:solidFill>
                          <a:schemeClr val="tx1"/>
                        </a:solidFill>
                        <a:effectLst/>
                        <a:latin typeface="Open Sans" panose="020B0606030504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40918" marR="40918" marT="0" marB="0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09816939"/>
                  </a:ext>
                </a:extLst>
              </a:tr>
              <a:tr h="161102"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tabLst>
                          <a:tab pos="791845" algn="l"/>
                          <a:tab pos="4284345" algn="l"/>
                        </a:tabLst>
                      </a:pPr>
                      <a:r>
                        <a:rPr lang="nl-NL" sz="900">
                          <a:solidFill>
                            <a:schemeClr val="tx1"/>
                          </a:solidFill>
                          <a:effectLst/>
                        </a:rPr>
                        <a:t>Maximale prijs: </a:t>
                      </a:r>
                      <a:endParaRPr lang="nl-NL" sz="900">
                        <a:solidFill>
                          <a:schemeClr val="tx1"/>
                        </a:solidFill>
                        <a:effectLst/>
                        <a:latin typeface="Open Sans" panose="020B0606030504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40918" marR="40918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tabLst>
                          <a:tab pos="791845" algn="l"/>
                          <a:tab pos="4284345" algn="l"/>
                        </a:tabLst>
                      </a:pPr>
                      <a:r>
                        <a:rPr lang="nl-NL" sz="900">
                          <a:solidFill>
                            <a:schemeClr val="tx1"/>
                          </a:solidFill>
                          <a:effectLst/>
                        </a:rPr>
                        <a:t>1200</a:t>
                      </a:r>
                      <a:endParaRPr lang="nl-NL" sz="900">
                        <a:solidFill>
                          <a:schemeClr val="tx1"/>
                        </a:solidFill>
                        <a:effectLst/>
                        <a:latin typeface="Open Sans" panose="020B0606030504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40918" marR="40918" marT="0" marB="0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61510306"/>
                  </a:ext>
                </a:extLst>
              </a:tr>
              <a:tr h="161102"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tabLst>
                          <a:tab pos="791845" algn="l"/>
                          <a:tab pos="4284345" algn="l"/>
                        </a:tabLst>
                      </a:pPr>
                      <a:r>
                        <a:rPr lang="nl-NL" sz="900" dirty="0">
                          <a:solidFill>
                            <a:schemeClr val="tx1"/>
                          </a:solidFill>
                          <a:effectLst/>
                        </a:rPr>
                        <a:t>Uiterlijke leverdatum: </a:t>
                      </a:r>
                      <a:endParaRPr lang="nl-NL" sz="900" dirty="0">
                        <a:solidFill>
                          <a:schemeClr val="tx1"/>
                        </a:solidFill>
                        <a:effectLst/>
                        <a:latin typeface="Open Sans" panose="020B0606030504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40918" marR="40918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tabLst>
                          <a:tab pos="791845" algn="l"/>
                          <a:tab pos="4284345" algn="l"/>
                        </a:tabLst>
                      </a:pPr>
                      <a:r>
                        <a:rPr lang="nl-NL" sz="9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nl-NL" sz="900">
                        <a:solidFill>
                          <a:schemeClr val="tx1"/>
                        </a:solidFill>
                        <a:effectLst/>
                        <a:latin typeface="Open Sans" panose="020B0606030504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40918" marR="40918" marT="0" marB="0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45238922"/>
                  </a:ext>
                </a:extLst>
              </a:tr>
              <a:tr h="219038"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tabLst>
                          <a:tab pos="791845" algn="l"/>
                          <a:tab pos="4284345" algn="l"/>
                        </a:tabLst>
                      </a:pPr>
                      <a:r>
                        <a:rPr lang="nl-NL" sz="900">
                          <a:solidFill>
                            <a:schemeClr val="tx1"/>
                          </a:solidFill>
                          <a:effectLst/>
                        </a:rPr>
                        <a:t>Retourname oude apparatuur: </a:t>
                      </a:r>
                      <a:endParaRPr lang="nl-NL" sz="900">
                        <a:solidFill>
                          <a:schemeClr val="tx1"/>
                        </a:solidFill>
                        <a:effectLst/>
                        <a:latin typeface="Open Sans" panose="020B0606030504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40918" marR="40918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tabLst>
                          <a:tab pos="791845" algn="l"/>
                          <a:tab pos="4284345" algn="l"/>
                        </a:tabLst>
                      </a:pPr>
                      <a:r>
                        <a:rPr lang="nl-NL" sz="900">
                          <a:solidFill>
                            <a:schemeClr val="tx1"/>
                          </a:solidFill>
                          <a:effectLst/>
                        </a:rPr>
                        <a:t>Nee</a:t>
                      </a:r>
                      <a:endParaRPr lang="nl-NL" sz="900">
                        <a:solidFill>
                          <a:schemeClr val="tx1"/>
                        </a:solidFill>
                        <a:effectLst/>
                        <a:latin typeface="Open Sans" panose="020B0606030504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40918" marR="40918" marT="0" marB="0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1484622"/>
                  </a:ext>
                </a:extLst>
              </a:tr>
              <a:tr h="176020"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tabLst>
                          <a:tab pos="791845" algn="l"/>
                          <a:tab pos="4284345" algn="l"/>
                        </a:tabLst>
                      </a:pPr>
                      <a:r>
                        <a:rPr lang="nl-NL" sz="900" dirty="0">
                          <a:solidFill>
                            <a:schemeClr val="tx1"/>
                          </a:solidFill>
                          <a:effectLst/>
                        </a:rPr>
                        <a:t>Stickers op apparatuur: </a:t>
                      </a:r>
                    </a:p>
                    <a:p>
                      <a:pPr>
                        <a:lnSpc>
                          <a:spcPts val="1200"/>
                        </a:lnSpc>
                        <a:tabLst>
                          <a:tab pos="791845" algn="l"/>
                          <a:tab pos="4284345" algn="l"/>
                        </a:tabLst>
                      </a:pPr>
                      <a:r>
                        <a:rPr lang="nl-NL" sz="900" b="0" dirty="0">
                          <a:solidFill>
                            <a:schemeClr val="tx1"/>
                          </a:solidFill>
                          <a:effectLst/>
                          <a:latin typeface="Open Sans" panose="020B0606030504020204" pitchFamily="34" charset="0"/>
                          <a:ea typeface="MS Mincho" panose="020B0400000000000000" pitchFamily="49" charset="-128"/>
                          <a:cs typeface="Times New Roman" panose="02020603050405020304" pitchFamily="18" charset="0"/>
                        </a:rPr>
                        <a:t>Ondersteuning Windows </a:t>
                      </a:r>
                      <a:r>
                        <a:rPr lang="nl-NL" sz="900" b="0" dirty="0" err="1">
                          <a:solidFill>
                            <a:schemeClr val="tx1"/>
                          </a:solidFill>
                          <a:effectLst/>
                          <a:latin typeface="Open Sans" panose="020B0606030504020204" pitchFamily="34" charset="0"/>
                          <a:ea typeface="MS Mincho" panose="020B0400000000000000" pitchFamily="49" charset="-128"/>
                          <a:cs typeface="Times New Roman" panose="02020603050405020304" pitchFamily="18" charset="0"/>
                        </a:rPr>
                        <a:t>Hello</a:t>
                      </a:r>
                      <a:r>
                        <a:rPr lang="nl-NL" sz="900" b="0" dirty="0">
                          <a:solidFill>
                            <a:schemeClr val="tx1"/>
                          </a:solidFill>
                          <a:effectLst/>
                          <a:latin typeface="Open Sans" panose="020B0606030504020204" pitchFamily="34" charset="0"/>
                          <a:ea typeface="MS Mincho" panose="020B0400000000000000" pitchFamily="49" charset="-128"/>
                          <a:cs typeface="Times New Roman" panose="02020603050405020304" pitchFamily="18" charset="0"/>
                        </a:rPr>
                        <a:t> (gezichtsherkenning of vingerafdruk</a:t>
                      </a:r>
                    </a:p>
                  </a:txBody>
                  <a:tcPr marL="40918" marR="40918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tabLst>
                          <a:tab pos="791845" algn="l"/>
                          <a:tab pos="4284345" algn="l"/>
                        </a:tabLst>
                      </a:pPr>
                      <a:r>
                        <a:rPr lang="nl-NL" sz="900" dirty="0">
                          <a:solidFill>
                            <a:schemeClr val="tx1"/>
                          </a:solidFill>
                          <a:effectLst/>
                        </a:rPr>
                        <a:t>Ja</a:t>
                      </a:r>
                    </a:p>
                    <a:p>
                      <a:pPr>
                        <a:lnSpc>
                          <a:spcPts val="1200"/>
                        </a:lnSpc>
                        <a:tabLst>
                          <a:tab pos="791845" algn="l"/>
                          <a:tab pos="4284345" algn="l"/>
                        </a:tabLst>
                      </a:pPr>
                      <a:r>
                        <a:rPr lang="nl-NL" sz="900" dirty="0">
                          <a:solidFill>
                            <a:schemeClr val="tx1"/>
                          </a:solidFill>
                          <a:effectLst/>
                        </a:rPr>
                        <a:t>Ja</a:t>
                      </a:r>
                    </a:p>
                  </a:txBody>
                  <a:tcPr marL="40918" marR="40918" marT="0" marB="0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31958467"/>
                  </a:ext>
                </a:extLst>
              </a:tr>
            </a:tbl>
          </a:graphicData>
        </a:graphic>
      </p:graphicFrame>
      <p:pic>
        <p:nvPicPr>
          <p:cNvPr id="2050" name="Picture 2" descr="HP 17-cp0713nd - Laptop - 17.3 inch | bol.com">
            <a:extLst>
              <a:ext uri="{FF2B5EF4-FFF2-40B4-BE49-F238E27FC236}">
                <a16:creationId xmlns:a16="http://schemas.microsoft.com/office/drawing/2014/main" id="{3BAAF210-CD2E-8C14-8A1B-AF8E72CD86E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25715" y="2481262"/>
            <a:ext cx="2419350" cy="1895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0385005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el 3">
            <a:extLst>
              <a:ext uri="{FF2B5EF4-FFF2-40B4-BE49-F238E27FC236}">
                <a16:creationId xmlns:a16="http://schemas.microsoft.com/office/drawing/2014/main" id="{38B09EE5-0C62-D968-65BD-1C423B7BD39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50194910"/>
              </p:ext>
            </p:extLst>
          </p:nvPr>
        </p:nvGraphicFramePr>
        <p:xfrm>
          <a:off x="1036002" y="297275"/>
          <a:ext cx="5757545" cy="359943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402648">
                  <a:extLst>
                    <a:ext uri="{9D8B030D-6E8A-4147-A177-3AD203B41FA5}">
                      <a16:colId xmlns:a16="http://schemas.microsoft.com/office/drawing/2014/main" val="702016116"/>
                    </a:ext>
                  </a:extLst>
                </a:gridCol>
                <a:gridCol w="2354897">
                  <a:extLst>
                    <a:ext uri="{9D8B030D-6E8A-4147-A177-3AD203B41FA5}">
                      <a16:colId xmlns:a16="http://schemas.microsoft.com/office/drawing/2014/main" val="418337130"/>
                    </a:ext>
                  </a:extLst>
                </a:gridCol>
              </a:tblGrid>
              <a:tr h="179070"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tabLst>
                          <a:tab pos="791845" algn="l"/>
                          <a:tab pos="4284345" algn="l"/>
                        </a:tabLst>
                      </a:pPr>
                      <a:r>
                        <a:rPr lang="nl-NL" sz="900">
                          <a:solidFill>
                            <a:schemeClr val="tx1"/>
                          </a:solidFill>
                          <a:effectLst/>
                        </a:rPr>
                        <a:t>Monitor 1</a:t>
                      </a:r>
                      <a:endParaRPr lang="nl-NL" sz="900">
                        <a:solidFill>
                          <a:schemeClr val="tx1"/>
                        </a:solidFill>
                        <a:effectLst/>
                        <a:latin typeface="Open Sans" panose="020B0606030504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tabLst>
                          <a:tab pos="791845" algn="l"/>
                          <a:tab pos="4284345" algn="l"/>
                        </a:tabLst>
                      </a:pPr>
                      <a:r>
                        <a:rPr lang="nl-NL" sz="900">
                          <a:solidFill>
                            <a:schemeClr val="tx1"/>
                          </a:solidFill>
                          <a:effectLst/>
                        </a:rPr>
                        <a:t>Minimale specificaties </a:t>
                      </a:r>
                      <a:endParaRPr lang="nl-NL" sz="900">
                        <a:solidFill>
                          <a:schemeClr val="tx1"/>
                        </a:solidFill>
                        <a:effectLst/>
                        <a:latin typeface="Open Sans" panose="020B0606030504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04531835"/>
                  </a:ext>
                </a:extLst>
              </a:tr>
              <a:tr h="179070"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tabLst>
                          <a:tab pos="791845" algn="l"/>
                          <a:tab pos="4284345" algn="l"/>
                        </a:tabLst>
                      </a:pPr>
                      <a:r>
                        <a:rPr lang="nl-NL" sz="900">
                          <a:solidFill>
                            <a:schemeClr val="tx1"/>
                          </a:solidFill>
                          <a:effectLst/>
                        </a:rPr>
                        <a:t>Aantal: </a:t>
                      </a:r>
                      <a:endParaRPr lang="nl-NL" sz="900">
                        <a:solidFill>
                          <a:schemeClr val="tx1"/>
                        </a:solidFill>
                        <a:effectLst/>
                        <a:latin typeface="Open Sans" panose="020B0606030504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tabLst>
                          <a:tab pos="791845" algn="l"/>
                          <a:tab pos="4284345" algn="l"/>
                        </a:tabLst>
                      </a:pPr>
                      <a:r>
                        <a:rPr lang="nl-NL" sz="9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nl-NL" sz="900">
                        <a:solidFill>
                          <a:schemeClr val="tx1"/>
                        </a:solidFill>
                        <a:effectLst/>
                        <a:latin typeface="Open Sans" panose="020B0606030504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51070488"/>
                  </a:ext>
                </a:extLst>
              </a:tr>
              <a:tr h="179070"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tabLst>
                          <a:tab pos="791845" algn="l"/>
                          <a:tab pos="4284345" algn="l"/>
                        </a:tabLst>
                      </a:pPr>
                      <a:r>
                        <a:rPr lang="nl-NL" sz="900">
                          <a:solidFill>
                            <a:schemeClr val="tx1"/>
                          </a:solidFill>
                          <a:effectLst/>
                        </a:rPr>
                        <a:t>Grootte:</a:t>
                      </a:r>
                      <a:endParaRPr lang="nl-NL" sz="900">
                        <a:solidFill>
                          <a:schemeClr val="tx1"/>
                        </a:solidFill>
                        <a:effectLst/>
                        <a:latin typeface="Open Sans" panose="020B0606030504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tabLst>
                          <a:tab pos="791845" algn="l"/>
                          <a:tab pos="4284345" algn="l"/>
                        </a:tabLst>
                      </a:pPr>
                      <a:r>
                        <a:rPr lang="nl-NL" sz="900" dirty="0">
                          <a:solidFill>
                            <a:schemeClr val="tx1"/>
                          </a:solidFill>
                          <a:effectLst/>
                        </a:rPr>
                        <a:t>24 inch (23,8)</a:t>
                      </a:r>
                      <a:endParaRPr lang="nl-NL" sz="900" dirty="0">
                        <a:solidFill>
                          <a:schemeClr val="tx1"/>
                        </a:solidFill>
                        <a:effectLst/>
                        <a:latin typeface="Open Sans" panose="020B0606030504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25792819"/>
                  </a:ext>
                </a:extLst>
              </a:tr>
              <a:tr h="179070"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tabLst>
                          <a:tab pos="791845" algn="l"/>
                          <a:tab pos="4284345" algn="l"/>
                        </a:tabLst>
                      </a:pPr>
                      <a:r>
                        <a:rPr lang="nl-NL" sz="900">
                          <a:solidFill>
                            <a:schemeClr val="tx1"/>
                          </a:solidFill>
                          <a:effectLst/>
                        </a:rPr>
                        <a:t>In hoogte verstelbaar:</a:t>
                      </a:r>
                      <a:endParaRPr lang="nl-NL" sz="900">
                        <a:solidFill>
                          <a:schemeClr val="tx1"/>
                        </a:solidFill>
                        <a:effectLst/>
                        <a:latin typeface="Open Sans" panose="020B0606030504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tabLst>
                          <a:tab pos="791845" algn="l"/>
                          <a:tab pos="4284345" algn="l"/>
                        </a:tabLst>
                      </a:pPr>
                      <a:r>
                        <a:rPr lang="nl-NL" sz="900">
                          <a:solidFill>
                            <a:schemeClr val="tx1"/>
                          </a:solidFill>
                          <a:effectLst/>
                        </a:rPr>
                        <a:t>Via monitorarm</a:t>
                      </a:r>
                      <a:endParaRPr lang="nl-NL" sz="900">
                        <a:solidFill>
                          <a:schemeClr val="tx1"/>
                        </a:solidFill>
                        <a:effectLst/>
                        <a:latin typeface="Open Sans" panose="020B0606030504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89439344"/>
                  </a:ext>
                </a:extLst>
              </a:tr>
              <a:tr h="179070"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tabLst>
                          <a:tab pos="791845" algn="l"/>
                          <a:tab pos="4284345" algn="l"/>
                        </a:tabLst>
                      </a:pPr>
                      <a:r>
                        <a:rPr lang="nl-NL" sz="900" dirty="0">
                          <a:solidFill>
                            <a:schemeClr val="tx1"/>
                          </a:solidFill>
                          <a:effectLst/>
                        </a:rPr>
                        <a:t>Specifieke aanvullende kenmerken: </a:t>
                      </a:r>
                      <a:endParaRPr lang="nl-NL" sz="900" dirty="0">
                        <a:solidFill>
                          <a:schemeClr val="tx1"/>
                        </a:solidFill>
                        <a:effectLst/>
                        <a:latin typeface="Open Sans" panose="020B0606030504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tabLst>
                          <a:tab pos="791845" algn="l"/>
                          <a:tab pos="4284345" algn="l"/>
                        </a:tabLst>
                      </a:pPr>
                      <a:r>
                        <a:rPr lang="nl-NL" sz="900" dirty="0">
                          <a:solidFill>
                            <a:schemeClr val="tx1"/>
                          </a:solidFill>
                          <a:effectLst/>
                        </a:rPr>
                        <a:t>Met webcam 2megapixel ingebouwd</a:t>
                      </a:r>
                    </a:p>
                    <a:p>
                      <a:r>
                        <a:rPr lang="nl-NL" sz="900" dirty="0">
                          <a:solidFill>
                            <a:schemeClr val="tx1"/>
                          </a:solidFill>
                          <a:effectLst/>
                        </a:rPr>
                        <a:t>USB-C naar de laptop </a:t>
                      </a:r>
                      <a:r>
                        <a:rPr lang="nl-NL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USB-C moet geschikt zijn voor beeld en power en toekomstbestendig zijn. Verdere invulling laten we aan de inschrijver over.</a:t>
                      </a:r>
                    </a:p>
                    <a:p>
                      <a:pPr>
                        <a:lnSpc>
                          <a:spcPts val="1200"/>
                        </a:lnSpc>
                        <a:tabLst>
                          <a:tab pos="791845" algn="l"/>
                          <a:tab pos="4284345" algn="l"/>
                        </a:tabLst>
                      </a:pPr>
                      <a:endParaRPr lang="nl-NL" sz="9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r>
                        <a:rPr lang="nl-NL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Monitor 1 </a:t>
                      </a:r>
                      <a:r>
                        <a:rPr lang="nl-NL" sz="9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Docking</a:t>
                      </a:r>
                      <a:r>
                        <a:rPr lang="nl-NL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voor toetsenbord, muis. toetsenbord en muis via</a:t>
                      </a:r>
                    </a:p>
                    <a:p>
                      <a:r>
                        <a:rPr lang="nl-NL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USB-A op de monitor aansluiten. minimaal 4x USB-A 3.2 downstream poorten</a:t>
                      </a:r>
                    </a:p>
                    <a:p>
                      <a:endParaRPr lang="nl-NL" sz="900" dirty="0">
                        <a:solidFill>
                          <a:schemeClr val="tx1"/>
                        </a:solidFill>
                        <a:effectLst/>
                        <a:latin typeface="Open Sans" panose="020B0606030504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17360629"/>
                  </a:ext>
                </a:extLst>
              </a:tr>
              <a:tr h="179070"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tabLst>
                          <a:tab pos="791845" algn="l"/>
                          <a:tab pos="4284345" algn="l"/>
                        </a:tabLst>
                      </a:pPr>
                      <a:r>
                        <a:rPr lang="nl-NL" sz="900" dirty="0">
                          <a:solidFill>
                            <a:schemeClr val="tx1"/>
                          </a:solidFill>
                          <a:effectLst/>
                        </a:rPr>
                        <a:t>Maximale prijs: </a:t>
                      </a:r>
                      <a:endParaRPr lang="nl-NL" sz="900" dirty="0">
                        <a:solidFill>
                          <a:schemeClr val="tx1"/>
                        </a:solidFill>
                        <a:effectLst/>
                        <a:latin typeface="Open Sans" panose="020B0606030504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tabLst>
                          <a:tab pos="791845" algn="l"/>
                          <a:tab pos="4284345" algn="l"/>
                        </a:tabLst>
                      </a:pPr>
                      <a:r>
                        <a:rPr lang="nl-NL" sz="900">
                          <a:solidFill>
                            <a:schemeClr val="tx1"/>
                          </a:solidFill>
                          <a:effectLst/>
                        </a:rPr>
                        <a:t>300</a:t>
                      </a:r>
                      <a:endParaRPr lang="nl-NL" sz="900">
                        <a:solidFill>
                          <a:schemeClr val="tx1"/>
                        </a:solidFill>
                        <a:effectLst/>
                        <a:latin typeface="Open Sans" panose="020B0606030504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0797637"/>
                  </a:ext>
                </a:extLst>
              </a:tr>
              <a:tr h="179070"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tabLst>
                          <a:tab pos="791845" algn="l"/>
                          <a:tab pos="4284345" algn="l"/>
                        </a:tabLst>
                      </a:pPr>
                      <a:r>
                        <a:rPr lang="nl-NL" sz="900">
                          <a:solidFill>
                            <a:schemeClr val="tx1"/>
                          </a:solidFill>
                          <a:effectLst/>
                        </a:rPr>
                        <a:t>Garantie: </a:t>
                      </a:r>
                      <a:endParaRPr lang="nl-NL" sz="900">
                        <a:solidFill>
                          <a:schemeClr val="tx1"/>
                        </a:solidFill>
                        <a:effectLst/>
                        <a:latin typeface="Open Sans" panose="020B0606030504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tabLst>
                          <a:tab pos="791845" algn="l"/>
                          <a:tab pos="4284345" algn="l"/>
                        </a:tabLst>
                      </a:pPr>
                      <a:r>
                        <a:rPr lang="nl-NL" sz="900">
                          <a:solidFill>
                            <a:schemeClr val="tx1"/>
                          </a:solidFill>
                          <a:effectLst/>
                        </a:rPr>
                        <a:t>Ja</a:t>
                      </a:r>
                      <a:endParaRPr lang="nl-NL" sz="900">
                        <a:solidFill>
                          <a:schemeClr val="tx1"/>
                        </a:solidFill>
                        <a:effectLst/>
                        <a:latin typeface="Open Sans" panose="020B0606030504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77151498"/>
                  </a:ext>
                </a:extLst>
              </a:tr>
              <a:tr h="179070"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tabLst>
                          <a:tab pos="791845" algn="l"/>
                          <a:tab pos="4284345" algn="l"/>
                        </a:tabLst>
                      </a:pPr>
                      <a:r>
                        <a:rPr lang="nl-NL" sz="900">
                          <a:solidFill>
                            <a:schemeClr val="tx1"/>
                          </a:solidFill>
                          <a:effectLst/>
                        </a:rPr>
                        <a:t>Uiterlijke leverdatum: </a:t>
                      </a:r>
                      <a:endParaRPr lang="nl-NL" sz="900">
                        <a:solidFill>
                          <a:schemeClr val="tx1"/>
                        </a:solidFill>
                        <a:effectLst/>
                        <a:latin typeface="Open Sans" panose="020B0606030504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tabLst>
                          <a:tab pos="791845" algn="l"/>
                          <a:tab pos="4284345" algn="l"/>
                        </a:tabLst>
                      </a:pPr>
                      <a:r>
                        <a:rPr lang="nl-NL" sz="9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nl-NL" sz="900">
                        <a:solidFill>
                          <a:schemeClr val="tx1"/>
                        </a:solidFill>
                        <a:effectLst/>
                        <a:latin typeface="Open Sans" panose="020B0606030504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60546314"/>
                  </a:ext>
                </a:extLst>
              </a:tr>
              <a:tr h="179070"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tabLst>
                          <a:tab pos="791845" algn="l"/>
                          <a:tab pos="4284345" algn="l"/>
                        </a:tabLst>
                      </a:pPr>
                      <a:r>
                        <a:rPr lang="nl-NL" sz="900">
                          <a:solidFill>
                            <a:schemeClr val="tx1"/>
                          </a:solidFill>
                          <a:effectLst/>
                        </a:rPr>
                        <a:t>Installatie: </a:t>
                      </a:r>
                      <a:endParaRPr lang="nl-NL" sz="900">
                        <a:solidFill>
                          <a:schemeClr val="tx1"/>
                        </a:solidFill>
                        <a:effectLst/>
                        <a:latin typeface="Open Sans" panose="020B0606030504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tabLst>
                          <a:tab pos="791845" algn="l"/>
                          <a:tab pos="4284345" algn="l"/>
                        </a:tabLst>
                      </a:pPr>
                      <a:r>
                        <a:rPr lang="nl-NL" sz="900">
                          <a:solidFill>
                            <a:schemeClr val="tx1"/>
                          </a:solidFill>
                          <a:effectLst/>
                        </a:rPr>
                        <a:t>Nee</a:t>
                      </a:r>
                      <a:endParaRPr lang="nl-NL" sz="900">
                        <a:solidFill>
                          <a:schemeClr val="tx1"/>
                        </a:solidFill>
                        <a:effectLst/>
                        <a:latin typeface="Open Sans" panose="020B0606030504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56661675"/>
                  </a:ext>
                </a:extLst>
              </a:tr>
              <a:tr h="179070"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tabLst>
                          <a:tab pos="791845" algn="l"/>
                          <a:tab pos="4284345" algn="l"/>
                        </a:tabLst>
                      </a:pPr>
                      <a:r>
                        <a:rPr lang="nl-NL" sz="900">
                          <a:solidFill>
                            <a:schemeClr val="tx1"/>
                          </a:solidFill>
                          <a:effectLst/>
                        </a:rPr>
                        <a:t>Retourname oude producten: </a:t>
                      </a:r>
                      <a:endParaRPr lang="nl-NL" sz="900">
                        <a:solidFill>
                          <a:schemeClr val="tx1"/>
                        </a:solidFill>
                        <a:effectLst/>
                        <a:latin typeface="Open Sans" panose="020B0606030504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tabLst>
                          <a:tab pos="791845" algn="l"/>
                          <a:tab pos="4284345" algn="l"/>
                        </a:tabLst>
                      </a:pPr>
                      <a:r>
                        <a:rPr lang="nl-NL" sz="900">
                          <a:solidFill>
                            <a:schemeClr val="tx1"/>
                          </a:solidFill>
                          <a:effectLst/>
                        </a:rPr>
                        <a:t>Nee</a:t>
                      </a:r>
                      <a:endParaRPr lang="nl-NL" sz="900">
                        <a:solidFill>
                          <a:schemeClr val="tx1"/>
                        </a:solidFill>
                        <a:effectLst/>
                        <a:latin typeface="Open Sans" panose="020B0606030504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37254898"/>
                  </a:ext>
                </a:extLst>
              </a:tr>
              <a:tr h="179070"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tabLst>
                          <a:tab pos="791845" algn="l"/>
                          <a:tab pos="4284345" algn="l"/>
                        </a:tabLst>
                      </a:pPr>
                      <a:r>
                        <a:rPr lang="nl-NL" sz="900" dirty="0">
                          <a:solidFill>
                            <a:schemeClr val="tx1"/>
                          </a:solidFill>
                          <a:effectLst/>
                        </a:rPr>
                        <a:t>Stickers op producten: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791845" algn="l"/>
                          <a:tab pos="4284345" algn="l"/>
                        </a:tabLst>
                        <a:defRPr/>
                      </a:pPr>
                      <a:r>
                        <a:rPr lang="nl-NL" sz="900" dirty="0">
                          <a:solidFill>
                            <a:schemeClr val="tx1"/>
                          </a:solidFill>
                          <a:effectLst/>
                          <a:latin typeface="Open Sans" panose="020B0606030504020204" pitchFamily="34" charset="0"/>
                          <a:ea typeface="MS Mincho" panose="020B0400000000000000" pitchFamily="49" charset="-128"/>
                          <a:cs typeface="Times New Roman" panose="02020603050405020304" pitchFamily="18" charset="0"/>
                        </a:rPr>
                        <a:t>Windows </a:t>
                      </a:r>
                      <a:r>
                        <a:rPr lang="nl-NL" sz="900" dirty="0" err="1">
                          <a:solidFill>
                            <a:schemeClr val="tx1"/>
                          </a:solidFill>
                          <a:effectLst/>
                          <a:latin typeface="Open Sans" panose="020B0606030504020204" pitchFamily="34" charset="0"/>
                          <a:ea typeface="MS Mincho" panose="020B0400000000000000" pitchFamily="49" charset="-128"/>
                          <a:cs typeface="Times New Roman" panose="02020603050405020304" pitchFamily="18" charset="0"/>
                        </a:rPr>
                        <a:t>Hello</a:t>
                      </a:r>
                      <a:r>
                        <a:rPr lang="nl-NL" sz="900" dirty="0">
                          <a:solidFill>
                            <a:schemeClr val="tx1"/>
                          </a:solidFill>
                          <a:effectLst/>
                          <a:latin typeface="Open Sans" panose="020B0606030504020204" pitchFamily="34" charset="0"/>
                          <a:ea typeface="MS Mincho" panose="020B0400000000000000" pitchFamily="49" charset="-128"/>
                          <a:cs typeface="Times New Roman" panose="02020603050405020304" pitchFamily="18" charset="0"/>
                        </a:rPr>
                        <a:t> webcam</a:t>
                      </a:r>
                    </a:p>
                    <a:p>
                      <a:pPr>
                        <a:lnSpc>
                          <a:spcPts val="1200"/>
                        </a:lnSpc>
                        <a:tabLst>
                          <a:tab pos="791845" algn="l"/>
                          <a:tab pos="4284345" algn="l"/>
                        </a:tabLst>
                      </a:pPr>
                      <a:endParaRPr lang="nl-NL" sz="900" dirty="0">
                        <a:solidFill>
                          <a:schemeClr val="tx1"/>
                        </a:solidFill>
                        <a:effectLst/>
                        <a:latin typeface="Open Sans" panose="020B0606030504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tabLst>
                          <a:tab pos="791845" algn="l"/>
                          <a:tab pos="4284345" algn="l"/>
                        </a:tabLst>
                      </a:pPr>
                      <a:r>
                        <a:rPr lang="nl-NL" sz="900" dirty="0">
                          <a:solidFill>
                            <a:schemeClr val="tx1"/>
                          </a:solidFill>
                          <a:effectLst/>
                        </a:rPr>
                        <a:t>Ja</a:t>
                      </a:r>
                    </a:p>
                    <a:p>
                      <a:pPr>
                        <a:lnSpc>
                          <a:spcPts val="1200"/>
                        </a:lnSpc>
                        <a:tabLst>
                          <a:tab pos="791845" algn="l"/>
                          <a:tab pos="4284345" algn="l"/>
                        </a:tabLst>
                      </a:pPr>
                      <a:r>
                        <a:rPr lang="nl-NL" sz="900" dirty="0">
                          <a:solidFill>
                            <a:schemeClr val="tx1"/>
                          </a:solidFill>
                          <a:effectLst/>
                          <a:latin typeface="Open Sans" panose="020B0606030504020204" pitchFamily="34" charset="0"/>
                          <a:ea typeface="MS Mincho" panose="020B0400000000000000" pitchFamily="49" charset="-128"/>
                          <a:cs typeface="Times New Roman" panose="02020603050405020304" pitchFamily="18" charset="0"/>
                        </a:rPr>
                        <a:t>Ja</a:t>
                      </a:r>
                    </a:p>
                  </a:txBody>
                  <a:tcPr marL="68580" marR="68580" marT="0" marB="0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47387908"/>
                  </a:ext>
                </a:extLst>
              </a:tr>
            </a:tbl>
          </a:graphicData>
        </a:graphic>
      </p:graphicFrame>
      <p:graphicFrame>
        <p:nvGraphicFramePr>
          <p:cNvPr id="5" name="Tabel 4">
            <a:extLst>
              <a:ext uri="{FF2B5EF4-FFF2-40B4-BE49-F238E27FC236}">
                <a16:creationId xmlns:a16="http://schemas.microsoft.com/office/drawing/2014/main" id="{A0DF9C50-DD09-DBA0-B83A-D3A586AC926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83334330"/>
              </p:ext>
            </p:extLst>
          </p:nvPr>
        </p:nvGraphicFramePr>
        <p:xfrm>
          <a:off x="1036001" y="2745200"/>
          <a:ext cx="5757545" cy="208743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374074">
                  <a:extLst>
                    <a:ext uri="{9D8B030D-6E8A-4147-A177-3AD203B41FA5}">
                      <a16:colId xmlns:a16="http://schemas.microsoft.com/office/drawing/2014/main" val="3234024476"/>
                    </a:ext>
                  </a:extLst>
                </a:gridCol>
                <a:gridCol w="2383471">
                  <a:extLst>
                    <a:ext uri="{9D8B030D-6E8A-4147-A177-3AD203B41FA5}">
                      <a16:colId xmlns:a16="http://schemas.microsoft.com/office/drawing/2014/main" val="1945638058"/>
                    </a:ext>
                  </a:extLst>
                </a:gridCol>
              </a:tblGrid>
              <a:tr h="179070"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tabLst>
                          <a:tab pos="791845" algn="l"/>
                          <a:tab pos="4284345" algn="l"/>
                        </a:tabLst>
                      </a:pPr>
                      <a:r>
                        <a:rPr lang="nl-NL" sz="900">
                          <a:solidFill>
                            <a:schemeClr val="tx1"/>
                          </a:solidFill>
                          <a:effectLst/>
                        </a:rPr>
                        <a:t>Monitor 2</a:t>
                      </a:r>
                      <a:endParaRPr lang="nl-NL" sz="900">
                        <a:solidFill>
                          <a:schemeClr val="tx1"/>
                        </a:solidFill>
                        <a:effectLst/>
                        <a:latin typeface="Open Sans" panose="020B0606030504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tabLst>
                          <a:tab pos="791845" algn="l"/>
                          <a:tab pos="4284345" algn="l"/>
                        </a:tabLst>
                      </a:pPr>
                      <a:r>
                        <a:rPr lang="nl-NL" sz="900">
                          <a:solidFill>
                            <a:schemeClr val="tx1"/>
                          </a:solidFill>
                          <a:effectLst/>
                        </a:rPr>
                        <a:t>Minimale specificaties </a:t>
                      </a:r>
                      <a:endParaRPr lang="nl-NL" sz="900">
                        <a:solidFill>
                          <a:schemeClr val="tx1"/>
                        </a:solidFill>
                        <a:effectLst/>
                        <a:latin typeface="Open Sans" panose="020B0606030504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74026826"/>
                  </a:ext>
                </a:extLst>
              </a:tr>
              <a:tr h="179070"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tabLst>
                          <a:tab pos="791845" algn="l"/>
                          <a:tab pos="4284345" algn="l"/>
                        </a:tabLst>
                      </a:pPr>
                      <a:r>
                        <a:rPr lang="nl-NL" sz="900">
                          <a:solidFill>
                            <a:schemeClr val="tx1"/>
                          </a:solidFill>
                          <a:effectLst/>
                        </a:rPr>
                        <a:t>Aantal: </a:t>
                      </a:r>
                      <a:endParaRPr lang="nl-NL" sz="900">
                        <a:solidFill>
                          <a:schemeClr val="tx1"/>
                        </a:solidFill>
                        <a:effectLst/>
                        <a:latin typeface="Open Sans" panose="020B0606030504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tabLst>
                          <a:tab pos="791845" algn="l"/>
                          <a:tab pos="4284345" algn="l"/>
                        </a:tabLst>
                      </a:pPr>
                      <a:r>
                        <a:rPr lang="nl-NL" sz="9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nl-NL" sz="900">
                        <a:solidFill>
                          <a:schemeClr val="tx1"/>
                        </a:solidFill>
                        <a:effectLst/>
                        <a:latin typeface="Open Sans" panose="020B0606030504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39421893"/>
                  </a:ext>
                </a:extLst>
              </a:tr>
              <a:tr h="179070"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tabLst>
                          <a:tab pos="791845" algn="l"/>
                          <a:tab pos="4284345" algn="l"/>
                        </a:tabLst>
                      </a:pPr>
                      <a:r>
                        <a:rPr lang="nl-NL" sz="900">
                          <a:solidFill>
                            <a:schemeClr val="tx1"/>
                          </a:solidFill>
                          <a:effectLst/>
                        </a:rPr>
                        <a:t>Grootte:</a:t>
                      </a:r>
                      <a:endParaRPr lang="nl-NL" sz="900">
                        <a:solidFill>
                          <a:schemeClr val="tx1"/>
                        </a:solidFill>
                        <a:effectLst/>
                        <a:latin typeface="Open Sans" panose="020B0606030504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tabLst>
                          <a:tab pos="791845" algn="l"/>
                          <a:tab pos="4284345" algn="l"/>
                        </a:tabLst>
                      </a:pPr>
                      <a:r>
                        <a:rPr lang="nl-NL" sz="900" dirty="0">
                          <a:solidFill>
                            <a:schemeClr val="tx1"/>
                          </a:solidFill>
                          <a:effectLst/>
                        </a:rPr>
                        <a:t>24 inch (23,8)</a:t>
                      </a:r>
                      <a:endParaRPr lang="nl-NL" sz="900" dirty="0">
                        <a:solidFill>
                          <a:schemeClr val="tx1"/>
                        </a:solidFill>
                        <a:effectLst/>
                        <a:latin typeface="Open Sans" panose="020B0606030504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5454941"/>
                  </a:ext>
                </a:extLst>
              </a:tr>
              <a:tr h="179070"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tabLst>
                          <a:tab pos="791845" algn="l"/>
                          <a:tab pos="4284345" algn="l"/>
                        </a:tabLst>
                      </a:pPr>
                      <a:r>
                        <a:rPr lang="nl-NL" sz="900">
                          <a:solidFill>
                            <a:schemeClr val="tx1"/>
                          </a:solidFill>
                          <a:effectLst/>
                        </a:rPr>
                        <a:t>In hoogte verstelbaar:</a:t>
                      </a:r>
                      <a:endParaRPr lang="nl-NL" sz="900">
                        <a:solidFill>
                          <a:schemeClr val="tx1"/>
                        </a:solidFill>
                        <a:effectLst/>
                        <a:latin typeface="Open Sans" panose="020B0606030504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tabLst>
                          <a:tab pos="791845" algn="l"/>
                          <a:tab pos="4284345" algn="l"/>
                        </a:tabLst>
                      </a:pPr>
                      <a:r>
                        <a:rPr lang="nl-NL" sz="900">
                          <a:solidFill>
                            <a:schemeClr val="tx1"/>
                          </a:solidFill>
                          <a:effectLst/>
                        </a:rPr>
                        <a:t>Via monitorarm</a:t>
                      </a:r>
                      <a:endParaRPr lang="nl-NL" sz="900">
                        <a:solidFill>
                          <a:schemeClr val="tx1"/>
                        </a:solidFill>
                        <a:effectLst/>
                        <a:latin typeface="Open Sans" panose="020B0606030504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3278289"/>
                  </a:ext>
                </a:extLst>
              </a:tr>
              <a:tr h="179070"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tabLst>
                          <a:tab pos="791845" algn="l"/>
                          <a:tab pos="4284345" algn="l"/>
                        </a:tabLst>
                      </a:pPr>
                      <a:r>
                        <a:rPr lang="nl-NL" sz="900" dirty="0">
                          <a:solidFill>
                            <a:schemeClr val="tx1"/>
                          </a:solidFill>
                          <a:effectLst/>
                        </a:rPr>
                        <a:t>Specifieke aanvullende kenmerken: </a:t>
                      </a:r>
                      <a:endParaRPr lang="nl-NL" sz="900" dirty="0">
                        <a:solidFill>
                          <a:schemeClr val="tx1"/>
                        </a:solidFill>
                        <a:effectLst/>
                        <a:latin typeface="Open Sans" panose="020B0606030504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tabLst>
                          <a:tab pos="791845" algn="l"/>
                          <a:tab pos="4284345" algn="l"/>
                        </a:tabLst>
                      </a:pPr>
                      <a:r>
                        <a:rPr lang="nl-NL" sz="900">
                          <a:solidFill>
                            <a:schemeClr val="tx1"/>
                          </a:solidFill>
                          <a:effectLst/>
                        </a:rPr>
                        <a:t>Geen webcam. Koppeling naar de andere monitor.</a:t>
                      </a:r>
                      <a:endParaRPr lang="nl-NL" sz="900">
                        <a:solidFill>
                          <a:schemeClr val="tx1"/>
                        </a:solidFill>
                        <a:effectLst/>
                        <a:latin typeface="Open Sans" panose="020B0606030504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51471852"/>
                  </a:ext>
                </a:extLst>
              </a:tr>
              <a:tr h="179070"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tabLst>
                          <a:tab pos="791845" algn="l"/>
                          <a:tab pos="4284345" algn="l"/>
                        </a:tabLst>
                      </a:pPr>
                      <a:r>
                        <a:rPr lang="nl-NL" sz="900">
                          <a:solidFill>
                            <a:schemeClr val="tx1"/>
                          </a:solidFill>
                          <a:effectLst/>
                        </a:rPr>
                        <a:t>Maximale prijs: </a:t>
                      </a:r>
                      <a:endParaRPr lang="nl-NL" sz="900">
                        <a:solidFill>
                          <a:schemeClr val="tx1"/>
                        </a:solidFill>
                        <a:effectLst/>
                        <a:latin typeface="Open Sans" panose="020B0606030504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tabLst>
                          <a:tab pos="791845" algn="l"/>
                          <a:tab pos="4284345" algn="l"/>
                        </a:tabLst>
                      </a:pPr>
                      <a:r>
                        <a:rPr lang="nl-NL" sz="900">
                          <a:solidFill>
                            <a:schemeClr val="tx1"/>
                          </a:solidFill>
                          <a:effectLst/>
                        </a:rPr>
                        <a:t>150</a:t>
                      </a:r>
                      <a:endParaRPr lang="nl-NL" sz="900">
                        <a:solidFill>
                          <a:schemeClr val="tx1"/>
                        </a:solidFill>
                        <a:effectLst/>
                        <a:latin typeface="Open Sans" panose="020B0606030504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96232598"/>
                  </a:ext>
                </a:extLst>
              </a:tr>
              <a:tr h="179070"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tabLst>
                          <a:tab pos="791845" algn="l"/>
                          <a:tab pos="4284345" algn="l"/>
                        </a:tabLst>
                      </a:pPr>
                      <a:r>
                        <a:rPr lang="nl-NL" sz="900">
                          <a:solidFill>
                            <a:schemeClr val="tx1"/>
                          </a:solidFill>
                          <a:effectLst/>
                        </a:rPr>
                        <a:t>Garantie: </a:t>
                      </a:r>
                      <a:endParaRPr lang="nl-NL" sz="900">
                        <a:solidFill>
                          <a:schemeClr val="tx1"/>
                        </a:solidFill>
                        <a:effectLst/>
                        <a:latin typeface="Open Sans" panose="020B0606030504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tabLst>
                          <a:tab pos="791845" algn="l"/>
                          <a:tab pos="4284345" algn="l"/>
                        </a:tabLst>
                      </a:pPr>
                      <a:r>
                        <a:rPr lang="nl-NL" sz="900">
                          <a:solidFill>
                            <a:schemeClr val="tx1"/>
                          </a:solidFill>
                          <a:effectLst/>
                        </a:rPr>
                        <a:t>Ja</a:t>
                      </a:r>
                      <a:endParaRPr lang="nl-NL" sz="900">
                        <a:solidFill>
                          <a:schemeClr val="tx1"/>
                        </a:solidFill>
                        <a:effectLst/>
                        <a:latin typeface="Open Sans" panose="020B0606030504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64834838"/>
                  </a:ext>
                </a:extLst>
              </a:tr>
              <a:tr h="179070"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tabLst>
                          <a:tab pos="791845" algn="l"/>
                          <a:tab pos="4284345" algn="l"/>
                        </a:tabLst>
                      </a:pPr>
                      <a:r>
                        <a:rPr lang="nl-NL" sz="900">
                          <a:solidFill>
                            <a:schemeClr val="tx1"/>
                          </a:solidFill>
                          <a:effectLst/>
                        </a:rPr>
                        <a:t>Uiterlijke leverdatum: </a:t>
                      </a:r>
                      <a:endParaRPr lang="nl-NL" sz="900">
                        <a:solidFill>
                          <a:schemeClr val="tx1"/>
                        </a:solidFill>
                        <a:effectLst/>
                        <a:latin typeface="Open Sans" panose="020B0606030504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tabLst>
                          <a:tab pos="791845" algn="l"/>
                          <a:tab pos="4284345" algn="l"/>
                        </a:tabLst>
                      </a:pPr>
                      <a:r>
                        <a:rPr lang="nl-NL" sz="9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nl-NL" sz="900">
                        <a:solidFill>
                          <a:schemeClr val="tx1"/>
                        </a:solidFill>
                        <a:effectLst/>
                        <a:latin typeface="Open Sans" panose="020B0606030504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31191043"/>
                  </a:ext>
                </a:extLst>
              </a:tr>
              <a:tr h="179070"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tabLst>
                          <a:tab pos="791845" algn="l"/>
                          <a:tab pos="4284345" algn="l"/>
                        </a:tabLst>
                      </a:pPr>
                      <a:r>
                        <a:rPr lang="nl-NL" sz="900" dirty="0">
                          <a:solidFill>
                            <a:schemeClr val="tx1"/>
                          </a:solidFill>
                          <a:effectLst/>
                        </a:rPr>
                        <a:t>Installatie: </a:t>
                      </a:r>
                      <a:endParaRPr lang="nl-NL" sz="900" dirty="0">
                        <a:solidFill>
                          <a:schemeClr val="tx1"/>
                        </a:solidFill>
                        <a:effectLst/>
                        <a:latin typeface="Open Sans" panose="020B0606030504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tabLst>
                          <a:tab pos="791845" algn="l"/>
                          <a:tab pos="4284345" algn="l"/>
                        </a:tabLst>
                      </a:pPr>
                      <a:r>
                        <a:rPr lang="nl-NL" sz="900">
                          <a:solidFill>
                            <a:schemeClr val="tx1"/>
                          </a:solidFill>
                          <a:effectLst/>
                        </a:rPr>
                        <a:t>Nee</a:t>
                      </a:r>
                      <a:endParaRPr lang="nl-NL" sz="900">
                        <a:solidFill>
                          <a:schemeClr val="tx1"/>
                        </a:solidFill>
                        <a:effectLst/>
                        <a:latin typeface="Open Sans" panose="020B0606030504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32463803"/>
                  </a:ext>
                </a:extLst>
              </a:tr>
              <a:tr h="179070"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tabLst>
                          <a:tab pos="791845" algn="l"/>
                          <a:tab pos="4284345" algn="l"/>
                        </a:tabLst>
                      </a:pPr>
                      <a:r>
                        <a:rPr lang="nl-NL" sz="900">
                          <a:solidFill>
                            <a:schemeClr val="tx1"/>
                          </a:solidFill>
                          <a:effectLst/>
                        </a:rPr>
                        <a:t>Retourname oude producten: </a:t>
                      </a:r>
                      <a:endParaRPr lang="nl-NL" sz="900">
                        <a:solidFill>
                          <a:schemeClr val="tx1"/>
                        </a:solidFill>
                        <a:effectLst/>
                        <a:latin typeface="Open Sans" panose="020B0606030504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tabLst>
                          <a:tab pos="791845" algn="l"/>
                          <a:tab pos="4284345" algn="l"/>
                        </a:tabLst>
                      </a:pPr>
                      <a:r>
                        <a:rPr lang="nl-NL" sz="900">
                          <a:solidFill>
                            <a:schemeClr val="tx1"/>
                          </a:solidFill>
                          <a:effectLst/>
                        </a:rPr>
                        <a:t>Nee</a:t>
                      </a:r>
                      <a:endParaRPr lang="nl-NL" sz="900">
                        <a:solidFill>
                          <a:schemeClr val="tx1"/>
                        </a:solidFill>
                        <a:effectLst/>
                        <a:latin typeface="Open Sans" panose="020B0606030504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1264643"/>
                  </a:ext>
                </a:extLst>
              </a:tr>
              <a:tr h="179070"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tabLst>
                          <a:tab pos="791845" algn="l"/>
                          <a:tab pos="4284345" algn="l"/>
                        </a:tabLst>
                      </a:pPr>
                      <a:r>
                        <a:rPr lang="nl-NL" sz="900" dirty="0">
                          <a:solidFill>
                            <a:schemeClr val="tx1"/>
                          </a:solidFill>
                          <a:effectLst/>
                        </a:rPr>
                        <a:t>Stickers op producten: </a:t>
                      </a:r>
                    </a:p>
                  </a:txBody>
                  <a:tcPr marL="68580" marR="68580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tabLst>
                          <a:tab pos="791845" algn="l"/>
                          <a:tab pos="4284345" algn="l"/>
                        </a:tabLst>
                      </a:pPr>
                      <a:r>
                        <a:rPr lang="nl-NL" sz="900" dirty="0">
                          <a:solidFill>
                            <a:schemeClr val="tx1"/>
                          </a:solidFill>
                          <a:effectLst/>
                        </a:rPr>
                        <a:t>Ja</a:t>
                      </a:r>
                      <a:endParaRPr lang="nl-NL" sz="900" dirty="0">
                        <a:solidFill>
                          <a:schemeClr val="tx1"/>
                        </a:solidFill>
                        <a:effectLst/>
                        <a:latin typeface="Open Sans" panose="020B0606030504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6197887"/>
                  </a:ext>
                </a:extLst>
              </a:tr>
            </a:tbl>
          </a:graphicData>
        </a:graphic>
      </p:graphicFrame>
      <p:graphicFrame>
        <p:nvGraphicFramePr>
          <p:cNvPr id="6" name="Tabel 5">
            <a:extLst>
              <a:ext uri="{FF2B5EF4-FFF2-40B4-BE49-F238E27FC236}">
                <a16:creationId xmlns:a16="http://schemas.microsoft.com/office/drawing/2014/main" id="{293819B1-C493-6671-6921-1EFAD79C2A8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31531866"/>
              </p:ext>
            </p:extLst>
          </p:nvPr>
        </p:nvGraphicFramePr>
        <p:xfrm>
          <a:off x="5784465" y="4062157"/>
          <a:ext cx="5757545" cy="235750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319431">
                  <a:extLst>
                    <a:ext uri="{9D8B030D-6E8A-4147-A177-3AD203B41FA5}">
                      <a16:colId xmlns:a16="http://schemas.microsoft.com/office/drawing/2014/main" val="1247744811"/>
                    </a:ext>
                  </a:extLst>
                </a:gridCol>
                <a:gridCol w="2438114">
                  <a:extLst>
                    <a:ext uri="{9D8B030D-6E8A-4147-A177-3AD203B41FA5}">
                      <a16:colId xmlns:a16="http://schemas.microsoft.com/office/drawing/2014/main" val="1385976187"/>
                    </a:ext>
                  </a:extLst>
                </a:gridCol>
              </a:tblGrid>
              <a:tr h="179070"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tabLst>
                          <a:tab pos="791845" algn="l"/>
                          <a:tab pos="4284345" algn="l"/>
                        </a:tabLst>
                      </a:pPr>
                      <a:r>
                        <a:rPr lang="nl-NL" sz="900">
                          <a:solidFill>
                            <a:schemeClr val="tx1"/>
                          </a:solidFill>
                          <a:effectLst/>
                        </a:rPr>
                        <a:t>Monitorarm</a:t>
                      </a:r>
                      <a:endParaRPr lang="nl-NL" sz="900">
                        <a:solidFill>
                          <a:schemeClr val="tx1"/>
                        </a:solidFill>
                        <a:effectLst/>
                        <a:latin typeface="Open Sans" panose="020B0606030504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tabLst>
                          <a:tab pos="791845" algn="l"/>
                          <a:tab pos="4284345" algn="l"/>
                        </a:tabLst>
                      </a:pPr>
                      <a:r>
                        <a:rPr lang="nl-NL" sz="900">
                          <a:solidFill>
                            <a:schemeClr val="tx1"/>
                          </a:solidFill>
                          <a:effectLst/>
                        </a:rPr>
                        <a:t>Minimale specificaties </a:t>
                      </a:r>
                      <a:endParaRPr lang="nl-NL" sz="900">
                        <a:solidFill>
                          <a:schemeClr val="tx1"/>
                        </a:solidFill>
                        <a:effectLst/>
                        <a:latin typeface="Open Sans" panose="020B0606030504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93668917"/>
                  </a:ext>
                </a:extLst>
              </a:tr>
              <a:tr h="179070"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tabLst>
                          <a:tab pos="791845" algn="l"/>
                          <a:tab pos="4284345" algn="l"/>
                        </a:tabLst>
                      </a:pPr>
                      <a:r>
                        <a:rPr lang="nl-NL" sz="900">
                          <a:solidFill>
                            <a:schemeClr val="tx1"/>
                          </a:solidFill>
                          <a:effectLst/>
                        </a:rPr>
                        <a:t>Aantal: </a:t>
                      </a:r>
                      <a:endParaRPr lang="nl-NL" sz="900">
                        <a:solidFill>
                          <a:schemeClr val="tx1"/>
                        </a:solidFill>
                        <a:effectLst/>
                        <a:latin typeface="Open Sans" panose="020B0606030504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tabLst>
                          <a:tab pos="791845" algn="l"/>
                          <a:tab pos="4284345" algn="l"/>
                        </a:tabLst>
                      </a:pPr>
                      <a:r>
                        <a:rPr lang="nl-NL" sz="9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nl-NL" sz="900">
                        <a:solidFill>
                          <a:schemeClr val="tx1"/>
                        </a:solidFill>
                        <a:effectLst/>
                        <a:latin typeface="Open Sans" panose="020B0606030504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39767442"/>
                  </a:ext>
                </a:extLst>
              </a:tr>
              <a:tr h="179070"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tabLst>
                          <a:tab pos="791845" algn="l"/>
                          <a:tab pos="4284345" algn="l"/>
                        </a:tabLst>
                      </a:pPr>
                      <a:r>
                        <a:rPr lang="nl-NL" sz="900" dirty="0">
                          <a:solidFill>
                            <a:schemeClr val="tx1"/>
                          </a:solidFill>
                          <a:effectLst/>
                        </a:rPr>
                        <a:t>Grootte:</a:t>
                      </a:r>
                      <a:endParaRPr lang="nl-NL" sz="900" dirty="0">
                        <a:solidFill>
                          <a:schemeClr val="tx1"/>
                        </a:solidFill>
                        <a:effectLst/>
                        <a:latin typeface="Open Sans" panose="020B0606030504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tabLst>
                          <a:tab pos="791845" algn="l"/>
                          <a:tab pos="4284345" algn="l"/>
                        </a:tabLst>
                      </a:pPr>
                      <a:r>
                        <a:rPr lang="nl-NL" sz="900">
                          <a:solidFill>
                            <a:schemeClr val="tx1"/>
                          </a:solidFill>
                          <a:effectLst/>
                        </a:rPr>
                        <a:t>Geschikt voor twee 24 inch schermen via VESA 100x100</a:t>
                      </a:r>
                      <a:endParaRPr lang="nl-NL" sz="900">
                        <a:solidFill>
                          <a:schemeClr val="tx1"/>
                        </a:solidFill>
                        <a:effectLst/>
                        <a:latin typeface="Open Sans" panose="020B0606030504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51020406"/>
                  </a:ext>
                </a:extLst>
              </a:tr>
              <a:tr h="179070"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tabLst>
                          <a:tab pos="791845" algn="l"/>
                          <a:tab pos="4284345" algn="l"/>
                        </a:tabLst>
                      </a:pPr>
                      <a:r>
                        <a:rPr lang="nl-NL" sz="900">
                          <a:solidFill>
                            <a:schemeClr val="tx1"/>
                          </a:solidFill>
                          <a:effectLst/>
                        </a:rPr>
                        <a:t>In hoogte verstelbaar:</a:t>
                      </a:r>
                      <a:endParaRPr lang="nl-NL" sz="900">
                        <a:solidFill>
                          <a:schemeClr val="tx1"/>
                        </a:solidFill>
                        <a:effectLst/>
                        <a:latin typeface="Open Sans" panose="020B0606030504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tabLst>
                          <a:tab pos="791845" algn="l"/>
                          <a:tab pos="4284345" algn="l"/>
                        </a:tabLst>
                      </a:pPr>
                      <a:r>
                        <a:rPr lang="nl-NL" sz="900">
                          <a:solidFill>
                            <a:schemeClr val="tx1"/>
                          </a:solidFill>
                          <a:effectLst/>
                        </a:rPr>
                        <a:t>Ja</a:t>
                      </a:r>
                      <a:endParaRPr lang="nl-NL" sz="900">
                        <a:solidFill>
                          <a:schemeClr val="tx1"/>
                        </a:solidFill>
                        <a:effectLst/>
                        <a:latin typeface="Open Sans" panose="020B0606030504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18949010"/>
                  </a:ext>
                </a:extLst>
              </a:tr>
              <a:tr h="179070"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tabLst>
                          <a:tab pos="791845" algn="l"/>
                          <a:tab pos="4284345" algn="l"/>
                        </a:tabLst>
                      </a:pPr>
                      <a:r>
                        <a:rPr lang="nl-NL" sz="900">
                          <a:solidFill>
                            <a:schemeClr val="tx1"/>
                          </a:solidFill>
                          <a:effectLst/>
                        </a:rPr>
                        <a:t>Specifieke aanvullende kenmerken: </a:t>
                      </a:r>
                      <a:endParaRPr lang="nl-NL" sz="900">
                        <a:solidFill>
                          <a:schemeClr val="tx1"/>
                        </a:solidFill>
                        <a:effectLst/>
                        <a:latin typeface="Open Sans" panose="020B0606030504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tabLst>
                          <a:tab pos="791845" algn="l"/>
                          <a:tab pos="4284345" algn="l"/>
                        </a:tabLst>
                      </a:pPr>
                      <a:r>
                        <a:rPr lang="nl-NL" sz="900">
                          <a:solidFill>
                            <a:schemeClr val="tx1"/>
                          </a:solidFill>
                          <a:effectLst/>
                        </a:rPr>
                        <a:t>Kabelgoot voor het wegwerken van alle bekabeling, zowel in hoogte als in diepte instelbaar.</a:t>
                      </a:r>
                      <a:endParaRPr lang="nl-NL" sz="900">
                        <a:solidFill>
                          <a:schemeClr val="tx1"/>
                        </a:solidFill>
                        <a:effectLst/>
                        <a:latin typeface="Open Sans" panose="020B0606030504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2261711"/>
                  </a:ext>
                </a:extLst>
              </a:tr>
              <a:tr h="179070"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tabLst>
                          <a:tab pos="791845" algn="l"/>
                          <a:tab pos="4284345" algn="l"/>
                        </a:tabLst>
                      </a:pPr>
                      <a:r>
                        <a:rPr lang="nl-NL" sz="900">
                          <a:solidFill>
                            <a:schemeClr val="tx1"/>
                          </a:solidFill>
                          <a:effectLst/>
                        </a:rPr>
                        <a:t>Maximale prijs: </a:t>
                      </a:r>
                      <a:endParaRPr lang="nl-NL" sz="900">
                        <a:solidFill>
                          <a:schemeClr val="tx1"/>
                        </a:solidFill>
                        <a:effectLst/>
                        <a:latin typeface="Open Sans" panose="020B0606030504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tabLst>
                          <a:tab pos="791845" algn="l"/>
                          <a:tab pos="4284345" algn="l"/>
                        </a:tabLst>
                      </a:pPr>
                      <a:r>
                        <a:rPr lang="nl-NL" sz="900" dirty="0">
                          <a:solidFill>
                            <a:schemeClr val="tx1"/>
                          </a:solidFill>
                          <a:effectLst/>
                          <a:latin typeface="Open Sans" panose="020B0606030504020204" pitchFamily="34" charset="0"/>
                          <a:ea typeface="MS Mincho" panose="020B0400000000000000" pitchFamily="49" charset="-128"/>
                          <a:cs typeface="Times New Roman" panose="02020603050405020304" pitchFamily="18" charset="0"/>
                        </a:rPr>
                        <a:t>200</a:t>
                      </a:r>
                    </a:p>
                  </a:txBody>
                  <a:tcPr marL="68580" marR="68580" marT="0" marB="0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13561879"/>
                  </a:ext>
                </a:extLst>
              </a:tr>
              <a:tr h="179070"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tabLst>
                          <a:tab pos="791845" algn="l"/>
                          <a:tab pos="4284345" algn="l"/>
                        </a:tabLst>
                      </a:pPr>
                      <a:r>
                        <a:rPr lang="nl-NL" sz="900">
                          <a:solidFill>
                            <a:schemeClr val="tx1"/>
                          </a:solidFill>
                          <a:effectLst/>
                        </a:rPr>
                        <a:t>Garantie: </a:t>
                      </a:r>
                      <a:endParaRPr lang="nl-NL" sz="900">
                        <a:solidFill>
                          <a:schemeClr val="tx1"/>
                        </a:solidFill>
                        <a:effectLst/>
                        <a:latin typeface="Open Sans" panose="020B0606030504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tabLst>
                          <a:tab pos="791845" algn="l"/>
                          <a:tab pos="4284345" algn="l"/>
                        </a:tabLst>
                      </a:pPr>
                      <a:r>
                        <a:rPr lang="nl-NL" sz="900">
                          <a:solidFill>
                            <a:schemeClr val="tx1"/>
                          </a:solidFill>
                          <a:effectLst/>
                        </a:rPr>
                        <a:t>Ja</a:t>
                      </a:r>
                      <a:endParaRPr lang="nl-NL" sz="900">
                        <a:solidFill>
                          <a:schemeClr val="tx1"/>
                        </a:solidFill>
                        <a:effectLst/>
                        <a:latin typeface="Open Sans" panose="020B0606030504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82596194"/>
                  </a:ext>
                </a:extLst>
              </a:tr>
              <a:tr h="179070"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tabLst>
                          <a:tab pos="791845" algn="l"/>
                          <a:tab pos="4284345" algn="l"/>
                        </a:tabLst>
                      </a:pPr>
                      <a:r>
                        <a:rPr lang="nl-NL" sz="900">
                          <a:solidFill>
                            <a:schemeClr val="tx1"/>
                          </a:solidFill>
                          <a:effectLst/>
                        </a:rPr>
                        <a:t>Uiterlijke leverdatum: </a:t>
                      </a:r>
                      <a:endParaRPr lang="nl-NL" sz="900">
                        <a:solidFill>
                          <a:schemeClr val="tx1"/>
                        </a:solidFill>
                        <a:effectLst/>
                        <a:latin typeface="Open Sans" panose="020B0606030504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tabLst>
                          <a:tab pos="791845" algn="l"/>
                          <a:tab pos="4284345" algn="l"/>
                        </a:tabLst>
                      </a:pPr>
                      <a:r>
                        <a:rPr lang="nl-NL" sz="9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nl-NL" sz="900">
                        <a:solidFill>
                          <a:schemeClr val="tx1"/>
                        </a:solidFill>
                        <a:effectLst/>
                        <a:latin typeface="Open Sans" panose="020B0606030504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1124967"/>
                  </a:ext>
                </a:extLst>
              </a:tr>
              <a:tr h="179070"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tabLst>
                          <a:tab pos="791845" algn="l"/>
                          <a:tab pos="4284345" algn="l"/>
                        </a:tabLst>
                      </a:pPr>
                      <a:r>
                        <a:rPr lang="nl-NL" sz="900">
                          <a:solidFill>
                            <a:schemeClr val="tx1"/>
                          </a:solidFill>
                          <a:effectLst/>
                        </a:rPr>
                        <a:t>Installatie: </a:t>
                      </a:r>
                      <a:endParaRPr lang="nl-NL" sz="900">
                        <a:solidFill>
                          <a:schemeClr val="tx1"/>
                        </a:solidFill>
                        <a:effectLst/>
                        <a:latin typeface="Open Sans" panose="020B0606030504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tabLst>
                          <a:tab pos="791845" algn="l"/>
                          <a:tab pos="4284345" algn="l"/>
                        </a:tabLst>
                      </a:pPr>
                      <a:r>
                        <a:rPr lang="nl-NL" sz="900">
                          <a:solidFill>
                            <a:schemeClr val="tx1"/>
                          </a:solidFill>
                          <a:effectLst/>
                        </a:rPr>
                        <a:t>Nee</a:t>
                      </a:r>
                      <a:endParaRPr lang="nl-NL" sz="900">
                        <a:solidFill>
                          <a:schemeClr val="tx1"/>
                        </a:solidFill>
                        <a:effectLst/>
                        <a:latin typeface="Open Sans" panose="020B0606030504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67877975"/>
                  </a:ext>
                </a:extLst>
              </a:tr>
              <a:tr h="179070"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tabLst>
                          <a:tab pos="791845" algn="l"/>
                          <a:tab pos="4284345" algn="l"/>
                        </a:tabLst>
                      </a:pPr>
                      <a:r>
                        <a:rPr lang="nl-NL" sz="900">
                          <a:solidFill>
                            <a:schemeClr val="tx1"/>
                          </a:solidFill>
                          <a:effectLst/>
                        </a:rPr>
                        <a:t>Retourname oude producten: </a:t>
                      </a:r>
                      <a:endParaRPr lang="nl-NL" sz="900">
                        <a:solidFill>
                          <a:schemeClr val="tx1"/>
                        </a:solidFill>
                        <a:effectLst/>
                        <a:latin typeface="Open Sans" panose="020B0606030504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tabLst>
                          <a:tab pos="791845" algn="l"/>
                          <a:tab pos="4284345" algn="l"/>
                        </a:tabLst>
                      </a:pPr>
                      <a:r>
                        <a:rPr lang="nl-NL" sz="900">
                          <a:solidFill>
                            <a:schemeClr val="tx1"/>
                          </a:solidFill>
                          <a:effectLst/>
                        </a:rPr>
                        <a:t>Nee</a:t>
                      </a:r>
                      <a:endParaRPr lang="nl-NL" sz="900">
                        <a:solidFill>
                          <a:schemeClr val="tx1"/>
                        </a:solidFill>
                        <a:effectLst/>
                        <a:latin typeface="Open Sans" panose="020B0606030504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806081"/>
                  </a:ext>
                </a:extLst>
              </a:tr>
              <a:tr h="179070"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tabLst>
                          <a:tab pos="791845" algn="l"/>
                          <a:tab pos="4284345" algn="l"/>
                        </a:tabLst>
                      </a:pPr>
                      <a:r>
                        <a:rPr lang="nl-NL" sz="900">
                          <a:solidFill>
                            <a:schemeClr val="tx1"/>
                          </a:solidFill>
                          <a:effectLst/>
                        </a:rPr>
                        <a:t>Stickers op producten: </a:t>
                      </a:r>
                      <a:endParaRPr lang="nl-NL" sz="900">
                        <a:solidFill>
                          <a:schemeClr val="tx1"/>
                        </a:solidFill>
                        <a:effectLst/>
                        <a:latin typeface="Open Sans" panose="020B0606030504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tabLst>
                          <a:tab pos="791845" algn="l"/>
                          <a:tab pos="4284345" algn="l"/>
                        </a:tabLst>
                      </a:pPr>
                      <a:r>
                        <a:rPr lang="nl-NL" sz="900" dirty="0">
                          <a:solidFill>
                            <a:schemeClr val="tx1"/>
                          </a:solidFill>
                          <a:effectLst/>
                        </a:rPr>
                        <a:t>Ja</a:t>
                      </a:r>
                      <a:endParaRPr lang="nl-NL" sz="900" dirty="0">
                        <a:solidFill>
                          <a:schemeClr val="tx1"/>
                        </a:solidFill>
                        <a:effectLst/>
                        <a:latin typeface="Open Sans" panose="020B0606030504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11256551"/>
                  </a:ext>
                </a:extLst>
              </a:tr>
            </a:tbl>
          </a:graphicData>
        </a:graphic>
      </p:graphicFrame>
      <p:pic>
        <p:nvPicPr>
          <p:cNvPr id="7" name="x_Afbeelding 11">
            <a:extLst>
              <a:ext uri="{FF2B5EF4-FFF2-40B4-BE49-F238E27FC236}">
                <a16:creationId xmlns:a16="http://schemas.microsoft.com/office/drawing/2014/main" id="{9BB257DF-33C1-A77A-059D-1BC46A91ADE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38850" y="4831302"/>
            <a:ext cx="2266950" cy="1771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x_Afbeelding 9">
            <a:extLst>
              <a:ext uri="{FF2B5EF4-FFF2-40B4-BE49-F238E27FC236}">
                <a16:creationId xmlns:a16="http://schemas.microsoft.com/office/drawing/2014/main" id="{E0B610F9-20AC-F553-C0A9-227221F9E82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2973" y="237373"/>
            <a:ext cx="2076450" cy="156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x__x0000_i1038">
            <a:extLst>
              <a:ext uri="{FF2B5EF4-FFF2-40B4-BE49-F238E27FC236}">
                <a16:creationId xmlns:a16="http://schemas.microsoft.com/office/drawing/2014/main" id="{70CBC036-F2CC-90B4-2C6D-6C57B5AEBFE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71548" y="2519107"/>
            <a:ext cx="2047875" cy="154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kstvak 1">
            <a:extLst>
              <a:ext uri="{FF2B5EF4-FFF2-40B4-BE49-F238E27FC236}">
                <a16:creationId xmlns:a16="http://schemas.microsoft.com/office/drawing/2014/main" id="{4624F1AA-3E3F-DBD7-D45B-D7115F8632AF}"/>
              </a:ext>
            </a:extLst>
          </p:cNvPr>
          <p:cNvSpPr txBox="1"/>
          <p:nvPr/>
        </p:nvSpPr>
        <p:spPr>
          <a:xfrm>
            <a:off x="316089" y="5012267"/>
            <a:ext cx="2912533" cy="1892826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nl-NL" sz="900" dirty="0">
                <a:solidFill>
                  <a:srgbClr val="000000"/>
                </a:solidFill>
                <a:effectLst/>
                <a:latin typeface="Helvetica" pitchFamily="2" charset="0"/>
              </a:rPr>
              <a:t>Monitor 1 en Monitor 2 , Om te voorkomen dat er twee verschillende modellen dan wel merken</a:t>
            </a:r>
          </a:p>
          <a:p>
            <a:r>
              <a:rPr lang="nl-NL" sz="900" dirty="0">
                <a:solidFill>
                  <a:srgbClr val="000000"/>
                </a:solidFill>
                <a:effectLst/>
                <a:latin typeface="Helvetica" pitchFamily="2" charset="0"/>
              </a:rPr>
              <a:t>aangeboden krijgt verzoeken wij  dat beide monitoren (1 en 2) van dezelfde</a:t>
            </a:r>
          </a:p>
          <a:p>
            <a:r>
              <a:rPr lang="nl-NL" sz="900" dirty="0">
                <a:solidFill>
                  <a:srgbClr val="000000"/>
                </a:solidFill>
                <a:effectLst/>
                <a:latin typeface="Helvetica" pitchFamily="2" charset="0"/>
              </a:rPr>
              <a:t>fabrikant én uit dezelfde lijn komen zodat uiterlijke verschillen voorkomen worden. </a:t>
            </a:r>
          </a:p>
          <a:p>
            <a:endParaRPr lang="nl-NL" sz="900" dirty="0">
              <a:solidFill>
                <a:srgbClr val="000000"/>
              </a:solidFill>
              <a:effectLst/>
              <a:latin typeface="Helvetica" pitchFamily="2" charset="0"/>
            </a:endParaRPr>
          </a:p>
          <a:p>
            <a:r>
              <a:rPr lang="nl-NL" sz="900" dirty="0">
                <a:solidFill>
                  <a:srgbClr val="000000"/>
                </a:solidFill>
                <a:effectLst/>
                <a:latin typeface="Helvetica" pitchFamily="2" charset="0"/>
              </a:rPr>
              <a:t>Monitor 1 aansluiten van monitor 2, Om monitor 2 aan te kunnen sluiten (zoals u benoemd te</a:t>
            </a:r>
          </a:p>
          <a:p>
            <a:r>
              <a:rPr lang="nl-NL" sz="900" dirty="0">
                <a:solidFill>
                  <a:srgbClr val="000000"/>
                </a:solidFill>
                <a:effectLst/>
                <a:latin typeface="Helvetica" pitchFamily="2" charset="0"/>
              </a:rPr>
              <a:t>koppelen naar de andere monitor) is het aanwezig zijn van een </a:t>
            </a:r>
            <a:r>
              <a:rPr lang="nl-NL" sz="900" dirty="0" err="1">
                <a:solidFill>
                  <a:srgbClr val="000000"/>
                </a:solidFill>
                <a:effectLst/>
                <a:latin typeface="Helvetica" pitchFamily="2" charset="0"/>
              </a:rPr>
              <a:t>DisplayPort</a:t>
            </a:r>
            <a:r>
              <a:rPr lang="nl-NL" sz="900" dirty="0">
                <a:solidFill>
                  <a:srgbClr val="000000"/>
                </a:solidFill>
                <a:effectLst/>
                <a:latin typeface="Helvetica" pitchFamily="2" charset="0"/>
              </a:rPr>
              <a:t> OUT aansluiting in</a:t>
            </a:r>
          </a:p>
          <a:p>
            <a:r>
              <a:rPr lang="nl-NL" sz="900" dirty="0">
                <a:solidFill>
                  <a:srgbClr val="000000"/>
                </a:solidFill>
                <a:effectLst/>
                <a:latin typeface="Helvetica" pitchFamily="2" charset="0"/>
              </a:rPr>
              <a:t>monitor 1 noodzakelijk. </a:t>
            </a:r>
          </a:p>
          <a:p>
            <a:endParaRPr lang="nl-NL" sz="900" dirty="0"/>
          </a:p>
        </p:txBody>
      </p:sp>
    </p:spTree>
    <p:extLst>
      <p:ext uri="{BB962C8B-B14F-4D97-AF65-F5344CB8AC3E}">
        <p14:creationId xmlns:p14="http://schemas.microsoft.com/office/powerpoint/2010/main" val="3151107506"/>
      </p:ext>
    </p:extLst>
  </p:cSld>
  <p:clrMapOvr>
    <a:masterClrMapping/>
  </p:clrMapOvr>
</p:sld>
</file>

<file path=ppt/theme/theme1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4898FC68366C74990C1AF27F56A4933" ma:contentTypeVersion="18" ma:contentTypeDescription="Een nieuw document maken." ma:contentTypeScope="" ma:versionID="0d7b1ca3e589b84d3e51aac29d99f55b">
  <xsd:schema xmlns:xsd="http://www.w3.org/2001/XMLSchema" xmlns:xs="http://www.w3.org/2001/XMLSchema" xmlns:p="http://schemas.microsoft.com/office/2006/metadata/properties" xmlns:ns2="e119f780-fb82-45e2-9f8e-81a7b540ed3a" xmlns:ns3="718f682f-1aee-4659-8d2c-29e8773f526d" targetNamespace="http://schemas.microsoft.com/office/2006/metadata/properties" ma:root="true" ma:fieldsID="3e1ea2bcaa844fd66b30dbbdf02437a2" ns2:_="" ns3:_="">
    <xsd:import namespace="e119f780-fb82-45e2-9f8e-81a7b540ed3a"/>
    <xsd:import namespace="718f682f-1aee-4659-8d2c-29e8773f526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Location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119f780-fb82-45e2-9f8e-81a7b540ed3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Location" ma:index="12" nillable="true" ma:displayName="Location" ma:internalName="MediaServiceLocation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0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Afbeeldingtags" ma:readOnly="false" ma:fieldId="{5cf76f15-5ced-4ddc-b409-7134ff3c332f}" ma:taxonomyMulti="true" ma:sspId="956a76d2-b0b0-44b3-ae4c-b766b0f5becf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8f682f-1aee-4659-8d2c-29e8773f526d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Gedeeld met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Gedeeld met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086a6987-edb7-4a62-9df3-db6c463db08e}" ma:internalName="TaxCatchAll" ma:showField="CatchAllData" ma:web="718f682f-1aee-4659-8d2c-29e8773f526d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ou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3A927297-B8AA-4CB6-B64D-3BCBB11F1175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E34F1F84-9CE4-4714-A344-577474D8F3C5}"/>
</file>

<file path=docProps/app.xml><?xml version="1.0" encoding="utf-8"?>
<Properties xmlns="http://schemas.openxmlformats.org/officeDocument/2006/extended-properties" xmlns:vt="http://schemas.openxmlformats.org/officeDocument/2006/docPropsVTypes">
  <TotalTime>129</TotalTime>
  <Words>672</Words>
  <Application>Microsoft Macintosh PowerPoint</Application>
  <PresentationFormat>Breedbeeld</PresentationFormat>
  <Paragraphs>223</Paragraphs>
  <Slides>3</Slides>
  <Notes>0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5</vt:i4>
      </vt:variant>
      <vt:variant>
        <vt:lpstr>Thema</vt:lpstr>
      </vt:variant>
      <vt:variant>
        <vt:i4>1</vt:i4>
      </vt:variant>
      <vt:variant>
        <vt:lpstr>Diatitels</vt:lpstr>
      </vt:variant>
      <vt:variant>
        <vt:i4>3</vt:i4>
      </vt:variant>
    </vt:vector>
  </HeadingPairs>
  <TitlesOfParts>
    <vt:vector size="9" baseType="lpstr">
      <vt:lpstr>Arial</vt:lpstr>
      <vt:lpstr>Calibri</vt:lpstr>
      <vt:lpstr>Calibri Light</vt:lpstr>
      <vt:lpstr>Helvetica</vt:lpstr>
      <vt:lpstr>Open Sans</vt:lpstr>
      <vt:lpstr>Kantoorthema</vt:lpstr>
      <vt:lpstr>PowerPoint-presentatie</vt:lpstr>
      <vt:lpstr>PowerPoint-presentatie</vt:lpstr>
      <vt:lpstr>PowerPoint-presentatie</vt:lpstr>
    </vt:vector>
  </TitlesOfParts>
  <Company>Gemeente Smallingerland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PowerPoint-presentatie</dc:title>
  <dc:creator>Pleij, Rene</dc:creator>
  <cp:lastModifiedBy>Rene Pleij</cp:lastModifiedBy>
  <cp:revision>3</cp:revision>
  <dcterms:created xsi:type="dcterms:W3CDTF">2023-11-13T09:48:04Z</dcterms:created>
  <dcterms:modified xsi:type="dcterms:W3CDTF">2024-02-21T14:59:20Z</dcterms:modified>
</cp:coreProperties>
</file>