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90" r:id="rId4"/>
    <p:sldId id="291" r:id="rId5"/>
    <p:sldId id="292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12" Type="http://schemas.openxmlformats.org/officeDocument/2006/relationships/customXml" Target="../customXml/item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loes Verhoeven | InkoopMeesters" userId="f1b08905-3f82-48bd-855f-5fd3377120d8" providerId="ADAL" clId="{B2DF5DC2-5F7F-474F-8914-08756A2FBBBE}"/>
    <pc:docChg chg="modSld">
      <pc:chgData name="Marloes Verhoeven | InkoopMeesters" userId="f1b08905-3f82-48bd-855f-5fd3377120d8" providerId="ADAL" clId="{B2DF5DC2-5F7F-474F-8914-08756A2FBBBE}" dt="2024-01-17T16:17:14.815" v="0" actId="20577"/>
      <pc:docMkLst>
        <pc:docMk/>
      </pc:docMkLst>
      <pc:sldChg chg="modSp mod">
        <pc:chgData name="Marloes Verhoeven | InkoopMeesters" userId="f1b08905-3f82-48bd-855f-5fd3377120d8" providerId="ADAL" clId="{B2DF5DC2-5F7F-474F-8914-08756A2FBBBE}" dt="2024-01-17T16:17:14.815" v="0" actId="20577"/>
        <pc:sldMkLst>
          <pc:docMk/>
          <pc:sldMk cId="3151107506" sldId="292"/>
        </pc:sldMkLst>
        <pc:graphicFrameChg chg="modGraphic">
          <ac:chgData name="Marloes Verhoeven | InkoopMeesters" userId="f1b08905-3f82-48bd-855f-5fd3377120d8" providerId="ADAL" clId="{B2DF5DC2-5F7F-474F-8914-08756A2FBBBE}" dt="2024-01-17T16:17:14.815" v="0" actId="20577"/>
          <ac:graphicFrameMkLst>
            <pc:docMk/>
            <pc:sldMk cId="3151107506" sldId="292"/>
            <ac:graphicFrameMk id="4" creationId="{38B09EE5-0C62-D968-65BD-1C423B7BD39A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68085-D6EE-6C82-FB5C-CAA9F487A0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0EBDC93-B088-0D99-3CE2-16E03799DB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0ECFAA-B895-D8C2-7CA3-A84E5D55D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215571-C580-E997-9F9B-9A8CBBCE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1811F5D-AED4-0938-E515-1B78D13DF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3214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FDF2B8-6530-717B-EF86-42DD6D5B7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4DA4FD5-6D14-C9CF-57E5-C937F5B5C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EA32A39-25BE-18FE-350B-FC7AFAF37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F4F7FE8-8CC5-2BB2-B559-C6C50B4F0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5DC052-871D-8400-844C-86D797675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371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473F7A0-4353-A026-55F6-6CD3C38B41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C657D50-863A-0F3B-5B5B-8A25936BC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6A0B648-D9E5-2043-79EB-999106643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BAABCA3-F71D-9E70-549F-CD90DE67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5D1ED67-70E7-2E7A-A7F9-865EAABBC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6407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553E63-62D7-1DB3-FE39-46319AAD4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F73FE0-6D56-AA57-D008-80CD3AAE3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3449003-A132-FEDA-3295-DABCCE874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5EDFBDF-CC5D-6FF8-6920-29386557A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F3DB567-F0D2-5928-E952-DD5057035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37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3A61BD-F68B-FC8A-5440-66E1F7F0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F14AA0-00F8-8A45-CC0D-AE3890987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E1BF320-5E91-E06A-6EA2-298602E35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8354D29-6F32-D948-B612-2A463ECF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E4602C9-AEBD-F597-7566-F6E53E511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055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EE25B8-B9A1-CCEE-6068-39BA20214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444FDA-42B1-6A7A-D6FC-DEA5B8BC0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F7243E2-92BF-3131-ECAE-9F33C5BFD4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19AB58-EE0D-6C42-9170-934DFC869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60E8B7-D7D6-73FD-165E-1E2BD62F0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E8339AA-706D-40AB-84C0-596E4A5BC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347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017EC7-2BAA-FCE5-A65A-02A124744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155E9C-0E08-CBD1-31E2-82C58BD32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36E3F72-8136-AF03-9518-CC33ECEDC8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24967DD-52E7-A695-4062-64A45FC56E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F874402-832B-1DF1-73E4-C41E470D16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8219CA8-1E03-DF8B-5273-AF529EE39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F78F06B-E059-B44B-573D-2502F99E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FE37FAF-5DE4-CA39-1BFE-6727D6918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907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8B6EDA-36C3-3329-EB8C-8E3D19941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0C8C340-9C0E-0F3A-2ADC-4F5B33756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B78E37F-1169-1DC8-23F9-808AC16A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5D6CF2F-56A8-6247-0E36-87D0F79C9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484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F6AF87A-2DBF-7CEF-31CD-A6A07E57D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6C2BEBB-667E-B9AF-2420-40182E1B7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703F9E-A5DA-A925-80C1-A96AB9B2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0397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BA838E-6136-1934-E615-A652D2377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7C13E2-3823-17B8-0FE6-33523F829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80350CC-E5DB-50BC-FE81-849FF1C1A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940C470-B800-D8A9-E890-83EC0C8FE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C62A748-CC33-6F3E-E0C0-FC3D81AE3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6E8CB13-4304-57AF-6AF2-49C05D870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85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6A027-49A5-5B5E-6B4F-CEDF32530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7F0C842-66AD-E84A-6B2C-DD56C1E887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49B42A2-BB9A-FBFD-B553-B870435577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B913EB8-422B-CB4C-8801-DA98BB114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FA651FF-F15C-6925-7706-F7105B89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2805A6C-CAC3-B9FB-A99C-FA4A2BA0D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950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DF40A1B-26E7-B2B7-D05E-C20E5850F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914B8FD-161C-8265-7CCD-2F5F055A2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A8D8064-AFAA-CB5A-E90A-223378C70D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D485E-4C64-4B13-92DD-E2EDFB2178E9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BDB420-4163-B96C-8BDF-FA9C607E6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33936C4-CCE2-EE0A-936C-FC7A760D2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445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2068AB80-FE3E-B064-54A5-27C18F1A90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543699"/>
              </p:ext>
            </p:extLst>
          </p:nvPr>
        </p:nvGraphicFramePr>
        <p:xfrm>
          <a:off x="1074821" y="152401"/>
          <a:ext cx="7170821" cy="6764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3590">
                  <a:extLst>
                    <a:ext uri="{9D8B030D-6E8A-4147-A177-3AD203B41FA5}">
                      <a16:colId xmlns:a16="http://schemas.microsoft.com/office/drawing/2014/main" val="2478166684"/>
                    </a:ext>
                  </a:extLst>
                </a:gridCol>
                <a:gridCol w="3717231">
                  <a:extLst>
                    <a:ext uri="{9D8B030D-6E8A-4147-A177-3AD203B41FA5}">
                      <a16:colId xmlns:a16="http://schemas.microsoft.com/office/drawing/2014/main" val="560098221"/>
                    </a:ext>
                  </a:extLst>
                </a:gridCol>
              </a:tblGrid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Laptop 1 (klein)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(minimale) Specificaties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46638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575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Refurbished toegestaan?:  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49422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Beeldschermdiagonaal: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12 – 14 inch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45648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Resolutie: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1920x1200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66080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CPU: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I5 + TPM-chip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1063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Touch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Nee, mag wel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55765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Werkgeheugen: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16GB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110801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Grafische kaart: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Build</a:t>
                      </a: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-in; ondersteunt hoge resolutie schermen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67417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Harde schijf grootte: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Minimaal 256 GB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41453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Harde schijf type: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SSD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2415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Toetsenbordindeling: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QWERTY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80633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Touchpad: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5483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Numeriek toetsenbord: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71774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Hoofdtelefoon (3,5mm):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37279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HDMI: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725735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Wireless Display: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82514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Cardreader: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49243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3.0: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 2x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12234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2.0: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76987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USB-C: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1x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77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LAN poort: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19211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Bluetooth: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982667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WiFi standaard: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72748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Webcam: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Hoge resolutie 2k; uitgedrukt in megapixels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74072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Accu capaciteit: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8 uur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62355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Gewicht maximaal: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Max 1,7 kg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95173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19491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Besturingssysteem: 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Windows 10/11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84529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eisen t.a.v. bouwkwaliteit: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Stevige behuizing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174631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Zakelijk gebruik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830675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1200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036481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9254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apparatuur: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91263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apparatuur: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1845" algn="l"/>
                          <a:tab pos="4284345" algn="l"/>
                        </a:tabLst>
                        <a:defRPr/>
                      </a:pPr>
                      <a:r>
                        <a:rPr lang="nl-NL" sz="800" b="1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Ondersteuning Windows </a:t>
                      </a:r>
                      <a:r>
                        <a:rPr lang="nl-NL" sz="800" b="1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nl-NL" sz="800" b="1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 (gezichtsherkenning of vingerafdruk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859899"/>
                  </a:ext>
                </a:extLst>
              </a:tr>
            </a:tbl>
          </a:graphicData>
        </a:graphic>
      </p:graphicFrame>
      <p:pic>
        <p:nvPicPr>
          <p:cNvPr id="1028" name="Picture 4" descr="The best 13-inch laptops 2022: top smaller-screen notebooks | TechRadar">
            <a:extLst>
              <a:ext uri="{FF2B5EF4-FFF2-40B4-BE49-F238E27FC236}">
                <a16:creationId xmlns:a16="http://schemas.microsoft.com/office/drawing/2014/main" id="{BF10DBFC-D38E-E874-1BD2-3461E2F9A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545" y="1804733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052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FCEC5455-3B15-4D45-A4B8-0C23C31E9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88638"/>
              </p:ext>
            </p:extLst>
          </p:nvPr>
        </p:nvGraphicFramePr>
        <p:xfrm>
          <a:off x="673768" y="103904"/>
          <a:ext cx="7741139" cy="6650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5095">
                  <a:extLst>
                    <a:ext uri="{9D8B030D-6E8A-4147-A177-3AD203B41FA5}">
                      <a16:colId xmlns:a16="http://schemas.microsoft.com/office/drawing/2014/main" val="1630322805"/>
                    </a:ext>
                  </a:extLst>
                </a:gridCol>
                <a:gridCol w="4276044">
                  <a:extLst>
                    <a:ext uri="{9D8B030D-6E8A-4147-A177-3AD203B41FA5}">
                      <a16:colId xmlns:a16="http://schemas.microsoft.com/office/drawing/2014/main" val="291459499"/>
                    </a:ext>
                  </a:extLst>
                </a:gridCol>
              </a:tblGrid>
              <a:tr h="3287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Laptop 2 (groot)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(minimale) Specificaties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987013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026651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Refurbished toegestaan?:  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56015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Beeldschermdiagonaal: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15-16 inch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373772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Resolutie: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1920x1200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33800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Touch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344168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CPU: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I5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32235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Werkgeheugen: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16 GB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389541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Grafische kaart: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64013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Harde schijf grootte: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512 GB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637352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Harde schijf type: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SSD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822511"/>
                  </a:ext>
                </a:extLst>
              </a:tr>
              <a:tr h="1356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Toetsenbordindeling: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QWERTY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10540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Touchpad: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20555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Numeriek toetsenbord: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644697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Hoofdtelefoon (3,5mm):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255315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HDMI: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528732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Wireless Display: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01349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Cardreader: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75194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3.0: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 2x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465395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2.0: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208095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USB-C: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1x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6757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LAN poort: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002454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Bluetooth: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785889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WiFi standaard: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143071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Webcam: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Hoge resolutie; 5 megapixel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22581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Accu capaciteit: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8 uur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31673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Gewicht maximaal: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2 kg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245520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55008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Besturingssysteem: 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Windows 10/11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33506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eisen t.a.v. bouwkwaliteit: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Stevige behuizing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98502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Zakelijk gebruik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816939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1200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510306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238922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apparatuur: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84622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apparatuur: 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b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Ondersteuning Windows </a:t>
                      </a:r>
                      <a:r>
                        <a:rPr lang="nl-NL" sz="900" b="0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nl-NL" sz="900" b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 (gezichtsherkenning of vingerafdruk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958467"/>
                  </a:ext>
                </a:extLst>
              </a:tr>
            </a:tbl>
          </a:graphicData>
        </a:graphic>
      </p:graphicFrame>
      <p:pic>
        <p:nvPicPr>
          <p:cNvPr id="2050" name="Picture 2" descr="HP 17-cp0713nd - Laptop - 17.3 inch | bol.com">
            <a:extLst>
              <a:ext uri="{FF2B5EF4-FFF2-40B4-BE49-F238E27FC236}">
                <a16:creationId xmlns:a16="http://schemas.microsoft.com/office/drawing/2014/main" id="{3BAAF210-CD2E-8C14-8A1B-AF8E72CD8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715" y="2481262"/>
            <a:ext cx="241935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85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38B09EE5-0C62-D968-65BD-1C423B7BD3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212300"/>
              </p:ext>
            </p:extLst>
          </p:nvPr>
        </p:nvGraphicFramePr>
        <p:xfrm>
          <a:off x="1036002" y="297275"/>
          <a:ext cx="5757545" cy="2509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2648">
                  <a:extLst>
                    <a:ext uri="{9D8B030D-6E8A-4147-A177-3AD203B41FA5}">
                      <a16:colId xmlns:a16="http://schemas.microsoft.com/office/drawing/2014/main" val="702016116"/>
                    </a:ext>
                  </a:extLst>
                </a:gridCol>
                <a:gridCol w="2354897">
                  <a:extLst>
                    <a:ext uri="{9D8B030D-6E8A-4147-A177-3AD203B41FA5}">
                      <a16:colId xmlns:a16="http://schemas.microsoft.com/office/drawing/2014/main" val="418337130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Monitor 1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Minimale specificaties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53183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07048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Grootte: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24 inch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9281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 hoogte verstelbaar: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Via monitorarm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43934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Met webcam 2megapixel ingebouwd. </a:t>
                      </a:r>
                      <a:r>
                        <a:rPr lang="nl-NL" sz="900" dirty="0" err="1">
                          <a:solidFill>
                            <a:schemeClr val="tx1"/>
                          </a:solidFill>
                          <a:effectLst/>
                        </a:rPr>
                        <a:t>Docking</a:t>
                      </a: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 voor toetsenbord, muis.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USB-C naar de laptop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36062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300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79763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15149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54631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Installatie: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66167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5489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producten: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1845" algn="l"/>
                          <a:tab pos="4284345" algn="l"/>
                        </a:tabLst>
                        <a:defRPr/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Windows </a:t>
                      </a:r>
                      <a:r>
                        <a:rPr lang="nl-NL" sz="900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 webcam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387908"/>
                  </a:ext>
                </a:extLst>
              </a:tr>
            </a:tbl>
          </a:graphicData>
        </a:graphic>
      </p:graphicFrame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A0DF9C50-DD09-DBA0-B83A-D3A586AC9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789852"/>
              </p:ext>
            </p:extLst>
          </p:nvPr>
        </p:nvGraphicFramePr>
        <p:xfrm>
          <a:off x="1036001" y="2745200"/>
          <a:ext cx="5757545" cy="2087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4074">
                  <a:extLst>
                    <a:ext uri="{9D8B030D-6E8A-4147-A177-3AD203B41FA5}">
                      <a16:colId xmlns:a16="http://schemas.microsoft.com/office/drawing/2014/main" val="3234024476"/>
                    </a:ext>
                  </a:extLst>
                </a:gridCol>
                <a:gridCol w="2383471">
                  <a:extLst>
                    <a:ext uri="{9D8B030D-6E8A-4147-A177-3AD203B41FA5}">
                      <a16:colId xmlns:a16="http://schemas.microsoft.com/office/drawing/2014/main" val="1945638058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Monitor 2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Minimale specificaties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026826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42189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Grootte: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24 inch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45494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 hoogte verstelbaar: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Via monitorarm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27828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Geen webcam. Koppeling naar de andere monitor.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47185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23259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83483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19104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Installatie: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46380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126464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producten: 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97887"/>
                  </a:ext>
                </a:extLst>
              </a:tr>
            </a:tbl>
          </a:graphicData>
        </a:graphic>
      </p:graphicFrame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293819B1-C493-6671-6921-1EFAD79C2A8C}"/>
              </a:ext>
            </a:extLst>
          </p:cNvPr>
          <p:cNvGraphicFramePr>
            <a:graphicFrameLocks noGrp="1"/>
          </p:cNvGraphicFramePr>
          <p:nvPr/>
        </p:nvGraphicFramePr>
        <p:xfrm>
          <a:off x="5784465" y="4062157"/>
          <a:ext cx="5757545" cy="2239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9431">
                  <a:extLst>
                    <a:ext uri="{9D8B030D-6E8A-4147-A177-3AD203B41FA5}">
                      <a16:colId xmlns:a16="http://schemas.microsoft.com/office/drawing/2014/main" val="1247744811"/>
                    </a:ext>
                  </a:extLst>
                </a:gridCol>
                <a:gridCol w="2438114">
                  <a:extLst>
                    <a:ext uri="{9D8B030D-6E8A-4147-A177-3AD203B41FA5}">
                      <a16:colId xmlns:a16="http://schemas.microsoft.com/office/drawing/2014/main" val="1385976187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Monitorarm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Minimale specificaties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66891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76744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Grootte: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Geschikt voor twee 24 inch schermen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20406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 hoogte verstelbaar: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949010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Kabelgoot voor het wegwerken van alle bekabeling, zowel in hoogte als in diepte instelbaar.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26171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56187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59619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2496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Installatie: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87797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80608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Stickers op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56551"/>
                  </a:ext>
                </a:extLst>
              </a:tr>
            </a:tbl>
          </a:graphicData>
        </a:graphic>
      </p:graphicFrame>
      <p:pic>
        <p:nvPicPr>
          <p:cNvPr id="7" name="x_Afbeelding 11">
            <a:extLst>
              <a:ext uri="{FF2B5EF4-FFF2-40B4-BE49-F238E27FC236}">
                <a16:creationId xmlns:a16="http://schemas.microsoft.com/office/drawing/2014/main" id="{9BB257DF-33C1-A77A-059D-1BC46A91A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850" y="4831302"/>
            <a:ext cx="22669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x_Afbeelding 9">
            <a:extLst>
              <a:ext uri="{FF2B5EF4-FFF2-40B4-BE49-F238E27FC236}">
                <a16:creationId xmlns:a16="http://schemas.microsoft.com/office/drawing/2014/main" id="{E0B610F9-20AC-F553-C0A9-227221F9E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973" y="237373"/>
            <a:ext cx="20764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x__x0000_i1038">
            <a:extLst>
              <a:ext uri="{FF2B5EF4-FFF2-40B4-BE49-F238E27FC236}">
                <a16:creationId xmlns:a16="http://schemas.microsoft.com/office/drawing/2014/main" id="{70CBC036-F2CC-90B4-2C6D-6C57B5AEB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548" y="2519107"/>
            <a:ext cx="20478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110750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898FC68366C74990C1AF27F56A4933" ma:contentTypeVersion="18" ma:contentTypeDescription="Een nieuw document maken." ma:contentTypeScope="" ma:versionID="0d7b1ca3e589b84d3e51aac29d99f55b">
  <xsd:schema xmlns:xsd="http://www.w3.org/2001/XMLSchema" xmlns:xs="http://www.w3.org/2001/XMLSchema" xmlns:p="http://schemas.microsoft.com/office/2006/metadata/properties" xmlns:ns2="e119f780-fb82-45e2-9f8e-81a7b540ed3a" xmlns:ns3="718f682f-1aee-4659-8d2c-29e8773f526d" targetNamespace="http://schemas.microsoft.com/office/2006/metadata/properties" ma:root="true" ma:fieldsID="3e1ea2bcaa844fd66b30dbbdf02437a2" ns2:_="" ns3:_="">
    <xsd:import namespace="e119f780-fb82-45e2-9f8e-81a7b540ed3a"/>
    <xsd:import namespace="718f682f-1aee-4659-8d2c-29e8773f52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9f780-fb82-45e2-9f8e-81a7b540ed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956a76d2-b0b0-44b3-ae4c-b766b0f5be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8f682f-1aee-4659-8d2c-29e8773f526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86a6987-edb7-4a62-9df3-db6c463db08e}" ma:internalName="TaxCatchAll" ma:showField="CatchAllData" ma:web="718f682f-1aee-4659-8d2c-29e8773f52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119f780-fb82-45e2-9f8e-81a7b540ed3a">
      <Terms xmlns="http://schemas.microsoft.com/office/infopath/2007/PartnerControls"/>
    </lcf76f155ced4ddcb4097134ff3c332f>
    <TaxCatchAll xmlns="718f682f-1aee-4659-8d2c-29e8773f526d" xsi:nil="true"/>
  </documentManagement>
</p:properties>
</file>

<file path=customXml/itemProps1.xml><?xml version="1.0" encoding="utf-8"?>
<ds:datastoreItem xmlns:ds="http://schemas.openxmlformats.org/officeDocument/2006/customXml" ds:itemID="{7CA09D55-CE35-48E0-884C-C1675D7FC7AD}"/>
</file>

<file path=customXml/itemProps2.xml><?xml version="1.0" encoding="utf-8"?>
<ds:datastoreItem xmlns:ds="http://schemas.openxmlformats.org/officeDocument/2006/customXml" ds:itemID="{3A927297-B8AA-4CB6-B64D-3BCBB11F11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42C2F1-E8B5-4181-BE4E-785F695E5F3F}"/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530</Words>
  <Application>Microsoft Office PowerPoint</Application>
  <PresentationFormat>Breedbeeld</PresentationFormat>
  <Paragraphs>213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Open Sans</vt:lpstr>
      <vt:lpstr>Kantoorthema</vt:lpstr>
      <vt:lpstr>PowerPoint-presentatie</vt:lpstr>
      <vt:lpstr>PowerPoint-presentatie</vt:lpstr>
      <vt:lpstr>PowerPoint-presentatie</vt:lpstr>
    </vt:vector>
  </TitlesOfParts>
  <Company>Gemeente Smallingerland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Pleij, Rene</dc:creator>
  <cp:lastModifiedBy>Marloes Verhoeven | InkoopMeesters</cp:lastModifiedBy>
  <cp:revision>1</cp:revision>
  <dcterms:created xsi:type="dcterms:W3CDTF">2023-11-13T09:48:04Z</dcterms:created>
  <dcterms:modified xsi:type="dcterms:W3CDTF">2024-01-17T16:17:21Z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0x010100D4898FC68366C74990C1AF27F56A4933</vt:lpwstr>
  </property>
</Properties>
</file>