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90" r:id="rId4"/>
    <p:sldId id="291" r:id="rId5"/>
    <p:sldId id="292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68085-D6EE-6C82-FB5C-CAA9F487A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0EBDC93-B088-0D99-3CE2-16E03799D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0ECFAA-B895-D8C2-7CA3-A84E5D55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215571-C580-E997-9F9B-9A8CBBCE9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811F5D-AED4-0938-E515-1B78D13D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21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DF2B8-6530-717B-EF86-42DD6D5B7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4DA4FD5-6D14-C9CF-57E5-C937F5B5C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A32A39-25BE-18FE-350B-FC7AFAF37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4F7FE8-8CC5-2BB2-B559-C6C50B4F0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5DC052-871D-8400-844C-86D797675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3710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473F7A0-4353-A026-55F6-6CD3C38B41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C657D50-863A-0F3B-5B5B-8A25936BC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A0B648-D9E5-2043-79EB-999106643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AABCA3-F71D-9E70-549F-CD90DE672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D1ED67-70E7-2E7A-A7F9-865EAABB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6407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553E63-62D7-1DB3-FE39-46319AAD4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F73FE0-6D56-AA57-D008-80CD3AAE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449003-A132-FEDA-3295-DABCCE874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EDFBDF-CC5D-6FF8-6920-29386557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3DB567-F0D2-5928-E952-DD505703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837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A61BD-F68B-FC8A-5440-66E1F7F02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EF14AA0-00F8-8A45-CC0D-AE3890987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1BF320-5E91-E06A-6EA2-298602E3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354D29-6F32-D948-B612-2A463ECF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4602C9-AEBD-F597-7566-F6E53E51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55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E25B8-B9A1-CCEE-6068-39BA20214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444FDA-42B1-6A7A-D6FC-DEA5B8BC0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F7243E2-92BF-3131-ECAE-9F33C5BFD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19AB58-EE0D-6C42-9170-934DFC86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E60E8B7-D7D6-73FD-165E-1E2BD62F0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8339AA-706D-40AB-84C0-596E4A5B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347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17EC7-2BAA-FCE5-A65A-02A12474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3155E9C-0E08-CBD1-31E2-82C58BD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36E3F72-8136-AF03-9518-CC33ECEDC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24967DD-52E7-A695-4062-64A45FC56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F874402-832B-1DF1-73E4-C41E470D1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8219CA8-1E03-DF8B-5273-AF529EE39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78F06B-E059-B44B-573D-2502F99E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FE37FAF-5DE4-CA39-1BFE-6727D691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907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B6EDA-36C3-3329-EB8C-8E3D19941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0C8C340-9C0E-0F3A-2ADC-4F5B33756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B78E37F-1169-1DC8-23F9-808AC16A7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5D6CF2F-56A8-6247-0E36-87D0F79C9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84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6AF87A-2DBF-7CEF-31CD-A6A07E57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6C2BEBB-667E-B9AF-2420-40182E1B7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F703F9E-A5DA-A925-80C1-A96AB9B2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39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A838E-6136-1934-E615-A652D2377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7C13E2-3823-17B8-0FE6-33523F829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0350CC-E5DB-50BC-FE81-849FF1C1A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940C470-B800-D8A9-E890-83EC0C8F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C62A748-CC33-6F3E-E0C0-FC3D81AE3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E8CB13-4304-57AF-6AF2-49C05D87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885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56A027-49A5-5B5E-6B4F-CEDF32530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7F0C842-66AD-E84A-6B2C-DD56C1E88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9B42A2-BB9A-FBFD-B553-B87043557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B913EB8-422B-CB4C-8801-DA98BB114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A651FF-F15C-6925-7706-F7105B89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2805A6C-CAC3-B9FB-A99C-FA4A2BA0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95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DF40A1B-26E7-B2B7-D05E-C20E5850F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914B8FD-161C-8265-7CCD-2F5F055A2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8D8064-AFAA-CB5A-E90A-223378C70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D485E-4C64-4B13-92DD-E2EDFB2178E9}" type="datetimeFigureOut">
              <a:rPr lang="nl-NL" smtClean="0"/>
              <a:t>21-02-2024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BDB420-4163-B96C-8BDF-FA9C607E6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3936C4-CCE2-EE0A-936C-FC7A760D2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445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2068AB80-FE3E-B064-54A5-27C18F1A90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3995438"/>
              </p:ext>
            </p:extLst>
          </p:nvPr>
        </p:nvGraphicFramePr>
        <p:xfrm>
          <a:off x="1074821" y="152401"/>
          <a:ext cx="7170821" cy="6858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3590">
                  <a:extLst>
                    <a:ext uri="{9D8B030D-6E8A-4147-A177-3AD203B41FA5}">
                      <a16:colId xmlns:a16="http://schemas.microsoft.com/office/drawing/2014/main" val="2478166684"/>
                    </a:ext>
                  </a:extLst>
                </a:gridCol>
                <a:gridCol w="3717231">
                  <a:extLst>
                    <a:ext uri="{9D8B030D-6E8A-4147-A177-3AD203B41FA5}">
                      <a16:colId xmlns:a16="http://schemas.microsoft.com/office/drawing/2014/main" val="560098221"/>
                    </a:ext>
                  </a:extLst>
                </a:gridCol>
              </a:tblGrid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Laptop 1 (klein)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(minimale) Specificaties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46638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575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 err="1">
                          <a:solidFill>
                            <a:schemeClr val="tx1"/>
                          </a:solidFill>
                          <a:effectLst/>
                        </a:rPr>
                        <a:t>Refurbished</a:t>
                      </a: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 toegestaan?:  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49422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Beeldschermdiagonaal: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12 – 14 inch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45648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Resolutie: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1920x1080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66080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CPU: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I5 of vergelijkbaar + TPM-chip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91063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Touch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Nee, mag wel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55765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Werkgeheugen: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16GB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110801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Grafische kaart: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Build</a:t>
                      </a: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-in; ondersteunt hoge resolutie schermen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67417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Harde schijf grootte: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Minimaal 256 GB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41453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Harde schijf type: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SSD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2415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Toetsenbordindeling: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QWERTY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80633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Touchpad: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483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Numeriek toetsenbord: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1774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Hoofdtelefoon (3,5mm):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37279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HDMI: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versie 2.0 of hoger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725735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Wireless Display: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82514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Cardreader: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49243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3.0: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 2x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2234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2.0: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76987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USB-C: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minimaal 1x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5877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LAN poort: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19211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Bluetooth: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982667"/>
                  </a:ext>
                </a:extLst>
              </a:tr>
              <a:tr h="28030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WiFi standaard: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72748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Webcam: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, Hoge resolutie; 2 megapixel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74072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Accu capaciteit: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8 uur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62355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Gewicht maximaal: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Max 1,7 kg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95173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19491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Besturingssysteem: 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Windows 10/11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84529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eisen t.a.v. bouwkwaliteit: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Stevige behuizing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74631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Zakelijk gebruik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830675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1200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036481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9254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apparatuur: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1263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apparatuur: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91845" algn="l"/>
                          <a:tab pos="4284345" algn="l"/>
                        </a:tabLst>
                        <a:defRPr/>
                      </a:pPr>
                      <a:r>
                        <a:rPr lang="nl-NL" sz="800" b="1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Ondersteuning Windows </a:t>
                      </a:r>
                      <a:r>
                        <a:rPr lang="nl-NL" sz="800" b="1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Hello</a:t>
                      </a:r>
                      <a:r>
                        <a:rPr lang="nl-NL" sz="800" b="1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 (gezichtsherkenning of vingerafdruk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59899"/>
                  </a:ext>
                </a:extLst>
              </a:tr>
            </a:tbl>
          </a:graphicData>
        </a:graphic>
      </p:graphicFrame>
      <p:pic>
        <p:nvPicPr>
          <p:cNvPr id="1028" name="Picture 4" descr="The best 13-inch laptops 2022: top smaller-screen notebooks | TechRadar">
            <a:extLst>
              <a:ext uri="{FF2B5EF4-FFF2-40B4-BE49-F238E27FC236}">
                <a16:creationId xmlns:a16="http://schemas.microsoft.com/office/drawing/2014/main" id="{BF10DBFC-D38E-E874-1BD2-3461E2F9A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545" y="1804733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05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FCEC5455-3B15-4D45-A4B8-0C23C31E9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715692"/>
              </p:ext>
            </p:extLst>
          </p:nvPr>
        </p:nvGraphicFramePr>
        <p:xfrm>
          <a:off x="673768" y="103904"/>
          <a:ext cx="7741139" cy="6650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5095">
                  <a:extLst>
                    <a:ext uri="{9D8B030D-6E8A-4147-A177-3AD203B41FA5}">
                      <a16:colId xmlns:a16="http://schemas.microsoft.com/office/drawing/2014/main" val="1630322805"/>
                    </a:ext>
                  </a:extLst>
                </a:gridCol>
                <a:gridCol w="4276044">
                  <a:extLst>
                    <a:ext uri="{9D8B030D-6E8A-4147-A177-3AD203B41FA5}">
                      <a16:colId xmlns:a16="http://schemas.microsoft.com/office/drawing/2014/main" val="291459499"/>
                    </a:ext>
                  </a:extLst>
                </a:gridCol>
              </a:tblGrid>
              <a:tr h="32878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Laptop 2 (groot)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(minimale) Specificaties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87013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026651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Refurbished toegestaan?:  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56015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Beeldschermdiagonaal: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15-16 inch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373772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Resolutie: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1920x1080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3800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Touch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344168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CPU: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I5 of vergelijkbaar + TPM chip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32235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Werkgeheugen: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16 GB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389541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Grafische kaart: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64013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Harde schijf grootte: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512 GB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637352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Harde schijf type: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SSD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822511"/>
                  </a:ext>
                </a:extLst>
              </a:tr>
              <a:tr h="13568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Toetsenbordindeling: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QWERTY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10540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Touchpad: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0555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Numeriek toetsenbord: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644697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Hoofdtelefoon (3,5mm):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255315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HDMI: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528732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Wireless Display: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01349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Cardreader: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75194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3.0: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 2x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465395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2.0: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208095"/>
                  </a:ext>
                </a:extLst>
              </a:tr>
              <a:tr h="32878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USB-C: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minimaal 1x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6757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LAN poort: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002454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Bluetooth: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785889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WiFi standaard: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143071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Webcam: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Hoge resolutie; 2 megapixel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822581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Accu capaciteit: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8 uur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31673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Gewicht maximaal: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2 kg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245520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55008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Besturingssysteem: 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Windows 10/11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33506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eisen t.a.v. bouwkwaliteit: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Stevige behuizing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8502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Zakelijk gebruik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816939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1200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510306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238922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apparatuur: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84622"/>
                  </a:ext>
                </a:extLst>
              </a:tr>
              <a:tr h="17602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apparatuur: 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b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Ondersteuning Windows </a:t>
                      </a:r>
                      <a:r>
                        <a:rPr lang="nl-NL" sz="900" b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Hello</a:t>
                      </a:r>
                      <a:r>
                        <a:rPr lang="nl-NL" sz="900" b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 (gezichtsherkenning of vingerafdruk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958467"/>
                  </a:ext>
                </a:extLst>
              </a:tr>
            </a:tbl>
          </a:graphicData>
        </a:graphic>
      </p:graphicFrame>
      <p:pic>
        <p:nvPicPr>
          <p:cNvPr id="2050" name="Picture 2" descr="HP 17-cp0713nd - Laptop - 17.3 inch | bol.com">
            <a:extLst>
              <a:ext uri="{FF2B5EF4-FFF2-40B4-BE49-F238E27FC236}">
                <a16:creationId xmlns:a16="http://schemas.microsoft.com/office/drawing/2014/main" id="{3BAAF210-CD2E-8C14-8A1B-AF8E72CD8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715" y="2481262"/>
            <a:ext cx="241935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850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8B09EE5-0C62-D968-65BD-1C423B7BD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194910"/>
              </p:ext>
            </p:extLst>
          </p:nvPr>
        </p:nvGraphicFramePr>
        <p:xfrm>
          <a:off x="1036002" y="297275"/>
          <a:ext cx="5757545" cy="35994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2648">
                  <a:extLst>
                    <a:ext uri="{9D8B030D-6E8A-4147-A177-3AD203B41FA5}">
                      <a16:colId xmlns:a16="http://schemas.microsoft.com/office/drawing/2014/main" val="702016116"/>
                    </a:ext>
                  </a:extLst>
                </a:gridCol>
                <a:gridCol w="2354897">
                  <a:extLst>
                    <a:ext uri="{9D8B030D-6E8A-4147-A177-3AD203B41FA5}">
                      <a16:colId xmlns:a16="http://schemas.microsoft.com/office/drawing/2014/main" val="418337130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Monitor 1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Minimale specificaties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531835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07048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Grootte: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24 inch (23,8)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79281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 hoogte verstelbaar: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Via monitorarm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43934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Met webcam 2megapixel ingebouwd</a:t>
                      </a:r>
                    </a:p>
                    <a:p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USB-C naar de laptop </a:t>
                      </a:r>
                      <a:r>
                        <a:rPr lang="nl-N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USB-C moet geschikt zijn voor beeld en power en toekomstbestendig zijn. Verdere invulling laten we aan de inschrijver over.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endParaRPr lang="nl-NL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nl-N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1 </a:t>
                      </a:r>
                      <a:r>
                        <a:rPr lang="nl-NL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Docking</a:t>
                      </a:r>
                      <a:r>
                        <a:rPr lang="nl-N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voor toetsenbord, muis. toetsenbord en muis via</a:t>
                      </a:r>
                    </a:p>
                    <a:p>
                      <a:r>
                        <a:rPr lang="nl-N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USB-A op de monitor aansluiten. minimaal 4x USB-A 3.2 downstream poorten</a:t>
                      </a:r>
                    </a:p>
                    <a:p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36062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79763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15149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54631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Installatie: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61675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25489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producten: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91845" algn="l"/>
                          <a:tab pos="4284345" algn="l"/>
                        </a:tabLst>
                        <a:defRPr/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Windows </a:t>
                      </a:r>
                      <a:r>
                        <a:rPr lang="nl-NL" sz="90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Hello</a:t>
                      </a: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 webcam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387908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A0DF9C50-DD09-DBA0-B83A-D3A586AC9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334330"/>
              </p:ext>
            </p:extLst>
          </p:nvPr>
        </p:nvGraphicFramePr>
        <p:xfrm>
          <a:off x="1036001" y="2745200"/>
          <a:ext cx="5757545" cy="2087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4074">
                  <a:extLst>
                    <a:ext uri="{9D8B030D-6E8A-4147-A177-3AD203B41FA5}">
                      <a16:colId xmlns:a16="http://schemas.microsoft.com/office/drawing/2014/main" val="3234024476"/>
                    </a:ext>
                  </a:extLst>
                </a:gridCol>
                <a:gridCol w="2383471">
                  <a:extLst>
                    <a:ext uri="{9D8B030D-6E8A-4147-A177-3AD203B41FA5}">
                      <a16:colId xmlns:a16="http://schemas.microsoft.com/office/drawing/2014/main" val="1945638058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Monitor 2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Minimale specificaties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2682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42189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Grootte: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24 inch (23,8)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45494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 hoogte verstelbaar: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Via monitorarm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27828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Geen webcam. Koppeling naar de andere monitor.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47185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23259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83483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19104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Installatie: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46380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26464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producten: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97887"/>
                  </a:ext>
                </a:extLst>
              </a:tr>
            </a:tbl>
          </a:graphicData>
        </a:graphic>
      </p:graphicFrame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293819B1-C493-6671-6921-1EFAD79C2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531866"/>
              </p:ext>
            </p:extLst>
          </p:nvPr>
        </p:nvGraphicFramePr>
        <p:xfrm>
          <a:off x="5784465" y="4062157"/>
          <a:ext cx="5757545" cy="2357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9431">
                  <a:extLst>
                    <a:ext uri="{9D8B030D-6E8A-4147-A177-3AD203B41FA5}">
                      <a16:colId xmlns:a16="http://schemas.microsoft.com/office/drawing/2014/main" val="1247744811"/>
                    </a:ext>
                  </a:extLst>
                </a:gridCol>
                <a:gridCol w="2438114">
                  <a:extLst>
                    <a:ext uri="{9D8B030D-6E8A-4147-A177-3AD203B41FA5}">
                      <a16:colId xmlns:a16="http://schemas.microsoft.com/office/drawing/2014/main" val="1385976187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Monitorarm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Minimale specificaties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66891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76744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Grootte: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Geschikt voor twee 24 inch schermen via VESA 100x100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2040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 hoogte verstelbaar: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949010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Kabelgoot voor het wegwerken van alle bekabeling, zowel in hoogte als in diepte instelbaar.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6171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56187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59619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2496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Installatie: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877975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80608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Stickers op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256551"/>
                  </a:ext>
                </a:extLst>
              </a:tr>
            </a:tbl>
          </a:graphicData>
        </a:graphic>
      </p:graphicFrame>
      <p:pic>
        <p:nvPicPr>
          <p:cNvPr id="7" name="x_Afbeelding 11">
            <a:extLst>
              <a:ext uri="{FF2B5EF4-FFF2-40B4-BE49-F238E27FC236}">
                <a16:creationId xmlns:a16="http://schemas.microsoft.com/office/drawing/2014/main" id="{9BB257DF-33C1-A77A-059D-1BC46A91A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850" y="4831302"/>
            <a:ext cx="22669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x_Afbeelding 9">
            <a:extLst>
              <a:ext uri="{FF2B5EF4-FFF2-40B4-BE49-F238E27FC236}">
                <a16:creationId xmlns:a16="http://schemas.microsoft.com/office/drawing/2014/main" id="{E0B610F9-20AC-F553-C0A9-227221F9E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973" y="237373"/>
            <a:ext cx="207645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x__x0000_i1038">
            <a:extLst>
              <a:ext uri="{FF2B5EF4-FFF2-40B4-BE49-F238E27FC236}">
                <a16:creationId xmlns:a16="http://schemas.microsoft.com/office/drawing/2014/main" id="{70CBC036-F2CC-90B4-2C6D-6C57B5AEB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548" y="2519107"/>
            <a:ext cx="20478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624F1AA-3E3F-DBD7-D45B-D7115F8632AF}"/>
              </a:ext>
            </a:extLst>
          </p:cNvPr>
          <p:cNvSpPr txBox="1"/>
          <p:nvPr/>
        </p:nvSpPr>
        <p:spPr>
          <a:xfrm>
            <a:off x="316089" y="5012267"/>
            <a:ext cx="2912533" cy="18928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>
                <a:solidFill>
                  <a:srgbClr val="000000"/>
                </a:solidFill>
                <a:effectLst/>
                <a:latin typeface="Helvetica" pitchFamily="2" charset="0"/>
              </a:rPr>
              <a:t>Monitor 1 en Monitor 2 , Om te voorkomen dat er twee verschillende modellen dan wel merken</a:t>
            </a:r>
          </a:p>
          <a:p>
            <a:r>
              <a:rPr lang="nl-NL" sz="900" dirty="0">
                <a:solidFill>
                  <a:srgbClr val="000000"/>
                </a:solidFill>
                <a:effectLst/>
                <a:latin typeface="Helvetica" pitchFamily="2" charset="0"/>
              </a:rPr>
              <a:t>aangeboden krijgt verzoeken wij  dat beide monitoren (1 en 2) van dezelfde</a:t>
            </a:r>
          </a:p>
          <a:p>
            <a:r>
              <a:rPr lang="nl-NL" sz="900" dirty="0">
                <a:solidFill>
                  <a:srgbClr val="000000"/>
                </a:solidFill>
                <a:effectLst/>
                <a:latin typeface="Helvetica" pitchFamily="2" charset="0"/>
              </a:rPr>
              <a:t>fabrikant én uit dezelfde lijn komen zodat uiterlijke verschillen voorkomen worden. </a:t>
            </a:r>
          </a:p>
          <a:p>
            <a:endParaRPr lang="nl-NL" sz="9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nl-NL" sz="900" dirty="0">
                <a:solidFill>
                  <a:srgbClr val="000000"/>
                </a:solidFill>
                <a:effectLst/>
                <a:latin typeface="Helvetica" pitchFamily="2" charset="0"/>
              </a:rPr>
              <a:t>Monitor 1 aansluiten van monitor 2, Om monitor 2 aan te kunnen sluiten (zoals u benoemd te</a:t>
            </a:r>
          </a:p>
          <a:p>
            <a:r>
              <a:rPr lang="nl-NL" sz="900" dirty="0">
                <a:solidFill>
                  <a:srgbClr val="000000"/>
                </a:solidFill>
                <a:effectLst/>
                <a:latin typeface="Helvetica" pitchFamily="2" charset="0"/>
              </a:rPr>
              <a:t>koppelen naar de andere monitor) is het aanwezig zijn van een </a:t>
            </a:r>
            <a:r>
              <a:rPr lang="nl-NL" sz="900" dirty="0" err="1">
                <a:solidFill>
                  <a:srgbClr val="000000"/>
                </a:solidFill>
                <a:effectLst/>
                <a:latin typeface="Helvetica" pitchFamily="2" charset="0"/>
              </a:rPr>
              <a:t>DisplayPort</a:t>
            </a:r>
            <a:r>
              <a:rPr lang="nl-NL" sz="900" dirty="0">
                <a:solidFill>
                  <a:srgbClr val="000000"/>
                </a:solidFill>
                <a:effectLst/>
                <a:latin typeface="Helvetica" pitchFamily="2" charset="0"/>
              </a:rPr>
              <a:t> OUT aansluiting in</a:t>
            </a:r>
          </a:p>
          <a:p>
            <a:r>
              <a:rPr lang="nl-NL" sz="900" dirty="0">
                <a:solidFill>
                  <a:srgbClr val="000000"/>
                </a:solidFill>
                <a:effectLst/>
                <a:latin typeface="Helvetica" pitchFamily="2" charset="0"/>
              </a:rPr>
              <a:t>monitor 1 noodzakelijk. </a:t>
            </a:r>
          </a:p>
          <a:p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315110750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898FC68366C74990C1AF27F56A4933" ma:contentTypeVersion="18" ma:contentTypeDescription="Een nieuw document maken." ma:contentTypeScope="" ma:versionID="0d7b1ca3e589b84d3e51aac29d99f55b">
  <xsd:schema xmlns:xsd="http://www.w3.org/2001/XMLSchema" xmlns:xs="http://www.w3.org/2001/XMLSchema" xmlns:p="http://schemas.microsoft.com/office/2006/metadata/properties" xmlns:ns2="e119f780-fb82-45e2-9f8e-81a7b540ed3a" xmlns:ns3="718f682f-1aee-4659-8d2c-29e8773f526d" targetNamespace="http://schemas.microsoft.com/office/2006/metadata/properties" ma:root="true" ma:fieldsID="3e1ea2bcaa844fd66b30dbbdf02437a2" ns2:_="" ns3:_="">
    <xsd:import namespace="e119f780-fb82-45e2-9f8e-81a7b540ed3a"/>
    <xsd:import namespace="718f682f-1aee-4659-8d2c-29e8773f52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19f780-fb82-45e2-9f8e-81a7b540e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56a76d2-b0b0-44b3-ae4c-b766b0f5be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8f682f-1aee-4659-8d2c-29e8773f526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86a6987-edb7-4a62-9df3-db6c463db08e}" ma:internalName="TaxCatchAll" ma:showField="CatchAllData" ma:web="718f682f-1aee-4659-8d2c-29e8773f52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927297-B8AA-4CB6-B64D-3BCBB11F11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4F1F84-9CE4-4714-A344-577474D8F3C5}"/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672</Words>
  <Application>Microsoft Macintosh PowerPoint</Application>
  <PresentationFormat>Breedbeeld</PresentationFormat>
  <Paragraphs>223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Helvetica</vt:lpstr>
      <vt:lpstr>Open Sans</vt:lpstr>
      <vt:lpstr>Kantoorthema</vt:lpstr>
      <vt:lpstr>PowerPoint-presentatie</vt:lpstr>
      <vt:lpstr>PowerPoint-presentatie</vt:lpstr>
      <vt:lpstr>PowerPoint-presentatie</vt:lpstr>
    </vt:vector>
  </TitlesOfParts>
  <Company>Gemeente Smallingerland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Pleij, Rene</dc:creator>
  <cp:lastModifiedBy>Rene Pleij</cp:lastModifiedBy>
  <cp:revision>3</cp:revision>
  <dcterms:created xsi:type="dcterms:W3CDTF">2023-11-13T09:48:04Z</dcterms:created>
  <dcterms:modified xsi:type="dcterms:W3CDTF">2024-02-21T14:59:20Z</dcterms:modified>
</cp:coreProperties>
</file>