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377" r:id="rId6"/>
    <p:sldId id="365" r:id="rId7"/>
    <p:sldId id="362" r:id="rId8"/>
    <p:sldId id="376" r:id="rId9"/>
    <p:sldId id="364" r:id="rId10"/>
    <p:sldId id="2140" r:id="rId11"/>
    <p:sldId id="300" r:id="rId12"/>
    <p:sldId id="36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13A57"/>
    <a:srgbClr val="D9D9D9"/>
    <a:srgbClr val="1B235A"/>
    <a:srgbClr val="29337D"/>
    <a:srgbClr val="97C141"/>
    <a:srgbClr val="97A0DD"/>
    <a:srgbClr val="B4BAE6"/>
    <a:srgbClr val="A3AAE1"/>
    <a:srgbClr val="0F9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4" autoAdjust="0"/>
    <p:restoredTop sz="93901" autoAdjust="0"/>
  </p:normalViewPr>
  <p:slideViewPr>
    <p:cSldViewPr snapToGrid="0">
      <p:cViewPr varScale="1">
        <p:scale>
          <a:sx n="115" d="100"/>
          <a:sy n="115" d="100"/>
        </p:scale>
        <p:origin x="976" y="192"/>
      </p:cViewPr>
      <p:guideLst/>
    </p:cSldViewPr>
  </p:slideViewPr>
  <p:outlineViewPr>
    <p:cViewPr>
      <p:scale>
        <a:sx n="33" d="100"/>
        <a:sy n="33" d="100"/>
      </p:scale>
      <p:origin x="0" y="-146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werkbla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KOP verdeling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34B-4130-A154-E73524171BB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34B-4130-A154-E73524171BB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34B-4130-A154-E73524171B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Blad1!$O$40:$Q$40</c:f>
              <c:strCache>
                <c:ptCount val="3"/>
                <c:pt idx="0">
                  <c:v>K</c:v>
                </c:pt>
                <c:pt idx="1">
                  <c:v>O</c:v>
                </c:pt>
                <c:pt idx="2">
                  <c:v>P</c:v>
                </c:pt>
              </c:strCache>
            </c:strRef>
          </c:cat>
          <c:val>
            <c:numRef>
              <c:f>Blad1!$O$41:$Q$41</c:f>
              <c:numCache>
                <c:formatCode>0%</c:formatCode>
                <c:ptCount val="3"/>
                <c:pt idx="0">
                  <c:v>0.36</c:v>
                </c:pt>
                <c:pt idx="1">
                  <c:v>0.42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4B-4130-A154-E73524171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2F79B-A739-4674-9358-B5DB8044A334}" type="datetimeFigureOut">
              <a:rPr lang="nl-NL" smtClean="0"/>
              <a:t>22-04-2024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808C4-F573-4DE1-985B-4302CC8033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83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AAABE-8D4E-6E41-8EAF-A4FB11715BD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66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808C4-F573-4DE1-985B-4302CC80330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84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CAB16-F837-4629-B0F8-AAF01B881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7345"/>
            <a:ext cx="9144000" cy="1542618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45FF90-2977-4893-B87A-A134FD768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4B642E8-5537-46B6-9FE0-4433F0F2AE68}"/>
              </a:ext>
            </a:extLst>
          </p:cNvPr>
          <p:cNvSpPr/>
          <p:nvPr userDrawn="1"/>
        </p:nvSpPr>
        <p:spPr>
          <a:xfrm>
            <a:off x="0" y="2322000"/>
            <a:ext cx="360000" cy="2268000"/>
          </a:xfrm>
          <a:prstGeom prst="rect">
            <a:avLst/>
          </a:prstGeom>
          <a:solidFill>
            <a:srgbClr val="97C141"/>
          </a:solidFill>
          <a:ln>
            <a:solidFill>
              <a:srgbClr val="97C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4E81B51-A2F0-4B13-B155-5CCBEB06E78B}"/>
              </a:ext>
            </a:extLst>
          </p:cNvPr>
          <p:cNvSpPr/>
          <p:nvPr userDrawn="1"/>
        </p:nvSpPr>
        <p:spPr>
          <a:xfrm rot="10800000">
            <a:off x="0" y="0"/>
            <a:ext cx="360000" cy="2322000"/>
          </a:xfrm>
          <a:prstGeom prst="rect">
            <a:avLst/>
          </a:prstGeom>
          <a:solidFill>
            <a:srgbClr val="0F98D1"/>
          </a:solidFill>
          <a:ln>
            <a:solidFill>
              <a:srgbClr val="0F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7231429-D1ED-44B3-A871-1537E76D3216}"/>
              </a:ext>
            </a:extLst>
          </p:cNvPr>
          <p:cNvSpPr/>
          <p:nvPr userDrawn="1"/>
        </p:nvSpPr>
        <p:spPr>
          <a:xfrm>
            <a:off x="0" y="4590000"/>
            <a:ext cx="360000" cy="2268000"/>
          </a:xfrm>
          <a:prstGeom prst="rect">
            <a:avLst/>
          </a:prstGeom>
          <a:solidFill>
            <a:srgbClr val="29337D"/>
          </a:solidFill>
          <a:ln>
            <a:solidFill>
              <a:srgbClr val="293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3" y="331389"/>
            <a:ext cx="2161782" cy="9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DEABB-3F5B-4FCE-9C27-6F40660F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99314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E0845-1CD1-4085-B2D7-0B1A63D76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31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2783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2F75D-D428-4325-BB3E-D6EF5F1C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9190B5-746A-481E-B8BA-672FD6E90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60636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DCEC22-508D-416F-9B0E-C159CC1A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8964" y="1825625"/>
            <a:ext cx="4860636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841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B967A-FD93-4AEA-BA1E-53F14CBD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939048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493B03-1A34-498F-9D0D-F23F34A94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48590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C80F82-FCDA-4514-9522-7468DAB67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859046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140AA8-07BE-47DE-8983-D705810AA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9790" y="1681163"/>
            <a:ext cx="48590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86EF53-5AAF-4778-BE30-1D5B9A0C0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9790" y="2505075"/>
            <a:ext cx="4859046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6B39D2-466A-4D3F-ADA6-520B109D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4099D6E-FBFD-4083-8E19-FEACF881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AAAE524-58D8-4809-B628-14C4ED0A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73A99-2286-4816-8360-7CF3A063C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74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6E3A-14AD-427E-880E-FD459BD8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49873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304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5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EFFE7-3574-4336-B111-897F9305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1C6B4-AC0C-4D89-A269-1B58AD84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60488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9069B4-1ED9-43CA-A360-E55399036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8255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36A57-FC74-4AC6-948F-E94D68A3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FD2AA9-01B7-4BB4-9D32-8A0EBCE95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60488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DF20C5-8C7A-42A3-B0C0-B75C667F1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97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AB89319-6CDD-4169-A2AC-0CAAA96A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55D9D7-5378-4D38-8E52-00A4E5E00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982EE65-D429-4747-ABF6-AA7A937CA5EB}"/>
              </a:ext>
            </a:extLst>
          </p:cNvPr>
          <p:cNvSpPr/>
          <p:nvPr userDrawn="1"/>
        </p:nvSpPr>
        <p:spPr>
          <a:xfrm>
            <a:off x="0" y="2322000"/>
            <a:ext cx="360000" cy="2268000"/>
          </a:xfrm>
          <a:prstGeom prst="rect">
            <a:avLst/>
          </a:prstGeom>
          <a:solidFill>
            <a:srgbClr val="97C141"/>
          </a:solidFill>
          <a:ln>
            <a:solidFill>
              <a:srgbClr val="97C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A11CB1F-6E4B-4915-BEE8-CEBE241E4448}"/>
              </a:ext>
            </a:extLst>
          </p:cNvPr>
          <p:cNvSpPr/>
          <p:nvPr userDrawn="1"/>
        </p:nvSpPr>
        <p:spPr>
          <a:xfrm rot="10800000">
            <a:off x="0" y="0"/>
            <a:ext cx="360000" cy="2322000"/>
          </a:xfrm>
          <a:prstGeom prst="rect">
            <a:avLst/>
          </a:prstGeom>
          <a:solidFill>
            <a:srgbClr val="0F98D1"/>
          </a:solidFill>
          <a:ln>
            <a:solidFill>
              <a:srgbClr val="0F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561950A-5538-4B31-8511-27910AE3520A}"/>
              </a:ext>
            </a:extLst>
          </p:cNvPr>
          <p:cNvSpPr/>
          <p:nvPr userDrawn="1"/>
        </p:nvSpPr>
        <p:spPr>
          <a:xfrm>
            <a:off x="0" y="4590000"/>
            <a:ext cx="360000" cy="2268000"/>
          </a:xfrm>
          <a:prstGeom prst="rect">
            <a:avLst/>
          </a:prstGeom>
          <a:solidFill>
            <a:srgbClr val="29337D"/>
          </a:solidFill>
          <a:ln>
            <a:solidFill>
              <a:srgbClr val="293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99" y="5847285"/>
            <a:ext cx="674663" cy="8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D17C8-018A-4D8E-8ABE-B24BAF47D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5920"/>
            <a:ext cx="9144000" cy="4358640"/>
          </a:xfrm>
        </p:spPr>
        <p:txBody>
          <a:bodyPr>
            <a:normAutofit fontScale="90000"/>
          </a:bodyPr>
          <a:lstStyle/>
          <a:p>
            <a:br>
              <a:rPr lang="nl-NL" sz="4800" b="1" dirty="0"/>
            </a:br>
            <a:r>
              <a:rPr lang="nl-NL" sz="4800" b="1" dirty="0"/>
              <a:t>KOP Programma</a:t>
            </a:r>
            <a:br>
              <a:rPr lang="nl-NL" sz="4800" b="1" dirty="0"/>
            </a:br>
            <a:r>
              <a:rPr lang="nl-NL" sz="4800" b="1" dirty="0"/>
              <a:t> </a:t>
            </a:r>
            <a:br>
              <a:rPr lang="nl-NL" sz="4800" b="1" dirty="0"/>
            </a:br>
            <a:r>
              <a:rPr lang="nl-NL" sz="3600" b="1" dirty="0"/>
              <a:t>Bouwlogistiek en Mobiele Werktuigen</a:t>
            </a:r>
            <a:br>
              <a:rPr lang="nl-NL" sz="3600" b="1" dirty="0"/>
            </a:br>
            <a:br>
              <a:rPr lang="nl-NL" dirty="0"/>
            </a:br>
            <a:br>
              <a:rPr lang="nl-NL" sz="3600" dirty="0"/>
            </a:br>
            <a:br>
              <a:rPr lang="nl-NL" sz="3600" dirty="0"/>
            </a:br>
            <a:r>
              <a:rPr lang="nl-NL" sz="2200" i="1" dirty="0"/>
              <a:t>17 januari 2024</a:t>
            </a:r>
          </a:p>
        </p:txBody>
      </p:sp>
    </p:spTree>
    <p:extLst>
      <p:ext uri="{BB962C8B-B14F-4D97-AF65-F5344CB8AC3E}">
        <p14:creationId xmlns:p14="http://schemas.microsoft.com/office/powerpoint/2010/main" val="424043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/>
          <p:cNvSpPr/>
          <p:nvPr/>
        </p:nvSpPr>
        <p:spPr>
          <a:xfrm>
            <a:off x="771016" y="2725581"/>
            <a:ext cx="9358504" cy="3149440"/>
          </a:xfrm>
          <a:prstGeom prst="roundRect">
            <a:avLst/>
          </a:prstGeom>
          <a:solidFill>
            <a:schemeClr val="accent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310639" y="2359043"/>
            <a:ext cx="8818881" cy="3919837"/>
          </a:xfrm>
          <a:prstGeom prst="roundRect">
            <a:avLst/>
          </a:prstGeom>
          <a:solidFill>
            <a:srgbClr val="D9D9D9">
              <a:alpha val="85098"/>
            </a:srgbClr>
          </a:solidFill>
          <a:ln>
            <a:solidFill>
              <a:srgbClr val="1B235A">
                <a:alpha val="8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ED25AD-4B58-48EA-9A31-485A40A8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359"/>
            <a:ext cx="10073640" cy="1325563"/>
          </a:xfrm>
        </p:spPr>
        <p:txBody>
          <a:bodyPr>
            <a:normAutofit/>
          </a:bodyPr>
          <a:lstStyle/>
          <a:p>
            <a:r>
              <a:rPr lang="nl-NL" sz="2400" i="1"/>
              <a:t>1. Topsector Logistiek | </a:t>
            </a:r>
            <a:r>
              <a:rPr lang="nl-NL" sz="2400" i="1" err="1"/>
              <a:t>Governance</a:t>
            </a:r>
            <a:endParaRPr lang="nl-NL" sz="2400" i="1"/>
          </a:p>
        </p:txBody>
      </p:sp>
      <p:sp>
        <p:nvSpPr>
          <p:cNvPr id="5" name="Afgeronde rechthoek 4"/>
          <p:cNvSpPr/>
          <p:nvPr/>
        </p:nvSpPr>
        <p:spPr>
          <a:xfrm>
            <a:off x="4151566" y="1231283"/>
            <a:ext cx="3137027" cy="4451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TSL Topteam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1717040" y="2880046"/>
            <a:ext cx="2164080" cy="2321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Stuurgroep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>
              <a:solidFill>
                <a:prstClr val="white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>
                <a:solidFill>
                  <a:prstClr val="white"/>
                </a:solidFill>
                <a:latin typeface="Verdana"/>
              </a:rPr>
              <a:t>Ketens</a:t>
            </a:r>
            <a:endParaRPr kumimoji="0" lang="nl-NL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033520" y="2880045"/>
            <a:ext cx="2164080" cy="2321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Stuurgroep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>
              <a:solidFill>
                <a:prstClr val="white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Steden</a:t>
            </a:r>
            <a:r>
              <a:rPr kumimoji="0" lang="nl-NL" sz="160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en Ruimte</a:t>
            </a:r>
            <a:endParaRPr kumimoji="0" lang="nl-NL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350000" y="2880044"/>
            <a:ext cx="2164080" cy="2321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Stuurgroep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>
              <a:solidFill>
                <a:prstClr val="white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Multimodaal</a:t>
            </a:r>
            <a:b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Goederenvervoer</a:t>
            </a:r>
          </a:p>
        </p:txBody>
      </p:sp>
      <p:sp>
        <p:nvSpPr>
          <p:cNvPr id="4" name="Rechthoek 3"/>
          <p:cNvSpPr/>
          <p:nvPr/>
        </p:nvSpPr>
        <p:spPr>
          <a:xfrm>
            <a:off x="3598993" y="1990604"/>
            <a:ext cx="4115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nl-NL" sz="1200" b="1"/>
              <a:t>TSL Uitvoeringsprogramma 2024 - 2026</a:t>
            </a:r>
          </a:p>
        </p:txBody>
      </p:sp>
      <p:cxnSp>
        <p:nvCxnSpPr>
          <p:cNvPr id="17" name="Rechte verbindingslijn 16"/>
          <p:cNvCxnSpPr/>
          <p:nvPr/>
        </p:nvCxnSpPr>
        <p:spPr>
          <a:xfrm flipH="1">
            <a:off x="1822704" y="1676400"/>
            <a:ext cx="2339022" cy="682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7278433" y="1660220"/>
            <a:ext cx="2353247" cy="708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>
          <a:xfrm>
            <a:off x="2936952" y="2428262"/>
            <a:ext cx="5439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nl-NL" sz="1200" i="1"/>
              <a:t>TSL Hoofddoelen &amp; </a:t>
            </a:r>
            <a:r>
              <a:rPr lang="nl-NL" sz="1200" i="1" err="1"/>
              <a:t>KPI’s</a:t>
            </a:r>
            <a:r>
              <a:rPr lang="nl-NL" sz="1200" i="1"/>
              <a:t>: Duurzaam, Veerkrachtig, Bestendig</a:t>
            </a:r>
          </a:p>
        </p:txBody>
      </p:sp>
      <p:sp>
        <p:nvSpPr>
          <p:cNvPr id="24" name="Bijschrift met pijl-omhoog 23"/>
          <p:cNvSpPr/>
          <p:nvPr/>
        </p:nvSpPr>
        <p:spPr>
          <a:xfrm>
            <a:off x="1717040" y="5212078"/>
            <a:ext cx="6797040" cy="508000"/>
          </a:xfrm>
          <a:prstGeom prst="upArrow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err="1"/>
              <a:t>IenW</a:t>
            </a:r>
            <a:r>
              <a:rPr lang="nl-NL" sz="1200"/>
              <a:t> &amp; EZK middelen</a:t>
            </a:r>
          </a:p>
        </p:txBody>
      </p:sp>
      <p:sp>
        <p:nvSpPr>
          <p:cNvPr id="25" name="Rechthoek 24"/>
          <p:cNvSpPr/>
          <p:nvPr/>
        </p:nvSpPr>
        <p:spPr>
          <a:xfrm>
            <a:off x="2629977" y="5915661"/>
            <a:ext cx="6053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nl-NL" sz="1200" i="1"/>
              <a:t>Integrale programmering (Onderzoek, Implementatie en Opschaling)</a:t>
            </a:r>
          </a:p>
        </p:txBody>
      </p:sp>
      <p:sp>
        <p:nvSpPr>
          <p:cNvPr id="18" name="Rechthoek 17"/>
          <p:cNvSpPr/>
          <p:nvPr/>
        </p:nvSpPr>
        <p:spPr>
          <a:xfrm rot="16200000">
            <a:off x="-545352" y="4384689"/>
            <a:ext cx="3336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nl-NL" sz="1100" b="1"/>
              <a:t>Nationale Kennisagenda Logistiek</a:t>
            </a:r>
          </a:p>
        </p:txBody>
      </p:sp>
      <p:sp>
        <p:nvSpPr>
          <p:cNvPr id="31" name="Afgeronde rechthoek 30"/>
          <p:cNvSpPr/>
          <p:nvPr/>
        </p:nvSpPr>
        <p:spPr>
          <a:xfrm>
            <a:off x="10134600" y="2737183"/>
            <a:ext cx="1478280" cy="2840657"/>
          </a:xfrm>
          <a:prstGeom prst="roundRect">
            <a:avLst/>
          </a:prstGeom>
          <a:solidFill>
            <a:srgbClr val="00B050">
              <a:alpha val="60000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3" name="Bijschrift met pijl-omhoog 22"/>
          <p:cNvSpPr/>
          <p:nvPr/>
        </p:nvSpPr>
        <p:spPr>
          <a:xfrm>
            <a:off x="8666480" y="5212078"/>
            <a:ext cx="2164080" cy="508000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err="1"/>
              <a:t>IenW</a:t>
            </a:r>
            <a:r>
              <a:rPr lang="nl-NL" sz="1200"/>
              <a:t> middelen (SEB)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8666480" y="2880044"/>
            <a:ext cx="2164080" cy="23218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Stuurgroep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>
              <a:solidFill>
                <a:prstClr val="white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Bouwlogistiek</a:t>
            </a:r>
          </a:p>
        </p:txBody>
      </p:sp>
      <p:sp>
        <p:nvSpPr>
          <p:cNvPr id="33" name="Rechthoek 32"/>
          <p:cNvSpPr/>
          <p:nvPr/>
        </p:nvSpPr>
        <p:spPr>
          <a:xfrm rot="5400000">
            <a:off x="9779156" y="3712167"/>
            <a:ext cx="2762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nl-NL" sz="1100" b="1"/>
              <a:t>Schoon en </a:t>
            </a:r>
            <a:br>
              <a:rPr lang="nl-NL" sz="1100" b="1"/>
            </a:br>
            <a:r>
              <a:rPr lang="nl-NL" sz="1100" b="1"/>
              <a:t>Emissieloos Bouwen (SEB)</a:t>
            </a:r>
          </a:p>
        </p:txBody>
      </p:sp>
    </p:spTree>
    <p:extLst>
      <p:ext uri="{BB962C8B-B14F-4D97-AF65-F5344CB8AC3E}">
        <p14:creationId xmlns:p14="http://schemas.microsoft.com/office/powerpoint/2010/main" val="235444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2661-86A4-4753-A45C-5CC84874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/>
              <a:t>2. Schoon en Emissieloos Bouwen | </a:t>
            </a:r>
            <a:r>
              <a:rPr lang="en-US" sz="2400" i="1" err="1"/>
              <a:t>Aanvullende</a:t>
            </a:r>
            <a:r>
              <a:rPr lang="en-US" sz="2400" i="1"/>
              <a:t> SEB </a:t>
            </a:r>
            <a:r>
              <a:rPr lang="en-US" sz="2400" i="1" err="1"/>
              <a:t>middelen</a:t>
            </a:r>
            <a:endParaRPr lang="en-NL" sz="24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505F5-E209-44D2-A515-7962AA9C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045" y="1653743"/>
            <a:ext cx="10314038" cy="3975409"/>
          </a:xfrm>
        </p:spPr>
        <p:txBody>
          <a:bodyPr>
            <a:normAutofit lnSpcReduction="10000"/>
          </a:bodyPr>
          <a:lstStyle/>
          <a:p>
            <a:r>
              <a:rPr lang="en-US" sz="1800"/>
              <a:t>Extra 400 </a:t>
            </a:r>
            <a:r>
              <a:rPr lang="en-US" sz="1800" err="1"/>
              <a:t>mln</a:t>
            </a:r>
            <a:r>
              <a:rPr lang="en-US" sz="1800"/>
              <a:t> </a:t>
            </a:r>
            <a:r>
              <a:rPr lang="en-US" sz="1800" err="1"/>
              <a:t>beschikbaar</a:t>
            </a:r>
            <a:r>
              <a:rPr lang="en-US" sz="1800"/>
              <a:t> </a:t>
            </a:r>
            <a:r>
              <a:rPr lang="en-US" sz="1800" err="1"/>
              <a:t>voor</a:t>
            </a:r>
            <a:r>
              <a:rPr lang="en-US" sz="1800"/>
              <a:t> de </a:t>
            </a:r>
            <a:r>
              <a:rPr lang="en-US" sz="1800" err="1"/>
              <a:t>bouw</a:t>
            </a:r>
            <a:r>
              <a:rPr lang="en-US" sz="1800"/>
              <a:t> (= 2e tranche </a:t>
            </a:r>
            <a:r>
              <a:rPr lang="en-US" sz="1800" err="1"/>
              <a:t>Stikstofmiddelen</a:t>
            </a:r>
            <a:r>
              <a:rPr lang="en-US" sz="1800"/>
              <a:t>)</a:t>
            </a:r>
            <a:endParaRPr lang="en-US" sz="1400"/>
          </a:p>
          <a:p>
            <a:endParaRPr lang="en-US" sz="1400"/>
          </a:p>
          <a:p>
            <a:r>
              <a:rPr lang="en-US" sz="1800"/>
              <a:t>Is </a:t>
            </a:r>
            <a:r>
              <a:rPr lang="en-US" sz="1800" err="1"/>
              <a:t>verdeeld</a:t>
            </a:r>
            <a:r>
              <a:rPr lang="en-US" sz="1800"/>
              <a:t> over 4 </a:t>
            </a:r>
            <a:r>
              <a:rPr lang="en-US" sz="1800" err="1"/>
              <a:t>instrumenten</a:t>
            </a:r>
            <a:r>
              <a:rPr lang="en-US" sz="1800"/>
              <a:t>, </a:t>
            </a:r>
            <a:r>
              <a:rPr lang="en-US" sz="1800" err="1"/>
              <a:t>waaronder</a:t>
            </a:r>
            <a:r>
              <a:rPr lang="en-US" sz="1800"/>
              <a:t> het </a:t>
            </a:r>
            <a:r>
              <a:rPr lang="en-US" sz="1800" b="1" err="1"/>
              <a:t>kennis</a:t>
            </a:r>
            <a:r>
              <a:rPr lang="en-US" sz="1800" b="1"/>
              <a:t>- en </a:t>
            </a:r>
            <a:r>
              <a:rPr lang="en-US" sz="1800" b="1" err="1"/>
              <a:t>opschalingsprogramma</a:t>
            </a:r>
            <a:r>
              <a:rPr lang="en-US" sz="1800"/>
              <a:t> (35 </a:t>
            </a:r>
            <a:r>
              <a:rPr lang="en-US" sz="1800" err="1"/>
              <a:t>miljoen</a:t>
            </a:r>
            <a:r>
              <a:rPr lang="en-US" sz="1800"/>
              <a:t>)</a:t>
            </a:r>
          </a:p>
          <a:p>
            <a:endParaRPr lang="en-US" sz="1800"/>
          </a:p>
          <a:p>
            <a:r>
              <a:rPr lang="nl-NL" sz="1800"/>
              <a:t>Aanvullende middelen worden gebruikt om het huidige (K&amp;I) programma in een volgende fase te brengen, nadruk komt hierbij te liggen op opschaling en brede implementatie</a:t>
            </a:r>
            <a:endParaRPr lang="nl-NL" sz="1500"/>
          </a:p>
          <a:p>
            <a:endParaRPr lang="nl-NL" sz="1500"/>
          </a:p>
          <a:p>
            <a:r>
              <a:rPr lang="nl-NL" sz="1800"/>
              <a:t>Naam van het programma wordt gewijzigd, van Kennis- en Innovatieprogramma</a:t>
            </a:r>
            <a:br>
              <a:rPr lang="nl-NL" sz="1800"/>
            </a:br>
            <a:r>
              <a:rPr lang="nl-NL" sz="1800"/>
              <a:t>naar </a:t>
            </a:r>
            <a:r>
              <a:rPr lang="nl-NL" sz="1800" b="1"/>
              <a:t>Kennis, Opschaling- en Praktijkervaringsprogramma (KOP)</a:t>
            </a:r>
            <a:br>
              <a:rPr lang="nl-NL" sz="1800" b="1"/>
            </a:br>
            <a:endParaRPr lang="nl-NL" sz="1800" b="1"/>
          </a:p>
          <a:p>
            <a:r>
              <a:rPr lang="nl-NL" sz="1800"/>
              <a:t>Doorlooptijd: 2024 - 2026</a:t>
            </a:r>
          </a:p>
          <a:p>
            <a:endParaRPr lang="nl-NL" sz="1800"/>
          </a:p>
          <a:p>
            <a:pPr lvl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6690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/>
          <p:cNvCxnSpPr/>
          <p:nvPr/>
        </p:nvCxnSpPr>
        <p:spPr>
          <a:xfrm>
            <a:off x="2424345" y="4355550"/>
            <a:ext cx="0" cy="517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8388728" y="4284430"/>
            <a:ext cx="0" cy="517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434678" y="4289048"/>
            <a:ext cx="0" cy="5172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/>
          <p:cNvSpPr/>
          <p:nvPr/>
        </p:nvSpPr>
        <p:spPr>
          <a:xfrm>
            <a:off x="955764" y="3376495"/>
            <a:ext cx="8876146" cy="979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Kennis-,</a:t>
            </a:r>
            <a:r>
              <a:rPr kumimoji="0" lang="nl-NL" sz="1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Opschaling- en Praktijkervarings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programma (KOP)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955764" y="4729629"/>
            <a:ext cx="2886364" cy="9790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Bouwlogistiek en Mobiele Werktuigen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3950655" y="4729629"/>
            <a:ext cx="2886364" cy="9790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Digitalisering / </a:t>
            </a:r>
            <a:r>
              <a:rPr lang="nl-NL" sz="1400" b="1">
                <a:solidFill>
                  <a:prstClr val="white"/>
                </a:solidFill>
                <a:latin typeface="Verdana"/>
              </a:rPr>
              <a:t>DSGO</a:t>
            </a: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opschaling</a:t>
            </a:r>
          </a:p>
        </p:txBody>
      </p:sp>
      <p:sp>
        <p:nvSpPr>
          <p:cNvPr id="13" name="Afgeronde rechthoek 12"/>
          <p:cNvSpPr/>
          <p:nvPr/>
        </p:nvSpPr>
        <p:spPr>
          <a:xfrm>
            <a:off x="6945546" y="4729628"/>
            <a:ext cx="2886364" cy="9790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Industriële / modulaire prefab</a:t>
            </a:r>
          </a:p>
        </p:txBody>
      </p:sp>
      <p:pic>
        <p:nvPicPr>
          <p:cNvPr id="16" name="Afbeelding 15"/>
          <p:cNvPicPr/>
          <p:nvPr/>
        </p:nvPicPr>
        <p:blipFill rotWithShape="1">
          <a:blip r:embed="rId2"/>
          <a:srcRect l="7085" t="71579" r="85160" b="13104"/>
          <a:stretch/>
        </p:blipFill>
        <p:spPr bwMode="auto">
          <a:xfrm>
            <a:off x="1899920" y="6048675"/>
            <a:ext cx="1025109" cy="637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Afgeronde rechthoek 17"/>
          <p:cNvSpPr/>
          <p:nvPr/>
        </p:nvSpPr>
        <p:spPr>
          <a:xfrm>
            <a:off x="3016477" y="1046034"/>
            <a:ext cx="8876146" cy="1337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Schoon en Emissieloos Bouwen (SEB)</a:t>
            </a:r>
          </a:p>
        </p:txBody>
      </p:sp>
      <p:sp>
        <p:nvSpPr>
          <p:cNvPr id="19" name="Rechthoek 18"/>
          <p:cNvSpPr/>
          <p:nvPr/>
        </p:nvSpPr>
        <p:spPr>
          <a:xfrm>
            <a:off x="3286641" y="1595334"/>
            <a:ext cx="5141843" cy="61271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Doelstellingen Schone luchtakkoord, Klimaattafel en Aanpak Stikstof verenigd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310719" y="1595334"/>
            <a:ext cx="3543273" cy="61271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€</a:t>
            </a:r>
            <a:r>
              <a:rPr lang="nl-NL" sz="1600">
                <a:solidFill>
                  <a:prstClr val="white"/>
                </a:solidFill>
                <a:latin typeface="Verdana"/>
              </a:rPr>
              <a:t>400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miljoen (2</a:t>
            </a:r>
            <a:r>
              <a:rPr kumimoji="0" lang="nl-NL" sz="16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tranche)</a:t>
            </a:r>
          </a:p>
        </p:txBody>
      </p:sp>
      <p:sp>
        <p:nvSpPr>
          <p:cNvPr id="21" name="Afgeronde rechthoek 20"/>
          <p:cNvSpPr/>
          <p:nvPr/>
        </p:nvSpPr>
        <p:spPr>
          <a:xfrm>
            <a:off x="3016477" y="2498601"/>
            <a:ext cx="2151871" cy="4338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SSEB regeling</a:t>
            </a:r>
          </a:p>
        </p:txBody>
      </p:sp>
      <p:sp>
        <p:nvSpPr>
          <p:cNvPr id="22" name="Afgeronde rechthoek 21"/>
          <p:cNvSpPr/>
          <p:nvPr/>
        </p:nvSpPr>
        <p:spPr>
          <a:xfrm>
            <a:off x="5302679" y="2492281"/>
            <a:ext cx="2151871" cy="4338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Aanbestedingseisen</a:t>
            </a:r>
          </a:p>
        </p:txBody>
      </p:sp>
      <p:sp>
        <p:nvSpPr>
          <p:cNvPr id="23" name="Afgeronde rechthoek 22"/>
          <p:cNvSpPr/>
          <p:nvPr/>
        </p:nvSpPr>
        <p:spPr>
          <a:xfrm>
            <a:off x="7588881" y="2500469"/>
            <a:ext cx="2154887" cy="4338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SPUK</a:t>
            </a:r>
          </a:p>
        </p:txBody>
      </p:sp>
      <p:sp>
        <p:nvSpPr>
          <p:cNvPr id="24" name="Afgeronde rechthoek 23"/>
          <p:cNvSpPr/>
          <p:nvPr/>
        </p:nvSpPr>
        <p:spPr>
          <a:xfrm>
            <a:off x="9812635" y="2507501"/>
            <a:ext cx="2079988" cy="4186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KOP programma</a:t>
            </a:r>
          </a:p>
        </p:txBody>
      </p:sp>
      <p:cxnSp>
        <p:nvCxnSpPr>
          <p:cNvPr id="25" name="Rechte verbindingslijn 24"/>
          <p:cNvCxnSpPr/>
          <p:nvPr/>
        </p:nvCxnSpPr>
        <p:spPr>
          <a:xfrm flipH="1">
            <a:off x="1179444" y="2934341"/>
            <a:ext cx="8652466" cy="433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H="1">
            <a:off x="9831911" y="2934341"/>
            <a:ext cx="2022081" cy="514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7248939" y="3822610"/>
            <a:ext cx="2305879" cy="45363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€</a:t>
            </a:r>
            <a:r>
              <a:rPr lang="nl-NL" sz="1600">
                <a:solidFill>
                  <a:prstClr val="white"/>
                </a:solidFill>
                <a:latin typeface="Verdana"/>
              </a:rPr>
              <a:t>35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miljoen</a:t>
            </a:r>
          </a:p>
        </p:txBody>
      </p:sp>
      <p:sp>
        <p:nvSpPr>
          <p:cNvPr id="28" name="Rechthoek 27"/>
          <p:cNvSpPr/>
          <p:nvPr/>
        </p:nvSpPr>
        <p:spPr>
          <a:xfrm>
            <a:off x="1398511" y="5631852"/>
            <a:ext cx="1868455" cy="369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>
                <a:solidFill>
                  <a:prstClr val="white"/>
                </a:solidFill>
                <a:latin typeface="Verdana"/>
              </a:rPr>
              <a:t>14 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miljoen</a:t>
            </a:r>
          </a:p>
        </p:txBody>
      </p:sp>
      <p:sp>
        <p:nvSpPr>
          <p:cNvPr id="29" name="Rechthoek 28"/>
          <p:cNvSpPr/>
          <p:nvPr/>
        </p:nvSpPr>
        <p:spPr>
          <a:xfrm>
            <a:off x="4417395" y="5628848"/>
            <a:ext cx="1868455" cy="369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>
                <a:solidFill>
                  <a:prstClr val="white"/>
                </a:solidFill>
                <a:latin typeface="Verdana"/>
              </a:rPr>
              <a:t>8 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miljoen</a:t>
            </a:r>
          </a:p>
        </p:txBody>
      </p:sp>
      <p:sp>
        <p:nvSpPr>
          <p:cNvPr id="30" name="Rechthoek 29"/>
          <p:cNvSpPr/>
          <p:nvPr/>
        </p:nvSpPr>
        <p:spPr>
          <a:xfrm>
            <a:off x="7374740" y="5638061"/>
            <a:ext cx="1868455" cy="369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prstClr val="white"/>
                </a:solidFill>
                <a:latin typeface="Verdana"/>
              </a:rPr>
              <a:t>13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miljoen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67ED25AD-4B58-48EA-9A31-485A40A8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18" y="180371"/>
            <a:ext cx="9678223" cy="1022653"/>
          </a:xfrm>
        </p:spPr>
        <p:txBody>
          <a:bodyPr>
            <a:normAutofit/>
          </a:bodyPr>
          <a:lstStyle/>
          <a:p>
            <a:r>
              <a:rPr lang="nl-NL" sz="2400" i="1"/>
              <a:t>KOP programma Schoon en Emissieloos Bouwen (SEB)</a:t>
            </a:r>
          </a:p>
        </p:txBody>
      </p:sp>
      <p:pic>
        <p:nvPicPr>
          <p:cNvPr id="6146" name="Picture 2" descr="https://www.digigo.nu/files/themes/siyou/dist/images/logo_9b5513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75" y="6137484"/>
            <a:ext cx="1099083" cy="4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edia-exp1.licdn.com/dms/image/C4D0BAQH7bPgUeCE6VQ/company-logo_200_200/0/1656673572456?e=2147483647&amp;v=beta&amp;t=upM8smJYFVhGSyX-AgyMwJ65smptOybUn_h5MqIt1W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5243" r="4163" b="23824"/>
          <a:stretch/>
        </p:blipFill>
        <p:spPr bwMode="auto">
          <a:xfrm>
            <a:off x="7866898" y="6031961"/>
            <a:ext cx="901026" cy="7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1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D25AD-4B58-48EA-9A31-485A40A8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359"/>
            <a:ext cx="10449560" cy="1325563"/>
          </a:xfrm>
        </p:spPr>
        <p:txBody>
          <a:bodyPr>
            <a:normAutofit/>
          </a:bodyPr>
          <a:lstStyle/>
          <a:p>
            <a:r>
              <a:rPr lang="nl-NL" sz="2400" i="1"/>
              <a:t>Doelstelling KOP programma Bouwlogistiek en Mobiele Werktuigen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1890DF6A-46A2-461C-8797-0CC51BD2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922"/>
            <a:ext cx="10358120" cy="4590398"/>
          </a:xfrm>
        </p:spPr>
        <p:txBody>
          <a:bodyPr>
            <a:normAutofit fontScale="92500"/>
          </a:bodyPr>
          <a:lstStyle/>
          <a:p>
            <a:pPr marL="522900" indent="-342900">
              <a:spcBef>
                <a:spcPts val="600"/>
              </a:spcBef>
              <a:buAutoNum type="arabicPeriod"/>
            </a:pPr>
            <a:r>
              <a:rPr lang="nl-NL" sz="1700" b="1"/>
              <a:t>Bijdragen aan SEB doelstellingen (2030)</a:t>
            </a:r>
          </a:p>
          <a:p>
            <a:pPr marL="522900" indent="-342900">
              <a:spcBef>
                <a:spcPts val="600"/>
              </a:spcBef>
              <a:buAutoNum type="arabicPeriod"/>
            </a:pPr>
            <a:endParaRPr lang="nl-NL" sz="1800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60% Stikstof-, 0,4 </a:t>
            </a:r>
            <a:r>
              <a:rPr lang="nl-NL" sz="1400" err="1"/>
              <a:t>Mton</a:t>
            </a:r>
            <a:r>
              <a:rPr lang="nl-NL" sz="1400"/>
              <a:t> Co2- en 75% fijnstofreductie in 2030 (t.o.v. referentiejaar)</a:t>
            </a:r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Maar daarnaast dragen resultaten ook bij aan andere opbrengsten (efficiencyverbeteringen, vermindering verpakkingsmateriaal, vergroten veiligheid, effectiever gebruik van data, etc.)</a:t>
            </a:r>
            <a:br>
              <a:rPr lang="nl-NL" sz="1400"/>
            </a:br>
            <a:endParaRPr lang="nl-NL" sz="1400"/>
          </a:p>
          <a:p>
            <a:pPr marL="180000" indent="0">
              <a:spcBef>
                <a:spcPts val="600"/>
              </a:spcBef>
              <a:buNone/>
            </a:pPr>
            <a:r>
              <a:rPr lang="nl-NL" sz="1800" b="1"/>
              <a:t>2</a:t>
            </a:r>
            <a:r>
              <a:rPr lang="nl-NL" sz="1800"/>
              <a:t>. </a:t>
            </a:r>
            <a:r>
              <a:rPr lang="nl-NL" sz="1700" b="1"/>
              <a:t>Bijdragen aan KOP specifieke doelstellingen (inzet 2026)</a:t>
            </a:r>
            <a:endParaRPr lang="nl-NL" sz="1300" b="1" u="sng"/>
          </a:p>
          <a:p>
            <a:pPr marL="180000" indent="0">
              <a:spcBef>
                <a:spcPts val="600"/>
              </a:spcBef>
              <a:buNone/>
            </a:pPr>
            <a:endParaRPr lang="nl-NL" sz="1800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15% van de nieuwbouwconcepten op de markt zijn volledig geoptimaliseerd op de ketenemissies (digitaal ontwerp en aansturing keten inclusief logistiek, bouwlocatie en industrieel productieproces)</a:t>
            </a:r>
            <a:br>
              <a:rPr lang="nl-NL" sz="1400"/>
            </a:br>
            <a:endParaRPr lang="nl-NL" sz="1400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Gemeenten en opdrachtgevers kunnen gebruik maken van standaard uitvraageisen en gunningscriteria waarin procesmaatregelen zijn geïntegreerd (een instrumentarium) en mogelijk gewaardeerd</a:t>
            </a:r>
            <a:br>
              <a:rPr lang="nl-NL" sz="1400"/>
            </a:br>
            <a:endParaRPr lang="nl-NL" sz="1400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Eenvoudig kunnen berekenen van emissies in de bouwfase inclusief emissiereducties naar procesmaatregel</a:t>
            </a:r>
            <a:br>
              <a:rPr lang="nl-NL" sz="1400"/>
            </a:br>
            <a:endParaRPr lang="nl-NL" sz="1800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Er is een landelijk dekkend bijscholing &amp; opleidingsprogramma opgezet voor marktpartijen, overheden en kennisinstellingen waar personeel en studenten kennis en vaardigheden voor Emissieloos bouwen kunnen opdoen</a:t>
            </a:r>
          </a:p>
        </p:txBody>
      </p:sp>
    </p:spTree>
    <p:extLst>
      <p:ext uri="{BB962C8B-B14F-4D97-AF65-F5344CB8AC3E}">
        <p14:creationId xmlns:p14="http://schemas.microsoft.com/office/powerpoint/2010/main" val="134573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D25AD-4B58-48EA-9A31-485A40A8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359"/>
            <a:ext cx="9931400" cy="1325563"/>
          </a:xfrm>
        </p:spPr>
        <p:txBody>
          <a:bodyPr>
            <a:normAutofit/>
          </a:bodyPr>
          <a:lstStyle/>
          <a:p>
            <a:r>
              <a:rPr lang="nl-NL" sz="2400" i="1"/>
              <a:t>KOP programma | Benadering vanuit logistieke invalshoek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1890DF6A-46A2-461C-8797-0CC51BD27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476"/>
            <a:ext cx="10419080" cy="4351338"/>
          </a:xfrm>
        </p:spPr>
        <p:txBody>
          <a:bodyPr>
            <a:normAutofit fontScale="92500" lnSpcReduction="10000"/>
          </a:bodyPr>
          <a:lstStyle/>
          <a:p>
            <a:pPr marL="522900" indent="-342900">
              <a:spcBef>
                <a:spcPts val="600"/>
              </a:spcBef>
              <a:buFont typeface="+mj-lt"/>
              <a:buAutoNum type="arabicPeriod"/>
            </a:pPr>
            <a:r>
              <a:rPr lang="nl-NL" sz="1700" b="1"/>
              <a:t>Passen binnen de opzet / kaders van het KOP programma (3 deelprogramma’s)</a:t>
            </a:r>
          </a:p>
          <a:p>
            <a:pPr marL="52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nl-NL" sz="1800"/>
          </a:p>
          <a:p>
            <a:pPr marL="52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nl-NL" sz="1700" b="1"/>
              <a:t>Ontwikkelingen die van grote invloed zijn op de </a:t>
            </a:r>
            <a:r>
              <a:rPr lang="nl-NL" sz="1700" b="1" err="1"/>
              <a:t>supply</a:t>
            </a:r>
            <a:r>
              <a:rPr lang="nl-NL" sz="1700" b="1"/>
              <a:t> chain in de bouw</a:t>
            </a:r>
            <a:br>
              <a:rPr lang="nl-NL" sz="1800"/>
            </a:br>
            <a:endParaRPr lang="nl-NL" sz="1800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De ontwikkeling in de elektrificatie van transportmaterieel en bouwmaterieel op de bouwplaats, en het managen en omgaan met bijkomende (nieuwe) uitdagingen / problemen op het gebied van </a:t>
            </a:r>
            <a:r>
              <a:rPr lang="nl-NL" sz="1400" b="1"/>
              <a:t>laden en energielogistiek</a:t>
            </a:r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nl-NL" sz="1400" b="1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Een structurele verschuiving van de bouwsite als fabricageplek naar de </a:t>
            </a:r>
            <a:r>
              <a:rPr lang="nl-NL" sz="1400" b="1"/>
              <a:t>site als assemblageplek</a:t>
            </a:r>
            <a:r>
              <a:rPr lang="nl-NL" sz="1400"/>
              <a:t>, en de veranderingen die dat vraagt in het organiseren en plannen van materialen, materieel en mensen naar en op de bouwsite</a:t>
            </a:r>
            <a:br>
              <a:rPr lang="nl-NL" sz="1400" b="1"/>
            </a:br>
            <a:endParaRPr lang="nl-NL" sz="1400" b="1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De toename in het gebruik van duurzame materialen, toepassing van modulaire en circulaire bouwconcepten, en de doorvertaling naar het inrichten en organiseren van </a:t>
            </a:r>
            <a:r>
              <a:rPr lang="nl-NL" sz="1400" b="1"/>
              <a:t>circulaire logistiek</a:t>
            </a:r>
            <a:br>
              <a:rPr lang="nl-NL" sz="1400" b="1"/>
            </a:br>
            <a:endParaRPr lang="nl-NL" sz="1400" b="1"/>
          </a:p>
          <a:p>
            <a:pPr marL="52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nl-NL" sz="1700" b="1"/>
              <a:t>Aandacht voor toepassing / opschaling van kennis rondom specifieke onderwerpen</a:t>
            </a:r>
            <a:br>
              <a:rPr lang="nl-NL" sz="1700"/>
            </a:br>
            <a:endParaRPr lang="nl-NL" sz="1700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sz="1400"/>
              <a:t>Voorspellen, meten, monitoring van emissies; inzet van bouwhubs (verbreden aanbod), veiligheid op en rond de bouwplaats, digitalisering van de keten en gebruik van SC software, borgen van (nieuwe) logistieke kennis in de sector en opleiding / onderwijs</a:t>
            </a:r>
            <a:br>
              <a:rPr lang="nl-NL" sz="1400"/>
            </a:br>
            <a:endParaRPr lang="nl-NL" sz="1400"/>
          </a:p>
          <a:p>
            <a:pPr marL="98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nl-NL" sz="1400" b="1"/>
          </a:p>
        </p:txBody>
      </p:sp>
    </p:spTree>
    <p:extLst>
      <p:ext uri="{BB962C8B-B14F-4D97-AF65-F5344CB8AC3E}">
        <p14:creationId xmlns:p14="http://schemas.microsoft.com/office/powerpoint/2010/main" val="361107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252000"/>
            <a:ext cx="10515600" cy="720000"/>
          </a:xfrm>
        </p:spPr>
        <p:txBody>
          <a:bodyPr>
            <a:normAutofit/>
          </a:bodyPr>
          <a:lstStyle/>
          <a:p>
            <a:r>
              <a:rPr lang="nl-NL" sz="2400" i="1" dirty="0"/>
              <a:t>Living Labs | 3 x 3 + 1</a:t>
            </a:r>
            <a:endParaRPr lang="nl-NL" sz="2400" dirty="0"/>
          </a:p>
        </p:txBody>
      </p:sp>
      <p:sp>
        <p:nvSpPr>
          <p:cNvPr id="3" name="Rechthoek 2"/>
          <p:cNvSpPr/>
          <p:nvPr/>
        </p:nvSpPr>
        <p:spPr>
          <a:xfrm>
            <a:off x="7948571" y="1783466"/>
            <a:ext cx="2945286" cy="4860000"/>
          </a:xfrm>
          <a:prstGeom prst="rect">
            <a:avLst/>
          </a:prstGeom>
          <a:solidFill>
            <a:srgbClr val="97C14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166693" y="1760737"/>
            <a:ext cx="2340000" cy="4919667"/>
          </a:xfrm>
          <a:prstGeom prst="rect">
            <a:avLst/>
          </a:prstGeom>
          <a:solidFill>
            <a:srgbClr val="013A5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511596" y="1713147"/>
            <a:ext cx="2434986" cy="4937872"/>
          </a:xfrm>
          <a:prstGeom prst="rect">
            <a:avLst/>
          </a:prstGeom>
          <a:solidFill>
            <a:srgbClr val="013A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828000" y="1723799"/>
            <a:ext cx="2340000" cy="4927221"/>
          </a:xfrm>
          <a:prstGeom prst="rect">
            <a:avLst/>
          </a:prstGeom>
          <a:solidFill>
            <a:srgbClr val="01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2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57" y="1915411"/>
            <a:ext cx="2015999" cy="10411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ieuwbouw Havenkwartier Katendrecht Rotterdam | Havenkwartier Katendrech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79" y="1915411"/>
            <a:ext cx="2015999" cy="102536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e bronafbeelding bekijken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22" y="1917605"/>
            <a:ext cx="2015999" cy="103144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/>
          <p:nvPr/>
        </p:nvSpPr>
        <p:spPr>
          <a:xfrm>
            <a:off x="3314494" y="2956602"/>
            <a:ext cx="2052855" cy="504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nl-NL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Toren Niko Eindhoven</a:t>
            </a:r>
          </a:p>
        </p:txBody>
      </p:sp>
      <p:sp>
        <p:nvSpPr>
          <p:cNvPr id="11" name="Titel 1"/>
          <p:cNvSpPr txBox="1"/>
          <p:nvPr/>
        </p:nvSpPr>
        <p:spPr>
          <a:xfrm>
            <a:off x="5717570" y="2948326"/>
            <a:ext cx="2043838" cy="50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nl-NL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Rotterdam Katendrecht</a:t>
            </a:r>
            <a:endParaRPr lang="nl-NL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el 1"/>
          <p:cNvSpPr txBox="1"/>
          <p:nvPr/>
        </p:nvSpPr>
        <p:spPr>
          <a:xfrm>
            <a:off x="1011622" y="2956602"/>
            <a:ext cx="2015999" cy="50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nl-NL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GWW</a:t>
            </a:r>
          </a:p>
        </p:txBody>
      </p:sp>
      <p:sp>
        <p:nvSpPr>
          <p:cNvPr id="13" name="Titel 1"/>
          <p:cNvSpPr txBox="1"/>
          <p:nvPr/>
        </p:nvSpPr>
        <p:spPr>
          <a:xfrm>
            <a:off x="967708" y="5841180"/>
            <a:ext cx="2015999" cy="666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nl-NL" sz="1200" b="1" dirty="0">
                <a:solidFill>
                  <a:schemeClr val="bg2"/>
                </a:solidFill>
                <a:latin typeface="+mn-lt"/>
              </a:rPr>
              <a:t>GWW</a:t>
            </a:r>
          </a:p>
        </p:txBody>
      </p:sp>
      <p:sp>
        <p:nvSpPr>
          <p:cNvPr id="14" name="Titel 1"/>
          <p:cNvSpPr txBox="1"/>
          <p:nvPr/>
        </p:nvSpPr>
        <p:spPr>
          <a:xfrm>
            <a:off x="914048" y="3441279"/>
            <a:ext cx="2249812" cy="246616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/>
                <a:cs typeface="Calibri" panose="020F0502020204030204" pitchFamily="34" charset="0"/>
              </a:rPr>
              <a:t>Optimale uitrol en inzet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/>
                <a:cs typeface="Calibri" panose="020F0502020204030204" pitchFamily="34" charset="0"/>
              </a:rPr>
              <a:t>logistieke control tower software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nl-NL" sz="10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/>
              <a:cs typeface="Calibri" panose="020F0502020204030204" pitchFamily="34" charset="0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/>
                <a:cs typeface="Calibri" panose="020F0502020204030204" pitchFamily="34" charset="0"/>
              </a:rPr>
              <a:t>Opstellen beste practices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/>
                <a:cs typeface="Calibri" panose="020F0502020204030204" pitchFamily="34" charset="0"/>
              </a:rPr>
              <a:t>control tower</a:t>
            </a:r>
            <a:endParaRPr lang="nl-NL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el 1"/>
          <p:cNvSpPr txBox="1"/>
          <p:nvPr/>
        </p:nvSpPr>
        <p:spPr>
          <a:xfrm>
            <a:off x="5664436" y="3458980"/>
            <a:ext cx="2280219" cy="221567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voorspellen van overlast en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congestie voor gemeenten m.b.t.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gebiedsregie voor meerdere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projecten &amp; aannemers</a:t>
            </a:r>
          </a:p>
          <a:p>
            <a:pPr>
              <a:lnSpc>
                <a:spcPts val="1200"/>
              </a:lnSpc>
            </a:pPr>
            <a:endParaRPr lang="nl-NL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Toolbox ontwikkelen voor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gemeente m.b.t. energie-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voorzieninggebied </a:t>
            </a:r>
          </a:p>
          <a:p>
            <a:pPr>
              <a:lnSpc>
                <a:spcPts val="1200"/>
              </a:lnSpc>
            </a:pPr>
            <a:endParaRPr lang="nl-NL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gerelateerd personenverkeer 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voorspellen, incl. effect maatregelen</a:t>
            </a:r>
          </a:p>
          <a:p>
            <a:pPr>
              <a:lnSpc>
                <a:spcPts val="1200"/>
              </a:lnSpc>
            </a:pPr>
            <a:br>
              <a:rPr lang="nl-NL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el 1"/>
          <p:cNvSpPr txBox="1"/>
          <p:nvPr/>
        </p:nvSpPr>
        <p:spPr>
          <a:xfrm>
            <a:off x="3272554" y="3441279"/>
            <a:ext cx="2229235" cy="246616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gerelateerd personenverkeer 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voorspellen, maatregelen treffen en 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effect meten.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nl-NL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Optimalisatie en automatisering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 het bepalen van werkpakketten</a:t>
            </a:r>
            <a:b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gebruik </a:t>
            </a:r>
            <a:r>
              <a:rPr lang="nl-NL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Bouwhub</a:t>
            </a:r>
            <a:endParaRPr lang="nl-NL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120645" y="2637198"/>
            <a:ext cx="2771445" cy="353210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400" dirty="0"/>
              <a:t>Elektrificeren en</a:t>
            </a:r>
            <a:br>
              <a:rPr lang="nl-NL" sz="1400" dirty="0"/>
            </a:br>
            <a:r>
              <a:rPr lang="nl-NL" sz="1400" dirty="0"/>
              <a:t>energielogistiek</a:t>
            </a:r>
            <a:endParaRPr lang="nl-NL" sz="1400" dirty="0">
              <a:ea typeface="Verdana" panose="020B0604030504040204"/>
            </a:endParaRPr>
          </a:p>
          <a:p>
            <a:pPr marL="342900" indent="-342900">
              <a:buFont typeface="+mj-lt"/>
              <a:buAutoNum type="arabicPeriod"/>
            </a:pPr>
            <a:endParaRPr lang="nl-NL" sz="1400" dirty="0">
              <a:ea typeface="Verdana" panose="020B0604030504040204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Emissies voorspellen,</a:t>
            </a:r>
            <a:br>
              <a:rPr lang="nl-NL" sz="1400" dirty="0"/>
            </a:br>
            <a:r>
              <a:rPr lang="nl-NL" sz="1400" dirty="0"/>
              <a:t>monitoren en aantonen</a:t>
            </a:r>
            <a:endParaRPr lang="nl-NL" sz="1400" dirty="0">
              <a:ea typeface="Verdana" panose="020B060403050404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400" dirty="0">
                <a:ea typeface="Verdana" panose="020B0604030504040204"/>
              </a:rPr>
              <a:t>Incl. benchmarks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400" dirty="0">
                <a:ea typeface="Verdana" panose="020B0604030504040204"/>
              </a:rPr>
              <a:t>3 X 4 X 6</a:t>
            </a:r>
          </a:p>
          <a:p>
            <a:pPr marL="1257300" lvl="2" indent="-342900">
              <a:buFont typeface="+mj-lt"/>
              <a:buAutoNum type="arabicPeriod"/>
            </a:pPr>
            <a:endParaRPr lang="nl-NL" sz="1400" dirty="0">
              <a:ea typeface="Verdana" panose="020B0604030504040204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Logistiek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ea typeface="Verdana" panose="020B0604030504040204"/>
              </a:rPr>
              <a:t>Control </a:t>
            </a:r>
            <a:r>
              <a:rPr lang="nl-NL" sz="1400" dirty="0" err="1">
                <a:ea typeface="Verdana" panose="020B0604030504040204"/>
              </a:rPr>
              <a:t>towers</a:t>
            </a:r>
            <a:endParaRPr lang="nl-NL" sz="1400" dirty="0">
              <a:ea typeface="Verdana" panose="020B060403050404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 err="1">
                <a:ea typeface="Verdana" panose="020B0604030504040204"/>
              </a:rPr>
              <a:t>Ops</a:t>
            </a:r>
            <a:r>
              <a:rPr lang="nl-NL" sz="1400" dirty="0">
                <a:ea typeface="Verdana" panose="020B0604030504040204"/>
              </a:rPr>
              <a:t>.(afleverprofiel)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ea typeface="Verdana" panose="020B0604030504040204"/>
              </a:rPr>
              <a:t>Overige</a:t>
            </a:r>
          </a:p>
          <a:p>
            <a:pPr marL="342900" indent="-342900">
              <a:buFont typeface="+mj-lt"/>
              <a:buAutoNum type="arabicPeriod"/>
            </a:pPr>
            <a:endParaRPr lang="nl-NL" sz="1400" dirty="0">
              <a:ea typeface="Verdana" panose="020B0604030504040204"/>
            </a:endParaRPr>
          </a:p>
          <a:p>
            <a:endParaRPr lang="nl-NL" sz="1400" dirty="0"/>
          </a:p>
          <a:p>
            <a:endParaRPr lang="nl-NL" sz="1400" dirty="0"/>
          </a:p>
          <a:p>
            <a:pPr marL="342900" indent="-342900">
              <a:buFont typeface="+mj-lt"/>
              <a:buAutoNum type="arabicPeriod"/>
            </a:pPr>
            <a:r>
              <a:rPr lang="nl-NL" sz="1400" dirty="0"/>
              <a:t>Training en opleidingen</a:t>
            </a:r>
            <a:endParaRPr lang="nl-NL" sz="1400" dirty="0">
              <a:ea typeface="Verdana" panose="020B0604030504040204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27999" y="1277960"/>
            <a:ext cx="7189933" cy="5055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l-NL" sz="1100" b="1" dirty="0">
              <a:solidFill>
                <a:schemeClr val="bg1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7948573" y="1277960"/>
            <a:ext cx="2945286" cy="505506"/>
          </a:xfrm>
          <a:prstGeom prst="rect">
            <a:avLst/>
          </a:prstGeom>
          <a:solidFill>
            <a:srgbClr val="97C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b="1" dirty="0">
              <a:solidFill>
                <a:schemeClr val="bg1"/>
              </a:solidFill>
            </a:endParaRPr>
          </a:p>
        </p:txBody>
      </p:sp>
      <p:sp>
        <p:nvSpPr>
          <p:cNvPr id="20" name="Titel 1"/>
          <p:cNvSpPr txBox="1"/>
          <p:nvPr/>
        </p:nvSpPr>
        <p:spPr>
          <a:xfrm>
            <a:off x="3328887" y="5841180"/>
            <a:ext cx="2015999" cy="666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nl-NL" sz="1200" b="1" dirty="0">
                <a:solidFill>
                  <a:schemeClr val="bg2"/>
                </a:solidFill>
                <a:latin typeface="+mn-lt"/>
              </a:rPr>
              <a:t>Woning </a:t>
            </a:r>
            <a:r>
              <a:rPr lang="nl-NL" sz="1200" b="1">
                <a:solidFill>
                  <a:schemeClr val="bg2"/>
                </a:solidFill>
                <a:latin typeface="+mn-lt"/>
              </a:rPr>
              <a:t>/ binnenstedelijk</a:t>
            </a:r>
            <a:endParaRPr lang="nl-NL" sz="12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1" name="Titel 1"/>
          <p:cNvSpPr txBox="1"/>
          <p:nvPr/>
        </p:nvSpPr>
        <p:spPr>
          <a:xfrm>
            <a:off x="5736326" y="5841179"/>
            <a:ext cx="2015999" cy="666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nl-NL" sz="1200" b="1" dirty="0">
                <a:solidFill>
                  <a:schemeClr val="bg2"/>
                </a:solidFill>
                <a:latin typeface="+mn-lt"/>
              </a:rPr>
              <a:t>Gebiedsontwikkeling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826007" y="1358994"/>
            <a:ext cx="7118647" cy="43112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nl-NL" sz="1800" dirty="0">
                <a:solidFill>
                  <a:schemeClr val="bg1"/>
                </a:solidFill>
              </a:rPr>
              <a:t>Specifieke doelen per Living Lab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957327" y="1357200"/>
            <a:ext cx="2936530" cy="371381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nl-NL" sz="1800" dirty="0">
                <a:solidFill>
                  <a:schemeClr val="bg1"/>
                </a:solidFill>
              </a:rPr>
              <a:t>Generieke doelen</a:t>
            </a:r>
          </a:p>
        </p:txBody>
      </p:sp>
    </p:spTree>
    <p:extLst>
      <p:ext uri="{BB962C8B-B14F-4D97-AF65-F5344CB8AC3E}">
        <p14:creationId xmlns:p14="http://schemas.microsoft.com/office/powerpoint/2010/main" val="329146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35350"/>
              </p:ext>
            </p:extLst>
          </p:nvPr>
        </p:nvGraphicFramePr>
        <p:xfrm>
          <a:off x="791362" y="819171"/>
          <a:ext cx="6681790" cy="5611460"/>
        </p:xfrm>
        <a:graphic>
          <a:graphicData uri="http://schemas.openxmlformats.org/drawingml/2006/table">
            <a:tbl>
              <a:tblPr/>
              <a:tblGrid>
                <a:gridCol w="725069">
                  <a:extLst>
                    <a:ext uri="{9D8B030D-6E8A-4147-A177-3AD203B41FA5}">
                      <a16:colId xmlns:a16="http://schemas.microsoft.com/office/drawing/2014/main" val="3880366907"/>
                    </a:ext>
                  </a:extLst>
                </a:gridCol>
                <a:gridCol w="725069">
                  <a:extLst>
                    <a:ext uri="{9D8B030D-6E8A-4147-A177-3AD203B41FA5}">
                      <a16:colId xmlns:a16="http://schemas.microsoft.com/office/drawing/2014/main" val="4228489591"/>
                    </a:ext>
                  </a:extLst>
                </a:gridCol>
                <a:gridCol w="602365">
                  <a:extLst>
                    <a:ext uri="{9D8B030D-6E8A-4147-A177-3AD203B41FA5}">
                      <a16:colId xmlns:a16="http://schemas.microsoft.com/office/drawing/2014/main" val="2868123523"/>
                    </a:ext>
                  </a:extLst>
                </a:gridCol>
                <a:gridCol w="725069">
                  <a:extLst>
                    <a:ext uri="{9D8B030D-6E8A-4147-A177-3AD203B41FA5}">
                      <a16:colId xmlns:a16="http://schemas.microsoft.com/office/drawing/2014/main" val="529568055"/>
                    </a:ext>
                  </a:extLst>
                </a:gridCol>
                <a:gridCol w="725069">
                  <a:extLst>
                    <a:ext uri="{9D8B030D-6E8A-4147-A177-3AD203B41FA5}">
                      <a16:colId xmlns:a16="http://schemas.microsoft.com/office/drawing/2014/main" val="3676072713"/>
                    </a:ext>
                  </a:extLst>
                </a:gridCol>
                <a:gridCol w="725069">
                  <a:extLst>
                    <a:ext uri="{9D8B030D-6E8A-4147-A177-3AD203B41FA5}">
                      <a16:colId xmlns:a16="http://schemas.microsoft.com/office/drawing/2014/main" val="200598412"/>
                    </a:ext>
                  </a:extLst>
                </a:gridCol>
                <a:gridCol w="725069">
                  <a:extLst>
                    <a:ext uri="{9D8B030D-6E8A-4147-A177-3AD203B41FA5}">
                      <a16:colId xmlns:a16="http://schemas.microsoft.com/office/drawing/2014/main" val="2775121033"/>
                    </a:ext>
                  </a:extLst>
                </a:gridCol>
                <a:gridCol w="1729011">
                  <a:extLst>
                    <a:ext uri="{9D8B030D-6E8A-4147-A177-3AD203B41FA5}">
                      <a16:colId xmlns:a16="http://schemas.microsoft.com/office/drawing/2014/main" val="40152157"/>
                    </a:ext>
                  </a:extLst>
                </a:gridCol>
              </a:tblGrid>
              <a:tr h="2349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Programmalijnen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(Hoofd)onderwerpen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309683"/>
                  </a:ext>
                </a:extLst>
              </a:tr>
              <a:tr h="234966">
                <a:tc rowSpan="5" gridSpan="3">
                  <a:txBody>
                    <a:bodyPr/>
                    <a:lstStyle/>
                    <a:p>
                      <a:pPr algn="ctr" fontAlgn="ctr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- Emissies, Elektrificatie &amp; Energielogistiek</a:t>
                      </a:r>
                    </a:p>
                  </a:txBody>
                  <a:tcPr marL="6292" marR="6292" marT="6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Voorspellen, meten, monitoring emissies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836949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Uitrol NOx (emissie) footprinting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827822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Neveneffecten inzet ZE materieel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43566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Energielogistiek op ZE bouwplaats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278825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Gebiedsontwikkeling &amp; rol van overheid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59896"/>
                  </a:ext>
                </a:extLst>
              </a:tr>
              <a:tr h="22398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523050"/>
                  </a:ext>
                </a:extLst>
              </a:tr>
              <a:tr h="243068"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- Assemblage, Logistiek &amp; ketenaansturing</a:t>
                      </a:r>
                    </a:p>
                  </a:txBody>
                  <a:tcPr marL="6292" marR="6292" marT="6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Impact dominante prefab bouwwijzen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569625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Digitalisering en data integratie (pre-fab) bouwketen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25694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Beschikbaarheid data en informatielogistiek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15636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Toepassing en opschaling inzet bouwhubs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325987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Ketenregie voor effectieve (pre-fab/modulaire) bouwlogistiek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51104"/>
                  </a:ext>
                </a:extLst>
              </a:tr>
              <a:tr h="226864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73545"/>
                  </a:ext>
                </a:extLst>
              </a:tr>
              <a:tr h="22398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97135"/>
                  </a:ext>
                </a:extLst>
              </a:tr>
              <a:tr h="243068">
                <a:tc rowSpan="5" gridSpan="3">
                  <a:txBody>
                    <a:bodyPr/>
                    <a:lstStyle/>
                    <a:p>
                      <a:pPr algn="ctr" fontAlgn="ctr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Circulaire Bouw &amp; Infra Logistiek </a:t>
                      </a:r>
                    </a:p>
                  </a:txBody>
                  <a:tcPr marL="6292" marR="6292" marT="6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Integratie circulaire bouwconcepten en logistiek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73233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Beschikbaarheid data materiaalstromen en informatielogistiek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350109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3.Transitie circulaire ketens in de bouw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81405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Opschaling circulaire bouwketens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90137"/>
                  </a:ext>
                </a:extLst>
              </a:tr>
              <a:tr h="223984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393353"/>
                  </a:ext>
                </a:extLst>
              </a:tr>
              <a:tr h="22398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2" marR="6292" marT="6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82249"/>
                  </a:ext>
                </a:extLst>
              </a:tr>
              <a:tr h="243068"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 - Human Capital</a:t>
                      </a:r>
                    </a:p>
                  </a:txBody>
                  <a:tcPr marL="6292" marR="6292" marT="6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Ontsluiten praktijkkennis en ervaring Living Labs (+1)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186712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Bijscholings- en opleidingsprogramma Bouwlogistiek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41275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Future Skills in Bouwlogistiek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96279"/>
                  </a:ext>
                </a:extLst>
              </a:tr>
              <a:tr h="234966">
                <a:tc gridSpan="3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Kennisbank Bouwlogistiek</a:t>
                      </a:r>
                    </a:p>
                  </a:txBody>
                  <a:tcPr marL="6292" marR="6292" marT="6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164721"/>
                  </a:ext>
                </a:extLst>
              </a:tr>
            </a:tbl>
          </a:graphicData>
        </a:graphic>
      </p:graphicFrame>
      <p:sp>
        <p:nvSpPr>
          <p:cNvPr id="16" name="Titel 1">
            <a:extLst>
              <a:ext uri="{FF2B5EF4-FFF2-40B4-BE49-F238E27FC236}">
                <a16:creationId xmlns:a16="http://schemas.microsoft.com/office/drawing/2014/main" id="{67ED25AD-4B58-48EA-9A31-485A40A8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7" y="172643"/>
            <a:ext cx="10983453" cy="620118"/>
          </a:xfrm>
        </p:spPr>
        <p:txBody>
          <a:bodyPr>
            <a:normAutofit/>
          </a:bodyPr>
          <a:lstStyle/>
          <a:p>
            <a:r>
              <a:rPr lang="nl-NL" sz="2400" i="1" dirty="0"/>
              <a:t>Opzet KOP Bouwlogistiek | </a:t>
            </a:r>
            <a:r>
              <a:rPr lang="nl-NL" sz="2400" b="1" i="1" dirty="0"/>
              <a:t>E x A x C + H</a:t>
            </a:r>
            <a:endParaRPr lang="nl-NL" sz="1600" b="1" i="1" dirty="0"/>
          </a:p>
        </p:txBody>
      </p:sp>
      <p:sp>
        <p:nvSpPr>
          <p:cNvPr id="58" name="Afgeronde rechthoek 57"/>
          <p:cNvSpPr/>
          <p:nvPr/>
        </p:nvSpPr>
        <p:spPr>
          <a:xfrm>
            <a:off x="9075832" y="816583"/>
            <a:ext cx="1984475" cy="5614041"/>
          </a:xfrm>
          <a:prstGeom prst="roundRect">
            <a:avLst>
              <a:gd name="adj" fmla="val 4589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b="1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67ED25AD-4B58-48EA-9A31-485A40A8853A}"/>
              </a:ext>
            </a:extLst>
          </p:cNvPr>
          <p:cNvSpPr txBox="1">
            <a:spLocks/>
          </p:cNvSpPr>
          <p:nvPr/>
        </p:nvSpPr>
        <p:spPr>
          <a:xfrm>
            <a:off x="612062" y="239692"/>
            <a:ext cx="9931400" cy="1022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endParaRPr lang="nl-NL" sz="2400"/>
          </a:p>
        </p:txBody>
      </p:sp>
      <p:sp>
        <p:nvSpPr>
          <p:cNvPr id="44" name="Tekstvak 43"/>
          <p:cNvSpPr txBox="1"/>
          <p:nvPr/>
        </p:nvSpPr>
        <p:spPr>
          <a:xfrm rot="16200000">
            <a:off x="8836036" y="3159063"/>
            <a:ext cx="227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/>
              <a:t>Implementatie &amp; Opschaling</a:t>
            </a:r>
          </a:p>
        </p:txBody>
      </p:sp>
      <p:sp>
        <p:nvSpPr>
          <p:cNvPr id="52" name="Afgeronde rechthoek 51"/>
          <p:cNvSpPr/>
          <p:nvPr/>
        </p:nvSpPr>
        <p:spPr>
          <a:xfrm>
            <a:off x="7252099" y="816583"/>
            <a:ext cx="1812386" cy="5614041"/>
          </a:xfrm>
          <a:prstGeom prst="roundRect">
            <a:avLst>
              <a:gd name="adj" fmla="val 4589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b="1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 rot="16200000">
            <a:off x="7023650" y="3282173"/>
            <a:ext cx="2271252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>
                <a:solidFill>
                  <a:schemeClr val="bg1"/>
                </a:solidFill>
              </a:rPr>
              <a:t>Onderzoek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440" y="5862320"/>
            <a:ext cx="1445966" cy="424081"/>
          </a:xfrm>
          <a:prstGeom prst="rect">
            <a:avLst/>
          </a:prstGeom>
        </p:spPr>
      </p:pic>
      <p:pic>
        <p:nvPicPr>
          <p:cNvPr id="1026" name="Picture 2" descr="https://www.2getthere.eu/wp-content/uploads/2020/08/connekt-logo.jpg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9" b="23708"/>
          <a:stretch/>
        </p:blipFill>
        <p:spPr bwMode="auto">
          <a:xfrm>
            <a:off x="9361266" y="5849521"/>
            <a:ext cx="1439281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8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1">
            <a:extLst>
              <a:ext uri="{FF2B5EF4-FFF2-40B4-BE49-F238E27FC236}">
                <a16:creationId xmlns:a16="http://schemas.microsoft.com/office/drawing/2014/main" id="{B79EB936-E6DF-CC41-8E4D-93467340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00" y="608735"/>
            <a:ext cx="10354010" cy="620118"/>
          </a:xfrm>
        </p:spPr>
        <p:txBody>
          <a:bodyPr>
            <a:normAutofit/>
          </a:bodyPr>
          <a:lstStyle/>
          <a:p>
            <a:r>
              <a:rPr lang="nl-NL" sz="2400" i="1"/>
              <a:t>KOP focus | Voorlopige verdeling</a:t>
            </a:r>
            <a:endParaRPr lang="nl-NL" sz="1600" i="1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36" y="1756410"/>
            <a:ext cx="7014775" cy="3364229"/>
          </a:xfrm>
          <a:prstGeom prst="rect">
            <a:avLst/>
          </a:prstGeom>
        </p:spPr>
      </p:pic>
      <p:graphicFrame>
        <p:nvGraphicFramePr>
          <p:cNvPr id="81" name="Grafiek 80">
            <a:extLst>
              <a:ext uri="{FF2B5EF4-FFF2-40B4-BE49-F238E27FC236}">
                <a16:creationId xmlns:a16="http://schemas.microsoft.com/office/drawing/2014/main" id="{885E3C4D-50EE-0BDB-C816-38D752683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77326"/>
              </p:ext>
            </p:extLst>
          </p:nvPr>
        </p:nvGraphicFramePr>
        <p:xfrm>
          <a:off x="7655937" y="1855187"/>
          <a:ext cx="4068703" cy="3028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hoek 6"/>
          <p:cNvSpPr/>
          <p:nvPr/>
        </p:nvSpPr>
        <p:spPr>
          <a:xfrm>
            <a:off x="378273" y="5234902"/>
            <a:ext cx="45576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nl-NL" sz="1000"/>
              <a:t>Bron: TSL KOP </a:t>
            </a:r>
            <a:r>
              <a:rPr lang="nl-NL" sz="1000" err="1"/>
              <a:t>Programma_Matrix</a:t>
            </a:r>
            <a:r>
              <a:rPr lang="nl-NL" sz="1000"/>
              <a:t> doelgroepenaanpak_v1.1</a:t>
            </a:r>
          </a:p>
        </p:txBody>
      </p:sp>
    </p:spTree>
    <p:extLst>
      <p:ext uri="{BB962C8B-B14F-4D97-AF65-F5344CB8AC3E}">
        <p14:creationId xmlns:p14="http://schemas.microsoft.com/office/powerpoint/2010/main" val="22218502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Topsector Logistiek">
      <a:dk1>
        <a:sysClr val="windowText" lastClr="000000"/>
      </a:dk1>
      <a:lt1>
        <a:sysClr val="window" lastClr="FFFFFF"/>
      </a:lt1>
      <a:dk2>
        <a:srgbClr val="29337D"/>
      </a:dk2>
      <a:lt2>
        <a:srgbClr val="E1EDF7"/>
      </a:lt2>
      <a:accent1>
        <a:srgbClr val="29337D"/>
      </a:accent1>
      <a:accent2>
        <a:srgbClr val="0F98D1"/>
      </a:accent2>
      <a:accent3>
        <a:srgbClr val="97C141"/>
      </a:accent3>
      <a:accent4>
        <a:srgbClr val="A8AFE2"/>
      </a:accent4>
      <a:accent5>
        <a:srgbClr val="E1EDF7"/>
      </a:accent5>
      <a:accent6>
        <a:srgbClr val="D9E8BA"/>
      </a:accent6>
      <a:hlink>
        <a:srgbClr val="0563C1"/>
      </a:hlink>
      <a:folHlink>
        <a:srgbClr val="954F72"/>
      </a:folHlink>
    </a:clrScheme>
    <a:fontScheme name="Topsector Logistie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CF73BABAAE647ABFBB5D3DCA985A6" ma:contentTypeVersion="13" ma:contentTypeDescription="Een nieuw document maken." ma:contentTypeScope="" ma:versionID="7f01dbec9f68abe6e48139a47b64b37f">
  <xsd:schema xmlns:xsd="http://www.w3.org/2001/XMLSchema" xmlns:xs="http://www.w3.org/2001/XMLSchema" xmlns:p="http://schemas.microsoft.com/office/2006/metadata/properties" xmlns:ns2="c1baade4-2625-4011-a3ad-2061ca4ddfeb" xmlns:ns3="e66f0cd3-01bb-4aad-bb04-16ce2afcc1a9" targetNamespace="http://schemas.microsoft.com/office/2006/metadata/properties" ma:root="true" ma:fieldsID="19b2ddecbdfc8da5a362e313a52bc61f" ns2:_="" ns3:_="">
    <xsd:import namespace="c1baade4-2625-4011-a3ad-2061ca4ddfeb"/>
    <xsd:import namespace="e66f0cd3-01bb-4aad-bb04-16ce2afcc1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aade4-2625-4011-a3ad-2061ca4dd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f0cd3-01bb-4aad-bb04-16ce2afcc1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55A31C-803B-4A95-97BA-5D2686E8A253}">
  <ds:schemaRefs>
    <ds:schemaRef ds:uri="c1baade4-2625-4011-a3ad-2061ca4ddfeb"/>
    <ds:schemaRef ds:uri="e66f0cd3-01bb-4aad-bb04-16ce2afcc1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B10EE2-6F23-4EAC-8E2D-79C233F69500}">
  <ds:schemaRefs>
    <ds:schemaRef ds:uri="http://purl.org/dc/dcmitype/"/>
    <ds:schemaRef ds:uri="c1baade4-2625-4011-a3ad-2061ca4ddfeb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e66f0cd3-01bb-4aad-bb04-16ce2afcc1a9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D367AC-5192-4530-B38F-302468FF3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964</Words>
  <Application>Microsoft Macintosh PowerPoint</Application>
  <PresentationFormat>Breedbeeld</PresentationFormat>
  <Paragraphs>166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Kantoorthema</vt:lpstr>
      <vt:lpstr> KOP Programma   Bouwlogistiek en Mobiele Werktuigen    17 januari 2024</vt:lpstr>
      <vt:lpstr>1. Topsector Logistiek | Governance</vt:lpstr>
      <vt:lpstr>2. Schoon en Emissieloos Bouwen | Aanvullende SEB middelen</vt:lpstr>
      <vt:lpstr>KOP programma Schoon en Emissieloos Bouwen (SEB)</vt:lpstr>
      <vt:lpstr>Doelstelling KOP programma Bouwlogistiek en Mobiele Werktuigen</vt:lpstr>
      <vt:lpstr>KOP programma | Benadering vanuit logistieke invalshoek</vt:lpstr>
      <vt:lpstr>Living Labs | 3 x 3 + 1</vt:lpstr>
      <vt:lpstr>Opzet KOP Bouwlogistiek | E x A x C + H</vt:lpstr>
      <vt:lpstr>KOP focus | Voorlopige verdeling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Drom, Lianne van</dc:creator>
  <cp:lastModifiedBy>Leon Simons</cp:lastModifiedBy>
  <cp:revision>272</cp:revision>
  <dcterms:created xsi:type="dcterms:W3CDTF">2020-10-20T10:06:59Z</dcterms:created>
  <dcterms:modified xsi:type="dcterms:W3CDTF">2024-04-22T06:58:04Z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0x010100419CF73BABAAE647ABFBB5D3DCA985A6</vt:lpwstr>
  </property>
</Properties>
</file>