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60" d="100"/>
          <a:sy n="60" d="100"/>
        </p:scale>
        <p:origin x="84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9A5BEE-7C48-9488-CB55-823539334F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41973AA5-E0E2-0006-A395-C217C4027E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F2498B4-79B5-87FD-B3B6-AEE9CFDCD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B6E7F-33D3-44F4-B0A8-B0153C226646}" type="datetimeFigureOut">
              <a:rPr lang="nl-NL" smtClean="0"/>
              <a:t>29-11-2023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6BA38BE-D09D-4822-76E4-DF5946AE3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26E0F69-E650-EDD0-A9CA-7EC16F38A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27933-28DB-46D6-B25F-EAEDBBC12CA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9934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843174-7B0F-E536-E2A0-FE342E376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5AF5256-2378-87EA-EC10-ACA748D0B9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89A719C-0C6E-25B1-339C-164A0607D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B6E7F-33D3-44F4-B0A8-B0153C226646}" type="datetimeFigureOut">
              <a:rPr lang="nl-NL" smtClean="0"/>
              <a:t>29-11-2023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3D25FB2-AC63-F203-69BE-E9CC591F0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AE671A8-0C18-BD68-24C0-2DE9D4C83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27933-28DB-46D6-B25F-EAEDBBC12CA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501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55597518-7F72-332A-8201-18581AB36D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11A393A-AD80-9FB2-8768-3152064C79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509EDB0-ED05-7BAD-2E11-FCD42006F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B6E7F-33D3-44F4-B0A8-B0153C226646}" type="datetimeFigureOut">
              <a:rPr lang="nl-NL" smtClean="0"/>
              <a:t>29-11-2023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A2A72E8-FB5C-4509-7205-18A30B44F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2AAC884-B0B2-9279-194A-2E5201275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27933-28DB-46D6-B25F-EAEDBBC12CA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07793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FA478A-981A-BB41-6719-A754C4199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9C4989C-9725-FEEB-43C3-CD1E0EC699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BB56129-25A3-28D7-5FC6-55012DCEB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B6E7F-33D3-44F4-B0A8-B0153C226646}" type="datetimeFigureOut">
              <a:rPr lang="nl-NL" smtClean="0"/>
              <a:t>29-11-2023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DE1169B-D0C5-FE98-E9E9-8C53DA032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F608B9-D98F-E647-848B-59C771C15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27933-28DB-46D6-B25F-EAEDBBC12CA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4511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DCEE3F-430C-A46F-7734-27DDED58D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C6DE88F-498C-A81A-45CE-8BBB576733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CAB8128-7D63-6D24-F518-E1F299590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B6E7F-33D3-44F4-B0A8-B0153C226646}" type="datetimeFigureOut">
              <a:rPr lang="nl-NL" smtClean="0"/>
              <a:t>29-11-2023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1C02A96-9E68-8652-8591-C14170F30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D636B91-2407-4720-2108-B111B0823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27933-28DB-46D6-B25F-EAEDBBC12CA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8355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CFAB54-3285-CBF0-A933-FCFE1DD93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E859E3C-8113-59CC-62FD-B29AB3D0EF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C93766E-F58A-4D68-20D1-E0ECB0D8B4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C530A00-52A0-738B-5E2F-A90749622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B6E7F-33D3-44F4-B0A8-B0153C226646}" type="datetimeFigureOut">
              <a:rPr lang="nl-NL" smtClean="0"/>
              <a:t>29-11-2023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AFEFF9C-0369-5B5B-2390-144FA1E51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1116D94-8336-0F4B-A280-5D135D607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27933-28DB-46D6-B25F-EAEDBBC12CA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26558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80373D-2FD1-4705-9E7C-85E3D8B2A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DB0A40B-5551-29B2-C685-98A6B782E3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849B7D7-B45F-9301-F64B-6F27A2FB4B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48F1C3C1-61B4-0BFD-2597-75B775A163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2EED21AA-3BA1-8AB2-6490-552F29E1FC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CF945F11-3796-1E47-4434-4AE0D3E2E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B6E7F-33D3-44F4-B0A8-B0153C226646}" type="datetimeFigureOut">
              <a:rPr lang="nl-NL" smtClean="0"/>
              <a:t>29-11-2023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1B78210F-B4B8-491C-6464-4E8735D85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FD2CFBBB-5A13-26C1-9B2D-9552E6401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27933-28DB-46D6-B25F-EAEDBBC12CA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32625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A02894-F84A-FC30-E4CC-FED919676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45160164-6B2F-181C-BFCB-9D5B0C042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B6E7F-33D3-44F4-B0A8-B0153C226646}" type="datetimeFigureOut">
              <a:rPr lang="nl-NL" smtClean="0"/>
              <a:t>29-11-2023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F3B6D7F-9D5C-424B-628E-C1D70EBD4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59D592BC-756A-1CB5-20B1-0C04FA57B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27933-28DB-46D6-B25F-EAEDBBC12CA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55876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466083E-E004-85D1-7EF1-C2304B013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B6E7F-33D3-44F4-B0A8-B0153C226646}" type="datetimeFigureOut">
              <a:rPr lang="nl-NL" smtClean="0"/>
              <a:t>29-11-2023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55F64798-1820-3D68-0235-022EFF920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8037703-B96E-426E-F0DC-9B7F31995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27933-28DB-46D6-B25F-EAEDBBC12CA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0927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A46CB2-26D0-6D76-277F-973558C3C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59C65E1-7AEF-3E98-8910-F5210FCE54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4C8A772-4197-B8F8-DB97-ECE694D88E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20CC655-693B-A0E5-6823-E0B013C13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B6E7F-33D3-44F4-B0A8-B0153C226646}" type="datetimeFigureOut">
              <a:rPr lang="nl-NL" smtClean="0"/>
              <a:t>29-11-2023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8DB5E65-8D96-ACD7-CA75-0FC4EF993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93E9326-80E4-B4D6-58B1-A85EA129F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27933-28DB-46D6-B25F-EAEDBBC12CA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0071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5B187E-5ED0-C154-A9A5-E766B09E2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E849487A-7BA3-924F-8B00-5592FD6C85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F0FFAF5-F41B-D0B1-94C6-69F392E105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8E9626C-D351-BD79-9AEF-9FE93946B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B6E7F-33D3-44F4-B0A8-B0153C226646}" type="datetimeFigureOut">
              <a:rPr lang="nl-NL" smtClean="0"/>
              <a:t>29-11-2023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3B73009-F649-E2DC-52F8-32924D65F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B8FF796-DA96-B2D2-CD1A-8B3756500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27933-28DB-46D6-B25F-EAEDBBC12CA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67868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E079D47-19EF-53F8-6F67-05C9AC536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1997F61-628E-2FDC-99F2-CFD0C237B7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1CC948A-E710-D54B-ACA6-B9BF719AC0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0B6E7F-33D3-44F4-B0A8-B0153C226646}" type="datetimeFigureOut">
              <a:rPr lang="nl-NL" smtClean="0"/>
              <a:t>29-11-2023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C05B8AE-CFD5-03B4-33D3-64CE8E7E92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6273C8B-C354-299D-29F9-8BBF9E8C1C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D27933-28DB-46D6-B25F-EAEDBBC12CA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44461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DD4066CE-29EE-3C8A-9E40-CA5669EAAEA0}"/>
              </a:ext>
            </a:extLst>
          </p:cNvPr>
          <p:cNvSpPr/>
          <p:nvPr/>
        </p:nvSpPr>
        <p:spPr>
          <a:xfrm>
            <a:off x="7059166" y="1842545"/>
            <a:ext cx="4541164" cy="30231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327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Objectenregistratie</a:t>
            </a:r>
            <a:endParaRPr kumimoji="0" lang="nl-NL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336FEEE9-0FA1-FA2B-0905-76928C04A5C6}"/>
              </a:ext>
            </a:extLst>
          </p:cNvPr>
          <p:cNvSpPr/>
          <p:nvPr/>
        </p:nvSpPr>
        <p:spPr>
          <a:xfrm>
            <a:off x="6979920" y="1429859"/>
            <a:ext cx="5110760" cy="3075432"/>
          </a:xfrm>
          <a:prstGeom prst="rect">
            <a:avLst/>
          </a:prstGeom>
          <a:solidFill>
            <a:srgbClr val="E2F0D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327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Beheersystemen</a:t>
            </a:r>
            <a:endParaRPr kumimoji="0" lang="nl-NL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7" name="Tabel 8">
            <a:extLst>
              <a:ext uri="{FF2B5EF4-FFF2-40B4-BE49-F238E27FC236}">
                <a16:creationId xmlns:a16="http://schemas.microsoft.com/office/drawing/2014/main" id="{7CC51F1B-C047-83B4-38C7-587B2E9D3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416942"/>
              </p:ext>
            </p:extLst>
          </p:nvPr>
        </p:nvGraphicFramePr>
        <p:xfrm>
          <a:off x="7111346" y="1801350"/>
          <a:ext cx="4868028" cy="2235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2676">
                  <a:extLst>
                    <a:ext uri="{9D8B030D-6E8A-4147-A177-3AD203B41FA5}">
                      <a16:colId xmlns:a16="http://schemas.microsoft.com/office/drawing/2014/main" val="2158888444"/>
                    </a:ext>
                  </a:extLst>
                </a:gridCol>
                <a:gridCol w="1622676">
                  <a:extLst>
                    <a:ext uri="{9D8B030D-6E8A-4147-A177-3AD203B41FA5}">
                      <a16:colId xmlns:a16="http://schemas.microsoft.com/office/drawing/2014/main" val="3341192004"/>
                    </a:ext>
                  </a:extLst>
                </a:gridCol>
                <a:gridCol w="1622676">
                  <a:extLst>
                    <a:ext uri="{9D8B030D-6E8A-4147-A177-3AD203B41FA5}">
                      <a16:colId xmlns:a16="http://schemas.microsoft.com/office/drawing/2014/main" val="2542526554"/>
                    </a:ext>
                  </a:extLst>
                </a:gridCol>
              </a:tblGrid>
              <a:tr h="1047890">
                <a:tc gridSpan="3">
                  <a:txBody>
                    <a:bodyPr/>
                    <a:lstStyle/>
                    <a:p>
                      <a:pPr algn="ctr"/>
                      <a:r>
                        <a:rPr lang="nl-NL" sz="1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Basis beheersysteem</a:t>
                      </a:r>
                    </a:p>
                    <a:p>
                      <a:pPr algn="ctr"/>
                      <a:r>
                        <a:rPr lang="nl-NL" sz="1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inclusief Plannen en Begroten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l-NL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l-NL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2165551"/>
                  </a:ext>
                </a:extLst>
              </a:tr>
              <a:tr h="59380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Gemalen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0" i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Spelen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0" i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Playmapping</a:t>
                      </a:r>
                      <a:endParaRPr lang="nl-NL" sz="1400" b="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Verlichting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0" i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LMS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1759135"/>
                  </a:ext>
                </a:extLst>
              </a:tr>
              <a:tr h="59380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Water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0" i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Baggerbase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9694757"/>
                  </a:ext>
                </a:extLst>
              </a:tr>
            </a:tbl>
          </a:graphicData>
        </a:graphic>
      </p:graphicFrame>
      <p:sp>
        <p:nvSpPr>
          <p:cNvPr id="8" name="Rechthoek 7">
            <a:extLst>
              <a:ext uri="{FF2B5EF4-FFF2-40B4-BE49-F238E27FC236}">
                <a16:creationId xmlns:a16="http://schemas.microsoft.com/office/drawing/2014/main" id="{C190B62D-0401-6E7D-AC63-BCDF76D74AD1}"/>
              </a:ext>
            </a:extLst>
          </p:cNvPr>
          <p:cNvSpPr/>
          <p:nvPr/>
        </p:nvSpPr>
        <p:spPr>
          <a:xfrm>
            <a:off x="140031" y="88833"/>
            <a:ext cx="6206694" cy="824189"/>
          </a:xfrm>
          <a:prstGeom prst="rect">
            <a:avLst/>
          </a:prstGeom>
          <a:solidFill>
            <a:srgbClr val="E4DDE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327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Interne portalen/afnemers</a:t>
            </a:r>
            <a:endParaRPr kumimoji="0" lang="nl-NL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6327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(Raadpleegomgeving)</a:t>
            </a:r>
          </a:p>
          <a:p>
            <a:pPr marL="0" marR="0" lvl="0" indent="0" algn="ctr" defTabSz="6327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600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Giskit</a:t>
            </a:r>
            <a:r>
              <a:rPr lang="nl-NL" sz="16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Tabula</a:t>
            </a:r>
            <a:endParaRPr kumimoji="0" lang="nl-NL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681CEF33-B68D-6267-3DBD-6C5B372678A0}"/>
              </a:ext>
            </a:extLst>
          </p:cNvPr>
          <p:cNvSpPr/>
          <p:nvPr/>
        </p:nvSpPr>
        <p:spPr>
          <a:xfrm>
            <a:off x="6492833" y="86353"/>
            <a:ext cx="5552183" cy="824189"/>
          </a:xfrm>
          <a:prstGeom prst="rect">
            <a:avLst/>
          </a:prstGeom>
          <a:solidFill>
            <a:srgbClr val="E4DDE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32786"/>
            <a:r>
              <a:rPr lang="nl-N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Externe portalen/afnemers</a:t>
            </a:r>
          </a:p>
          <a:p>
            <a:pPr algn="ctr" defTabSz="632786"/>
            <a:r>
              <a:rPr lang="nl-NL" sz="16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(gwsw.nl; pdok.nl, …) </a:t>
            </a: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DF0F2973-2E1B-5792-3BA1-12BB96FC5416}"/>
              </a:ext>
            </a:extLst>
          </p:cNvPr>
          <p:cNvSpPr/>
          <p:nvPr/>
        </p:nvSpPr>
        <p:spPr>
          <a:xfrm>
            <a:off x="132688" y="5944292"/>
            <a:ext cx="2036726" cy="793073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32786">
              <a:defRPr/>
            </a:pPr>
            <a:r>
              <a:rPr lang="nl-NL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Objectgericht ontwerpen </a:t>
            </a: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06ED02A9-736B-29CA-0C7A-127CC25CF0AB}"/>
              </a:ext>
            </a:extLst>
          </p:cNvPr>
          <p:cNvSpPr/>
          <p:nvPr/>
        </p:nvSpPr>
        <p:spPr>
          <a:xfrm>
            <a:off x="134199" y="5028504"/>
            <a:ext cx="2036726" cy="793073"/>
          </a:xfrm>
          <a:prstGeom prst="rect">
            <a:avLst/>
          </a:prstGeom>
          <a:solidFill>
            <a:srgbClr val="F8CBA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327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Revisie</a:t>
            </a:r>
          </a:p>
          <a:p>
            <a:pPr marL="0" marR="0" lvl="0" indent="0" algn="ctr" defTabSz="6327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Controle en validatie</a:t>
            </a:r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CC91819A-17ED-C80B-A487-FC985DA4C698}"/>
              </a:ext>
            </a:extLst>
          </p:cNvPr>
          <p:cNvSpPr/>
          <p:nvPr/>
        </p:nvSpPr>
        <p:spPr>
          <a:xfrm>
            <a:off x="4394825" y="5015455"/>
            <a:ext cx="2036726" cy="171574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327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Geovoorziening</a:t>
            </a:r>
            <a:r>
              <a:rPr kumimoji="0" lang="nl-NL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ctr" defTabSz="6327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400" i="1" baseline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Giskit</a:t>
            </a:r>
            <a:r>
              <a:rPr lang="nl-NL" sz="1400" i="1" baseline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Basiskaart</a:t>
            </a:r>
            <a:endParaRPr kumimoji="0" lang="nl-NL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EEE5EB75-D09D-7808-554E-605678B33906}"/>
              </a:ext>
            </a:extLst>
          </p:cNvPr>
          <p:cNvSpPr/>
          <p:nvPr/>
        </p:nvSpPr>
        <p:spPr>
          <a:xfrm>
            <a:off x="6970188" y="5015455"/>
            <a:ext cx="5120491" cy="1703325"/>
          </a:xfrm>
          <a:prstGeom prst="rect">
            <a:avLst/>
          </a:prstGeom>
          <a:solidFill>
            <a:srgbClr val="E2F0D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327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Objectgerelateerde</a:t>
            </a:r>
            <a:r>
              <a:rPr kumimoji="0" lang="nl-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applicaties</a:t>
            </a:r>
            <a:endParaRPr kumimoji="0" lang="nl-NL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6327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16" name="Tabel 8">
            <a:extLst>
              <a:ext uri="{FF2B5EF4-FFF2-40B4-BE49-F238E27FC236}">
                <a16:creationId xmlns:a16="http://schemas.microsoft.com/office/drawing/2014/main" id="{857900C8-AA11-B226-D5BD-B07C3FFD3E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389931"/>
              </p:ext>
            </p:extLst>
          </p:nvPr>
        </p:nvGraphicFramePr>
        <p:xfrm>
          <a:off x="7101478" y="5618641"/>
          <a:ext cx="4868028" cy="959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2676">
                  <a:extLst>
                    <a:ext uri="{9D8B030D-6E8A-4147-A177-3AD203B41FA5}">
                      <a16:colId xmlns:a16="http://schemas.microsoft.com/office/drawing/2014/main" val="2158888444"/>
                    </a:ext>
                  </a:extLst>
                </a:gridCol>
                <a:gridCol w="1622676">
                  <a:extLst>
                    <a:ext uri="{9D8B030D-6E8A-4147-A177-3AD203B41FA5}">
                      <a16:colId xmlns:a16="http://schemas.microsoft.com/office/drawing/2014/main" val="3341192004"/>
                    </a:ext>
                  </a:extLst>
                </a:gridCol>
                <a:gridCol w="1622676">
                  <a:extLst>
                    <a:ext uri="{9D8B030D-6E8A-4147-A177-3AD203B41FA5}">
                      <a16:colId xmlns:a16="http://schemas.microsoft.com/office/drawing/2014/main" val="2542526554"/>
                    </a:ext>
                  </a:extLst>
                </a:gridCol>
              </a:tblGrid>
              <a:tr h="441744">
                <a:tc>
                  <a:txBody>
                    <a:bodyPr/>
                    <a:lstStyle/>
                    <a:p>
                      <a:pPr algn="ctr"/>
                      <a:r>
                        <a:rPr lang="nl-NL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BAG</a:t>
                      </a:r>
                    </a:p>
                    <a:p>
                      <a:pPr algn="ctr"/>
                      <a:r>
                        <a:rPr lang="nl-NL" sz="1400" b="0" i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Vertex Objecten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2165551"/>
                  </a:ext>
                </a:extLst>
              </a:tr>
              <a:tr h="441744">
                <a:tc>
                  <a:txBody>
                    <a:bodyPr/>
                    <a:lstStyle/>
                    <a:p>
                      <a:pPr algn="ctr"/>
                      <a:endParaRPr lang="nl-NL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3590946"/>
                  </a:ext>
                </a:extLst>
              </a:tr>
            </a:tbl>
          </a:graphicData>
        </a:graphic>
      </p:graphicFrame>
      <p:sp>
        <p:nvSpPr>
          <p:cNvPr id="17" name="Rechthoek 16">
            <a:extLst>
              <a:ext uri="{FF2B5EF4-FFF2-40B4-BE49-F238E27FC236}">
                <a16:creationId xmlns:a16="http://schemas.microsoft.com/office/drawing/2014/main" id="{7F1954C8-2BF0-6C8A-C337-C4A7B5A962ED}"/>
              </a:ext>
            </a:extLst>
          </p:cNvPr>
          <p:cNvSpPr/>
          <p:nvPr/>
        </p:nvSpPr>
        <p:spPr>
          <a:xfrm>
            <a:off x="120295" y="1012151"/>
            <a:ext cx="11954032" cy="3023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Servi</a:t>
            </a:r>
            <a:r>
              <a:rPr lang="nl-NL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cebus</a:t>
            </a:r>
            <a:r>
              <a:rPr lang="nl-N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API</a:t>
            </a:r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CCE4036D-BCA6-D984-1F4C-620A77B151AC}"/>
              </a:ext>
            </a:extLst>
          </p:cNvPr>
          <p:cNvSpPr/>
          <p:nvPr/>
        </p:nvSpPr>
        <p:spPr>
          <a:xfrm>
            <a:off x="159247" y="4503287"/>
            <a:ext cx="6671367" cy="3839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F3ABDFEC-0E3A-0C07-5F25-BE4C35498151}"/>
              </a:ext>
            </a:extLst>
          </p:cNvPr>
          <p:cNvSpPr/>
          <p:nvPr/>
        </p:nvSpPr>
        <p:spPr>
          <a:xfrm rot="16200000">
            <a:off x="3991141" y="3879488"/>
            <a:ext cx="5406392" cy="3093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27E05D69-7D1A-FD3D-E2C7-008A3A28AE63}"/>
              </a:ext>
            </a:extLst>
          </p:cNvPr>
          <p:cNvSpPr/>
          <p:nvPr/>
        </p:nvSpPr>
        <p:spPr>
          <a:xfrm rot="16200000">
            <a:off x="31210" y="2913262"/>
            <a:ext cx="3661053" cy="3240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Rechthoek 22">
            <a:extLst>
              <a:ext uri="{FF2B5EF4-FFF2-40B4-BE49-F238E27FC236}">
                <a16:creationId xmlns:a16="http://schemas.microsoft.com/office/drawing/2014/main" id="{4B284028-B402-ADBC-9247-18C8E21F74E8}"/>
              </a:ext>
            </a:extLst>
          </p:cNvPr>
          <p:cNvSpPr/>
          <p:nvPr/>
        </p:nvSpPr>
        <p:spPr>
          <a:xfrm>
            <a:off x="2279029" y="5028503"/>
            <a:ext cx="2036726" cy="17088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32786"/>
            <a:r>
              <a:rPr lang="nl-NL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</a:t>
            </a:r>
            <a:r>
              <a:rPr lang="nl-NL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 GIS Gereedschap</a:t>
            </a:r>
          </a:p>
          <a:p>
            <a:pPr marL="0" marR="0" lvl="0" indent="0" algn="ctr" defTabSz="6327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4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kumimoji="0" lang="nl-NL" sz="140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rcGIS</a:t>
            </a:r>
            <a:r>
              <a:rPr kumimoji="0" lang="nl-NL" sz="14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FME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70A4DE4A-DAD6-2CA0-60E2-5F4F60E270EF}"/>
              </a:ext>
            </a:extLst>
          </p:cNvPr>
          <p:cNvSpPr txBox="1"/>
          <p:nvPr/>
        </p:nvSpPr>
        <p:spPr>
          <a:xfrm>
            <a:off x="2177108" y="3796533"/>
            <a:ext cx="1573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Buiten scope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82D4A047-22E5-D5FA-AA76-1AC4F4AF9FF8}"/>
              </a:ext>
            </a:extLst>
          </p:cNvPr>
          <p:cNvSpPr txBox="1"/>
          <p:nvPr/>
        </p:nvSpPr>
        <p:spPr>
          <a:xfrm>
            <a:off x="2007371" y="4034168"/>
            <a:ext cx="13871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>
                <a:latin typeface="Arial" panose="020B0604020202020204" pitchFamily="34" charset="0"/>
                <a:cs typeface="Arial" panose="020B0604020202020204" pitchFamily="34" charset="0"/>
              </a:rPr>
              <a:t>In scope overig</a:t>
            </a:r>
          </a:p>
        </p:txBody>
      </p:sp>
      <p:graphicFrame>
        <p:nvGraphicFramePr>
          <p:cNvPr id="28" name="Tabel 27">
            <a:extLst>
              <a:ext uri="{FF2B5EF4-FFF2-40B4-BE49-F238E27FC236}">
                <a16:creationId xmlns:a16="http://schemas.microsoft.com/office/drawing/2014/main" id="{FCF726D7-7EBF-599A-2874-731F2D500A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543922"/>
              </p:ext>
            </p:extLst>
          </p:nvPr>
        </p:nvGraphicFramePr>
        <p:xfrm>
          <a:off x="2218695" y="1826447"/>
          <a:ext cx="4020144" cy="1866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1641">
                  <a:extLst>
                    <a:ext uri="{9D8B030D-6E8A-4147-A177-3AD203B41FA5}">
                      <a16:colId xmlns:a16="http://schemas.microsoft.com/office/drawing/2014/main" val="137875894"/>
                    </a:ext>
                  </a:extLst>
                </a:gridCol>
                <a:gridCol w="677740">
                  <a:extLst>
                    <a:ext uri="{9D8B030D-6E8A-4147-A177-3AD203B41FA5}">
                      <a16:colId xmlns:a16="http://schemas.microsoft.com/office/drawing/2014/main" val="1443101428"/>
                    </a:ext>
                  </a:extLst>
                </a:gridCol>
                <a:gridCol w="657543">
                  <a:extLst>
                    <a:ext uri="{9D8B030D-6E8A-4147-A177-3AD203B41FA5}">
                      <a16:colId xmlns:a16="http://schemas.microsoft.com/office/drawing/2014/main" val="2295782293"/>
                    </a:ext>
                  </a:extLst>
                </a:gridCol>
                <a:gridCol w="677740">
                  <a:extLst>
                    <a:ext uri="{9D8B030D-6E8A-4147-A177-3AD203B41FA5}">
                      <a16:colId xmlns:a16="http://schemas.microsoft.com/office/drawing/2014/main" val="3868834427"/>
                    </a:ext>
                  </a:extLst>
                </a:gridCol>
                <a:gridCol w="677740">
                  <a:extLst>
                    <a:ext uri="{9D8B030D-6E8A-4147-A177-3AD203B41FA5}">
                      <a16:colId xmlns:a16="http://schemas.microsoft.com/office/drawing/2014/main" val="136981585"/>
                    </a:ext>
                  </a:extLst>
                </a:gridCol>
                <a:gridCol w="677740">
                  <a:extLst>
                    <a:ext uri="{9D8B030D-6E8A-4147-A177-3AD203B41FA5}">
                      <a16:colId xmlns:a16="http://schemas.microsoft.com/office/drawing/2014/main" val="3889307348"/>
                    </a:ext>
                  </a:extLst>
                </a:gridCol>
              </a:tblGrid>
              <a:tr h="342333">
                <a:tc>
                  <a:txBody>
                    <a:bodyPr/>
                    <a:lstStyle/>
                    <a:p>
                      <a:pPr algn="ctr"/>
                      <a:r>
                        <a:rPr lang="nl-NL" sz="1400" b="1" u="none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u="none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u="none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BPL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u="sng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BOOM</a:t>
                      </a:r>
                      <a:endParaRPr lang="nl-NL" sz="1400" b="1" u="sng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u="none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0" u="none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6229555"/>
                  </a:ext>
                </a:extLst>
              </a:tr>
              <a:tr h="3021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u="sng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1" u="none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u="none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1" u="none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u="none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GML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1" u="sng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9744211"/>
                  </a:ext>
                </a:extLst>
              </a:tr>
              <a:tr h="2321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u="none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u="none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HVN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1" u="none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K&amp;L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u="none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KDM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u="none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u="none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91285"/>
                  </a:ext>
                </a:extLst>
              </a:tr>
              <a:tr h="232179">
                <a:tc>
                  <a:txBody>
                    <a:bodyPr/>
                    <a:lstStyle/>
                    <a:p>
                      <a:pPr algn="ctr"/>
                      <a:r>
                        <a:rPr lang="nl-NL" sz="1400" b="0" u="none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1" u="sng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u="none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1" u="sng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u="none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u="sng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1370124"/>
                  </a:ext>
                </a:extLst>
              </a:tr>
              <a:tr h="2321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u="none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u="none" kern="120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1" u="none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u="none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TNL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u="none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1" u="none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VRK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8881014"/>
                  </a:ext>
                </a:extLst>
              </a:tr>
              <a:tr h="2321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u="none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VRI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u="sng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u="none" kern="120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WKO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u="sng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WTR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1" u="sng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nl-NL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WGM</a:t>
                      </a:r>
                      <a:endParaRPr lang="nl-NL" sz="1400" b="0" u="none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5718505"/>
                  </a:ext>
                </a:extLst>
              </a:tr>
            </a:tbl>
          </a:graphicData>
        </a:graphic>
      </p:graphicFrame>
      <p:sp>
        <p:nvSpPr>
          <p:cNvPr id="3" name="Rechthoek 2">
            <a:extLst>
              <a:ext uri="{FF2B5EF4-FFF2-40B4-BE49-F238E27FC236}">
                <a16:creationId xmlns:a16="http://schemas.microsoft.com/office/drawing/2014/main" id="{048A8081-AA08-4A1C-6037-DF4E84A53DBA}"/>
              </a:ext>
            </a:extLst>
          </p:cNvPr>
          <p:cNvSpPr/>
          <p:nvPr/>
        </p:nvSpPr>
        <p:spPr>
          <a:xfrm>
            <a:off x="2023738" y="1388765"/>
            <a:ext cx="4370242" cy="311652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44851BD-7274-5FAC-0B26-CE0AACC01205}"/>
              </a:ext>
            </a:extLst>
          </p:cNvPr>
          <p:cNvSpPr/>
          <p:nvPr/>
        </p:nvSpPr>
        <p:spPr>
          <a:xfrm>
            <a:off x="140031" y="1388765"/>
            <a:ext cx="1512450" cy="3090632"/>
          </a:xfrm>
          <a:prstGeom prst="rect">
            <a:avLst/>
          </a:prstGeom>
          <a:solidFill>
            <a:srgbClr val="E4DDE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32786"/>
            <a:r>
              <a:rPr lang="nl-N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Interne systemen</a:t>
            </a:r>
            <a:br>
              <a:rPr lang="nl-N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nl-NL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131EAD24-5521-5752-D818-390A53DFF1F0}"/>
              </a:ext>
            </a:extLst>
          </p:cNvPr>
          <p:cNvSpPr/>
          <p:nvPr/>
        </p:nvSpPr>
        <p:spPr>
          <a:xfrm>
            <a:off x="7111346" y="1770569"/>
            <a:ext cx="4858160" cy="10981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F16242B0-227D-0890-3E11-D8F23FD204C9}"/>
              </a:ext>
            </a:extLst>
          </p:cNvPr>
          <p:cNvSpPr txBox="1"/>
          <p:nvPr/>
        </p:nvSpPr>
        <p:spPr>
          <a:xfrm>
            <a:off x="3981251" y="3757169"/>
            <a:ext cx="16882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u="sng" dirty="0">
                <a:latin typeface="Arial" panose="020B0604020202020204" pitchFamily="34" charset="0"/>
                <a:cs typeface="Arial" panose="020B0604020202020204" pitchFamily="34" charset="0"/>
              </a:rPr>
              <a:t>In scope en conversie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01969313-F1DF-2701-66E6-BF17B6581605}"/>
              </a:ext>
            </a:extLst>
          </p:cNvPr>
          <p:cNvSpPr txBox="1"/>
          <p:nvPr/>
        </p:nvSpPr>
        <p:spPr>
          <a:xfrm>
            <a:off x="3936424" y="4044091"/>
            <a:ext cx="24103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b="1" dirty="0">
                <a:latin typeface="Arial" panose="020B0604020202020204" pitchFamily="34" charset="0"/>
                <a:cs typeface="Arial" panose="020B0604020202020204" pitchFamily="34" charset="0"/>
              </a:rPr>
              <a:t>In scope en in beheersysteem</a:t>
            </a:r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D65324D7-7304-D12D-79C1-84A5C722279D}"/>
              </a:ext>
            </a:extLst>
          </p:cNvPr>
          <p:cNvSpPr txBox="1"/>
          <p:nvPr/>
        </p:nvSpPr>
        <p:spPr>
          <a:xfrm>
            <a:off x="1136539" y="141551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327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Objectenregistratie</a:t>
            </a:r>
            <a:endParaRPr kumimoji="0" lang="nl-NL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04455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</Words>
  <Application>Microsoft Office PowerPoint</Application>
  <PresentationFormat>Breedbeeld</PresentationFormat>
  <Paragraphs>70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Kantoorthema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Jochem Mollema</dc:creator>
  <cp:lastModifiedBy>Erik Bruel</cp:lastModifiedBy>
  <cp:revision>27</cp:revision>
  <dcterms:created xsi:type="dcterms:W3CDTF">2023-05-19T10:08:02Z</dcterms:created>
  <dcterms:modified xsi:type="dcterms:W3CDTF">2023-11-29T14:44:14Z</dcterms:modified>
</cp:coreProperties>
</file>