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4"/>
  </p:sldMasterIdLst>
  <p:notesMasterIdLst>
    <p:notesMasterId r:id="rId19"/>
  </p:notesMasterIdLst>
  <p:handoutMasterIdLst>
    <p:handoutMasterId r:id="rId20"/>
  </p:handoutMasterIdLst>
  <p:sldIdLst>
    <p:sldId id="258" r:id="rId5"/>
    <p:sldId id="273" r:id="rId6"/>
    <p:sldId id="280" r:id="rId7"/>
    <p:sldId id="279" r:id="rId8"/>
    <p:sldId id="271" r:id="rId9"/>
    <p:sldId id="282" r:id="rId10"/>
    <p:sldId id="278" r:id="rId11"/>
    <p:sldId id="270" r:id="rId12"/>
    <p:sldId id="277" r:id="rId13"/>
    <p:sldId id="276" r:id="rId14"/>
    <p:sldId id="275" r:id="rId15"/>
    <p:sldId id="274" r:id="rId16"/>
    <p:sldId id="283" r:id="rId17"/>
    <p:sldId id="284" r:id="rId18"/>
  </p:sldIdLst>
  <p:sldSz cx="9144000" cy="6858000" type="screen4x3"/>
  <p:notesSz cx="6805613" cy="9944100"/>
  <p:custDataLst>
    <p:tags r:id="rId21"/>
  </p:custData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CB7971F-0ECE-E99D-1D3E-4A65E71C4418}" name="Anne Claire | The Food Office" initials="AC|TFO" userId="S::anneclaire@thefoodoffice.nl::a6cd721f-c918-4fb6-afcf-0a6d553c50c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janou Bergh van den" initials="" lastIdx="5" clrIdx="0"/>
  <p:cmAuthor id="1" name="Hoek, van der, Marcel" initials="M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652A"/>
    <a:srgbClr val="0E4A10"/>
    <a:srgbClr val="47145C"/>
    <a:srgbClr val="960044"/>
    <a:srgbClr val="2494C5"/>
    <a:srgbClr val="9ACCD4"/>
    <a:srgbClr val="ED8FBB"/>
    <a:srgbClr val="996F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68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0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 altLang="nl-NL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 altLang="nl-NL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 altLang="nl-NL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EAD4A88-8D00-414C-964F-585FFC8CBAFD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03957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GB" altLang="nl-NL"/>
              <a:t>Presentatie Productmanagement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514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 altLang="nl-NL"/>
              <a:t>5 juli 2017</a:t>
            </a:r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415" y="4723448"/>
            <a:ext cx="4990783" cy="4474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Master text styles</a:t>
            </a:r>
          </a:p>
          <a:p>
            <a:pPr lvl="1"/>
            <a:r>
              <a:rPr lang="en-GB" altLang="nl-NL"/>
              <a:t>Second level</a:t>
            </a:r>
          </a:p>
          <a:p>
            <a:pPr lvl="2"/>
            <a:r>
              <a:rPr lang="en-GB" altLang="nl-NL"/>
              <a:t>Third level</a:t>
            </a:r>
          </a:p>
          <a:p>
            <a:pPr lvl="3"/>
            <a:r>
              <a:rPr lang="en-GB" altLang="nl-NL"/>
              <a:t>Fourth level</a:t>
            </a:r>
          </a:p>
          <a:p>
            <a:pPr lvl="4"/>
            <a:r>
              <a:rPr lang="en-GB" altLang="nl-NL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895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nl-NL" altLang="nl-NL"/>
              <a:t>Facilitair Bedrijf DJI |5 /6 juli 2017</a:t>
            </a:r>
            <a:endParaRPr lang="en-GB" altLang="nl-NL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514" y="9446895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CD2506-16A5-4024-BC4F-E38BE714E478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015507021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892651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589198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852134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184406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280180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999672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76161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70236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722892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10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791646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11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769360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12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151769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13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9308763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Organisatie inrichting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26 mei 2015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Organisatie inrichting Facilitair Bedrijf DJI | 26 mei 2015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CD2506-16A5-4024-BC4F-E38BE714E478}" type="slidenum">
              <a:rPr lang="en-GB" altLang="nl-NL" smtClean="0"/>
              <a:pPr/>
              <a:t>14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22901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4562475" y="0"/>
            <a:ext cx="4581525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908550" y="2503488"/>
            <a:ext cx="3598863" cy="942975"/>
          </a:xfrm>
        </p:spPr>
        <p:txBody>
          <a:bodyPr/>
          <a:lstStyle>
            <a:lvl1pPr defTabSz="608013" eaLnBrk="0" hangingPunct="0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l-NL" altLang="nl-NL" noProof="0"/>
              <a:t>Presentatie Productmanagement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08550" y="3540125"/>
            <a:ext cx="3598863" cy="2703513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indent="1588" defTabSz="608013" eaLnBrk="0" hangingPunct="0">
              <a:buFont typeface="Arial" charset="0"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l-NL" altLang="nl-NL" noProof="0"/>
              <a:t>Facilitair Bedrijf DJI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08550" y="6343650"/>
            <a:ext cx="3598863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defTabSz="608013" eaLnBrk="0" hangingPunct="0">
              <a:defRPr sz="1000">
                <a:solidFill>
                  <a:srgbClr val="FFFFFF"/>
                </a:solidFill>
                <a:cs typeface="Arial" charset="0"/>
              </a:defRPr>
            </a:lvl1pPr>
          </a:lstStyle>
          <a:p>
            <a:endParaRPr lang="nl-NL" altLang="nl-NL"/>
          </a:p>
        </p:txBody>
      </p:sp>
      <p:pic>
        <p:nvPicPr>
          <p:cNvPr id="2" name="logoplaatje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00183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279652-4E76-4FCD-AB1F-3DAE89ED05D7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6858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65B7B9B-9C21-4C39-870E-DF44A4DB4F7D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9707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52425" y="1800225"/>
            <a:ext cx="4038600" cy="4414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43425" y="1800225"/>
            <a:ext cx="4038600" cy="4414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5860D05-DF80-4FD5-AF1D-E168D83767A3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1653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CCA360B-2634-4877-B2D7-074D0D55CCF1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05610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3BD1239-0239-4EAB-BF91-353010E3DE05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14402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9DB58EE-F437-4D79-9553-D83255EC6B05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03884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B1232B9-5186-49E0-BF45-7C3A66AAD88D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94688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814FA33-F35C-4D0F-84CC-FB6E5F745058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32393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CCA4255-25FB-4D5F-8CE3-127FF3602447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79978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24625" y="1263650"/>
            <a:ext cx="2057400" cy="4951413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52425" y="1263650"/>
            <a:ext cx="6019800" cy="4951413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CBC2A59-0649-4E47-9D5D-22B1FA64330D}" type="slidenum">
              <a:rPr lang="nl-NL" altLang="nl-NL" smtClean="0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42403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1073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nl-NL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nl-NL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1263650"/>
            <a:ext cx="82296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/>
          </a:p>
        </p:txBody>
      </p:sp>
      <p:pic>
        <p:nvPicPr>
          <p:cNvPr id="1055" name="Picture 31" descr="Vervolgpagina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3063" y="6376988"/>
            <a:ext cx="712787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cs typeface="Arial" charset="0"/>
              </a:defRPr>
            </a:lvl1pPr>
          </a:lstStyle>
          <a:p>
            <a:fld id="{BF46542E-E663-4AD9-8484-0FD44DE53D2E}" type="slidenum">
              <a:rPr lang="nl-NL" altLang="nl-NL" smtClean="0"/>
              <a:pPr/>
              <a:t>‹nr.›</a:t>
            </a:fld>
            <a:endParaRPr lang="nl-NL" altLang="nl-NL"/>
          </a:p>
        </p:txBody>
      </p:sp>
      <p:sp>
        <p:nvSpPr>
          <p:cNvPr id="1057" name="shpPagina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2425" y="1800225"/>
            <a:ext cx="8229600" cy="441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/>
          </a:p>
        </p:txBody>
      </p:sp>
      <p:sp>
        <p:nvSpPr>
          <p:cNvPr id="1059" name="voettekst"/>
          <p:cNvSpPr txBox="1">
            <a:spLocks noChangeArrowheads="1"/>
          </p:cNvSpPr>
          <p:nvPr/>
        </p:nvSpPr>
        <p:spPr bwMode="auto">
          <a:xfrm>
            <a:off x="4476750" y="6372225"/>
            <a:ext cx="416401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nl-NL" altLang="nl-NL" sz="1000" dirty="0">
                <a:solidFill>
                  <a:srgbClr val="FFFFFF"/>
                </a:solidFill>
              </a:rPr>
              <a:t>Facilitair Bedrijf DJI |31 augustus 2023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4AAD1505-3BB8-BB0A-0E95-16BC6A0CFD6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6705600"/>
            <a:ext cx="7604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l-NL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 gebruik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accent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tabLst>
          <a:tab pos="742950" algn="l"/>
          <a:tab pos="806450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588" indent="195263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•"/>
        <a:tabLst>
          <a:tab pos="742950" algn="l"/>
          <a:tab pos="806450" algn="l"/>
        </a:tabLst>
        <a:defRPr>
          <a:solidFill>
            <a:schemeClr val="tx1"/>
          </a:solidFill>
          <a:latin typeface="+mn-lt"/>
        </a:defRPr>
      </a:lvl2pPr>
      <a:lvl3pPr marL="198438" indent="227013" algn="l" rtl="0" eaLnBrk="1" fontAlgn="base" hangingPunct="1">
        <a:spcBef>
          <a:spcPct val="20000"/>
        </a:spcBef>
        <a:spcAft>
          <a:spcPct val="0"/>
        </a:spcAft>
        <a:buSzPct val="80000"/>
        <a:buFont typeface="Verdana" pitchFamily="34" charset="0"/>
        <a:buChar char="–"/>
        <a:tabLst>
          <a:tab pos="742950" algn="l"/>
          <a:tab pos="806450" algn="l"/>
        </a:tabLst>
        <a:defRPr>
          <a:solidFill>
            <a:schemeClr val="tx1"/>
          </a:solidFill>
          <a:latin typeface="+mn-lt"/>
        </a:defRPr>
      </a:lvl3pPr>
      <a:lvl4pPr marL="427038" indent="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&gt;"/>
        <a:tabLst>
          <a:tab pos="742950" algn="l"/>
          <a:tab pos="806450" algn="l"/>
        </a:tabLst>
        <a:defRPr>
          <a:solidFill>
            <a:schemeClr val="tx1"/>
          </a:solidFill>
          <a:latin typeface="+mn-lt"/>
        </a:defRPr>
      </a:lvl4pPr>
      <a:lvl5pPr marL="679450" indent="2413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»"/>
        <a:tabLst>
          <a:tab pos="742950" algn="l"/>
          <a:tab pos="806450" algn="l"/>
        </a:tabLst>
        <a:defRPr>
          <a:solidFill>
            <a:schemeClr val="tx1"/>
          </a:solidFill>
          <a:latin typeface="+mn-lt"/>
        </a:defRPr>
      </a:lvl5pPr>
      <a:lvl6pPr marL="1136650" indent="2413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»"/>
        <a:tabLst>
          <a:tab pos="742950" algn="l"/>
          <a:tab pos="806450" algn="l"/>
        </a:tabLst>
        <a:defRPr>
          <a:solidFill>
            <a:schemeClr val="tx1"/>
          </a:solidFill>
          <a:latin typeface="+mn-lt"/>
        </a:defRPr>
      </a:lvl6pPr>
      <a:lvl7pPr marL="1593850" indent="2413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»"/>
        <a:tabLst>
          <a:tab pos="742950" algn="l"/>
          <a:tab pos="806450" algn="l"/>
        </a:tabLst>
        <a:defRPr>
          <a:solidFill>
            <a:schemeClr val="tx1"/>
          </a:solidFill>
          <a:latin typeface="+mn-lt"/>
        </a:defRPr>
      </a:lvl7pPr>
      <a:lvl8pPr marL="2051050" indent="2413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»"/>
        <a:tabLst>
          <a:tab pos="742950" algn="l"/>
          <a:tab pos="806450" algn="l"/>
        </a:tabLst>
        <a:defRPr>
          <a:solidFill>
            <a:schemeClr val="tx1"/>
          </a:solidFill>
          <a:latin typeface="+mn-lt"/>
        </a:defRPr>
      </a:lvl8pPr>
      <a:lvl9pPr marL="2508250" indent="2413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»"/>
        <a:tabLst>
          <a:tab pos="742950" algn="l"/>
          <a:tab pos="806450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trapline-imag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79233" y="2020554"/>
            <a:ext cx="3744913" cy="1408446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dirty="0"/>
              <a:t> </a:t>
            </a:r>
            <a:r>
              <a:rPr lang="nl-NL" sz="1800" b="1" dirty="0">
                <a:effectLst/>
                <a:latin typeface="Verdana" panose="020B0604030504040204" pitchFamily="34" charset="0"/>
                <a:ea typeface="Century Gothic" panose="020B0502020202020204" pitchFamily="34" charset="0"/>
                <a:cs typeface="Segoe UI" panose="020B0502040204020203" pitchFamily="34" charset="0"/>
              </a:rPr>
              <a:t>Informatiebijeenkomst Europese Aanbesteding Cateringdienstverlening</a:t>
            </a:r>
            <a:br>
              <a:rPr lang="nl-NL" sz="1800" dirty="0"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</a:br>
            <a:endParaRPr lang="nl-NL" sz="20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883946" y="4230790"/>
            <a:ext cx="3740200" cy="1732266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 </a:t>
            </a:r>
          </a:p>
          <a:p>
            <a:pPr algn="ctr"/>
            <a:r>
              <a:rPr lang="nl-NL" b="1" dirty="0">
                <a:latin typeface="Verdana" panose="020B0604030504040204" pitchFamily="34" charset="0"/>
                <a:cs typeface="Segoe UI" panose="020B0502040204020203" pitchFamily="34" charset="0"/>
              </a:rPr>
              <a:t>31 augustus 2023</a:t>
            </a:r>
          </a:p>
          <a:p>
            <a:pPr algn="ctr"/>
            <a:r>
              <a:rPr lang="nl-NL" sz="1600" b="1" dirty="0">
                <a:latin typeface="Verdana" panose="020B0604030504040204" pitchFamily="34" charset="0"/>
                <a:cs typeface="Segoe UI" panose="020B0502040204020203" pitchFamily="34" charset="0"/>
              </a:rPr>
              <a:t>09.00 – 10.00 uur</a:t>
            </a:r>
          </a:p>
        </p:txBody>
      </p:sp>
      <p:pic>
        <p:nvPicPr>
          <p:cNvPr id="6" name="logo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732" y="-9525"/>
            <a:ext cx="625213" cy="157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5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1147763"/>
            <a:ext cx="8229600" cy="571500"/>
          </a:xfrm>
        </p:spPr>
        <p:txBody>
          <a:bodyPr/>
          <a:lstStyle/>
          <a:p>
            <a:r>
              <a:rPr lang="nl-NL"/>
              <a:t>Programma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2425" y="1606588"/>
            <a:ext cx="8229600" cy="461133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500" dirty="0"/>
              <a:t>Even voorstellen	 				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500" dirty="0"/>
              <a:t>Huidige situatie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500" dirty="0"/>
              <a:t>Doel van de aanbesteding				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500" dirty="0"/>
              <a:t>Doelstellingen cateringdienstverlening			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500" dirty="0"/>
              <a:t>Scope	 &amp; Perceelindeling					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500" dirty="0"/>
              <a:t>Planning						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500" dirty="0"/>
              <a:t>Vragen en of opmerkingen				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1500" dirty="0"/>
              <a:t>Afsluiting						 </a:t>
            </a:r>
          </a:p>
          <a:p>
            <a:endParaRPr lang="nl-NL" sz="1600" dirty="0"/>
          </a:p>
          <a:p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61617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1147763"/>
            <a:ext cx="8229600" cy="571500"/>
          </a:xfrm>
        </p:spPr>
        <p:txBody>
          <a:bodyPr/>
          <a:lstStyle/>
          <a:p>
            <a:r>
              <a:rPr lang="nl-NL"/>
              <a:t>Even voorstellen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2424" y="1606588"/>
            <a:ext cx="8620125" cy="461133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Edwin Voskuilen, Senior Inkoper, Categorie Consumptieve Dienstverlening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Rick Delmeer, Senior Inkoper, Categorie Consumptieve Dienstverlening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Marieke van Weerdhuizen, Strategisch Contractmanager Consumptieve Dienstverlening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Sophie Beers, Contractmanager DJI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Martine van Beek, Productmanager SSC DJI FB a.i., The Food Office</a:t>
            </a:r>
          </a:p>
          <a:p>
            <a:r>
              <a:rPr lang="nl-NL" sz="1400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Pieter van de Graaf, Adviseur, The Food Office</a:t>
            </a:r>
          </a:p>
          <a:p>
            <a:endParaRPr lang="nl-NL" sz="1400" dirty="0"/>
          </a:p>
          <a:p>
            <a:r>
              <a:rPr lang="nl-NL" sz="1400" dirty="0"/>
              <a:t>Niet aanwezig:</a:t>
            </a:r>
          </a:p>
          <a:p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dirty="0"/>
              <a:t>Wendy Eijt, Productmanager SSC DJI FB | Coördinator team Productmanagement</a:t>
            </a:r>
          </a:p>
          <a:p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6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10855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1147763"/>
            <a:ext cx="8229600" cy="571500"/>
          </a:xfrm>
        </p:spPr>
        <p:txBody>
          <a:bodyPr/>
          <a:lstStyle/>
          <a:p>
            <a:r>
              <a:rPr lang="nl-NL"/>
              <a:t>Huidige situatie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4</a:t>
            </a:fld>
            <a:endParaRPr lang="nl-NL" altLang="nl-NL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D2D1DCA-DFDD-C0DD-3214-4833DC86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600" u="sng" dirty="0"/>
              <a:t>Situatie tot 1 juni 2022</a:t>
            </a:r>
          </a:p>
          <a:p>
            <a:r>
              <a:rPr lang="nl-NL" sz="1600" dirty="0"/>
              <a:t>Twee percelen (met subpercelen)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1600" dirty="0"/>
              <a:t>Perceel Restauratieve voorzieningen | Restaurants en </a:t>
            </a:r>
            <a:r>
              <a:rPr lang="nl-NL" sz="1600" dirty="0" err="1"/>
              <a:t>Banqueting</a:t>
            </a:r>
            <a:endParaRPr lang="nl-NL" sz="1600" dirty="0"/>
          </a:p>
          <a:p>
            <a:pPr marL="342900" indent="-342900">
              <a:buFont typeface="+mj-lt"/>
              <a:buAutoNum type="arabicPeriod"/>
            </a:pPr>
            <a:r>
              <a:rPr lang="nl-NL" sz="1600" dirty="0"/>
              <a:t>Perceel Voeding justitiabelen</a:t>
            </a:r>
          </a:p>
          <a:p>
            <a:r>
              <a:rPr lang="nl-NL" sz="1600" dirty="0"/>
              <a:t>(incl. jeugdlocaties)</a:t>
            </a:r>
          </a:p>
          <a:p>
            <a:endParaRPr lang="nl-NL" sz="1600" dirty="0"/>
          </a:p>
          <a:p>
            <a:r>
              <a:rPr lang="nl-NL" sz="1600" dirty="0"/>
              <a:t>Gegund aan 1 leverancier voor beide percelen. </a:t>
            </a:r>
          </a:p>
          <a:p>
            <a:endParaRPr lang="nl-NL" sz="1600" dirty="0"/>
          </a:p>
          <a:p>
            <a:r>
              <a:rPr lang="nl-NL" sz="1600" u="sng" dirty="0"/>
              <a:t>Situatie na 1 juni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Voeding justitiabelen separaat aanbesteed (5 percelen - 3 leveranciers)</a:t>
            </a:r>
            <a:br>
              <a:rPr lang="nl-NL" sz="1600" dirty="0"/>
            </a:br>
            <a:r>
              <a:rPr lang="nl-NL" sz="1600" dirty="0"/>
              <a:t>Buiten scope van deze aanbesteding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Jeugdlocaties separaat aanbesteed (2022-2023)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Kantoorlocaties en de restaurants van de </a:t>
            </a:r>
            <a:r>
              <a:rPr lang="nl-NL" sz="1600" dirty="0" err="1"/>
              <a:t>PI’s</a:t>
            </a:r>
            <a:r>
              <a:rPr lang="nl-NL" sz="1600" dirty="0"/>
              <a:t> nog bij initiële leverancier.</a:t>
            </a:r>
          </a:p>
          <a:p>
            <a:endParaRPr lang="nl-NL" sz="1600" dirty="0">
              <a:solidFill>
                <a:srgbClr val="FF0000"/>
              </a:solidFill>
            </a:endParaRPr>
          </a:p>
          <a:p>
            <a:endParaRPr lang="nl-NL" sz="1400" dirty="0"/>
          </a:p>
          <a:p>
            <a:endParaRPr lang="nl-NL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 dirty="0"/>
          </a:p>
          <a:p>
            <a:endParaRPr lang="nl-NL" sz="1400" dirty="0"/>
          </a:p>
          <a:p>
            <a:endParaRPr lang="nl-NL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 dirty="0"/>
          </a:p>
          <a:p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982974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1147763"/>
            <a:ext cx="8229600" cy="571500"/>
          </a:xfrm>
        </p:spPr>
        <p:txBody>
          <a:bodyPr/>
          <a:lstStyle/>
          <a:p>
            <a:r>
              <a:rPr lang="nl-NL"/>
              <a:t>Doel van de aanbesteding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5</a:t>
            </a:fld>
            <a:endParaRPr lang="nl-NL" altLang="nl-NL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8E3C09F9-C418-F9FE-3DB8-29C6299A9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z="1600" kern="1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Afsluiten 6 overeenkomsten voor cateringdienstverlening per 1 april 2024.</a:t>
            </a:r>
          </a:p>
          <a:p>
            <a:pPr lvl="0"/>
            <a:endParaRPr lang="nl-NL" sz="1600" kern="10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nl-NL" sz="1600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Looptijd overeenkomsten;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nl-NL" sz="1400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Perceel kantoren	; 	4 jaren + 3 optiejaren (maximaal 7 jaren)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nl-NL" sz="1400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Perceel PI’s	; 	2 jaren en 2 maanden + 4 keer 4 optiejaren </a:t>
            </a:r>
          </a:p>
          <a:p>
            <a:pPr lvl="0"/>
            <a:r>
              <a:rPr lang="nl-NL" sz="1400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				(maximaal 6 jaren en 2 maanden)</a:t>
            </a:r>
            <a:r>
              <a:rPr lang="nl-NL" sz="1600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lvl="0"/>
            <a:r>
              <a:rPr lang="nl-NL" sz="1600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nl-NL" sz="1600" kern="10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nl-NL" sz="1600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Een </a:t>
            </a:r>
            <a:r>
              <a:rPr lang="nl-NL" sz="1600" kern="1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dienstverlening te contracteren die aansluit bij de visie van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nl-NL" sz="1400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het Rijk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nl-NL" sz="1400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CDV FB DJI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nl-NL" sz="1400" kern="1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 Categorie Consumptieve Dienstverlening</a:t>
            </a:r>
          </a:p>
          <a:p>
            <a:pPr lvl="0"/>
            <a:endParaRPr lang="nl-NL" sz="1400" kern="10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sz="1400"/>
          </a:p>
        </p:txBody>
      </p:sp>
    </p:spTree>
    <p:extLst>
      <p:ext uri="{BB962C8B-B14F-4D97-AF65-F5344CB8AC3E}">
        <p14:creationId xmlns:p14="http://schemas.microsoft.com/office/powerpoint/2010/main" val="3349601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1147763"/>
            <a:ext cx="8229600" cy="571500"/>
          </a:xfrm>
        </p:spPr>
        <p:txBody>
          <a:bodyPr/>
          <a:lstStyle/>
          <a:p>
            <a:r>
              <a:rPr lang="nl-NL"/>
              <a:t>Doelstellingen cateringdienstverlening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6</a:t>
            </a:fld>
            <a:endParaRPr lang="nl-NL" altLang="nl-NL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D2D1DCA-DFDD-C0DD-3214-4833DC86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600"/>
              <a:t>De te contracteren dienstverlening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600"/>
              <a:t>Is kwalitatief goed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600"/>
              <a:t>Is betaalbare, voor zowel de opdrachtgever als de gebruikers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600"/>
              <a:t>Is veelzijdig en bedient meerdere doelgroepen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600"/>
              <a:t>Levert een bijdrage aan vitale medewerkers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600"/>
              <a:t>Creëert een community en partnerschap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600"/>
              <a:t>Voldoet aan de eisen maatschappelijk verantwoord inkopen</a:t>
            </a:r>
          </a:p>
          <a:p>
            <a:endParaRPr lang="nl-NL" sz="1400"/>
          </a:p>
          <a:p>
            <a:endParaRPr lang="nl-NL" sz="140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/>
          </a:p>
          <a:p>
            <a:endParaRPr lang="nl-NL" sz="1400"/>
          </a:p>
          <a:p>
            <a:endParaRPr lang="nl-NL" sz="140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/>
          </a:p>
          <a:p>
            <a:endParaRPr lang="nl-NL" sz="1400"/>
          </a:p>
        </p:txBody>
      </p:sp>
    </p:spTree>
    <p:extLst>
      <p:ext uri="{BB962C8B-B14F-4D97-AF65-F5344CB8AC3E}">
        <p14:creationId xmlns:p14="http://schemas.microsoft.com/office/powerpoint/2010/main" val="3856797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1147763"/>
            <a:ext cx="8229600" cy="571500"/>
          </a:xfrm>
        </p:spPr>
        <p:txBody>
          <a:bodyPr/>
          <a:lstStyle/>
          <a:p>
            <a:r>
              <a:rPr lang="nl-NL"/>
              <a:t>Scope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7</a:t>
            </a:fld>
            <a:endParaRPr lang="nl-NL" altLang="nl-NL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5F5E007F-C1DC-95AF-0CD6-9B3107EAA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4" y="1800225"/>
            <a:ext cx="8620125" cy="4414838"/>
          </a:xfrm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nl-NL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Kantoren c.q. locaties met een kantoor en een bijzonder functie </a:t>
            </a:r>
          </a:p>
          <a:p>
            <a:pPr marL="627063" lvl="0" indent="-263525">
              <a:buFont typeface="Wingdings" panose="05000000000000000000" pitchFamily="2" charset="2"/>
              <a:buChar char="ü"/>
            </a:pPr>
            <a:r>
              <a:rPr lang="nl-NL" sz="1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Aanmeldcentrum IND Ter Apel </a:t>
            </a:r>
          </a:p>
          <a:p>
            <a:pPr marL="627063" lvl="0" indent="-263525">
              <a:buFont typeface="Wingdings" panose="05000000000000000000" pitchFamily="2" charset="2"/>
              <a:buChar char="ü"/>
            </a:pPr>
            <a:r>
              <a:rPr lang="nl-NL" sz="1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Pop-up locaties IND Budel en IND Utrecht </a:t>
            </a:r>
          </a:p>
          <a:p>
            <a:pPr marL="627063" lvl="0" indent="-263525">
              <a:buFont typeface="Wingdings" panose="05000000000000000000" pitchFamily="2" charset="2"/>
              <a:buChar char="ü"/>
            </a:pPr>
            <a:r>
              <a:rPr lang="nl-NL" sz="1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Het Herman Gortercomplex</a:t>
            </a:r>
          </a:p>
          <a:p>
            <a:pPr marL="627063" lvl="0" indent="-263525">
              <a:buFont typeface="Wingdings" panose="05000000000000000000" pitchFamily="2" charset="2"/>
              <a:buChar char="ü"/>
            </a:pPr>
            <a:r>
              <a:rPr lang="nl-NL" sz="1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Opleidingsinstituten (met en zonder bedrijfsrestaurant) </a:t>
            </a:r>
          </a:p>
          <a:p>
            <a:pPr marL="627063" lvl="0" indent="-263525">
              <a:buFont typeface="Wingdings" panose="05000000000000000000" pitchFamily="2" charset="2"/>
              <a:buChar char="ü"/>
            </a:pPr>
            <a:r>
              <a:rPr lang="nl-NL" sz="1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Vergaderlocaties zonder bedrijfsrestaurant</a:t>
            </a:r>
          </a:p>
          <a:p>
            <a:pPr lvl="0"/>
            <a:endParaRPr lang="nl-NL" sz="1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 startAt="2"/>
            </a:pPr>
            <a:r>
              <a:rPr lang="nl-NL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Penitentiaire Inrichtingen (</a:t>
            </a:r>
            <a:r>
              <a:rPr lang="nl-NL" sz="1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PI’s</a:t>
            </a:r>
            <a:r>
              <a:rPr lang="nl-NL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627063" indent="-263525">
              <a:buFont typeface="Wingdings" panose="05000000000000000000" pitchFamily="2" charset="2"/>
              <a:buChar char="ü"/>
            </a:pPr>
            <a:r>
              <a:rPr lang="nl-NL" sz="1400" kern="1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PI’s</a:t>
            </a:r>
            <a:r>
              <a:rPr lang="nl-NL" sz="1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die de cateringdienstverlening volledig hebben uitbesteed</a:t>
            </a:r>
          </a:p>
          <a:p>
            <a:pPr marL="627063" indent="-263525">
              <a:buFont typeface="Wingdings" panose="05000000000000000000" pitchFamily="2" charset="2"/>
              <a:buChar char="ü"/>
            </a:pPr>
            <a:r>
              <a:rPr lang="nl-NL" sz="1400" kern="1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PI’s</a:t>
            </a:r>
            <a:r>
              <a:rPr lang="nl-NL" sz="1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die de dienstverlening deels hebben uitbesteed, deels in eigen beheer uitvoeren</a:t>
            </a:r>
            <a:br>
              <a:rPr lang="nl-NL" sz="1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l-NL" sz="14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(PI Dordrecht en PI Ter Peel) </a:t>
            </a:r>
          </a:p>
          <a:p>
            <a:pPr lvl="0"/>
            <a:endParaRPr lang="nl-NL" sz="1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 locaties in optie en 20 smart </a:t>
            </a:r>
            <a:r>
              <a:rPr lang="nl-NL" sz="1600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fridges</a:t>
            </a:r>
            <a:r>
              <a:rPr lang="nl-NL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(zie herzieningsclausule)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l-NL" sz="16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nl-NL" sz="16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 aanbesteding betreft in totaal 50 locaties.</a:t>
            </a:r>
          </a:p>
          <a:p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1844296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1147763"/>
            <a:ext cx="8229600" cy="571500"/>
          </a:xfrm>
        </p:spPr>
        <p:txBody>
          <a:bodyPr/>
          <a:lstStyle/>
          <a:p>
            <a:r>
              <a:rPr lang="nl-NL"/>
              <a:t>Perceelindeling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8</a:t>
            </a:fld>
            <a:endParaRPr lang="nl-NL" alt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8C9E3B12-6DCF-962C-E4BB-58908B7FD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800225"/>
            <a:ext cx="8027487" cy="4414838"/>
          </a:xfrm>
        </p:spPr>
        <p:txBody>
          <a:bodyPr/>
          <a:lstStyle/>
          <a:p>
            <a:r>
              <a:rPr lang="nl-NL" sz="1600"/>
              <a:t>Perceel 1 t/m 3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400"/>
              <a:t>Kantoren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400"/>
              <a:t>Vergaderlocaties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400"/>
              <a:t>Opleidingsinstituten</a:t>
            </a:r>
          </a:p>
          <a:p>
            <a:endParaRPr lang="nl-NL" sz="1400"/>
          </a:p>
          <a:p>
            <a:r>
              <a:rPr lang="nl-NL" sz="1600"/>
              <a:t>Perceel 4 t/m 6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400"/>
              <a:t>Penitentiaire Inrichtingen (PI’s)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/>
          </a:p>
          <a:p>
            <a:pPr algn="just"/>
            <a:r>
              <a:rPr lang="nl-NL" sz="1600"/>
              <a:t>Er is een splitsing gemaakt tussen kantoren enerzijds en </a:t>
            </a:r>
            <a:r>
              <a:rPr lang="nl-NL" sz="1600" err="1"/>
              <a:t>PI’s</a:t>
            </a:r>
            <a:r>
              <a:rPr lang="nl-NL" sz="1600"/>
              <a:t> anderzijds, dit gezien de relatief grote verschillen tussen deze locaties. Daarnaast is er een regionale verdeling aangebracht om de scope minder volumineus te maken.</a:t>
            </a:r>
          </a:p>
          <a:p>
            <a:endParaRPr lang="nl-NL" sz="1600"/>
          </a:p>
          <a:p>
            <a:endParaRPr lang="nl-NL" sz="1600"/>
          </a:p>
        </p:txBody>
      </p:sp>
    </p:spTree>
    <p:extLst>
      <p:ext uri="{BB962C8B-B14F-4D97-AF65-F5344CB8AC3E}">
        <p14:creationId xmlns:p14="http://schemas.microsoft.com/office/powerpoint/2010/main" val="3290042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9</a:t>
            </a:fld>
            <a:endParaRPr lang="nl-NL" alt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B8EF125-C6F4-8BA7-422D-4DFB43C90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316" y="1165859"/>
            <a:ext cx="4675108" cy="510841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1AD2A8D-81F0-CD7F-9967-051B1E4E9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7533" y="1165859"/>
            <a:ext cx="3874770" cy="484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35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10</a:t>
            </a:fld>
            <a:endParaRPr lang="nl-NL" alt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2612E61-BF97-E793-FF79-CE19ED443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16" y="2503170"/>
            <a:ext cx="6438492" cy="365168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ABE4898-8EF8-72D6-3638-F7450F118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840" y="1074420"/>
            <a:ext cx="3824172" cy="436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33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1147763"/>
            <a:ext cx="8229600" cy="571500"/>
          </a:xfrm>
        </p:spPr>
        <p:txBody>
          <a:bodyPr/>
          <a:lstStyle/>
          <a:p>
            <a:r>
              <a:rPr lang="nl-NL"/>
              <a:t>Planning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11</a:t>
            </a:fld>
            <a:endParaRPr lang="nl-NL" altLang="nl-NL"/>
          </a:p>
        </p:txBody>
      </p: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7C2AF00F-2634-5513-49B6-5F5CCFBC3F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7290" y="1879284"/>
            <a:ext cx="8149420" cy="4001930"/>
          </a:xfrm>
        </p:spPr>
      </p:pic>
    </p:spTree>
    <p:extLst>
      <p:ext uri="{BB962C8B-B14F-4D97-AF65-F5344CB8AC3E}">
        <p14:creationId xmlns:p14="http://schemas.microsoft.com/office/powerpoint/2010/main" val="2161190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19" y="2758354"/>
            <a:ext cx="8208961" cy="571500"/>
          </a:xfrm>
        </p:spPr>
        <p:txBody>
          <a:bodyPr/>
          <a:lstStyle/>
          <a:p>
            <a:pPr algn="ctr"/>
            <a:r>
              <a:rPr lang="nl-NL" dirty="0"/>
              <a:t>Heeft u vragen en of opmerkingen?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12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2720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trapline-imag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79233" y="2020554"/>
            <a:ext cx="3744913" cy="1408446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dirty="0"/>
              <a:t> </a:t>
            </a:r>
            <a:br>
              <a:rPr lang="nl-NL" dirty="0"/>
            </a:br>
            <a:r>
              <a:rPr lang="nl-NL" sz="1800" b="1" dirty="0">
                <a:effectLst/>
                <a:latin typeface="Verdana" panose="020B0604030504040204" pitchFamily="34" charset="0"/>
                <a:ea typeface="Century Gothic" panose="020B0502020202020204" pitchFamily="34" charset="0"/>
                <a:cs typeface="Segoe UI" panose="020B0502040204020203" pitchFamily="34" charset="0"/>
              </a:rPr>
              <a:t>Schouw</a:t>
            </a:r>
            <a:br>
              <a:rPr lang="nl-NL" sz="1800" b="1" dirty="0">
                <a:effectLst/>
                <a:latin typeface="Verdana" panose="020B0604030504040204" pitchFamily="34" charset="0"/>
                <a:ea typeface="Century Gothic" panose="020B0502020202020204" pitchFamily="34" charset="0"/>
                <a:cs typeface="Segoe UI" panose="020B0502040204020203" pitchFamily="34" charset="0"/>
              </a:rPr>
            </a:br>
            <a:r>
              <a:rPr lang="nl-NL" sz="1800" b="1" dirty="0">
                <a:effectLst/>
                <a:latin typeface="Verdana" panose="020B0604030504040204" pitchFamily="34" charset="0"/>
                <a:ea typeface="Century Gothic" panose="020B0502020202020204" pitchFamily="34" charset="0"/>
                <a:cs typeface="Segoe UI" panose="020B0502040204020203" pitchFamily="34" charset="0"/>
              </a:rPr>
              <a:t>Herman Gorter Complex</a:t>
            </a:r>
            <a:br>
              <a:rPr lang="nl-NL" sz="1800" dirty="0"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</a:br>
            <a:endParaRPr lang="nl-NL" sz="20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883946" y="4230790"/>
            <a:ext cx="3740200" cy="1732266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 </a:t>
            </a:r>
          </a:p>
          <a:p>
            <a:pPr algn="ctr"/>
            <a:r>
              <a:rPr lang="nl-NL" b="1" dirty="0">
                <a:latin typeface="Verdana" panose="020B0604030504040204" pitchFamily="34" charset="0"/>
                <a:cs typeface="Segoe UI" panose="020B0502040204020203" pitchFamily="34" charset="0"/>
              </a:rPr>
              <a:t>31 augustus 2023</a:t>
            </a:r>
          </a:p>
          <a:p>
            <a:pPr algn="ctr"/>
            <a:r>
              <a:rPr lang="nl-NL" sz="1600" b="1" dirty="0">
                <a:latin typeface="Verdana" panose="020B0604030504040204" pitchFamily="34" charset="0"/>
                <a:cs typeface="Segoe UI" panose="020B0502040204020203" pitchFamily="34" charset="0"/>
              </a:rPr>
              <a:t>10.00 uur</a:t>
            </a:r>
          </a:p>
        </p:txBody>
      </p:sp>
      <p:pic>
        <p:nvPicPr>
          <p:cNvPr id="6" name="logo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732" y="-9525"/>
            <a:ext cx="625213" cy="157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9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1147763"/>
            <a:ext cx="8229600" cy="57150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>
          <a:xfrm>
            <a:off x="373064" y="6376988"/>
            <a:ext cx="638156" cy="360362"/>
          </a:xfrm>
        </p:spPr>
        <p:txBody>
          <a:bodyPr/>
          <a:lstStyle/>
          <a:p>
            <a:fld id="{68279652-4E76-4FCD-AB1F-3DAE89ED05D7}" type="slidenum">
              <a:rPr lang="nl-NL" altLang="nl-NL" smtClean="0"/>
              <a:pPr/>
              <a:t>14</a:t>
            </a:fld>
            <a:endParaRPr lang="nl-NL" altLang="nl-NL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D2D1DCA-DFDD-C0DD-3214-4833DC865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600" u="sng" dirty="0"/>
              <a:t> </a:t>
            </a:r>
            <a:endParaRPr lang="nl-NL" sz="1600" dirty="0"/>
          </a:p>
          <a:p>
            <a:r>
              <a:rPr lang="nl-NL" sz="1600" dirty="0"/>
              <a:t>Groep 1 van 10.00-10.45 uur: </a:t>
            </a:r>
          </a:p>
          <a:p>
            <a:r>
              <a:rPr lang="nl-NL" sz="1600" dirty="0"/>
              <a:t>vertegenwoordigers van </a:t>
            </a:r>
            <a:r>
              <a:rPr lang="nl-NL" sz="1600" dirty="0" err="1"/>
              <a:t>Albron</a:t>
            </a:r>
            <a:r>
              <a:rPr lang="nl-NL" sz="1600" dirty="0"/>
              <a:t>, </a:t>
            </a:r>
            <a:r>
              <a:rPr lang="nl-NL" sz="1600" dirty="0" err="1"/>
              <a:t>Appèl</a:t>
            </a:r>
            <a:r>
              <a:rPr lang="nl-NL" sz="1600" dirty="0"/>
              <a:t>, </a:t>
            </a:r>
            <a:r>
              <a:rPr lang="nl-NL" sz="1600" dirty="0" err="1"/>
              <a:t>Cirfood</a:t>
            </a:r>
            <a:r>
              <a:rPr lang="nl-NL" sz="1600" dirty="0"/>
              <a:t> en Compass</a:t>
            </a:r>
          </a:p>
          <a:p>
            <a:r>
              <a:rPr lang="nl-NL" sz="1600" dirty="0"/>
              <a:t> </a:t>
            </a:r>
          </a:p>
          <a:p>
            <a:r>
              <a:rPr lang="nl-NL" sz="1600" dirty="0"/>
              <a:t>Groep 2 van 10.45-11.30 uur: </a:t>
            </a:r>
          </a:p>
          <a:p>
            <a:r>
              <a:rPr lang="nl-NL" sz="1600" dirty="0"/>
              <a:t>vertegenwoordigers van Hutten, </a:t>
            </a:r>
            <a:r>
              <a:rPr lang="nl-NL" sz="1600" dirty="0" err="1"/>
              <a:t>Sodexo</a:t>
            </a:r>
            <a:r>
              <a:rPr lang="nl-NL" sz="1600" dirty="0"/>
              <a:t>, Vermaat en </a:t>
            </a:r>
            <a:r>
              <a:rPr lang="nl-NL" sz="1600" dirty="0" err="1"/>
              <a:t>V’Business</a:t>
            </a:r>
            <a:r>
              <a:rPr lang="nl-NL" sz="1600" dirty="0"/>
              <a:t> (</a:t>
            </a:r>
            <a:r>
              <a:rPr lang="nl-NL" sz="1600" dirty="0" err="1"/>
              <a:t>Vitam</a:t>
            </a:r>
            <a:r>
              <a:rPr lang="nl-NL" sz="1600" dirty="0"/>
              <a:t>)</a:t>
            </a:r>
          </a:p>
          <a:p>
            <a:endParaRPr lang="nl-NL" sz="1600" dirty="0">
              <a:solidFill>
                <a:srgbClr val="FF0000"/>
              </a:solidFill>
            </a:endParaRPr>
          </a:p>
          <a:p>
            <a:endParaRPr lang="nl-NL" sz="1400" dirty="0"/>
          </a:p>
          <a:p>
            <a:endParaRPr lang="nl-NL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 dirty="0"/>
          </a:p>
          <a:p>
            <a:endParaRPr lang="nl-NL" sz="1400" dirty="0"/>
          </a:p>
          <a:p>
            <a:endParaRPr lang="nl-NL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400" dirty="0"/>
          </a:p>
          <a:p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9769558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RMA DOCSYS~XML" val="&lt;?xml version=&quot;1.0&quot;?&gt;&#10;&lt;data customer=&quot;minjus&quot; profile=&quot;minjus&quot; model=&quot;presentatie.xml&quot; country-code=&quot;31&quot; target=&quot;Microsoft PowerPoint&quot; target-version=&quot;14.0.7176&quot; existing=&quot;G%3A%5CSSC%20DJI%20FB%5CRAP%5C02.%20Productmanagement%5CAlgemeen%5CProjecten%20en%20presentaties%5C20170705%20Presentatie%20Productmanagement%20Procesoverleg%20overleg.pptx#Presentation&quot;&gt;&lt;presentatie template=&quot;/presentatie.pot&quot; id=&quot;a509cd25e06040aab6b3266c25a3eecf&quot; version=&quot;1.0&quot; lcid=&quot;1043&quot; locale=&quot;nl&quot;&gt;&lt;PAPER/&gt;&lt;digijust value=&quot;0&quot; formatted-value=&quot;0&quot;/&gt;&lt;onskenmerk/&gt;&lt;logofield value=&quot;(slides)/images/woordmerk/logo.png&quot;/&gt;&lt;titel-txt value=&quot;Presentatie Productmanagement&quot; formatted-value=&quot;Presentatie Productmanagement&quot; format-disabled=&quot;true&quot;/&gt;&lt;titel formatted-value=&quot;Presentatie Productmanagement&quot;/&gt;&lt;subtitel-txt value=&quot;Facilitair Bedrijf DJI&quot; formatted-value=&quot;Facilitair Bedrijf DJI&quot; format-disabled=&quot;true&quot;/&gt;&lt;subtitel formatted-value=&quot;Facilitair Bedrijf DJI&quot;/&gt;&lt;datum value=&quot;2017-07-05T00:00:00&quot; formatted-value=&quot;5 juli 2017&quot;/&gt;&lt;datumvoor formatted-value=&quot;5 juli 2017&quot;/&gt;&lt;voettekst formatted-value=&quot;Facilitair Bedrijf DJI |5 /6 juli 2017&quot; value=&quot;Facilitair Bedrijf DJI |5 /6 juli 2017&quot; format-disabled=&quot;true&quot;/&gt;&lt;woordmerk formatted-value=&quot;(slides)/images/woordmerk/RO_J_DJI_wit.png&quot;/&gt;&lt;kleuren value=&quot;blauw&quot; formatted-value=&quot;Blauw&quot;/&gt;&lt;eerstedia value=&quot;1&quot; formatted-value=&quot;Alleen tekst&quot;/&gt;&lt;typelogo value=&quot;1&quot; formatted-value=&quot;Organisatieonderdeel&quot;/&gt;&lt;rubriek value=&quot;1&quot; formatted-value=&quot; &quot;/&gt;&lt;merking value=&quot;1&quot; formatted-value=&quot; &quot;/&gt;&lt;rubricering formatted-value=&quot;&quot;/&gt;&lt;afbeelding/&gt;&lt;strapline-image formatted-value=&quot;(slides)/images/dividers/blanco.gif&quot;/&gt;&lt;strapline-thumb formatted-value=&quot;(slides)/images/dividers/(thumbnails)/blanco.gif&quot;/&gt;&lt;lsttaal/&gt;&lt;reopened value=&quot;true&quot; formatted-value=&quot;true&quot;/&gt;&lt;organisatie-item value=&quot;1373&quot; formatted-value=&quot;2594 AV ~ SSC DJI - Facilitair Bedrijf DJI - Afdeling Regie, Advies en Projecten (RAP)&quot;&gt;&lt;organisatie zoekveld=&quot;2594 AV ~ SSC DJI - Facilitair Bedrijf DJI - Afdeling Regie, Advies en Projecten (RAP)&quot; facebook=&quot;&quot; linkedin=&quot;&quot; twitter=&quot;&quot; youtube=&quot;&quot; id=&quot;1373&quot;&gt;&#10;    &lt;taal id=&quot;1031&quot; zoekveld=&quot;2594 AV ~ SSC DJI - Facilitair Bedrijf DJI - Afdeling Regie, Advies en Projecten (RAP)&quot; omschrijving=&quot;Shared Service Center DJI - Facilitair Bedrijf DJI&quot; naamdirectoraatgeneraal=&quot;Facilitair Bedrijf DJI&quot; naamdirectie=&quot;Facilitair Bedrijf DJI,Afdeling Regie, Advies en Projecten (RAP)&quot; naamgebouw=&quot;&quot; baadres=&quot;Bezuidenhoutseweg 20&quot; bapostcode=&quot;2594 AV&quot; baplaats=&quot;Den Haag&quot; paadres=&quot;90829&quot; papostcode=&quot;2509 LV&quot; paplaats=&quot;Den Haag&quot; land=&quot;Nederland&quot; telefoonnummer=&quot;088 07 54321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&quot; instructies=&quot;Bij beantwoording de datum en ons kenmerk vermelden. Wilt u slechts één zaak in uw brief behandelen.&quot; email=&quot;&quot; iban=&quot;&quot; bic=&quot;&quot; infonummer=&quot;&quot; koptekst=&quot;\nFacilitair Bedrijf DJI\nFacilitair Bedrijf DJI,Afdeling Regie, Advies en Projecten (RAP)&quot; bezoekadres=&quot;Bezoekadres\nBezuidenhoutseweg 20\n2594 AV Den Haag\nTelefoon 088 07 54321\nFax \nwww.dji.nl&quot; postadres=&quot;Postadres:\nPostbus 90829,\n2509 LV Den Haag&quot;/&gt;&#10;    &lt;taal id=&quot;1034&quot; zoekveld=&quot;2594 AV ~ SSC DJI - Facilitair Bedrijf DJI - Afdeling Regie, Advies en Projecten (RAP)&quot; omschrijving=&quot;Shared Service Center DJI - Facilitair Bedrijf DJI&quot; naamdirectoraatgeneraal=&quot;Facilitair Bedrijf DJI&quot; naamdirectie=&quot;Facilitair Bedrijf DJI,Afdeling Regie, Advies en Projecten (RAP)&quot; naamgebouw=&quot;&quot; baadres=&quot;Bezuidenhoutseweg 20&quot; bapostcode=&quot;2594 AV&quot; baplaats=&quot;Den Haag&quot; paadres=&quot;90829&quot; papostcode=&quot;2509 LV&quot; paplaats=&quot;Den Haag&quot; land=&quot;Nederland&quot; telefoonnummer=&quot;088 07 54321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&quot; instructies=&quot;Bij beantwoording de datum en ons kenmerk vermelden. Wilt u slechts één zaak in uw brief behandelen.&quot; email=&quot;&quot; iban=&quot;&quot; bic=&quot;&quot; infonummer=&quot;&quot; koptekst=&quot;\nFacilitair Bedrijf DJI\nFacilitair Bedrijf DJI,Afdeling Regie, Advies en Projecten (RAP)&quot; bezoekadres=&quot;Bezoekadres\nBezuidenhoutseweg 20\n2594 AV Den Haag\nTelefoon 088 07 54321\nFax \nwww.dji.nl&quot; postadres=&quot;Postadres:\nPostbus 90829,\n2509 LV Den Haag&quot;/&gt;&#10;    &lt;taal id=&quot;1036&quot; zoekveld=&quot;2594 AV ~ SSC DJI - Facilitair Bedrijf DJI - Afdeling Regie, Advies en Projecten (RAP)&quot; omschrijving=&quot;Shared Service Center DJI - Facilitair Bedrijf DJI&quot; naamdirectoraatgeneraal=&quot;Facilitair Bedrijf DJI&quot; naamdirectie=&quot;Facilitair Bedrijf DJI,Afdeling Regie, Advies en Projecten (RAP)&quot; naamgebouw=&quot;&quot; baadres=&quot;Bezuidenhoutseweg 20&quot; bapostcode=&quot;2594 AV&quot; baplaats=&quot;Den Haag&quot; paadres=&quot;90829&quot; papostcode=&quot;2509 LV&quot; paplaats=&quot;Den Haag&quot; land=&quot;Nederland&quot; telefoonnummer=&quot;088 07 54321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&quot; instructies=&quot;Bij beantwoording de datum en ons kenmerk vermelden. Wilt u slechts één zaak in uw brief behandelen.&quot; email=&quot;&quot; iban=&quot;&quot; bic=&quot;&quot; infonummer=&quot;&quot; koptekst=&quot;\nFacilitair Bedrijf DJI\nFacilitair Bedrijf DJI,Afdeling Regie, Advies en Projecten (RAP)&quot; bezoekadres=&quot;Bezoekadres\nBezuidenhoutseweg 20\n2594 AV Den Haag\nTelefoon 088 07 54321\nFax \nwww.dji.nl&quot; postadres=&quot;Postadres:\nPostbus 90829,\n2509 LV Den Haag&quot;/&gt;&#10;    &lt;taal id=&quot;1043&quot; zoekveld=&quot;2594 AV ~ SSC DJI - Facilitair Bedrijf DJI - Afdeling Regie, Advies en Projecten (RAP)&quot; omschrijving=&quot;Shared Service Center DJI - Facilitair Bedrijf DJI&quot; naamdirectoraatgeneraal=&quot;Shared Service Center DJI &quot; naamdirectie=&quot;Facilitair Bedrijf DJI, Afdeling Regie, Advies en Projecten (RAP)&quot; naamgebouw=&quot;&quot; baadres=&quot;Bezuidenhoutseweg 20&quot; bapostcode=&quot;2594 AV&quot; baplaats=&quot;Den Haag&quot; paadres=&quot;90829&quot; papostcode=&quot;2509 LV&quot; paplaats=&quot;Den Haag&quot; land=&quot;Nederland&quot; telefoonnummer=&quot;088 07 54321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&quot; instructies=&quot;Bij beantwoording de datum en ons kenmerk vermelden. Wilt u slechts één zaak in uw brief behandelen.&quot; email=&quot;&quot; iban=&quot;&quot; bic=&quot;&quot; infonummer=&quot;&quot; koptekst=&quot;\nShared Service Center DJI \nFacilitair Bedrijf DJI, Afdeling Regie, Advies en Projecten (RAP)&quot; bezoekadres=&quot;Bezoekadres\nBezuidenhoutseweg 20\n2594 AV Den Haag\nTelefoon 088 07 54321\nFax \nwww.dji.nl&quot; postadres=&quot;Postadres:\nPostbus 90829,\n2509 LV Den Haag&quot;/&gt;&#10;    &lt;taal id=&quot;2057&quot; zoekveld=&quot;2594 AV ~ SSC DJI - Facilitair Bedrijf DJI - Afdeling Regie, Advies en Projecten (RAP)&quot; omschrijving=&quot;Shared Service Center DJI - Facilitair Bedrijf DJI&quot; naamdirectoraatgeneraal=&quot;Facilitair Bedrijf DJI&quot; naamdirectie=&quot;Facilitair Bedrijf DJI,Afdeling Regie, Advies en Projecten (RAP)&quot; naamgebouw=&quot;&quot; baadres=&quot;Bezuidenhoutseweg 20&quot; bapostcode=&quot;2594 AV&quot; baplaats=&quot;Den Haag&quot; paadres=&quot;90829&quot; papostcode=&quot;2509 LV&quot; paplaats=&quot;Den Haag&quot; land=&quot;Nederland&quot; telefoonnummer=&quot;088 07 54321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&quot; instructies=&quot;Bij beantwoording de datum en ons kenmerk vermelden. Wilt u slechts één zaak in uw brief behandelen.&quot; email=&quot;&quot; iban=&quot;&quot; bic=&quot;&quot; infonummer=&quot;&quot; koptekst=&quot;\nFacilitair Bedrijf DJI\nFacilitair Bedrijf DJI,Afdeling Regie, Advies en Projecten (RAP)&quot; bezoekadres=&quot;Bezoekadres\nBezuidenhoutseweg 20\n2594 AV Den Haag\nTelefoon 088 07 54321\nFax \nwww.dji.nl&quot; postadres=&quot;Postadres:\nPostbus 90829,\n2509 LV Den Haag&quot;/&gt;&#10;   &lt;/organisatie&gt;&#10;  &lt;/organisatie-item&gt;&lt;zaak/&gt;&lt;size value=&quot;OnScreen&quot; formatted-value=&quot;OnScreen&quot;/&gt;&lt;documentsubtype formatted-value=&quot;Presentatie&quot;/&gt;&lt;documenttitel formatted-value=&quot;Presentatie - Presentatie Productmanagement&quot;/&gt;&lt;heropend value=&quot;false&quot;/&gt;&lt;vorm value=&quot;Digitaal&quot;/&gt;&lt;ZaakLocatie/&gt;&lt;zaakkenmerk/&gt;&lt;zaaktitel/&gt;&lt;drager formatted-value=&quot;Document&quot;/&gt;&lt;documentclass value=&quot;Presentatie&quot; formatted-value=&quot;Presentatie&quot;/&gt;&lt;digionderdeel/&gt;&lt;documenttype value=&quot;Intern Justitie&quot; formatted-value=&quot;Intern Justitie&quot;/&gt;&lt;docstatus value=&quot;Informeel concept&quot; formatted-value=&quot;Informeel concept&quot;/&gt;&lt;_onskenmerk formatted-value=&quot;&quot;/&gt;&lt;/presentatie&gt;&lt;/data&gt;&#10;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07BC7"/>
      </a:accent1>
      <a:accent2>
        <a:srgbClr val="8FCAE7"/>
      </a:accent2>
      <a:accent3>
        <a:srgbClr val="F092CD"/>
      </a:accent3>
      <a:accent4>
        <a:srgbClr val="A90061"/>
      </a:accent4>
      <a:accent5>
        <a:srgbClr val="42145F"/>
      </a:accent5>
      <a:accent6>
        <a:srgbClr val="275937"/>
      </a:accent6>
      <a:hlink>
        <a:srgbClr val="0000FF"/>
      </a:hlink>
      <a:folHlink>
        <a:srgbClr val="80008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47145C"/>
        </a:dk2>
        <a:lt2>
          <a:srgbClr val="47145C"/>
        </a:lt2>
        <a:accent1>
          <a:srgbClr val="CC003D"/>
        </a:accent1>
        <a:accent2>
          <a:srgbClr val="ED8FBB"/>
        </a:accent2>
        <a:accent3>
          <a:srgbClr val="FFFFFF"/>
        </a:accent3>
        <a:accent4>
          <a:srgbClr val="000000"/>
        </a:accent4>
        <a:accent5>
          <a:srgbClr val="E2AAAF"/>
        </a:accent5>
        <a:accent6>
          <a:srgbClr val="D781A9"/>
        </a:accent6>
        <a:hlink>
          <a:srgbClr val="900079"/>
        </a:hlink>
        <a:folHlink>
          <a:srgbClr val="90007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1F497D"/>
    </a:dk2>
    <a:lt2>
      <a:srgbClr val="EEECE1"/>
    </a:lt2>
    <a:accent1>
      <a:srgbClr val="007BC7"/>
    </a:accent1>
    <a:accent2>
      <a:srgbClr val="8FCAE7"/>
    </a:accent2>
    <a:accent3>
      <a:srgbClr val="F092CD"/>
    </a:accent3>
    <a:accent4>
      <a:srgbClr val="A90061"/>
    </a:accent4>
    <a:accent5>
      <a:srgbClr val="42145F"/>
    </a:accent5>
    <a:accent6>
      <a:srgbClr val="275937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83273c-a814-441b-9c33-b4075d4b0408" xsi:nil="true"/>
    <lcf76f155ced4ddcb4097134ff3c332f xmlns="74a528d1-267b-41a2-9cae-d5fdaa8c5a9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7B457BB2C3B41B909D8C4DA11F0A8" ma:contentTypeVersion="14" ma:contentTypeDescription="Een nieuw document maken." ma:contentTypeScope="" ma:versionID="eb47ad76c4af96a1938bf4d450f1169f">
  <xsd:schema xmlns:xsd="http://www.w3.org/2001/XMLSchema" xmlns:xs="http://www.w3.org/2001/XMLSchema" xmlns:p="http://schemas.microsoft.com/office/2006/metadata/properties" xmlns:ns2="74a528d1-267b-41a2-9cae-d5fdaa8c5a90" xmlns:ns3="ec83273c-a814-441b-9c33-b4075d4b0408" targetNamespace="http://schemas.microsoft.com/office/2006/metadata/properties" ma:root="true" ma:fieldsID="b5803b417fee06ecfb63b626c2ed91a6" ns2:_="" ns3:_="">
    <xsd:import namespace="74a528d1-267b-41a2-9cae-d5fdaa8c5a90"/>
    <xsd:import namespace="ec83273c-a814-441b-9c33-b4075d4b04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a528d1-267b-41a2-9cae-d5fdaa8c5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a3ee76a3-f72e-4a77-82d6-0e2fcf465a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3273c-a814-441b-9c33-b4075d4b04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a0383e3-d25e-4871-be8e-bed1537c6e94}" ma:internalName="TaxCatchAll" ma:showField="CatchAllData" ma:web="ec83273c-a814-441b-9c33-b4075d4b04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D64160-D7FD-42EC-9687-F642BC768036}">
  <ds:schemaRefs>
    <ds:schemaRef ds:uri="74a528d1-267b-41a2-9cae-d5fdaa8c5a90"/>
    <ds:schemaRef ds:uri="ec83273c-a814-441b-9c33-b4075d4b0408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DD8A05B-D28C-492E-990A-E43E9E0E9F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A47FC4-FF4D-41DD-93E2-55B826253C03}">
  <ds:schemaRefs>
    <ds:schemaRef ds:uri="74a528d1-267b-41a2-9cae-d5fdaa8c5a90"/>
    <ds:schemaRef ds:uri="ec83273c-a814-441b-9c33-b4075d4b04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acd88dc2-102c-473d-aa45-6161565a3617}" enabled="1" method="Standard" siteId="{1321633e-f6b9-44e2-a44f-59b9d264ecb7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presentatie</Template>
  <TotalTime>0</TotalTime>
  <Words>773</Words>
  <Application>Microsoft Office PowerPoint</Application>
  <PresentationFormat>Diavoorstelling (4:3)</PresentationFormat>
  <Paragraphs>205</Paragraphs>
  <Slides>14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Symbol</vt:lpstr>
      <vt:lpstr>Verdana</vt:lpstr>
      <vt:lpstr>Wingdings</vt:lpstr>
      <vt:lpstr>Default Design</vt:lpstr>
      <vt:lpstr> Informatiebijeenkomst Europese Aanbesteding Cateringdienstverlening </vt:lpstr>
      <vt:lpstr>Programma</vt:lpstr>
      <vt:lpstr>Even voorstellen</vt:lpstr>
      <vt:lpstr>Huidige situatie</vt:lpstr>
      <vt:lpstr>Doel van de aanbesteding</vt:lpstr>
      <vt:lpstr>Doelstellingen cateringdienstverlening</vt:lpstr>
      <vt:lpstr>Scope</vt:lpstr>
      <vt:lpstr>Perceelindeling</vt:lpstr>
      <vt:lpstr>PowerPoint-presentatie</vt:lpstr>
      <vt:lpstr>PowerPoint-presentatie</vt:lpstr>
      <vt:lpstr>Planning</vt:lpstr>
      <vt:lpstr>Heeft u vragen en of opmerkingen?</vt:lpstr>
      <vt:lpstr>  Schouw Herman Gorter Complex </vt:lpstr>
      <vt:lpstr>PowerPoint-presentatie</vt:lpstr>
    </vt:vector>
  </TitlesOfParts>
  <Company>Ingenieursbureau B-ware b.v.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Productmanagement</dc:title>
  <dc:creator>milja</dc:creator>
  <cp:lastModifiedBy>Voskuilen, ing. E.T.H. (Edwin)</cp:lastModifiedBy>
  <cp:revision>6</cp:revision>
  <cp:lastPrinted>2016-10-03T08:32:10Z</cp:lastPrinted>
  <dcterms:created xsi:type="dcterms:W3CDTF">2008-10-07T13:50:07Z</dcterms:created>
  <dcterms:modified xsi:type="dcterms:W3CDTF">2023-10-05T12:20:56Z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0x010100D417B457BB2C3B41B909D8C4DA11F0A8</vt:lpwstr>
  </property>
  <property fmtid="{D5CDD505-2E9C-101B-9397-08002B2CF9AE}" pid="3" name="MediaServiceImageTags">
    <vt:lpwstr/>
  </property>
  <property fmtid="{D5CDD505-2E9C-101B-9397-08002B2CF9AE}" pid="4" name="ClassificationContentMarkingFooterLocations">
    <vt:lpwstr>Default Design:3</vt:lpwstr>
  </property>
  <property fmtid="{D5CDD505-2E9C-101B-9397-08002B2CF9AE}" pid="5" name="ClassificationContentMarkingFooterText">
    <vt:lpwstr>Intern gebruik</vt:lpwstr>
  </property>
</Properties>
</file>