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84" r:id="rId6"/>
    <p:sldId id="287" r:id="rId7"/>
    <p:sldId id="289" r:id="rId8"/>
    <p:sldId id="293" r:id="rId9"/>
    <p:sldId id="288" r:id="rId10"/>
    <p:sldId id="290" r:id="rId11"/>
    <p:sldId id="292"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61" userDrawn="1">
          <p15:clr>
            <a:srgbClr val="A4A3A4"/>
          </p15:clr>
        </p15:guide>
        <p15:guide id="3" pos="39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showGuides="1">
      <p:cViewPr varScale="1">
        <p:scale>
          <a:sx n="74" d="100"/>
          <a:sy n="74" d="100"/>
        </p:scale>
        <p:origin x="372" y="54"/>
      </p:cViewPr>
      <p:guideLst>
        <p:guide orient="horz" pos="2160"/>
        <p:guide pos="461"/>
        <p:guide pos="3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gemans, Bert" userId="0340a8cb-3c66-4b7c-bfe0-6e38a8104070" providerId="ADAL" clId="{6C852B4D-9F42-4110-B556-C54BF691D905}"/>
    <pc:docChg chg="custSel modSld">
      <pc:chgData name="Hogemans, Bert" userId="0340a8cb-3c66-4b7c-bfe0-6e38a8104070" providerId="ADAL" clId="{6C852B4D-9F42-4110-B556-C54BF691D905}" dt="2020-02-18T14:40:17.331" v="1" actId="313"/>
      <pc:docMkLst>
        <pc:docMk/>
      </pc:docMkLst>
      <pc:sldChg chg="modSp">
        <pc:chgData name="Hogemans, Bert" userId="0340a8cb-3c66-4b7c-bfe0-6e38a8104070" providerId="ADAL" clId="{6C852B4D-9F42-4110-B556-C54BF691D905}" dt="2020-02-18T14:40:17.331" v="1" actId="313"/>
        <pc:sldMkLst>
          <pc:docMk/>
          <pc:sldMk cId="1830100413" sldId="287"/>
        </pc:sldMkLst>
        <pc:spChg chg="mod">
          <ac:chgData name="Hogemans, Bert" userId="0340a8cb-3c66-4b7c-bfe0-6e38a8104070" providerId="ADAL" clId="{6C852B4D-9F42-4110-B556-C54BF691D905}" dt="2020-02-18T14:40:17.331" v="1" actId="313"/>
          <ac:spMkLst>
            <pc:docMk/>
            <pc:sldMk cId="1830100413" sldId="287"/>
            <ac:spMk id="3" creationId="{94BDEACB-328F-4593-875E-B844072397E3}"/>
          </ac:spMkLst>
        </pc:spChg>
      </pc:sldChg>
      <pc:sldChg chg="modSp">
        <pc:chgData name="Hogemans, Bert" userId="0340a8cb-3c66-4b7c-bfe0-6e38a8104070" providerId="ADAL" clId="{6C852B4D-9F42-4110-B556-C54BF691D905}" dt="2020-02-18T14:40:09.183" v="0" actId="313"/>
        <pc:sldMkLst>
          <pc:docMk/>
          <pc:sldMk cId="3238844336" sldId="289"/>
        </pc:sldMkLst>
        <pc:spChg chg="mod">
          <ac:chgData name="Hogemans, Bert" userId="0340a8cb-3c66-4b7c-bfe0-6e38a8104070" providerId="ADAL" clId="{6C852B4D-9F42-4110-B556-C54BF691D905}" dt="2020-02-18T14:40:09.183" v="0" actId="313"/>
          <ac:spMkLst>
            <pc:docMk/>
            <pc:sldMk cId="3238844336" sldId="289"/>
            <ac:spMk id="11" creationId="{8AF62C8E-EC18-43D5-B7FD-E182116C9E1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598F25-A949-4021-AA03-2A43731D092F}"/>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56D3EC93-E1BA-48DE-8012-9E2E7179DE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5E0A1815-E166-4A43-9F1D-49EB2314A97F}"/>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F9A70812-0D77-4F6C-8DC2-C13882309EC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F28E4F4-0664-4239-8E13-50754FB65114}"/>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267263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F44040-3E00-425E-9B1C-CBB4F87100A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A17B91C-F5FC-4C5A-9843-FE61281DA89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6E4041D-F491-4175-859F-DFDE72C23553}"/>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C8B9D9B1-D1C9-428A-B206-843475FAE94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8A1CE35-C92E-49E6-87C0-90B114F0156C}"/>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353031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1C81FE9-E443-4668-B1A3-DB2C468C844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E860296-F152-45AA-8170-91AE52FA15E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374C42-9D88-4EB1-9AF2-E363A8EFB40E}"/>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38A07D12-7E56-4105-AA27-1A35B14656D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18E3639-B8A3-4222-9085-BB7669AF541E}"/>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1589159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eldia (foto 1)">
    <p:bg>
      <p:bgPr>
        <a:solidFill>
          <a:schemeClr val="bg2"/>
        </a:solidFill>
        <a:effectLst/>
      </p:bgPr>
    </p:bg>
    <p:spTree>
      <p:nvGrpSpPr>
        <p:cNvPr id="1" name=""/>
        <p:cNvGrpSpPr/>
        <p:nvPr/>
      </p:nvGrpSpPr>
      <p:grpSpPr>
        <a:xfrm>
          <a:off x="0" y="0"/>
          <a:ext cx="0" cy="0"/>
          <a:chOff x="0" y="0"/>
          <a:chExt cx="0" cy="0"/>
        </a:xfrm>
      </p:grpSpPr>
      <p:pic>
        <p:nvPicPr>
          <p:cNvPr id="10" name="Afbeelding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p:cNvSpPr>
            <a:spLocks noGrp="1"/>
          </p:cNvSpPr>
          <p:nvPr>
            <p:ph type="ctrTitle"/>
          </p:nvPr>
        </p:nvSpPr>
        <p:spPr>
          <a:xfrm>
            <a:off x="685800" y="1122363"/>
            <a:ext cx="4991102" cy="2387600"/>
          </a:xfrm>
        </p:spPr>
        <p:txBody>
          <a:bodyPr anchor="b">
            <a:noAutofit/>
          </a:bodyPr>
          <a:lstStyle>
            <a:lvl1pPr algn="l">
              <a:defRPr sz="4400" b="0" cap="all" baseline="0">
                <a:solidFill>
                  <a:schemeClr val="bg1"/>
                </a:solidFill>
              </a:defRPr>
            </a:lvl1pPr>
          </a:lstStyle>
          <a:p>
            <a:r>
              <a:rPr lang="nl-NL"/>
              <a:t>Klik om stijl te bewerken</a:t>
            </a:r>
            <a:endParaRPr lang="en-GB" dirty="0"/>
          </a:p>
        </p:txBody>
      </p:sp>
      <p:sp>
        <p:nvSpPr>
          <p:cNvPr id="3" name="Ondertitel 2"/>
          <p:cNvSpPr>
            <a:spLocks noGrp="1"/>
          </p:cNvSpPr>
          <p:nvPr>
            <p:ph type="subTitle" idx="1"/>
          </p:nvPr>
        </p:nvSpPr>
        <p:spPr>
          <a:xfrm>
            <a:off x="685800" y="4940300"/>
            <a:ext cx="4991102" cy="663662"/>
          </a:xfrm>
        </p:spPr>
        <p:txBody>
          <a:bodyPr/>
          <a:lstStyle>
            <a:lvl1pPr marL="0" indent="0" algn="l">
              <a:buNone/>
              <a:defRPr sz="18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GB" dirty="0"/>
          </a:p>
        </p:txBody>
      </p:sp>
      <p:pic>
        <p:nvPicPr>
          <p:cNvPr id="8" name="Afbeelding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848800" y="5164880"/>
            <a:ext cx="2970122" cy="1435037"/>
          </a:xfrm>
          <a:prstGeom prst="rect">
            <a:avLst/>
          </a:prstGeom>
        </p:spPr>
      </p:pic>
      <p:sp>
        <p:nvSpPr>
          <p:cNvPr id="5" name="Tijdelijke aanduiding voor tekst 4"/>
          <p:cNvSpPr>
            <a:spLocks noGrp="1"/>
          </p:cNvSpPr>
          <p:nvPr>
            <p:ph type="body" sz="quarter" idx="10" hasCustomPrompt="1"/>
          </p:nvPr>
        </p:nvSpPr>
        <p:spPr>
          <a:xfrm>
            <a:off x="685800" y="5603962"/>
            <a:ext cx="2247901" cy="561130"/>
          </a:xfrm>
        </p:spPr>
        <p:txBody>
          <a:bodyPr>
            <a:normAutofit/>
          </a:bodyPr>
          <a:lstStyle>
            <a:lvl1pPr marL="0" indent="0">
              <a:buNone/>
              <a:defRPr sz="1600" b="1" cap="all" baseline="0">
                <a:solidFill>
                  <a:schemeClr val="bg1"/>
                </a:solidFill>
              </a:defRPr>
            </a:lvl1pPr>
          </a:lstStyle>
          <a:p>
            <a:pPr lvl="0"/>
            <a:r>
              <a:rPr lang="nl-NL" dirty="0"/>
              <a:t>Naam</a:t>
            </a:r>
          </a:p>
        </p:txBody>
      </p:sp>
      <p:sp>
        <p:nvSpPr>
          <p:cNvPr id="9" name="Tijdelijke aanduiding voor tekst 4"/>
          <p:cNvSpPr>
            <a:spLocks noGrp="1"/>
          </p:cNvSpPr>
          <p:nvPr>
            <p:ph type="body" sz="quarter" idx="11" hasCustomPrompt="1"/>
          </p:nvPr>
        </p:nvSpPr>
        <p:spPr>
          <a:xfrm>
            <a:off x="3429001" y="5603962"/>
            <a:ext cx="1954755" cy="561130"/>
          </a:xfrm>
        </p:spPr>
        <p:txBody>
          <a:bodyPr>
            <a:normAutofit/>
          </a:bodyPr>
          <a:lstStyle>
            <a:lvl1pPr marL="0" indent="0">
              <a:buNone/>
              <a:defRPr sz="1600" b="1" cap="all" baseline="0">
                <a:solidFill>
                  <a:schemeClr val="bg1"/>
                </a:solidFill>
              </a:defRPr>
            </a:lvl1pPr>
          </a:lstStyle>
          <a:p>
            <a:pPr lvl="0"/>
            <a:r>
              <a:rPr lang="nl-NL" dirty="0"/>
              <a:t>Datum</a:t>
            </a:r>
          </a:p>
        </p:txBody>
      </p:sp>
      <p:sp>
        <p:nvSpPr>
          <p:cNvPr id="6" name="Tijdelijke aanduiding voor tekst 5"/>
          <p:cNvSpPr>
            <a:spLocks noGrp="1"/>
          </p:cNvSpPr>
          <p:nvPr>
            <p:ph type="body" sz="quarter" idx="12" hasCustomPrompt="1"/>
          </p:nvPr>
        </p:nvSpPr>
        <p:spPr>
          <a:xfrm>
            <a:off x="2933701" y="5603875"/>
            <a:ext cx="495300" cy="561975"/>
          </a:xfrm>
        </p:spPr>
        <p:txBody>
          <a:bodyPr>
            <a:normAutofit/>
          </a:bodyPr>
          <a:lstStyle>
            <a:lvl1pPr marL="0" indent="0" algn="ctr">
              <a:buNone/>
              <a:defRPr sz="1600">
                <a:solidFill>
                  <a:schemeClr val="bg1"/>
                </a:solidFill>
              </a:defRPr>
            </a:lvl1pPr>
          </a:lstStyle>
          <a:p>
            <a:pPr lvl="0"/>
            <a:r>
              <a:rPr lang="en-GB" dirty="0"/>
              <a:t>◼</a:t>
            </a:r>
          </a:p>
        </p:txBody>
      </p:sp>
    </p:spTree>
    <p:extLst>
      <p:ext uri="{BB962C8B-B14F-4D97-AF65-F5344CB8AC3E}">
        <p14:creationId xmlns:p14="http://schemas.microsoft.com/office/powerpoint/2010/main" val="1114412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D6A514-0E64-4DDC-A226-32E2847745A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D475825-C707-45AA-9F24-D06D2D5A38F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893EF7F-051E-42BA-9394-EE9486A01237}"/>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1F5A79DF-98CF-4D07-B433-1CBDA19265B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583AD2B-2A2C-4086-B143-2D781FDB0B9D}"/>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2791329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1E78ED-3B16-480F-BB86-CAEDB270907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00845D2E-4801-4481-9C21-E8310938D51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C65CD447-7EF9-4314-A34F-75D5D026CD5A}"/>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CD331285-E645-4F7F-8873-90BC069F33F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2623E42-616A-4FBC-A1D5-AB8F2ED2E87F}"/>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2397571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8946EB-94A4-4867-9CD4-09FDD6FDF7A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89A0628-3C1F-4F8B-9517-474A9B2043B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7576857-7331-474A-8225-38E68FC4B06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6C6AAAF-42C0-4DC8-9F6F-AC00C8437BBE}"/>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6" name="Tijdelijke aanduiding voor voettekst 5">
            <a:extLst>
              <a:ext uri="{FF2B5EF4-FFF2-40B4-BE49-F238E27FC236}">
                <a16:creationId xmlns:a16="http://schemas.microsoft.com/office/drawing/2014/main" id="{DB64A3A7-2D19-4BC6-91CD-DDC090AC816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A6B341E-6C06-4503-91CC-E38F1E1E591B}"/>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2495193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555BCA-B2BA-491F-91CF-59E57F49683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396A6FE8-C2A2-42F7-BD5B-666D8536B0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2418F45-0B61-4D4B-8EF0-14FCA183A6F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82F828C2-EB03-4192-8185-44780A47F7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EC28FD1-C360-4586-8D0A-6603451DF24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15025FB-F207-4831-A123-98AC0B29FFF5}"/>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8" name="Tijdelijke aanduiding voor voettekst 7">
            <a:extLst>
              <a:ext uri="{FF2B5EF4-FFF2-40B4-BE49-F238E27FC236}">
                <a16:creationId xmlns:a16="http://schemas.microsoft.com/office/drawing/2014/main" id="{47AF8AD7-24E7-49D1-8EC1-86195B44FB76}"/>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B08ACC3-3236-4809-891A-DDE2DE2450C9}"/>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369353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12FC8F-6BCE-4D76-A3BF-D406749C87C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E613B099-9F16-4CF5-A1E4-A1D8E781D4F8}"/>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4" name="Tijdelijke aanduiding voor voettekst 3">
            <a:extLst>
              <a:ext uri="{FF2B5EF4-FFF2-40B4-BE49-F238E27FC236}">
                <a16:creationId xmlns:a16="http://schemas.microsoft.com/office/drawing/2014/main" id="{02AA4AF3-E0DB-48AD-ADEC-95F4D33F09D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735195F-1488-44B5-A5A8-4FB511B574CD}"/>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4287858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B365FBA-E832-4725-8927-783AF50880BE}"/>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3" name="Tijdelijke aanduiding voor voettekst 2">
            <a:extLst>
              <a:ext uri="{FF2B5EF4-FFF2-40B4-BE49-F238E27FC236}">
                <a16:creationId xmlns:a16="http://schemas.microsoft.com/office/drawing/2014/main" id="{9914349C-1BA0-4472-961E-E8CA4F42AA6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F809072-4998-458B-8C8B-B4692F33C69D}"/>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3798316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47F4A4-E0FB-4EB0-A900-C86F7C9BF40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405E9970-6CD7-4A43-85EC-B739B1FDC2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7ACA235A-6484-4459-930C-A02949D653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2CCFF28-944E-46D5-A896-BFBCF75AF8DC}"/>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6" name="Tijdelijke aanduiding voor voettekst 5">
            <a:extLst>
              <a:ext uri="{FF2B5EF4-FFF2-40B4-BE49-F238E27FC236}">
                <a16:creationId xmlns:a16="http://schemas.microsoft.com/office/drawing/2014/main" id="{0C6F725B-2CC8-4EBF-9D68-3D6AE409B6B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7720838-19C4-424A-9997-1EEEB3B4E1DB}"/>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2511756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0A1F8C-DC91-4B04-8BF0-4553DC8A5B9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EA335D0-DC40-4792-B7A8-4237CDC0D2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FFE80008-0741-4C9E-AE98-B94ED8EA4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67A6CE2-F836-4BD9-BE33-34111F4DEF33}"/>
              </a:ext>
            </a:extLst>
          </p:cNvPr>
          <p:cNvSpPr>
            <a:spLocks noGrp="1"/>
          </p:cNvSpPr>
          <p:nvPr>
            <p:ph type="dt" sz="half" idx="10"/>
          </p:nvPr>
        </p:nvSpPr>
        <p:spPr/>
        <p:txBody>
          <a:bodyPr/>
          <a:lstStyle/>
          <a:p>
            <a:fld id="{844E8636-9D33-4786-9DF1-37FEEC765D3C}" type="datetimeFigureOut">
              <a:rPr lang="nl-NL" smtClean="0"/>
              <a:t>18-2-2020</a:t>
            </a:fld>
            <a:endParaRPr lang="nl-NL"/>
          </a:p>
        </p:txBody>
      </p:sp>
      <p:sp>
        <p:nvSpPr>
          <p:cNvPr id="6" name="Tijdelijke aanduiding voor voettekst 5">
            <a:extLst>
              <a:ext uri="{FF2B5EF4-FFF2-40B4-BE49-F238E27FC236}">
                <a16:creationId xmlns:a16="http://schemas.microsoft.com/office/drawing/2014/main" id="{D2B3EB20-FC49-46DF-9BAF-2090F2AEEF8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BF4260D-2B39-4962-98EE-AF70B1F8D702}"/>
              </a:ext>
            </a:extLst>
          </p:cNvPr>
          <p:cNvSpPr>
            <a:spLocks noGrp="1"/>
          </p:cNvSpPr>
          <p:nvPr>
            <p:ph type="sldNum" sz="quarter" idx="12"/>
          </p:nvPr>
        </p:nvSpPr>
        <p:spPr/>
        <p:txBody>
          <a:bodyPr/>
          <a:lstStyle/>
          <a:p>
            <a:fld id="{F42D05F1-4CBC-4B2B-A3D7-5314DF0DB56A}" type="slidenum">
              <a:rPr lang="nl-NL" smtClean="0"/>
              <a:t>‹nr.›</a:t>
            </a:fld>
            <a:endParaRPr lang="nl-NL"/>
          </a:p>
        </p:txBody>
      </p:sp>
    </p:spTree>
    <p:extLst>
      <p:ext uri="{BB962C8B-B14F-4D97-AF65-F5344CB8AC3E}">
        <p14:creationId xmlns:p14="http://schemas.microsoft.com/office/powerpoint/2010/main" val="183305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A25C99B-C748-4901-AD6E-E7573A48BE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405AE45E-F568-4FD0-A7C2-326182D59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996322F-CFDC-4164-A876-9D01F5A3DB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4E8636-9D33-4786-9DF1-37FEEC765D3C}" type="datetimeFigureOut">
              <a:rPr lang="nl-NL" smtClean="0"/>
              <a:t>18-2-2020</a:t>
            </a:fld>
            <a:endParaRPr lang="nl-NL"/>
          </a:p>
        </p:txBody>
      </p:sp>
      <p:sp>
        <p:nvSpPr>
          <p:cNvPr id="5" name="Tijdelijke aanduiding voor voettekst 4">
            <a:extLst>
              <a:ext uri="{FF2B5EF4-FFF2-40B4-BE49-F238E27FC236}">
                <a16:creationId xmlns:a16="http://schemas.microsoft.com/office/drawing/2014/main" id="{179EFE73-BA8B-4ED0-8C79-59596CBF07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89A44F3-3EA4-4854-B57B-A4E7A8E09B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2D05F1-4CBC-4B2B-A3D7-5314DF0DB56A}" type="slidenum">
              <a:rPr lang="nl-NL" smtClean="0"/>
              <a:t>‹nr.›</a:t>
            </a:fld>
            <a:endParaRPr lang="nl-NL"/>
          </a:p>
        </p:txBody>
      </p:sp>
    </p:spTree>
    <p:extLst>
      <p:ext uri="{BB962C8B-B14F-4D97-AF65-F5344CB8AC3E}">
        <p14:creationId xmlns:p14="http://schemas.microsoft.com/office/powerpoint/2010/main" val="2998261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tekst 5">
            <a:extLst>
              <a:ext uri="{FF2B5EF4-FFF2-40B4-BE49-F238E27FC236}">
                <a16:creationId xmlns:a16="http://schemas.microsoft.com/office/drawing/2014/main" id="{5D4CB962-4B66-4180-AA06-06720DFB09ED}"/>
              </a:ext>
            </a:extLst>
          </p:cNvPr>
          <p:cNvSpPr>
            <a:spLocks noGrp="1"/>
          </p:cNvSpPr>
          <p:nvPr>
            <p:ph type="body" sz="quarter" idx="11"/>
          </p:nvPr>
        </p:nvSpPr>
        <p:spPr>
          <a:xfrm>
            <a:off x="945964" y="5685892"/>
            <a:ext cx="3040109" cy="946728"/>
          </a:xfrm>
        </p:spPr>
        <p:txBody>
          <a:bodyPr>
            <a:normAutofit fontScale="92500" lnSpcReduction="20000"/>
          </a:bodyPr>
          <a:lstStyle/>
          <a:p>
            <a:r>
              <a:rPr lang="nl-NL" sz="1100" dirty="0"/>
              <a:t>30-1-2020</a:t>
            </a:r>
          </a:p>
          <a:p>
            <a:r>
              <a:rPr lang="nl-NL" sz="1100" dirty="0"/>
              <a:t>Carmen Rings </a:t>
            </a:r>
          </a:p>
          <a:p>
            <a:r>
              <a:rPr lang="nl-NL" sz="1100" dirty="0"/>
              <a:t>Pierre Souren</a:t>
            </a:r>
          </a:p>
          <a:p>
            <a:r>
              <a:rPr lang="nl-NL" sz="1100" dirty="0"/>
              <a:t>Bert Hogemans</a:t>
            </a:r>
          </a:p>
        </p:txBody>
      </p:sp>
      <p:sp>
        <p:nvSpPr>
          <p:cNvPr id="8" name="Titel 1">
            <a:extLst>
              <a:ext uri="{FF2B5EF4-FFF2-40B4-BE49-F238E27FC236}">
                <a16:creationId xmlns:a16="http://schemas.microsoft.com/office/drawing/2014/main" id="{2002242B-F43D-434F-9B2B-0933BE09DD9C}"/>
              </a:ext>
            </a:extLst>
          </p:cNvPr>
          <p:cNvSpPr>
            <a:spLocks noGrp="1"/>
          </p:cNvSpPr>
          <p:nvPr>
            <p:ph type="ctrTitle"/>
          </p:nvPr>
        </p:nvSpPr>
        <p:spPr>
          <a:xfrm>
            <a:off x="898864" y="891543"/>
            <a:ext cx="7517168" cy="4364038"/>
          </a:xfrm>
        </p:spPr>
        <p:txBody>
          <a:bodyPr/>
          <a:lstStyle/>
          <a:p>
            <a:r>
              <a:rPr lang="nl-NL" b="1" u="sng" dirty="0"/>
              <a:t>Besluit:</a:t>
            </a:r>
            <a:r>
              <a:rPr lang="nl-NL" b="1" dirty="0"/>
              <a:t> verantwoordelijkheid bodemonderzoek bij OVL</a:t>
            </a:r>
            <a:br>
              <a:rPr lang="nl-NL" dirty="0"/>
            </a:br>
            <a:r>
              <a:rPr lang="nl-NL" sz="2800" i="1" dirty="0"/>
              <a:t>(CROW 400)</a:t>
            </a:r>
            <a:br>
              <a:rPr lang="nl-NL" sz="2800" i="1" dirty="0"/>
            </a:br>
            <a:br>
              <a:rPr lang="nl-NL" sz="2800" i="1" dirty="0"/>
            </a:br>
            <a:endParaRPr lang="nl-NL" dirty="0"/>
          </a:p>
        </p:txBody>
      </p:sp>
    </p:spTree>
    <p:extLst>
      <p:ext uri="{BB962C8B-B14F-4D97-AF65-F5344CB8AC3E}">
        <p14:creationId xmlns:p14="http://schemas.microsoft.com/office/powerpoint/2010/main" val="900504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1984-F365-4B32-B11A-A7773074333C}"/>
              </a:ext>
            </a:extLst>
          </p:cNvPr>
          <p:cNvSpPr>
            <a:spLocks noGrp="1"/>
          </p:cNvSpPr>
          <p:nvPr>
            <p:ph type="title"/>
          </p:nvPr>
        </p:nvSpPr>
        <p:spPr>
          <a:xfrm>
            <a:off x="838200" y="365126"/>
            <a:ext cx="10515600" cy="420548"/>
          </a:xfrm>
        </p:spPr>
        <p:txBody>
          <a:bodyPr>
            <a:normAutofit fontScale="90000"/>
          </a:bodyPr>
          <a:lstStyle/>
          <a:p>
            <a:r>
              <a:rPr lang="nl-NL" sz="3200" b="1" dirty="0"/>
              <a:t>SITUATIE</a:t>
            </a:r>
          </a:p>
        </p:txBody>
      </p:sp>
      <p:sp>
        <p:nvSpPr>
          <p:cNvPr id="3" name="Tijdelijke aanduiding voor inhoud 2">
            <a:extLst>
              <a:ext uri="{FF2B5EF4-FFF2-40B4-BE49-F238E27FC236}">
                <a16:creationId xmlns:a16="http://schemas.microsoft.com/office/drawing/2014/main" id="{94BDEACB-328F-4593-875E-B844072397E3}"/>
              </a:ext>
            </a:extLst>
          </p:cNvPr>
          <p:cNvSpPr>
            <a:spLocks noGrp="1"/>
          </p:cNvSpPr>
          <p:nvPr>
            <p:ph idx="1"/>
          </p:nvPr>
        </p:nvSpPr>
        <p:spPr>
          <a:xfrm>
            <a:off x="838200" y="887767"/>
            <a:ext cx="10515600" cy="3897298"/>
          </a:xfrm>
        </p:spPr>
        <p:txBody>
          <a:bodyPr>
            <a:normAutofit/>
          </a:bodyPr>
          <a:lstStyle/>
          <a:p>
            <a:pPr marL="0" indent="0" algn="just">
              <a:buNone/>
            </a:pPr>
            <a:r>
              <a:rPr lang="nl-NL" sz="1600" dirty="0">
                <a:solidFill>
                  <a:schemeClr val="tx2"/>
                </a:solidFill>
              </a:rPr>
              <a:t>In de aansluitketen voert de aannemer </a:t>
            </a:r>
            <a:r>
              <a:rPr lang="nl-NL" sz="1600" i="1" dirty="0">
                <a:solidFill>
                  <a:srgbClr val="C00000"/>
                </a:solidFill>
              </a:rPr>
              <a:t>namens</a:t>
            </a:r>
            <a:r>
              <a:rPr lang="nl-NL" sz="1600" dirty="0">
                <a:solidFill>
                  <a:schemeClr val="tx2"/>
                </a:solidFill>
              </a:rPr>
              <a:t> Enexis een bodemonderzoek uit conform CROW400.</a:t>
            </a:r>
          </a:p>
          <a:p>
            <a:pPr marL="0" indent="0" algn="just">
              <a:buNone/>
            </a:pPr>
            <a:r>
              <a:rPr lang="nl-NL" sz="1600" dirty="0">
                <a:solidFill>
                  <a:schemeClr val="tx2"/>
                </a:solidFill>
              </a:rPr>
              <a:t>Met de invoering van de richtlijn CROW 400 is de initiatiefnemer voor grondroering verantwoordelijk voor de uitvoering van de benodigde bodemonderzoeken (quickscan of bodemonderzoek).</a:t>
            </a:r>
          </a:p>
          <a:p>
            <a:pPr marL="0" indent="0" algn="just">
              <a:buNone/>
            </a:pPr>
            <a:r>
              <a:rPr lang="nl-NL" sz="1600" dirty="0">
                <a:solidFill>
                  <a:schemeClr val="tx2"/>
                </a:solidFill>
              </a:rPr>
              <a:t>Binnen de werkstroom Openbare Verlichting (OVL) zijn 3 partijen vertegenwoordigd, te weten netbeheerder, aannemer en gemeente/provincie/OVL-beheerder. Daarnaast kunnen gemeenten/provincies/OVL-beheerders een (extern) projectbureau of aannemer inschakelen om hun OVL-werkzaamheden voor te bereiden en aan te vragen.</a:t>
            </a:r>
          </a:p>
          <a:p>
            <a:pPr marL="0" indent="0" algn="just">
              <a:buNone/>
            </a:pPr>
            <a:endParaRPr lang="nl-NL" sz="1800" dirty="0">
              <a:solidFill>
                <a:schemeClr val="tx2"/>
              </a:solidFill>
            </a:endParaRPr>
          </a:p>
          <a:p>
            <a:pPr marL="0" indent="0" algn="just">
              <a:buNone/>
            </a:pPr>
            <a:r>
              <a:rPr lang="nl-NL" sz="3200" b="1" dirty="0">
                <a:latin typeface="+mj-lt"/>
                <a:ea typeface="+mj-ea"/>
                <a:cs typeface="+mj-cs"/>
              </a:rPr>
              <a:t>PROBLEMATIEK</a:t>
            </a:r>
          </a:p>
          <a:p>
            <a:pPr marL="0" indent="0" algn="just">
              <a:buNone/>
            </a:pPr>
            <a:r>
              <a:rPr lang="nl-NL" sz="1600" dirty="0">
                <a:solidFill>
                  <a:schemeClr val="tx2"/>
                </a:solidFill>
              </a:rPr>
              <a:t>Binnen de 3 partijen is onduidelijkheid ontstaan wie, in welke situatie, verantwoordelijk is voor het aanleveren van de benodigde gegevens met betrekking tot bodemgesteldheid/-</a:t>
            </a:r>
            <a:r>
              <a:rPr lang="nl-NL" sz="1600" dirty="0"/>
              <a:t>verontreiniging</a:t>
            </a:r>
            <a:r>
              <a:rPr lang="nl-NL" sz="1600" dirty="0">
                <a:solidFill>
                  <a:schemeClr val="tx2"/>
                </a:solidFill>
              </a:rPr>
              <a:t>. </a:t>
            </a:r>
          </a:p>
          <a:p>
            <a:pPr marL="0" indent="0" algn="just">
              <a:buNone/>
            </a:pPr>
            <a:endParaRPr lang="nl-NL" sz="1800" dirty="0"/>
          </a:p>
        </p:txBody>
      </p:sp>
    </p:spTree>
    <p:extLst>
      <p:ext uri="{BB962C8B-B14F-4D97-AF65-F5344CB8AC3E}">
        <p14:creationId xmlns:p14="http://schemas.microsoft.com/office/powerpoint/2010/main" val="1830100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E15E86E0-F3DC-4F3C-9790-C7575B0FAB10}"/>
              </a:ext>
            </a:extLst>
          </p:cNvPr>
          <p:cNvSpPr txBox="1">
            <a:spLocks/>
          </p:cNvSpPr>
          <p:nvPr/>
        </p:nvSpPr>
        <p:spPr>
          <a:xfrm>
            <a:off x="838200" y="386161"/>
            <a:ext cx="10515600" cy="55815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900" b="1" dirty="0"/>
              <a:t>OVERWEGINGEN</a:t>
            </a:r>
          </a:p>
        </p:txBody>
      </p:sp>
      <p:sp>
        <p:nvSpPr>
          <p:cNvPr id="7" name="Tijdelijke aanduiding voor inhoud 2">
            <a:extLst>
              <a:ext uri="{FF2B5EF4-FFF2-40B4-BE49-F238E27FC236}">
                <a16:creationId xmlns:a16="http://schemas.microsoft.com/office/drawing/2014/main" id="{B841A414-6383-4F57-A081-D870143B7C30}"/>
              </a:ext>
            </a:extLst>
          </p:cNvPr>
          <p:cNvSpPr txBox="1">
            <a:spLocks/>
          </p:cNvSpPr>
          <p:nvPr/>
        </p:nvSpPr>
        <p:spPr>
          <a:xfrm>
            <a:off x="838200" y="944313"/>
            <a:ext cx="10515600" cy="32370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nl-NL" sz="1600" dirty="0"/>
              <a:t>Enexis heeft de volgende overwegingen meegenomen in haar beleidsvorming.</a:t>
            </a:r>
          </a:p>
          <a:p>
            <a:pPr lvl="1" algn="just"/>
            <a:r>
              <a:rPr lang="nl-NL" sz="1600" i="1" dirty="0"/>
              <a:t>Enexis is</a:t>
            </a:r>
            <a:r>
              <a:rPr lang="nl-NL" sz="1600" i="1" dirty="0">
                <a:solidFill>
                  <a:srgbClr val="FF0000"/>
                </a:solidFill>
              </a:rPr>
              <a:t> </a:t>
            </a:r>
            <a:r>
              <a:rPr lang="nl-NL" sz="1600" i="1" dirty="0"/>
              <a:t>binnen de aansluitketen verantwoordelijk voor het uitvoeren van bodemonderzoek.</a:t>
            </a:r>
          </a:p>
          <a:p>
            <a:pPr lvl="1" algn="just"/>
            <a:r>
              <a:rPr lang="nl-NL" sz="1600" i="1" dirty="0"/>
              <a:t>Algemene Voorwaarden van Enexis stellen dat een aanvrager verantwoordelijk is voor het opleveren van een document die aangeeft wat de gesteldheid van zijn eigen grond is.</a:t>
            </a:r>
          </a:p>
          <a:p>
            <a:pPr lvl="1" algn="just"/>
            <a:r>
              <a:rPr lang="nl-NL" sz="1600" i="1" dirty="0"/>
              <a:t>Gemeentelijke- of provinciale grond is eigendom van de gemeente resp. de provincie.</a:t>
            </a:r>
          </a:p>
          <a:p>
            <a:pPr lvl="1" algn="just"/>
            <a:r>
              <a:rPr lang="nl-NL" sz="1600" i="1" dirty="0"/>
              <a:t>Grondroerders mogen volgens de wet alleen in de grond roeren indien er een bodemonderzoek uitgevoerd is en de resultaten daarvan vóór aanvang van het werk voor hem beschikbaar zijn.</a:t>
            </a:r>
          </a:p>
          <a:p>
            <a:pPr lvl="1" algn="just"/>
            <a:r>
              <a:rPr lang="nl-NL" sz="1600" i="1" dirty="0"/>
              <a:t>Enexis dient non-discriminatoir te handelen conform haar Algemene Voorwaarden.</a:t>
            </a:r>
          </a:p>
          <a:p>
            <a:pPr lvl="1" algn="just"/>
            <a:r>
              <a:rPr lang="nl-NL" sz="1600" i="1" dirty="0"/>
              <a:t>Enexis volgt CROW-richtlijnen.</a:t>
            </a:r>
          </a:p>
        </p:txBody>
      </p:sp>
      <p:sp>
        <p:nvSpPr>
          <p:cNvPr id="10" name="Titel 1">
            <a:extLst>
              <a:ext uri="{FF2B5EF4-FFF2-40B4-BE49-F238E27FC236}">
                <a16:creationId xmlns:a16="http://schemas.microsoft.com/office/drawing/2014/main" id="{59E9D9B8-F0E3-47F5-9794-217AFCF84E8F}"/>
              </a:ext>
            </a:extLst>
          </p:cNvPr>
          <p:cNvSpPr>
            <a:spLocks noGrp="1"/>
          </p:cNvSpPr>
          <p:nvPr>
            <p:ph type="title"/>
          </p:nvPr>
        </p:nvSpPr>
        <p:spPr>
          <a:xfrm>
            <a:off x="838200" y="3751234"/>
            <a:ext cx="10515600" cy="558152"/>
          </a:xfrm>
        </p:spPr>
        <p:txBody>
          <a:bodyPr>
            <a:normAutofit/>
          </a:bodyPr>
          <a:lstStyle/>
          <a:p>
            <a:r>
              <a:rPr lang="nl-NL" sz="2800" b="1" dirty="0"/>
              <a:t>BELEID</a:t>
            </a:r>
          </a:p>
        </p:txBody>
      </p:sp>
      <p:sp>
        <p:nvSpPr>
          <p:cNvPr id="11" name="Tijdelijke aanduiding voor inhoud 2">
            <a:extLst>
              <a:ext uri="{FF2B5EF4-FFF2-40B4-BE49-F238E27FC236}">
                <a16:creationId xmlns:a16="http://schemas.microsoft.com/office/drawing/2014/main" id="{8AF62C8E-EC18-43D5-B7FD-E182116C9E13}"/>
              </a:ext>
            </a:extLst>
          </p:cNvPr>
          <p:cNvSpPr>
            <a:spLocks noGrp="1"/>
          </p:cNvSpPr>
          <p:nvPr>
            <p:ph idx="1"/>
          </p:nvPr>
        </p:nvSpPr>
        <p:spPr>
          <a:xfrm>
            <a:off x="838200" y="4309386"/>
            <a:ext cx="10515600" cy="2104008"/>
          </a:xfrm>
        </p:spPr>
        <p:txBody>
          <a:bodyPr>
            <a:normAutofit/>
          </a:bodyPr>
          <a:lstStyle/>
          <a:p>
            <a:pPr marL="0" indent="0" algn="just">
              <a:buNone/>
            </a:pPr>
            <a:r>
              <a:rPr lang="nl-NL" sz="1600" dirty="0"/>
              <a:t>Enexis heeft hiervoor op basis van de CROW400 het volgende beleid geformuleerd.</a:t>
            </a:r>
          </a:p>
          <a:p>
            <a:pPr marL="457200" lvl="1" indent="0" algn="just">
              <a:buNone/>
            </a:pPr>
            <a:r>
              <a:rPr lang="nl-NL" sz="1600" i="1" dirty="0"/>
              <a:t>Een gemeente/provincie is verantwoordelijk voor uitvoer en aanleveren van bodemonderzoek indien: </a:t>
            </a:r>
          </a:p>
          <a:p>
            <a:pPr lvl="1" algn="just"/>
            <a:r>
              <a:rPr lang="nl-NL" sz="1600" i="1" dirty="0"/>
              <a:t>Deze gemeente/provincie de initiatiefnemer is (aanvraag kan ook door aannemer/projectbureau namens deze gemeente/provincie plaats vinden), </a:t>
            </a:r>
            <a:r>
              <a:rPr lang="nl-NL" sz="1600" b="1" i="1" dirty="0">
                <a:solidFill>
                  <a:srgbClr val="C00000"/>
                </a:solidFill>
              </a:rPr>
              <a:t>EN</a:t>
            </a:r>
            <a:r>
              <a:rPr lang="nl-NL" sz="1600" i="1" dirty="0"/>
              <a:t>;</a:t>
            </a:r>
          </a:p>
          <a:p>
            <a:pPr lvl="1" algn="just"/>
            <a:r>
              <a:rPr lang="nl-NL" sz="1600" i="1" dirty="0"/>
              <a:t>Het tracé door eigen grond loopt, openbare grond wordt als eigen grond gezien indien de gemeente de initiatiefnemer is.</a:t>
            </a:r>
          </a:p>
        </p:txBody>
      </p:sp>
    </p:spTree>
    <p:extLst>
      <p:ext uri="{BB962C8B-B14F-4D97-AF65-F5344CB8AC3E}">
        <p14:creationId xmlns:p14="http://schemas.microsoft.com/office/powerpoint/2010/main" val="3238844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1984-F365-4B32-B11A-A7773074333C}"/>
              </a:ext>
            </a:extLst>
          </p:cNvPr>
          <p:cNvSpPr>
            <a:spLocks noGrp="1"/>
          </p:cNvSpPr>
          <p:nvPr>
            <p:ph type="title"/>
          </p:nvPr>
        </p:nvSpPr>
        <p:spPr>
          <a:xfrm>
            <a:off x="838200" y="365126"/>
            <a:ext cx="10515600" cy="353965"/>
          </a:xfrm>
        </p:spPr>
        <p:txBody>
          <a:bodyPr>
            <a:noAutofit/>
          </a:bodyPr>
          <a:lstStyle/>
          <a:p>
            <a:r>
              <a:rPr lang="nl-NL" sz="2800" b="1" dirty="0"/>
              <a:t>DAT HOUDT DUS IN DAT:</a:t>
            </a:r>
          </a:p>
        </p:txBody>
      </p:sp>
      <p:sp>
        <p:nvSpPr>
          <p:cNvPr id="3" name="Tijdelijke aanduiding voor inhoud 2">
            <a:extLst>
              <a:ext uri="{FF2B5EF4-FFF2-40B4-BE49-F238E27FC236}">
                <a16:creationId xmlns:a16="http://schemas.microsoft.com/office/drawing/2014/main" id="{94BDEACB-328F-4593-875E-B844072397E3}"/>
              </a:ext>
            </a:extLst>
          </p:cNvPr>
          <p:cNvSpPr>
            <a:spLocks noGrp="1"/>
          </p:cNvSpPr>
          <p:nvPr>
            <p:ph idx="1"/>
          </p:nvPr>
        </p:nvSpPr>
        <p:spPr>
          <a:xfrm>
            <a:off x="838200" y="1324939"/>
            <a:ext cx="10515600" cy="5047863"/>
          </a:xfrm>
        </p:spPr>
        <p:txBody>
          <a:bodyPr>
            <a:normAutofit/>
          </a:bodyPr>
          <a:lstStyle/>
          <a:p>
            <a:pPr algn="just"/>
            <a:r>
              <a:rPr lang="nl-NL" sz="1600" i="1" dirty="0"/>
              <a:t>Ondergrondse werkzaamheden die 100 % in openbare- of eigen grond van een gemeente/provincie/OVL-beheerder plaats vinden, het resultaat van de quickscan c.q. het bodemonderzoek gelijk met de aanvraag in de OVL-portal aangeleverd moet worden (eventueel via aanvragende aannemer/projectbureau) ;</a:t>
            </a:r>
          </a:p>
          <a:p>
            <a:pPr algn="just"/>
            <a:r>
              <a:rPr lang="nl-NL" sz="1600" i="1" dirty="0"/>
              <a:t>Het aangeleverde document door Enexis wordt gecontroleerd op: </a:t>
            </a:r>
          </a:p>
          <a:p>
            <a:pPr lvl="1" algn="just">
              <a:buFont typeface="Wingdings" panose="05000000000000000000" pitchFamily="2" charset="2"/>
              <a:buChar char="ü"/>
            </a:pPr>
            <a:r>
              <a:rPr lang="nl-NL" sz="1600" i="1" dirty="0"/>
              <a:t>Projectgegevens (t.b.v. van welke aanvraag/case) </a:t>
            </a:r>
          </a:p>
          <a:p>
            <a:pPr lvl="1" algn="just">
              <a:buFont typeface="Wingdings" panose="05000000000000000000" pitchFamily="2" charset="2"/>
              <a:buChar char="ü"/>
            </a:pPr>
            <a:r>
              <a:rPr lang="nl-NL" sz="1600" i="1" dirty="0"/>
              <a:t>Naam onderzoeker</a:t>
            </a:r>
          </a:p>
          <a:p>
            <a:pPr lvl="1" algn="just">
              <a:buFont typeface="Wingdings" panose="05000000000000000000" pitchFamily="2" charset="2"/>
              <a:buChar char="ü"/>
            </a:pPr>
            <a:r>
              <a:rPr lang="nl-NL" sz="1600" i="1" dirty="0"/>
              <a:t>Locatie gegevens (gebied wat is onderzocht)</a:t>
            </a:r>
          </a:p>
          <a:p>
            <a:pPr lvl="1" algn="just">
              <a:buFont typeface="Wingdings" panose="05000000000000000000" pitchFamily="2" charset="2"/>
              <a:buChar char="ü"/>
            </a:pPr>
            <a:r>
              <a:rPr lang="nl-NL" sz="1600" i="1" dirty="0"/>
              <a:t>Max graaf diepte</a:t>
            </a:r>
          </a:p>
          <a:p>
            <a:pPr lvl="1" algn="just">
              <a:buFont typeface="Wingdings" panose="05000000000000000000" pitchFamily="2" charset="2"/>
              <a:buChar char="ü"/>
            </a:pPr>
            <a:r>
              <a:rPr lang="nl-NL" sz="1600" i="1" dirty="0"/>
              <a:t>Eindconclusie (schoon, verdacht, vervuild)</a:t>
            </a:r>
          </a:p>
          <a:p>
            <a:pPr lvl="1" algn="just">
              <a:buFont typeface="Wingdings" panose="05000000000000000000" pitchFamily="2" charset="2"/>
              <a:buChar char="ü"/>
            </a:pPr>
            <a:r>
              <a:rPr lang="nl-NL" sz="1600" i="1" dirty="0"/>
              <a:t>Advies</a:t>
            </a:r>
          </a:p>
          <a:p>
            <a:pPr algn="just"/>
            <a:r>
              <a:rPr lang="nl-NL" sz="1600" i="1" dirty="0"/>
              <a:t>Wanneer het aangeleverde document niet voldoet aan de, hiervoor gestelde voorwaarden (Enexis controleert op volledigheid), wordt deze aanvraag niet goedgekeurd en zal deze, middels verzoek tot aanvulling, terug worden gestuurd naar de aanvrager (conform OVL-proces).</a:t>
            </a:r>
          </a:p>
          <a:p>
            <a:pPr marL="0" indent="0" algn="just">
              <a:buNone/>
            </a:pPr>
            <a:endParaRPr lang="nl-NL" sz="1600" i="1" dirty="0"/>
          </a:p>
        </p:txBody>
      </p:sp>
    </p:spTree>
    <p:extLst>
      <p:ext uri="{BB962C8B-B14F-4D97-AF65-F5344CB8AC3E}">
        <p14:creationId xmlns:p14="http://schemas.microsoft.com/office/powerpoint/2010/main" val="3575073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1984-F365-4B32-B11A-A7773074333C}"/>
              </a:ext>
            </a:extLst>
          </p:cNvPr>
          <p:cNvSpPr>
            <a:spLocks noGrp="1"/>
          </p:cNvSpPr>
          <p:nvPr>
            <p:ph type="title"/>
          </p:nvPr>
        </p:nvSpPr>
        <p:spPr>
          <a:xfrm>
            <a:off x="838200" y="365126"/>
            <a:ext cx="10515600" cy="353965"/>
          </a:xfrm>
        </p:spPr>
        <p:txBody>
          <a:bodyPr>
            <a:noAutofit/>
          </a:bodyPr>
          <a:lstStyle/>
          <a:p>
            <a:r>
              <a:rPr lang="nl-NL" sz="2800" b="1" dirty="0"/>
              <a:t>WAT BETEKENT DIT VOOR PARTIJEN (1 van 3)</a:t>
            </a:r>
          </a:p>
        </p:txBody>
      </p:sp>
      <p:sp>
        <p:nvSpPr>
          <p:cNvPr id="3" name="Tijdelijke aanduiding voor inhoud 2">
            <a:extLst>
              <a:ext uri="{FF2B5EF4-FFF2-40B4-BE49-F238E27FC236}">
                <a16:creationId xmlns:a16="http://schemas.microsoft.com/office/drawing/2014/main" id="{94BDEACB-328F-4593-875E-B844072397E3}"/>
              </a:ext>
            </a:extLst>
          </p:cNvPr>
          <p:cNvSpPr>
            <a:spLocks noGrp="1"/>
          </p:cNvSpPr>
          <p:nvPr>
            <p:ph idx="1"/>
          </p:nvPr>
        </p:nvSpPr>
        <p:spPr>
          <a:xfrm>
            <a:off x="838200" y="1222302"/>
            <a:ext cx="10515600" cy="5047863"/>
          </a:xfrm>
        </p:spPr>
        <p:txBody>
          <a:bodyPr>
            <a:normAutofit/>
          </a:bodyPr>
          <a:lstStyle/>
          <a:p>
            <a:pPr marL="0" indent="0" algn="just">
              <a:buNone/>
            </a:pPr>
            <a:r>
              <a:rPr lang="nl-NL" sz="2000" b="1" u="sng" dirty="0"/>
              <a:t>Gemeente/provincie/OVL-beheerder</a:t>
            </a:r>
          </a:p>
          <a:p>
            <a:pPr algn="just">
              <a:lnSpc>
                <a:spcPct val="100000"/>
              </a:lnSpc>
            </a:pPr>
            <a:r>
              <a:rPr lang="nl-NL" sz="1600" i="1" dirty="0"/>
              <a:t>Voor een van</a:t>
            </a:r>
            <a:r>
              <a:rPr lang="nl-NL" sz="1600" i="1" dirty="0">
                <a:solidFill>
                  <a:srgbClr val="FF0000"/>
                </a:solidFill>
              </a:rPr>
              <a:t> </a:t>
            </a:r>
            <a:r>
              <a:rPr lang="nl-NL" sz="1600" i="1" dirty="0"/>
              <a:t>de volgende producten: </a:t>
            </a:r>
          </a:p>
          <a:p>
            <a:pPr marL="457200" lvl="1" indent="0" algn="just">
              <a:lnSpc>
                <a:spcPct val="100000"/>
              </a:lnSpc>
              <a:buNone/>
            </a:pPr>
            <a:r>
              <a:rPr lang="nl-NL" sz="1600" i="1" dirty="0"/>
              <a:t>[1] een </a:t>
            </a:r>
            <a:r>
              <a:rPr lang="nl-NL" sz="1600" b="1" i="1" dirty="0"/>
              <a:t>nieuwe lichtmast, </a:t>
            </a:r>
          </a:p>
          <a:p>
            <a:pPr marL="457200" lvl="1" indent="0" algn="just">
              <a:lnSpc>
                <a:spcPct val="100000"/>
              </a:lnSpc>
              <a:buNone/>
            </a:pPr>
            <a:r>
              <a:rPr lang="nl-NL" sz="1600" i="1" dirty="0"/>
              <a:t>[2] het </a:t>
            </a:r>
            <a:r>
              <a:rPr lang="nl-NL" sz="1600" b="1" i="1" dirty="0"/>
              <a:t>(tijdelijk) verwijderen</a:t>
            </a:r>
            <a:r>
              <a:rPr lang="nl-NL" sz="1600" i="1" dirty="0"/>
              <a:t>, </a:t>
            </a:r>
          </a:p>
          <a:p>
            <a:pPr marL="457200" lvl="1" indent="0" algn="just">
              <a:lnSpc>
                <a:spcPct val="100000"/>
              </a:lnSpc>
              <a:buNone/>
            </a:pPr>
            <a:r>
              <a:rPr lang="nl-NL" sz="1600" i="1" dirty="0"/>
              <a:t>[3] het </a:t>
            </a:r>
            <a:r>
              <a:rPr lang="nl-NL" sz="1600" b="1" i="1" dirty="0"/>
              <a:t>verplaatsen</a:t>
            </a:r>
            <a:r>
              <a:rPr lang="nl-NL" sz="1600" i="1" dirty="0"/>
              <a:t> van een lichtmast, of</a:t>
            </a:r>
          </a:p>
          <a:p>
            <a:pPr marL="457200" lvl="1" indent="0" algn="just">
              <a:lnSpc>
                <a:spcPct val="100000"/>
              </a:lnSpc>
              <a:buNone/>
            </a:pPr>
            <a:r>
              <a:rPr lang="nl-NL" sz="1600" i="1" dirty="0"/>
              <a:t>[4] het </a:t>
            </a:r>
            <a:r>
              <a:rPr lang="nl-NL" sz="1600" b="1" i="1" dirty="0"/>
              <a:t>vervangen</a:t>
            </a:r>
            <a:r>
              <a:rPr lang="nl-NL" sz="1600" i="1" dirty="0"/>
              <a:t> van een armatuur of lichtmast, </a:t>
            </a:r>
          </a:p>
          <a:p>
            <a:pPr marL="269875" indent="0" algn="just">
              <a:lnSpc>
                <a:spcPct val="100000"/>
              </a:lnSpc>
              <a:buNone/>
            </a:pPr>
            <a:r>
              <a:rPr lang="nl-NL" sz="1600" i="1" dirty="0"/>
              <a:t>is de gemeente/provincie/OVL-beheerder de initiator (i.h.k.v. de CROW400) en dus verantwoordelijk voor het (laten) uitvoeren van een quickscan en/of bodemonderzoek;</a:t>
            </a:r>
          </a:p>
          <a:p>
            <a:pPr algn="just">
              <a:lnSpc>
                <a:spcPct val="100000"/>
              </a:lnSpc>
            </a:pPr>
            <a:r>
              <a:rPr lang="nl-NL" sz="1600" i="1" dirty="0"/>
              <a:t>Bij een aanvraag, in de OVL-portal van Enexis, van één of meerdere van de voornoemde producten dient de gemeente/provincie/OVL-beheerder de </a:t>
            </a:r>
            <a:r>
              <a:rPr lang="nl-NL" sz="1600" b="1" i="1" dirty="0"/>
              <a:t>resultaten van de quickscan c.q. bodemonderzoek met de aanvraag in de OVL-portal aan te leveren </a:t>
            </a:r>
            <a:r>
              <a:rPr lang="nl-NL" sz="1600" i="1" dirty="0"/>
              <a:t>(eventueel via aanvragende aannemer/projectbureau);</a:t>
            </a:r>
          </a:p>
          <a:p>
            <a:pPr algn="just">
              <a:lnSpc>
                <a:spcPct val="100000"/>
              </a:lnSpc>
            </a:pPr>
            <a:r>
              <a:rPr lang="nl-NL" sz="1600" i="1" dirty="0"/>
              <a:t>De gemeente/provincie/OVL-beheerder kan deze werkzaamheden delegeren aan hun aannemer of projectbureau;</a:t>
            </a:r>
          </a:p>
          <a:p>
            <a:pPr algn="just">
              <a:lnSpc>
                <a:spcPct val="100000"/>
              </a:lnSpc>
            </a:pPr>
            <a:r>
              <a:rPr lang="nl-NL" sz="1600" i="1" dirty="0"/>
              <a:t>Enexis zal aan haar ondergrondse aannemer </a:t>
            </a:r>
            <a:r>
              <a:rPr lang="nl-NL" sz="1600" b="1" i="1" dirty="0"/>
              <a:t>niet eerder dan ná ontvangst </a:t>
            </a:r>
            <a:r>
              <a:rPr lang="nl-NL" sz="1600" i="1" dirty="0"/>
              <a:t>van de resultaten van de quickscan c.q. bodemonderzoek in de portal, </a:t>
            </a:r>
            <a:r>
              <a:rPr lang="nl-NL" sz="1600" b="1" i="1" dirty="0"/>
              <a:t>toestemming geven </a:t>
            </a:r>
            <a:r>
              <a:rPr lang="nl-NL" sz="1600" i="1" dirty="0"/>
              <a:t>voor het aansluiten/afsluiten van een OVL-object.</a:t>
            </a:r>
          </a:p>
        </p:txBody>
      </p:sp>
    </p:spTree>
    <p:extLst>
      <p:ext uri="{BB962C8B-B14F-4D97-AF65-F5344CB8AC3E}">
        <p14:creationId xmlns:p14="http://schemas.microsoft.com/office/powerpoint/2010/main" val="2064166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1984-F365-4B32-B11A-A7773074333C}"/>
              </a:ext>
            </a:extLst>
          </p:cNvPr>
          <p:cNvSpPr>
            <a:spLocks noGrp="1"/>
          </p:cNvSpPr>
          <p:nvPr>
            <p:ph type="title"/>
          </p:nvPr>
        </p:nvSpPr>
        <p:spPr>
          <a:xfrm>
            <a:off x="838200" y="383786"/>
            <a:ext cx="10515600" cy="353965"/>
          </a:xfrm>
        </p:spPr>
        <p:txBody>
          <a:bodyPr vert="horz" lIns="91440" tIns="45720" rIns="91440" bIns="45720" rtlCol="0" anchor="ctr">
            <a:noAutofit/>
          </a:bodyPr>
          <a:lstStyle/>
          <a:p>
            <a:r>
              <a:rPr lang="nl-NL" sz="2800" b="1" dirty="0"/>
              <a:t>WAT BETEKENT DIT VOOR PARTIJEN (2 van 3)</a:t>
            </a:r>
          </a:p>
        </p:txBody>
      </p:sp>
      <p:sp>
        <p:nvSpPr>
          <p:cNvPr id="3" name="Tijdelijke aanduiding voor inhoud 2">
            <a:extLst>
              <a:ext uri="{FF2B5EF4-FFF2-40B4-BE49-F238E27FC236}">
                <a16:creationId xmlns:a16="http://schemas.microsoft.com/office/drawing/2014/main" id="{94BDEACB-328F-4593-875E-B844072397E3}"/>
              </a:ext>
            </a:extLst>
          </p:cNvPr>
          <p:cNvSpPr>
            <a:spLocks noGrp="1"/>
          </p:cNvSpPr>
          <p:nvPr>
            <p:ph idx="1"/>
          </p:nvPr>
        </p:nvSpPr>
        <p:spPr>
          <a:xfrm>
            <a:off x="838200" y="1288853"/>
            <a:ext cx="10515600" cy="5569147"/>
          </a:xfrm>
        </p:spPr>
        <p:txBody>
          <a:bodyPr>
            <a:noAutofit/>
          </a:bodyPr>
          <a:lstStyle/>
          <a:p>
            <a:pPr marL="0" indent="0" algn="just">
              <a:lnSpc>
                <a:spcPct val="100000"/>
              </a:lnSpc>
              <a:buNone/>
            </a:pPr>
            <a:r>
              <a:rPr lang="nl-NL" sz="2000" b="1" u="sng" dirty="0"/>
              <a:t>Aannemer/projectbureau</a:t>
            </a:r>
          </a:p>
          <a:p>
            <a:pPr algn="just">
              <a:lnSpc>
                <a:spcPct val="100000"/>
              </a:lnSpc>
            </a:pPr>
            <a:r>
              <a:rPr lang="nl-NL" sz="1600" i="1" dirty="0"/>
              <a:t>Voor een van de volgende producten: </a:t>
            </a:r>
          </a:p>
          <a:p>
            <a:pPr marL="457200" lvl="1" indent="0" algn="just">
              <a:lnSpc>
                <a:spcPct val="100000"/>
              </a:lnSpc>
              <a:buNone/>
            </a:pPr>
            <a:r>
              <a:rPr lang="nl-NL" sz="1600" i="1" dirty="0"/>
              <a:t>[1] een </a:t>
            </a:r>
            <a:r>
              <a:rPr lang="nl-NL" sz="1600" b="1" i="1" dirty="0"/>
              <a:t>nieuwe lichtmast, </a:t>
            </a:r>
          </a:p>
          <a:p>
            <a:pPr marL="457200" lvl="1" indent="0" algn="just">
              <a:lnSpc>
                <a:spcPct val="100000"/>
              </a:lnSpc>
              <a:buNone/>
            </a:pPr>
            <a:r>
              <a:rPr lang="nl-NL" sz="1600" i="1" dirty="0"/>
              <a:t>[2] het </a:t>
            </a:r>
            <a:r>
              <a:rPr lang="nl-NL" sz="1600" b="1" i="1" dirty="0"/>
              <a:t>(tijdelijk) verwijderen</a:t>
            </a:r>
            <a:r>
              <a:rPr lang="nl-NL" sz="1600" i="1" dirty="0"/>
              <a:t>, </a:t>
            </a:r>
          </a:p>
          <a:p>
            <a:pPr marL="457200" lvl="1" indent="0" algn="just">
              <a:lnSpc>
                <a:spcPct val="100000"/>
              </a:lnSpc>
              <a:buNone/>
            </a:pPr>
            <a:r>
              <a:rPr lang="nl-NL" sz="1600" i="1" dirty="0"/>
              <a:t>[3] het </a:t>
            </a:r>
            <a:r>
              <a:rPr lang="nl-NL" sz="1600" b="1" i="1" dirty="0"/>
              <a:t>verplaatsen</a:t>
            </a:r>
            <a:r>
              <a:rPr lang="nl-NL" sz="1600" i="1" dirty="0"/>
              <a:t> van een lichtmast, of</a:t>
            </a:r>
          </a:p>
          <a:p>
            <a:pPr marL="457200" lvl="1" indent="0" algn="just">
              <a:lnSpc>
                <a:spcPct val="100000"/>
              </a:lnSpc>
              <a:buNone/>
            </a:pPr>
            <a:r>
              <a:rPr lang="nl-NL" sz="1600" i="1" dirty="0"/>
              <a:t>[4] het </a:t>
            </a:r>
            <a:r>
              <a:rPr lang="nl-NL" sz="1600" b="1" i="1" dirty="0"/>
              <a:t>vervangen</a:t>
            </a:r>
            <a:r>
              <a:rPr lang="nl-NL" sz="1600" i="1" dirty="0"/>
              <a:t> van een armatuur of lichtmast, </a:t>
            </a:r>
          </a:p>
          <a:p>
            <a:pPr marL="269875" indent="0" algn="just">
              <a:lnSpc>
                <a:spcPct val="100000"/>
              </a:lnSpc>
              <a:buNone/>
            </a:pPr>
            <a:r>
              <a:rPr lang="nl-NL" sz="1600" i="1" dirty="0"/>
              <a:t>is de gemeente/provincie/OVL-beheerder de initiator (i.h.k.v. de CROW400) en dus verantwoordelijk voor het (laten) uitvoeren van een quickscan en/of bodemonderzoek. Een aannemer krijgt van Enexis via de OVL-portal pas toestemming voor het realiseren van de aan- of afsluiting van een OVL-object, nádat de resultaten van een quickscan c.q. bodemonderzoek in de OVL-portal beschikbaar zijn;</a:t>
            </a:r>
          </a:p>
          <a:p>
            <a:pPr algn="just">
              <a:lnSpc>
                <a:spcPct val="100000"/>
              </a:lnSpc>
            </a:pPr>
            <a:r>
              <a:rPr lang="nl-NL" sz="1600" i="1" dirty="0"/>
              <a:t>Een gemeente/provincie/projectbureau kan deze taak delegeren naar de aannemer. Dit is een contract- afspraak tussen gemeente/provincie/projectbureau en betreffende aannemer (buiten Enexis);</a:t>
            </a:r>
            <a:endParaRPr lang="nl-NL" sz="1600" i="1" strike="sngStrike" dirty="0">
              <a:highlight>
                <a:srgbClr val="FFFF00"/>
              </a:highlight>
            </a:endParaRPr>
          </a:p>
          <a:p>
            <a:pPr algn="just">
              <a:lnSpc>
                <a:spcPct val="100000"/>
              </a:lnSpc>
            </a:pPr>
            <a:r>
              <a:rPr lang="nl-NL" sz="1600" i="1" dirty="0"/>
              <a:t>Aannemer blijft zelf verantwoordelijk om grondroering (geldt ook voor plaatsen mast) niet eerder te starten alvorens hij beschikt over de resultaten van een quickscan c.q. bodemonderzoek;</a:t>
            </a:r>
          </a:p>
          <a:p>
            <a:pPr algn="just">
              <a:lnSpc>
                <a:spcPct val="100000"/>
              </a:lnSpc>
            </a:pPr>
            <a:r>
              <a:rPr lang="nl-NL" sz="1600" i="1" dirty="0"/>
              <a:t>Indien een quickscan c.q. bodemonderzoek uitwijst dat er (verdenking op) verontreiniging aanwezig is, dient de aannemer conform de contract-/bestekafspraken en geldende richtlijnen en wetgeving te handelen.</a:t>
            </a:r>
          </a:p>
        </p:txBody>
      </p:sp>
    </p:spTree>
    <p:extLst>
      <p:ext uri="{BB962C8B-B14F-4D97-AF65-F5344CB8AC3E}">
        <p14:creationId xmlns:p14="http://schemas.microsoft.com/office/powerpoint/2010/main" val="3651272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571984-F365-4B32-B11A-A7773074333C}"/>
              </a:ext>
            </a:extLst>
          </p:cNvPr>
          <p:cNvSpPr>
            <a:spLocks noGrp="1"/>
          </p:cNvSpPr>
          <p:nvPr>
            <p:ph type="title"/>
          </p:nvPr>
        </p:nvSpPr>
        <p:spPr>
          <a:xfrm>
            <a:off x="838200" y="365126"/>
            <a:ext cx="10515600" cy="353965"/>
          </a:xfrm>
        </p:spPr>
        <p:txBody>
          <a:bodyPr vert="horz" lIns="91440" tIns="45720" rIns="91440" bIns="45720" rtlCol="0" anchor="ctr">
            <a:noAutofit/>
          </a:bodyPr>
          <a:lstStyle/>
          <a:p>
            <a:r>
              <a:rPr lang="nl-NL" sz="2800" b="1" dirty="0"/>
              <a:t>WAT BETEKENT DIT VOOR PARTIJEN (3 van 3)</a:t>
            </a:r>
          </a:p>
        </p:txBody>
      </p:sp>
      <p:sp>
        <p:nvSpPr>
          <p:cNvPr id="3" name="Tijdelijke aanduiding voor inhoud 2">
            <a:extLst>
              <a:ext uri="{FF2B5EF4-FFF2-40B4-BE49-F238E27FC236}">
                <a16:creationId xmlns:a16="http://schemas.microsoft.com/office/drawing/2014/main" id="{94BDEACB-328F-4593-875E-B844072397E3}"/>
              </a:ext>
            </a:extLst>
          </p:cNvPr>
          <p:cNvSpPr>
            <a:spLocks noGrp="1"/>
          </p:cNvSpPr>
          <p:nvPr>
            <p:ph idx="1"/>
          </p:nvPr>
        </p:nvSpPr>
        <p:spPr>
          <a:xfrm>
            <a:off x="838200" y="1445011"/>
            <a:ext cx="10515600" cy="5047863"/>
          </a:xfrm>
        </p:spPr>
        <p:txBody>
          <a:bodyPr>
            <a:normAutofit/>
          </a:bodyPr>
          <a:lstStyle/>
          <a:p>
            <a:pPr marL="0" indent="0" algn="just">
              <a:buNone/>
            </a:pPr>
            <a:r>
              <a:rPr lang="nl-NL" sz="2000" b="1" u="sng" dirty="0"/>
              <a:t>Netbeheerder (Enexis)</a:t>
            </a:r>
          </a:p>
          <a:p>
            <a:pPr algn="just">
              <a:lnSpc>
                <a:spcPct val="100000"/>
              </a:lnSpc>
            </a:pPr>
            <a:r>
              <a:rPr lang="nl-NL" sz="1600" i="1" dirty="0"/>
              <a:t>Voor een van de volgende producten: </a:t>
            </a:r>
          </a:p>
          <a:p>
            <a:pPr marL="457200" lvl="1" indent="0" algn="just">
              <a:lnSpc>
                <a:spcPct val="100000"/>
              </a:lnSpc>
              <a:buNone/>
            </a:pPr>
            <a:r>
              <a:rPr lang="nl-NL" sz="1600" i="1" dirty="0"/>
              <a:t>[1] aanleg </a:t>
            </a:r>
            <a:r>
              <a:rPr lang="nl-NL" sz="1600" b="1" i="1" dirty="0"/>
              <a:t>nieuwe hoofdnet</a:t>
            </a:r>
            <a:r>
              <a:rPr lang="nl-NL" sz="1600" i="1" dirty="0"/>
              <a:t> t.b.v. OVL en/of</a:t>
            </a:r>
            <a:r>
              <a:rPr lang="nl-NL" sz="1600" b="1" i="1" dirty="0"/>
              <a:t>, </a:t>
            </a:r>
          </a:p>
          <a:p>
            <a:pPr marL="457200" lvl="1" indent="0" algn="just">
              <a:lnSpc>
                <a:spcPct val="100000"/>
              </a:lnSpc>
              <a:buNone/>
            </a:pPr>
            <a:r>
              <a:rPr lang="nl-NL" sz="1600" i="1" dirty="0"/>
              <a:t>[2] het </a:t>
            </a:r>
            <a:r>
              <a:rPr lang="nl-NL" sz="1600" b="1" i="1" dirty="0"/>
              <a:t>saneren van de aansluiting/open coupes</a:t>
            </a:r>
            <a:r>
              <a:rPr lang="nl-NL" sz="1600" b="1" i="1" dirty="0">
                <a:solidFill>
                  <a:srgbClr val="FF0000"/>
                </a:solidFill>
              </a:rPr>
              <a:t> </a:t>
            </a:r>
            <a:r>
              <a:rPr lang="nl-NL" sz="1600" b="1" i="1" dirty="0"/>
              <a:t>in opdracht van Enexis</a:t>
            </a:r>
            <a:r>
              <a:rPr lang="nl-NL" sz="1600" i="1" dirty="0"/>
              <a:t>, </a:t>
            </a:r>
          </a:p>
          <a:p>
            <a:pPr marL="457200" lvl="1" indent="0" algn="just">
              <a:lnSpc>
                <a:spcPct val="100000"/>
              </a:lnSpc>
              <a:buNone/>
            </a:pPr>
            <a:r>
              <a:rPr lang="nl-NL" sz="1600" i="1" dirty="0"/>
              <a:t>[3] </a:t>
            </a:r>
            <a:r>
              <a:rPr lang="nl-NL" sz="1600" b="1" i="1" dirty="0"/>
              <a:t>aansluitkabel OVL</a:t>
            </a:r>
            <a:r>
              <a:rPr lang="nl-NL" sz="1600" i="1" dirty="0"/>
              <a:t> die niet voor 100 % in eigen grond ligt van gemeente/provincie/OVL-beheerder </a:t>
            </a:r>
            <a:endParaRPr lang="nl-NL" sz="1600" b="1" i="1" dirty="0"/>
          </a:p>
          <a:p>
            <a:pPr marL="269875" indent="0" algn="just">
              <a:lnSpc>
                <a:spcPct val="100000"/>
              </a:lnSpc>
              <a:buNone/>
            </a:pPr>
            <a:r>
              <a:rPr lang="nl-NL" sz="1600" i="1" dirty="0"/>
              <a:t>is Enexis de initiator (i.h.k.v. de CROW400) en dus verantwoordelijk voor het (laten) uitvoeren van een quickscan en/of bodemonderzoek. Een aannemer krijgt van Enexis via de OVL-portal pas toestemming voor het realiseren van de aan- of afsluiting van een OVL-object, nádat de resultaten van een quickscan c.q. bodemonderzoek in de OVL-portal beschikbaar zijn;</a:t>
            </a:r>
          </a:p>
          <a:p>
            <a:pPr algn="just">
              <a:lnSpc>
                <a:spcPct val="100000"/>
              </a:lnSpc>
            </a:pPr>
            <a:r>
              <a:rPr lang="nl-NL" sz="1600" i="1" dirty="0"/>
              <a:t>Enexis geeft niet eerder dan ná beschikbaarheid van de resultaten van quickscan c.q. bodemonderzoek beschikbaar zijn in de OVL-portal, toestemming tot uitvoering van de werkzaamheden aan haar aannemer;</a:t>
            </a:r>
          </a:p>
        </p:txBody>
      </p:sp>
    </p:spTree>
    <p:extLst>
      <p:ext uri="{BB962C8B-B14F-4D97-AF65-F5344CB8AC3E}">
        <p14:creationId xmlns:p14="http://schemas.microsoft.com/office/powerpoint/2010/main" val="2739926759"/>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cbfbc5c3-60d0-4420-b99b-f454b4e667cd"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24e097d-bb88-4fe7-853d-3bbce479f7c0"/>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69A394DC3E0D14EAD8DD60C8681B71F" ma:contentTypeVersion="17" ma:contentTypeDescription="Create a new document." ma:contentTypeScope="" ma:versionID="d69d5d0a9c051d5dd6d54ef010626672">
  <xsd:schema xmlns:xsd="http://www.w3.org/2001/XMLSchema" xmlns:xs="http://www.w3.org/2001/XMLSchema" xmlns:p="http://schemas.microsoft.com/office/2006/metadata/properties" xmlns:ns3="324e097d-bb88-4fe7-853d-3bbce479f7c0" xmlns:ns4="32494aca-416e-41f6-affe-66fa2cfd62a7" xmlns:ns5="4400a2b5-34a7-40b9-9f28-4f41e314118c" targetNamespace="http://schemas.microsoft.com/office/2006/metadata/properties" ma:root="true" ma:fieldsID="bf8c15e836309230605ffc58b28b53aa" ns3:_="" ns4:_="" ns5:_="">
    <xsd:import namespace="324e097d-bb88-4fe7-853d-3bbce479f7c0"/>
    <xsd:import namespace="32494aca-416e-41f6-affe-66fa2cfd62a7"/>
    <xsd:import namespace="4400a2b5-34a7-40b9-9f28-4f41e314118c"/>
    <xsd:element name="properties">
      <xsd:complexType>
        <xsd:sequence>
          <xsd:element name="documentManagement">
            <xsd:complexType>
              <xsd:all>
                <xsd:element ref="ns3:TaxCatchAll" minOccurs="0"/>
                <xsd:element ref="ns3:TaxCatchAllLabel" minOccurs="0"/>
                <xsd:element ref="ns4:SharedWithUsers" minOccurs="0"/>
                <xsd:element ref="ns4:SharedWithDetails" minOccurs="0"/>
                <xsd:element ref="ns4:SharingHintHash" minOccurs="0"/>
                <xsd:element ref="ns5:MediaServiceMetadata" minOccurs="0"/>
                <xsd:element ref="ns5:MediaServiceFastMetadata" minOccurs="0"/>
                <xsd:element ref="ns5:MediaServiceDateTaken" minOccurs="0"/>
                <xsd:element ref="ns5:MediaServiceAutoTags" minOccurs="0"/>
                <xsd:element ref="ns5:MediaServiceOCR" minOccurs="0"/>
                <xsd:element ref="ns5:MediaServiceLocation" minOccurs="0"/>
                <xsd:element ref="ns5:MediaServiceGenerationTime" minOccurs="0"/>
                <xsd:element ref="ns5: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4e097d-bb88-4fe7-853d-3bbce479f7c0" elementFormDefault="qualified">
    <xsd:import namespace="http://schemas.microsoft.com/office/2006/documentManagement/types"/>
    <xsd:import namespace="http://schemas.microsoft.com/office/infopath/2007/PartnerControls"/>
    <xsd:element name="TaxCatchAll" ma:index="8" nillable="true" ma:displayName="Taxonomy Catch All Column" ma:description="" ma:hidden="true" ma:list="{4b88be83-dd04-455e-8964-53f01bc30850}" ma:internalName="TaxCatchAll" ma:showField="CatchAllData" ma:web="32494aca-416e-41f6-affe-66fa2cfd62a7">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description="" ma:hidden="true" ma:list="{4b88be83-dd04-455e-8964-53f01bc30850}" ma:internalName="TaxCatchAllLabel" ma:readOnly="true" ma:showField="CatchAllDataLabel" ma:web="32494aca-416e-41f6-affe-66fa2cfd62a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2494aca-416e-41f6-affe-66fa2cfd62a7"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element name="SharingHintHash" ma:index="12"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00a2b5-34a7-40b9-9f28-4f41e314118c"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DCA036-8CE3-498B-BF83-E3041B81FE95}">
  <ds:schemaRefs>
    <ds:schemaRef ds:uri="Microsoft.SharePoint.Taxonomy.ContentTypeSync"/>
  </ds:schemaRefs>
</ds:datastoreItem>
</file>

<file path=customXml/itemProps2.xml><?xml version="1.0" encoding="utf-8"?>
<ds:datastoreItem xmlns:ds="http://schemas.openxmlformats.org/officeDocument/2006/customXml" ds:itemID="{960BD2C8-1504-4A87-AAC6-E89134FF895E}">
  <ds:schemaRefs>
    <ds:schemaRef ds:uri="http://schemas.microsoft.com/sharepoint/v3/contenttype/forms"/>
  </ds:schemaRefs>
</ds:datastoreItem>
</file>

<file path=customXml/itemProps3.xml><?xml version="1.0" encoding="utf-8"?>
<ds:datastoreItem xmlns:ds="http://schemas.openxmlformats.org/officeDocument/2006/customXml" ds:itemID="{FF84DED2-8133-4F35-A1BE-49C48DD0FF77}">
  <ds:schemaRefs>
    <ds:schemaRef ds:uri="http://schemas.microsoft.com/office/2006/metadata/properties"/>
    <ds:schemaRef ds:uri="http://schemas.microsoft.com/office/2006/documentManagement/types"/>
    <ds:schemaRef ds:uri="32494aca-416e-41f6-affe-66fa2cfd62a7"/>
    <ds:schemaRef ds:uri="http://purl.org/dc/elements/1.1/"/>
    <ds:schemaRef ds:uri="http://schemas.openxmlformats.org/package/2006/metadata/core-properties"/>
    <ds:schemaRef ds:uri="http://schemas.microsoft.com/office/infopath/2007/PartnerControls"/>
    <ds:schemaRef ds:uri="http://purl.org/dc/terms/"/>
    <ds:schemaRef ds:uri="324e097d-bb88-4fe7-853d-3bbce479f7c0"/>
    <ds:schemaRef ds:uri="4400a2b5-34a7-40b9-9f28-4f41e314118c"/>
    <ds:schemaRef ds:uri="http://www.w3.org/XML/1998/namespace"/>
    <ds:schemaRef ds:uri="http://purl.org/dc/dcmitype/"/>
  </ds:schemaRefs>
</ds:datastoreItem>
</file>

<file path=customXml/itemProps4.xml><?xml version="1.0" encoding="utf-8"?>
<ds:datastoreItem xmlns:ds="http://schemas.openxmlformats.org/officeDocument/2006/customXml" ds:itemID="{A37A1D3E-D3D1-4D58-AC71-67A94E4C5E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4e097d-bb88-4fe7-853d-3bbce479f7c0"/>
    <ds:schemaRef ds:uri="32494aca-416e-41f6-affe-66fa2cfd62a7"/>
    <ds:schemaRef ds:uri="4400a2b5-34a7-40b9-9f28-4f41e31411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944</TotalTime>
  <Words>1074</Words>
  <Application>Microsoft Office PowerPoint</Application>
  <PresentationFormat>Breedbeeld</PresentationFormat>
  <Paragraphs>65</Paragraphs>
  <Slides>7</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7</vt:i4>
      </vt:variant>
    </vt:vector>
  </HeadingPairs>
  <TitlesOfParts>
    <vt:vector size="12" baseType="lpstr">
      <vt:lpstr>Arial</vt:lpstr>
      <vt:lpstr>Calibri</vt:lpstr>
      <vt:lpstr>Calibri Light</vt:lpstr>
      <vt:lpstr>Wingdings</vt:lpstr>
      <vt:lpstr>Kantoorthema</vt:lpstr>
      <vt:lpstr>Besluit: verantwoordelijkheid bodemonderzoek bij OVL (CROW 400)  </vt:lpstr>
      <vt:lpstr>SITUATIE</vt:lpstr>
      <vt:lpstr>BELEID</vt:lpstr>
      <vt:lpstr>DAT HOUDT DUS IN DAT:</vt:lpstr>
      <vt:lpstr>WAT BETEKENT DIT VOOR PARTIJEN (1 van 3)</vt:lpstr>
      <vt:lpstr>WAT BETEKENT DIT VOOR PARTIJEN (2 van 3)</vt:lpstr>
      <vt:lpstr>WAT BETEKENT DIT VOOR PARTIJEN (3 van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Besluit gevraagd: bodemonderzoeken bij ovl</dc:title>
  <dc:creator>Verhoog, Kasper</dc:creator>
  <cp:lastModifiedBy>Hogemans, Bert</cp:lastModifiedBy>
  <cp:revision>32</cp:revision>
  <dcterms:created xsi:type="dcterms:W3CDTF">2019-11-08T11:30:29Z</dcterms:created>
  <dcterms:modified xsi:type="dcterms:W3CDTF">2020-02-18T14:40:19Z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0x010100E69A394DC3E0D14EAD8DD60C8681B71F</vt:lpwstr>
  </property>
</Properties>
</file>