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6"/>
  </p:sldMasterIdLst>
  <p:notesMasterIdLst>
    <p:notesMasterId r:id="rId29"/>
  </p:notesMasterIdLst>
  <p:handoutMasterIdLst>
    <p:handoutMasterId r:id="rId30"/>
  </p:handoutMasterIdLst>
  <p:sldIdLst>
    <p:sldId id="257" r:id="rId7"/>
    <p:sldId id="258" r:id="rId8"/>
    <p:sldId id="269" r:id="rId9"/>
    <p:sldId id="259" r:id="rId10"/>
    <p:sldId id="261" r:id="rId11"/>
    <p:sldId id="274" r:id="rId12"/>
    <p:sldId id="260" r:id="rId13"/>
    <p:sldId id="271" r:id="rId14"/>
    <p:sldId id="275" r:id="rId15"/>
    <p:sldId id="276" r:id="rId16"/>
    <p:sldId id="278" r:id="rId17"/>
    <p:sldId id="265" r:id="rId18"/>
    <p:sldId id="263" r:id="rId19"/>
    <p:sldId id="277" r:id="rId20"/>
    <p:sldId id="264" r:id="rId21"/>
    <p:sldId id="280" r:id="rId22"/>
    <p:sldId id="282" r:id="rId23"/>
    <p:sldId id="283" r:id="rId24"/>
    <p:sldId id="262" r:id="rId25"/>
    <p:sldId id="266" r:id="rId26"/>
    <p:sldId id="286" r:id="rId27"/>
    <p:sldId id="272" r:id="rId2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aamloze sectie" id="{AE248F0C-526C-4C02-B770-1699BF49852E}">
          <p14:sldIdLst>
            <p14:sldId id="257"/>
            <p14:sldId id="258"/>
            <p14:sldId id="269"/>
            <p14:sldId id="259"/>
            <p14:sldId id="261"/>
            <p14:sldId id="274"/>
            <p14:sldId id="260"/>
            <p14:sldId id="271"/>
            <p14:sldId id="275"/>
            <p14:sldId id="276"/>
            <p14:sldId id="278"/>
            <p14:sldId id="265"/>
            <p14:sldId id="263"/>
            <p14:sldId id="277"/>
            <p14:sldId id="264"/>
            <p14:sldId id="280"/>
            <p14:sldId id="282"/>
            <p14:sldId id="283"/>
            <p14:sldId id="262"/>
            <p14:sldId id="266"/>
            <p14:sldId id="286"/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eu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0" name="Auteur" initials="A" lastIdx="0" clrIdx="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2B1E"/>
    <a:srgbClr val="154273"/>
    <a:srgbClr val="F2D9E7"/>
    <a:srgbClr val="E5B2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ijl, thema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Stijl, thema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363" autoAdjust="0"/>
  </p:normalViewPr>
  <p:slideViewPr>
    <p:cSldViewPr snapToGrid="0">
      <p:cViewPr varScale="1">
        <p:scale>
          <a:sx n="112" d="100"/>
          <a:sy n="112" d="100"/>
        </p:scale>
        <p:origin x="55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15224"/>
    </p:cViewPr>
  </p:sorterViewPr>
  <p:notesViewPr>
    <p:cSldViewPr snapToGrid="0">
      <p:cViewPr varScale="1">
        <p:scale>
          <a:sx n="81" d="100"/>
          <a:sy n="81" d="100"/>
        </p:scale>
        <p:origin x="23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microsoft.com/office/2018/10/relationships/authors" Target="author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6709BA-0250-418B-A227-469BF0F69AD3}" type="datetimeFigureOut">
              <a:rPr lang="nl-NL" smtClean="0"/>
              <a:t>5-2-2025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A4FE01-11FF-43DA-B7F5-6592B996E3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8179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D30240-3B76-4E52-B42B-C39F5C218F4D}" type="datetimeFigureOut">
              <a:rPr lang="nl-NL" smtClean="0"/>
              <a:t>5-2-2025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501649-886C-4324-AD4C-E61C88D477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9954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Vrije vorm: vorm 29">
            <a:extLst>
              <a:ext uri="{FF2B5EF4-FFF2-40B4-BE49-F238E27FC236}">
                <a16:creationId xmlns:a16="http://schemas.microsoft.com/office/drawing/2014/main" id="{FB7BC648-3F3A-4FE6-B474-FF08AD16EC55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5850001 w 6096000"/>
              <a:gd name="connsiteY1" fmla="*/ 0 h 6858000"/>
              <a:gd name="connsiteX2" fmla="*/ 5850001 w 6096000"/>
              <a:gd name="connsiteY2" fmla="*/ 975600 h 6858000"/>
              <a:gd name="connsiteX3" fmla="*/ 6096000 w 6096000"/>
              <a:gd name="connsiteY3" fmla="*/ 975600 h 6858000"/>
              <a:gd name="connsiteX4" fmla="*/ 6096000 w 6096000"/>
              <a:gd name="connsiteY4" fmla="*/ 6858000 h 6858000"/>
              <a:gd name="connsiteX5" fmla="*/ 0 w 6096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850001" y="0"/>
                </a:lnTo>
                <a:lnTo>
                  <a:pt x="5850001" y="975600"/>
                </a:lnTo>
                <a:lnTo>
                  <a:pt x="6096000" y="97560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6552000" y="3657600"/>
            <a:ext cx="5004000" cy="1828800"/>
          </a:xfr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25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2000" y="5486400"/>
            <a:ext cx="5004000" cy="322075"/>
          </a:xfrm>
        </p:spPr>
        <p:txBody>
          <a:bodyPr l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21" name="Titel 1"/>
          <p:cNvSpPr>
            <a:spLocks noGrp="1"/>
          </p:cNvSpPr>
          <p:nvPr>
            <p:ph type="ctrTitle" hasCustomPrompt="1"/>
          </p:nvPr>
        </p:nvSpPr>
        <p:spPr>
          <a:xfrm>
            <a:off x="6552000" y="2120417"/>
            <a:ext cx="5004000" cy="1403350"/>
          </a:xfrm>
        </p:spPr>
        <p:txBody>
          <a:bodyPr tIns="0" bIns="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BCE3D936-01A5-42C9-A617-17B3B8FB8C5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552000" y="5808475"/>
            <a:ext cx="5004000" cy="3456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 dirty="0"/>
              <a:t>Datum presentatie</a:t>
            </a:r>
          </a:p>
        </p:txBody>
      </p:sp>
      <p:sp>
        <p:nvSpPr>
          <p:cNvPr id="11" name="Vertrouwelijkheidsniveau">
            <a:extLst>
              <a:ext uri="{FF2B5EF4-FFF2-40B4-BE49-F238E27FC236}">
                <a16:creationId xmlns:a16="http://schemas.microsoft.com/office/drawing/2014/main" id="{D6028795-C409-40A9-B428-B0AF6EBB642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12" name="Tijdelijke aanduiding voor dianummer 11">
            <a:extLst>
              <a:ext uri="{FF2B5EF4-FFF2-40B4-BE49-F238E27FC236}">
                <a16:creationId xmlns:a16="http://schemas.microsoft.com/office/drawing/2014/main" id="{41FD69D9-3E06-4876-9F73-71B6B351D2BE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11048400" y="6528572"/>
            <a:ext cx="511200" cy="183600"/>
          </a:xfrm>
        </p:spPr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8828510C-BC5B-408F-A83E-20041DE7A1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973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ge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E40B2573-7117-47DC-A1FC-56A832A1E9D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429000"/>
            <a:ext cx="12192000" cy="3429000"/>
          </a:xfrm>
          <a:solidFill>
            <a:schemeClr val="tx1">
              <a:lumMod val="85000"/>
            </a:schemeClr>
          </a:solidFill>
        </p:spPr>
        <p:txBody>
          <a:bodyPr tIns="1080000" anchor="t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27AD964-7CC1-4105-95CD-B714971881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4A879FCC-B15B-43B0-94C1-EA709F51A4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158509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9">
            <a:extLst>
              <a:ext uri="{FF2B5EF4-FFF2-40B4-BE49-F238E27FC236}">
                <a16:creationId xmlns:a16="http://schemas.microsoft.com/office/drawing/2014/main" id="{4D76FA77-7724-405A-BCBC-F7FB2273E8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5329235 w 12192000"/>
              <a:gd name="connsiteY1" fmla="*/ 0 h 6858000"/>
              <a:gd name="connsiteX2" fmla="*/ 5848350 w 12192000"/>
              <a:gd name="connsiteY2" fmla="*/ 0 h 6858000"/>
              <a:gd name="connsiteX3" fmla="*/ 5857872 w 12192000"/>
              <a:gd name="connsiteY3" fmla="*/ 0 h 6858000"/>
              <a:gd name="connsiteX4" fmla="*/ 5857872 w 12192000"/>
              <a:gd name="connsiteY4" fmla="*/ 711998 h 6858000"/>
              <a:gd name="connsiteX5" fmla="*/ 6324600 w 12192000"/>
              <a:gd name="connsiteY5" fmla="*/ 711998 h 6858000"/>
              <a:gd name="connsiteX6" fmla="*/ 6324600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6858000 h 6858000"/>
              <a:gd name="connsiteX9" fmla="*/ 6324600 w 12192000"/>
              <a:gd name="connsiteY9" fmla="*/ 6858000 h 6858000"/>
              <a:gd name="connsiteX10" fmla="*/ 584835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5329235" y="0"/>
                </a:lnTo>
                <a:lnTo>
                  <a:pt x="5848350" y="0"/>
                </a:lnTo>
                <a:lnTo>
                  <a:pt x="5857872" y="0"/>
                </a:lnTo>
                <a:lnTo>
                  <a:pt x="5857872" y="711998"/>
                </a:lnTo>
                <a:lnTo>
                  <a:pt x="6324600" y="711998"/>
                </a:lnTo>
                <a:lnTo>
                  <a:pt x="63246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63246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2520000" anchor="t" anchorCtr="1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0" y="5153776"/>
            <a:ext cx="12192000" cy="576000"/>
          </a:xfrm>
          <a:solidFill>
            <a:schemeClr val="accent2"/>
          </a:solidFill>
        </p:spPr>
        <p:txBody>
          <a:bodyPr lIns="630000" anchor="ctr" anchorCtr="0">
            <a:noAutofit/>
          </a:bodyPr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naam in te voegen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825413"/>
            <a:ext cx="12192000" cy="396000"/>
          </a:xfrm>
          <a:solidFill>
            <a:schemeClr val="bg1"/>
          </a:solidFill>
        </p:spPr>
        <p:txBody>
          <a:bodyPr lIns="63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 dirty="0"/>
              <a:t>Klik om functie of project in te voegen</a:t>
            </a:r>
          </a:p>
        </p:txBody>
      </p:sp>
      <p:sp>
        <p:nvSpPr>
          <p:cNvPr id="12" name="Tijdelijke aanduiding voor dianummer 11">
            <a:extLst>
              <a:ext uri="{FF2B5EF4-FFF2-40B4-BE49-F238E27FC236}">
                <a16:creationId xmlns:a16="http://schemas.microsoft.com/office/drawing/2014/main" id="{49EE6DDE-E144-43EA-A883-E219AA865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92402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Vrije vorm: vorm 16">
            <a:extLst>
              <a:ext uri="{FF2B5EF4-FFF2-40B4-BE49-F238E27FC236}">
                <a16:creationId xmlns:a16="http://schemas.microsoft.com/office/drawing/2014/main" id="{CE883B12-7812-4AB5-9452-637027F74772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5360191 w 6096000"/>
              <a:gd name="connsiteY1" fmla="*/ 0 h 6858000"/>
              <a:gd name="connsiteX2" fmla="*/ 5850001 w 6096000"/>
              <a:gd name="connsiteY2" fmla="*/ 0 h 6858000"/>
              <a:gd name="connsiteX3" fmla="*/ 5862635 w 6096000"/>
              <a:gd name="connsiteY3" fmla="*/ 0 h 6858000"/>
              <a:gd name="connsiteX4" fmla="*/ 5862635 w 6096000"/>
              <a:gd name="connsiteY4" fmla="*/ 709612 h 6858000"/>
              <a:gd name="connsiteX5" fmla="*/ 6096000 w 6096000"/>
              <a:gd name="connsiteY5" fmla="*/ 709612 h 6858000"/>
              <a:gd name="connsiteX6" fmla="*/ 6096000 w 6096000"/>
              <a:gd name="connsiteY6" fmla="*/ 975600 h 6858000"/>
              <a:gd name="connsiteX7" fmla="*/ 6096000 w 6096000"/>
              <a:gd name="connsiteY7" fmla="*/ 1102518 h 6858000"/>
              <a:gd name="connsiteX8" fmla="*/ 6096000 w 6096000"/>
              <a:gd name="connsiteY8" fmla="*/ 6858000 h 6858000"/>
              <a:gd name="connsiteX9" fmla="*/ 0 w 6096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360191" y="0"/>
                </a:lnTo>
                <a:lnTo>
                  <a:pt x="5850001" y="0"/>
                </a:lnTo>
                <a:lnTo>
                  <a:pt x="5862635" y="0"/>
                </a:lnTo>
                <a:lnTo>
                  <a:pt x="5862635" y="709612"/>
                </a:lnTo>
                <a:lnTo>
                  <a:pt x="6096000" y="709612"/>
                </a:lnTo>
                <a:lnTo>
                  <a:pt x="6096000" y="975600"/>
                </a:lnTo>
                <a:lnTo>
                  <a:pt x="6096000" y="1102518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7176285" y="2286000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Klik om gegevens afzender in te voegen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7176285" y="3079487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Klik om gegevens afzender in te voegen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7176285" y="3845506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Klik om gegevens afzender in te voegen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6559200" y="2361344"/>
            <a:ext cx="541203" cy="54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6559200" y="3147360"/>
            <a:ext cx="541203" cy="5400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6559200" y="3920850"/>
            <a:ext cx="541203" cy="540000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869C57F-4252-4209-A8BC-33FAC7ADB6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000" y="3050453"/>
            <a:ext cx="4997688" cy="1069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Type een afsluitende zin</a:t>
            </a:r>
          </a:p>
        </p:txBody>
      </p:sp>
      <p:sp>
        <p:nvSpPr>
          <p:cNvPr id="11" name="Tijdelijke aanduiding voor dianummer 10">
            <a:extLst>
              <a:ext uri="{FF2B5EF4-FFF2-40B4-BE49-F238E27FC236}">
                <a16:creationId xmlns:a16="http://schemas.microsoft.com/office/drawing/2014/main" id="{A3A163FE-BA7A-4106-9910-A643D023C9F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5" name="Vertrouwelijkheidsniveau">
            <a:extLst>
              <a:ext uri="{FF2B5EF4-FFF2-40B4-BE49-F238E27FC236}">
                <a16:creationId xmlns:a16="http://schemas.microsoft.com/office/drawing/2014/main" id="{CAA5CBF2-B6F9-4237-8DE7-3D9FD8FFABB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pic>
        <p:nvPicPr>
          <p:cNvPr id="24" name="Afbeelding 23">
            <a:extLst>
              <a:ext uri="{FF2B5EF4-FFF2-40B4-BE49-F238E27FC236}">
                <a16:creationId xmlns:a16="http://schemas.microsoft.com/office/drawing/2014/main" id="{6D7B6104-9A05-4402-8182-B4559988848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332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horizontaa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3427413"/>
            <a:ext cx="12192000" cy="3430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9600"/>
            <a:ext cx="10923588" cy="1547813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9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635000" y="3749486"/>
            <a:ext cx="10925176" cy="1736913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22" name="Tijdelijke aanduiding voor dianummer 21">
            <a:extLst>
              <a:ext uri="{FF2B5EF4-FFF2-40B4-BE49-F238E27FC236}">
                <a16:creationId xmlns:a16="http://schemas.microsoft.com/office/drawing/2014/main" id="{17E1F773-BF9C-4C35-ABBC-BFB53364B3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23" name="Vertrouwelijkheidsniveau">
            <a:extLst>
              <a:ext uri="{FF2B5EF4-FFF2-40B4-BE49-F238E27FC236}">
                <a16:creationId xmlns:a16="http://schemas.microsoft.com/office/drawing/2014/main" id="{9083841F-8AA4-4AEC-93F7-5EDA66B599C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8" name="Tijdelijke aanduiding voor tekst 16">
            <a:extLst>
              <a:ext uri="{FF2B5EF4-FFF2-40B4-BE49-F238E27FC236}">
                <a16:creationId xmlns:a16="http://schemas.microsoft.com/office/drawing/2014/main" id="{631BC45E-EEEE-444C-8340-F4E4E532BFA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0001" y="5486400"/>
            <a:ext cx="5004000" cy="322075"/>
          </a:xfrm>
        </p:spPr>
        <p:txBody>
          <a:bodyPr l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1" name="Tijdelijke aanduiding voor tekst 8">
            <a:extLst>
              <a:ext uri="{FF2B5EF4-FFF2-40B4-BE49-F238E27FC236}">
                <a16:creationId xmlns:a16="http://schemas.microsoft.com/office/drawing/2014/main" id="{24115787-E7BA-4E6B-ACDF-C586817C79B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0000" y="5808475"/>
            <a:ext cx="5004000" cy="3456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 dirty="0"/>
              <a:t>Datum presentatie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08FD66A7-5A78-459B-9B7F-13F33318DE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945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afbeelding verticaa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0C91930-E0E3-4652-8A0C-E4B528AB5B7B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3" name="Tijdelijke aanduiding voor afbeelding 12">
            <a:extLst>
              <a:ext uri="{FF2B5EF4-FFF2-40B4-BE49-F238E27FC236}">
                <a16:creationId xmlns:a16="http://schemas.microsoft.com/office/drawing/2014/main" id="{51AE06CA-FDAB-47E6-9A6B-49429DE85BD5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6069807 w 6096000"/>
              <a:gd name="connsiteY0" fmla="*/ 975600 h 6858000"/>
              <a:gd name="connsiteX1" fmla="*/ 6096000 w 6096000"/>
              <a:gd name="connsiteY1" fmla="*/ 975600 h 6858000"/>
              <a:gd name="connsiteX2" fmla="*/ 6096000 w 6096000"/>
              <a:gd name="connsiteY2" fmla="*/ 1014413 h 6858000"/>
              <a:gd name="connsiteX3" fmla="*/ 6069807 w 6096000"/>
              <a:gd name="connsiteY3" fmla="*/ 1014413 h 6858000"/>
              <a:gd name="connsiteX4" fmla="*/ 0 w 6096000"/>
              <a:gd name="connsiteY4" fmla="*/ 0 h 6858000"/>
              <a:gd name="connsiteX5" fmla="*/ 5777707 w 6096000"/>
              <a:gd name="connsiteY5" fmla="*/ 0 h 6858000"/>
              <a:gd name="connsiteX6" fmla="*/ 5777707 w 6096000"/>
              <a:gd name="connsiteY6" fmla="*/ 1014413 h 6858000"/>
              <a:gd name="connsiteX7" fmla="*/ 5777707 w 6096000"/>
              <a:gd name="connsiteY7" fmla="*/ 1265494 h 6858000"/>
              <a:gd name="connsiteX8" fmla="*/ 5777707 w 6096000"/>
              <a:gd name="connsiteY8" fmla="*/ 1281113 h 6858000"/>
              <a:gd name="connsiteX9" fmla="*/ 6096000 w 6096000"/>
              <a:gd name="connsiteY9" fmla="*/ 1281113 h 6858000"/>
              <a:gd name="connsiteX10" fmla="*/ 6096000 w 6096000"/>
              <a:gd name="connsiteY10" fmla="*/ 6858000 h 6858000"/>
              <a:gd name="connsiteX11" fmla="*/ 5848350 w 6096000"/>
              <a:gd name="connsiteY11" fmla="*/ 6858000 h 6858000"/>
              <a:gd name="connsiteX12" fmla="*/ 0 w 6096000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6000" h="6858000">
                <a:moveTo>
                  <a:pt x="6069807" y="975600"/>
                </a:moveTo>
                <a:lnTo>
                  <a:pt x="6096000" y="975600"/>
                </a:lnTo>
                <a:lnTo>
                  <a:pt x="6096000" y="1014413"/>
                </a:lnTo>
                <a:lnTo>
                  <a:pt x="6069807" y="1014413"/>
                </a:lnTo>
                <a:close/>
                <a:moveTo>
                  <a:pt x="0" y="0"/>
                </a:moveTo>
                <a:lnTo>
                  <a:pt x="5777707" y="0"/>
                </a:lnTo>
                <a:lnTo>
                  <a:pt x="5777707" y="1014413"/>
                </a:lnTo>
                <a:lnTo>
                  <a:pt x="5777707" y="1265494"/>
                </a:lnTo>
                <a:lnTo>
                  <a:pt x="5777707" y="1281113"/>
                </a:lnTo>
                <a:lnTo>
                  <a:pt x="6096000" y="1281113"/>
                </a:lnTo>
                <a:lnTo>
                  <a:pt x="60960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1800000" anchor="t" anchorCtr="1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nl-NL" dirty="0"/>
              <a:t>Klik op het pictogram om een afbeelding in te voegen</a:t>
            </a:r>
          </a:p>
        </p:txBody>
      </p:sp>
      <p:sp>
        <p:nvSpPr>
          <p:cNvPr id="28" name="Vertrouwelijkheidsniveau">
            <a:extLst>
              <a:ext uri="{FF2B5EF4-FFF2-40B4-BE49-F238E27FC236}">
                <a16:creationId xmlns:a16="http://schemas.microsoft.com/office/drawing/2014/main" id="{233E6339-A3B7-4F01-A9A8-3BA0F6CFAD1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5532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29" name="Ondertitel 2">
            <a:extLst>
              <a:ext uri="{FF2B5EF4-FFF2-40B4-BE49-F238E27FC236}">
                <a16:creationId xmlns:a16="http://schemas.microsoft.com/office/drawing/2014/main" id="{CC6EB04B-3622-4850-A8B2-65C85237841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52000" y="3657601"/>
            <a:ext cx="5004000" cy="1828800"/>
          </a:xfr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30" name="Titel 1">
            <a:extLst>
              <a:ext uri="{FF2B5EF4-FFF2-40B4-BE49-F238E27FC236}">
                <a16:creationId xmlns:a16="http://schemas.microsoft.com/office/drawing/2014/main" id="{170997DC-0B66-445A-9CA4-DC2FB480E2D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52000" y="2120417"/>
            <a:ext cx="5004000" cy="1403350"/>
          </a:xfrm>
        </p:spPr>
        <p:txBody>
          <a:bodyPr tIns="0" bIns="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9" name="Tijdelijke aanduiding voor tekst 16">
            <a:extLst>
              <a:ext uri="{FF2B5EF4-FFF2-40B4-BE49-F238E27FC236}">
                <a16:creationId xmlns:a16="http://schemas.microsoft.com/office/drawing/2014/main" id="{42907EF7-49B3-46B9-ACD2-A3F3E160AF4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52000" y="5486400"/>
            <a:ext cx="5004000" cy="322075"/>
          </a:xfrm>
        </p:spPr>
        <p:txBody>
          <a:bodyPr l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0" name="Tijdelijke aanduiding voor tekst 8">
            <a:extLst>
              <a:ext uri="{FF2B5EF4-FFF2-40B4-BE49-F238E27FC236}">
                <a16:creationId xmlns:a16="http://schemas.microsoft.com/office/drawing/2014/main" id="{DF9EB481-DA3C-4E44-9FE2-E6F7ED8E58A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552000" y="5808475"/>
            <a:ext cx="5004000" cy="3456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 dirty="0"/>
              <a:t>Datum presentatie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A0A6A365-BFF5-4B16-B1E9-D831984D56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22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21421F68-1BEF-403F-B0C5-AAC49C6A096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0000" y="2350800"/>
            <a:ext cx="10922400" cy="396406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7E8395B0-5BEF-4071-A7D0-AC6F71F0664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0" name="Vertrouwelijkheidsniveau">
            <a:extLst>
              <a:ext uri="{FF2B5EF4-FFF2-40B4-BE49-F238E27FC236}">
                <a16:creationId xmlns:a16="http://schemas.microsoft.com/office/drawing/2014/main" id="{81E8D0CB-07CC-4FF4-B9A2-3BEAACD9AE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4AE61CC0-169D-4A88-BF15-A47DE22E86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om een 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1469717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 hasCustomPrompt="1"/>
          </p:nvPr>
        </p:nvSpPr>
        <p:spPr>
          <a:xfrm>
            <a:off x="630000" y="2350800"/>
            <a:ext cx="5003800" cy="39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6552000" y="2350800"/>
            <a:ext cx="5011200" cy="39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1" name="Tijdelijke aanduiding voor dianummer 10">
            <a:extLst>
              <a:ext uri="{FF2B5EF4-FFF2-40B4-BE49-F238E27FC236}">
                <a16:creationId xmlns:a16="http://schemas.microsoft.com/office/drawing/2014/main" id="{260C6DF3-2547-4188-B44C-E1C924D734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7" name="Vertrouwelijkheidsniveau">
            <a:extLst>
              <a:ext uri="{FF2B5EF4-FFF2-40B4-BE49-F238E27FC236}">
                <a16:creationId xmlns:a16="http://schemas.microsoft.com/office/drawing/2014/main" id="{1B09E170-CA11-4EE2-B82E-0AD6B2F1CC8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B1CF7121-85E0-45D3-B910-BCF8E25FEC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om een 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1380017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ge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1"/>
          <p:cNvSpPr>
            <a:spLocks noGrp="1"/>
          </p:cNvSpPr>
          <p:nvPr>
            <p:ph type="body" sz="quarter" idx="13" hasCustomPrompt="1"/>
          </p:nvPr>
        </p:nvSpPr>
        <p:spPr>
          <a:xfrm>
            <a:off x="6552000" y="2350799"/>
            <a:ext cx="5004000" cy="3963600"/>
          </a:xfrm>
        </p:spPr>
        <p:txBody>
          <a:bodyPr/>
          <a:lstStyle>
            <a:lvl1pPr marL="316800" indent="-316800">
              <a:buClr>
                <a:schemeClr val="tx1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630000" indent="-316800"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A7984020-B91C-4CFF-88ED-501B2109C660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0" name="Tijdelijke aanduiding voor afbeelding 9">
            <a:extLst>
              <a:ext uri="{FF2B5EF4-FFF2-40B4-BE49-F238E27FC236}">
                <a16:creationId xmlns:a16="http://schemas.microsoft.com/office/drawing/2014/main" id="{F17C0AA7-9F88-4479-B7CF-C1BB31AB870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4594225 w 6096000"/>
              <a:gd name="connsiteY1" fmla="*/ 0 h 6858000"/>
              <a:gd name="connsiteX2" fmla="*/ 5848350 w 6096000"/>
              <a:gd name="connsiteY2" fmla="*/ 0 h 6858000"/>
              <a:gd name="connsiteX3" fmla="*/ 5862637 w 6096000"/>
              <a:gd name="connsiteY3" fmla="*/ 0 h 6858000"/>
              <a:gd name="connsiteX4" fmla="*/ 5862637 w 6096000"/>
              <a:gd name="connsiteY4" fmla="*/ 711244 h 6858000"/>
              <a:gd name="connsiteX5" fmla="*/ 6096000 w 6096000"/>
              <a:gd name="connsiteY5" fmla="*/ 711244 h 6858000"/>
              <a:gd name="connsiteX6" fmla="*/ 6096000 w 6096000"/>
              <a:gd name="connsiteY6" fmla="*/ 975600 h 6858000"/>
              <a:gd name="connsiteX7" fmla="*/ 6096000 w 6096000"/>
              <a:gd name="connsiteY7" fmla="*/ 1431131 h 6858000"/>
              <a:gd name="connsiteX8" fmla="*/ 6096000 w 6096000"/>
              <a:gd name="connsiteY8" fmla="*/ 6858000 h 6858000"/>
              <a:gd name="connsiteX9" fmla="*/ 5848350 w 6096000"/>
              <a:gd name="connsiteY9" fmla="*/ 6858000 h 6858000"/>
              <a:gd name="connsiteX10" fmla="*/ 0 w 60960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4594225" y="0"/>
                </a:lnTo>
                <a:lnTo>
                  <a:pt x="5848350" y="0"/>
                </a:lnTo>
                <a:lnTo>
                  <a:pt x="5862637" y="0"/>
                </a:lnTo>
                <a:lnTo>
                  <a:pt x="5862637" y="711244"/>
                </a:lnTo>
                <a:lnTo>
                  <a:pt x="6096000" y="711244"/>
                </a:lnTo>
                <a:lnTo>
                  <a:pt x="6096000" y="975600"/>
                </a:lnTo>
                <a:lnTo>
                  <a:pt x="6096000" y="1431131"/>
                </a:lnTo>
                <a:lnTo>
                  <a:pt x="60960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vert="horz" wrap="square" tIns="1800000" anchor="t" anchorCtr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C1E2EA9-BE63-4625-B099-2271F692DE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2000" y="1281950"/>
            <a:ext cx="5004000" cy="1069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7" name="Vertrouwelijkheidsniveau">
            <a:extLst>
              <a:ext uri="{FF2B5EF4-FFF2-40B4-BE49-F238E27FC236}">
                <a16:creationId xmlns:a16="http://schemas.microsoft.com/office/drawing/2014/main" id="{6C2A6650-CEC0-489B-BFC0-04E78F01962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5532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</p:spTree>
    <p:extLst>
      <p:ext uri="{BB962C8B-B14F-4D97-AF65-F5344CB8AC3E}">
        <p14:creationId xmlns:p14="http://schemas.microsoft.com/office/powerpoint/2010/main" val="153694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ge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 hasCustomPrompt="1"/>
          </p:nvPr>
        </p:nvSpPr>
        <p:spPr>
          <a:xfrm>
            <a:off x="630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4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630000" y="5298141"/>
            <a:ext cx="10923588" cy="923272"/>
          </a:xfrm>
        </p:spPr>
        <p:txBody>
          <a:bodyPr lIns="0" tIns="0" rIns="0">
            <a:normAutofit/>
          </a:bodyPr>
          <a:lstStyle>
            <a:lvl1pPr marL="0" indent="0" algn="l">
              <a:buNone/>
              <a:defRPr sz="24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B8E684C-7D4C-426C-AC24-E424245763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2" name="Vertrouwelijkheidsniveau">
            <a:extLst>
              <a:ext uri="{FF2B5EF4-FFF2-40B4-BE49-F238E27FC236}">
                <a16:creationId xmlns:a16="http://schemas.microsoft.com/office/drawing/2014/main" id="{D32BCAE4-C367-4016-B734-236CBBFED4D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</p:spTree>
    <p:extLst>
      <p:ext uri="{BB962C8B-B14F-4D97-AF65-F5344CB8AC3E}">
        <p14:creationId xmlns:p14="http://schemas.microsoft.com/office/powerpoint/2010/main" val="2391397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verticaal ge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Vrije vorm: vorm 8">
            <a:extLst>
              <a:ext uri="{FF2B5EF4-FFF2-40B4-BE49-F238E27FC236}">
                <a16:creationId xmlns:a16="http://schemas.microsoft.com/office/drawing/2014/main" id="{0FA47D1B-42CA-4E2B-B2E8-239884DF4BD3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5498305 w 6096000"/>
              <a:gd name="connsiteY1" fmla="*/ 0 h 6858000"/>
              <a:gd name="connsiteX2" fmla="*/ 5853600 w 6096000"/>
              <a:gd name="connsiteY2" fmla="*/ 0 h 6858000"/>
              <a:gd name="connsiteX3" fmla="*/ 5862636 w 6096000"/>
              <a:gd name="connsiteY3" fmla="*/ 0 h 6858000"/>
              <a:gd name="connsiteX4" fmla="*/ 5862636 w 6096000"/>
              <a:gd name="connsiteY4" fmla="*/ 712471 h 6858000"/>
              <a:gd name="connsiteX5" fmla="*/ 6096000 w 6096000"/>
              <a:gd name="connsiteY5" fmla="*/ 712471 h 6858000"/>
              <a:gd name="connsiteX6" fmla="*/ 6096000 w 6096000"/>
              <a:gd name="connsiteY6" fmla="*/ 961200 h 6858000"/>
              <a:gd name="connsiteX7" fmla="*/ 6096000 w 6096000"/>
              <a:gd name="connsiteY7" fmla="*/ 1891881 h 6858000"/>
              <a:gd name="connsiteX8" fmla="*/ 6096000 w 6096000"/>
              <a:gd name="connsiteY8" fmla="*/ 6858000 h 6858000"/>
              <a:gd name="connsiteX9" fmla="*/ 0 w 6096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498305" y="0"/>
                </a:lnTo>
                <a:lnTo>
                  <a:pt x="5853600" y="0"/>
                </a:lnTo>
                <a:lnTo>
                  <a:pt x="5862636" y="0"/>
                </a:lnTo>
                <a:lnTo>
                  <a:pt x="5862636" y="712471"/>
                </a:lnTo>
                <a:lnTo>
                  <a:pt x="6096000" y="712471"/>
                </a:lnTo>
                <a:lnTo>
                  <a:pt x="6096000" y="961200"/>
                </a:lnTo>
                <a:lnTo>
                  <a:pt x="6096000" y="1891881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6552000" y="1052513"/>
            <a:ext cx="5004000" cy="5168900"/>
          </a:xfrm>
        </p:spPr>
        <p:txBody>
          <a:bodyPr anchor="ctr" anchorCtr="0"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F508C5A-8D78-4219-976E-46DFA0C4F8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000" y="3039154"/>
            <a:ext cx="5003800" cy="1069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11F2E84-2AC4-4E76-AB35-4DF5275224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6" name="Vertrouwelijkheidsniveau">
            <a:extLst>
              <a:ext uri="{FF2B5EF4-FFF2-40B4-BE49-F238E27FC236}">
                <a16:creationId xmlns:a16="http://schemas.microsoft.com/office/drawing/2014/main" id="{42A8670A-3771-498C-BCA7-1CEC86864E8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</p:spTree>
    <p:extLst>
      <p:ext uri="{BB962C8B-B14F-4D97-AF65-F5344CB8AC3E}">
        <p14:creationId xmlns:p14="http://schemas.microsoft.com/office/powerpoint/2010/main" val="23063622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0"/>
          <p:cNvSpPr>
            <a:spLocks noGrp="1"/>
          </p:cNvSpPr>
          <p:nvPr>
            <p:ph type="body" sz="quarter" idx="16" hasCustomPrompt="1"/>
          </p:nvPr>
        </p:nvSpPr>
        <p:spPr>
          <a:xfrm>
            <a:off x="6552000" y="2350800"/>
            <a:ext cx="5004000" cy="39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4" name="Tijdelijke aanduiding voor dianummer 13">
            <a:extLst>
              <a:ext uri="{FF2B5EF4-FFF2-40B4-BE49-F238E27FC236}">
                <a16:creationId xmlns:a16="http://schemas.microsoft.com/office/drawing/2014/main" id="{0E24862E-A238-48C9-966B-53C0A9936E1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7" name="Titel 16">
            <a:extLst>
              <a:ext uri="{FF2B5EF4-FFF2-40B4-BE49-F238E27FC236}">
                <a16:creationId xmlns:a16="http://schemas.microsoft.com/office/drawing/2014/main" id="{9C42D806-99A5-4854-9BB7-C93AB66EA3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2000" y="1281950"/>
            <a:ext cx="5004000" cy="1069200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7" name="Vertrouwelijkheidsniveau">
            <a:extLst>
              <a:ext uri="{FF2B5EF4-FFF2-40B4-BE49-F238E27FC236}">
                <a16:creationId xmlns:a16="http://schemas.microsoft.com/office/drawing/2014/main" id="{4BAFB278-E939-4041-A70B-47CB8943C72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5532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F4CFC7BE-2502-4C51-AFEA-F92D9746773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4594225 w 6096000"/>
              <a:gd name="connsiteY1" fmla="*/ 0 h 6858000"/>
              <a:gd name="connsiteX2" fmla="*/ 5848350 w 6096000"/>
              <a:gd name="connsiteY2" fmla="*/ 0 h 6858000"/>
              <a:gd name="connsiteX3" fmla="*/ 5862637 w 6096000"/>
              <a:gd name="connsiteY3" fmla="*/ 0 h 6858000"/>
              <a:gd name="connsiteX4" fmla="*/ 5862637 w 6096000"/>
              <a:gd name="connsiteY4" fmla="*/ 711244 h 6858000"/>
              <a:gd name="connsiteX5" fmla="*/ 6096000 w 6096000"/>
              <a:gd name="connsiteY5" fmla="*/ 711244 h 6858000"/>
              <a:gd name="connsiteX6" fmla="*/ 6096000 w 6096000"/>
              <a:gd name="connsiteY6" fmla="*/ 975600 h 6858000"/>
              <a:gd name="connsiteX7" fmla="*/ 6096000 w 6096000"/>
              <a:gd name="connsiteY7" fmla="*/ 1431131 h 6858000"/>
              <a:gd name="connsiteX8" fmla="*/ 6096000 w 6096000"/>
              <a:gd name="connsiteY8" fmla="*/ 6858000 h 6858000"/>
              <a:gd name="connsiteX9" fmla="*/ 5848350 w 6096000"/>
              <a:gd name="connsiteY9" fmla="*/ 6858000 h 6858000"/>
              <a:gd name="connsiteX10" fmla="*/ 0 w 60960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4594225" y="0"/>
                </a:lnTo>
                <a:lnTo>
                  <a:pt x="5848350" y="0"/>
                </a:lnTo>
                <a:lnTo>
                  <a:pt x="5862637" y="0"/>
                </a:lnTo>
                <a:lnTo>
                  <a:pt x="5862637" y="711244"/>
                </a:lnTo>
                <a:lnTo>
                  <a:pt x="6096000" y="711244"/>
                </a:lnTo>
                <a:lnTo>
                  <a:pt x="6096000" y="975600"/>
                </a:lnTo>
                <a:lnTo>
                  <a:pt x="6096000" y="1431131"/>
                </a:lnTo>
                <a:lnTo>
                  <a:pt x="60960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vert="horz" wrap="square" tIns="1800000" anchor="t" anchorCtr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</p:spTree>
    <p:extLst>
      <p:ext uri="{BB962C8B-B14F-4D97-AF65-F5344CB8AC3E}">
        <p14:creationId xmlns:p14="http://schemas.microsoft.com/office/powerpoint/2010/main" val="1729838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30000" y="1281950"/>
            <a:ext cx="10933200" cy="10692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0000" y="2349499"/>
            <a:ext cx="10933200" cy="3963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  <a:p>
            <a:pPr lvl="5"/>
            <a:r>
              <a:rPr lang="nl-NL" dirty="0"/>
              <a:t>Zesde niveau</a:t>
            </a:r>
          </a:p>
          <a:p>
            <a:pPr lvl="6"/>
            <a:r>
              <a:rPr lang="nl-NL" dirty="0"/>
              <a:t>Zevende niveau</a:t>
            </a:r>
          </a:p>
          <a:p>
            <a:pPr lvl="7"/>
            <a:r>
              <a:rPr lang="nl-NL" dirty="0"/>
              <a:t>Achtste niveau</a:t>
            </a:r>
          </a:p>
          <a:p>
            <a:pPr lvl="8"/>
            <a:r>
              <a:rPr lang="nl-NL" dirty="0"/>
              <a:t>Negende niveau</a:t>
            </a:r>
          </a:p>
          <a:p>
            <a:pPr lvl="8"/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0C4A9ED-10BC-4655-9631-74B32DCB2A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48400" y="6528572"/>
            <a:ext cx="511200" cy="1836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1113A800-9FFB-4505-9B39-BBE671EBBBE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6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85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666" r:id="rId2"/>
    <p:sldLayoutId id="2147483725" r:id="rId3"/>
    <p:sldLayoutId id="2147483731" r:id="rId4"/>
    <p:sldLayoutId id="2147483652" r:id="rId5"/>
    <p:sldLayoutId id="2147483728" r:id="rId6"/>
    <p:sldLayoutId id="2147483689" r:id="rId7"/>
    <p:sldLayoutId id="2147483730" r:id="rId8"/>
    <p:sldLayoutId id="2147483729" r:id="rId9"/>
    <p:sldLayoutId id="2147483716" r:id="rId10"/>
    <p:sldLayoutId id="2147483667" r:id="rId11"/>
    <p:sldLayoutId id="2147483722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16800" indent="-316800" algn="l" defTabSz="914400" rtl="0" eaLnBrk="1" latinLnBrk="0" hangingPunct="1">
        <a:lnSpc>
          <a:spcPct val="90000"/>
        </a:lnSpc>
        <a:spcBef>
          <a:spcPts val="1200"/>
        </a:spcBef>
        <a:buClrTx/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0000" indent="-316800" algn="l" defTabSz="914400" rtl="0" eaLnBrk="1" latinLnBrk="0" hangingPunct="1">
        <a:lnSpc>
          <a:spcPct val="90000"/>
        </a:lnSpc>
        <a:spcBef>
          <a:spcPts val="1000"/>
        </a:spcBef>
        <a:buClrTx/>
        <a:buFont typeface="Verdana" panose="020B060403050404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46800" indent="-316800" algn="l" defTabSz="914400" rtl="0" eaLnBrk="1" latinLnBrk="0" hangingPunct="1">
        <a:lnSpc>
          <a:spcPct val="90000"/>
        </a:lnSpc>
        <a:spcBef>
          <a:spcPts val="800"/>
        </a:spcBef>
        <a:buClrTx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316800" algn="l" defTabSz="914400" rtl="0" eaLnBrk="1" latinLnBrk="0" hangingPunct="1">
        <a:lnSpc>
          <a:spcPct val="90000"/>
        </a:lnSpc>
        <a:spcBef>
          <a:spcPts val="600"/>
        </a:spcBef>
        <a:buClr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768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Verdana" panose="020B060403050404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8900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50000"/>
            <a:lumOff val="50000"/>
          </a:schemeClr>
        </a:buClr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6pPr>
      <a:lvl7pPr marL="72000" indent="-7200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Verdana" panose="020B0604030504040204" pitchFamily="34" charset="0"/>
        <a:buChar char="'"/>
        <a:defRPr sz="1200" b="1" i="0" kern="1200">
          <a:solidFill>
            <a:schemeClr val="accent1"/>
          </a:solidFill>
          <a:latin typeface="+mn-lt"/>
          <a:ea typeface="+mn-ea"/>
          <a:cs typeface="+mn-cs"/>
        </a:defRPr>
      </a:lvl7pPr>
      <a:lvl8pPr marL="72000" indent="-7200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Verdana" panose="020B0604030504040204" pitchFamily="34" charset="0"/>
        <a:buChar char="'"/>
        <a:defRPr sz="1200" i="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8pPr>
      <a:lvl9pPr marL="216000" indent="-14400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50000"/>
            <a:lumOff val="50000"/>
          </a:schemeClr>
        </a:buClr>
        <a:buFont typeface="Verdana" panose="020B0604030504040204" pitchFamily="34" charset="0"/>
        <a:buChar char="–"/>
        <a:defRPr sz="1200" i="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 21"/>
          <p:cNvSpPr>
            <a:spLocks noGrp="1"/>
          </p:cNvSpPr>
          <p:nvPr>
            <p:ph type="ctrTitle"/>
          </p:nvPr>
        </p:nvSpPr>
        <p:spPr>
          <a:xfrm>
            <a:off x="6552000" y="2903081"/>
            <a:ext cx="5004000" cy="1403350"/>
          </a:xfrm>
        </p:spPr>
        <p:txBody>
          <a:bodyPr>
            <a:normAutofit fontScale="90000"/>
          </a:bodyPr>
          <a:lstStyle/>
          <a:p>
            <a:r>
              <a:rPr lang="nl-NL" dirty="0"/>
              <a:t>Marktconsultatie</a:t>
            </a:r>
            <a:br>
              <a:rPr lang="nl-NL" dirty="0"/>
            </a:br>
            <a:r>
              <a:rPr lang="nl-NL" sz="2700" dirty="0"/>
              <a:t>‘Upgrade IA/IT systemen Bediening &amp; Bewaking (3B) diverse objecten Zee &amp; Delta </a:t>
            </a:r>
          </a:p>
        </p:txBody>
      </p:sp>
      <p:sp>
        <p:nvSpPr>
          <p:cNvPr id="25" name="Tijdelijke aanduiding voor tekst 2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nl-NL" dirty="0"/>
              <a:t>6 en 13 februari 2025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022750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F5C9B8-8CC9-1C55-3803-8DAC652A4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60BEC121-59C9-9672-1031-DA2FABB8D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871" y="701218"/>
            <a:ext cx="8355494" cy="5843746"/>
          </a:xfrm>
          <a:prstGeom prst="rect">
            <a:avLst/>
          </a:prstGeom>
        </p:spPr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8024E7F7-216A-0715-A7FF-EE8C80CD54C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10</a:t>
            </a:fld>
            <a:endParaRPr lang="nl-NL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ABDD6C8F-CE33-85AC-F98F-45427BDD0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83" y="145828"/>
            <a:ext cx="5635266" cy="598125"/>
          </a:xfrm>
        </p:spPr>
        <p:txBody>
          <a:bodyPr>
            <a:normAutofit/>
          </a:bodyPr>
          <a:lstStyle/>
          <a:p>
            <a:r>
              <a:rPr lang="nl-NL" dirty="0"/>
              <a:t>Kwantitatieve scope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E9D5C76-E857-5BD0-CC91-19EF339BD99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inhoud 1">
            <a:extLst>
              <a:ext uri="{FF2B5EF4-FFF2-40B4-BE49-F238E27FC236}">
                <a16:creationId xmlns:a16="http://schemas.microsoft.com/office/drawing/2014/main" id="{081366A2-92DD-66F1-6364-6D5ECED08F18}"/>
              </a:ext>
            </a:extLst>
          </p:cNvPr>
          <p:cNvSpPr txBox="1">
            <a:spLocks/>
          </p:cNvSpPr>
          <p:nvPr/>
        </p:nvSpPr>
        <p:spPr>
          <a:xfrm>
            <a:off x="158783" y="893959"/>
            <a:ext cx="3305088" cy="5578559"/>
          </a:xfrm>
          <a:prstGeom prst="rect">
            <a:avLst/>
          </a:prstGeom>
        </p:spPr>
        <p:txBody>
          <a:bodyPr>
            <a:normAutofit/>
          </a:bodyPr>
          <a:lstStyle>
            <a:lvl1pPr marL="316800" indent="-316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Tx/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0000" indent="-316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Tx/>
              <a:buFont typeface="Verdana" panose="020B060403050404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46800" indent="-3168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Tx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60000" indent="-3168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76800" indent="-3168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Font typeface="Verdana" panose="020B0604030504040204" pitchFamily="34" charset="0"/>
              <a:buChar char="–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90000" indent="-3168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72000" indent="-72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1"/>
              </a:buClr>
              <a:buSzPct val="25000"/>
              <a:buFont typeface="Verdana" panose="020B0604030504040204" pitchFamily="34" charset="0"/>
              <a:buChar char="'"/>
              <a:defRPr sz="1200" b="1" i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72000" indent="-72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1"/>
              </a:buClr>
              <a:buSzPct val="25000"/>
              <a:buFont typeface="Verdana" panose="020B0604030504040204" pitchFamily="34" charset="0"/>
              <a:buChar char="'"/>
              <a:defRPr sz="1200" i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00" indent="-14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  <a:buFont typeface="Verdana" panose="020B0604030504040204" pitchFamily="34" charset="0"/>
              <a:buChar char="–"/>
              <a:defRPr sz="1200" i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1500" dirty="0"/>
              <a:t>Gezien de hoeveelheden is inkoop wellicht ook een extra uitdaging.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nl-NL" sz="1500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1500" b="1" dirty="0"/>
              <a:t>Bijzonderheden: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1500" i="1" dirty="0"/>
              <a:t>RAF servers </a:t>
            </a:r>
            <a:r>
              <a:rPr lang="nl-NL" sz="1500" i="1" dirty="0" err="1"/>
              <a:t>virtualiseren</a:t>
            </a:r>
            <a:r>
              <a:rPr lang="nl-NL" sz="1500" i="1" dirty="0"/>
              <a:t>.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nl-NL" sz="1500" i="1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1500" i="1" dirty="0"/>
              <a:t>IVS Clients worden geïntegreerd in nieuwe BPP2.0+ bedienplekken (Informatie Volg systeem Scheepvaart).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nl-NL" sz="1500" i="1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1500" i="1" dirty="0"/>
              <a:t>Cameraplannen moeten worden geactualiseerd.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217035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74505-0B1B-9649-1C95-4254C8255B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EA4E4113-B956-69C6-A907-2B75D0199DF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Doormiddel van het bespreken van een intern ombouwplan wil RWS graag zijn verwachtingen </a:t>
            </a:r>
            <a:r>
              <a:rPr lang="nl-NL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m.b.t. stremmingen en doorlooptijden toetse</a:t>
            </a:r>
            <a:r>
              <a:rPr lang="nl-NL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n aan de markt:</a:t>
            </a:r>
          </a:p>
          <a:p>
            <a:pPr>
              <a:buFontTx/>
              <a:buChar char="-"/>
            </a:pPr>
            <a:r>
              <a:rPr lang="nl-NL" sz="1600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Zijn onze geschatte doorlooptijden haalbaar?</a:t>
            </a:r>
          </a:p>
          <a:p>
            <a:pPr>
              <a:buFontTx/>
              <a:buChar char="-"/>
            </a:pPr>
            <a:r>
              <a:rPr lang="nl-NL" sz="1600" i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Zijn levertijden van onderdelen een probleem?</a:t>
            </a:r>
            <a:endParaRPr lang="nl-NL" sz="1600" i="1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nl-NL" sz="1600" i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Zijn onze geschatte stremmingen haalbaar?</a:t>
            </a:r>
          </a:p>
          <a:p>
            <a:pPr>
              <a:buFontTx/>
              <a:buChar char="-"/>
            </a:pPr>
            <a:r>
              <a:rPr lang="nl-NL" sz="1600" i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Is onze geschatte uitvoeringsduur haalbaar?</a:t>
            </a:r>
          </a:p>
          <a:p>
            <a:pPr>
              <a:buFontTx/>
              <a:buChar char="-"/>
            </a:pPr>
            <a:r>
              <a:rPr lang="nl-NL" sz="1600" i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Ziet de markt nog kansen om te versnellen?</a:t>
            </a:r>
          </a:p>
          <a:p>
            <a:pPr>
              <a:buFontTx/>
              <a:buChar char="-"/>
            </a:pPr>
            <a:endParaRPr lang="nl-NL" sz="18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nl-NL" sz="18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nl-NL" sz="18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C3D2F6A1-4814-54E8-8298-134955AF5B2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11</a:t>
            </a:fld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3782547-3891-4ECE-B600-EADCAD85C05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BB14FDF-EECF-502D-2D8B-FECE7BBEB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Onderwerp 1: ombouwplan (1)</a:t>
            </a:r>
          </a:p>
        </p:txBody>
      </p:sp>
    </p:spTree>
    <p:extLst>
      <p:ext uri="{BB962C8B-B14F-4D97-AF65-F5344CB8AC3E}">
        <p14:creationId xmlns:p14="http://schemas.microsoft.com/office/powerpoint/2010/main" val="22014003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C3E754B0-13ED-AB88-2F48-5070E77D90D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12</a:t>
            </a:fld>
            <a:endParaRPr lang="nl-NL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A2BADFAC-638A-E076-6094-DBD47748E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6325" y="145828"/>
            <a:ext cx="9452075" cy="615216"/>
          </a:xfrm>
        </p:spPr>
        <p:txBody>
          <a:bodyPr>
            <a:normAutofit/>
          </a:bodyPr>
          <a:lstStyle/>
          <a:p>
            <a:r>
              <a:rPr lang="nl-NL" dirty="0"/>
              <a:t>      Onderwerp 1:     ombouwplan (2)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564BF608-A956-0EF0-8C02-6DE5F03FA4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821" y="722439"/>
            <a:ext cx="8342358" cy="5844738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812A239-4A05-7835-0A85-816B599AA7F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734487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44C63399-FA20-70B5-E97F-770A57F6287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In tegenstelling tot wat is aangegeven bij de marktverkenning, wordt het leveren van de bedienplekken onderdeel van dit contract. RWS heeft geconcludeerd dat</a:t>
            </a:r>
            <a:r>
              <a:rPr lang="nl-NL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een</a:t>
            </a:r>
            <a:r>
              <a:rPr lang="nl-NL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bedienplek voor 95% bestaat uit COTS, en dat de overige 5% maatwerk betreft dat bij voorgeschreven leveranciers ingekocht </a:t>
            </a:r>
            <a:r>
              <a:rPr lang="nl-NL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dient te</a:t>
            </a:r>
            <a:r>
              <a:rPr lang="nl-NL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worden. </a:t>
            </a:r>
            <a:endParaRPr lang="nl-NL" sz="1800" dirty="0">
              <a:solidFill>
                <a:srgbClr val="FF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nl-NL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RWS wil graag toetsen aan de markt of zij:</a:t>
            </a:r>
          </a:p>
          <a:p>
            <a:pPr>
              <a:buFontTx/>
              <a:buChar char="-"/>
            </a:pPr>
            <a:r>
              <a:rPr lang="nl-NL" sz="1600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Risico’s zien m.b.t. maakbaarheid van de bedienplekken en </a:t>
            </a:r>
            <a:r>
              <a:rPr lang="nl-NL" sz="1600" i="1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zoja</a:t>
            </a:r>
            <a:r>
              <a:rPr lang="nl-NL" sz="1600" i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 welke risico’s?</a:t>
            </a:r>
          </a:p>
          <a:p>
            <a:pPr>
              <a:buFontTx/>
              <a:buChar char="-"/>
            </a:pPr>
            <a:r>
              <a:rPr lang="nl-NL" sz="1600" i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Is leveranciersafhankelijkheid voor bepaalde onderdelen een probleem?</a:t>
            </a:r>
          </a:p>
          <a:p>
            <a:pPr marL="0" indent="0">
              <a:buNone/>
            </a:pPr>
            <a:r>
              <a:rPr lang="nl-NL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Voor het maatwerk (5%) stelt RWS stelposten voor om level </a:t>
            </a:r>
            <a:r>
              <a:rPr lang="nl-NL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playing</a:t>
            </a:r>
            <a:r>
              <a:rPr lang="nl-NL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field te behouden!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FFCB55A5-1B99-71C6-1D73-8D597EEFDD6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13</a:t>
            </a:fld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CE512EC-5299-E998-339B-ED78B3F1774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6D79BA4-3346-14D0-2AFA-3ED89F550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Onderwerp 2: levering bedienplekken (1)</a:t>
            </a:r>
          </a:p>
        </p:txBody>
      </p:sp>
    </p:spTree>
    <p:extLst>
      <p:ext uri="{BB962C8B-B14F-4D97-AF65-F5344CB8AC3E}">
        <p14:creationId xmlns:p14="http://schemas.microsoft.com/office/powerpoint/2010/main" val="15525847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5AF8A9-0739-372F-5B69-B58672DE7A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82941C3C-DDBF-139F-7C2B-40E9A21FB72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14</a:t>
            </a:fld>
            <a:endParaRPr lang="nl-NL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93E8D170-AF79-4A3A-09C0-A24F10D86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8095" y="145828"/>
            <a:ext cx="10691295" cy="615216"/>
          </a:xfrm>
        </p:spPr>
        <p:txBody>
          <a:bodyPr>
            <a:normAutofit fontScale="90000"/>
          </a:bodyPr>
          <a:lstStyle/>
          <a:p>
            <a:r>
              <a:rPr lang="nl-NL" dirty="0"/>
              <a:t>         Onderwerp 2:      levering bedienplekken (2)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F172A11-D23D-4D92-2FB9-2EEEBC99821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025F5E4C-2F00-2D23-E8DD-0945A8BFB2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707966"/>
            <a:ext cx="8360764" cy="5848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7749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EC676D44-9A71-2556-CE28-E91A64BCC3D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1800" dirty="0"/>
              <a:t>Binnen RWS werken wij met standaard documenten voor het uitvragen van 2</a:t>
            </a:r>
            <a:r>
              <a:rPr lang="nl-NL" sz="1800" baseline="30000" dirty="0"/>
              <a:t>de</a:t>
            </a:r>
            <a:r>
              <a:rPr lang="nl-NL" sz="1800" dirty="0"/>
              <a:t> lijn support. Denk hierbij aan een SLA, DAP en DFA. Vanuit deze documenten wil RWS graag een aantal onderwerpen toetsen:</a:t>
            </a:r>
          </a:p>
          <a:p>
            <a:pPr marL="0" indent="0">
              <a:buNone/>
            </a:pPr>
            <a:endParaRPr lang="nl-NL" sz="1800" dirty="0"/>
          </a:p>
          <a:p>
            <a:pPr marL="0" indent="0">
              <a:buNone/>
            </a:pPr>
            <a:r>
              <a:rPr lang="nl-NL" sz="1800" dirty="0"/>
              <a:t>Definitie 2</a:t>
            </a:r>
            <a:r>
              <a:rPr lang="nl-NL" sz="1800" baseline="30000" dirty="0"/>
              <a:t>de</a:t>
            </a:r>
            <a:r>
              <a:rPr lang="nl-NL" sz="1800" dirty="0"/>
              <a:t> lijn support: </a:t>
            </a:r>
            <a:r>
              <a:rPr lang="nl-NL" sz="1800" b="1" dirty="0"/>
              <a:t>Preventief onderhoud en 2</a:t>
            </a:r>
            <a:r>
              <a:rPr lang="nl-NL" sz="1800" b="1" baseline="30000" dirty="0"/>
              <a:t>de</a:t>
            </a:r>
            <a:r>
              <a:rPr lang="nl-NL" sz="1800" b="1" dirty="0"/>
              <a:t> lijn correctief onderhoud</a:t>
            </a:r>
          </a:p>
          <a:p>
            <a:pPr marL="0" indent="0">
              <a:buNone/>
            </a:pPr>
            <a:endParaRPr lang="nl-NL" sz="1800" dirty="0"/>
          </a:p>
          <a:p>
            <a:pPr>
              <a:buFontTx/>
              <a:buChar char="-"/>
            </a:pPr>
            <a:r>
              <a:rPr lang="nl-NL" sz="1800" dirty="0"/>
              <a:t>Demarcatie 1</a:t>
            </a:r>
            <a:r>
              <a:rPr lang="nl-NL" sz="1800" baseline="30000" dirty="0"/>
              <a:t>ste</a:t>
            </a:r>
            <a:r>
              <a:rPr lang="nl-NL" sz="1800" dirty="0"/>
              <a:t> en 2</a:t>
            </a:r>
            <a:r>
              <a:rPr lang="nl-NL" sz="1800" baseline="30000" dirty="0"/>
              <a:t>de</a:t>
            </a:r>
            <a:r>
              <a:rPr lang="nl-NL" sz="1800" dirty="0"/>
              <a:t> lijn support</a:t>
            </a:r>
          </a:p>
          <a:p>
            <a:pPr lvl="1">
              <a:buFontTx/>
              <a:buChar char="-"/>
            </a:pPr>
            <a:r>
              <a:rPr lang="nl-NL" sz="1600" i="1" dirty="0"/>
              <a:t>Is de demarcatie 1</a:t>
            </a:r>
            <a:r>
              <a:rPr lang="nl-NL" sz="1600" i="1" baseline="30000" dirty="0"/>
              <a:t>ste</a:t>
            </a:r>
            <a:r>
              <a:rPr lang="nl-NL" sz="1600" i="1" dirty="0"/>
              <a:t> en 2</a:t>
            </a:r>
            <a:r>
              <a:rPr lang="nl-NL" sz="1600" i="1" baseline="30000" dirty="0"/>
              <a:t>de</a:t>
            </a:r>
            <a:r>
              <a:rPr lang="nl-NL" sz="1600" i="1" dirty="0"/>
              <a:t> lijn logisch en duidelijk?</a:t>
            </a:r>
          </a:p>
          <a:p>
            <a:pPr>
              <a:buFontTx/>
              <a:buChar char="-"/>
            </a:pPr>
            <a:r>
              <a:rPr lang="nl-NL" sz="1800" dirty="0"/>
              <a:t>Servicelevels/oplostijden</a:t>
            </a:r>
          </a:p>
          <a:p>
            <a:pPr lvl="1">
              <a:buFontTx/>
              <a:buChar char="-"/>
            </a:pPr>
            <a:r>
              <a:rPr lang="nl-NL" sz="1600" i="1" dirty="0"/>
              <a:t>Zijn de voorgestelde oplostijden realistisch en haalbaar?</a:t>
            </a:r>
          </a:p>
          <a:p>
            <a:pPr>
              <a:buFontTx/>
              <a:buChar char="-"/>
            </a:pPr>
            <a:endParaRPr lang="nl-NL" dirty="0">
              <a:solidFill>
                <a:srgbClr val="FF0000"/>
              </a:solidFill>
            </a:endParaRP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54E71CCF-AF64-1D9A-A531-83219DFF75F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15</a:t>
            </a:fld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1C50A2A-1BC1-6D5E-E5E6-CD07296EFC0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286AA021-96A8-8DF7-7C9E-86FEB03A6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Onderwerp 3: 2</a:t>
            </a:r>
            <a:r>
              <a:rPr lang="nl-NL" baseline="30000" dirty="0"/>
              <a:t>de</a:t>
            </a:r>
            <a:r>
              <a:rPr lang="nl-NL" dirty="0"/>
              <a:t> lijn support (1)</a:t>
            </a:r>
          </a:p>
        </p:txBody>
      </p:sp>
    </p:spTree>
    <p:extLst>
      <p:ext uri="{BB962C8B-B14F-4D97-AF65-F5344CB8AC3E}">
        <p14:creationId xmlns:p14="http://schemas.microsoft.com/office/powerpoint/2010/main" val="2711800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3C3FE-E91C-5F83-0FB9-EE2394F9FD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412769DC-D48D-B915-2642-796D35FB1B4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16</a:t>
            </a:fld>
            <a:endParaRPr lang="nl-NL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82BA1AE-CD01-7863-3C19-006BC971F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555" y="145828"/>
            <a:ext cx="9579835" cy="615216"/>
          </a:xfrm>
        </p:spPr>
        <p:txBody>
          <a:bodyPr/>
          <a:lstStyle/>
          <a:p>
            <a:r>
              <a:rPr lang="nl-NL" dirty="0"/>
              <a:t>Onderwerp 3:     2</a:t>
            </a:r>
            <a:r>
              <a:rPr lang="nl-NL" baseline="30000" dirty="0"/>
              <a:t>de</a:t>
            </a:r>
            <a:r>
              <a:rPr lang="nl-NL" dirty="0"/>
              <a:t> lijn support (2)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AE5AD9C-F6F4-D9A1-C11E-476F8EF27A1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F877147E-88C1-37C6-DAEC-444F523C24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2343" y="723160"/>
            <a:ext cx="8347627" cy="5846735"/>
          </a:xfrm>
          <a:prstGeom prst="rect">
            <a:avLst/>
          </a:prstGeom>
        </p:spPr>
      </p:pic>
      <p:sp>
        <p:nvSpPr>
          <p:cNvPr id="7" name="Tijdelijke aanduiding voor inhoud 1">
            <a:extLst>
              <a:ext uri="{FF2B5EF4-FFF2-40B4-BE49-F238E27FC236}">
                <a16:creationId xmlns:a16="http://schemas.microsoft.com/office/drawing/2014/main" id="{37C6A585-2304-E00C-6F0D-C8CE54B7F52F}"/>
              </a:ext>
            </a:extLst>
          </p:cNvPr>
          <p:cNvSpPr txBox="1">
            <a:spLocks/>
          </p:cNvSpPr>
          <p:nvPr/>
        </p:nvSpPr>
        <p:spPr>
          <a:xfrm>
            <a:off x="158783" y="893959"/>
            <a:ext cx="3305088" cy="5634613"/>
          </a:xfrm>
          <a:prstGeom prst="rect">
            <a:avLst/>
          </a:prstGeom>
        </p:spPr>
        <p:txBody>
          <a:bodyPr>
            <a:normAutofit/>
          </a:bodyPr>
          <a:lstStyle>
            <a:lvl1pPr marL="316800" indent="-316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Tx/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0000" indent="-316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Tx/>
              <a:buFont typeface="Verdana" panose="020B060403050404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46800" indent="-3168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Tx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60000" indent="-3168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76800" indent="-3168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Font typeface="Verdana" panose="020B0604030504040204" pitchFamily="34" charset="0"/>
              <a:buChar char="–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90000" indent="-3168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72000" indent="-72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1"/>
              </a:buClr>
              <a:buSzPct val="25000"/>
              <a:buFont typeface="Verdana" panose="020B0604030504040204" pitchFamily="34" charset="0"/>
              <a:buChar char="'"/>
              <a:defRPr sz="1200" b="1" i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72000" indent="-72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1"/>
              </a:buClr>
              <a:buSzPct val="25000"/>
              <a:buFont typeface="Verdana" panose="020B0604030504040204" pitchFamily="34" charset="0"/>
              <a:buChar char="'"/>
              <a:defRPr sz="1200" i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00" indent="-14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  <a:buFont typeface="Verdana" panose="020B0604030504040204" pitchFamily="34" charset="0"/>
              <a:buChar char="–"/>
              <a:defRPr sz="1200" i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nl-NL" sz="1500" dirty="0"/>
              <a:t>Demarcatie 1</a:t>
            </a:r>
            <a:r>
              <a:rPr lang="nl-NL" sz="1500" baseline="30000" dirty="0"/>
              <a:t>ste</a:t>
            </a:r>
            <a:r>
              <a:rPr lang="nl-NL" sz="1500" dirty="0"/>
              <a:t> en 2</a:t>
            </a:r>
            <a:r>
              <a:rPr lang="nl-NL" sz="1500" baseline="30000" dirty="0"/>
              <a:t>de</a:t>
            </a:r>
            <a:r>
              <a:rPr lang="nl-NL" sz="1500" dirty="0"/>
              <a:t> lijn IA: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1500" b="1" dirty="0"/>
              <a:t>Onderhoudsaannemer: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1200" dirty="0">
                <a:solidFill>
                  <a:schemeClr val="bg1">
                    <a:lumMod val="75000"/>
                  </a:schemeClr>
                </a:solidFill>
              </a:rPr>
              <a:t>Preventief onderhoud IA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1200" dirty="0">
                <a:solidFill>
                  <a:schemeClr val="bg1">
                    <a:lumMod val="75000"/>
                  </a:schemeClr>
                </a:solidFill>
              </a:rPr>
              <a:t>1</a:t>
            </a:r>
            <a:r>
              <a:rPr lang="nl-NL" sz="1200" baseline="30000" dirty="0">
                <a:solidFill>
                  <a:schemeClr val="bg1">
                    <a:lumMod val="75000"/>
                  </a:schemeClr>
                </a:solidFill>
              </a:rPr>
              <a:t>ste</a:t>
            </a:r>
            <a:r>
              <a:rPr lang="nl-NL" sz="1200" dirty="0">
                <a:solidFill>
                  <a:schemeClr val="bg1">
                    <a:lumMod val="75000"/>
                  </a:schemeClr>
                </a:solidFill>
              </a:rPr>
              <a:t> lijn correctief onderhoud IA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1200" dirty="0">
                <a:solidFill>
                  <a:schemeClr val="bg1">
                    <a:lumMod val="75000"/>
                  </a:schemeClr>
                </a:solidFill>
              </a:rPr>
              <a:t>2</a:t>
            </a:r>
            <a:r>
              <a:rPr lang="nl-NL" sz="1200" baseline="30000" dirty="0">
                <a:solidFill>
                  <a:schemeClr val="bg1">
                    <a:lumMod val="75000"/>
                  </a:schemeClr>
                </a:solidFill>
              </a:rPr>
              <a:t>de</a:t>
            </a:r>
            <a:r>
              <a:rPr lang="nl-NL" sz="1200" dirty="0">
                <a:solidFill>
                  <a:schemeClr val="bg1">
                    <a:lumMod val="75000"/>
                  </a:schemeClr>
                </a:solidFill>
              </a:rPr>
              <a:t> lijn correctief onderhoud IA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1200" dirty="0"/>
              <a:t>Preventief onderhoud scope 3B upgrade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1200" dirty="0"/>
              <a:t>1</a:t>
            </a:r>
            <a:r>
              <a:rPr lang="nl-NL" sz="1200" baseline="30000" dirty="0"/>
              <a:t>ste</a:t>
            </a:r>
            <a:r>
              <a:rPr lang="nl-NL" sz="1200" dirty="0"/>
              <a:t> lijn correctief onderhoud scope 3B upgrade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nl-NL" sz="1500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1500" b="1" dirty="0"/>
              <a:t>Opdrachtnemer: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1200" dirty="0"/>
              <a:t>Preventief onderhoud scope 3B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1200" dirty="0"/>
              <a:t>2</a:t>
            </a:r>
            <a:r>
              <a:rPr lang="nl-NL" sz="1200" baseline="30000" dirty="0"/>
              <a:t>de</a:t>
            </a:r>
            <a:r>
              <a:rPr lang="nl-NL" sz="1200" dirty="0"/>
              <a:t> lijn correctief onderhoud scope 3B 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nl-NL" sz="1200" dirty="0"/>
          </a:p>
          <a:p>
            <a:pPr marL="0" indent="0">
              <a:buFont typeface="Arial" panose="020B0604020202020204" pitchFamily="34" charset="0"/>
              <a:buNone/>
            </a:pPr>
            <a:endParaRPr lang="nl-NL" sz="1200" dirty="0"/>
          </a:p>
          <a:p>
            <a:pPr marL="0" indent="0">
              <a:buFont typeface="Arial" panose="020B0604020202020204" pitchFamily="34" charset="0"/>
              <a:buNone/>
            </a:pP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23959055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DA7ED6-38EA-BE31-5691-53C29B744F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7D6726FF-6F8F-3565-37DF-275329FCAE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0881" y="707782"/>
            <a:ext cx="8371352" cy="5856116"/>
          </a:xfrm>
          <a:prstGeom prst="rect">
            <a:avLst/>
          </a:prstGeom>
        </p:spPr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D848DA79-A5EF-73BB-4905-33565EFE7DE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17</a:t>
            </a:fld>
            <a:endParaRPr lang="nl-NL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FCC9DDFC-3C42-F85F-994A-0DC3C5B4E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555" y="145828"/>
            <a:ext cx="9579835" cy="615216"/>
          </a:xfrm>
        </p:spPr>
        <p:txBody>
          <a:bodyPr/>
          <a:lstStyle/>
          <a:p>
            <a:r>
              <a:rPr lang="nl-NL" dirty="0"/>
              <a:t>Onderwerp 3:     2</a:t>
            </a:r>
            <a:r>
              <a:rPr lang="nl-NL" baseline="30000" dirty="0"/>
              <a:t>de</a:t>
            </a:r>
            <a:r>
              <a:rPr lang="nl-NL" dirty="0"/>
              <a:t> lijn support (3)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AC96B10-2C05-FD7A-07C3-D120BAF96F7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1608A19D-138C-B9FD-6847-9BD444E420C2}"/>
              </a:ext>
            </a:extLst>
          </p:cNvPr>
          <p:cNvSpPr txBox="1">
            <a:spLocks/>
          </p:cNvSpPr>
          <p:nvPr/>
        </p:nvSpPr>
        <p:spPr>
          <a:xfrm>
            <a:off x="158783" y="893959"/>
            <a:ext cx="3305088" cy="5483594"/>
          </a:xfrm>
          <a:prstGeom prst="rect">
            <a:avLst/>
          </a:prstGeom>
        </p:spPr>
        <p:txBody>
          <a:bodyPr>
            <a:normAutofit/>
          </a:bodyPr>
          <a:lstStyle>
            <a:lvl1pPr marL="316800" indent="-316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Tx/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0000" indent="-316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Tx/>
              <a:buFont typeface="Verdana" panose="020B060403050404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46800" indent="-3168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Tx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60000" indent="-3168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76800" indent="-3168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Font typeface="Verdana" panose="020B0604030504040204" pitchFamily="34" charset="0"/>
              <a:buChar char="–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90000" indent="-3168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72000" indent="-72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1"/>
              </a:buClr>
              <a:buSzPct val="25000"/>
              <a:buFont typeface="Verdana" panose="020B0604030504040204" pitchFamily="34" charset="0"/>
              <a:buChar char="'"/>
              <a:defRPr sz="1200" b="1" i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72000" indent="-72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1"/>
              </a:buClr>
              <a:buSzPct val="25000"/>
              <a:buFont typeface="Verdana" panose="020B0604030504040204" pitchFamily="34" charset="0"/>
              <a:buChar char="'"/>
              <a:defRPr sz="1200" i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00" indent="-14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  <a:buFont typeface="Verdana" panose="020B0604030504040204" pitchFamily="34" charset="0"/>
              <a:buChar char="–"/>
              <a:defRPr sz="1200" i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1200" b="1" dirty="0"/>
              <a:t>RWS heeft de volgende vragen m.b.t. servicedesk aan Opdrachtnemerszijde:</a:t>
            </a:r>
          </a:p>
          <a:p>
            <a:pPr>
              <a:buFontTx/>
              <a:buChar char="-"/>
            </a:pPr>
            <a:r>
              <a:rPr lang="nl-NL" sz="1200" i="1" dirty="0"/>
              <a:t>Zijn processen beschikbaar en worden deze op de juiste manier gevolgd (ITIL)?</a:t>
            </a:r>
          </a:p>
          <a:p>
            <a:pPr>
              <a:buFontTx/>
              <a:buChar char="-"/>
            </a:pPr>
            <a:r>
              <a:rPr lang="nl-NL" sz="1200" i="1" dirty="0"/>
              <a:t>Is er voldoende capaciteit aan Opdrachtnemerszijde i.r.t. service? Hoe ziet deze eruit?</a:t>
            </a:r>
          </a:p>
          <a:p>
            <a:pPr marL="316800" lvl="1">
              <a:lnSpc>
                <a:spcPct val="100000"/>
              </a:lnSpc>
              <a:spcBef>
                <a:spcPts val="1200"/>
              </a:spcBef>
              <a:buSzPct val="100000"/>
              <a:buFontTx/>
              <a:buChar char="-"/>
            </a:pPr>
            <a:r>
              <a:rPr lang="nl-NL" sz="1200" i="1" dirty="0"/>
              <a:t>Heeft men een eigen ticketsysteem, en wensen zij deze ook te gebruiken?</a:t>
            </a:r>
          </a:p>
          <a:p>
            <a:pPr marL="316800" lvl="1">
              <a:lnSpc>
                <a:spcPct val="100000"/>
              </a:lnSpc>
              <a:spcBef>
                <a:spcPts val="1200"/>
              </a:spcBef>
              <a:buSzPct val="100000"/>
              <a:buFontTx/>
              <a:buChar char="-"/>
            </a:pPr>
            <a:r>
              <a:rPr lang="nl-NL" sz="1200" i="1" dirty="0"/>
              <a:t>Heeft men een eigen OMS, en wensen zij deze ook te gebruiken?</a:t>
            </a:r>
          </a:p>
          <a:p>
            <a:pPr marL="316800" lvl="1">
              <a:lnSpc>
                <a:spcPct val="100000"/>
              </a:lnSpc>
              <a:spcBef>
                <a:spcPts val="1200"/>
              </a:spcBef>
              <a:buSzPct val="100000"/>
              <a:buFontTx/>
              <a:buChar char="-"/>
            </a:pPr>
            <a:r>
              <a:rPr lang="nl-NL" sz="1200" i="1" dirty="0"/>
              <a:t>Als men eigen </a:t>
            </a:r>
            <a:r>
              <a:rPr lang="nl-NL" sz="1200" i="1" dirty="0" err="1"/>
              <a:t>tooling</a:t>
            </a:r>
            <a:r>
              <a:rPr lang="nl-NL" sz="1200" i="1" dirty="0"/>
              <a:t> wil gebruiken is er dan uitwisseling van data gewenst?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30738212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7AEA82-7BB0-1F48-AF94-79B76BE89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FF0766F4-D871-E204-CE2B-2692E8C43AE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18</a:t>
            </a:fld>
            <a:endParaRPr lang="nl-NL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A97736C-2E28-74C7-20D6-FB3D2AC75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555" y="145828"/>
            <a:ext cx="9579835" cy="615216"/>
          </a:xfrm>
        </p:spPr>
        <p:txBody>
          <a:bodyPr/>
          <a:lstStyle/>
          <a:p>
            <a:r>
              <a:rPr lang="nl-NL" dirty="0"/>
              <a:t>Onderwerp 3:     2</a:t>
            </a:r>
            <a:r>
              <a:rPr lang="nl-NL" baseline="30000" dirty="0"/>
              <a:t>de</a:t>
            </a:r>
            <a:r>
              <a:rPr lang="nl-NL" dirty="0"/>
              <a:t> lijn support (4)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A273A19-6837-6ED1-DD86-2FD519BC123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350F907D-000D-15DD-9943-3913CAA0F0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571" y="759779"/>
            <a:ext cx="10450218" cy="5770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5620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E6FBC828-A2AF-BCD4-7E41-BC020731021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8800" y="2009837"/>
            <a:ext cx="10922400" cy="39640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18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Scope:</a:t>
            </a:r>
          </a:p>
          <a:p>
            <a:pPr>
              <a:buFontTx/>
              <a:buChar char="-"/>
            </a:pPr>
            <a:r>
              <a:rPr lang="nl-NL" sz="18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Upgrade IA/IT systemen Bediening &amp; Bewaking op 7 objecten en 2 centrales</a:t>
            </a:r>
          </a:p>
          <a:p>
            <a:pPr>
              <a:buFontTx/>
              <a:buChar char="-"/>
            </a:pPr>
            <a:r>
              <a:rPr lang="nl-NL" sz="18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Vervangen camera’s en updaten cameraplannen op 5 objecten </a:t>
            </a:r>
          </a:p>
          <a:p>
            <a:pPr>
              <a:buFontTx/>
              <a:buChar char="-"/>
            </a:pPr>
            <a:r>
              <a:rPr lang="nl-NL" sz="18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7 jaar </a:t>
            </a:r>
            <a:r>
              <a:rPr lang="nl-NL" sz="1800" dirty="0"/>
              <a:t>2</a:t>
            </a:r>
            <a:r>
              <a:rPr lang="nl-NL" sz="1800" baseline="30000" dirty="0"/>
              <a:t>de</a:t>
            </a:r>
            <a:r>
              <a:rPr lang="nl-NL" sz="1600" baseline="30000" dirty="0"/>
              <a:t> </a:t>
            </a:r>
            <a:r>
              <a:rPr lang="nl-NL" sz="18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lijn support op de te upgraden IA/IT systemen</a:t>
            </a:r>
            <a:endParaRPr lang="nl-NL" sz="18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nl-NL" sz="18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nl-NL" sz="16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Vragen:</a:t>
            </a:r>
          </a:p>
          <a:p>
            <a:pPr>
              <a:buFontTx/>
              <a:buChar char="-"/>
            </a:pPr>
            <a:r>
              <a:rPr lang="nl-NL" sz="16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Is de combinatie van design, </a:t>
            </a:r>
            <a:r>
              <a:rPr lang="nl-NL" sz="16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construct en </a:t>
            </a:r>
            <a:r>
              <a:rPr lang="nl-NL" sz="1600" dirty="0"/>
              <a:t>2</a:t>
            </a:r>
            <a:r>
              <a:rPr lang="nl-NL" sz="1600" baseline="30000" dirty="0"/>
              <a:t>de</a:t>
            </a:r>
            <a:r>
              <a:rPr lang="nl-NL" sz="2400" baseline="30000" dirty="0"/>
              <a:t> </a:t>
            </a:r>
            <a:r>
              <a:rPr lang="nl-NL" sz="16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lijn support (24/7) logisch en realiseerbaar voor uw organisatie?</a:t>
            </a:r>
          </a:p>
          <a:p>
            <a:pPr>
              <a:buFontTx/>
              <a:buChar char="-"/>
            </a:pPr>
            <a:r>
              <a:rPr lang="nl-NL" sz="16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Is de combinatie van de upgrades en het vervangen van camera’s realiseerbaar voor uw organisatie? </a:t>
            </a:r>
          </a:p>
          <a:p>
            <a:pPr>
              <a:buFontTx/>
              <a:buChar char="-"/>
            </a:pPr>
            <a:r>
              <a:rPr lang="nl-NL" sz="16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Is er voldoende capaciteit beschikbaar binnen uw organisatie om al deze werkzaamheden in een tijdsbestek van 2 jaar uit te voeren (2026 en 2027)? </a:t>
            </a:r>
            <a:endParaRPr lang="nl-NL" sz="16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FB3BA36A-B9F7-E41B-7098-6A574C8A260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19</a:t>
            </a:fld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C4C83CD-BBE0-2AA9-21D4-FA622718989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996AFFF-C4E0-4C69-2205-A76DAE7637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Onderwerp 4: maakbaarheid scope</a:t>
            </a:r>
          </a:p>
        </p:txBody>
      </p:sp>
    </p:spTree>
    <p:extLst>
      <p:ext uri="{BB962C8B-B14F-4D97-AF65-F5344CB8AC3E}">
        <p14:creationId xmlns:p14="http://schemas.microsoft.com/office/powerpoint/2010/main" val="2634424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68C23003-5505-ADB4-6A95-AC1342DD42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NL" dirty="0"/>
              <a:t>Voorstellen deelnemers marktconsultatie</a:t>
            </a:r>
          </a:p>
          <a:p>
            <a:r>
              <a:rPr lang="nl-NL" dirty="0"/>
              <a:t>Aanleiding, doelstelling &amp; spelregels marktconsultatie</a:t>
            </a:r>
          </a:p>
          <a:p>
            <a:r>
              <a:rPr lang="nl-NL" dirty="0"/>
              <a:t>Terugkoppeling marktverkenning </a:t>
            </a:r>
          </a:p>
          <a:p>
            <a:r>
              <a:rPr lang="nl-NL" dirty="0"/>
              <a:t>Scope van het project</a:t>
            </a:r>
          </a:p>
          <a:p>
            <a:r>
              <a:rPr lang="nl-NL" dirty="0"/>
              <a:t>Te bespreken onderwerpen:</a:t>
            </a:r>
          </a:p>
          <a:p>
            <a:pPr lvl="2"/>
            <a:r>
              <a:rPr lang="nl-NL" dirty="0"/>
              <a:t>Onderwerp 1: ombouwplan upgrade</a:t>
            </a:r>
          </a:p>
          <a:p>
            <a:pPr lvl="2"/>
            <a:r>
              <a:rPr lang="nl-NL" dirty="0"/>
              <a:t>Onderwerp 2: levering bedienplekken (BPP2.0+)</a:t>
            </a:r>
          </a:p>
          <a:p>
            <a:pPr lvl="2"/>
            <a:r>
              <a:rPr lang="nl-NL" dirty="0"/>
              <a:t>Onderwerp 3: 2</a:t>
            </a:r>
            <a:r>
              <a:rPr lang="nl-NL" baseline="30000" dirty="0"/>
              <a:t>de</a:t>
            </a:r>
            <a:r>
              <a:rPr lang="nl-NL" dirty="0"/>
              <a:t> lijn support </a:t>
            </a:r>
          </a:p>
          <a:p>
            <a:pPr lvl="2"/>
            <a:r>
              <a:rPr lang="nl-NL" dirty="0"/>
              <a:t>Onderwerp 4: maakbaarheid scope</a:t>
            </a:r>
          </a:p>
          <a:p>
            <a:pPr lvl="2"/>
            <a:r>
              <a:rPr lang="nl-NL" dirty="0"/>
              <a:t>Onderwerp 5: RWS werkwijze </a:t>
            </a:r>
          </a:p>
          <a:p>
            <a:r>
              <a:rPr lang="nl-NL" dirty="0"/>
              <a:t>Algemene vragen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76E085EC-2502-76B5-8689-2D714CDFCC5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2</a:t>
            </a:fld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787EED5-15A2-CE56-F676-E896010698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203E70DD-E220-FFAD-6039-3A9BCB463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7606957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E55A9896-4418-E7D1-9E0C-4D34804E44E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0000" y="2007031"/>
            <a:ext cx="10922400" cy="4521541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nl-NL" sz="18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Europese openbare aanbesteding:	</a:t>
            </a:r>
          </a:p>
          <a:p>
            <a:pPr lvl="2">
              <a:buFontTx/>
              <a:buChar char="-"/>
            </a:pPr>
            <a:r>
              <a:rPr lang="nl-NL" sz="14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Publicatie: juni 2025 – inschrijving: oktober 2025</a:t>
            </a:r>
            <a:r>
              <a:rPr lang="nl-NL" sz="14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</a:p>
          <a:p>
            <a:pPr marL="313200" lvl="1" indent="0">
              <a:buNone/>
            </a:pPr>
            <a:r>
              <a:rPr lang="nl-NL" sz="14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Vraag: Is 4 maanden voor het opstellen van een inschrijving voldoende voor uw organisatie?</a:t>
            </a:r>
          </a:p>
          <a:p>
            <a:pPr>
              <a:buFontTx/>
              <a:buChar char="-"/>
            </a:pPr>
            <a:r>
              <a:rPr lang="nl-NL" sz="18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Geschiktheidseisen: </a:t>
            </a:r>
          </a:p>
          <a:p>
            <a:pPr lvl="1">
              <a:buFontTx/>
              <a:buChar char="-"/>
            </a:pPr>
            <a:r>
              <a:rPr lang="nl-NL" sz="14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Projectmanagementeis: opdracht in infrasector afgelopen 5 jaar, groter of gelijk aan € 4 miljoen, eindverantwoordelijk voor uitvoering</a:t>
            </a:r>
          </a:p>
          <a:p>
            <a:pPr lvl="1">
              <a:buFontTx/>
              <a:buChar char="-"/>
            </a:pPr>
            <a:r>
              <a:rPr lang="nl-NL" sz="14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Ervaringseis: in afgelopen 5 jaar ervaring opgedaan als system integrator (ontwerpen, uitvoeren, ombouwen en onderhouden van industriële automatisering met minimaal 5 verschillende systemen met onderlinge raakvlakken opgenomen in één systeemarchitectuur)</a:t>
            </a:r>
          </a:p>
          <a:p>
            <a:pPr lvl="1">
              <a:buFontTx/>
              <a:buChar char="-"/>
            </a:pPr>
            <a:r>
              <a:rPr lang="nl-NL" sz="14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Ervaringseis: in afgelopen 3 jaar, 1 jaar ervaring opgedaan met het organiseren en in stand houden van een IA/IT storingswachtdienst, inclusief cybersecurity, 24 uur per dag, 7 dagen per week. </a:t>
            </a:r>
          </a:p>
          <a:p>
            <a:pPr marL="313200" lvl="1" indent="0">
              <a:buNone/>
            </a:pPr>
            <a:r>
              <a:rPr lang="nl-NL" sz="1400" i="1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Vraag: Kan uw organisatie inschrijven met deze geschiktheidseisen?</a:t>
            </a:r>
          </a:p>
          <a:p>
            <a:pPr>
              <a:buFontTx/>
              <a:buChar char="-"/>
            </a:pPr>
            <a:r>
              <a:rPr lang="nl-NL" sz="18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Beste Prijs Kwaliteit Verhouding (kwaliteit zwaar mee laten wegen)</a:t>
            </a:r>
          </a:p>
          <a:p>
            <a:pPr marL="313200" lvl="1" indent="0">
              <a:buNone/>
            </a:pPr>
            <a:r>
              <a:rPr lang="nl-NL" sz="1400" i="1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Vraag: Heeft uw organisatie ervaring met BPKV/EMVI? </a:t>
            </a:r>
          </a:p>
          <a:p>
            <a:pPr marL="0" indent="0">
              <a:buNone/>
            </a:pPr>
            <a:endParaRPr lang="nl-NL" sz="18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69B64E82-03F0-4DB2-B1E3-470ABF8F96A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20</a:t>
            </a:fld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0F733FF-9DD9-23C8-E794-2FBE5C03417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C615CD8D-3DCD-CB9D-B457-B6D6AC807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Onderwerp 5: werkwijze RWS (1)</a:t>
            </a:r>
          </a:p>
        </p:txBody>
      </p:sp>
    </p:spTree>
    <p:extLst>
      <p:ext uri="{BB962C8B-B14F-4D97-AF65-F5344CB8AC3E}">
        <p14:creationId xmlns:p14="http://schemas.microsoft.com/office/powerpoint/2010/main" val="37955679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2201B333-4064-9ED5-90CF-B7461344B48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nl-NL" sz="18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Model D&amp;C-contract en UAV-GC (Basisovereenkomst, Vraagspecificatie Proces, Vraagspecificatie Eisen, Annexen) </a:t>
            </a:r>
          </a:p>
          <a:p>
            <a:pPr marL="313200" lvl="1" indent="0">
              <a:buNone/>
            </a:pPr>
            <a:r>
              <a:rPr lang="nl-NL" sz="1400" i="1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Vraag: Heeft uw organisatie ervaring met het modelcontract D&amp;C van Rijkswaterstaat?</a:t>
            </a:r>
            <a:endParaRPr lang="nl-NL" sz="1800" i="1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nl-NL" sz="18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Systeemgerichte </a:t>
            </a:r>
            <a:r>
              <a:rPr lang="nl-NL" sz="1800" kern="1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ContractBeheersing</a:t>
            </a:r>
            <a:r>
              <a:rPr lang="nl-NL" sz="18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(SCB)</a:t>
            </a:r>
          </a:p>
          <a:p>
            <a:pPr marL="313200" lvl="1" indent="0">
              <a:buNone/>
            </a:pPr>
            <a:r>
              <a:rPr lang="nl-NL" sz="1400" i="1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Vraag: Heeft uw organisatie ervaring met de toepassing van SCB door Rijkswaterstaat?</a:t>
            </a:r>
          </a:p>
          <a:p>
            <a:pPr>
              <a:buFontTx/>
              <a:buChar char="-"/>
            </a:pPr>
            <a:r>
              <a:rPr lang="nl-NL" sz="18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O</a:t>
            </a:r>
            <a:r>
              <a:rPr lang="nl-NL" sz="18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mgevingsmanagement </a:t>
            </a:r>
          </a:p>
          <a:p>
            <a:pPr marL="313200" lvl="1" indent="0">
              <a:buNone/>
            </a:pPr>
            <a:r>
              <a:rPr lang="nl-NL" sz="1400" i="1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Vraag: Heeft uw organisatie ervaring met omgevingsmanagement bij Rijkswaterstaat? </a:t>
            </a:r>
            <a:endParaRPr lang="nl-NL" sz="1400" i="1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9C57AAE-0BDE-E5F1-1318-B945BF9224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21</a:t>
            </a:fld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AF89EEF-6DB0-59C5-8F29-AD749DAB800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C42C4EF7-6D90-0A6E-2483-09BC4B8ED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Onderwerp 5: werkwijze RWS (2)</a:t>
            </a:r>
          </a:p>
        </p:txBody>
      </p:sp>
    </p:spTree>
    <p:extLst>
      <p:ext uri="{BB962C8B-B14F-4D97-AF65-F5344CB8AC3E}">
        <p14:creationId xmlns:p14="http://schemas.microsoft.com/office/powerpoint/2010/main" val="29897895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21C80FE4-19EA-EEC1-43C6-8B58333A7B2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sz="1800" dirty="0"/>
              <a:t>Wat </a:t>
            </a:r>
            <a:r>
              <a:rPr lang="en-GB" sz="1800" dirty="0" err="1"/>
              <a:t>zijn</a:t>
            </a:r>
            <a:r>
              <a:rPr lang="en-GB" sz="1800" dirty="0"/>
              <a:t> </a:t>
            </a:r>
            <a:r>
              <a:rPr lang="en-GB" sz="1800" dirty="0" err="1"/>
              <a:t>voor</a:t>
            </a:r>
            <a:r>
              <a:rPr lang="en-GB" sz="1800" dirty="0"/>
              <a:t> </a:t>
            </a:r>
            <a:r>
              <a:rPr lang="en-GB" sz="1800" dirty="0" err="1"/>
              <a:t>uw</a:t>
            </a:r>
            <a:r>
              <a:rPr lang="en-GB" sz="1800" dirty="0"/>
              <a:t> </a:t>
            </a:r>
            <a:r>
              <a:rPr lang="en-GB" sz="1800" dirty="0" err="1"/>
              <a:t>organisatie</a:t>
            </a:r>
            <a:r>
              <a:rPr lang="en-GB" sz="1800" dirty="0"/>
              <a:t> </a:t>
            </a:r>
            <a:r>
              <a:rPr lang="en-GB" sz="1800" dirty="0" err="1"/>
              <a:t>redenen</a:t>
            </a:r>
            <a:r>
              <a:rPr lang="en-GB" sz="1800" dirty="0"/>
              <a:t> om in </a:t>
            </a:r>
            <a:r>
              <a:rPr lang="en-GB" sz="1800" dirty="0" err="1"/>
              <a:t>te</a:t>
            </a:r>
            <a:r>
              <a:rPr lang="en-GB" sz="1800" dirty="0"/>
              <a:t> </a:t>
            </a:r>
            <a:r>
              <a:rPr lang="en-GB" sz="1800" dirty="0" err="1"/>
              <a:t>schrijven</a:t>
            </a:r>
            <a:r>
              <a:rPr lang="en-GB" sz="1800" dirty="0"/>
              <a:t> op </a:t>
            </a:r>
            <a:r>
              <a:rPr lang="en-GB" sz="1800" dirty="0" err="1"/>
              <a:t>dit</a:t>
            </a:r>
            <a:r>
              <a:rPr lang="en-GB" sz="1800" dirty="0"/>
              <a:t> contract?</a:t>
            </a:r>
          </a:p>
          <a:p>
            <a:r>
              <a:rPr lang="en-GB" sz="1800" dirty="0"/>
              <a:t>Wat </a:t>
            </a:r>
            <a:r>
              <a:rPr lang="en-GB" sz="1800" dirty="0" err="1"/>
              <a:t>kan</a:t>
            </a:r>
            <a:r>
              <a:rPr lang="en-GB" sz="1800" dirty="0"/>
              <a:t> </a:t>
            </a:r>
            <a:r>
              <a:rPr lang="en-GB" sz="1800" dirty="0" err="1"/>
              <a:t>een</a:t>
            </a:r>
            <a:r>
              <a:rPr lang="en-GB" sz="1800" dirty="0"/>
              <a:t> </a:t>
            </a:r>
            <a:r>
              <a:rPr lang="en-GB" sz="1800" dirty="0" err="1"/>
              <a:t>reden</a:t>
            </a:r>
            <a:r>
              <a:rPr lang="en-GB" sz="1800" dirty="0"/>
              <a:t> </a:t>
            </a:r>
            <a:r>
              <a:rPr lang="en-GB" sz="1800" dirty="0" err="1"/>
              <a:t>zijn</a:t>
            </a:r>
            <a:r>
              <a:rPr lang="en-GB" sz="1800" dirty="0"/>
              <a:t> om </a:t>
            </a:r>
            <a:r>
              <a:rPr lang="en-GB" sz="1800" dirty="0" err="1"/>
              <a:t>niet</a:t>
            </a:r>
            <a:r>
              <a:rPr lang="en-GB" sz="1800" dirty="0"/>
              <a:t> in </a:t>
            </a:r>
            <a:r>
              <a:rPr lang="en-GB" sz="1800" dirty="0" err="1"/>
              <a:t>te</a:t>
            </a:r>
            <a:r>
              <a:rPr lang="en-GB" sz="1800" dirty="0"/>
              <a:t> </a:t>
            </a:r>
            <a:r>
              <a:rPr lang="en-GB" sz="1800" dirty="0" err="1"/>
              <a:t>schrijven</a:t>
            </a:r>
            <a:r>
              <a:rPr lang="en-GB" sz="1800" dirty="0"/>
              <a:t> op </a:t>
            </a:r>
            <a:r>
              <a:rPr lang="en-GB" sz="1800" dirty="0" err="1"/>
              <a:t>dit</a:t>
            </a:r>
            <a:r>
              <a:rPr lang="en-GB" sz="1800" dirty="0"/>
              <a:t> contract?</a:t>
            </a:r>
          </a:p>
          <a:p>
            <a:r>
              <a:rPr lang="en-GB" sz="1800" dirty="0" err="1"/>
              <a:t>Zijn</a:t>
            </a:r>
            <a:r>
              <a:rPr lang="en-GB" sz="1800" dirty="0"/>
              <a:t> er </a:t>
            </a:r>
            <a:r>
              <a:rPr lang="en-GB" sz="1800" dirty="0" err="1"/>
              <a:t>andere</a:t>
            </a:r>
            <a:r>
              <a:rPr lang="en-GB" sz="1800" dirty="0"/>
              <a:t> </a:t>
            </a:r>
            <a:r>
              <a:rPr lang="en-GB" sz="1800" dirty="0" err="1"/>
              <a:t>punten</a:t>
            </a:r>
            <a:r>
              <a:rPr lang="en-GB" sz="1800" dirty="0"/>
              <a:t> die u </a:t>
            </a:r>
            <a:r>
              <a:rPr lang="en-GB" sz="1800" dirty="0" err="1"/>
              <a:t>aan</a:t>
            </a:r>
            <a:r>
              <a:rPr lang="en-GB" sz="1800" dirty="0"/>
              <a:t> </a:t>
            </a:r>
            <a:r>
              <a:rPr lang="en-GB" sz="1800" dirty="0" err="1"/>
              <a:t>ons</a:t>
            </a:r>
            <a:r>
              <a:rPr lang="en-GB" sz="1800" dirty="0"/>
              <a:t> mee </a:t>
            </a:r>
            <a:r>
              <a:rPr lang="en-GB" sz="1800" dirty="0" err="1"/>
              <a:t>wil</a:t>
            </a:r>
            <a:r>
              <a:rPr lang="en-GB" sz="1800" dirty="0"/>
              <a:t> </a:t>
            </a:r>
            <a:r>
              <a:rPr lang="en-GB" sz="1800" dirty="0" err="1"/>
              <a:t>geven</a:t>
            </a:r>
            <a:r>
              <a:rPr lang="en-GB" sz="1800" dirty="0"/>
              <a:t> om </a:t>
            </a:r>
            <a:r>
              <a:rPr lang="en-GB" sz="1800" dirty="0" err="1"/>
              <a:t>rekening</a:t>
            </a:r>
            <a:r>
              <a:rPr lang="en-GB" sz="1800" dirty="0"/>
              <a:t> mee </a:t>
            </a:r>
            <a:r>
              <a:rPr lang="en-GB" sz="1800" dirty="0" err="1"/>
              <a:t>te</a:t>
            </a:r>
            <a:r>
              <a:rPr lang="en-GB" sz="1800" dirty="0"/>
              <a:t> </a:t>
            </a:r>
            <a:r>
              <a:rPr lang="en-GB" sz="1800" dirty="0" err="1"/>
              <a:t>houden</a:t>
            </a:r>
            <a:r>
              <a:rPr lang="en-GB" sz="1800" dirty="0"/>
              <a:t>?</a:t>
            </a:r>
          </a:p>
          <a:p>
            <a:r>
              <a:rPr lang="en-GB" sz="1800" dirty="0" err="1"/>
              <a:t>Heeft</a:t>
            </a:r>
            <a:r>
              <a:rPr lang="en-GB" sz="1800" dirty="0"/>
              <a:t> u </a:t>
            </a:r>
            <a:r>
              <a:rPr lang="en-GB" sz="1800" dirty="0" err="1"/>
              <a:t>nog</a:t>
            </a:r>
            <a:r>
              <a:rPr lang="en-GB" sz="1800" dirty="0"/>
              <a:t> </a:t>
            </a:r>
            <a:r>
              <a:rPr lang="en-GB" sz="1800" dirty="0" err="1"/>
              <a:t>vragen</a:t>
            </a:r>
            <a:r>
              <a:rPr lang="en-GB" sz="1800" dirty="0"/>
              <a:t>?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911C221-A7F4-CEF7-BB99-09F6C88D454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22</a:t>
            </a:fld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4F5E59C-9A4F-07F8-F99F-9D4323ADBAD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9B0968C-4441-4759-0C5F-D86DAB31A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Algemene</a:t>
            </a:r>
            <a:r>
              <a:rPr lang="en-GB" dirty="0"/>
              <a:t> </a:t>
            </a:r>
            <a:r>
              <a:rPr lang="en-GB" dirty="0" err="1"/>
              <a:t>vragen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02409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348A61C7-34B2-56B5-EE4F-94B78465BE4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1800" u="sng" dirty="0"/>
              <a:t>Deelnemers namens RWS:</a:t>
            </a:r>
          </a:p>
          <a:p>
            <a:pPr marL="0" indent="0">
              <a:buNone/>
            </a:pPr>
            <a:r>
              <a:rPr lang="nl-NL" sz="1800" dirty="0"/>
              <a:t>Leonie Haverkamp – Contractadviseur</a:t>
            </a:r>
          </a:p>
          <a:p>
            <a:pPr marL="0" indent="0">
              <a:buNone/>
            </a:pPr>
            <a:r>
              <a:rPr lang="nl-NL" sz="1800" dirty="0"/>
              <a:t>Koos van der Klift – Sr. Adviseur Industriële Automatisering</a:t>
            </a:r>
          </a:p>
          <a:p>
            <a:pPr marL="0" indent="0">
              <a:buNone/>
            </a:pPr>
            <a:r>
              <a:rPr lang="nl-NL" sz="1800" dirty="0"/>
              <a:t>Esmeralda Vos - Contractmanager</a:t>
            </a:r>
          </a:p>
          <a:p>
            <a:pPr marL="0" indent="0">
              <a:buNone/>
            </a:pPr>
            <a:r>
              <a:rPr lang="nl-NL" sz="1800" dirty="0"/>
              <a:t>Marcel van de </a:t>
            </a:r>
            <a:r>
              <a:rPr lang="nl-NL" sz="1800" dirty="0" err="1"/>
              <a:t>Kreke</a:t>
            </a:r>
            <a:r>
              <a:rPr lang="nl-NL" sz="1800" dirty="0"/>
              <a:t> – Inkoopadviseur</a:t>
            </a:r>
          </a:p>
          <a:p>
            <a:pPr marL="0" indent="0">
              <a:buNone/>
            </a:pPr>
            <a:endParaRPr lang="nl-NL" sz="1800" dirty="0"/>
          </a:p>
          <a:p>
            <a:pPr marL="0" indent="0">
              <a:buNone/>
            </a:pPr>
            <a:r>
              <a:rPr lang="nl-NL" sz="1800" u="sng" dirty="0"/>
              <a:t>Deelnemers namens marktpartij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5EA8EB4A-1DAF-6457-ADA3-B4E9F3EA61B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3</a:t>
            </a:fld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1843061-C8C3-954D-9BC5-C623A7151D7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F9CE571-310C-F802-ED1F-53961CCD1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Voorstellen deelnemers marktconsultatie</a:t>
            </a:r>
          </a:p>
        </p:txBody>
      </p:sp>
    </p:spTree>
    <p:extLst>
      <p:ext uri="{BB962C8B-B14F-4D97-AF65-F5344CB8AC3E}">
        <p14:creationId xmlns:p14="http://schemas.microsoft.com/office/powerpoint/2010/main" val="1489333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CA8B737B-21B3-2449-000E-1577BFDAC82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1400" dirty="0"/>
              <a:t>RWS Zee &amp; Delta gaat een contract aanbesteden voor de upgrade van IA/IT systemen van de Bediening &amp; Bewaking op diverse objecten binnen haar areaal. De inkoop van een dergelijke inkoop is nieuw voor RWS PPO, en de markt voor dit type werkzaamheden relatief onbekend. </a:t>
            </a:r>
          </a:p>
          <a:p>
            <a:pPr marL="0" indent="0">
              <a:buNone/>
            </a:pPr>
            <a:endParaRPr lang="nl-NL" sz="1400" dirty="0"/>
          </a:p>
          <a:p>
            <a:pPr marL="0" indent="0">
              <a:buNone/>
            </a:pPr>
            <a:r>
              <a:rPr lang="nl-NL" sz="1400" dirty="0"/>
              <a:t>Maart 2024 – marktverkenning uitgevoerd</a:t>
            </a:r>
          </a:p>
          <a:p>
            <a:pPr marL="0" indent="0">
              <a:buNone/>
            </a:pPr>
            <a:r>
              <a:rPr lang="nl-NL" sz="1400" dirty="0"/>
              <a:t>Deze marktconsultatie is hierop het vervolg waarmee we het volgende beogen:</a:t>
            </a:r>
          </a:p>
          <a:p>
            <a:pPr>
              <a:buFontTx/>
              <a:buChar char="-"/>
            </a:pPr>
            <a:r>
              <a:rPr lang="nl-NL" sz="1400" dirty="0"/>
              <a:t>Consulteren van de markt over diverse aspecten en mogelijke risico’s van het project; </a:t>
            </a:r>
          </a:p>
          <a:p>
            <a:pPr>
              <a:buFontTx/>
              <a:buChar char="-"/>
            </a:pPr>
            <a:r>
              <a:rPr lang="nl-NL" sz="1400" dirty="0"/>
              <a:t>Kwaliteit van de uitvraag verbeteren en zorgen dat deze uitvraag aansluit bij wat gebruikelijk is in de markt. </a:t>
            </a:r>
          </a:p>
          <a:p>
            <a:pPr marL="0" indent="0">
              <a:buNone/>
            </a:pPr>
            <a:endParaRPr lang="nl-NL" sz="1400" dirty="0"/>
          </a:p>
          <a:p>
            <a:pPr marL="0" indent="0">
              <a:buNone/>
            </a:pPr>
            <a:r>
              <a:rPr lang="nl-NL" sz="1400" dirty="0"/>
              <a:t>Het gesprek wordt opgenomen. Van alle gesprekken tezamen wordt een verslag opgesteld en gepubliceerd op </a:t>
            </a:r>
            <a:r>
              <a:rPr lang="nl-NL" sz="1400" dirty="0" err="1"/>
              <a:t>Tenderned</a:t>
            </a:r>
            <a:r>
              <a:rPr lang="nl-NL" sz="1400" dirty="0"/>
              <a:t>. </a:t>
            </a:r>
          </a:p>
          <a:p>
            <a:pPr marL="0" indent="0">
              <a:buNone/>
            </a:pPr>
            <a:r>
              <a:rPr lang="nl-NL" sz="1400" dirty="0"/>
              <a:t>Voor de verdere procedure van deze marktconsultatie: marktconsultatiedocument bij de uitnodiging.</a:t>
            </a:r>
          </a:p>
          <a:p>
            <a:pPr marL="0" indent="0">
              <a:buNone/>
            </a:pPr>
            <a:endParaRPr lang="nl-NL" sz="1400" dirty="0"/>
          </a:p>
          <a:p>
            <a:pPr marL="0" indent="0">
              <a:buNone/>
            </a:pPr>
            <a:endParaRPr lang="nl-NL" sz="1400" dirty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C23EB752-A577-18D7-BE19-E2068E4BE38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4</a:t>
            </a:fld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FD00C76-F03B-3561-71C9-42AA6122A1F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E2473119-CBEA-719C-ABF3-B57FEE1C2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Aanleiding, doelstelling &amp; spelregels</a:t>
            </a:r>
          </a:p>
        </p:txBody>
      </p:sp>
    </p:spTree>
    <p:extLst>
      <p:ext uri="{BB962C8B-B14F-4D97-AF65-F5344CB8AC3E}">
        <p14:creationId xmlns:p14="http://schemas.microsoft.com/office/powerpoint/2010/main" val="1150738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EE1B0B48-587B-101B-A222-4820549B83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7200" y="2149321"/>
            <a:ext cx="10922400" cy="396406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nl-NL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Design &amp; Construct contract o.b.v. de UAV-GC 2025, aangevuld met aantal </a:t>
            </a:r>
            <a:r>
              <a:rPr lang="nl-NL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voorwaarden</a:t>
            </a:r>
            <a:r>
              <a:rPr lang="nl-NL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uit de ARBIT</a:t>
            </a:r>
          </a:p>
          <a:p>
            <a:pPr>
              <a:buFontTx/>
              <a:buChar char="-"/>
            </a:pPr>
            <a:r>
              <a:rPr lang="nl-NL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O.b.v. marktverkenning, onderzoek gedaan naar toepasbaarheid 2-fasen aanpak:</a:t>
            </a:r>
          </a:p>
          <a:p>
            <a:pPr marL="656100" lvl="1" indent="-342900">
              <a:lnSpc>
                <a:spcPts val="1200"/>
              </a:lnSpc>
              <a:buFont typeface="Arial" panose="020B0604020202020204" pitchFamily="34" charset="0"/>
              <a:buChar char="•"/>
              <a:tabLst>
                <a:tab pos="144145" algn="l"/>
                <a:tab pos="457200" algn="l"/>
              </a:tabLst>
            </a:pPr>
            <a:r>
              <a:rPr lang="nl-NL" sz="1400" dirty="0">
                <a:effectLst/>
                <a:latin typeface="Verdana" panose="020B0604030504040204" pitchFamily="34" charset="0"/>
                <a:ea typeface="DejaVu Sans" panose="020B0603030804020204" pitchFamily="34" charset="0"/>
                <a:cs typeface="Times New Roman" panose="02020603050405020304" pitchFamily="18" charset="0"/>
              </a:rPr>
              <a:t>Er zijn geen onzekerheden omtrent de te realiseren oplossing en/of uitvoeringswijze: met de juiste informatie kan</a:t>
            </a:r>
          </a:p>
          <a:p>
            <a:pPr marL="313200" lvl="1" indent="0">
              <a:lnSpc>
                <a:spcPts val="1200"/>
              </a:lnSpc>
              <a:buNone/>
              <a:tabLst>
                <a:tab pos="144145" algn="l"/>
                <a:tab pos="457200" algn="l"/>
              </a:tabLst>
            </a:pPr>
            <a:r>
              <a:rPr lang="nl-NL" sz="1400" dirty="0">
                <a:latin typeface="Verdana" panose="020B0604030504040204" pitchFamily="34" charset="0"/>
                <a:ea typeface="DejaVu Sans" panose="020B0603030804020204" pitchFamily="34" charset="0"/>
                <a:cs typeface="Times New Roman" panose="02020603050405020304" pitchFamily="18" charset="0"/>
              </a:rPr>
              <a:t>	   </a:t>
            </a:r>
            <a:r>
              <a:rPr lang="nl-NL" sz="1400" dirty="0">
                <a:effectLst/>
                <a:latin typeface="Verdana" panose="020B0604030504040204" pitchFamily="34" charset="0"/>
                <a:ea typeface="DejaVu Sans" panose="020B0603030804020204" pitchFamily="34" charset="0"/>
                <a:cs typeface="Times New Roman" panose="02020603050405020304" pitchFamily="18" charset="0"/>
              </a:rPr>
              <a:t>de marktpartij individueel de oplossing bedenken en een vaste prijs bepalen voor inschrijving.</a:t>
            </a:r>
          </a:p>
          <a:p>
            <a:pPr marL="656100" lvl="1" indent="-342900">
              <a:lnSpc>
                <a:spcPts val="1200"/>
              </a:lnSpc>
              <a:buFont typeface="Arial" panose="020B0604020202020204" pitchFamily="34" charset="0"/>
              <a:buChar char="•"/>
              <a:tabLst>
                <a:tab pos="144145" algn="l"/>
                <a:tab pos="457200" algn="l"/>
              </a:tabLst>
            </a:pPr>
            <a:r>
              <a:rPr lang="nl-NL" sz="1400" dirty="0">
                <a:effectLst/>
                <a:latin typeface="Verdana" panose="020B0604030504040204" pitchFamily="34" charset="0"/>
                <a:ea typeface="DejaVu Sans" panose="020B0603030804020204" pitchFamily="34" charset="0"/>
                <a:cs typeface="Times New Roman" panose="02020603050405020304" pitchFamily="18" charset="0"/>
              </a:rPr>
              <a:t>De opgave is in basis niet complex, het betreft een 1 op 1 vervanging, mits de opdrachtnemer deskundig is.</a:t>
            </a:r>
          </a:p>
          <a:p>
            <a:pPr>
              <a:buFontTx/>
              <a:buChar char="-"/>
            </a:pPr>
            <a:r>
              <a:rPr lang="nl-NL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Areaalgegevens op orde: nulmeting op bestaande systemen gedaan. Gegevens zijn &gt;95% betrouwbaar</a:t>
            </a:r>
          </a:p>
          <a:p>
            <a:pPr>
              <a:buFontTx/>
              <a:buChar char="-"/>
            </a:pPr>
            <a:r>
              <a:rPr lang="nl-NL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Looptijd contract: 1 januari 2026 t/m 31 december 2027</a:t>
            </a:r>
          </a:p>
          <a:p>
            <a:pPr>
              <a:buFontTx/>
              <a:buChar char="-"/>
            </a:pPr>
            <a:r>
              <a:rPr lang="nl-NL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Publicatie </a:t>
            </a:r>
            <a:r>
              <a:rPr lang="nl-NL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Tenderned</a:t>
            </a:r>
            <a:r>
              <a:rPr lang="nl-NL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: juni 2025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CF0D55F-A9B6-F673-7F22-E3FDC1A9E27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5</a:t>
            </a:fld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7997907-8099-2880-AFDA-722D668C352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CFB6C56B-F1F4-36C4-0F9A-C018B6801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Terugkoppeling marktverkenning</a:t>
            </a:r>
          </a:p>
        </p:txBody>
      </p:sp>
    </p:spTree>
    <p:extLst>
      <p:ext uri="{BB962C8B-B14F-4D97-AF65-F5344CB8AC3E}">
        <p14:creationId xmlns:p14="http://schemas.microsoft.com/office/powerpoint/2010/main" val="3484340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BC849-2B13-1CF7-0BEF-26AB8EE2F2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5766526-ACBF-A907-0D6E-AF47791186F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6</a:t>
            </a:fld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C6F0B6E-94D1-B67A-139F-A4CAB3A199F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A9AF783C-688E-F8FF-26BA-E67B10D98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512" y="1281950"/>
            <a:ext cx="4951602" cy="598125"/>
          </a:xfrm>
        </p:spPr>
        <p:txBody>
          <a:bodyPr/>
          <a:lstStyle/>
          <a:p>
            <a:r>
              <a:rPr lang="nl-NL" dirty="0"/>
              <a:t>Scope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49519FA5-D38F-BE68-17C3-2DAE66C735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4492" y="1521151"/>
            <a:ext cx="6489858" cy="3614872"/>
          </a:xfrm>
          <a:prstGeom prst="rect">
            <a:avLst/>
          </a:prstGeom>
        </p:spPr>
      </p:pic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1C811CC6-2E1F-1E8C-7DAF-1962DA9EE0D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01512" y="1880075"/>
            <a:ext cx="5737817" cy="39640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15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- Upgrade IA/IT systemen Bediening &amp; Bewaking</a:t>
            </a:r>
          </a:p>
          <a:p>
            <a:pPr marL="0" indent="0">
              <a:buNone/>
            </a:pPr>
            <a:r>
              <a:rPr lang="nl-NL" sz="15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(7 objecten en 2 centrales)</a:t>
            </a:r>
          </a:p>
          <a:p>
            <a:pPr marL="0" indent="0">
              <a:buNone/>
            </a:pPr>
            <a:endParaRPr lang="nl-NL" sz="1500" kern="1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nl-NL" sz="15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- Vervangen camera’s en updaten cameraplannen</a:t>
            </a:r>
          </a:p>
          <a:p>
            <a:pPr marL="0" indent="0">
              <a:buNone/>
            </a:pPr>
            <a:r>
              <a:rPr lang="nl-NL" sz="15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(</a:t>
            </a:r>
            <a:r>
              <a:rPr lang="nl-NL" sz="1500" kern="1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5 objecten) </a:t>
            </a:r>
          </a:p>
          <a:p>
            <a:pPr marL="0" indent="0">
              <a:buNone/>
            </a:pPr>
            <a:endParaRPr lang="nl-NL" sz="1500" kern="1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nl-NL" sz="15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- 7 jaar </a:t>
            </a:r>
            <a:r>
              <a:rPr lang="nl-NL" sz="1500" dirty="0"/>
              <a:t>2</a:t>
            </a:r>
            <a:r>
              <a:rPr lang="nl-NL" sz="1500" baseline="30000" dirty="0"/>
              <a:t>de</a:t>
            </a:r>
            <a:r>
              <a:rPr lang="nl-NL" sz="15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lijn support op de te upgraden IA/IT systemen</a:t>
            </a:r>
          </a:p>
          <a:p>
            <a:pPr marL="0" indent="0">
              <a:buNone/>
            </a:pPr>
            <a:r>
              <a:rPr lang="nl-NL" sz="1500" kern="1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	(7 objecten en 2 centrales)</a:t>
            </a:r>
          </a:p>
        </p:txBody>
      </p:sp>
    </p:spTree>
    <p:extLst>
      <p:ext uri="{BB962C8B-B14F-4D97-AF65-F5344CB8AC3E}">
        <p14:creationId xmlns:p14="http://schemas.microsoft.com/office/powerpoint/2010/main" val="1361411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87A4CB3A-1FBA-0B03-6165-FB3CD69BF78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69063" y="2350800"/>
            <a:ext cx="5641383" cy="3963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1500" dirty="0"/>
              <a:t>Upgraden van de IA/IT systemen van de Bediening &amp; Bewaking (3B) op de volgende objecten/centrales: </a:t>
            </a:r>
          </a:p>
          <a:p>
            <a:pPr>
              <a:buFontTx/>
              <a:buChar char="-"/>
            </a:pPr>
            <a:r>
              <a:rPr lang="nl-NL" sz="1500" dirty="0"/>
              <a:t>Kreekraksluizen</a:t>
            </a:r>
          </a:p>
          <a:p>
            <a:pPr>
              <a:buFontTx/>
              <a:buChar char="-"/>
            </a:pPr>
            <a:r>
              <a:rPr lang="nl-NL" sz="1500" dirty="0"/>
              <a:t>Postbrug</a:t>
            </a:r>
          </a:p>
          <a:p>
            <a:pPr>
              <a:buFontTx/>
              <a:buChar char="-"/>
            </a:pPr>
            <a:r>
              <a:rPr lang="nl-NL" sz="1500" dirty="0" err="1"/>
              <a:t>Vlakebrug</a:t>
            </a:r>
            <a:endParaRPr lang="nl-NL" sz="1500" dirty="0"/>
          </a:p>
          <a:p>
            <a:pPr>
              <a:buFontTx/>
              <a:buChar char="-"/>
            </a:pPr>
            <a:r>
              <a:rPr lang="nl-NL" sz="1500" dirty="0" err="1"/>
              <a:t>Westsluis</a:t>
            </a:r>
            <a:r>
              <a:rPr lang="nl-NL" sz="1500" dirty="0"/>
              <a:t> Terneuzen</a:t>
            </a:r>
          </a:p>
          <a:p>
            <a:pPr>
              <a:buFontTx/>
              <a:buChar char="-"/>
            </a:pPr>
            <a:r>
              <a:rPr lang="nl-NL" sz="1500" dirty="0"/>
              <a:t>Oostsluis Terneuzen</a:t>
            </a:r>
          </a:p>
          <a:p>
            <a:pPr>
              <a:buFontTx/>
              <a:buChar char="-"/>
            </a:pPr>
            <a:r>
              <a:rPr lang="nl-NL" sz="1500" dirty="0"/>
              <a:t>Draaibrug Sas van Gent</a:t>
            </a:r>
          </a:p>
          <a:p>
            <a:pPr>
              <a:buFontTx/>
              <a:buChar char="-"/>
            </a:pPr>
            <a:r>
              <a:rPr lang="nl-NL" sz="1500" dirty="0"/>
              <a:t>Draaibrug Sluiskil</a:t>
            </a:r>
          </a:p>
          <a:p>
            <a:pPr>
              <a:buFontTx/>
              <a:buChar char="-"/>
            </a:pPr>
            <a:r>
              <a:rPr lang="nl-NL" sz="1500" dirty="0"/>
              <a:t>Nautische centrale Neeltje Jans</a:t>
            </a:r>
          </a:p>
          <a:p>
            <a:pPr>
              <a:buFontTx/>
              <a:buChar char="-"/>
            </a:pPr>
            <a:r>
              <a:rPr lang="nl-NL" sz="1500" dirty="0"/>
              <a:t>Nautische centrale Terneuzen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4948896A-5402-E6A6-501F-81320B4E1D2D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>
          <a:xfrm>
            <a:off x="11048400" y="6528572"/>
            <a:ext cx="511200" cy="183600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6C93B359-CF0D-4389-949E-16A33FCBB3EC}" type="slidenum">
              <a:rPr lang="nl-NL" smtClean="0"/>
              <a:pPr>
                <a:spcAft>
                  <a:spcPts val="600"/>
                </a:spcAft>
              </a:pPr>
              <a:t>7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5106334A-B555-8DDE-D7D8-0D9CA9D53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4819" y="1281950"/>
            <a:ext cx="5842861" cy="1069200"/>
          </a:xfrm>
        </p:spPr>
        <p:txBody>
          <a:bodyPr anchor="t">
            <a:normAutofit/>
          </a:bodyPr>
          <a:lstStyle/>
          <a:p>
            <a:r>
              <a:rPr lang="nl-NL" dirty="0"/>
              <a:t>Geografische scope (1) 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E990B16C-D511-36A3-204E-34280175E9F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553200" y="6528572"/>
            <a:ext cx="4262437" cy="183600"/>
          </a:xfrm>
        </p:spPr>
        <p:txBody>
          <a:bodyPr/>
          <a:lstStyle/>
          <a:p>
            <a:endParaRPr lang="en-US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EAEE71B4-AE0E-9A5E-F6B5-685B32673F5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975" r="1690"/>
          <a:stretch/>
        </p:blipFill>
        <p:spPr>
          <a:xfrm>
            <a:off x="20" y="10"/>
            <a:ext cx="6095980" cy="6857990"/>
          </a:xfrm>
          <a:custGeom>
            <a:avLst/>
            <a:gdLst>
              <a:gd name="connsiteX0" fmla="*/ 0 w 6096000"/>
              <a:gd name="connsiteY0" fmla="*/ 0 h 6858000"/>
              <a:gd name="connsiteX1" fmla="*/ 4594225 w 6096000"/>
              <a:gd name="connsiteY1" fmla="*/ 0 h 6858000"/>
              <a:gd name="connsiteX2" fmla="*/ 5848350 w 6096000"/>
              <a:gd name="connsiteY2" fmla="*/ 0 h 6858000"/>
              <a:gd name="connsiteX3" fmla="*/ 5862637 w 6096000"/>
              <a:gd name="connsiteY3" fmla="*/ 0 h 6858000"/>
              <a:gd name="connsiteX4" fmla="*/ 5862637 w 6096000"/>
              <a:gd name="connsiteY4" fmla="*/ 711244 h 6858000"/>
              <a:gd name="connsiteX5" fmla="*/ 6096000 w 6096000"/>
              <a:gd name="connsiteY5" fmla="*/ 711244 h 6858000"/>
              <a:gd name="connsiteX6" fmla="*/ 6096000 w 6096000"/>
              <a:gd name="connsiteY6" fmla="*/ 975600 h 6858000"/>
              <a:gd name="connsiteX7" fmla="*/ 6096000 w 6096000"/>
              <a:gd name="connsiteY7" fmla="*/ 1431131 h 6858000"/>
              <a:gd name="connsiteX8" fmla="*/ 6096000 w 6096000"/>
              <a:gd name="connsiteY8" fmla="*/ 6858000 h 6858000"/>
              <a:gd name="connsiteX9" fmla="*/ 5848350 w 6096000"/>
              <a:gd name="connsiteY9" fmla="*/ 6858000 h 6858000"/>
              <a:gd name="connsiteX10" fmla="*/ 0 w 60960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4594225" y="0"/>
                </a:lnTo>
                <a:lnTo>
                  <a:pt x="5848350" y="0"/>
                </a:lnTo>
                <a:lnTo>
                  <a:pt x="5862637" y="0"/>
                </a:lnTo>
                <a:lnTo>
                  <a:pt x="5862637" y="711244"/>
                </a:lnTo>
                <a:lnTo>
                  <a:pt x="6096000" y="711244"/>
                </a:lnTo>
                <a:lnTo>
                  <a:pt x="6096000" y="975600"/>
                </a:lnTo>
                <a:lnTo>
                  <a:pt x="6096000" y="1431131"/>
                </a:lnTo>
                <a:lnTo>
                  <a:pt x="60960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3636703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230972E4-4012-A3D7-9BAD-FDE5C8D1B94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76814" y="2350800"/>
            <a:ext cx="5718874" cy="3963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1500" dirty="0"/>
              <a:t>Vervangen van de camera’s (inclusief opstellen nieuwe cameraplannen) op de volgende objecten:</a:t>
            </a:r>
          </a:p>
          <a:p>
            <a:pPr>
              <a:buFontTx/>
              <a:buChar char="-"/>
            </a:pPr>
            <a:r>
              <a:rPr lang="nl-NL" sz="1500" dirty="0"/>
              <a:t>Kreekraksluizen</a:t>
            </a:r>
          </a:p>
          <a:p>
            <a:pPr>
              <a:buFontTx/>
              <a:buChar char="-"/>
            </a:pPr>
            <a:r>
              <a:rPr lang="nl-NL" sz="1500" dirty="0"/>
              <a:t>Postbrug</a:t>
            </a:r>
          </a:p>
          <a:p>
            <a:pPr>
              <a:buFontTx/>
              <a:buChar char="-"/>
            </a:pPr>
            <a:r>
              <a:rPr lang="nl-NL" sz="1500" dirty="0" err="1"/>
              <a:t>Vlakebrug</a:t>
            </a:r>
            <a:endParaRPr lang="nl-NL" sz="1500" dirty="0"/>
          </a:p>
          <a:p>
            <a:pPr>
              <a:buFontTx/>
              <a:buChar char="-"/>
            </a:pPr>
            <a:r>
              <a:rPr lang="nl-NL" sz="1500" dirty="0" err="1"/>
              <a:t>Westsluis</a:t>
            </a:r>
            <a:r>
              <a:rPr lang="nl-NL" sz="1500" dirty="0"/>
              <a:t> Terneuzen (plus bijplaatsen masten + graafwerkzaamheden)</a:t>
            </a:r>
          </a:p>
          <a:p>
            <a:pPr>
              <a:buFontTx/>
              <a:buChar char="-"/>
            </a:pPr>
            <a:r>
              <a:rPr lang="nl-NL" sz="1500" dirty="0"/>
              <a:t>Oostsluis Terneuzen</a:t>
            </a:r>
          </a:p>
          <a:p>
            <a:pPr marL="0" indent="0">
              <a:buNone/>
            </a:pPr>
            <a:endParaRPr lang="nl-NL" sz="2000" dirty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1AEAA048-7CF9-1F60-CC6E-618DC4BC14D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>
          <a:xfrm>
            <a:off x="11048400" y="6528572"/>
            <a:ext cx="511200" cy="183600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6C93B359-CF0D-4389-949E-16A33FCBB3EC}" type="slidenum">
              <a:rPr lang="nl-NL" smtClean="0"/>
              <a:pPr>
                <a:spcAft>
                  <a:spcPts val="600"/>
                </a:spcAft>
              </a:pPr>
              <a:t>8</a:t>
            </a:fld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2863498-2D6A-4467-4C16-48125B226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6814" y="1281950"/>
            <a:ext cx="5556142" cy="1069200"/>
          </a:xfrm>
        </p:spPr>
        <p:txBody>
          <a:bodyPr anchor="t">
            <a:normAutofit/>
          </a:bodyPr>
          <a:lstStyle/>
          <a:p>
            <a:r>
              <a:rPr lang="nl-NL" dirty="0"/>
              <a:t>Geografische scope (2)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EB3A9C74-1083-1E98-5781-7A65B3CDDA3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553200" y="6528572"/>
            <a:ext cx="4262437" cy="183600"/>
          </a:xfrm>
        </p:spPr>
        <p:txBody>
          <a:bodyPr/>
          <a:lstStyle/>
          <a:p>
            <a:endParaRPr lang="en-US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DD13BFD6-DA4F-6BFD-9958-E8E03CE0025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514" r="699"/>
          <a:stretch/>
        </p:blipFill>
        <p:spPr>
          <a:xfrm>
            <a:off x="20" y="10"/>
            <a:ext cx="6095980" cy="6857990"/>
          </a:xfrm>
          <a:custGeom>
            <a:avLst/>
            <a:gdLst>
              <a:gd name="connsiteX0" fmla="*/ 0 w 6096000"/>
              <a:gd name="connsiteY0" fmla="*/ 0 h 6858000"/>
              <a:gd name="connsiteX1" fmla="*/ 4594225 w 6096000"/>
              <a:gd name="connsiteY1" fmla="*/ 0 h 6858000"/>
              <a:gd name="connsiteX2" fmla="*/ 5848350 w 6096000"/>
              <a:gd name="connsiteY2" fmla="*/ 0 h 6858000"/>
              <a:gd name="connsiteX3" fmla="*/ 5862637 w 6096000"/>
              <a:gd name="connsiteY3" fmla="*/ 0 h 6858000"/>
              <a:gd name="connsiteX4" fmla="*/ 5862637 w 6096000"/>
              <a:gd name="connsiteY4" fmla="*/ 711244 h 6858000"/>
              <a:gd name="connsiteX5" fmla="*/ 6096000 w 6096000"/>
              <a:gd name="connsiteY5" fmla="*/ 711244 h 6858000"/>
              <a:gd name="connsiteX6" fmla="*/ 6096000 w 6096000"/>
              <a:gd name="connsiteY6" fmla="*/ 975600 h 6858000"/>
              <a:gd name="connsiteX7" fmla="*/ 6096000 w 6096000"/>
              <a:gd name="connsiteY7" fmla="*/ 1431131 h 6858000"/>
              <a:gd name="connsiteX8" fmla="*/ 6096000 w 6096000"/>
              <a:gd name="connsiteY8" fmla="*/ 6858000 h 6858000"/>
              <a:gd name="connsiteX9" fmla="*/ 5848350 w 6096000"/>
              <a:gd name="connsiteY9" fmla="*/ 6858000 h 6858000"/>
              <a:gd name="connsiteX10" fmla="*/ 0 w 60960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4594225" y="0"/>
                </a:lnTo>
                <a:lnTo>
                  <a:pt x="5848350" y="0"/>
                </a:lnTo>
                <a:lnTo>
                  <a:pt x="5862637" y="0"/>
                </a:lnTo>
                <a:lnTo>
                  <a:pt x="5862637" y="711244"/>
                </a:lnTo>
                <a:lnTo>
                  <a:pt x="6096000" y="711244"/>
                </a:lnTo>
                <a:lnTo>
                  <a:pt x="6096000" y="975600"/>
                </a:lnTo>
                <a:lnTo>
                  <a:pt x="6096000" y="1431131"/>
                </a:lnTo>
                <a:lnTo>
                  <a:pt x="60960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190730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5B1F79-C98A-91F6-0CC1-0D30573CE7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61B4AFE5-57B4-366E-380E-A9FFFDD397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9</a:t>
            </a:fld>
            <a:endParaRPr lang="nl-NL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F8FF086-04A3-678E-072C-F481B5C96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83" y="145828"/>
            <a:ext cx="5635266" cy="598125"/>
          </a:xfrm>
        </p:spPr>
        <p:txBody>
          <a:bodyPr>
            <a:normAutofit/>
          </a:bodyPr>
          <a:lstStyle/>
          <a:p>
            <a:r>
              <a:rPr lang="nl-NL" dirty="0"/>
              <a:t>Demarcatie scope</a:t>
            </a:r>
          </a:p>
        </p:txBody>
      </p:sp>
      <p:pic>
        <p:nvPicPr>
          <p:cNvPr id="10" name="Tijdelijke aanduiding voor inhoud 9">
            <a:extLst>
              <a:ext uri="{FF2B5EF4-FFF2-40B4-BE49-F238E27FC236}">
                <a16:creationId xmlns:a16="http://schemas.microsoft.com/office/drawing/2014/main" id="{42FB8E09-D22E-4CD2-0D03-F063CBD053B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3683595" y="708000"/>
            <a:ext cx="8327426" cy="5820572"/>
          </a:xfr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8C86DEC-771B-0E22-4765-D3A7D3AAE2E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F92B3EA2-A7FD-F5B4-05B1-8EE3325A5317}"/>
              </a:ext>
            </a:extLst>
          </p:cNvPr>
          <p:cNvSpPr txBox="1">
            <a:spLocks/>
          </p:cNvSpPr>
          <p:nvPr/>
        </p:nvSpPr>
        <p:spPr>
          <a:xfrm>
            <a:off x="158783" y="893959"/>
            <a:ext cx="3379288" cy="556660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16800" indent="-3168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Tx/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0000" indent="-316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Tx/>
              <a:buFont typeface="Verdana" panose="020B060403050404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46800" indent="-3168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Tx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60000" indent="-3168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76800" indent="-3168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Font typeface="Verdana" panose="020B0604030504040204" pitchFamily="34" charset="0"/>
              <a:buChar char="–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90000" indent="-3168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72000" indent="-72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1"/>
              </a:buClr>
              <a:buSzPct val="25000"/>
              <a:buFont typeface="Verdana" panose="020B0604030504040204" pitchFamily="34" charset="0"/>
              <a:buChar char="'"/>
              <a:defRPr sz="1200" b="1" i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72000" indent="-72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1"/>
              </a:buClr>
              <a:buSzPct val="25000"/>
              <a:buFont typeface="Verdana" panose="020B0604030504040204" pitchFamily="34" charset="0"/>
              <a:buChar char="'"/>
              <a:defRPr sz="1200" i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00" indent="-14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  <a:buFont typeface="Verdana" panose="020B0604030504040204" pitchFamily="34" charset="0"/>
              <a:buChar char="–"/>
              <a:defRPr sz="1200" i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1500" b="1" dirty="0"/>
              <a:t>3B Upgrade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1200" dirty="0"/>
              <a:t>Vervangen van: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nl-NL" sz="1500" dirty="0"/>
          </a:p>
          <a:p>
            <a:pPr marL="313200" lvl="1" indent="0">
              <a:spcBef>
                <a:spcPts val="0"/>
              </a:spcBef>
              <a:buNone/>
            </a:pPr>
            <a:r>
              <a:rPr lang="nl-NL" sz="1100" b="1" dirty="0"/>
              <a:t>Hardware:</a:t>
            </a:r>
          </a:p>
          <a:p>
            <a:pPr marL="313200" lvl="1" indent="0">
              <a:spcBef>
                <a:spcPts val="0"/>
              </a:spcBef>
              <a:buNone/>
            </a:pPr>
            <a:r>
              <a:rPr lang="nl-NL" sz="1100" i="1" dirty="0" err="1"/>
              <a:t>ESXi</a:t>
            </a:r>
            <a:r>
              <a:rPr lang="nl-NL" sz="1100" i="1" dirty="0"/>
              <a:t> servers</a:t>
            </a:r>
          </a:p>
          <a:p>
            <a:pPr marL="313200" lvl="1" indent="0">
              <a:spcBef>
                <a:spcPts val="0"/>
              </a:spcBef>
              <a:buNone/>
            </a:pPr>
            <a:r>
              <a:rPr lang="nl-NL" sz="1100" i="1" dirty="0"/>
              <a:t>Monitoren</a:t>
            </a:r>
          </a:p>
          <a:p>
            <a:pPr marL="313200" lvl="1" indent="0">
              <a:spcBef>
                <a:spcPts val="0"/>
              </a:spcBef>
              <a:buNone/>
            </a:pPr>
            <a:r>
              <a:rPr lang="nl-NL" sz="1100" i="1" dirty="0" err="1"/>
              <a:t>PC’s</a:t>
            </a:r>
            <a:r>
              <a:rPr lang="nl-NL" sz="1100" i="1" dirty="0"/>
              <a:t> incl. toetsenbord en muis</a:t>
            </a:r>
          </a:p>
          <a:p>
            <a:pPr marL="313200" lvl="1" indent="0">
              <a:spcBef>
                <a:spcPts val="0"/>
              </a:spcBef>
              <a:buNone/>
            </a:pPr>
            <a:endParaRPr lang="nl-NL" sz="1100" i="1" dirty="0"/>
          </a:p>
          <a:p>
            <a:pPr marL="313200" lvl="1" indent="0">
              <a:spcBef>
                <a:spcPts val="0"/>
              </a:spcBef>
              <a:buNone/>
            </a:pPr>
            <a:r>
              <a:rPr lang="nl-NL" sz="1100" b="1" dirty="0"/>
              <a:t>Software:</a:t>
            </a:r>
          </a:p>
          <a:p>
            <a:pPr marL="313200" lvl="1" indent="0">
              <a:spcBef>
                <a:spcPts val="0"/>
              </a:spcBef>
              <a:buNone/>
            </a:pPr>
            <a:r>
              <a:rPr lang="nl-NL" sz="1100" i="1" dirty="0"/>
              <a:t>Operating system (Windows7 naar Windows 11)</a:t>
            </a:r>
          </a:p>
          <a:p>
            <a:pPr marL="313200" lvl="1" indent="0">
              <a:spcBef>
                <a:spcPts val="0"/>
              </a:spcBef>
              <a:buNone/>
            </a:pPr>
            <a:r>
              <a:rPr lang="nl-NL" sz="1100" i="1" dirty="0"/>
              <a:t>SCADA software (</a:t>
            </a:r>
            <a:r>
              <a:rPr lang="nl-NL" sz="1100" i="1" dirty="0" err="1"/>
              <a:t>Citect</a:t>
            </a:r>
            <a:r>
              <a:rPr lang="nl-NL" sz="1100" i="1" dirty="0"/>
              <a:t> 7.40 naar </a:t>
            </a:r>
            <a:r>
              <a:rPr lang="nl-NL" sz="1100" i="1" dirty="0" err="1"/>
              <a:t>Aveva</a:t>
            </a:r>
            <a:r>
              <a:rPr lang="nl-NL" sz="1100" i="1" dirty="0"/>
              <a:t> plant SCADA)</a:t>
            </a:r>
          </a:p>
          <a:p>
            <a:pPr marL="313200" lvl="1" indent="0">
              <a:spcBef>
                <a:spcPts val="0"/>
              </a:spcBef>
              <a:buNone/>
            </a:pPr>
            <a:endParaRPr lang="nl-NL" sz="1100" i="1" dirty="0"/>
          </a:p>
          <a:p>
            <a:pPr marL="313200" lvl="1" indent="0">
              <a:spcBef>
                <a:spcPts val="0"/>
              </a:spcBef>
              <a:buNone/>
            </a:pPr>
            <a:r>
              <a:rPr lang="nl-NL" sz="1100" b="1" dirty="0"/>
              <a:t>Migreren/wijzigen:</a:t>
            </a:r>
          </a:p>
          <a:p>
            <a:pPr marL="313200" lvl="1" indent="0">
              <a:spcBef>
                <a:spcPts val="0"/>
              </a:spcBef>
              <a:buNone/>
            </a:pPr>
            <a:r>
              <a:rPr lang="nl-NL" sz="1100" i="1" dirty="0"/>
              <a:t>SCADA applicatie</a:t>
            </a:r>
          </a:p>
          <a:p>
            <a:pPr marL="313200" lvl="1" indent="0">
              <a:spcBef>
                <a:spcPts val="0"/>
              </a:spcBef>
              <a:buNone/>
            </a:pPr>
            <a:r>
              <a:rPr lang="nl-NL" sz="1100" i="1" dirty="0"/>
              <a:t>Configuratie</a:t>
            </a:r>
          </a:p>
          <a:p>
            <a:pPr marL="313200" lvl="1" indent="0">
              <a:spcBef>
                <a:spcPts val="0"/>
              </a:spcBef>
              <a:buNone/>
            </a:pPr>
            <a:endParaRPr lang="nl-NL" sz="1100" i="1" dirty="0"/>
          </a:p>
          <a:p>
            <a:pPr marL="313200" lvl="1" indent="0">
              <a:spcBef>
                <a:spcPts val="0"/>
              </a:spcBef>
              <a:buNone/>
            </a:pPr>
            <a:endParaRPr lang="nl-NL" sz="1100" i="1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1500" b="1" dirty="0"/>
              <a:t>Camera’s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1200" dirty="0"/>
              <a:t>Vervangen van: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nl-NL" sz="1500" dirty="0"/>
          </a:p>
          <a:p>
            <a:pPr marL="313200" lvl="1" indent="0">
              <a:spcBef>
                <a:spcPts val="0"/>
              </a:spcBef>
              <a:buNone/>
            </a:pPr>
            <a:r>
              <a:rPr lang="nl-NL" sz="1100" b="1" dirty="0"/>
              <a:t>Hardware:</a:t>
            </a:r>
          </a:p>
          <a:p>
            <a:pPr marL="313200" lvl="1" indent="0">
              <a:spcBef>
                <a:spcPts val="0"/>
              </a:spcBef>
              <a:buNone/>
            </a:pPr>
            <a:r>
              <a:rPr lang="nl-NL" sz="1100" i="1" dirty="0"/>
              <a:t>Digitale vaste camera’s incl. behuizing</a:t>
            </a:r>
          </a:p>
          <a:p>
            <a:pPr marL="313200" lvl="1" indent="0">
              <a:spcBef>
                <a:spcPts val="0"/>
              </a:spcBef>
              <a:buNone/>
            </a:pPr>
            <a:r>
              <a:rPr lang="nl-NL" sz="1100" i="1" dirty="0"/>
              <a:t>Analoge vaste camera’s incl. behuizing</a:t>
            </a:r>
          </a:p>
          <a:p>
            <a:pPr marL="313200" lvl="1" indent="0">
              <a:spcBef>
                <a:spcPts val="0"/>
              </a:spcBef>
              <a:buNone/>
            </a:pPr>
            <a:r>
              <a:rPr lang="nl-NL" sz="1100" i="1" dirty="0"/>
              <a:t>Analoge PTZ camera’s incl. behuizing</a:t>
            </a:r>
          </a:p>
          <a:p>
            <a:pPr marL="313200" lvl="1" indent="0">
              <a:spcBef>
                <a:spcPts val="0"/>
              </a:spcBef>
              <a:buNone/>
            </a:pPr>
            <a:r>
              <a:rPr lang="nl-NL" sz="1100" i="1" dirty="0"/>
              <a:t>Interne bekabeling masten</a:t>
            </a:r>
          </a:p>
          <a:p>
            <a:pPr marL="313200" lvl="1" indent="0">
              <a:spcBef>
                <a:spcPts val="0"/>
              </a:spcBef>
              <a:buNone/>
            </a:pPr>
            <a:endParaRPr lang="nl-NL" sz="1100" i="1" dirty="0"/>
          </a:p>
          <a:p>
            <a:pPr marL="630000" lvl="2" indent="0">
              <a:spcBef>
                <a:spcPts val="0"/>
              </a:spcBef>
              <a:buNone/>
            </a:pPr>
            <a:r>
              <a:rPr lang="nl-NL" sz="900" b="1" i="1" dirty="0" err="1"/>
              <a:t>Westsluis</a:t>
            </a:r>
            <a:r>
              <a:rPr lang="nl-NL" sz="900" b="1" i="1" dirty="0"/>
              <a:t>:</a:t>
            </a:r>
          </a:p>
          <a:p>
            <a:pPr marL="630000" lvl="2" indent="0">
              <a:spcBef>
                <a:spcPts val="0"/>
              </a:spcBef>
              <a:buNone/>
            </a:pPr>
            <a:r>
              <a:rPr lang="nl-NL" sz="900" i="1" dirty="0"/>
              <a:t>Plaatsen 6 extra camera’s incl. masten</a:t>
            </a:r>
          </a:p>
          <a:p>
            <a:pPr marL="630000" lvl="2" indent="0">
              <a:spcBef>
                <a:spcPts val="0"/>
              </a:spcBef>
              <a:buNone/>
            </a:pPr>
            <a:r>
              <a:rPr lang="nl-NL" sz="900" i="1" dirty="0"/>
              <a:t>EPP server t.b.v. minimaliseren overlap beelden</a:t>
            </a:r>
          </a:p>
          <a:p>
            <a:pPr marL="313200" lvl="1" indent="0">
              <a:spcBef>
                <a:spcPts val="0"/>
              </a:spcBef>
              <a:buNone/>
            </a:pPr>
            <a:endParaRPr lang="nl-NL" sz="1100" i="1" dirty="0"/>
          </a:p>
          <a:p>
            <a:pPr marL="313200" lvl="1" indent="0">
              <a:spcBef>
                <a:spcPts val="0"/>
              </a:spcBef>
              <a:buNone/>
            </a:pPr>
            <a:r>
              <a:rPr lang="nl-NL" sz="1100" b="1" dirty="0"/>
              <a:t>Software:</a:t>
            </a:r>
          </a:p>
          <a:p>
            <a:pPr marL="313200" lvl="1" indent="0">
              <a:spcBef>
                <a:spcPts val="0"/>
              </a:spcBef>
              <a:buNone/>
            </a:pPr>
            <a:r>
              <a:rPr lang="nl-NL" sz="1100" i="1" dirty="0"/>
              <a:t>n.v.t.</a:t>
            </a:r>
          </a:p>
          <a:p>
            <a:pPr marL="313200" lvl="1" indent="0">
              <a:spcBef>
                <a:spcPts val="0"/>
              </a:spcBef>
              <a:buNone/>
            </a:pPr>
            <a:endParaRPr lang="nl-NL" sz="1100" i="1" dirty="0"/>
          </a:p>
          <a:p>
            <a:pPr marL="313200" lvl="1" indent="0">
              <a:spcBef>
                <a:spcPts val="0"/>
              </a:spcBef>
              <a:buNone/>
            </a:pPr>
            <a:r>
              <a:rPr lang="nl-NL" sz="1100" b="1" dirty="0"/>
              <a:t>Migreren/wijzigen:</a:t>
            </a:r>
          </a:p>
          <a:p>
            <a:pPr marL="313200" lvl="1" indent="0">
              <a:spcBef>
                <a:spcPts val="0"/>
              </a:spcBef>
              <a:buNone/>
            </a:pPr>
            <a:r>
              <a:rPr lang="nl-NL" sz="1100" i="1" dirty="0"/>
              <a:t>Updaten cameraplannen incl. afstellen</a:t>
            </a:r>
          </a:p>
        </p:txBody>
      </p:sp>
    </p:spTree>
    <p:extLst>
      <p:ext uri="{BB962C8B-B14F-4D97-AF65-F5344CB8AC3E}">
        <p14:creationId xmlns:p14="http://schemas.microsoft.com/office/powerpoint/2010/main" val="584202339"/>
      </p:ext>
    </p:extLst>
  </p:cSld>
  <p:clrMapOvr>
    <a:masterClrMapping/>
  </p:clrMapOvr>
</p:sld>
</file>

<file path=ppt/theme/theme1.xml><?xml version="1.0" encoding="utf-8"?>
<a:theme xmlns:a="http://schemas.openxmlformats.org/drawingml/2006/main" name="RWS 16:9 NL">
  <a:themeElements>
    <a:clrScheme name="RWS">
      <a:dk1>
        <a:srgbClr val="000000"/>
      </a:dk1>
      <a:lt1>
        <a:srgbClr val="FFFFFF"/>
      </a:lt1>
      <a:dk2>
        <a:srgbClr val="007BC7"/>
      </a:dk2>
      <a:lt2>
        <a:srgbClr val="FFFFFF"/>
      </a:lt2>
      <a:accent1>
        <a:srgbClr val="007BC7"/>
      </a:accent1>
      <a:accent2>
        <a:srgbClr val="F9E11E"/>
      </a:accent2>
      <a:accent3>
        <a:srgbClr val="000000"/>
      </a:accent3>
      <a:accent4>
        <a:srgbClr val="007BC7"/>
      </a:accent4>
      <a:accent5>
        <a:srgbClr val="F9E11E"/>
      </a:accent5>
      <a:accent6>
        <a:srgbClr val="000000"/>
      </a:accent6>
      <a:hlink>
        <a:srgbClr val="007BC7"/>
      </a:hlink>
      <a:folHlink>
        <a:srgbClr val="007BC7"/>
      </a:folHlink>
    </a:clrScheme>
    <a:fontScheme name="Rijkshuisstij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RWS 16X9 NL nieuw" id="{19A0BACC-3659-4C2E-97ED-55BE99EFB087}" vid="{49F572D2-CB11-4C13-A370-1BFC52EB747E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ae033921-439f-46ba-b586-0b8c8775f769" ContentTypeId="0x01010038BEFAC7D94B314F8B0C5C561B2BF50801" PreviousValue="false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5bbabaa558347c9a785183771c230c4 xmlns="cb665cb2-4c1b-4338-95f1-4dd7cd771ce0">
      <Terms xmlns="http://schemas.microsoft.com/office/infopath/2007/PartnerControls">
        <TermInfo xmlns="http://schemas.microsoft.com/office/infopath/2007/PartnerControls">
          <TermName xmlns="http://schemas.microsoft.com/office/infopath/2007/PartnerControls">Geen</TermName>
          <TermId xmlns="http://schemas.microsoft.com/office/infopath/2007/PartnerControls">a0814100-4302-49f4-9f40-b7d42012644c</TermId>
        </TermInfo>
      </Terms>
    </e5bbabaa558347c9a785183771c230c4>
    <_dlc_DocId xmlns="bd27cdc2-e7ed-42ae-a850-2bbb4b32cde7">CON00-1976186961-169</_dlc_DocId>
    <TaxCatchAll xmlns="cb665cb2-4c1b-4338-95f1-4dd7cd771ce0">
      <Value>2</Value>
      <Value>1</Value>
    </TaxCatchAll>
    <_dlc_DocIdUrl xmlns="bd27cdc2-e7ed-42ae-a850-2bbb4b32cde7">
      <Url>https://connect.sp02.rws.nl/sites/M240116779/_layouts/15/DocIdRedir.aspx?ID=CON00-1976186961-169</Url>
      <Description>CON00-1976186961-169</Description>
    </_dlc_DocIdUrl>
    <f8a19592d410488a963c18d6cfe9bdaa xmlns="cb665cb2-4c1b-4338-95f1-4dd7cd771ce0">
      <Terms xmlns="http://schemas.microsoft.com/office/infopath/2007/PartnerControls">
        <TermInfo xmlns="http://schemas.microsoft.com/office/infopath/2007/PartnerControls">
          <TermName xmlns="http://schemas.microsoft.com/office/infopath/2007/PartnerControls">RWS Bedrijfsvertrouwelijk</TermName>
          <TermId xmlns="http://schemas.microsoft.com/office/infopath/2007/PartnerControls">d5fcfbac-659d-41b3-b161-4048848dd05a</TermId>
        </TermInfo>
      </Terms>
    </f8a19592d410488a963c18d6cfe9bdaa>
    <Connect-Status xmlns="cb665cb2-4c1b-4338-95f1-4dd7cd771ce0">Concept</Connect-Status>
    <j4385b9e35ef42c5bc2f4b49e945d3d0 xmlns="cb665cb2-4c1b-4338-95f1-4dd7cd771ce0">
      <Terms xmlns="http://schemas.microsoft.com/office/infopath/2007/PartnerControls"/>
    </j4385b9e35ef42c5bc2f4b49e945d3d0>
    <TaxKeywordTaxHTField xmlns="cb665cb2-4c1b-4338-95f1-4dd7cd771ce0">
      <Terms xmlns="http://schemas.microsoft.com/office/infopath/2007/PartnerControls"/>
    </TaxKeywordTaxHTField>
    <e28f84c711554a75a94a2dfe3a3bea15 xmlns="cb665cb2-4c1b-4338-95f1-4dd7cd771ce0">
      <Terms xmlns="http://schemas.microsoft.com/office/infopath/2007/PartnerControls"/>
    </e28f84c711554a75a94a2dfe3a3bea15>
    <md4a5e6ab761404298864f0be17ffc0c xmlns="cb665cb2-4c1b-4338-95f1-4dd7cd771ce0">
      <Terms xmlns="http://schemas.microsoft.com/office/infopath/2007/PartnerControls"/>
    </md4a5e6ab761404298864f0be17ffc0c>
    <d38b446f7b294aa48a544e5738eab49c xmlns="cb665cb2-4c1b-4338-95f1-4dd7cd771ce0">
      <Terms xmlns="http://schemas.microsoft.com/office/infopath/2007/PartnerControls"/>
    </d38b446f7b294aa48a544e5738eab49c>
    <ka142704ec404179bc6dc96ce8d3373c xmlns="cb665cb2-4c1b-4338-95f1-4dd7cd771ce0">
      <Terms xmlns="http://schemas.microsoft.com/office/infopath/2007/PartnerControls"/>
    </ka142704ec404179bc6dc96ce8d3373c>
    <Connect-Archiefwaardig xmlns="cb665cb2-4c1b-4338-95f1-4dd7cd771ce0">Ja</Connect-Archiefwaardig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Project PowerPoint doc" ma:contentTypeID="0x01010038BEFAC7D94B314F8B0C5C561B2BF5080100F2AF96D8C32F5144888F04D424E25294" ma:contentTypeVersion="2" ma:contentTypeDescription="Create a new document." ma:contentTypeScope="" ma:versionID="5861045e4486644dcf665b125176904a">
  <xsd:schema xmlns:xsd="http://www.w3.org/2001/XMLSchema" xmlns:xs="http://www.w3.org/2001/XMLSchema" xmlns:p="http://schemas.microsoft.com/office/2006/metadata/properties" xmlns:ns2="cb665cb2-4c1b-4338-95f1-4dd7cd771ce0" xmlns:ns3="bd27cdc2-e7ed-42ae-a850-2bbb4b32cde7" targetNamespace="http://schemas.microsoft.com/office/2006/metadata/properties" ma:root="true" ma:fieldsID="68cf65685b5a4f2a884d573e3fee22b9" ns2:_="" ns3:_="">
    <xsd:import namespace="cb665cb2-4c1b-4338-95f1-4dd7cd771ce0"/>
    <xsd:import namespace="bd27cdc2-e7ed-42ae-a850-2bbb4b32cde7"/>
    <xsd:element name="properties">
      <xsd:complexType>
        <xsd:sequence>
          <xsd:element name="documentManagement">
            <xsd:complexType>
              <xsd:all>
                <xsd:element ref="ns2:Connect-Status"/>
                <xsd:element ref="ns2:Connect-Archiefwaardig"/>
                <xsd:element ref="ns2:TaxKeywordTaxHTField" minOccurs="0"/>
                <xsd:element ref="ns2:f8a19592d410488a963c18d6cfe9bdaa" minOccurs="0"/>
                <xsd:element ref="ns2:e5bbabaa558347c9a785183771c230c4" minOccurs="0"/>
                <xsd:element ref="ns2:md4a5e6ab761404298864f0be17ffc0c" minOccurs="0"/>
                <xsd:element ref="ns2:ka142704ec404179bc6dc96ce8d3373c" minOccurs="0"/>
                <xsd:element ref="ns2:j4385b9e35ef42c5bc2f4b49e945d3d0" minOccurs="0"/>
                <xsd:element ref="ns2:TaxCatchAll" minOccurs="0"/>
                <xsd:element ref="ns2:d38b446f7b294aa48a544e5738eab49c" minOccurs="0"/>
                <xsd:element ref="ns2:TaxCatchAllLabel" minOccurs="0"/>
                <xsd:element ref="ns2:e28f84c711554a75a94a2dfe3a3bea15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665cb2-4c1b-4338-95f1-4dd7cd771ce0" elementFormDefault="qualified">
    <xsd:import namespace="http://schemas.microsoft.com/office/2006/documentManagement/types"/>
    <xsd:import namespace="http://schemas.microsoft.com/office/infopath/2007/PartnerControls"/>
    <xsd:element name="Connect-Status" ma:index="4" ma:displayName="Status" ma:default="Concept" ma:format="Dropdown" ma:internalName="Connect_x002d_Status" ma:readOnly="false">
      <xsd:simpleType>
        <xsd:restriction base="dms:Choice">
          <xsd:enumeration value="Niet gestart"/>
          <xsd:enumeration value="Concept"/>
          <xsd:enumeration value="Herzien"/>
          <xsd:enumeration value="Gepland"/>
          <xsd:enumeration value="Gepubliceerd"/>
          <xsd:enumeration value="Definitief"/>
          <xsd:enumeration value="Verlopen"/>
        </xsd:restriction>
      </xsd:simpleType>
    </xsd:element>
    <xsd:element name="Connect-Archiefwaardig" ma:index="8" ma:displayName="Archiefwaardig" ma:default="Ja" ma:format="Dropdown" ma:internalName="Connect_x002d_Archiefwaardig" ma:readOnly="false">
      <xsd:simpleType>
        <xsd:restriction base="dms:Choice">
          <xsd:enumeration value="Ja"/>
          <xsd:enumeration value="Nee"/>
        </xsd:restriction>
      </xsd:simpleType>
    </xsd:element>
    <xsd:element name="TaxKeywordTaxHTField" ma:index="12" nillable="true" ma:taxonomy="true" ma:internalName="TaxKeywordTaxHTField" ma:taxonomyFieldName="TaxKeyword" ma:displayName="Ondernemingstrefwoorden" ma:fieldId="{23f27201-bee3-471e-b2e7-b64fd8b7ca38}" ma:taxonomyMulti="true" ma:sspId="ae033921-439f-46ba-b586-0b8c8775f76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f8a19592d410488a963c18d6cfe9bdaa" ma:index="15" ma:taxonomy="true" ma:internalName="f8a19592d410488a963c18d6cfe9bdaa" ma:taxonomyFieldName="Connect_x002d_Bedrijfsvertrouwelijkheid" ma:displayName="Bedrijfsvertrouwelijkheid" ma:readOnly="false" ma:default="1;#RWS Bedrijfsvertrouwelijk|d5fcfbac-659d-41b3-b161-4048848dd05a" ma:fieldId="{f8a19592-d410-488a-963c-18d6cfe9bdaa}" ma:sspId="ae033921-439f-46ba-b586-0b8c8775f769" ma:termSetId="564eeb7c-6f8c-4989-b5c7-d847099ab15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5bbabaa558347c9a785183771c230c4" ma:index="17" ma:taxonomy="true" ma:internalName="e5bbabaa558347c9a785183771c230c4" ma:taxonomyFieldName="Connect_x002d_Persoonsvertrouwelijkheid" ma:displayName="Persoonsvertrouwelijkheid" ma:readOnly="false" ma:default="2;#Geen|a0814100-4302-49f4-9f40-b7d42012644c" ma:fieldId="{e5bbabaa-5583-47c9-a785-183771c230c4}" ma:sspId="ae033921-439f-46ba-b586-0b8c8775f769" ma:termSetId="667043a5-4ee3-4c98-90a3-010dfffaf60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d4a5e6ab761404298864f0be17ffc0c" ma:index="19" nillable="true" ma:taxonomy="true" ma:internalName="md4a5e6ab761404298864f0be17ffc0c" ma:taxonomyFieldName="Connect_x002d_Organisatieonderdeel" ma:displayName="Organisatieonderdeel" ma:readOnly="false" ma:fieldId="{6d4a5e6a-b761-4042-9886-4f0be17ffc0c}" ma:sspId="ae033921-439f-46ba-b586-0b8c8775f769" ma:termSetId="c2b43861-9788-46fe-987a-73aa67229d9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ka142704ec404179bc6dc96ce8d3373c" ma:index="21" nillable="true" ma:taxonomy="true" ma:internalName="ka142704ec404179bc6dc96ce8d3373c" ma:taxonomyFieldName="Connect_x002d_Documenttype" ma:displayName="Documenttype" ma:readOnly="false" ma:fieldId="{4a142704-ec40-4179-bc6d-c96ce8d3373c}" ma:sspId="ae033921-439f-46ba-b586-0b8c8775f769" ma:termSetId="b32830c9-2f01-41a4-9584-76856be5044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4385b9e35ef42c5bc2f4b49e945d3d0" ma:index="22" nillable="true" ma:taxonomy="true" ma:internalName="j4385b9e35ef42c5bc2f4b49e945d3d0" ma:taxonomyFieldName="Connect_x002d_SEfase" ma:displayName="SE-fase" ma:readOnly="false" ma:fieldId="{34385b9e-35ef-42c5-bc2f-4b49e945d3d0}" ma:sspId="ae033921-439f-46ba-b586-0b8c8775f769" ma:termSetId="f716fce9-825f-4685-8b2f-3ec3c4f171e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23" nillable="true" ma:displayName="Taxonomy Catch All Column" ma:hidden="true" ma:list="{21b0e19e-8bf8-4f99-9e9f-4c4d2916be09}" ma:internalName="TaxCatchAll" ma:showField="CatchAllData" ma:web="bd27cdc2-e7ed-42ae-a850-2bbb4b32cd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d38b446f7b294aa48a544e5738eab49c" ma:index="24" nillable="true" ma:taxonomy="true" ma:internalName="d38b446f7b294aa48a544e5738eab49c" ma:taxonomyFieldName="Connect_x002d_IPMrol" ma:displayName="IPM-rol" ma:readOnly="false" ma:fieldId="{d38b446f-7b29-4aa4-8a54-4e5738eab49c}" ma:sspId="ae033921-439f-46ba-b586-0b8c8775f769" ma:termSetId="24bd5b06-8015-4365-ba06-edb9d679cf5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Label" ma:index="25" nillable="true" ma:displayName="Taxonomy Catch All Column1" ma:hidden="true" ma:list="{21b0e19e-8bf8-4f99-9e9f-4c4d2916be09}" ma:internalName="TaxCatchAllLabel" ma:readOnly="true" ma:showField="CatchAllDataLabel" ma:web="bd27cdc2-e7ed-42ae-a850-2bbb4b32cd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28f84c711554a75a94a2dfe3a3bea15" ma:index="26" nillable="true" ma:taxonomy="true" ma:internalName="e28f84c711554a75a94a2dfe3a3bea15" ma:taxonomyFieldName="Connect_x002d_Activiteit" ma:displayName="Activiteit" ma:readOnly="false" ma:fieldId="{e28f84c7-1155-4a75-a94a-2dfe3a3bea15}" ma:sspId="ae033921-439f-46ba-b586-0b8c8775f769" ma:termSetId="5ff294b5-fca9-4a8b-85d9-95c35ac3f54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27cdc2-e7ed-42ae-a850-2bbb4b32cde7" elementFormDefault="qualified">
    <xsd:import namespace="http://schemas.microsoft.com/office/2006/documentManagement/types"/>
    <xsd:import namespace="http://schemas.microsoft.com/office/infopath/2007/PartnerControls"/>
    <xsd:element name="_dlc_DocId" ma:index="28" nillable="true" ma:displayName="Waarde van de document-id" ma:description="De waarde van de document-id die aan dit item is toegewezen." ma:internalName="_dlc_DocId" ma:readOnly="true">
      <xsd:simpleType>
        <xsd:restriction base="dms:Text"/>
      </xsd:simpleType>
    </xsd:element>
    <xsd:element name="_dlc_DocIdUrl" ma:index="29" nillable="true" ma:displayName="Document-id" ma:description="Permanente koppeling naar dit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30" nillable="true" ma:displayName="Id blijven behouden" ma:description="Id behouden tijdens toevoegen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4" ma:displayName="Inhoudstype"/>
        <xsd:element ref="dc:title" minOccurs="0" maxOccurs="1" ma:index="2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2F7C3C2-B6C8-446E-B1EE-1D5F63FE1A8C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35162221-ED51-4BF5-858D-CAB868D867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21816AD-70F3-4480-85A4-E305612CE00C}">
  <ds:schemaRefs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bd27cdc2-e7ed-42ae-a850-2bbb4b32cde7"/>
    <ds:schemaRef ds:uri="cb665cb2-4c1b-4338-95f1-4dd7cd771ce0"/>
  </ds:schemaRefs>
</ds:datastoreItem>
</file>

<file path=customXml/itemProps4.xml><?xml version="1.0" encoding="utf-8"?>
<ds:datastoreItem xmlns:ds="http://schemas.openxmlformats.org/officeDocument/2006/customXml" ds:itemID="{EC393541-F3E3-484F-BD81-93B76658B60F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8741F210-76BB-4250-8338-1FBAA5AABE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665cb2-4c1b-4338-95f1-4dd7cd771ce0"/>
    <ds:schemaRef ds:uri="bd27cdc2-e7ed-42ae-a850-2bbb4b32cd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Presentatie RWS 16X9 NL (7)</Template>
  <TotalTime>0</TotalTime>
  <Words>1515</Words>
  <Application>Microsoft Office PowerPoint</Application>
  <PresentationFormat>Breedbeeld</PresentationFormat>
  <Paragraphs>214</Paragraphs>
  <Slides>22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7" baseType="lpstr">
      <vt:lpstr>Arial</vt:lpstr>
      <vt:lpstr>Calibri</vt:lpstr>
      <vt:lpstr>Verdana</vt:lpstr>
      <vt:lpstr>Wingdings</vt:lpstr>
      <vt:lpstr>RWS 16:9 NL</vt:lpstr>
      <vt:lpstr>Marktconsultatie ‘Upgrade IA/IT systemen Bediening &amp; Bewaking (3B) diverse objecten Zee &amp; Delta </vt:lpstr>
      <vt:lpstr>Agenda</vt:lpstr>
      <vt:lpstr>Voorstellen deelnemers marktconsultatie</vt:lpstr>
      <vt:lpstr>Aanleiding, doelstelling &amp; spelregels</vt:lpstr>
      <vt:lpstr>Terugkoppeling marktverkenning</vt:lpstr>
      <vt:lpstr>Scope</vt:lpstr>
      <vt:lpstr>Geografische scope (1) </vt:lpstr>
      <vt:lpstr>Geografische scope (2)</vt:lpstr>
      <vt:lpstr>Demarcatie scope</vt:lpstr>
      <vt:lpstr>Kwantitatieve scope</vt:lpstr>
      <vt:lpstr>Onderwerp 1: ombouwplan (1)</vt:lpstr>
      <vt:lpstr>      Onderwerp 1:     ombouwplan (2)</vt:lpstr>
      <vt:lpstr>Onderwerp 2: levering bedienplekken (1)</vt:lpstr>
      <vt:lpstr>         Onderwerp 2:      levering bedienplekken (2)</vt:lpstr>
      <vt:lpstr>Onderwerp 3: 2de lijn support (1)</vt:lpstr>
      <vt:lpstr>Onderwerp 3:     2de lijn support (2)</vt:lpstr>
      <vt:lpstr>Onderwerp 3:     2de lijn support (3)</vt:lpstr>
      <vt:lpstr>Onderwerp 3:     2de lijn support (4)</vt:lpstr>
      <vt:lpstr>Onderwerp 4: maakbaarheid scope</vt:lpstr>
      <vt:lpstr>Onderwerp 5: werkwijze RWS (1)</vt:lpstr>
      <vt:lpstr>Onderwerp 5: werkwijze RWS (2)</vt:lpstr>
      <vt:lpstr>Algemene vragen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2023-06-20T07:03:26Z</dcterms:created>
  <dcterms:modified xsi:type="dcterms:W3CDTF">2025-02-05T15:19:44Z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0x01010038BEFAC7D94B314F8B0C5C561B2BF5080100F2AF96D8C32F5144888F04D424E25294</vt:lpwstr>
  </property>
  <property fmtid="{D5CDD505-2E9C-101B-9397-08002B2CF9AE}" pid="3" name="_dlc_DocIdItemGuid">
    <vt:lpwstr>8692e170-3b69-4f16-a572-fc85a5e5ba79</vt:lpwstr>
  </property>
  <property fmtid="{D5CDD505-2E9C-101B-9397-08002B2CF9AE}" pid="4" name="TaxKeyword">
    <vt:lpwstr/>
  </property>
  <property fmtid="{D5CDD505-2E9C-101B-9397-08002B2CF9AE}" pid="5" name="Connect-Bedrijfsvertrouwelijkheid">
    <vt:lpwstr>1;#RWS Bedrijfsvertrouwelijk|d5fcfbac-659d-41b3-b161-4048848dd05a</vt:lpwstr>
  </property>
  <property fmtid="{D5CDD505-2E9C-101B-9397-08002B2CF9AE}" pid="6" name="Connect-Persoonsvertrouwelijkheid">
    <vt:lpwstr>2;#Geen|a0814100-4302-49f4-9f40-b7d42012644c</vt:lpwstr>
  </property>
  <property fmtid="{D5CDD505-2E9C-101B-9397-08002B2CF9AE}" pid="7" name="Connect-Documenttype">
    <vt:lpwstr/>
  </property>
  <property fmtid="{D5CDD505-2E9C-101B-9397-08002B2CF9AE}" pid="8" name="Connect-SEfase">
    <vt:lpwstr/>
  </property>
  <property fmtid="{D5CDD505-2E9C-101B-9397-08002B2CF9AE}" pid="9" name="Connect-Organisatieonderdeel">
    <vt:lpwstr/>
  </property>
  <property fmtid="{D5CDD505-2E9C-101B-9397-08002B2CF9AE}" pid="10" name="Connect-IPMrol">
    <vt:lpwstr/>
  </property>
  <property fmtid="{D5CDD505-2E9C-101B-9397-08002B2CF9AE}" pid="11" name="Connect-Activiteit">
    <vt:lpwstr/>
  </property>
</Properties>
</file>