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5"/>
  </p:sldMasterIdLst>
  <p:notesMasterIdLst>
    <p:notesMasterId r:id="rId18"/>
  </p:notesMasterIdLst>
  <p:handoutMasterIdLst>
    <p:handoutMasterId r:id="rId19"/>
  </p:handoutMasterIdLst>
  <p:sldIdLst>
    <p:sldId id="257" r:id="rId6"/>
    <p:sldId id="258" r:id="rId7"/>
    <p:sldId id="259" r:id="rId8"/>
    <p:sldId id="260" r:id="rId9"/>
    <p:sldId id="261" r:id="rId10"/>
    <p:sldId id="264" r:id="rId11"/>
    <p:sldId id="269" r:id="rId12"/>
    <p:sldId id="268" r:id="rId13"/>
    <p:sldId id="267" r:id="rId14"/>
    <p:sldId id="266" r:id="rId15"/>
    <p:sldId id="262" r:id="rId16"/>
    <p:sldId id="265" r:id="rId1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aamloze sectie" id="{AE248F0C-526C-4C02-B770-1699BF49852E}">
          <p14:sldIdLst>
            <p14:sldId id="257"/>
            <p14:sldId id="258"/>
            <p14:sldId id="259"/>
            <p14:sldId id="260"/>
            <p14:sldId id="261"/>
            <p14:sldId id="264"/>
            <p14:sldId id="269"/>
            <p14:sldId id="268"/>
            <p14:sldId id="267"/>
            <p14:sldId id="266"/>
            <p14:sldId id="262"/>
            <p14:sldId id="26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0" name="Auteur" initials="A" lastIdx="0" clrIdx="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2B1E"/>
    <a:srgbClr val="154273"/>
    <a:srgbClr val="F2D9E7"/>
    <a:srgbClr val="E5B2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8" autoAdjust="0"/>
    <p:restoredTop sz="94363" autoAdjust="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5224"/>
    </p:cViewPr>
  </p:sorterViewPr>
  <p:notesViewPr>
    <p:cSldViewPr snapToGrid="0">
      <p:cViewPr varScale="1">
        <p:scale>
          <a:sx n="81" d="100"/>
          <a:sy n="81" d="100"/>
        </p:scale>
        <p:origin x="23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27-3-2024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27-3-2024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Vrije vorm: vorm 29">
            <a:extLst>
              <a:ext uri="{FF2B5EF4-FFF2-40B4-BE49-F238E27FC236}">
                <a16:creationId xmlns:a16="http://schemas.microsoft.com/office/drawing/2014/main" id="{FB7BC648-3F3A-4FE6-B474-FF08AD16EC55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850001 w 6096000"/>
              <a:gd name="connsiteY1" fmla="*/ 0 h 6858000"/>
              <a:gd name="connsiteX2" fmla="*/ 5850001 w 6096000"/>
              <a:gd name="connsiteY2" fmla="*/ 975600 h 6858000"/>
              <a:gd name="connsiteX3" fmla="*/ 6096000 w 6096000"/>
              <a:gd name="connsiteY3" fmla="*/ 975600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850001" y="0"/>
                </a:lnTo>
                <a:lnTo>
                  <a:pt x="5850001" y="975600"/>
                </a:lnTo>
                <a:lnTo>
                  <a:pt x="6096000" y="97560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0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BCE3D936-01A5-42C9-A617-17B3B8FB8C5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sp>
        <p:nvSpPr>
          <p:cNvPr id="11" name="Vertrouwelijkheidsniveau">
            <a:extLst>
              <a:ext uri="{FF2B5EF4-FFF2-40B4-BE49-F238E27FC236}">
                <a16:creationId xmlns:a16="http://schemas.microsoft.com/office/drawing/2014/main" id="{D6028795-C409-40A9-B428-B0AF6EBB642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1FD69D9-3E06-4876-9F73-71B6B351D2B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11048400" y="6528572"/>
            <a:ext cx="511200" cy="183600"/>
          </a:xfrm>
        </p:spPr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828510C-BC5B-408F-A83E-20041DE7A1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E40B2573-7117-47DC-A1FC-56A832A1E9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429000"/>
            <a:ext cx="12192000" cy="3429000"/>
          </a:xfrm>
          <a:solidFill>
            <a:schemeClr val="tx1">
              <a:lumMod val="85000"/>
            </a:schemeClr>
          </a:solidFill>
        </p:spPr>
        <p:txBody>
          <a:bodyPr tIns="1080000" anchor="t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27AD964-7CC1-4105-95CD-B714971881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4A879FCC-B15B-43B0-94C1-EA709F51A4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4D76FA77-7724-405A-BCBC-F7FB2273E8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329235 w 12192000"/>
              <a:gd name="connsiteY1" fmla="*/ 0 h 6858000"/>
              <a:gd name="connsiteX2" fmla="*/ 5848350 w 12192000"/>
              <a:gd name="connsiteY2" fmla="*/ 0 h 6858000"/>
              <a:gd name="connsiteX3" fmla="*/ 5857872 w 12192000"/>
              <a:gd name="connsiteY3" fmla="*/ 0 h 6858000"/>
              <a:gd name="connsiteX4" fmla="*/ 5857872 w 12192000"/>
              <a:gd name="connsiteY4" fmla="*/ 711998 h 6858000"/>
              <a:gd name="connsiteX5" fmla="*/ 6324600 w 12192000"/>
              <a:gd name="connsiteY5" fmla="*/ 711998 h 6858000"/>
              <a:gd name="connsiteX6" fmla="*/ 632460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858000 h 6858000"/>
              <a:gd name="connsiteX9" fmla="*/ 6324600 w 12192000"/>
              <a:gd name="connsiteY9" fmla="*/ 6858000 h 6858000"/>
              <a:gd name="connsiteX10" fmla="*/ 584835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329235" y="0"/>
                </a:lnTo>
                <a:lnTo>
                  <a:pt x="5848350" y="0"/>
                </a:lnTo>
                <a:lnTo>
                  <a:pt x="5857872" y="0"/>
                </a:lnTo>
                <a:lnTo>
                  <a:pt x="5857872" y="711998"/>
                </a:lnTo>
                <a:lnTo>
                  <a:pt x="6324600" y="711998"/>
                </a:lnTo>
                <a:lnTo>
                  <a:pt x="6324600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63246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2520000" anchor="t" anchorCtr="1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>
          <a:xfrm>
            <a:off x="0" y="5153776"/>
            <a:ext cx="12192000" cy="576000"/>
          </a:xfrm>
          <a:solidFill>
            <a:schemeClr val="accent2"/>
          </a:solidFill>
        </p:spPr>
        <p:txBody>
          <a:bodyPr lIns="630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naam in te voegen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63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functie of project in te voegen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9EE6DDE-E144-43EA-A883-E219AA865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Vrije vorm: vorm 16">
            <a:extLst>
              <a:ext uri="{FF2B5EF4-FFF2-40B4-BE49-F238E27FC236}">
                <a16:creationId xmlns:a16="http://schemas.microsoft.com/office/drawing/2014/main" id="{CE883B12-7812-4AB5-9452-637027F7477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360191 w 6096000"/>
              <a:gd name="connsiteY1" fmla="*/ 0 h 6858000"/>
              <a:gd name="connsiteX2" fmla="*/ 5850001 w 6096000"/>
              <a:gd name="connsiteY2" fmla="*/ 0 h 6858000"/>
              <a:gd name="connsiteX3" fmla="*/ 5862635 w 6096000"/>
              <a:gd name="connsiteY3" fmla="*/ 0 h 6858000"/>
              <a:gd name="connsiteX4" fmla="*/ 5862635 w 6096000"/>
              <a:gd name="connsiteY4" fmla="*/ 709612 h 6858000"/>
              <a:gd name="connsiteX5" fmla="*/ 6096000 w 6096000"/>
              <a:gd name="connsiteY5" fmla="*/ 709612 h 6858000"/>
              <a:gd name="connsiteX6" fmla="*/ 6096000 w 6096000"/>
              <a:gd name="connsiteY6" fmla="*/ 975600 h 6858000"/>
              <a:gd name="connsiteX7" fmla="*/ 6096000 w 6096000"/>
              <a:gd name="connsiteY7" fmla="*/ 1102518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360191" y="0"/>
                </a:lnTo>
                <a:lnTo>
                  <a:pt x="5850001" y="0"/>
                </a:lnTo>
                <a:lnTo>
                  <a:pt x="5862635" y="0"/>
                </a:lnTo>
                <a:lnTo>
                  <a:pt x="5862635" y="709612"/>
                </a:lnTo>
                <a:lnTo>
                  <a:pt x="6096000" y="709612"/>
                </a:lnTo>
                <a:lnTo>
                  <a:pt x="6096000" y="975600"/>
                </a:lnTo>
                <a:lnTo>
                  <a:pt x="6096000" y="110251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59200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59200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59200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869C57F-4252-4209-A8BC-33FAC7ADB6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50453"/>
            <a:ext cx="4997688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Type een afsluitende zin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A3A163FE-BA7A-4106-9910-A643D023C9F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5" name="Vertrouwelijkheidsniveau">
            <a:extLst>
              <a:ext uri="{FF2B5EF4-FFF2-40B4-BE49-F238E27FC236}">
                <a16:creationId xmlns:a16="http://schemas.microsoft.com/office/drawing/2014/main" id="{CAA5CBF2-B6F9-4237-8DE7-3D9FD8FFABB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6D7B6104-9A05-4402-8182-B4559988848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27413"/>
            <a:ext cx="12192000" cy="3430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5000" y="3749486"/>
            <a:ext cx="10925176" cy="1736913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2" name="Tijdelijke aanduiding voor dianummer 21">
            <a:extLst>
              <a:ext uri="{FF2B5EF4-FFF2-40B4-BE49-F238E27FC236}">
                <a16:creationId xmlns:a16="http://schemas.microsoft.com/office/drawing/2014/main" id="{17E1F773-BF9C-4C35-ABBC-BFB53364B3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23" name="Vertrouwelijkheidsniveau">
            <a:extLst>
              <a:ext uri="{FF2B5EF4-FFF2-40B4-BE49-F238E27FC236}">
                <a16:creationId xmlns:a16="http://schemas.microsoft.com/office/drawing/2014/main" id="{9083841F-8AA4-4AEC-93F7-5EDA66B599C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tekst 16">
            <a:extLst>
              <a:ext uri="{FF2B5EF4-FFF2-40B4-BE49-F238E27FC236}">
                <a16:creationId xmlns:a16="http://schemas.microsoft.com/office/drawing/2014/main" id="{631BC45E-EEEE-444C-8340-F4E4E532BF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0001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24115787-E7BA-4E6B-ACDF-C586817C79B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08FD66A7-5A78-459B-9B7F-13F33318DE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0C91930-E0E3-4652-8A0C-E4B528AB5B7B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51AE06CA-FDAB-47E6-9A6B-49429DE85BD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6069807 w 6096000"/>
              <a:gd name="connsiteY0" fmla="*/ 975600 h 6858000"/>
              <a:gd name="connsiteX1" fmla="*/ 6096000 w 6096000"/>
              <a:gd name="connsiteY1" fmla="*/ 975600 h 6858000"/>
              <a:gd name="connsiteX2" fmla="*/ 6096000 w 6096000"/>
              <a:gd name="connsiteY2" fmla="*/ 1014413 h 6858000"/>
              <a:gd name="connsiteX3" fmla="*/ 6069807 w 6096000"/>
              <a:gd name="connsiteY3" fmla="*/ 1014413 h 6858000"/>
              <a:gd name="connsiteX4" fmla="*/ 0 w 6096000"/>
              <a:gd name="connsiteY4" fmla="*/ 0 h 6858000"/>
              <a:gd name="connsiteX5" fmla="*/ 5777707 w 6096000"/>
              <a:gd name="connsiteY5" fmla="*/ 0 h 6858000"/>
              <a:gd name="connsiteX6" fmla="*/ 5777707 w 6096000"/>
              <a:gd name="connsiteY6" fmla="*/ 1014413 h 6858000"/>
              <a:gd name="connsiteX7" fmla="*/ 5777707 w 6096000"/>
              <a:gd name="connsiteY7" fmla="*/ 1265494 h 6858000"/>
              <a:gd name="connsiteX8" fmla="*/ 5777707 w 6096000"/>
              <a:gd name="connsiteY8" fmla="*/ 1281113 h 6858000"/>
              <a:gd name="connsiteX9" fmla="*/ 6096000 w 6096000"/>
              <a:gd name="connsiteY9" fmla="*/ 1281113 h 6858000"/>
              <a:gd name="connsiteX10" fmla="*/ 6096000 w 6096000"/>
              <a:gd name="connsiteY10" fmla="*/ 6858000 h 6858000"/>
              <a:gd name="connsiteX11" fmla="*/ 5848350 w 6096000"/>
              <a:gd name="connsiteY11" fmla="*/ 6858000 h 6858000"/>
              <a:gd name="connsiteX12" fmla="*/ 0 w 6096000"/>
              <a:gd name="connsiteY1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00" h="6858000">
                <a:moveTo>
                  <a:pt x="6069807" y="975600"/>
                </a:moveTo>
                <a:lnTo>
                  <a:pt x="6096000" y="975600"/>
                </a:lnTo>
                <a:lnTo>
                  <a:pt x="6096000" y="1014413"/>
                </a:lnTo>
                <a:lnTo>
                  <a:pt x="6069807" y="1014413"/>
                </a:lnTo>
                <a:close/>
                <a:moveTo>
                  <a:pt x="0" y="0"/>
                </a:moveTo>
                <a:lnTo>
                  <a:pt x="5777707" y="0"/>
                </a:lnTo>
                <a:lnTo>
                  <a:pt x="5777707" y="1014413"/>
                </a:lnTo>
                <a:lnTo>
                  <a:pt x="5777707" y="1265494"/>
                </a:lnTo>
                <a:lnTo>
                  <a:pt x="5777707" y="1281113"/>
                </a:lnTo>
                <a:lnTo>
                  <a:pt x="6096000" y="1281113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800000" anchor="t" anchorCtr="1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dirty="0"/>
              <a:t>Klik op het pictogram om een afbeelding in te voegen</a:t>
            </a:r>
          </a:p>
        </p:txBody>
      </p:sp>
      <p:sp>
        <p:nvSpPr>
          <p:cNvPr id="28" name="Vertrouwelijkheidsniveau">
            <a:extLst>
              <a:ext uri="{FF2B5EF4-FFF2-40B4-BE49-F238E27FC236}">
                <a16:creationId xmlns:a16="http://schemas.microsoft.com/office/drawing/2014/main" id="{233E6339-A3B7-4F01-A9A8-3BA0F6CFAD1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29" name="Ondertitel 2">
            <a:extLst>
              <a:ext uri="{FF2B5EF4-FFF2-40B4-BE49-F238E27FC236}">
                <a16:creationId xmlns:a16="http://schemas.microsoft.com/office/drawing/2014/main" id="{CC6EB04B-3622-4850-A8B2-65C8523784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1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30" name="Titel 1">
            <a:extLst>
              <a:ext uri="{FF2B5EF4-FFF2-40B4-BE49-F238E27FC236}">
                <a16:creationId xmlns:a16="http://schemas.microsoft.com/office/drawing/2014/main" id="{170997DC-0B66-445A-9CA4-DC2FB480E2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16">
            <a:extLst>
              <a:ext uri="{FF2B5EF4-FFF2-40B4-BE49-F238E27FC236}">
                <a16:creationId xmlns:a16="http://schemas.microsoft.com/office/drawing/2014/main" id="{42907EF7-49B3-46B9-ACD2-A3F3E160AF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DF9EB481-DA3C-4E44-9FE2-E6F7ED8E58A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A0A6A365-BFF5-4B16-B1E9-D831984D5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21421F68-1BEF-403F-B0C5-AAC49C6A096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" y="2350800"/>
            <a:ext cx="10922400" cy="39640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E8395B0-5BEF-4071-A7D0-AC6F71F0664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Vertrouwelijkheidsniveau">
            <a:extLst>
              <a:ext uri="{FF2B5EF4-FFF2-40B4-BE49-F238E27FC236}">
                <a16:creationId xmlns:a16="http://schemas.microsoft.com/office/drawing/2014/main" id="{81E8D0CB-07CC-4FF4-B9A2-3BEAACD9AE9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4AE61CC0-169D-4A88-BF15-A47DE22E8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469717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0000" y="2350800"/>
            <a:ext cx="50038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2000" y="2350800"/>
            <a:ext cx="50112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260C6DF3-2547-4188-B44C-E1C924D734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7" name="Vertrouwelijkheidsniveau">
            <a:extLst>
              <a:ext uri="{FF2B5EF4-FFF2-40B4-BE49-F238E27FC236}">
                <a16:creationId xmlns:a16="http://schemas.microsoft.com/office/drawing/2014/main" id="{1B09E170-CA11-4EE2-B82E-0AD6B2F1CC8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B1CF7121-85E0-45D3-B910-BCF8E25FEC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552000" y="2350799"/>
            <a:ext cx="5004000" cy="3963600"/>
          </a:xfrm>
        </p:spPr>
        <p:txBody>
          <a:bodyPr/>
          <a:lstStyle>
            <a:lvl1pPr marL="316800" indent="-3168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630000" indent="-3168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7984020-B91C-4CFF-88ED-501B2109C660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F17C0AA7-9F88-4479-B7CF-C1BB31AB870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C1E2EA9-BE63-4625-B099-2271F692DE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6C2A6650-CEC0-489B-BFC0-04E78F01962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0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0000" y="5298141"/>
            <a:ext cx="10923588" cy="923272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B8E684C-7D4C-426C-AC24-E424245763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Vertrouwelijkheidsniveau">
            <a:extLst>
              <a:ext uri="{FF2B5EF4-FFF2-40B4-BE49-F238E27FC236}">
                <a16:creationId xmlns:a16="http://schemas.microsoft.com/office/drawing/2014/main" id="{D32BCAE4-C367-4016-B734-236CBBFED4D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verticaal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0FA47D1B-42CA-4E2B-B2E8-239884DF4BD3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498305 w 6096000"/>
              <a:gd name="connsiteY1" fmla="*/ 0 h 6858000"/>
              <a:gd name="connsiteX2" fmla="*/ 5853600 w 6096000"/>
              <a:gd name="connsiteY2" fmla="*/ 0 h 6858000"/>
              <a:gd name="connsiteX3" fmla="*/ 5862636 w 6096000"/>
              <a:gd name="connsiteY3" fmla="*/ 0 h 6858000"/>
              <a:gd name="connsiteX4" fmla="*/ 5862636 w 6096000"/>
              <a:gd name="connsiteY4" fmla="*/ 712471 h 6858000"/>
              <a:gd name="connsiteX5" fmla="*/ 6096000 w 6096000"/>
              <a:gd name="connsiteY5" fmla="*/ 712471 h 6858000"/>
              <a:gd name="connsiteX6" fmla="*/ 6096000 w 6096000"/>
              <a:gd name="connsiteY6" fmla="*/ 961200 h 6858000"/>
              <a:gd name="connsiteX7" fmla="*/ 6096000 w 6096000"/>
              <a:gd name="connsiteY7" fmla="*/ 1891881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498305" y="0"/>
                </a:lnTo>
                <a:lnTo>
                  <a:pt x="5853600" y="0"/>
                </a:lnTo>
                <a:lnTo>
                  <a:pt x="5862636" y="0"/>
                </a:lnTo>
                <a:lnTo>
                  <a:pt x="5862636" y="712471"/>
                </a:lnTo>
                <a:lnTo>
                  <a:pt x="6096000" y="712471"/>
                </a:lnTo>
                <a:lnTo>
                  <a:pt x="6096000" y="961200"/>
                </a:lnTo>
                <a:lnTo>
                  <a:pt x="6096000" y="1891881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6552000" y="1052513"/>
            <a:ext cx="5004000" cy="5168900"/>
          </a:xfrm>
        </p:spPr>
        <p:txBody>
          <a:bodyPr anchor="ctr" anchorCtr="0"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F508C5A-8D78-4219-976E-46DFA0C4F8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39154"/>
            <a:ext cx="50038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11F2E84-2AC4-4E76-AB35-4DF5275224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6" name="Vertrouwelijkheidsniveau">
            <a:extLst>
              <a:ext uri="{FF2B5EF4-FFF2-40B4-BE49-F238E27FC236}">
                <a16:creationId xmlns:a16="http://schemas.microsoft.com/office/drawing/2014/main" id="{42A8670A-3771-498C-BCA7-1CEC86864E8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0636227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 hasCustomPrompt="1"/>
          </p:nvPr>
        </p:nvSpPr>
        <p:spPr>
          <a:xfrm>
            <a:off x="6552000" y="2350800"/>
            <a:ext cx="50040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dianummer 13">
            <a:extLst>
              <a:ext uri="{FF2B5EF4-FFF2-40B4-BE49-F238E27FC236}">
                <a16:creationId xmlns:a16="http://schemas.microsoft.com/office/drawing/2014/main" id="{0E24862E-A238-48C9-966B-53C0A9936E1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9C42D806-99A5-4854-9BB7-C93AB66EA3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4BAFB278-E939-4041-A70B-47CB8943C72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F4CFC7BE-2502-4C51-AFEA-F92D97467734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0000" y="1281950"/>
            <a:ext cx="10933200" cy="1069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000" y="2349499"/>
            <a:ext cx="10933200" cy="3963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0C4A9ED-10BC-4655-9631-74B32DCB2A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8400" y="6528572"/>
            <a:ext cx="511200" cy="1836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113A800-9FFB-4505-9B39-BBE671EBBBE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666" r:id="rId2"/>
    <p:sldLayoutId id="2147483725" r:id="rId3"/>
    <p:sldLayoutId id="2147483731" r:id="rId4"/>
    <p:sldLayoutId id="2147483652" r:id="rId5"/>
    <p:sldLayoutId id="2147483728" r:id="rId6"/>
    <p:sldLayoutId id="2147483689" r:id="rId7"/>
    <p:sldLayoutId id="2147483730" r:id="rId8"/>
    <p:sldLayoutId id="2147483729" r:id="rId9"/>
    <p:sldLayoutId id="2147483716" r:id="rId10"/>
    <p:sldLayoutId id="2147483667" r:id="rId11"/>
    <p:sldLayoutId id="214748372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Tx/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Tx/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Tx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Tx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enderned.nl/" TargetMode="Externa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jdelijke aanduiding voor tekst 23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nl-NL" dirty="0"/>
              <a:t>Ziv Amit &amp; Bram Koster</a:t>
            </a:r>
          </a:p>
        </p:txBody>
      </p:sp>
      <p:sp>
        <p:nvSpPr>
          <p:cNvPr id="22" name="Titel 2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Bijeenkomst marktconsultatie inspectie kleine duikers</a:t>
            </a:r>
          </a:p>
        </p:txBody>
      </p:sp>
      <p:sp>
        <p:nvSpPr>
          <p:cNvPr id="25" name="Tijdelijke aanduiding voor tekst 24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nl-NL" dirty="0"/>
              <a:t>27-03-2024</a:t>
            </a:r>
          </a:p>
        </p:txBody>
      </p:sp>
      <p:sp>
        <p:nvSpPr>
          <p:cNvPr id="26" name="Tijdelijke aanduiding voor tekst 25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/>
              <a:t>RWS Bedrijfsinformatie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</a:t>
            </a:fld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6228"/>
            <a:ext cx="6101542" cy="457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275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nl-NL" dirty="0"/>
              <a:t>Met deze marktconsultatie beoogt Rijkswaterstaat: </a:t>
            </a:r>
          </a:p>
          <a:p>
            <a:pPr lvl="1"/>
            <a:r>
              <a:rPr lang="nl-NL" dirty="0"/>
              <a:t>Toetsen of er voldoende partijen zijn die interesse hebben in de opdracht en welke partijen (ingenieursbureaus, aannemers, samenwerkingscombinaties en anders) dit zijn.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Secundaire doelstellingen van het marktcontact zijn:</a:t>
            </a:r>
          </a:p>
          <a:p>
            <a:pPr lvl="1"/>
            <a:r>
              <a:rPr lang="nl-NL" dirty="0"/>
              <a:t>De markt informeren over het aankomende project Inspectie Kleine Duikers;</a:t>
            </a:r>
          </a:p>
          <a:p>
            <a:pPr lvl="1"/>
            <a:r>
              <a:rPr lang="nl-NL" dirty="0"/>
              <a:t>Toetsen of de markt optimalisatie mogelijkheden ziet in de voorgenomen werkwijze;</a:t>
            </a:r>
          </a:p>
          <a:p>
            <a:pPr marL="629920" lvl="1" indent="-316230"/>
            <a:r>
              <a:rPr lang="nl-NL" dirty="0"/>
              <a:t>Toetsen op haalbaarheid en uitvoerbaarheid van de Inspecties</a:t>
            </a:r>
            <a:r>
              <a:rPr lang="nl-NL" dirty="0">
                <a:ea typeface="Verdana"/>
              </a:rPr>
              <a:t> (= risico's)</a:t>
            </a:r>
          </a:p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10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Doel marktconsultatie</a:t>
            </a:r>
          </a:p>
        </p:txBody>
      </p:sp>
      <p:pic>
        <p:nvPicPr>
          <p:cNvPr id="4098" name="Picture 2" descr="43.700+ Roos Doelwit Stockfoto's, afbeeldingen en royalty-free beelden -  iStoc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0150" y="798825"/>
            <a:ext cx="1338263" cy="1338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2785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inhoud 7"/>
          <p:cNvSpPr>
            <a:spLocks noGrp="1"/>
          </p:cNvSpPr>
          <p:nvPr>
            <p:ph sz="quarter" idx="13"/>
          </p:nvPr>
        </p:nvSpPr>
        <p:spPr>
          <a:xfrm>
            <a:off x="632426" y="1363041"/>
            <a:ext cx="10922400" cy="3964060"/>
          </a:xfrm>
        </p:spPr>
        <p:txBody>
          <a:bodyPr vert="horz" lIns="0" tIns="0" rIns="0" bIns="0" rtlCol="0" anchor="t">
            <a:noAutofit/>
          </a:bodyPr>
          <a:lstStyle/>
          <a:p>
            <a:pPr marL="316230" indent="-316230">
              <a:lnSpc>
                <a:spcPct val="160000"/>
              </a:lnSpc>
              <a:spcBef>
                <a:spcPts val="0"/>
              </a:spcBef>
            </a:pPr>
            <a:r>
              <a:rPr lang="nl-NL" sz="1600" b="1" dirty="0">
                <a:latin typeface="Arial" panose="020B0604020202020204" pitchFamily="34" charset="0"/>
                <a:cs typeface="Arial" panose="020B0604020202020204" pitchFamily="34" charset="0"/>
              </a:rPr>
              <a:t>Inlichtingen: 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Als partijen vragen hebben over het marktconsultatiedocument, kunnen deze, door gebruik te maken van de berichtenmodule in </a:t>
            </a:r>
            <a:r>
              <a:rPr lang="nl-NL" sz="1600" dirty="0" err="1">
                <a:latin typeface="Arial" panose="020B0604020202020204" pitchFamily="34" charset="0"/>
                <a:cs typeface="Arial" panose="020B0604020202020204" pitchFamily="34" charset="0"/>
              </a:rPr>
              <a:t>TenderNed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, worden gesteld vóór 1 april 2024</a:t>
            </a:r>
            <a:r>
              <a:rPr lang="nl-NL" sz="1600" dirty="0">
                <a:latin typeface="Arial"/>
                <a:cs typeface="Arial"/>
              </a:rPr>
              <a:t>.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endParaRPr lang="nl-N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16230" indent="-316230">
              <a:lnSpc>
                <a:spcPct val="160000"/>
              </a:lnSpc>
              <a:spcBef>
                <a:spcPts val="0"/>
              </a:spcBef>
            </a:pPr>
            <a:r>
              <a:rPr lang="nl-NL" sz="1600" b="1" dirty="0">
                <a:latin typeface="Arial" panose="020B0604020202020204" pitchFamily="34" charset="0"/>
                <a:cs typeface="Arial" panose="020B0604020202020204" pitchFamily="34" charset="0"/>
              </a:rPr>
              <a:t>Indienen vragenlijst: 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Iedere geïnteresseerde marktpartij wordt verzocht om de antwoorden op de vragenlijst uit hoofdstuk 4 van dit marktconsultatiedocument in te dienen door gebruik te maken van de berichtenmodule in </a:t>
            </a:r>
            <a:r>
              <a:rPr lang="nl-NL" sz="1600" dirty="0" err="1">
                <a:latin typeface="Arial" panose="020B0604020202020204" pitchFamily="34" charset="0"/>
                <a:cs typeface="Arial" panose="020B0604020202020204" pitchFamily="34" charset="0"/>
              </a:rPr>
              <a:t>TenderNed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 vóór 18 april 2024 15:00.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endParaRPr lang="nl-N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16230" indent="-316230">
              <a:lnSpc>
                <a:spcPct val="160000"/>
              </a:lnSpc>
              <a:spcBef>
                <a:spcPts val="0"/>
              </a:spcBef>
            </a:pPr>
            <a:r>
              <a:rPr lang="nl-NL" sz="1600" b="1" dirty="0">
                <a:latin typeface="Arial" panose="020B0604020202020204" pitchFamily="34" charset="0"/>
                <a:cs typeface="Arial" panose="020B0604020202020204" pitchFamily="34" charset="0"/>
              </a:rPr>
              <a:t>Toelichtende gesprekken: 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Na kennis genomen te hebben van de schriftelijke beantwoording van de vragen kan Rijkswaterstaat er ook toe besluiten een aantal marktpartijen uit te nodigen voor een toelichtend mondeling en individueel gesprek. 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endParaRPr lang="nl-N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16230" indent="-316230">
              <a:lnSpc>
                <a:spcPct val="160000"/>
              </a:lnSpc>
              <a:spcBef>
                <a:spcPts val="0"/>
              </a:spcBef>
            </a:pPr>
            <a:r>
              <a:rPr lang="nl-NL" sz="1600" b="1" dirty="0">
                <a:latin typeface="Arial" panose="020B0604020202020204" pitchFamily="34" charset="0"/>
                <a:cs typeface="Arial" panose="020B0604020202020204" pitchFamily="34" charset="0"/>
              </a:rPr>
              <a:t>Verslag: 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Rijkswaterstaat zal de marktconsultatie afronden door een verslag van de marktconsultatie openbaar te publiceren op </a:t>
            </a:r>
            <a:r>
              <a:rPr lang="nl-NL" sz="1600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www.tenderned.nl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 op uiterlijk 13 mei 2024. </a:t>
            </a:r>
            <a:endParaRPr lang="nl-NL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630000" y="751048"/>
            <a:ext cx="10933200" cy="1069200"/>
          </a:xfrm>
        </p:spPr>
        <p:txBody>
          <a:bodyPr/>
          <a:lstStyle/>
          <a:p>
            <a:r>
              <a:rPr lang="nl-NL" dirty="0"/>
              <a:t>Spelregels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294967295"/>
          </p:nvPr>
        </p:nvSpPr>
        <p:spPr>
          <a:xfrm>
            <a:off x="11680825" y="6527800"/>
            <a:ext cx="511175" cy="184150"/>
          </a:xfrm>
        </p:spPr>
        <p:txBody>
          <a:bodyPr/>
          <a:lstStyle/>
          <a:p>
            <a:fld id="{6C93B359-CF0D-4389-949E-16A33FCBB3EC}" type="slidenum">
              <a:rPr lang="nl-NL" smtClean="0"/>
              <a:t>11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96170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12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2050" name="Picture 2" descr="zeven meest gestelde vragen van werkgevers, monica ten hoove, cijfers en  centen, budgetcoach, www.cijfersencenten.nl - Cijfers &amp; Cent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652" y="1572108"/>
            <a:ext cx="6608618" cy="495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vak 1"/>
          <p:cNvSpPr txBox="1"/>
          <p:nvPr/>
        </p:nvSpPr>
        <p:spPr>
          <a:xfrm>
            <a:off x="1163783" y="1065342"/>
            <a:ext cx="102662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dirty="0"/>
              <a:t>Wat wilt u weten? Wat wilt u delen?</a:t>
            </a:r>
          </a:p>
        </p:txBody>
      </p:sp>
    </p:spTree>
    <p:extLst>
      <p:ext uri="{BB962C8B-B14F-4D97-AF65-F5344CB8AC3E}">
        <p14:creationId xmlns:p14="http://schemas.microsoft.com/office/powerpoint/2010/main" val="3541674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inhoud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nl-NL" dirty="0"/>
              <a:t>Toelichting project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Doel marktconsultatie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Vragen beantwoorden / extra informatie delen</a:t>
            </a:r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Inhoud presentatie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294967295"/>
          </p:nvPr>
        </p:nvSpPr>
        <p:spPr>
          <a:xfrm>
            <a:off x="11680825" y="6527800"/>
            <a:ext cx="511175" cy="184150"/>
          </a:xfrm>
        </p:spPr>
        <p:txBody>
          <a:bodyPr/>
          <a:lstStyle/>
          <a:p>
            <a:fld id="{6C93B359-CF0D-4389-949E-16A33FCBB3EC}" type="slidenum">
              <a:rPr lang="nl-NL" smtClean="0"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1039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214" y="1654232"/>
            <a:ext cx="4982961" cy="2502130"/>
          </a:xfrm>
          <a:prstGeom prst="rect">
            <a:avLst/>
          </a:prstGeom>
        </p:spPr>
      </p:pic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>
          <a:xfrm>
            <a:off x="582188" y="1504706"/>
            <a:ext cx="10911600" cy="4642789"/>
          </a:xfrm>
        </p:spPr>
        <p:txBody>
          <a:bodyPr>
            <a:normAutofit fontScale="92500" lnSpcReduction="20000"/>
          </a:bodyPr>
          <a:lstStyle/>
          <a:p>
            <a:r>
              <a:rPr lang="nl-NL" dirty="0"/>
              <a:t>Onderdeel van het Onderzoeksprogramma V&amp;R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Primaire Doel: Einde Technisch Levensduur model te ontwikkelen door TNO </a:t>
            </a:r>
            <a:r>
              <a:rPr lang="nl-NL" sz="1500" dirty="0"/>
              <a:t>(ontwikkelen ETL model buiten scope)</a:t>
            </a:r>
            <a:endParaRPr lang="nl-NL" dirty="0"/>
          </a:p>
          <a:p>
            <a:r>
              <a:rPr lang="nl-NL" dirty="0"/>
              <a:t>Nevendoelen:</a:t>
            </a:r>
          </a:p>
          <a:p>
            <a:pPr lvl="1"/>
            <a:r>
              <a:rPr lang="nl-NL" dirty="0"/>
              <a:t>Inspectie en onderhoudsadvies van 250 – 350 kleine duikers op basis van Strengrapporten.</a:t>
            </a:r>
          </a:p>
          <a:p>
            <a:pPr lvl="1"/>
            <a:r>
              <a:rPr lang="nl-NL" dirty="0"/>
              <a:t>Handreiking inspectie kleine duikers</a:t>
            </a:r>
          </a:p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3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48000" y="707535"/>
            <a:ext cx="10933200" cy="1069200"/>
          </a:xfrm>
        </p:spPr>
        <p:txBody>
          <a:bodyPr/>
          <a:lstStyle/>
          <a:p>
            <a:r>
              <a:rPr lang="nl-NL" dirty="0"/>
              <a:t>Toelichting project</a:t>
            </a:r>
          </a:p>
        </p:txBody>
      </p:sp>
    </p:spTree>
    <p:extLst>
      <p:ext uri="{BB962C8B-B14F-4D97-AF65-F5344CB8AC3E}">
        <p14:creationId xmlns:p14="http://schemas.microsoft.com/office/powerpoint/2010/main" val="3013848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4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Locaties duikers</a:t>
            </a:r>
          </a:p>
        </p:txBody>
      </p:sp>
      <p:pic>
        <p:nvPicPr>
          <p:cNvPr id="1026" name="Picture 2" descr="Alle organisatieonderdelen RWS op de kaart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94" y="1817853"/>
            <a:ext cx="8364828" cy="4710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/>
          <p:cNvSpPr/>
          <p:nvPr/>
        </p:nvSpPr>
        <p:spPr>
          <a:xfrm>
            <a:off x="2452255" y="2061556"/>
            <a:ext cx="1246909" cy="192024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7" name="Ovaal 6"/>
          <p:cNvSpPr/>
          <p:nvPr/>
        </p:nvSpPr>
        <p:spPr>
          <a:xfrm>
            <a:off x="4460850" y="2230347"/>
            <a:ext cx="2252749" cy="1313411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9" name="Ovaal 8"/>
          <p:cNvSpPr/>
          <p:nvPr/>
        </p:nvSpPr>
        <p:spPr>
          <a:xfrm>
            <a:off x="3528794" y="4729942"/>
            <a:ext cx="2198676" cy="179863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" name="Ovaal 9"/>
          <p:cNvSpPr/>
          <p:nvPr/>
        </p:nvSpPr>
        <p:spPr>
          <a:xfrm rot="2045136">
            <a:off x="3334997" y="4062857"/>
            <a:ext cx="1018851" cy="111788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87428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inhoud 5"/>
          <p:cNvSpPr>
            <a:spLocks noGrp="1"/>
          </p:cNvSpPr>
          <p:nvPr>
            <p:ph sz="half"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endParaRPr lang="nl-NL" dirty="0"/>
          </a:p>
          <a:p>
            <a:pPr>
              <a:lnSpc>
                <a:spcPct val="110000"/>
              </a:lnSpc>
            </a:pPr>
            <a:r>
              <a:rPr lang="nl-NL" dirty="0"/>
              <a:t>Rijkswaterstaat is voornemens de volgorde, invulling en fasering van deze stappen niet voor te schrijven, maar vrij te laten aan de te selecteren Opdrachtnemer.</a:t>
            </a:r>
          </a:p>
          <a:p>
            <a:pPr>
              <a:lnSpc>
                <a:spcPct val="110000"/>
              </a:lnSpc>
            </a:pPr>
            <a:endParaRPr lang="nl-NL" dirty="0"/>
          </a:p>
          <a:p>
            <a:pPr>
              <a:lnSpc>
                <a:spcPct val="110000"/>
              </a:lnSpc>
            </a:pPr>
            <a:r>
              <a:rPr lang="nl-NL" dirty="0"/>
              <a:t>Aanpak van de werkzaamheden is onderdeel van de marktconsultatie: vragen 4 t/m 8</a:t>
            </a: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2"/>
          </p:nvPr>
        </p:nvSpPr>
        <p:spPr>
          <a:xfrm>
            <a:off x="6552000" y="2350800"/>
            <a:ext cx="5011200" cy="39636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marL="457200" lvl="0" indent="-457200">
              <a:buFont typeface="+mj-lt"/>
              <a:buAutoNum type="arabicPeriod"/>
            </a:pPr>
            <a:endParaRPr lang="nl-NL" dirty="0"/>
          </a:p>
          <a:p>
            <a:pPr marL="457200" lvl="0" indent="-457200">
              <a:lnSpc>
                <a:spcPct val="120000"/>
              </a:lnSpc>
              <a:buFont typeface="+mj-lt"/>
              <a:buAutoNum type="arabicPeriod"/>
            </a:pPr>
            <a:r>
              <a:rPr lang="nl-NL" sz="4800" dirty="0"/>
              <a:t>Uitvoeren van oriënterend veldonderzoek ecologie (voor een deel van de locaties)</a:t>
            </a:r>
          </a:p>
          <a:p>
            <a:pPr marL="457200" lvl="0" indent="-457200">
              <a:lnSpc>
                <a:spcPct val="120000"/>
              </a:lnSpc>
              <a:buFont typeface="+mj-lt"/>
              <a:buAutoNum type="arabicPeriod"/>
            </a:pPr>
            <a:r>
              <a:rPr lang="nl-NL" sz="4800" dirty="0"/>
              <a:t>Aanvragen vergunningen indien nodig</a:t>
            </a:r>
          </a:p>
          <a:p>
            <a:pPr marL="457200" lvl="0" indent="-457200">
              <a:lnSpc>
                <a:spcPct val="120000"/>
              </a:lnSpc>
              <a:buFont typeface="+mj-lt"/>
              <a:buAutoNum type="arabicPeriod"/>
            </a:pPr>
            <a:r>
              <a:rPr lang="nl-NL" sz="4800" dirty="0"/>
              <a:t>Afspraken maken ten aanzien van betreding van gronden</a:t>
            </a:r>
          </a:p>
          <a:p>
            <a:pPr marL="457200" lvl="0" indent="-457200">
              <a:lnSpc>
                <a:spcPct val="120000"/>
              </a:lnSpc>
              <a:buFont typeface="+mj-lt"/>
              <a:buAutoNum type="arabicPeriod"/>
            </a:pPr>
            <a:r>
              <a:rPr lang="nl-NL" sz="4800" dirty="0"/>
              <a:t>Inplannen en afstemmen verkeersmaatregelen (bijvoorbeeld wegafsluiting) indien nodig</a:t>
            </a:r>
          </a:p>
          <a:p>
            <a:pPr marL="457200" lvl="0" indent="-457200">
              <a:lnSpc>
                <a:spcPct val="120000"/>
              </a:lnSpc>
              <a:buFont typeface="+mj-lt"/>
              <a:buAutoNum type="arabicPeriod"/>
            </a:pPr>
            <a:r>
              <a:rPr lang="nl-NL" sz="4800" dirty="0"/>
              <a:t>Indien nodig: duiker droogzetten</a:t>
            </a:r>
          </a:p>
          <a:p>
            <a:pPr marL="457200" lvl="0" indent="-457200">
              <a:lnSpc>
                <a:spcPct val="120000"/>
              </a:lnSpc>
              <a:buFont typeface="+mj-lt"/>
              <a:buAutoNum type="arabicPeriod"/>
            </a:pPr>
            <a:r>
              <a:rPr lang="nl-NL" sz="4800" dirty="0"/>
              <a:t>Indien nodig: slib verwijderen uit de duiker en evt. afvoeren</a:t>
            </a:r>
          </a:p>
          <a:p>
            <a:pPr marL="457200" lvl="0" indent="-457200">
              <a:lnSpc>
                <a:spcPct val="120000"/>
              </a:lnSpc>
              <a:buFont typeface="+mj-lt"/>
              <a:buAutoNum type="arabicPeriod"/>
            </a:pPr>
            <a:r>
              <a:rPr lang="nl-NL" sz="4800" dirty="0"/>
              <a:t>Duiker schoonmaken</a:t>
            </a:r>
          </a:p>
          <a:p>
            <a:pPr marL="457200" lvl="0" indent="-457200">
              <a:lnSpc>
                <a:spcPct val="120000"/>
              </a:lnSpc>
              <a:buFont typeface="+mj-lt"/>
              <a:buAutoNum type="arabicPeriod"/>
            </a:pPr>
            <a:r>
              <a:rPr lang="nl-NL" sz="4800" dirty="0"/>
              <a:t>Inspectie uitvoeren</a:t>
            </a:r>
          </a:p>
          <a:p>
            <a:pPr marL="457200" lvl="0" indent="-457200">
              <a:lnSpc>
                <a:spcPct val="120000"/>
              </a:lnSpc>
              <a:buFont typeface="+mj-lt"/>
              <a:buAutoNum type="arabicPeriod"/>
            </a:pPr>
            <a:r>
              <a:rPr lang="nl-NL" sz="4800" dirty="0"/>
              <a:t>Opleveren informatie</a:t>
            </a:r>
          </a:p>
          <a:p>
            <a:endParaRPr lang="nl-NL" dirty="0"/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Te doorlopen stappen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294967295"/>
          </p:nvPr>
        </p:nvSpPr>
        <p:spPr>
          <a:xfrm>
            <a:off x="11680825" y="6527800"/>
            <a:ext cx="511175" cy="184150"/>
          </a:xfrm>
        </p:spPr>
        <p:txBody>
          <a:bodyPr/>
          <a:lstStyle/>
          <a:p>
            <a:fld id="{6C93B359-CF0D-4389-949E-16A33FCBB3EC}" type="slidenum">
              <a:rPr lang="nl-NL" smtClean="0"/>
              <a:t>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8133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/>
          <p:cNvSpPr>
            <a:spLocks noGrp="1"/>
          </p:cNvSpPr>
          <p:nvPr>
            <p:ph sz="quarter" idx="13"/>
          </p:nvPr>
        </p:nvSpPr>
        <p:spPr>
          <a:xfrm>
            <a:off x="3215959" y="2226232"/>
            <a:ext cx="10922400" cy="3964060"/>
          </a:xfrm>
        </p:spPr>
        <p:txBody>
          <a:bodyPr vert="horz" lIns="0" tIns="0" rIns="0" bIns="0" rtlCol="0" anchor="t">
            <a:normAutofit fontScale="92500" lnSpcReduction="20000"/>
          </a:bodyPr>
          <a:lstStyle/>
          <a:p>
            <a:r>
              <a:rPr lang="nl-NL" dirty="0"/>
              <a:t>Diversiteit in:</a:t>
            </a:r>
          </a:p>
          <a:p>
            <a:pPr lvl="1"/>
            <a:r>
              <a:rPr lang="nl-NL" dirty="0"/>
              <a:t>Locatie</a:t>
            </a:r>
          </a:p>
          <a:p>
            <a:pPr lvl="1"/>
            <a:r>
              <a:rPr lang="nl-NL" dirty="0"/>
              <a:t>Materiaal</a:t>
            </a:r>
          </a:p>
          <a:p>
            <a:pPr marL="629920" lvl="1" indent="-316230"/>
            <a:r>
              <a:rPr lang="nl-NL" dirty="0"/>
              <a:t>Bereikbaarheid</a:t>
            </a:r>
            <a:r>
              <a:rPr lang="nl-NL" dirty="0">
                <a:ea typeface="Verdana"/>
              </a:rPr>
              <a:t> /toegankelijkheid</a:t>
            </a:r>
          </a:p>
          <a:p>
            <a:pPr lvl="1"/>
            <a:r>
              <a:rPr lang="nl-NL" dirty="0"/>
              <a:t>Wel/niet watervoeren</a:t>
            </a:r>
          </a:p>
          <a:p>
            <a:pPr lvl="1"/>
            <a:r>
              <a:rPr lang="nl-NL" dirty="0"/>
              <a:t>Beschermde soorten</a:t>
            </a:r>
          </a:p>
          <a:p>
            <a:pPr lvl="1"/>
            <a:r>
              <a:rPr lang="nl-NL" dirty="0"/>
              <a:t>Wel/geen slib</a:t>
            </a:r>
          </a:p>
          <a:p>
            <a:pPr lvl="1"/>
            <a:r>
              <a:rPr lang="nl-NL" dirty="0"/>
              <a:t>Vorm</a:t>
            </a:r>
          </a:p>
          <a:p>
            <a:pPr lvl="1"/>
            <a:r>
              <a:rPr lang="nl-NL" dirty="0"/>
              <a:t>Toestand (goed / redelijk / slecht)</a:t>
            </a:r>
          </a:p>
          <a:p>
            <a:pPr lvl="1"/>
            <a:r>
              <a:rPr lang="nl-NL" dirty="0"/>
              <a:t>Functie (HWA / waterdoorgang)</a:t>
            </a:r>
          </a:p>
          <a:p>
            <a:pPr lvl="1"/>
            <a:r>
              <a:rPr lang="nl-NL" dirty="0"/>
              <a:t>Lengte</a:t>
            </a:r>
          </a:p>
          <a:p>
            <a:pPr lvl="1"/>
            <a:r>
              <a:rPr lang="nl-NL" dirty="0"/>
              <a:t>Etc.</a:t>
            </a:r>
          </a:p>
          <a:p>
            <a:endParaRPr lang="nl-NL" dirty="0"/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Diversiteit duikers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294967295"/>
          </p:nvPr>
        </p:nvSpPr>
        <p:spPr>
          <a:xfrm>
            <a:off x="11680825" y="6527800"/>
            <a:ext cx="511175" cy="184150"/>
          </a:xfrm>
        </p:spPr>
        <p:txBody>
          <a:bodyPr/>
          <a:lstStyle/>
          <a:p>
            <a:fld id="{6C93B359-CF0D-4389-949E-16A33FCBB3EC}" type="slidenum">
              <a:rPr lang="nl-NL" smtClean="0"/>
              <a:t>6</a:t>
            </a:fld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899" y="805523"/>
            <a:ext cx="2432058" cy="1824043"/>
          </a:xfrm>
          <a:prstGeom prst="rect">
            <a:avLst/>
          </a:prstGeom>
        </p:spPr>
      </p:pic>
      <p:pic>
        <p:nvPicPr>
          <p:cNvPr id="15" name="Afbeelding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523" y="4563156"/>
            <a:ext cx="2329429" cy="1747071"/>
          </a:xfrm>
          <a:prstGeom prst="rect">
            <a:avLst/>
          </a:prstGeom>
        </p:spPr>
      </p:pic>
      <p:pic>
        <p:nvPicPr>
          <p:cNvPr id="16" name="Afbeelding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522" y="2586109"/>
            <a:ext cx="2329429" cy="1747071"/>
          </a:xfrm>
          <a:prstGeom prst="rect">
            <a:avLst/>
          </a:prstGeom>
        </p:spPr>
      </p:pic>
      <p:pic>
        <p:nvPicPr>
          <p:cNvPr id="17" name="Afbeelding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006566" y="2754641"/>
            <a:ext cx="2432058" cy="1824043"/>
          </a:xfrm>
          <a:prstGeom prst="rect">
            <a:avLst/>
          </a:prstGeom>
        </p:spPr>
      </p:pic>
      <p:pic>
        <p:nvPicPr>
          <p:cNvPr id="18" name="Afbeelding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566" y="4703757"/>
            <a:ext cx="2432058" cy="1824043"/>
          </a:xfrm>
          <a:prstGeom prst="rect">
            <a:avLst/>
          </a:prstGeom>
        </p:spPr>
      </p:pic>
      <p:pic>
        <p:nvPicPr>
          <p:cNvPr id="19" name="Afbeelding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566" y="805524"/>
            <a:ext cx="2432058" cy="1824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186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316230" indent="-316230">
              <a:lnSpc>
                <a:spcPct val="150000"/>
              </a:lnSpc>
              <a:spcBef>
                <a:spcPts val="0"/>
              </a:spcBef>
            </a:pPr>
            <a:r>
              <a:rPr lang="nl-NL" dirty="0"/>
              <a:t>Inspecties zelf zijn een relatief klein onderdeel van de opdracht.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nl-NL" dirty="0">
              <a:ea typeface="Verdana"/>
            </a:endParaRPr>
          </a:p>
          <a:p>
            <a:pPr marL="316230" indent="-316230">
              <a:lnSpc>
                <a:spcPct val="150000"/>
              </a:lnSpc>
              <a:spcBef>
                <a:spcPts val="0"/>
              </a:spcBef>
            </a:pPr>
            <a:r>
              <a:rPr lang="nl-NL" dirty="0"/>
              <a:t>Voor RWS WNZ en ZN is vooronderzoek gedaan en gedetailleerde informatie beschikbaar. Voor RWS NN niet.</a:t>
            </a:r>
            <a:endParaRPr lang="nl-NL" dirty="0">
              <a:ea typeface="Verdana"/>
            </a:endParaRPr>
          </a:p>
          <a:p>
            <a:pPr marL="316230" indent="-316230">
              <a:lnSpc>
                <a:spcPct val="150000"/>
              </a:lnSpc>
              <a:spcBef>
                <a:spcPts val="0"/>
              </a:spcBef>
            </a:pPr>
            <a:endParaRPr lang="nl-NL" dirty="0"/>
          </a:p>
          <a:p>
            <a:pPr marL="316230" indent="-316230">
              <a:lnSpc>
                <a:spcPct val="150000"/>
              </a:lnSpc>
              <a:spcBef>
                <a:spcPts val="0"/>
              </a:spcBef>
            </a:pPr>
            <a:r>
              <a:rPr lang="nl-NL" dirty="0"/>
              <a:t>Beschikbare info vanuit vooronderzoeken is nuttig voor prijsbepaling. Zie ook bijlagen 2-4 van de marktconsultatie</a:t>
            </a:r>
            <a:endParaRPr lang="nl-NL" dirty="0">
              <a:ea typeface="Verdana"/>
            </a:endParaRPr>
          </a:p>
          <a:p>
            <a:pPr marL="316230" indent="-316230">
              <a:lnSpc>
                <a:spcPct val="150000"/>
              </a:lnSpc>
              <a:spcBef>
                <a:spcPts val="0"/>
              </a:spcBef>
            </a:pPr>
            <a:endParaRPr lang="nl-NL" dirty="0">
              <a:ea typeface="Verdana"/>
            </a:endParaRP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7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Projectkenmerken (1)</a:t>
            </a:r>
          </a:p>
        </p:txBody>
      </p:sp>
    </p:spTree>
    <p:extLst>
      <p:ext uri="{BB962C8B-B14F-4D97-AF65-F5344CB8AC3E}">
        <p14:creationId xmlns:p14="http://schemas.microsoft.com/office/powerpoint/2010/main" val="75943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>
          <a:xfrm>
            <a:off x="654984" y="1969800"/>
            <a:ext cx="10922400" cy="3964060"/>
          </a:xfrm>
        </p:spPr>
        <p:txBody>
          <a:bodyPr vert="horz" lIns="0" tIns="0" rIns="0" bIns="0" rtlCol="0" anchor="t">
            <a:normAutofit/>
          </a:bodyPr>
          <a:lstStyle/>
          <a:p>
            <a:pPr marL="316230" indent="-316230">
              <a:lnSpc>
                <a:spcPct val="150000"/>
              </a:lnSpc>
              <a:spcBef>
                <a:spcPts val="0"/>
              </a:spcBef>
            </a:pPr>
            <a:r>
              <a:rPr lang="nl-NL" dirty="0" err="1"/>
              <a:t>Quickscan</a:t>
            </a:r>
            <a:r>
              <a:rPr lang="nl-NL" dirty="0"/>
              <a:t> natuuronderzoek wordt door RWS gedaan op circa 80% van de objecten.</a:t>
            </a:r>
          </a:p>
          <a:p>
            <a:pPr marL="316230" indent="-316230">
              <a:lnSpc>
                <a:spcPct val="150000"/>
              </a:lnSpc>
              <a:spcBef>
                <a:spcPts val="0"/>
              </a:spcBef>
            </a:pPr>
            <a:endParaRPr lang="nl-NL" dirty="0"/>
          </a:p>
          <a:p>
            <a:pPr marL="316230" indent="-316230">
              <a:lnSpc>
                <a:spcPct val="150000"/>
              </a:lnSpc>
              <a:spcBef>
                <a:spcPts val="0"/>
              </a:spcBef>
            </a:pPr>
            <a:r>
              <a:rPr lang="nl-NL" dirty="0"/>
              <a:t>Relatief veel stakeholders (RWS regio’s, waterschappen, gemeentes, provincies en particulieren).</a:t>
            </a:r>
            <a:endParaRPr lang="nl-NL" dirty="0">
              <a:ea typeface="Verdana"/>
            </a:endParaRPr>
          </a:p>
          <a:p>
            <a:pPr marL="316230" indent="-316230">
              <a:lnSpc>
                <a:spcPct val="150000"/>
              </a:lnSpc>
              <a:spcBef>
                <a:spcPts val="0"/>
              </a:spcBef>
            </a:pPr>
            <a:endParaRPr lang="nl-NL" dirty="0"/>
          </a:p>
          <a:p>
            <a:pPr marL="316230" indent="-316230">
              <a:lnSpc>
                <a:spcPct val="150000"/>
              </a:lnSpc>
              <a:spcBef>
                <a:spcPts val="0"/>
              </a:spcBef>
            </a:pPr>
            <a:r>
              <a:rPr lang="nl-NL" dirty="0"/>
              <a:t>Ruimte voor innovatie en efficiëntieverbetering door marktpartijen</a:t>
            </a:r>
            <a:r>
              <a:rPr lang="nl-NL" dirty="0">
                <a:ea typeface="Verdana"/>
              </a:rPr>
              <a:t>.</a:t>
            </a:r>
          </a:p>
          <a:p>
            <a:pPr marL="316230" indent="-316230">
              <a:lnSpc>
                <a:spcPct val="150000"/>
              </a:lnSpc>
              <a:spcBef>
                <a:spcPts val="0"/>
              </a:spcBef>
            </a:pPr>
            <a:endParaRPr lang="nl-NL" dirty="0">
              <a:ea typeface="Verdana"/>
            </a:endParaRP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8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Projectkenmerken (2)</a:t>
            </a:r>
          </a:p>
        </p:txBody>
      </p:sp>
    </p:spTree>
    <p:extLst>
      <p:ext uri="{BB962C8B-B14F-4D97-AF65-F5344CB8AC3E}">
        <p14:creationId xmlns:p14="http://schemas.microsoft.com/office/powerpoint/2010/main" val="196560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9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Indicatieve planning</a:t>
            </a:r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000" y="2668401"/>
            <a:ext cx="10943318" cy="177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8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WS 16:9 NL">
  <a:themeElements>
    <a:clrScheme name="RWS">
      <a:dk1>
        <a:srgbClr val="000000"/>
      </a:dk1>
      <a:lt1>
        <a:srgbClr val="FFFFFF"/>
      </a:lt1>
      <a:dk2>
        <a:srgbClr val="007BC7"/>
      </a:dk2>
      <a:lt2>
        <a:srgbClr val="FFFFFF"/>
      </a:lt2>
      <a:accent1>
        <a:srgbClr val="007BC7"/>
      </a:accent1>
      <a:accent2>
        <a:srgbClr val="F9E11E"/>
      </a:accent2>
      <a:accent3>
        <a:srgbClr val="000000"/>
      </a:accent3>
      <a:accent4>
        <a:srgbClr val="007BC7"/>
      </a:accent4>
      <a:accent5>
        <a:srgbClr val="F9E11E"/>
      </a:accent5>
      <a:accent6>
        <a:srgbClr val="000000"/>
      </a:accent6>
      <a:hlink>
        <a:srgbClr val="007BC7"/>
      </a:hlink>
      <a:folHlink>
        <a:srgbClr val="007BC7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 RWS 16X9 NL nieuw" id="{19A0BACC-3659-4C2E-97ED-55BE99EFB087}" vid="{49F572D2-CB11-4C13-A370-1BFC52EB747E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Project Document" ma:contentTypeID="0x0101006D56A7865C58A149A83C55730CE7EA1800F6FB8A0737F8F54BAA6FBB76232C47B1" ma:contentTypeVersion="16" ma:contentTypeDescription="Een nieuw document maken." ma:contentTypeScope="" ma:versionID="2ece66f5568b8d03c966e355a399c4b9">
  <xsd:schema xmlns:xsd="http://www.w3.org/2001/XMLSchema" xmlns:xs="http://www.w3.org/2001/XMLSchema" xmlns:p="http://schemas.microsoft.com/office/2006/metadata/properties" xmlns:ns1="http://schemas.microsoft.com/sharepoint/v3" xmlns:ns2="cb665cb2-4c1b-4338-95f1-4dd7cd771ce0" xmlns:ns3="c593cbf1-e514-4373-879b-6b45c74ca5a1" targetNamespace="http://schemas.microsoft.com/office/2006/metadata/properties" ma:root="true" ma:fieldsID="14f2bbda5aeaa4e0b8c2d1fe12fdee2e" ns1:_="" ns2:_="" ns3:_="">
    <xsd:import namespace="http://schemas.microsoft.com/sharepoint/v3"/>
    <xsd:import namespace="cb665cb2-4c1b-4338-95f1-4dd7cd771ce0"/>
    <xsd:import namespace="c593cbf1-e514-4373-879b-6b45c74ca5a1"/>
    <xsd:element name="properties">
      <xsd:complexType>
        <xsd:sequence>
          <xsd:element name="documentManagement">
            <xsd:complexType>
              <xsd:all>
                <xsd:element ref="ns2:Connect-Status"/>
                <xsd:element ref="ns2:Connect-Auteur" minOccurs="0"/>
                <xsd:element ref="ns2:Connect-Archiefwaardig"/>
                <xsd:element ref="ns2:e28f84c711554a75a94a2dfe3a3bea15" minOccurs="0"/>
                <xsd:element ref="ns2:ka142704ec404179bc6dc96ce8d3373c" minOccurs="0"/>
                <xsd:element ref="ns2:TaxCatchAll" minOccurs="0"/>
                <xsd:element ref="ns2:TaxCatchAllLabel" minOccurs="0"/>
                <xsd:element ref="ns2:jbd8c863d0e84969b217bbeafdb75459" minOccurs="0"/>
                <xsd:element ref="ns1:URL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URL" ma:index="19" nillable="true" ma:displayName="URL" ma:hidden="true" ma:internalName="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665cb2-4c1b-4338-95f1-4dd7cd771ce0" elementFormDefault="qualified">
    <xsd:import namespace="http://schemas.microsoft.com/office/2006/documentManagement/types"/>
    <xsd:import namespace="http://schemas.microsoft.com/office/infopath/2007/PartnerControls"/>
    <xsd:element name="Connect-Status" ma:index="3" ma:displayName="Status" ma:default="Concept" ma:format="Dropdown" ma:internalName="Connect_x002d_Status" ma:readOnly="false">
      <xsd:simpleType>
        <xsd:restriction base="dms:Choice">
          <xsd:enumeration value="Niet gestart"/>
          <xsd:enumeration value="Concept"/>
          <xsd:enumeration value="Herzien"/>
          <xsd:enumeration value="Gepland"/>
          <xsd:enumeration value="Gepubliceerd"/>
          <xsd:enumeration value="Definitief"/>
          <xsd:enumeration value="Verlopen"/>
        </xsd:restriction>
      </xsd:simpleType>
    </xsd:element>
    <xsd:element name="Connect-Auteur" ma:index="5" nillable="true" ma:displayName="Auteur" ma:indexed="true" ma:list="UserInfo" ma:SharePointGroup="0" ma:internalName="Connect_x002d_Auteu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Archiefwaardig" ma:index="6" ma:displayName="Archiefwaardig" ma:default="Ja" ma:format="Dropdown" ma:internalName="Connect_x002d_Archiefwaardig" ma:readOnly="false">
      <xsd:simpleType>
        <xsd:restriction base="dms:Choice">
          <xsd:enumeration value="Ja"/>
          <xsd:enumeration value="Nee"/>
        </xsd:restriction>
      </xsd:simpleType>
    </xsd:element>
    <xsd:element name="e28f84c711554a75a94a2dfe3a3bea15" ma:index="8" nillable="true" ma:taxonomy="true" ma:internalName="e28f84c711554a75a94a2dfe3a3bea15" ma:taxonomyFieldName="Connect_x002d_Activiteit" ma:displayName="Activiteit" ma:readOnly="false" ma:fieldId="{e28f84c7-1155-4a75-a94a-2dfe3a3bea15}" ma:sspId="ae033921-439f-46ba-b586-0b8c8775f769" ma:termSetId="5ff294b5-fca9-4a8b-85d9-95c35ac3f54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ka142704ec404179bc6dc96ce8d3373c" ma:index="11" nillable="true" ma:taxonomy="true" ma:internalName="ka142704ec404179bc6dc96ce8d3373c" ma:taxonomyFieldName="Connect_x002d_Documenttype" ma:displayName="Documenttype" ma:readOnly="false" ma:fieldId="{4a142704-ec40-4179-bc6d-c96ce8d3373c}" ma:sspId="ae033921-439f-46ba-b586-0b8c8775f769" ma:termSetId="b32830c9-2f01-41a4-9584-76856be5044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4" nillable="true" ma:displayName="Taxonomy Catch All Column" ma:hidden="true" ma:list="{1b091d29-d592-4481-b7dd-bf3757bf051b}" ma:internalName="TaxCatchAll" ma:readOnly="false" ma:showField="CatchAllData" ma:web="c593cbf1-e514-4373-879b-6b45c74ca5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7" nillable="true" ma:displayName="Taxonomy Catch All Column1" ma:hidden="true" ma:list="{1b091d29-d592-4481-b7dd-bf3757bf051b}" ma:internalName="TaxCatchAllLabel" ma:readOnly="true" ma:showField="CatchAllDataLabel" ma:web="c593cbf1-e514-4373-879b-6b45c74ca5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jbd8c863d0e84969b217bbeafdb75459" ma:index="18" nillable="true" ma:taxonomy="true" ma:internalName="jbd8c863d0e84969b217bbeafdb75459" ma:taxonomyFieldName="Connect_x002d_Vertrouwelijkheid" ma:displayName="Vertrouwelijkheid" ma:readOnly="false" ma:default="3;#RWS Bedrijfsvertrouwelijk/geen|1523f3d8-a3f5-4033-a4d4-a04bf7d6d8cc" ma:fieldId="{3bd8c863-d0e8-4969-b217-bbeafdb75459}" ma:sspId="ae033921-439f-46ba-b586-0b8c8775f769" ma:termSetId="91227f9e-dc3b-4a5d-b701-63dd232956be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93cbf1-e514-4373-879b-6b45c74ca5a1" elementFormDefault="qualified">
    <xsd:import namespace="http://schemas.microsoft.com/office/2006/documentManagement/types"/>
    <xsd:import namespace="http://schemas.microsoft.com/office/infopath/2007/PartnerControls"/>
    <xsd:element name="_dlc_DocId" ma:index="20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_dlc_DocIdUrl" ma:index="21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2" nillable="true" ma:displayName="Id blijven behouden" ma:description="Id behouden tijdens toevoegen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9" ma:displayName="Inhoudstype"/>
        <xsd:element ref="dc:title" minOccurs="0" maxOccurs="1" ma:index="2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jbd8c863d0e84969b217bbeafdb75459 xmlns="cb665cb2-4c1b-4338-95f1-4dd7cd771ce0">
      <Terms xmlns="http://schemas.microsoft.com/office/infopath/2007/PartnerControls">
        <TermInfo xmlns="http://schemas.microsoft.com/office/infopath/2007/PartnerControls">
          <TermName xmlns="http://schemas.microsoft.com/office/infopath/2007/PartnerControls">RWS Bedrijfsvertrouwelijk/geen</TermName>
          <TermId xmlns="http://schemas.microsoft.com/office/infopath/2007/PartnerControls">1523f3d8-a3f5-4033-a4d4-a04bf7d6d8cc</TermId>
        </TermInfo>
      </Terms>
    </jbd8c863d0e84969b217bbeafdb75459>
    <_dlc_DocId xmlns="c593cbf1-e514-4373-879b-6b45c74ca5a1">CON00-1397901640-10237</_dlc_DocId>
    <TaxCatchAll xmlns="cb665cb2-4c1b-4338-95f1-4dd7cd771ce0">
      <Value>25</Value>
      <Value>3</Value>
    </TaxCatchAll>
    <_dlc_DocIdUrl xmlns="c593cbf1-e514-4373-879b-6b45c74ca5a1">
      <Url>https://connect.sp02.rws.nl/sites/con0000438/_layouts/15/DocIdRedir.aspx?ID=CON00-1397901640-10237</Url>
      <Description>CON00-1397901640-10237</Description>
    </_dlc_DocIdUrl>
    <Connect-Status xmlns="cb665cb2-4c1b-4338-95f1-4dd7cd771ce0">Concept</Connect-Status>
    <e28f84c711554a75a94a2dfe3a3bea15 xmlns="cb665cb2-4c1b-4338-95f1-4dd7cd771ce0">
      <Terms xmlns="http://schemas.microsoft.com/office/infopath/2007/PartnerControls"/>
    </e28f84c711554a75a94a2dfe3a3bea15>
    <ka142704ec404179bc6dc96ce8d3373c xmlns="cb665cb2-4c1b-4338-95f1-4dd7cd771ce0">
      <Terms xmlns="http://schemas.microsoft.com/office/infopath/2007/PartnerControls">
        <TermInfo xmlns="http://schemas.microsoft.com/office/infopath/2007/PartnerControls">
          <TermName xmlns="http://schemas.microsoft.com/office/infopath/2007/PartnerControls">Presentatie</TermName>
          <TermId xmlns="http://schemas.microsoft.com/office/infopath/2007/PartnerControls">306efae4-1063-440c-b893-8cd0c326df1c</TermId>
        </TermInfo>
      </Terms>
    </ka142704ec404179bc6dc96ce8d3373c>
    <URL xmlns="http://schemas.microsoft.com/sharepoint/v3">
      <Url xsi:nil="true"/>
      <Description xsi:nil="true"/>
    </URL>
    <Connect-Archiefwaardig xmlns="cb665cb2-4c1b-4338-95f1-4dd7cd771ce0">Ja</Connect-Archiefwaardig>
    <Connect-Auteur xmlns="cb665cb2-4c1b-4338-95f1-4dd7cd771ce0">
      <UserInfo>
        <DisplayName/>
        <AccountId xsi:nil="true"/>
        <AccountType/>
      </UserInfo>
    </Connect-Auteur>
  </documentManagement>
</p:properties>
</file>

<file path=customXml/item4.xml><?xml version="1.0" encoding="utf-8"?>
<?mso-contentType ?>
<FormTemplates xmlns="http://schemas.microsoft.com/sharepoint/v3/contenttype/forms"/>
</file>

<file path=customXml/itemProps1.xml><?xml version="1.0" encoding="utf-8"?>
<ds:datastoreItem xmlns:ds="http://schemas.openxmlformats.org/officeDocument/2006/customXml" ds:itemID="{D6FF8CFC-230A-4451-9142-CE031C5FAA54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B49E9EA5-AF3D-450E-A33C-E7E8D0A4E1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b665cb2-4c1b-4338-95f1-4dd7cd771ce0"/>
    <ds:schemaRef ds:uri="c593cbf1-e514-4373-879b-6b45c74ca5a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23DCB5F-A023-4130-AF4A-66B9E7CE1383}">
  <ds:schemaRefs>
    <ds:schemaRef ds:uri="http://schemas.microsoft.com/sharepoint/v3"/>
    <ds:schemaRef ds:uri="c593cbf1-e514-4373-879b-6b45c74ca5a1"/>
    <ds:schemaRef ds:uri="http://purl.org/dc/terms/"/>
    <ds:schemaRef ds:uri="cb665cb2-4c1b-4338-95f1-4dd7cd771ce0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A86D8E3C-63D0-4E34-B238-709D2741C5C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Presentatie RWS 16X9 NL (7)</Template>
  <TotalTime>0</TotalTime>
  <Words>529</Words>
  <Application>Microsoft Office PowerPoint</Application>
  <PresentationFormat>Breedbeeld</PresentationFormat>
  <Paragraphs>91</Paragraphs>
  <Slides>12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7" baseType="lpstr">
      <vt:lpstr>Arial</vt:lpstr>
      <vt:lpstr>Calibri</vt:lpstr>
      <vt:lpstr>Verdana</vt:lpstr>
      <vt:lpstr>Wingdings</vt:lpstr>
      <vt:lpstr>RWS 16:9 NL</vt:lpstr>
      <vt:lpstr>Bijeenkomst marktconsultatie inspectie kleine duikers</vt:lpstr>
      <vt:lpstr>Inhoud presentatie</vt:lpstr>
      <vt:lpstr>Toelichting project</vt:lpstr>
      <vt:lpstr>Locaties duikers</vt:lpstr>
      <vt:lpstr>Te doorlopen stappen</vt:lpstr>
      <vt:lpstr>Diversiteit duikers</vt:lpstr>
      <vt:lpstr>Projectkenmerken (1)</vt:lpstr>
      <vt:lpstr>Projectkenmerken (2)</vt:lpstr>
      <vt:lpstr>Indicatieve planning</vt:lpstr>
      <vt:lpstr>Doel marktconsultatie</vt:lpstr>
      <vt:lpstr>Spelregels</vt:lpstr>
      <vt:lpstr>PowerPoint-presentatie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Bijeenkomst marktconsultatie inspectie kleine duikers</dc:title>
  <dc:creator/>
  <dc:description/>
  <cp:lastModifiedBy/>
  <cp:revision>2</cp:revision>
  <dcterms:created xsi:type="dcterms:W3CDTF">2023-06-20T07:03:26Z</dcterms:created>
  <dcterms:modified xsi:type="dcterms:W3CDTF">2024-03-27T12:39:23Z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0x0101006D56A7865C58A149A83C55730CE7EA1800F6FB8A0737F8F54BAA6FBB76232C47B1</vt:lpwstr>
  </property>
  <property fmtid="{D5CDD505-2E9C-101B-9397-08002B2CF9AE}" pid="3" name="Connect-Vertrouwelijkheid">
    <vt:lpwstr>3;#RWS Bedrijfsvertrouwelijk/geen|1523f3d8-a3f5-4033-a4d4-a04bf7d6d8cc</vt:lpwstr>
  </property>
  <property fmtid="{D5CDD505-2E9C-101B-9397-08002B2CF9AE}" pid="4" name="_dlc_DocIdItemGuid">
    <vt:lpwstr>649a761e-738e-4e12-9098-b899d1193d2c</vt:lpwstr>
  </property>
  <property fmtid="{D5CDD505-2E9C-101B-9397-08002B2CF9AE}" pid="5" name="Connect-Documenttype">
    <vt:lpwstr>25;#Presentatie|306efae4-1063-440c-b893-8cd0c326df1c</vt:lpwstr>
  </property>
  <property fmtid="{D5CDD505-2E9C-101B-9397-08002B2CF9AE}" pid="6" name="j7965235a8fd41fb89d2a664ecf0f7a1">
    <vt:lpwstr/>
  </property>
  <property fmtid="{D5CDD505-2E9C-101B-9397-08002B2CF9AE}" pid="7" name="Connect-Organisatie">
    <vt:lpwstr/>
  </property>
  <property fmtid="{D5CDD505-2E9C-101B-9397-08002B2CF9AE}" pid="8" name="mf6f48d2ac1943c283ed42563d4d533a">
    <vt:lpwstr/>
  </property>
  <property fmtid="{D5CDD505-2E9C-101B-9397-08002B2CF9AE}" pid="9" name="Connect-Classificatiecode">
    <vt:lpwstr/>
  </property>
  <property fmtid="{D5CDD505-2E9C-101B-9397-08002B2CF9AE}" pid="10" name="Connect-Activiteit">
    <vt:lpwstr/>
  </property>
</Properties>
</file>