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5"/>
  </p:sldMasterIdLst>
  <p:notesMasterIdLst>
    <p:notesMasterId r:id="rId25"/>
  </p:notesMasterIdLst>
  <p:handoutMasterIdLst>
    <p:handoutMasterId r:id="rId26"/>
  </p:handoutMasterIdLst>
  <p:sldIdLst>
    <p:sldId id="257" r:id="rId6"/>
    <p:sldId id="266" r:id="rId7"/>
    <p:sldId id="282" r:id="rId8"/>
    <p:sldId id="281" r:id="rId9"/>
    <p:sldId id="267" r:id="rId10"/>
    <p:sldId id="283" r:id="rId11"/>
    <p:sldId id="259" r:id="rId12"/>
    <p:sldId id="268" r:id="rId13"/>
    <p:sldId id="269" r:id="rId14"/>
    <p:sldId id="270" r:id="rId15"/>
    <p:sldId id="271" r:id="rId16"/>
    <p:sldId id="272" r:id="rId17"/>
    <p:sldId id="273" r:id="rId18"/>
    <p:sldId id="274" r:id="rId19"/>
    <p:sldId id="275" r:id="rId20"/>
    <p:sldId id="277" r:id="rId21"/>
    <p:sldId id="280" r:id="rId22"/>
    <p:sldId id="279" r:id="rId23"/>
    <p:sldId id="278" r:id="rId2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AE248F0C-526C-4C02-B770-1699BF49852E}">
          <p14:sldIdLst>
            <p14:sldId id="257"/>
            <p14:sldId id="266"/>
            <p14:sldId id="282"/>
            <p14:sldId id="281"/>
            <p14:sldId id="267"/>
            <p14:sldId id="283"/>
            <p14:sldId id="259"/>
            <p14:sldId id="268"/>
            <p14:sldId id="269"/>
            <p14:sldId id="270"/>
            <p14:sldId id="271"/>
            <p14:sldId id="272"/>
            <p14:sldId id="273"/>
            <p14:sldId id="274"/>
            <p14:sldId id="275"/>
            <p14:sldId id="277"/>
            <p14:sldId id="280"/>
            <p14:sldId id="279"/>
            <p14:sldId id="278"/>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0" name="Auteur" initials="A" lastIdx="0" clrIdx="9"/>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363" autoAdjust="0"/>
  </p:normalViewPr>
  <p:slideViewPr>
    <p:cSldViewPr snapToGrid="0">
      <p:cViewPr varScale="1">
        <p:scale>
          <a:sx n="123" d="100"/>
          <a:sy n="123" d="100"/>
        </p:scale>
        <p:origin x="114" y="28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13-3-2024</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13-3-2024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Uit: Concept Inkoopstrategie - A4 Haaglanden-N14, januari 2021</a:t>
            </a:r>
          </a:p>
        </p:txBody>
      </p:sp>
      <p:sp>
        <p:nvSpPr>
          <p:cNvPr id="4" name="Tijdelijke aanduiding voor dia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EAA9650-10CA-4968-A109-D2F27208F7AF}"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418938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8767593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900" b="0" i="0" u="none" strike="noStrike" kern="1200" cap="none" spc="0" normalizeH="0" baseline="0" noProof="0" dirty="0">
              <a:ln>
                <a:noFill/>
              </a:ln>
              <a:solidFill>
                <a:srgbClr val="000000"/>
              </a:solidFill>
              <a:effectLst/>
              <a:uLnTx/>
              <a:uFillTx/>
              <a:latin typeface="+mn-lt"/>
              <a:ea typeface="+mn-ea"/>
              <a:cs typeface="+mn-cs"/>
            </a:endParaRPr>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lvl1pPr>
              <a:defRPr/>
            </a:lvl1pPr>
          </a:lstStyle>
          <a:p>
            <a:r>
              <a:rPr lang="nl-NL" noProof="0"/>
              <a:t>Klik om de stijl te bewerken</a:t>
            </a:r>
            <a:endParaRPr lang="nl-NL" noProof="0" dirty="0"/>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a:t>Klik</a:t>
            </a:r>
            <a:r>
              <a:rPr lang="nl-NL" noProof="0" dirty="0"/>
              <a:t> </a:t>
            </a:r>
            <a:r>
              <a:rPr lang="nl-NL" noProof="0" dirty="0" err="1"/>
              <a:t>om</a:t>
            </a:r>
            <a:r>
              <a:rPr lang="nl-NL" noProof="0" dirty="0"/>
              <a:t> de </a:t>
            </a:r>
            <a:r>
              <a:rPr lang="nl-NL" noProof="0" dirty="0" err="1"/>
              <a:t>modelstijlen</a:t>
            </a:r>
            <a:r>
              <a:rPr lang="nl-NL" noProof="0" dirty="0"/>
              <a:t> </a:t>
            </a:r>
            <a:r>
              <a:rPr lang="nl-NL" noProof="0" dirty="0" err="1"/>
              <a:t>te</a:t>
            </a:r>
            <a:r>
              <a:rPr lang="nl-NL" noProof="0" dirty="0"/>
              <a:t> </a:t>
            </a:r>
            <a:r>
              <a:rPr lang="nl-NL" noProof="0" dirty="0" err="1"/>
              <a:t>bewerken</a:t>
            </a:r>
            <a:endParaRPr lang="nl-NL" noProof="0" dirty="0"/>
          </a:p>
          <a:p>
            <a:pPr lvl="1"/>
            <a:r>
              <a:rPr lang="nl-NL" noProof="0" dirty="0" err="1"/>
              <a:t>Tweede</a:t>
            </a:r>
            <a:r>
              <a:rPr lang="nl-NL" noProof="0" dirty="0"/>
              <a:t> </a:t>
            </a:r>
            <a:r>
              <a:rPr lang="nl-NL" noProof="0" dirty="0" err="1"/>
              <a:t>niveau</a:t>
            </a:r>
            <a:endParaRPr lang="nl-NL" noProof="0" dirty="0"/>
          </a:p>
          <a:p>
            <a:pPr lvl="2"/>
            <a:r>
              <a:rPr lang="nl-NL" noProof="0" dirty="0" err="1"/>
              <a:t>Derde</a:t>
            </a:r>
            <a:r>
              <a:rPr lang="nl-NL" noProof="0" dirty="0"/>
              <a:t> </a:t>
            </a:r>
            <a:r>
              <a:rPr lang="nl-NL" noProof="0" dirty="0" err="1"/>
              <a:t>niveau</a:t>
            </a:r>
            <a:endParaRPr lang="nl-NL" noProof="0" dirty="0"/>
          </a:p>
          <a:p>
            <a:pPr lvl="3"/>
            <a:r>
              <a:rPr lang="nl-NL" noProof="0" dirty="0" err="1"/>
              <a:t>Vierde</a:t>
            </a:r>
            <a:r>
              <a:rPr lang="nl-NL" noProof="0" dirty="0"/>
              <a:t> </a:t>
            </a:r>
            <a:r>
              <a:rPr lang="nl-NL" noProof="0" dirty="0" err="1"/>
              <a:t>niveau</a:t>
            </a:r>
            <a:endParaRPr lang="nl-NL" noProof="0" dirty="0"/>
          </a:p>
          <a:p>
            <a:pPr lvl="4"/>
            <a:r>
              <a:rPr lang="nl-NL" noProof="0" dirty="0" err="1"/>
              <a:t>Vijfde</a:t>
            </a:r>
            <a:r>
              <a:rPr lang="nl-NL" noProof="0" dirty="0"/>
              <a:t> </a:t>
            </a:r>
            <a:r>
              <a:rPr lang="nl-NL" noProof="0" dirty="0" err="1"/>
              <a:t>niveau</a:t>
            </a:r>
            <a:endParaRPr lang="nl-NL" noProof="0" dirty="0"/>
          </a:p>
        </p:txBody>
      </p:sp>
      <p:sp>
        <p:nvSpPr>
          <p:cNvPr id="4" name="Tijdelijke aanduiding voor datum 2"/>
          <p:cNvSpPr>
            <a:spLocks noGrp="1"/>
          </p:cNvSpPr>
          <p:nvPr>
            <p:ph type="dt" sz="half" idx="12"/>
          </p:nvPr>
        </p:nvSpPr>
        <p:spPr/>
        <p:txBody>
          <a:bodyPr/>
          <a:lstStyle>
            <a:lvl1pPr eaLnBrk="1" fontAlgn="auto" hangingPunct="1">
              <a:spcBef>
                <a:spcPts val="0"/>
              </a:spcBef>
              <a:spcAft>
                <a:spcPts val="0"/>
              </a:spcAft>
              <a:defRPr/>
            </a:lvl1pPr>
          </a:lstStyle>
          <a:p>
            <a:pPr>
              <a:defRPr/>
            </a:pPr>
            <a:endParaRPr lang="nl-NL" dirty="0"/>
          </a:p>
        </p:txBody>
      </p:sp>
    </p:spTree>
    <p:extLst>
      <p:ext uri="{BB962C8B-B14F-4D97-AF65-F5344CB8AC3E}">
        <p14:creationId xmlns:p14="http://schemas.microsoft.com/office/powerpoint/2010/main" val="2637794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 id="2147483732" r:id="rId13"/>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ndertitel 22"/>
          <p:cNvSpPr>
            <a:spLocks noGrp="1"/>
          </p:cNvSpPr>
          <p:nvPr>
            <p:ph type="subTitle" idx="1"/>
          </p:nvPr>
        </p:nvSpPr>
        <p:spPr/>
        <p:txBody>
          <a:bodyPr/>
          <a:lstStyle/>
          <a:p>
            <a:r>
              <a:rPr lang="en-US" dirty="0" err="1"/>
              <a:t>Programma</a:t>
            </a:r>
            <a:r>
              <a:rPr lang="en-US" dirty="0"/>
              <a:t> </a:t>
            </a:r>
            <a:r>
              <a:rPr lang="en-US" dirty="0" err="1"/>
              <a:t>beweegbare</a:t>
            </a:r>
            <a:r>
              <a:rPr lang="en-US" dirty="0"/>
              <a:t> </a:t>
            </a:r>
            <a:r>
              <a:rPr lang="en-US" dirty="0" err="1"/>
              <a:t>bruggen</a:t>
            </a:r>
            <a:endParaRPr lang="nl-NL" dirty="0"/>
          </a:p>
        </p:txBody>
      </p:sp>
      <p:sp>
        <p:nvSpPr>
          <p:cNvPr id="24" name="Tijdelijke aanduiding voor tekst 23"/>
          <p:cNvSpPr>
            <a:spLocks noGrp="1"/>
          </p:cNvSpPr>
          <p:nvPr>
            <p:ph type="body" sz="quarter" idx="21"/>
          </p:nvPr>
        </p:nvSpPr>
        <p:spPr/>
        <p:txBody>
          <a:bodyPr/>
          <a:lstStyle/>
          <a:p>
            <a:r>
              <a:rPr lang="nl-NL" dirty="0" smtClean="0"/>
              <a:t>Rijkswaterstaat</a:t>
            </a:r>
            <a:endParaRPr lang="nl-NL" dirty="0"/>
          </a:p>
        </p:txBody>
      </p:sp>
      <p:sp>
        <p:nvSpPr>
          <p:cNvPr id="22" name="Titel 21"/>
          <p:cNvSpPr>
            <a:spLocks noGrp="1"/>
          </p:cNvSpPr>
          <p:nvPr>
            <p:ph type="ctrTitle"/>
          </p:nvPr>
        </p:nvSpPr>
        <p:spPr/>
        <p:txBody>
          <a:bodyPr/>
          <a:lstStyle/>
          <a:p>
            <a:r>
              <a:rPr lang="en-US" dirty="0" err="1"/>
              <a:t>Marktconsultatie</a:t>
            </a:r>
            <a:endParaRPr lang="nl-NL" dirty="0"/>
          </a:p>
        </p:txBody>
      </p:sp>
      <p:sp>
        <p:nvSpPr>
          <p:cNvPr id="25" name="Tijdelijke aanduiding voor tekst 24"/>
          <p:cNvSpPr>
            <a:spLocks noGrp="1"/>
          </p:cNvSpPr>
          <p:nvPr>
            <p:ph type="body" sz="quarter" idx="25"/>
          </p:nvPr>
        </p:nvSpPr>
        <p:spPr/>
        <p:txBody>
          <a:bodyPr/>
          <a:lstStyle/>
          <a:p>
            <a:r>
              <a:rPr lang="nl-NL" smtClean="0"/>
              <a:t>Maart </a:t>
            </a:r>
            <a:r>
              <a:rPr lang="nl-NL" dirty="0" smtClean="0"/>
              <a:t>2024</a:t>
            </a:r>
            <a:endParaRPr lang="nl-NL" dirty="0"/>
          </a:p>
        </p:txBody>
      </p:sp>
      <p:sp>
        <p:nvSpPr>
          <p:cNvPr id="26" name="Tijdelijke aanduiding voor tekst 25"/>
          <p:cNvSpPr>
            <a:spLocks noGrp="1"/>
          </p:cNvSpPr>
          <p:nvPr>
            <p:ph type="body" sz="quarter" idx="26"/>
          </p:nvPr>
        </p:nvSpPr>
        <p:spPr/>
        <p:txBody>
          <a:bodyPr/>
          <a:lstStyle/>
          <a:p>
            <a:r>
              <a:rPr lang="nl-NL" dirty="0" smtClean="0"/>
              <a:t>RWS Informatie</a:t>
            </a:r>
            <a:endParaRPr lang="nl-NL" dirty="0"/>
          </a:p>
        </p:txBody>
      </p:sp>
      <p:sp>
        <p:nvSpPr>
          <p:cNvPr id="4" name="Tijdelijke aanduiding voor dianummer 3"/>
          <p:cNvSpPr>
            <a:spLocks noGrp="1"/>
          </p:cNvSpPr>
          <p:nvPr>
            <p:ph type="sldNum" sz="quarter" idx="27"/>
          </p:nvPr>
        </p:nvSpPr>
        <p:spPr/>
        <p:txBody>
          <a:bodyPr/>
          <a:lstStyle/>
          <a:p>
            <a:fld id="{6C93B359-CF0D-4389-949E-16A33FCBB3EC}" type="slidenum">
              <a:rPr lang="nl-NL" smtClean="0"/>
              <a:t>1</a:t>
            </a:fld>
            <a:endParaRPr lang="nl-NL" dirty="0"/>
          </a:p>
        </p:txBody>
      </p:sp>
      <p:pic>
        <p:nvPicPr>
          <p:cNvPr id="5" name="Afbeelding 4"/>
          <p:cNvPicPr>
            <a:picLocks noChangeAspect="1"/>
          </p:cNvPicPr>
          <p:nvPr/>
        </p:nvPicPr>
        <p:blipFill>
          <a:blip r:embed="rId2"/>
          <a:stretch>
            <a:fillRect/>
          </a:stretch>
        </p:blipFill>
        <p:spPr>
          <a:xfrm>
            <a:off x="266500" y="841491"/>
            <a:ext cx="5883150" cy="4938188"/>
          </a:xfrm>
          <a:prstGeom prst="rect">
            <a:avLst/>
          </a:prstGeom>
        </p:spPr>
      </p:pic>
    </p:spTree>
    <p:extLst>
      <p:ext uri="{BB962C8B-B14F-4D97-AF65-F5344CB8AC3E}">
        <p14:creationId xmlns:p14="http://schemas.microsoft.com/office/powerpoint/2010/main" val="180227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10</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r>
              <a:rPr lang="nl-NL" dirty="0" smtClean="0"/>
              <a:t>RWS informatie</a:t>
            </a:r>
            <a:endParaRPr lang="nl-NL" dirty="0"/>
          </a:p>
        </p:txBody>
      </p:sp>
      <p:pic>
        <p:nvPicPr>
          <p:cNvPr id="4" name="Afbeelding 3"/>
          <p:cNvPicPr>
            <a:picLocks noChangeAspect="1"/>
          </p:cNvPicPr>
          <p:nvPr/>
        </p:nvPicPr>
        <p:blipFill rotWithShape="1">
          <a:blip r:embed="rId2"/>
          <a:srcRect t="8889" b="50346"/>
          <a:stretch/>
        </p:blipFill>
        <p:spPr>
          <a:xfrm>
            <a:off x="6288963" y="12150"/>
            <a:ext cx="5764924" cy="2997750"/>
          </a:xfrm>
          <a:prstGeom prst="rect">
            <a:avLst/>
          </a:prstGeom>
        </p:spPr>
      </p:pic>
      <p:sp>
        <p:nvSpPr>
          <p:cNvPr id="7" name="Ovaal 6"/>
          <p:cNvSpPr/>
          <p:nvPr/>
        </p:nvSpPr>
        <p:spPr>
          <a:xfrm>
            <a:off x="11830976" y="734981"/>
            <a:ext cx="222911" cy="219075"/>
          </a:xfrm>
          <a:prstGeom prst="ellipse">
            <a:avLst/>
          </a:prstGeom>
          <a:solidFill>
            <a:schemeClr val="accent5">
              <a:lumMod val="60000"/>
              <a:lumOff val="4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p:cNvSpPr/>
          <p:nvPr/>
        </p:nvSpPr>
        <p:spPr>
          <a:xfrm>
            <a:off x="11336689" y="44923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p:cNvSpPr/>
          <p:nvPr/>
        </p:nvSpPr>
        <p:spPr>
          <a:xfrm>
            <a:off x="9946039" y="106555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p:cNvSpPr/>
          <p:nvPr/>
        </p:nvSpPr>
        <p:spPr>
          <a:xfrm>
            <a:off x="9830833" y="139613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p:cNvSpPr/>
          <p:nvPr/>
        </p:nvSpPr>
        <p:spPr>
          <a:xfrm>
            <a:off x="9555640" y="142738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al 15"/>
          <p:cNvSpPr/>
          <p:nvPr/>
        </p:nvSpPr>
        <p:spPr>
          <a:xfrm>
            <a:off x="9679295" y="1098775"/>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p:cNvSpPr/>
          <p:nvPr/>
        </p:nvSpPr>
        <p:spPr>
          <a:xfrm>
            <a:off x="9812667" y="8797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p:cNvSpPr/>
          <p:nvPr/>
        </p:nvSpPr>
        <p:spPr>
          <a:xfrm>
            <a:off x="9946039" y="22285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0" name="Afbeelding 19"/>
          <p:cNvPicPr>
            <a:picLocks noChangeAspect="1"/>
          </p:cNvPicPr>
          <p:nvPr/>
        </p:nvPicPr>
        <p:blipFill rotWithShape="1">
          <a:blip r:embed="rId3" cstate="print">
            <a:extLst>
              <a:ext uri="{28A0092B-C50C-407E-A947-70E740481C1C}">
                <a14:useLocalDpi xmlns:a14="http://schemas.microsoft.com/office/drawing/2010/main" val="0"/>
              </a:ext>
            </a:extLst>
          </a:blip>
          <a:srcRect l="10489" t="17639" r="6222" b="21111"/>
          <a:stretch/>
        </p:blipFill>
        <p:spPr>
          <a:xfrm>
            <a:off x="6288963" y="3046524"/>
            <a:ext cx="5903036" cy="3811476"/>
          </a:xfrm>
          <a:prstGeom prst="rect">
            <a:avLst/>
          </a:prstGeom>
        </p:spPr>
      </p:pic>
      <p:sp>
        <p:nvSpPr>
          <p:cNvPr id="2" name="Titel 1"/>
          <p:cNvSpPr>
            <a:spLocks noGrp="1"/>
          </p:cNvSpPr>
          <p:nvPr>
            <p:ph type="title"/>
          </p:nvPr>
        </p:nvSpPr>
        <p:spPr>
          <a:xfrm>
            <a:off x="219824" y="140270"/>
            <a:ext cx="10933200" cy="661150"/>
          </a:xfrm>
        </p:spPr>
        <p:txBody>
          <a:bodyPr>
            <a:normAutofit/>
          </a:bodyPr>
          <a:lstStyle/>
          <a:p>
            <a:r>
              <a:rPr lang="nl-NL" sz="3200" dirty="0" err="1"/>
              <a:t>VenR</a:t>
            </a:r>
            <a:r>
              <a:rPr lang="nl-NL" sz="3200" dirty="0"/>
              <a:t> </a:t>
            </a:r>
            <a:r>
              <a:rPr lang="nl-NL" sz="3200" dirty="0" err="1"/>
              <a:t>Westerwoldsche</a:t>
            </a:r>
            <a:r>
              <a:rPr lang="nl-NL" sz="3200" dirty="0"/>
              <a:t> Aa		</a:t>
            </a:r>
          </a:p>
        </p:txBody>
      </p:sp>
      <p:graphicFrame>
        <p:nvGraphicFramePr>
          <p:cNvPr id="19" name="Tijdelijke aanduiding voor inhoud 10"/>
          <p:cNvGraphicFramePr>
            <a:graphicFrameLocks/>
          </p:cNvGraphicFramePr>
          <p:nvPr>
            <p:extLst>
              <p:ext uri="{D42A27DB-BD31-4B8C-83A1-F6EECF244321}">
                <p14:modId xmlns:p14="http://schemas.microsoft.com/office/powerpoint/2010/main" val="3481185323"/>
              </p:ext>
            </p:extLst>
          </p:nvPr>
        </p:nvGraphicFramePr>
        <p:xfrm>
          <a:off x="630238" y="1317854"/>
          <a:ext cx="5157238" cy="4541527"/>
        </p:xfrm>
        <a:graphic>
          <a:graphicData uri="http://schemas.openxmlformats.org/drawingml/2006/table">
            <a:tbl>
              <a:tblPr firstRow="1" firstCol="1" bandRow="1"/>
              <a:tblGrid>
                <a:gridCol w="1560794">
                  <a:extLst>
                    <a:ext uri="{9D8B030D-6E8A-4147-A177-3AD203B41FA5}">
                      <a16:colId xmlns:a16="http://schemas.microsoft.com/office/drawing/2014/main" val="3109687523"/>
                    </a:ext>
                  </a:extLst>
                </a:gridCol>
                <a:gridCol w="3596444">
                  <a:extLst>
                    <a:ext uri="{9D8B030D-6E8A-4147-A177-3AD203B41FA5}">
                      <a16:colId xmlns:a16="http://schemas.microsoft.com/office/drawing/2014/main" val="3123515662"/>
                    </a:ext>
                  </a:extLst>
                </a:gridCol>
              </a:tblGrid>
              <a:tr h="219002">
                <a:tc gridSpan="2">
                  <a:txBody>
                    <a:bodyPr/>
                    <a:lstStyle/>
                    <a:p>
                      <a:pPr>
                        <a:lnSpc>
                          <a:spcPct val="150000"/>
                        </a:lnSpc>
                        <a:spcBef>
                          <a:spcPts val="1200"/>
                        </a:spcBef>
                        <a:spcAft>
                          <a:spcPts val="1200"/>
                        </a:spcAft>
                      </a:pPr>
                      <a:r>
                        <a:rPr lang="nl-NL" sz="900" b="1" kern="0" dirty="0" err="1" smtClean="0">
                          <a:effectLst/>
                          <a:latin typeface="Verdana" panose="020B0604030504040204" pitchFamily="34" charset="0"/>
                          <a:ea typeface="Times New Roman" panose="02020603050405020304" pitchFamily="18" charset="0"/>
                          <a:cs typeface="Times New Roman" panose="02020603050405020304" pitchFamily="18" charset="0"/>
                        </a:rPr>
                        <a:t>WesterwoldsAa</a:t>
                      </a:r>
                      <a:endParaRPr lang="nl-NL" sz="800" b="1" kern="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1E9F5"/>
                    </a:solidFill>
                  </a:tcPr>
                </a:tc>
                <a:tc hMerge="1">
                  <a:txBody>
                    <a:bodyPr/>
                    <a:lstStyle/>
                    <a:p>
                      <a:endParaRPr lang="nl-NL"/>
                    </a:p>
                  </a:txBody>
                  <a:tcPr/>
                </a:tc>
                <a:extLst>
                  <a:ext uri="{0D108BD9-81ED-4DB2-BD59-A6C34878D82A}">
                    <a16:rowId xmlns:a16="http://schemas.microsoft.com/office/drawing/2014/main" val="2283775967"/>
                  </a:ext>
                </a:extLst>
              </a:tr>
              <a:tr h="146001">
                <a:tc>
                  <a:txBody>
                    <a:bodyPr/>
                    <a:lstStyle/>
                    <a:p>
                      <a:pPr>
                        <a:spcBef>
                          <a:spcPts val="600"/>
                        </a:spcBef>
                        <a:spcAft>
                          <a:spcPts val="0"/>
                        </a:spcAft>
                      </a:pPr>
                      <a:r>
                        <a:rPr lang="nl-NL" sz="900" b="1">
                          <a:effectLst/>
                          <a:latin typeface="Verdana" panose="020B0604030504040204" pitchFamily="34" charset="0"/>
                          <a:ea typeface="Verdana" panose="020B0604030504040204" pitchFamily="34" charset="0"/>
                          <a:cs typeface="Times New Roman" panose="02020603050405020304" pitchFamily="18" charset="0"/>
                        </a:rPr>
                        <a:t>Objectcode</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8FCAE7"/>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a:effectLst/>
                          <a:latin typeface="Verdana" panose="020B0604030504040204" pitchFamily="34" charset="0"/>
                          <a:ea typeface="Verdana" panose="020B0604030504040204" pitchFamily="34" charset="0"/>
                          <a:cs typeface="Times New Roman" panose="02020603050405020304" pitchFamily="18" charset="0"/>
                        </a:rPr>
                        <a:t>08C-103-01/02</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8FCAE7"/>
                      </a:solidFill>
                      <a:prstDash val="solid"/>
                      <a:round/>
                      <a:headEnd type="none" w="med" len="med"/>
                      <a:tailEnd type="none" w="med" len="med"/>
                    </a:lnB>
                  </a:tcPr>
                </a:tc>
                <a:extLst>
                  <a:ext uri="{0D108BD9-81ED-4DB2-BD59-A6C34878D82A}">
                    <a16:rowId xmlns:a16="http://schemas.microsoft.com/office/drawing/2014/main" val="374623166"/>
                  </a:ext>
                </a:extLst>
              </a:tr>
              <a:tr h="146001">
                <a:tc>
                  <a:txBody>
                    <a:bodyPr/>
                    <a:lstStyle/>
                    <a:p>
                      <a:pPr>
                        <a:spcBef>
                          <a:spcPts val="600"/>
                        </a:spcBef>
                        <a:spcAft>
                          <a:spcPts val="0"/>
                        </a:spcAft>
                      </a:pPr>
                      <a:r>
                        <a:rPr lang="nl-NL" sz="900" b="1">
                          <a:effectLst/>
                          <a:latin typeface="Verdana" panose="020B0604030504040204" pitchFamily="34" charset="0"/>
                          <a:ea typeface="Verdana" panose="020B0604030504040204" pitchFamily="34" charset="0"/>
                          <a:cs typeface="Times New Roman" panose="02020603050405020304" pitchFamily="18" charset="0"/>
                        </a:rPr>
                        <a:t>Beheerder</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FCAE7"/>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a:effectLst/>
                          <a:latin typeface="Verdana" panose="020B0604030504040204" pitchFamily="34" charset="0"/>
                          <a:ea typeface="Verdana" panose="020B0604030504040204" pitchFamily="34" charset="0"/>
                          <a:cs typeface="Times New Roman" panose="02020603050405020304" pitchFamily="18" charset="0"/>
                        </a:rPr>
                        <a:t>Noord-Nederland District Oost</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FCAE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8404866"/>
                  </a:ext>
                </a:extLst>
              </a:tr>
              <a:tr h="146001">
                <a:tc>
                  <a:txBody>
                    <a:bodyPr/>
                    <a:lstStyle/>
                    <a:p>
                      <a:pPr>
                        <a:spcBef>
                          <a:spcPts val="600"/>
                        </a:spcBef>
                        <a:spcAft>
                          <a:spcPts val="0"/>
                        </a:spcAft>
                      </a:pPr>
                      <a:r>
                        <a:rPr lang="nl-NL" sz="900" b="1">
                          <a:effectLst/>
                          <a:latin typeface="Verdana" panose="020B0604030504040204" pitchFamily="34" charset="0"/>
                          <a:ea typeface="Verdana" panose="020B0604030504040204" pitchFamily="34" charset="0"/>
                          <a:cs typeface="Times New Roman" panose="02020603050405020304" pitchFamily="18" charset="0"/>
                        </a:rPr>
                        <a:t>Objectomschrijving</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a:effectLst/>
                          <a:latin typeface="Verdana" panose="020B0604030504040204" pitchFamily="34" charset="0"/>
                          <a:ea typeface="Verdana" panose="020B0604030504040204" pitchFamily="34" charset="0"/>
                          <a:cs typeface="Times New Roman" panose="02020603050405020304" pitchFamily="18" charset="0"/>
                        </a:rPr>
                        <a:t>Noordelijke en Zuidelijke brug over de Westerwoldsche Aa</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2577068"/>
                  </a:ext>
                </a:extLst>
              </a:tr>
              <a:tr h="146001">
                <a:tc>
                  <a:txBody>
                    <a:bodyPr/>
                    <a:lstStyle/>
                    <a:p>
                      <a:pPr>
                        <a:spcBef>
                          <a:spcPts val="600"/>
                        </a:spcBef>
                        <a:spcAft>
                          <a:spcPts val="0"/>
                        </a:spcAft>
                      </a:pPr>
                      <a:r>
                        <a:rPr lang="nl-NL" sz="900" b="1">
                          <a:effectLst/>
                          <a:latin typeface="Verdana" panose="020B0604030504040204" pitchFamily="34" charset="0"/>
                          <a:ea typeface="Verdana" panose="020B0604030504040204" pitchFamily="34" charset="0"/>
                          <a:cs typeface="Times New Roman" panose="02020603050405020304" pitchFamily="18" charset="0"/>
                        </a:rPr>
                        <a:t>Objecttype</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a:effectLst/>
                          <a:latin typeface="Verdana" panose="020B0604030504040204" pitchFamily="34" charset="0"/>
                          <a:ea typeface="Verdana" panose="020B0604030504040204" pitchFamily="34" charset="0"/>
                          <a:cs typeface="Times New Roman" panose="02020603050405020304" pitchFamily="18" charset="0"/>
                        </a:rPr>
                        <a:t>Basculebrug (2x)</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1171215"/>
                  </a:ext>
                </a:extLst>
              </a:tr>
              <a:tr h="146001">
                <a:tc>
                  <a:txBody>
                    <a:bodyPr/>
                    <a:lstStyle/>
                    <a:p>
                      <a:pPr>
                        <a:spcBef>
                          <a:spcPts val="600"/>
                        </a:spcBef>
                        <a:spcAft>
                          <a:spcPts val="0"/>
                        </a:spcAft>
                      </a:pPr>
                      <a:r>
                        <a:rPr lang="nl-NL" sz="900" b="1">
                          <a:effectLst/>
                          <a:latin typeface="Verdana" panose="020B0604030504040204" pitchFamily="34" charset="0"/>
                          <a:ea typeface="Verdana" panose="020B0604030504040204" pitchFamily="34" charset="0"/>
                          <a:cs typeface="Times New Roman" panose="02020603050405020304" pitchFamily="18" charset="0"/>
                        </a:rPr>
                        <a:t>Bouwjaar</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a:effectLst/>
                          <a:latin typeface="Verdana" panose="020B0604030504040204" pitchFamily="34" charset="0"/>
                          <a:ea typeface="Verdana" panose="020B0604030504040204" pitchFamily="34" charset="0"/>
                          <a:cs typeface="Times New Roman" panose="02020603050405020304" pitchFamily="18" charset="0"/>
                        </a:rPr>
                        <a:t>1992 (Noord) en 1966 (Zuid)</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5463913"/>
                  </a:ext>
                </a:extLst>
              </a:tr>
              <a:tr h="146001">
                <a:tc>
                  <a:txBody>
                    <a:bodyPr/>
                    <a:lstStyle/>
                    <a:p>
                      <a:pPr>
                        <a:spcBef>
                          <a:spcPts val="600"/>
                        </a:spcBef>
                        <a:spcAft>
                          <a:spcPts val="0"/>
                        </a:spcAft>
                      </a:pPr>
                      <a:r>
                        <a:rPr lang="nl-NL" sz="800" b="1">
                          <a:effectLst/>
                          <a:latin typeface="Verdana" panose="020B0604030504040204" pitchFamily="34" charset="0"/>
                          <a:ea typeface="Verdana" panose="020B0604030504040204" pitchFamily="34" charset="0"/>
                          <a:cs typeface="Times New Roman" panose="02020603050405020304" pitchFamily="18" charset="0"/>
                        </a:rPr>
                        <a:t>Bovenliggende weg</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a:effectLst/>
                          <a:latin typeface="Verdana" panose="020B0604030504040204" pitchFamily="34" charset="0"/>
                          <a:ea typeface="Verdana" panose="020B0604030504040204" pitchFamily="34" charset="0"/>
                          <a:cs typeface="Times New Roman" panose="02020603050405020304" pitchFamily="18" charset="0"/>
                        </a:rPr>
                        <a:t>Stroomweg A7 2x2 130 km/u (Rijkswaterstaat)</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9478145"/>
                  </a:ext>
                </a:extLst>
              </a:tr>
              <a:tr h="136609">
                <a:tc>
                  <a:txBody>
                    <a:bodyPr/>
                    <a:lstStyle/>
                    <a:p>
                      <a:pPr>
                        <a:spcBef>
                          <a:spcPts val="600"/>
                        </a:spcBef>
                        <a:spcAft>
                          <a:spcPts val="0"/>
                        </a:spcAft>
                      </a:pPr>
                      <a:r>
                        <a:rPr lang="nl-NL" sz="800" b="1">
                          <a:effectLst/>
                          <a:latin typeface="Verdana" panose="020B0604030504040204" pitchFamily="34" charset="0"/>
                          <a:ea typeface="Verdana" panose="020B0604030504040204" pitchFamily="34" charset="0"/>
                          <a:cs typeface="Times New Roman" panose="02020603050405020304" pitchFamily="18" charset="0"/>
                        </a:rPr>
                        <a:t>Onderliggende vaarweg</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8FCAE7"/>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dirty="0">
                          <a:effectLst/>
                          <a:latin typeface="Verdana" panose="020B0604030504040204" pitchFamily="34" charset="0"/>
                          <a:ea typeface="Verdana" panose="020B0604030504040204" pitchFamily="34" charset="0"/>
                          <a:cs typeface="Times New Roman" panose="02020603050405020304" pitchFamily="18" charset="0"/>
                        </a:rPr>
                        <a:t>Recreatievaart BZM (Provincie Groningen)</a:t>
                      </a:r>
                      <a:endParaRPr lang="nl-NL" sz="800" dirty="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8FCAE7"/>
                      </a:solidFill>
                      <a:prstDash val="solid"/>
                      <a:round/>
                      <a:headEnd type="none" w="med" len="med"/>
                      <a:tailEnd type="none" w="med" len="med"/>
                    </a:lnB>
                  </a:tcPr>
                </a:tc>
                <a:extLst>
                  <a:ext uri="{0D108BD9-81ED-4DB2-BD59-A6C34878D82A}">
                    <a16:rowId xmlns:a16="http://schemas.microsoft.com/office/drawing/2014/main" val="4267860053"/>
                  </a:ext>
                </a:extLst>
              </a:tr>
              <a:tr h="373114">
                <a:tc>
                  <a:txBody>
                    <a:bodyPr/>
                    <a:lstStyle/>
                    <a:p>
                      <a:pPr>
                        <a:spcBef>
                          <a:spcPts val="600"/>
                        </a:spcBef>
                        <a:spcAft>
                          <a:spcPts val="0"/>
                        </a:spcAft>
                      </a:pPr>
                      <a:r>
                        <a:rPr lang="nl-NL" sz="900" b="1">
                          <a:effectLst/>
                          <a:latin typeface="Verdana" panose="020B0604030504040204" pitchFamily="34" charset="0"/>
                          <a:ea typeface="Verdana" panose="020B0604030504040204" pitchFamily="34" charset="0"/>
                          <a:cs typeface="Times New Roman" panose="02020603050405020304" pitchFamily="18" charset="0"/>
                        </a:rPr>
                        <a:t>Afmeting</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FCAE7"/>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a:effectLst/>
                          <a:latin typeface="Verdana" panose="020B0604030504040204" pitchFamily="34" charset="0"/>
                          <a:ea typeface="Verdana" panose="020B0604030504040204" pitchFamily="34" charset="0"/>
                          <a:cs typeface="Times New Roman" panose="02020603050405020304" pitchFamily="18" charset="0"/>
                        </a:rPr>
                        <a:t>Overspanningen: aanbruggen 12,0m, val 14,24m</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p>
                      <a:pPr>
                        <a:spcBef>
                          <a:spcPts val="600"/>
                        </a:spcBef>
                        <a:spcAft>
                          <a:spcPts val="0"/>
                        </a:spcAft>
                      </a:pPr>
                      <a:r>
                        <a:rPr lang="nl-NL" sz="900">
                          <a:effectLst/>
                          <a:latin typeface="Verdana" panose="020B0604030504040204" pitchFamily="34" charset="0"/>
                          <a:ea typeface="Verdana" panose="020B0604030504040204" pitchFamily="34" charset="0"/>
                          <a:cs typeface="Times New Roman" panose="02020603050405020304" pitchFamily="18" charset="0"/>
                        </a:rPr>
                        <a:t>Breedte:</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FCAE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357028"/>
                  </a:ext>
                </a:extLst>
              </a:tr>
              <a:tr h="146001">
                <a:tc>
                  <a:txBody>
                    <a:bodyPr/>
                    <a:lstStyle/>
                    <a:p>
                      <a:pPr>
                        <a:spcBef>
                          <a:spcPts val="600"/>
                        </a:spcBef>
                        <a:spcAft>
                          <a:spcPts val="0"/>
                        </a:spcAft>
                      </a:pPr>
                      <a:r>
                        <a:rPr lang="nl-NL" sz="900" b="1">
                          <a:effectLst/>
                          <a:latin typeface="Verdana" panose="020B0604030504040204" pitchFamily="34" charset="0"/>
                          <a:ea typeface="Verdana" panose="020B0604030504040204" pitchFamily="34" charset="0"/>
                          <a:cs typeface="Times New Roman" panose="02020603050405020304" pitchFamily="18" charset="0"/>
                        </a:rPr>
                        <a:t>Huidige bediening</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a:effectLst/>
                          <a:latin typeface="Verdana" panose="020B0604030504040204" pitchFamily="34" charset="0"/>
                          <a:ea typeface="Verdana" panose="020B0604030504040204" pitchFamily="34" charset="0"/>
                          <a:cs typeface="Times New Roman" panose="02020603050405020304" pitchFamily="18" charset="0"/>
                        </a:rPr>
                        <a:t>Lokaal op afroep (ca. 30x p/jr)</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9711721"/>
                  </a:ext>
                </a:extLst>
              </a:tr>
              <a:tr h="292002">
                <a:tc>
                  <a:txBody>
                    <a:bodyPr/>
                    <a:lstStyle/>
                    <a:p>
                      <a:pPr>
                        <a:spcBef>
                          <a:spcPts val="600"/>
                        </a:spcBef>
                        <a:spcAft>
                          <a:spcPts val="0"/>
                        </a:spcAft>
                      </a:pPr>
                      <a:r>
                        <a:rPr lang="nl-NL" sz="900" b="1">
                          <a:effectLst/>
                          <a:latin typeface="Verdana" panose="020B0604030504040204" pitchFamily="34" charset="0"/>
                          <a:ea typeface="Verdana" panose="020B0604030504040204" pitchFamily="34" charset="0"/>
                          <a:cs typeface="Times New Roman" panose="02020603050405020304" pitchFamily="18" charset="0"/>
                        </a:rPr>
                        <a:t>Huidige doorvaarthoogte</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a:effectLst/>
                          <a:latin typeface="Verdana" panose="020B0604030504040204" pitchFamily="34" charset="0"/>
                          <a:ea typeface="Verdana" panose="020B0604030504040204" pitchFamily="34" charset="0"/>
                          <a:cs typeface="Times New Roman" panose="02020603050405020304" pitchFamily="18" charset="0"/>
                        </a:rPr>
                        <a:t>3,70 mtr</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3626671"/>
                  </a:ext>
                </a:extLst>
              </a:tr>
              <a:tr h="292002">
                <a:tc>
                  <a:txBody>
                    <a:bodyPr/>
                    <a:lstStyle/>
                    <a:p>
                      <a:pPr>
                        <a:spcBef>
                          <a:spcPts val="600"/>
                        </a:spcBef>
                        <a:spcAft>
                          <a:spcPts val="0"/>
                        </a:spcAft>
                      </a:pPr>
                      <a:r>
                        <a:rPr lang="nl-NL" sz="900" b="1">
                          <a:effectLst/>
                          <a:latin typeface="Verdana" panose="020B0604030504040204" pitchFamily="34" charset="0"/>
                          <a:ea typeface="Verdana" panose="020B0604030504040204" pitchFamily="34" charset="0"/>
                          <a:cs typeface="Times New Roman" panose="02020603050405020304" pitchFamily="18" charset="0"/>
                        </a:rPr>
                        <a:t>Huidig bewegingswerk</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8FCAE7"/>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dirty="0">
                          <a:effectLst/>
                          <a:latin typeface="Verdana" panose="020B0604030504040204" pitchFamily="34" charset="0"/>
                          <a:ea typeface="Verdana" panose="020B0604030504040204" pitchFamily="34" charset="0"/>
                          <a:cs typeface="Times New Roman" panose="02020603050405020304" pitchFamily="18" charset="0"/>
                        </a:rPr>
                        <a:t>Electro-mechanisch</a:t>
                      </a:r>
                      <a:endParaRPr lang="nl-NL" sz="800" dirty="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8FCAE7"/>
                      </a:solidFill>
                      <a:prstDash val="solid"/>
                      <a:round/>
                      <a:headEnd type="none" w="med" len="med"/>
                      <a:tailEnd type="none" w="med" len="med"/>
                    </a:lnB>
                  </a:tcPr>
                </a:tc>
                <a:extLst>
                  <a:ext uri="{0D108BD9-81ED-4DB2-BD59-A6C34878D82A}">
                    <a16:rowId xmlns:a16="http://schemas.microsoft.com/office/drawing/2014/main" val="2892462805"/>
                  </a:ext>
                </a:extLst>
              </a:tr>
              <a:tr h="292002">
                <a:tc>
                  <a:txBody>
                    <a:bodyPr/>
                    <a:lstStyle/>
                    <a:p>
                      <a:pPr>
                        <a:spcBef>
                          <a:spcPts val="600"/>
                        </a:spcBef>
                        <a:spcAft>
                          <a:spcPts val="0"/>
                        </a:spcAft>
                      </a:pPr>
                      <a:r>
                        <a:rPr lang="nl-NL" sz="900" b="1">
                          <a:effectLst/>
                          <a:latin typeface="Verdana" panose="020B0604030504040204" pitchFamily="34" charset="0"/>
                          <a:ea typeface="Verdana" panose="020B0604030504040204" pitchFamily="34" charset="0"/>
                          <a:cs typeface="Times New Roman" panose="02020603050405020304" pitchFamily="18" charset="0"/>
                        </a:rPr>
                        <a:t>Bijzonderheden</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FCAE7"/>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a:effectLst/>
                          <a:latin typeface="Verdana" panose="020B0604030504040204" pitchFamily="34" charset="0"/>
                          <a:ea typeface="Verdana" panose="020B0604030504040204" pitchFamily="34" charset="0"/>
                          <a:cs typeface="Times New Roman" panose="02020603050405020304" pitchFamily="18" charset="0"/>
                        </a:rPr>
                        <a:t>In 1966 is gehele onderbouw voor beide bruggen gebouwd en gefundeerd op staal</a:t>
                      </a:r>
                      <a:endParaRPr lang="nl-NL" sz="80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FCAE7"/>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9163586"/>
                  </a:ext>
                </a:extLst>
              </a:tr>
              <a:tr h="1914238">
                <a:tc>
                  <a:txBody>
                    <a:bodyPr/>
                    <a:lstStyle/>
                    <a:p>
                      <a:pPr>
                        <a:spcBef>
                          <a:spcPts val="600"/>
                        </a:spcBef>
                        <a:spcAft>
                          <a:spcPts val="0"/>
                        </a:spcAft>
                      </a:pPr>
                      <a:r>
                        <a:rPr lang="nl-NL" sz="900" b="1" dirty="0" err="1">
                          <a:effectLst/>
                          <a:latin typeface="Verdana" panose="020B0604030504040204" pitchFamily="34" charset="0"/>
                          <a:ea typeface="Verdana" panose="020B0604030504040204" pitchFamily="34" charset="0"/>
                          <a:cs typeface="Times New Roman" panose="02020603050405020304" pitchFamily="18" charset="0"/>
                        </a:rPr>
                        <a:t>VenR</a:t>
                      </a:r>
                      <a:r>
                        <a:rPr lang="nl-NL" sz="900" b="1" dirty="0">
                          <a:effectLst/>
                          <a:latin typeface="Verdana" panose="020B0604030504040204" pitchFamily="34" charset="0"/>
                          <a:ea typeface="Verdana" panose="020B0604030504040204" pitchFamily="34" charset="0"/>
                          <a:cs typeface="Times New Roman" panose="02020603050405020304" pitchFamily="18" charset="0"/>
                        </a:rPr>
                        <a:t> </a:t>
                      </a:r>
                      <a:r>
                        <a:rPr lang="nl-NL" sz="900" b="1" dirty="0" err="1" smtClean="0">
                          <a:effectLst/>
                          <a:latin typeface="Verdana" panose="020B0604030504040204" pitchFamily="34" charset="0"/>
                          <a:ea typeface="Verdana" panose="020B0604030504040204" pitchFamily="34" charset="0"/>
                          <a:cs typeface="Times New Roman" panose="02020603050405020304" pitchFamily="18" charset="0"/>
                        </a:rPr>
                        <a:t>scop</a:t>
                      </a:r>
                      <a:endParaRPr lang="nl-NL" sz="800" dirty="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8FCAE7"/>
                      </a:solidFill>
                      <a:prstDash val="solid"/>
                      <a:round/>
                      <a:headEnd type="none" w="med" len="med"/>
                      <a:tailEnd type="none" w="med" len="med"/>
                    </a:lnB>
                    <a:solidFill>
                      <a:srgbClr val="FFFFFF"/>
                    </a:solidFill>
                  </a:tcPr>
                </a:tc>
                <a:tc>
                  <a:txBody>
                    <a:bodyPr/>
                    <a:lstStyle/>
                    <a:p>
                      <a:pPr>
                        <a:spcBef>
                          <a:spcPts val="600"/>
                        </a:spcBef>
                        <a:spcAft>
                          <a:spcPts val="0"/>
                        </a:spcAft>
                      </a:pPr>
                      <a:r>
                        <a:rPr lang="nl-NL" sz="900" dirty="0">
                          <a:effectLst/>
                          <a:latin typeface="Verdana" panose="020B0604030504040204" pitchFamily="34" charset="0"/>
                          <a:ea typeface="Verdana" panose="020B0604030504040204" pitchFamily="34" charset="0"/>
                          <a:cs typeface="Times New Roman" panose="02020603050405020304" pitchFamily="18" charset="0"/>
                        </a:rPr>
                        <a:t>De scope van de planstudie betreft het onderzoeken van de meest kosteneffectieve variant in investeringen en onderhoud voor beide brugvallen opdat de constructieve veiligheid wordt hersteld, de geluidsoverlast wordt opgelost en theoretisch einde levensduur (2047) kan worden bereikt.</a:t>
                      </a:r>
                      <a:endParaRPr lang="nl-NL" sz="800" dirty="0">
                        <a:effectLst/>
                        <a:latin typeface="Verdana" panose="020B0604030504040204" pitchFamily="34" charset="0"/>
                        <a:ea typeface="Verdana" panose="020B0604030504040204" pitchFamily="34" charset="0"/>
                        <a:cs typeface="Times New Roman" panose="02020603050405020304" pitchFamily="18" charset="0"/>
                      </a:endParaRPr>
                    </a:p>
                    <a:p>
                      <a:pPr>
                        <a:spcBef>
                          <a:spcPts val="600"/>
                        </a:spcBef>
                        <a:spcAft>
                          <a:spcPts val="0"/>
                        </a:spcAft>
                      </a:pPr>
                      <a:r>
                        <a:rPr lang="nl-NL" sz="900" dirty="0">
                          <a:effectLst/>
                          <a:latin typeface="Verdana" panose="020B0604030504040204" pitchFamily="34" charset="0"/>
                          <a:ea typeface="Verdana" panose="020B0604030504040204" pitchFamily="34" charset="0"/>
                          <a:cs typeface="Times New Roman" panose="02020603050405020304" pitchFamily="18" charset="0"/>
                        </a:rPr>
                        <a:t>De volledige installatie dient bij behoud beweegbare brug te worden vervangen, inclusief nieuwe bediening/besturing en bewaking.</a:t>
                      </a:r>
                      <a:endParaRPr lang="nl-NL" sz="800" dirty="0">
                        <a:effectLst/>
                        <a:latin typeface="Verdana" panose="020B0604030504040204" pitchFamily="34" charset="0"/>
                        <a:ea typeface="Verdana" panose="020B0604030504040204" pitchFamily="34" charset="0"/>
                        <a:cs typeface="Times New Roman" panose="02020603050405020304" pitchFamily="18" charset="0"/>
                      </a:endParaRPr>
                    </a:p>
                    <a:p>
                      <a:pPr>
                        <a:spcBef>
                          <a:spcPts val="600"/>
                        </a:spcBef>
                        <a:spcAft>
                          <a:spcPts val="0"/>
                        </a:spcAft>
                      </a:pPr>
                      <a:r>
                        <a:rPr lang="nl-NL" sz="900" dirty="0">
                          <a:effectLst/>
                          <a:latin typeface="Verdana" panose="020B0604030504040204" pitchFamily="34" charset="0"/>
                          <a:ea typeface="Verdana" panose="020B0604030504040204" pitchFamily="34" charset="0"/>
                          <a:cs typeface="Times New Roman" panose="02020603050405020304" pitchFamily="18" charset="0"/>
                        </a:rPr>
                        <a:t>Bedienvorm (lokaal, bediening op afstand of voorbereid voor bediening op afstand) is afhankelijk van nog op te stellen bedienvisie.</a:t>
                      </a:r>
                      <a:endParaRPr lang="nl-NL" sz="800" dirty="0">
                        <a:effectLst/>
                        <a:latin typeface="Verdana" panose="020B0604030504040204" pitchFamily="34" charset="0"/>
                        <a:ea typeface="Verdana" panose="020B0604030504040204" pitchFamily="34" charset="0"/>
                        <a:cs typeface="Times New Roman" panose="02020603050405020304" pitchFamily="18" charset="0"/>
                      </a:endParaRPr>
                    </a:p>
                  </a:txBody>
                  <a:tcPr marL="58397" marR="58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8FCAE7"/>
                      </a:solidFill>
                      <a:prstDash val="solid"/>
                      <a:round/>
                      <a:headEnd type="none" w="med" len="med"/>
                      <a:tailEnd type="none" w="med" len="med"/>
                    </a:lnB>
                  </a:tcPr>
                </a:tc>
                <a:extLst>
                  <a:ext uri="{0D108BD9-81ED-4DB2-BD59-A6C34878D82A}">
                    <a16:rowId xmlns:a16="http://schemas.microsoft.com/office/drawing/2014/main" val="1203702411"/>
                  </a:ext>
                </a:extLst>
              </a:tr>
            </a:tbl>
          </a:graphicData>
        </a:graphic>
      </p:graphicFrame>
    </p:spTree>
    <p:extLst>
      <p:ext uri="{BB962C8B-B14F-4D97-AF65-F5344CB8AC3E}">
        <p14:creationId xmlns:p14="http://schemas.microsoft.com/office/powerpoint/2010/main" val="954090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11</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r>
              <a:rPr lang="nl-NL" dirty="0" err="1" smtClean="0"/>
              <a:t>Rws</a:t>
            </a:r>
            <a:r>
              <a:rPr lang="nl-NL" dirty="0" smtClean="0"/>
              <a:t> informatie</a:t>
            </a:r>
            <a:endParaRPr lang="nl-NL" dirty="0"/>
          </a:p>
        </p:txBody>
      </p:sp>
      <p:pic>
        <p:nvPicPr>
          <p:cNvPr id="4" name="Afbeelding 3"/>
          <p:cNvPicPr>
            <a:picLocks noChangeAspect="1"/>
          </p:cNvPicPr>
          <p:nvPr/>
        </p:nvPicPr>
        <p:blipFill rotWithShape="1">
          <a:blip r:embed="rId2"/>
          <a:srcRect t="8889" b="50346"/>
          <a:stretch/>
        </p:blipFill>
        <p:spPr>
          <a:xfrm>
            <a:off x="6288963" y="12150"/>
            <a:ext cx="5764924" cy="2997750"/>
          </a:xfrm>
          <a:prstGeom prst="rect">
            <a:avLst/>
          </a:prstGeom>
        </p:spPr>
      </p:pic>
      <p:sp>
        <p:nvSpPr>
          <p:cNvPr id="7" name="Ovaal 6"/>
          <p:cNvSpPr/>
          <p:nvPr/>
        </p:nvSpPr>
        <p:spPr>
          <a:xfrm>
            <a:off x="11830976" y="73498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p:cNvSpPr/>
          <p:nvPr/>
        </p:nvSpPr>
        <p:spPr>
          <a:xfrm>
            <a:off x="11336689" y="44923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p:cNvSpPr/>
          <p:nvPr/>
        </p:nvSpPr>
        <p:spPr>
          <a:xfrm>
            <a:off x="9946039" y="106555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p:cNvSpPr/>
          <p:nvPr/>
        </p:nvSpPr>
        <p:spPr>
          <a:xfrm>
            <a:off x="9830833" y="1396130"/>
            <a:ext cx="222911" cy="219075"/>
          </a:xfrm>
          <a:prstGeom prst="ellipse">
            <a:avLst/>
          </a:prstGeom>
          <a:solidFill>
            <a:schemeClr val="accent5">
              <a:lumMod val="60000"/>
              <a:lumOff val="4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p:cNvSpPr/>
          <p:nvPr/>
        </p:nvSpPr>
        <p:spPr>
          <a:xfrm>
            <a:off x="9555640" y="142738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al 15"/>
          <p:cNvSpPr/>
          <p:nvPr/>
        </p:nvSpPr>
        <p:spPr>
          <a:xfrm>
            <a:off x="9679295" y="1098775"/>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p:cNvSpPr/>
          <p:nvPr/>
        </p:nvSpPr>
        <p:spPr>
          <a:xfrm>
            <a:off x="9812667" y="8797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p:cNvSpPr/>
          <p:nvPr/>
        </p:nvSpPr>
        <p:spPr>
          <a:xfrm>
            <a:off x="9946039" y="22285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219824" y="140270"/>
            <a:ext cx="10933200" cy="661150"/>
          </a:xfrm>
        </p:spPr>
        <p:txBody>
          <a:bodyPr>
            <a:normAutofit/>
          </a:bodyPr>
          <a:lstStyle/>
          <a:p>
            <a:r>
              <a:rPr lang="nl-NL" sz="3200" dirty="0" err="1"/>
              <a:t>VenR</a:t>
            </a:r>
            <a:r>
              <a:rPr lang="nl-NL" sz="3200" dirty="0"/>
              <a:t> Scharsterrijnbruggen		</a:t>
            </a:r>
          </a:p>
        </p:txBody>
      </p:sp>
      <p:pic>
        <p:nvPicPr>
          <p:cNvPr id="4098" name="Picture 2" descr="Scharsterrijnbrug - Wikipedia"/>
          <p:cNvPicPr>
            <a:picLocks noChangeAspect="1" noChangeArrowheads="1"/>
          </p:cNvPicPr>
          <p:nvPr/>
        </p:nvPicPr>
        <p:blipFill rotWithShape="1">
          <a:blip r:embed="rId3">
            <a:extLst>
              <a:ext uri="{28A0092B-C50C-407E-A947-70E740481C1C}">
                <a14:useLocalDpi xmlns:a14="http://schemas.microsoft.com/office/drawing/2010/main" val="0"/>
              </a:ext>
            </a:extLst>
          </a:blip>
          <a:srcRect t="31734"/>
          <a:stretch/>
        </p:blipFill>
        <p:spPr bwMode="auto">
          <a:xfrm>
            <a:off x="6278073" y="3307255"/>
            <a:ext cx="5664358" cy="2900114"/>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a:stretch>
            <a:fillRect/>
          </a:stretch>
        </p:blipFill>
        <p:spPr>
          <a:xfrm>
            <a:off x="182032" y="752234"/>
            <a:ext cx="6105525" cy="5715000"/>
          </a:xfrm>
          <a:prstGeom prst="rect">
            <a:avLst/>
          </a:prstGeom>
        </p:spPr>
      </p:pic>
    </p:spTree>
    <p:extLst>
      <p:ext uri="{BB962C8B-B14F-4D97-AF65-F5344CB8AC3E}">
        <p14:creationId xmlns:p14="http://schemas.microsoft.com/office/powerpoint/2010/main" val="3156543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12</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r>
              <a:rPr lang="nl-NL" dirty="0" err="1" smtClean="0"/>
              <a:t>Rws</a:t>
            </a:r>
            <a:r>
              <a:rPr lang="nl-NL" dirty="0" smtClean="0"/>
              <a:t> informatie</a:t>
            </a:r>
            <a:endParaRPr lang="nl-NL" dirty="0"/>
          </a:p>
        </p:txBody>
      </p:sp>
      <p:sp>
        <p:nvSpPr>
          <p:cNvPr id="2" name="Titel 1"/>
          <p:cNvSpPr>
            <a:spLocks noGrp="1"/>
          </p:cNvSpPr>
          <p:nvPr>
            <p:ph type="title"/>
          </p:nvPr>
        </p:nvSpPr>
        <p:spPr>
          <a:xfrm>
            <a:off x="626400" y="172245"/>
            <a:ext cx="10933200" cy="661150"/>
          </a:xfrm>
        </p:spPr>
        <p:txBody>
          <a:bodyPr>
            <a:normAutofit/>
          </a:bodyPr>
          <a:lstStyle/>
          <a:p>
            <a:r>
              <a:rPr lang="nl-NL" sz="3200" dirty="0" err="1"/>
              <a:t>VenR</a:t>
            </a:r>
            <a:r>
              <a:rPr lang="nl-NL" sz="3200" dirty="0"/>
              <a:t> Eilandbrug	</a:t>
            </a:r>
          </a:p>
        </p:txBody>
      </p:sp>
      <p:pic>
        <p:nvPicPr>
          <p:cNvPr id="4" name="Afbeelding 3"/>
          <p:cNvPicPr>
            <a:picLocks noChangeAspect="1"/>
          </p:cNvPicPr>
          <p:nvPr/>
        </p:nvPicPr>
        <p:blipFill rotWithShape="1">
          <a:blip r:embed="rId2"/>
          <a:srcRect t="8889" b="50346"/>
          <a:stretch/>
        </p:blipFill>
        <p:spPr>
          <a:xfrm>
            <a:off x="6288963" y="12150"/>
            <a:ext cx="5764924" cy="2997750"/>
          </a:xfrm>
          <a:prstGeom prst="rect">
            <a:avLst/>
          </a:prstGeom>
          <a:solidFill>
            <a:schemeClr val="accent5">
              <a:lumMod val="60000"/>
              <a:lumOff val="40000"/>
            </a:schemeClr>
          </a:solidFill>
        </p:spPr>
      </p:pic>
      <p:sp>
        <p:nvSpPr>
          <p:cNvPr id="7" name="Ovaal 6"/>
          <p:cNvSpPr/>
          <p:nvPr/>
        </p:nvSpPr>
        <p:spPr>
          <a:xfrm>
            <a:off x="11830976" y="73498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p:cNvSpPr/>
          <p:nvPr/>
        </p:nvSpPr>
        <p:spPr>
          <a:xfrm>
            <a:off x="11336689" y="44923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p:cNvSpPr/>
          <p:nvPr/>
        </p:nvSpPr>
        <p:spPr>
          <a:xfrm>
            <a:off x="9946039" y="106555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p:cNvSpPr/>
          <p:nvPr/>
        </p:nvSpPr>
        <p:spPr>
          <a:xfrm>
            <a:off x="9830833" y="139613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p:cNvSpPr/>
          <p:nvPr/>
        </p:nvSpPr>
        <p:spPr>
          <a:xfrm>
            <a:off x="9555640" y="142738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al 15"/>
          <p:cNvSpPr/>
          <p:nvPr/>
        </p:nvSpPr>
        <p:spPr>
          <a:xfrm>
            <a:off x="9679295" y="1098775"/>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p:cNvSpPr/>
          <p:nvPr/>
        </p:nvSpPr>
        <p:spPr>
          <a:xfrm>
            <a:off x="9812667" y="8797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p:cNvSpPr/>
          <p:nvPr/>
        </p:nvSpPr>
        <p:spPr>
          <a:xfrm>
            <a:off x="9946039" y="2228500"/>
            <a:ext cx="222911" cy="219075"/>
          </a:xfrm>
          <a:prstGeom prst="ellipse">
            <a:avLst/>
          </a:prstGeom>
          <a:solidFill>
            <a:schemeClr val="accent5">
              <a:lumMod val="60000"/>
              <a:lumOff val="4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4662" y="3031758"/>
            <a:ext cx="5779225" cy="3496431"/>
          </a:xfrm>
          <a:prstGeom prst="rect">
            <a:avLst/>
          </a:prstGeom>
        </p:spPr>
      </p:pic>
      <p:pic>
        <p:nvPicPr>
          <p:cNvPr id="5" name="Afbeelding 4"/>
          <p:cNvPicPr>
            <a:picLocks noChangeAspect="1"/>
          </p:cNvPicPr>
          <p:nvPr/>
        </p:nvPicPr>
        <p:blipFill>
          <a:blip r:embed="rId4"/>
          <a:stretch>
            <a:fillRect/>
          </a:stretch>
        </p:blipFill>
        <p:spPr>
          <a:xfrm>
            <a:off x="578705" y="1065557"/>
            <a:ext cx="5710258" cy="4644580"/>
          </a:xfrm>
          <a:prstGeom prst="rect">
            <a:avLst/>
          </a:prstGeom>
        </p:spPr>
      </p:pic>
    </p:spTree>
    <p:extLst>
      <p:ext uri="{BB962C8B-B14F-4D97-AF65-F5344CB8AC3E}">
        <p14:creationId xmlns:p14="http://schemas.microsoft.com/office/powerpoint/2010/main" val="1352238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13</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endParaRPr lang="nl-NL"/>
          </a:p>
        </p:txBody>
      </p:sp>
      <p:pic>
        <p:nvPicPr>
          <p:cNvPr id="4" name="Afbeelding 3"/>
          <p:cNvPicPr>
            <a:picLocks noChangeAspect="1"/>
          </p:cNvPicPr>
          <p:nvPr/>
        </p:nvPicPr>
        <p:blipFill rotWithShape="1">
          <a:blip r:embed="rId2"/>
          <a:srcRect t="44214" b="14985"/>
          <a:stretch/>
        </p:blipFill>
        <p:spPr>
          <a:xfrm>
            <a:off x="6241338" y="3242770"/>
            <a:ext cx="5764924" cy="3000375"/>
          </a:xfrm>
          <a:prstGeom prst="rect">
            <a:avLst/>
          </a:prstGeom>
        </p:spPr>
      </p:pic>
      <p:sp>
        <p:nvSpPr>
          <p:cNvPr id="12" name="Ovaal 11"/>
          <p:cNvSpPr/>
          <p:nvPr/>
        </p:nvSpPr>
        <p:spPr>
          <a:xfrm>
            <a:off x="7097158" y="530017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al 12"/>
          <p:cNvSpPr/>
          <p:nvPr/>
        </p:nvSpPr>
        <p:spPr>
          <a:xfrm>
            <a:off x="6874247" y="581452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al 13"/>
          <p:cNvSpPr/>
          <p:nvPr/>
        </p:nvSpPr>
        <p:spPr>
          <a:xfrm>
            <a:off x="6877614" y="5924058"/>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0000" y="294868"/>
            <a:ext cx="10933200" cy="661150"/>
          </a:xfrm>
        </p:spPr>
        <p:txBody>
          <a:bodyPr>
            <a:normAutofit/>
          </a:bodyPr>
          <a:lstStyle/>
          <a:p>
            <a:r>
              <a:rPr lang="nl-NL" sz="3200" dirty="0"/>
              <a:t>GVO </a:t>
            </a:r>
            <a:r>
              <a:rPr lang="nl-NL" sz="3200" dirty="0" err="1"/>
              <a:t>Vlakebrug</a:t>
            </a:r>
            <a:endParaRPr lang="nl-NL" sz="3200" dirty="0"/>
          </a:p>
        </p:txBody>
      </p:sp>
      <p:sp>
        <p:nvSpPr>
          <p:cNvPr id="11" name="Ovaal 10"/>
          <p:cNvSpPr/>
          <p:nvPr/>
        </p:nvSpPr>
        <p:spPr>
          <a:xfrm>
            <a:off x="7098064" y="5409709"/>
            <a:ext cx="222911" cy="219075"/>
          </a:xfrm>
          <a:prstGeom prst="ellipse">
            <a:avLst/>
          </a:prstGeom>
          <a:solidFill>
            <a:schemeClr val="accent5">
              <a:lumMod val="60000"/>
              <a:lumOff val="4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122" name="Picture 2" descr="Hinder door werk aan Vlakebrug en Postbrug - Binnenvaartkrant"/>
          <p:cNvPicPr>
            <a:picLocks noChangeAspect="1" noChangeArrowheads="1"/>
          </p:cNvPicPr>
          <p:nvPr/>
        </p:nvPicPr>
        <p:blipFill rotWithShape="1">
          <a:blip r:embed="rId3">
            <a:extLst>
              <a:ext uri="{28A0092B-C50C-407E-A947-70E740481C1C}">
                <a14:useLocalDpi xmlns:a14="http://schemas.microsoft.com/office/drawing/2010/main" val="0"/>
              </a:ext>
            </a:extLst>
          </a:blip>
          <a:srcRect t="17013" b="21987"/>
          <a:stretch/>
        </p:blipFill>
        <p:spPr bwMode="auto">
          <a:xfrm>
            <a:off x="6291262" y="623395"/>
            <a:ext cx="5715000" cy="2324100"/>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p:cNvPicPr>
            <a:picLocks noChangeAspect="1"/>
          </p:cNvPicPr>
          <p:nvPr/>
        </p:nvPicPr>
        <p:blipFill>
          <a:blip r:embed="rId4"/>
          <a:stretch>
            <a:fillRect/>
          </a:stretch>
        </p:blipFill>
        <p:spPr>
          <a:xfrm>
            <a:off x="630000" y="734017"/>
            <a:ext cx="4541609" cy="5955976"/>
          </a:xfrm>
          <a:prstGeom prst="rect">
            <a:avLst/>
          </a:prstGeom>
        </p:spPr>
      </p:pic>
    </p:spTree>
    <p:extLst>
      <p:ext uri="{BB962C8B-B14F-4D97-AF65-F5344CB8AC3E}">
        <p14:creationId xmlns:p14="http://schemas.microsoft.com/office/powerpoint/2010/main" val="2030438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14</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endParaRPr lang="nl-NL"/>
          </a:p>
        </p:txBody>
      </p:sp>
      <p:pic>
        <p:nvPicPr>
          <p:cNvPr id="4" name="Afbeelding 3"/>
          <p:cNvPicPr>
            <a:picLocks noChangeAspect="1"/>
          </p:cNvPicPr>
          <p:nvPr/>
        </p:nvPicPr>
        <p:blipFill rotWithShape="1">
          <a:blip r:embed="rId2"/>
          <a:srcRect t="44214" b="14985"/>
          <a:stretch/>
        </p:blipFill>
        <p:spPr>
          <a:xfrm>
            <a:off x="6241338" y="3242770"/>
            <a:ext cx="5764924" cy="3000375"/>
          </a:xfrm>
          <a:prstGeom prst="rect">
            <a:avLst/>
          </a:prstGeom>
        </p:spPr>
      </p:pic>
      <p:sp>
        <p:nvSpPr>
          <p:cNvPr id="11" name="Ovaal 10"/>
          <p:cNvSpPr/>
          <p:nvPr/>
        </p:nvSpPr>
        <p:spPr>
          <a:xfrm>
            <a:off x="7098064" y="5409709"/>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Ovaal 11"/>
          <p:cNvSpPr/>
          <p:nvPr/>
        </p:nvSpPr>
        <p:spPr>
          <a:xfrm>
            <a:off x="7097158" y="5300171"/>
            <a:ext cx="222911" cy="219075"/>
          </a:xfrm>
          <a:prstGeom prst="ellipse">
            <a:avLst/>
          </a:prstGeom>
          <a:solidFill>
            <a:schemeClr val="accent5">
              <a:lumMod val="60000"/>
              <a:lumOff val="4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al 12"/>
          <p:cNvSpPr/>
          <p:nvPr/>
        </p:nvSpPr>
        <p:spPr>
          <a:xfrm>
            <a:off x="6874247" y="581452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al 13"/>
          <p:cNvSpPr/>
          <p:nvPr/>
        </p:nvSpPr>
        <p:spPr>
          <a:xfrm>
            <a:off x="6877614" y="5924058"/>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0000" y="294868"/>
            <a:ext cx="10933200" cy="661150"/>
          </a:xfrm>
        </p:spPr>
        <p:txBody>
          <a:bodyPr>
            <a:normAutofit/>
          </a:bodyPr>
          <a:lstStyle/>
          <a:p>
            <a:r>
              <a:rPr lang="nl-NL" sz="3200" dirty="0"/>
              <a:t>GVO Postbrug</a:t>
            </a:r>
          </a:p>
        </p:txBody>
      </p:sp>
      <p:pic>
        <p:nvPicPr>
          <p:cNvPr id="9" name="Afbeelding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3308" y="293590"/>
            <a:ext cx="5462954" cy="2949180"/>
          </a:xfrm>
          <a:prstGeom prst="rect">
            <a:avLst/>
          </a:prstGeom>
        </p:spPr>
      </p:pic>
      <p:pic>
        <p:nvPicPr>
          <p:cNvPr id="5" name="Afbeelding 4"/>
          <p:cNvPicPr>
            <a:picLocks noChangeAspect="1"/>
          </p:cNvPicPr>
          <p:nvPr/>
        </p:nvPicPr>
        <p:blipFill>
          <a:blip r:embed="rId4"/>
          <a:stretch>
            <a:fillRect/>
          </a:stretch>
        </p:blipFill>
        <p:spPr>
          <a:xfrm>
            <a:off x="552842" y="836579"/>
            <a:ext cx="5260133" cy="5875593"/>
          </a:xfrm>
          <a:prstGeom prst="rect">
            <a:avLst/>
          </a:prstGeom>
        </p:spPr>
      </p:pic>
    </p:spTree>
    <p:extLst>
      <p:ext uri="{BB962C8B-B14F-4D97-AF65-F5344CB8AC3E}">
        <p14:creationId xmlns:p14="http://schemas.microsoft.com/office/powerpoint/2010/main" val="2211553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15</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r>
              <a:rPr lang="nl-NL" dirty="0" err="1" smtClean="0"/>
              <a:t>Rws</a:t>
            </a:r>
            <a:r>
              <a:rPr lang="nl-NL" dirty="0" smtClean="0"/>
              <a:t> informatie</a:t>
            </a:r>
            <a:endParaRPr lang="nl-NL" dirty="0"/>
          </a:p>
        </p:txBody>
      </p:sp>
      <p:sp>
        <p:nvSpPr>
          <p:cNvPr id="2" name="Titel 1"/>
          <p:cNvSpPr>
            <a:spLocks noGrp="1"/>
          </p:cNvSpPr>
          <p:nvPr>
            <p:ph type="title"/>
          </p:nvPr>
        </p:nvSpPr>
        <p:spPr>
          <a:xfrm>
            <a:off x="626400" y="172245"/>
            <a:ext cx="10933200" cy="661150"/>
          </a:xfrm>
        </p:spPr>
        <p:txBody>
          <a:bodyPr>
            <a:normAutofit/>
          </a:bodyPr>
          <a:lstStyle/>
          <a:p>
            <a:r>
              <a:rPr lang="nl-NL" sz="3200" dirty="0" err="1"/>
              <a:t>VenR</a:t>
            </a:r>
            <a:r>
              <a:rPr lang="nl-NL" sz="3200" dirty="0"/>
              <a:t> Oude Schouw	</a:t>
            </a:r>
          </a:p>
        </p:txBody>
      </p:sp>
      <p:pic>
        <p:nvPicPr>
          <p:cNvPr id="4" name="Afbeelding 3"/>
          <p:cNvPicPr>
            <a:picLocks noChangeAspect="1"/>
          </p:cNvPicPr>
          <p:nvPr/>
        </p:nvPicPr>
        <p:blipFill rotWithShape="1">
          <a:blip r:embed="rId2"/>
          <a:srcRect t="8889" b="50346"/>
          <a:stretch/>
        </p:blipFill>
        <p:spPr>
          <a:xfrm>
            <a:off x="6381087" y="12150"/>
            <a:ext cx="5672800" cy="2949846"/>
          </a:xfrm>
          <a:prstGeom prst="rect">
            <a:avLst/>
          </a:prstGeom>
        </p:spPr>
      </p:pic>
      <p:sp>
        <p:nvSpPr>
          <p:cNvPr id="7" name="Ovaal 6"/>
          <p:cNvSpPr/>
          <p:nvPr/>
        </p:nvSpPr>
        <p:spPr>
          <a:xfrm>
            <a:off x="11830976" y="73498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p:cNvSpPr/>
          <p:nvPr/>
        </p:nvSpPr>
        <p:spPr>
          <a:xfrm>
            <a:off x="11336689" y="44923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p:cNvSpPr/>
          <p:nvPr/>
        </p:nvSpPr>
        <p:spPr>
          <a:xfrm>
            <a:off x="9946039" y="106555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p:cNvSpPr/>
          <p:nvPr/>
        </p:nvSpPr>
        <p:spPr>
          <a:xfrm>
            <a:off x="9830833" y="139613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p:cNvSpPr/>
          <p:nvPr/>
        </p:nvSpPr>
        <p:spPr>
          <a:xfrm>
            <a:off x="9555640" y="142738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al 15"/>
          <p:cNvSpPr/>
          <p:nvPr/>
        </p:nvSpPr>
        <p:spPr>
          <a:xfrm>
            <a:off x="9679295" y="1098775"/>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p:cNvSpPr/>
          <p:nvPr/>
        </p:nvSpPr>
        <p:spPr>
          <a:xfrm>
            <a:off x="9812667" y="879700"/>
            <a:ext cx="222911" cy="219075"/>
          </a:xfrm>
          <a:prstGeom prst="ellipse">
            <a:avLst/>
          </a:prstGeom>
          <a:solidFill>
            <a:schemeClr val="accent5">
              <a:lumMod val="60000"/>
              <a:lumOff val="4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p:cNvSpPr/>
          <p:nvPr/>
        </p:nvSpPr>
        <p:spPr>
          <a:xfrm>
            <a:off x="9946039" y="22285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26" name="Picture 2" descr="Brug Aldskou (Oudeschouw) in Oudeschouw, bedieningstijden - Waterkaart Liv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936" t="37254" r="21777" b="24834"/>
          <a:stretch/>
        </p:blipFill>
        <p:spPr bwMode="auto">
          <a:xfrm>
            <a:off x="6286070" y="3275280"/>
            <a:ext cx="5905929" cy="274452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a:stretch>
            <a:fillRect/>
          </a:stretch>
        </p:blipFill>
        <p:spPr>
          <a:xfrm>
            <a:off x="557307" y="968858"/>
            <a:ext cx="5892873" cy="5100477"/>
          </a:xfrm>
          <a:prstGeom prst="rect">
            <a:avLst/>
          </a:prstGeom>
        </p:spPr>
      </p:pic>
    </p:spTree>
    <p:extLst>
      <p:ext uri="{BB962C8B-B14F-4D97-AF65-F5344CB8AC3E}">
        <p14:creationId xmlns:p14="http://schemas.microsoft.com/office/powerpoint/2010/main" val="3736945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16</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r>
              <a:rPr lang="nl-NL" dirty="0" err="1" smtClean="0"/>
              <a:t>Rws</a:t>
            </a:r>
            <a:r>
              <a:rPr lang="nl-NL" dirty="0" smtClean="0"/>
              <a:t> informatie</a:t>
            </a:r>
            <a:endParaRPr lang="nl-NL" dirty="0"/>
          </a:p>
        </p:txBody>
      </p:sp>
      <p:sp>
        <p:nvSpPr>
          <p:cNvPr id="2" name="Titel 1"/>
          <p:cNvSpPr>
            <a:spLocks noGrp="1"/>
          </p:cNvSpPr>
          <p:nvPr>
            <p:ph type="title"/>
          </p:nvPr>
        </p:nvSpPr>
        <p:spPr>
          <a:xfrm>
            <a:off x="626400" y="172245"/>
            <a:ext cx="10933200" cy="661150"/>
          </a:xfrm>
        </p:spPr>
        <p:txBody>
          <a:bodyPr>
            <a:normAutofit/>
          </a:bodyPr>
          <a:lstStyle/>
          <a:p>
            <a:r>
              <a:rPr lang="nl-NL" sz="3200" dirty="0" err="1"/>
              <a:t>VenR</a:t>
            </a:r>
            <a:r>
              <a:rPr lang="nl-NL" sz="3200" dirty="0"/>
              <a:t> Spannenburg	</a:t>
            </a:r>
          </a:p>
        </p:txBody>
      </p:sp>
      <p:pic>
        <p:nvPicPr>
          <p:cNvPr id="4" name="Afbeelding 3"/>
          <p:cNvPicPr>
            <a:picLocks noChangeAspect="1"/>
          </p:cNvPicPr>
          <p:nvPr/>
        </p:nvPicPr>
        <p:blipFill rotWithShape="1">
          <a:blip r:embed="rId2"/>
          <a:srcRect t="8889" b="50346"/>
          <a:stretch/>
        </p:blipFill>
        <p:spPr>
          <a:xfrm>
            <a:off x="6288963" y="12150"/>
            <a:ext cx="5764924" cy="2997750"/>
          </a:xfrm>
          <a:prstGeom prst="rect">
            <a:avLst/>
          </a:prstGeom>
        </p:spPr>
      </p:pic>
      <p:sp>
        <p:nvSpPr>
          <p:cNvPr id="7" name="Ovaal 6"/>
          <p:cNvSpPr/>
          <p:nvPr/>
        </p:nvSpPr>
        <p:spPr>
          <a:xfrm>
            <a:off x="11830976" y="73498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p:cNvSpPr/>
          <p:nvPr/>
        </p:nvSpPr>
        <p:spPr>
          <a:xfrm>
            <a:off x="11336689" y="44923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p:cNvSpPr/>
          <p:nvPr/>
        </p:nvSpPr>
        <p:spPr>
          <a:xfrm>
            <a:off x="9946039" y="106555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p:cNvSpPr/>
          <p:nvPr/>
        </p:nvSpPr>
        <p:spPr>
          <a:xfrm>
            <a:off x="9830833" y="139613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p:cNvSpPr/>
          <p:nvPr/>
        </p:nvSpPr>
        <p:spPr>
          <a:xfrm>
            <a:off x="9555640" y="1427386"/>
            <a:ext cx="222911" cy="219075"/>
          </a:xfrm>
          <a:prstGeom prst="ellipse">
            <a:avLst/>
          </a:prstGeom>
          <a:solidFill>
            <a:schemeClr val="accent5">
              <a:lumMod val="60000"/>
              <a:lumOff val="4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al 15"/>
          <p:cNvSpPr/>
          <p:nvPr/>
        </p:nvSpPr>
        <p:spPr>
          <a:xfrm>
            <a:off x="9679295" y="1098775"/>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p:cNvSpPr/>
          <p:nvPr/>
        </p:nvSpPr>
        <p:spPr>
          <a:xfrm>
            <a:off x="9812667" y="8797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p:cNvSpPr/>
          <p:nvPr/>
        </p:nvSpPr>
        <p:spPr>
          <a:xfrm>
            <a:off x="9946039" y="22285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p:nvPicPr>
        <p:blipFill>
          <a:blip r:embed="rId3"/>
          <a:stretch>
            <a:fillRect/>
          </a:stretch>
        </p:blipFill>
        <p:spPr>
          <a:xfrm>
            <a:off x="6288963" y="3391444"/>
            <a:ext cx="5257800" cy="2952750"/>
          </a:xfrm>
          <a:prstGeom prst="rect">
            <a:avLst/>
          </a:prstGeom>
        </p:spPr>
      </p:pic>
      <p:pic>
        <p:nvPicPr>
          <p:cNvPr id="5" name="Afbeelding 4"/>
          <p:cNvPicPr>
            <a:picLocks noChangeAspect="1"/>
          </p:cNvPicPr>
          <p:nvPr/>
        </p:nvPicPr>
        <p:blipFill>
          <a:blip r:embed="rId4"/>
          <a:stretch>
            <a:fillRect/>
          </a:stretch>
        </p:blipFill>
        <p:spPr>
          <a:xfrm>
            <a:off x="373559" y="833395"/>
            <a:ext cx="5889263" cy="5406088"/>
          </a:xfrm>
          <a:prstGeom prst="rect">
            <a:avLst/>
          </a:prstGeom>
        </p:spPr>
      </p:pic>
    </p:spTree>
    <p:extLst>
      <p:ext uri="{BB962C8B-B14F-4D97-AF65-F5344CB8AC3E}">
        <p14:creationId xmlns:p14="http://schemas.microsoft.com/office/powerpoint/2010/main" val="1528587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17</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r>
              <a:rPr lang="nl-NL" dirty="0" err="1" smtClean="0"/>
              <a:t>Rws</a:t>
            </a:r>
            <a:r>
              <a:rPr lang="nl-NL" dirty="0" smtClean="0"/>
              <a:t> informatie</a:t>
            </a:r>
            <a:endParaRPr lang="nl-NL" dirty="0"/>
          </a:p>
        </p:txBody>
      </p:sp>
      <p:sp>
        <p:nvSpPr>
          <p:cNvPr id="2" name="Titel 1"/>
          <p:cNvSpPr>
            <a:spLocks noGrp="1"/>
          </p:cNvSpPr>
          <p:nvPr>
            <p:ph type="title"/>
          </p:nvPr>
        </p:nvSpPr>
        <p:spPr>
          <a:xfrm>
            <a:off x="626400" y="172245"/>
            <a:ext cx="10933200" cy="661150"/>
          </a:xfrm>
        </p:spPr>
        <p:txBody>
          <a:bodyPr>
            <a:normAutofit/>
          </a:bodyPr>
          <a:lstStyle/>
          <a:p>
            <a:r>
              <a:rPr lang="nl-NL" sz="3200" dirty="0" err="1"/>
              <a:t>VenR</a:t>
            </a:r>
            <a:r>
              <a:rPr lang="nl-NL" sz="3200" dirty="0"/>
              <a:t> Uitwellingerga	</a:t>
            </a:r>
          </a:p>
        </p:txBody>
      </p:sp>
      <p:pic>
        <p:nvPicPr>
          <p:cNvPr id="4" name="Afbeelding 3"/>
          <p:cNvPicPr>
            <a:picLocks noChangeAspect="1"/>
          </p:cNvPicPr>
          <p:nvPr/>
        </p:nvPicPr>
        <p:blipFill rotWithShape="1">
          <a:blip r:embed="rId2"/>
          <a:srcRect t="8889" b="50346"/>
          <a:stretch/>
        </p:blipFill>
        <p:spPr>
          <a:xfrm>
            <a:off x="6288963" y="12150"/>
            <a:ext cx="5764924" cy="2997750"/>
          </a:xfrm>
          <a:prstGeom prst="rect">
            <a:avLst/>
          </a:prstGeom>
        </p:spPr>
      </p:pic>
      <p:sp>
        <p:nvSpPr>
          <p:cNvPr id="7" name="Ovaal 6"/>
          <p:cNvSpPr/>
          <p:nvPr/>
        </p:nvSpPr>
        <p:spPr>
          <a:xfrm>
            <a:off x="11830976" y="73498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p:cNvSpPr/>
          <p:nvPr/>
        </p:nvSpPr>
        <p:spPr>
          <a:xfrm>
            <a:off x="11336689" y="44923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p:cNvSpPr/>
          <p:nvPr/>
        </p:nvSpPr>
        <p:spPr>
          <a:xfrm>
            <a:off x="9946039" y="106555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p:cNvSpPr/>
          <p:nvPr/>
        </p:nvSpPr>
        <p:spPr>
          <a:xfrm>
            <a:off x="9830833" y="139613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p:cNvSpPr/>
          <p:nvPr/>
        </p:nvSpPr>
        <p:spPr>
          <a:xfrm>
            <a:off x="9555640" y="142738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al 15"/>
          <p:cNvSpPr/>
          <p:nvPr/>
        </p:nvSpPr>
        <p:spPr>
          <a:xfrm>
            <a:off x="9679295" y="1098775"/>
            <a:ext cx="222911" cy="219075"/>
          </a:xfrm>
          <a:prstGeom prst="ellipse">
            <a:avLst/>
          </a:prstGeom>
          <a:solidFill>
            <a:schemeClr val="accent5">
              <a:lumMod val="60000"/>
              <a:lumOff val="4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p:cNvSpPr/>
          <p:nvPr/>
        </p:nvSpPr>
        <p:spPr>
          <a:xfrm>
            <a:off x="9812667" y="8797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p:cNvSpPr/>
          <p:nvPr/>
        </p:nvSpPr>
        <p:spPr>
          <a:xfrm>
            <a:off x="9946039" y="22285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050" name="Picture 2" descr="Brug Uitwellingerga | VVV Friesland Zuidwest"/>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926" t="30731" r="-272" b="17985"/>
          <a:stretch/>
        </p:blipFill>
        <p:spPr bwMode="auto">
          <a:xfrm>
            <a:off x="6288962" y="3928572"/>
            <a:ext cx="5903037" cy="2099208"/>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a:stretch>
            <a:fillRect/>
          </a:stretch>
        </p:blipFill>
        <p:spPr>
          <a:xfrm>
            <a:off x="656815" y="1065555"/>
            <a:ext cx="5816746" cy="5006589"/>
          </a:xfrm>
          <a:prstGeom prst="rect">
            <a:avLst/>
          </a:prstGeom>
        </p:spPr>
      </p:pic>
    </p:spTree>
    <p:extLst>
      <p:ext uri="{BB962C8B-B14F-4D97-AF65-F5344CB8AC3E}">
        <p14:creationId xmlns:p14="http://schemas.microsoft.com/office/powerpoint/2010/main" val="3757602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18</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endParaRPr lang="nl-NL"/>
          </a:p>
        </p:txBody>
      </p:sp>
      <p:pic>
        <p:nvPicPr>
          <p:cNvPr id="4" name="Afbeelding 3"/>
          <p:cNvPicPr>
            <a:picLocks noChangeAspect="1"/>
          </p:cNvPicPr>
          <p:nvPr/>
        </p:nvPicPr>
        <p:blipFill rotWithShape="1">
          <a:blip r:embed="rId2"/>
          <a:srcRect t="44214" b="14985"/>
          <a:stretch/>
        </p:blipFill>
        <p:spPr>
          <a:xfrm>
            <a:off x="6241338" y="3242770"/>
            <a:ext cx="5764924" cy="3000375"/>
          </a:xfrm>
          <a:prstGeom prst="rect">
            <a:avLst/>
          </a:prstGeom>
          <a:solidFill>
            <a:schemeClr val="accent2">
              <a:lumMod val="40000"/>
              <a:lumOff val="60000"/>
            </a:schemeClr>
          </a:solidFill>
        </p:spPr>
      </p:pic>
      <p:sp>
        <p:nvSpPr>
          <p:cNvPr id="11" name="Ovaal 10"/>
          <p:cNvSpPr/>
          <p:nvPr/>
        </p:nvSpPr>
        <p:spPr>
          <a:xfrm>
            <a:off x="7098064" y="5409709"/>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Ovaal 11"/>
          <p:cNvSpPr/>
          <p:nvPr/>
        </p:nvSpPr>
        <p:spPr>
          <a:xfrm>
            <a:off x="7097158" y="530017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al 12"/>
          <p:cNvSpPr/>
          <p:nvPr/>
        </p:nvSpPr>
        <p:spPr>
          <a:xfrm>
            <a:off x="6874247" y="5814521"/>
            <a:ext cx="222911" cy="219075"/>
          </a:xfrm>
          <a:prstGeom prst="ellipse">
            <a:avLst/>
          </a:prstGeom>
          <a:solidFill>
            <a:schemeClr val="accent2">
              <a:lumMod val="40000"/>
              <a:lumOff val="6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al 13"/>
          <p:cNvSpPr/>
          <p:nvPr/>
        </p:nvSpPr>
        <p:spPr>
          <a:xfrm>
            <a:off x="6877614" y="5924058"/>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0000" y="294868"/>
            <a:ext cx="10933200" cy="661150"/>
          </a:xfrm>
        </p:spPr>
        <p:txBody>
          <a:bodyPr>
            <a:normAutofit/>
          </a:bodyPr>
          <a:lstStyle/>
          <a:p>
            <a:r>
              <a:rPr lang="nl-NL" sz="3200" dirty="0"/>
              <a:t>GVO Sluiskil</a:t>
            </a:r>
          </a:p>
        </p:txBody>
      </p:sp>
      <p:pic>
        <p:nvPicPr>
          <p:cNvPr id="7" name="Afbeelding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5268" y="103461"/>
            <a:ext cx="5580994" cy="3139309"/>
          </a:xfrm>
          <a:prstGeom prst="rect">
            <a:avLst/>
          </a:prstGeom>
        </p:spPr>
      </p:pic>
      <p:pic>
        <p:nvPicPr>
          <p:cNvPr id="5" name="Afbeelding 4"/>
          <p:cNvPicPr>
            <a:picLocks noChangeAspect="1"/>
          </p:cNvPicPr>
          <p:nvPr/>
        </p:nvPicPr>
        <p:blipFill>
          <a:blip r:embed="rId4"/>
          <a:stretch>
            <a:fillRect/>
          </a:stretch>
        </p:blipFill>
        <p:spPr>
          <a:xfrm>
            <a:off x="630000" y="827677"/>
            <a:ext cx="4724116" cy="6030323"/>
          </a:xfrm>
          <a:prstGeom prst="rect">
            <a:avLst/>
          </a:prstGeom>
        </p:spPr>
      </p:pic>
    </p:spTree>
    <p:extLst>
      <p:ext uri="{BB962C8B-B14F-4D97-AF65-F5344CB8AC3E}">
        <p14:creationId xmlns:p14="http://schemas.microsoft.com/office/powerpoint/2010/main" val="154637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19</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endParaRPr lang="nl-NL"/>
          </a:p>
        </p:txBody>
      </p:sp>
      <p:pic>
        <p:nvPicPr>
          <p:cNvPr id="4" name="Afbeelding 3"/>
          <p:cNvPicPr>
            <a:picLocks noChangeAspect="1"/>
          </p:cNvPicPr>
          <p:nvPr/>
        </p:nvPicPr>
        <p:blipFill rotWithShape="1">
          <a:blip r:embed="rId2"/>
          <a:srcRect t="44214" b="14985"/>
          <a:stretch/>
        </p:blipFill>
        <p:spPr>
          <a:xfrm>
            <a:off x="6241338" y="3242770"/>
            <a:ext cx="5764924" cy="3000375"/>
          </a:xfrm>
          <a:prstGeom prst="rect">
            <a:avLst/>
          </a:prstGeom>
        </p:spPr>
      </p:pic>
      <p:sp>
        <p:nvSpPr>
          <p:cNvPr id="11" name="Ovaal 10"/>
          <p:cNvSpPr/>
          <p:nvPr/>
        </p:nvSpPr>
        <p:spPr>
          <a:xfrm>
            <a:off x="7098064" y="5409709"/>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Ovaal 11"/>
          <p:cNvSpPr/>
          <p:nvPr/>
        </p:nvSpPr>
        <p:spPr>
          <a:xfrm>
            <a:off x="7097158" y="530017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al 12"/>
          <p:cNvSpPr/>
          <p:nvPr/>
        </p:nvSpPr>
        <p:spPr>
          <a:xfrm>
            <a:off x="6874247" y="581452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al 13"/>
          <p:cNvSpPr/>
          <p:nvPr/>
        </p:nvSpPr>
        <p:spPr>
          <a:xfrm>
            <a:off x="6877614" y="5924058"/>
            <a:ext cx="222911" cy="219075"/>
          </a:xfrm>
          <a:prstGeom prst="ellipse">
            <a:avLst/>
          </a:prstGeom>
          <a:solidFill>
            <a:schemeClr val="accent2">
              <a:lumMod val="60000"/>
              <a:lumOff val="4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0000" y="294868"/>
            <a:ext cx="10933200" cy="661150"/>
          </a:xfrm>
        </p:spPr>
        <p:txBody>
          <a:bodyPr>
            <a:normAutofit/>
          </a:bodyPr>
          <a:lstStyle/>
          <a:p>
            <a:r>
              <a:rPr lang="nl-NL" sz="3200" dirty="0"/>
              <a:t>GVO Sas van Gent</a:t>
            </a:r>
          </a:p>
        </p:txBody>
      </p:sp>
      <p:pic>
        <p:nvPicPr>
          <p:cNvPr id="8" name="Afbeelding 7"/>
          <p:cNvPicPr>
            <a:picLocks noChangeAspect="1"/>
          </p:cNvPicPr>
          <p:nvPr/>
        </p:nvPicPr>
        <p:blipFill rotWithShape="1">
          <a:blip r:embed="rId3"/>
          <a:srcRect t="22399"/>
          <a:stretch/>
        </p:blipFill>
        <p:spPr>
          <a:xfrm>
            <a:off x="6241338" y="138549"/>
            <a:ext cx="5715000" cy="2956584"/>
          </a:xfrm>
          <a:prstGeom prst="rect">
            <a:avLst/>
          </a:prstGeom>
        </p:spPr>
      </p:pic>
      <p:pic>
        <p:nvPicPr>
          <p:cNvPr id="5" name="Afbeelding 4"/>
          <p:cNvPicPr>
            <a:picLocks noChangeAspect="1"/>
          </p:cNvPicPr>
          <p:nvPr/>
        </p:nvPicPr>
        <p:blipFill>
          <a:blip r:embed="rId4"/>
          <a:stretch>
            <a:fillRect/>
          </a:stretch>
        </p:blipFill>
        <p:spPr>
          <a:xfrm>
            <a:off x="621496" y="846481"/>
            <a:ext cx="5226704" cy="6011519"/>
          </a:xfrm>
          <a:prstGeom prst="rect">
            <a:avLst/>
          </a:prstGeom>
        </p:spPr>
      </p:pic>
    </p:spTree>
    <p:extLst>
      <p:ext uri="{BB962C8B-B14F-4D97-AF65-F5344CB8AC3E}">
        <p14:creationId xmlns:p14="http://schemas.microsoft.com/office/powerpoint/2010/main" val="191737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vert="horz" lIns="0" tIns="0" rIns="0" bIns="0" rtlCol="0" anchor="t">
            <a:normAutofit/>
          </a:bodyPr>
          <a:lstStyle/>
          <a:p>
            <a:pPr marL="316230" indent="-316230"/>
            <a:r>
              <a:rPr lang="nl-NL" dirty="0"/>
              <a:t>Veel bruggen, tunnels, sluizen en viaducten stammen uit de jaren '50 en '60 van de vorige </a:t>
            </a:r>
            <a:r>
              <a:rPr lang="nl-NL" dirty="0" smtClean="0"/>
              <a:t>eeuw</a:t>
            </a:r>
          </a:p>
          <a:p>
            <a:pPr marL="316230" indent="-316230"/>
            <a:endParaRPr lang="nl-NL" dirty="0" smtClean="0"/>
          </a:p>
          <a:p>
            <a:pPr marL="316230" indent="-316230"/>
            <a:r>
              <a:rPr lang="nl-NL" dirty="0" smtClean="0">
                <a:ea typeface="Verdana"/>
                <a:cs typeface="Verdana"/>
              </a:rPr>
              <a:t>Door de jaren heen zijn deze kunstwerken intensief belast door steeds meer en zwaarder verkeer</a:t>
            </a:r>
          </a:p>
          <a:p>
            <a:pPr marL="316230" indent="-316230"/>
            <a:endParaRPr lang="nl-NL" dirty="0" smtClean="0">
              <a:ea typeface="Verdana"/>
              <a:cs typeface="Verdana"/>
            </a:endParaRPr>
          </a:p>
          <a:p>
            <a:pPr marL="316230" indent="-316230"/>
            <a:r>
              <a:rPr lang="nl-NL" dirty="0" smtClean="0">
                <a:ea typeface="Verdana"/>
                <a:cs typeface="Verdana"/>
              </a:rPr>
              <a:t>Vanwege vergrote kans op storingen is het tijd om groot aantal van deze objecten te vernieuwen (te Vervangen of te Renoveren)</a:t>
            </a:r>
            <a:endParaRPr lang="nl-NL" dirty="0">
              <a:ea typeface="Verdana"/>
              <a:cs typeface="Verdana"/>
            </a:endParaRPr>
          </a:p>
          <a:p>
            <a:endParaRPr lang="nl-NL" dirty="0">
              <a:ea typeface="Verdana"/>
              <a:cs typeface="Verdana"/>
            </a:endParaRP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a:t>
            </a:fld>
            <a:endParaRPr lang="nl-NL" dirty="0"/>
          </a:p>
        </p:txBody>
      </p:sp>
      <p:sp>
        <p:nvSpPr>
          <p:cNvPr id="4" name="Tijdelijke aanduiding voor tekst 3"/>
          <p:cNvSpPr>
            <a:spLocks noGrp="1"/>
          </p:cNvSpPr>
          <p:nvPr>
            <p:ph type="body" sz="quarter" idx="26"/>
          </p:nvPr>
        </p:nvSpPr>
        <p:spPr/>
        <p:txBody>
          <a:bodyPr/>
          <a:lstStyle/>
          <a:p>
            <a:r>
              <a:rPr lang="nl-NL" dirty="0"/>
              <a:t>RWS Informatie</a:t>
            </a:r>
          </a:p>
        </p:txBody>
      </p:sp>
      <p:sp>
        <p:nvSpPr>
          <p:cNvPr id="5" name="Titel 4"/>
          <p:cNvSpPr>
            <a:spLocks noGrp="1"/>
          </p:cNvSpPr>
          <p:nvPr>
            <p:ph type="title"/>
          </p:nvPr>
        </p:nvSpPr>
        <p:spPr>
          <a:xfrm>
            <a:off x="630000" y="1077511"/>
            <a:ext cx="10933200" cy="1069200"/>
          </a:xfrm>
        </p:spPr>
        <p:txBody>
          <a:bodyPr/>
          <a:lstStyle/>
          <a:p>
            <a:r>
              <a:rPr lang="en-US" dirty="0" smtClean="0"/>
              <a:t>Context </a:t>
            </a:r>
            <a:r>
              <a:rPr lang="en-US" dirty="0" err="1" smtClean="0"/>
              <a:t>Programma</a:t>
            </a:r>
            <a:r>
              <a:rPr lang="en-US" dirty="0" smtClean="0"/>
              <a:t> </a:t>
            </a:r>
            <a:r>
              <a:rPr lang="en-US" dirty="0" err="1"/>
              <a:t>beweegbare</a:t>
            </a:r>
            <a:r>
              <a:rPr lang="en-US" dirty="0"/>
              <a:t> </a:t>
            </a:r>
            <a:r>
              <a:rPr lang="en-US" dirty="0" err="1" smtClean="0"/>
              <a:t>bruggen</a:t>
            </a:r>
            <a:endParaRPr lang="nl-NL" dirty="0"/>
          </a:p>
        </p:txBody>
      </p:sp>
    </p:spTree>
    <p:extLst>
      <p:ext uri="{BB962C8B-B14F-4D97-AF65-F5344CB8AC3E}">
        <p14:creationId xmlns:p14="http://schemas.microsoft.com/office/powerpoint/2010/main" val="3097128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vert="horz" lIns="0" tIns="0" rIns="0" bIns="0" rtlCol="0" anchor="t">
            <a:normAutofit fontScale="92500"/>
          </a:bodyPr>
          <a:lstStyle/>
          <a:p>
            <a:pPr marL="316230" indent="-316230"/>
            <a:r>
              <a:rPr lang="nl-NL" dirty="0" smtClean="0">
                <a:ea typeface="Verdana"/>
                <a:cs typeface="Verdana"/>
              </a:rPr>
              <a:t>Voor deze omvangrijke opgave voor Vervanging &amp; Renovatie (V&amp;R) aan te kunnen heeft RWS een </a:t>
            </a:r>
            <a:r>
              <a:rPr lang="nl-NL" dirty="0" err="1" smtClean="0">
                <a:ea typeface="Verdana"/>
                <a:cs typeface="Verdana"/>
              </a:rPr>
              <a:t>V&amp;RWerf</a:t>
            </a:r>
            <a:r>
              <a:rPr lang="nl-NL" dirty="0" smtClean="0">
                <a:ea typeface="Verdana"/>
                <a:cs typeface="Verdana"/>
              </a:rPr>
              <a:t> met daarin een </a:t>
            </a:r>
            <a:r>
              <a:rPr lang="nl-NL" dirty="0" err="1" smtClean="0">
                <a:ea typeface="Verdana"/>
                <a:cs typeface="Verdana"/>
              </a:rPr>
              <a:t>TunnelWerf</a:t>
            </a:r>
            <a:r>
              <a:rPr lang="nl-NL" dirty="0" smtClean="0">
                <a:ea typeface="Verdana"/>
                <a:cs typeface="Verdana"/>
              </a:rPr>
              <a:t>, </a:t>
            </a:r>
            <a:r>
              <a:rPr lang="nl-NL" dirty="0" err="1" smtClean="0">
                <a:ea typeface="Verdana"/>
                <a:cs typeface="Verdana"/>
              </a:rPr>
              <a:t>SluizenWerf</a:t>
            </a:r>
            <a:r>
              <a:rPr lang="nl-NL" dirty="0" smtClean="0">
                <a:ea typeface="Verdana"/>
                <a:cs typeface="Verdana"/>
              </a:rPr>
              <a:t> en </a:t>
            </a:r>
            <a:r>
              <a:rPr lang="nl-NL" dirty="0" err="1" smtClean="0">
                <a:ea typeface="Verdana"/>
                <a:cs typeface="Verdana"/>
              </a:rPr>
              <a:t>BruggenWerf</a:t>
            </a:r>
            <a:r>
              <a:rPr lang="nl-NL" dirty="0" smtClean="0">
                <a:ea typeface="Verdana"/>
                <a:cs typeface="Verdana"/>
              </a:rPr>
              <a:t> ingericht. Daarbij wordt in een productiestraat gewerkt.</a:t>
            </a:r>
          </a:p>
          <a:p>
            <a:pPr marL="316230" indent="-316230"/>
            <a:endParaRPr lang="nl-NL" dirty="0">
              <a:ea typeface="Verdana"/>
              <a:cs typeface="Verdana"/>
            </a:endParaRPr>
          </a:p>
          <a:p>
            <a:pPr marL="316230" indent="-316230"/>
            <a:r>
              <a:rPr lang="nl-NL" dirty="0" smtClean="0">
                <a:ea typeface="Verdana"/>
                <a:cs typeface="Verdana"/>
              </a:rPr>
              <a:t>De </a:t>
            </a:r>
            <a:r>
              <a:rPr lang="nl-NL" dirty="0" err="1" smtClean="0">
                <a:ea typeface="Verdana"/>
                <a:cs typeface="Verdana"/>
              </a:rPr>
              <a:t>BruggenWerf</a:t>
            </a:r>
            <a:r>
              <a:rPr lang="nl-NL" dirty="0" smtClean="0">
                <a:ea typeface="Verdana"/>
                <a:cs typeface="Verdana"/>
              </a:rPr>
              <a:t> bestaat uit: een programma voor vaste (stalen en betonnen) bruggen en het programma beweegbare bruggen </a:t>
            </a:r>
          </a:p>
          <a:p>
            <a:pPr marL="316230" indent="-316230"/>
            <a:endParaRPr lang="nl-NL" dirty="0">
              <a:ea typeface="Verdana"/>
              <a:cs typeface="Verdana"/>
            </a:endParaRPr>
          </a:p>
          <a:p>
            <a:pPr marL="316230" indent="-316230"/>
            <a:r>
              <a:rPr lang="nl-NL" dirty="0" smtClean="0">
                <a:ea typeface="Verdana"/>
                <a:cs typeface="Verdana"/>
              </a:rPr>
              <a:t>De ‘ROK herberekening bruggen’ is input voor de prioritering van de toekomstig aan te pakken bruggen en het ‘programma Overbruggen’ ziet alleen op reparaties voor levensduur verlenging voorafgaand aan de V&amp;R aanpak voor 20 bruggen in Zuid-Holland.</a:t>
            </a:r>
          </a:p>
          <a:p>
            <a:pPr marL="316230" indent="-316230"/>
            <a:endParaRPr lang="nl-NL" dirty="0">
              <a:ea typeface="Verdana"/>
              <a:cs typeface="Verdana"/>
            </a:endParaRPr>
          </a:p>
          <a:p>
            <a:endParaRPr lang="nl-NL" dirty="0">
              <a:ea typeface="Verdana"/>
              <a:cs typeface="Verdana"/>
            </a:endParaRP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3</a:t>
            </a:fld>
            <a:endParaRPr lang="nl-NL" dirty="0"/>
          </a:p>
        </p:txBody>
      </p:sp>
      <p:sp>
        <p:nvSpPr>
          <p:cNvPr id="4" name="Tijdelijke aanduiding voor tekst 3"/>
          <p:cNvSpPr>
            <a:spLocks noGrp="1"/>
          </p:cNvSpPr>
          <p:nvPr>
            <p:ph type="body" sz="quarter" idx="26"/>
          </p:nvPr>
        </p:nvSpPr>
        <p:spPr/>
        <p:txBody>
          <a:bodyPr/>
          <a:lstStyle/>
          <a:p>
            <a:endParaRPr lang="nl-NL" dirty="0"/>
          </a:p>
          <a:p>
            <a:r>
              <a:rPr lang="nl-NL" dirty="0" err="1" smtClean="0"/>
              <a:t>Rws</a:t>
            </a:r>
            <a:r>
              <a:rPr lang="nl-NL" dirty="0" smtClean="0"/>
              <a:t> informatie</a:t>
            </a:r>
            <a:endParaRPr lang="nl-NL" dirty="0"/>
          </a:p>
        </p:txBody>
      </p:sp>
      <p:sp>
        <p:nvSpPr>
          <p:cNvPr id="5" name="Titel 4"/>
          <p:cNvSpPr>
            <a:spLocks noGrp="1"/>
          </p:cNvSpPr>
          <p:nvPr>
            <p:ph type="title"/>
          </p:nvPr>
        </p:nvSpPr>
        <p:spPr>
          <a:xfrm>
            <a:off x="630000" y="1077511"/>
            <a:ext cx="10933200" cy="1069200"/>
          </a:xfrm>
        </p:spPr>
        <p:txBody>
          <a:bodyPr/>
          <a:lstStyle/>
          <a:p>
            <a:r>
              <a:rPr lang="en-US" dirty="0" smtClean="0"/>
              <a:t>Context </a:t>
            </a:r>
            <a:r>
              <a:rPr lang="en-US" dirty="0" err="1"/>
              <a:t>P</a:t>
            </a:r>
            <a:r>
              <a:rPr lang="en-US" dirty="0" err="1" smtClean="0"/>
              <a:t>rogramma</a:t>
            </a:r>
            <a:r>
              <a:rPr lang="en-US" dirty="0" smtClean="0"/>
              <a:t> </a:t>
            </a:r>
            <a:r>
              <a:rPr lang="en-US" dirty="0" err="1"/>
              <a:t>beweegbare</a:t>
            </a:r>
            <a:r>
              <a:rPr lang="en-US" dirty="0"/>
              <a:t> </a:t>
            </a:r>
            <a:r>
              <a:rPr lang="en-US" dirty="0" err="1" smtClean="0"/>
              <a:t>bruggen</a:t>
            </a:r>
            <a:endParaRPr lang="nl-NL" dirty="0"/>
          </a:p>
        </p:txBody>
      </p:sp>
    </p:spTree>
    <p:extLst>
      <p:ext uri="{BB962C8B-B14F-4D97-AF65-F5344CB8AC3E}">
        <p14:creationId xmlns:p14="http://schemas.microsoft.com/office/powerpoint/2010/main" val="3854384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vert="horz" lIns="0" tIns="0" rIns="0" bIns="0" rtlCol="0" anchor="t">
            <a:normAutofit/>
          </a:bodyPr>
          <a:lstStyle/>
          <a:p>
            <a:pPr marL="316230" indent="-316230"/>
            <a:r>
              <a:rPr lang="nl-NL" dirty="0"/>
              <a:t>Opschalen van de productie x4</a:t>
            </a:r>
          </a:p>
          <a:p>
            <a:pPr marL="629920" lvl="1" indent="-316230"/>
            <a:r>
              <a:rPr lang="nl-NL" dirty="0"/>
              <a:t>O</a:t>
            </a:r>
            <a:r>
              <a:rPr lang="nl-NL" dirty="0" smtClean="0"/>
              <a:t>bjecten </a:t>
            </a:r>
            <a:r>
              <a:rPr lang="nl-NL" dirty="0"/>
              <a:t>bundelen in </a:t>
            </a:r>
            <a:r>
              <a:rPr lang="nl-NL" dirty="0" smtClean="0"/>
              <a:t>pakketten</a:t>
            </a:r>
          </a:p>
          <a:p>
            <a:pPr marL="629920" lvl="1" indent="-316230"/>
            <a:r>
              <a:rPr lang="nl-NL" dirty="0" smtClean="0">
                <a:ea typeface="Verdana"/>
                <a:cs typeface="Verdana"/>
              </a:rPr>
              <a:t>Reduceren aantal tenders c.q. tendertijd</a:t>
            </a:r>
            <a:endParaRPr lang="nl-NL" dirty="0">
              <a:ea typeface="Verdana"/>
              <a:cs typeface="Verdana"/>
            </a:endParaRPr>
          </a:p>
          <a:p>
            <a:pPr marL="316230" indent="-316230"/>
            <a:r>
              <a:rPr lang="nl-NL" dirty="0" smtClean="0">
                <a:ea typeface="Verdana"/>
                <a:cs typeface="Verdana"/>
              </a:rPr>
              <a:t>Optimaal </a:t>
            </a:r>
            <a:r>
              <a:rPr lang="nl-NL" dirty="0">
                <a:ea typeface="Verdana"/>
                <a:cs typeface="Verdana"/>
              </a:rPr>
              <a:t>samenwerken met de markt</a:t>
            </a:r>
          </a:p>
          <a:p>
            <a:pPr marL="629920" lvl="1" indent="-316230"/>
            <a:r>
              <a:rPr lang="nl-NL" dirty="0" smtClean="0"/>
              <a:t>Reduceren tenderkosten en faalkosten</a:t>
            </a:r>
          </a:p>
          <a:p>
            <a:pPr marL="629920" lvl="1" indent="-316230"/>
            <a:r>
              <a:rPr lang="nl-NL" dirty="0" smtClean="0"/>
              <a:t>Efficiënte inzet capaciteit</a:t>
            </a:r>
          </a:p>
          <a:p>
            <a:pPr marL="629920" lvl="1" indent="-316230"/>
            <a:r>
              <a:rPr lang="nl-NL" dirty="0" smtClean="0"/>
              <a:t>Vergroten leervermogen</a:t>
            </a:r>
          </a:p>
          <a:p>
            <a:pPr marL="629920" lvl="1" indent="-316230"/>
            <a:r>
              <a:rPr lang="nl-NL" dirty="0" smtClean="0">
                <a:ea typeface="Verdana"/>
                <a:cs typeface="Verdana"/>
              </a:rPr>
              <a:t>Standaardisatie en verduurzaming</a:t>
            </a:r>
            <a:endParaRPr lang="nl-NL" dirty="0">
              <a:ea typeface="Verdana"/>
              <a:cs typeface="Verdana"/>
            </a:endParaRPr>
          </a:p>
          <a:p>
            <a:pPr marL="316230" indent="-316230"/>
            <a:endParaRPr lang="nl-NL" dirty="0">
              <a:ea typeface="Verdana"/>
              <a:cs typeface="Verdana"/>
            </a:endParaRPr>
          </a:p>
          <a:p>
            <a:endParaRPr lang="nl-NL" dirty="0">
              <a:ea typeface="Verdana"/>
              <a:cs typeface="Verdana"/>
            </a:endParaRP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4</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a:xfrm>
            <a:off x="630000" y="1077511"/>
            <a:ext cx="10933200" cy="1069200"/>
          </a:xfrm>
        </p:spPr>
        <p:txBody>
          <a:bodyPr/>
          <a:lstStyle/>
          <a:p>
            <a:r>
              <a:rPr lang="en-US" dirty="0"/>
              <a:t>Doel van het </a:t>
            </a:r>
            <a:r>
              <a:rPr lang="en-US" dirty="0" err="1"/>
              <a:t>P</a:t>
            </a:r>
            <a:r>
              <a:rPr lang="en-US" dirty="0" err="1" smtClean="0"/>
              <a:t>rogramma</a:t>
            </a:r>
            <a:r>
              <a:rPr lang="en-US" dirty="0" smtClean="0"/>
              <a:t> </a:t>
            </a:r>
            <a:r>
              <a:rPr lang="en-US" dirty="0" err="1"/>
              <a:t>beweegbare</a:t>
            </a:r>
            <a:r>
              <a:rPr lang="en-US" dirty="0"/>
              <a:t> </a:t>
            </a:r>
            <a:r>
              <a:rPr lang="en-US" dirty="0" err="1" smtClean="0"/>
              <a:t>bruggen</a:t>
            </a:r>
            <a:endParaRPr lang="nl-NL" dirty="0"/>
          </a:p>
        </p:txBody>
      </p:sp>
    </p:spTree>
    <p:extLst>
      <p:ext uri="{BB962C8B-B14F-4D97-AF65-F5344CB8AC3E}">
        <p14:creationId xmlns:p14="http://schemas.microsoft.com/office/powerpoint/2010/main" val="1554073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582293"/>
            <a:ext cx="10932045" cy="3732567"/>
          </a:xfrm>
        </p:spPr>
        <p:txBody>
          <a:bodyPr vert="horz" lIns="0" tIns="0" rIns="0" bIns="0" rtlCol="0" anchor="t">
            <a:normAutofit/>
          </a:bodyPr>
          <a:lstStyle/>
          <a:p>
            <a:r>
              <a:rPr lang="en-US" dirty="0" smtClean="0"/>
              <a:t>In 2024-2025 </a:t>
            </a:r>
            <a:r>
              <a:rPr lang="en-US" dirty="0" err="1" smtClean="0"/>
              <a:t>een</a:t>
            </a:r>
            <a:r>
              <a:rPr lang="en-US" dirty="0" smtClean="0"/>
              <a:t> </a:t>
            </a:r>
            <a:r>
              <a:rPr lang="en-US" dirty="0" smtClean="0"/>
              <a:t>IB </a:t>
            </a:r>
            <a:r>
              <a:rPr lang="en-US" dirty="0" err="1" smtClean="0"/>
              <a:t>aan</a:t>
            </a:r>
            <a:r>
              <a:rPr lang="en-US" dirty="0" smtClean="0"/>
              <a:t> </a:t>
            </a:r>
            <a:r>
              <a:rPr lang="en-US" dirty="0" err="1" smtClean="0"/>
              <a:t>boord</a:t>
            </a:r>
            <a:r>
              <a:rPr lang="en-US" dirty="0" smtClean="0"/>
              <a:t> </a:t>
            </a:r>
            <a:r>
              <a:rPr lang="en-US" dirty="0" err="1" smtClean="0"/>
              <a:t>voor</a:t>
            </a:r>
            <a:r>
              <a:rPr lang="en-US" dirty="0" smtClean="0"/>
              <a:t> </a:t>
            </a:r>
            <a:r>
              <a:rPr lang="en-US" dirty="0" err="1" smtClean="0"/>
              <a:t>langdurige</a:t>
            </a:r>
            <a:r>
              <a:rPr lang="en-US" dirty="0" smtClean="0"/>
              <a:t> </a:t>
            </a:r>
            <a:r>
              <a:rPr lang="en-US" dirty="0" err="1" smtClean="0"/>
              <a:t>samenwerkingsrelatie</a:t>
            </a:r>
            <a:endParaRPr lang="en-US" dirty="0" smtClean="0"/>
          </a:p>
          <a:p>
            <a:r>
              <a:rPr lang="en-US" dirty="0" err="1" smtClean="0"/>
              <a:t>Uiterlijk</a:t>
            </a:r>
            <a:r>
              <a:rPr lang="en-US" dirty="0" smtClean="0"/>
              <a:t> in 2026 </a:t>
            </a:r>
            <a:r>
              <a:rPr lang="en-US" dirty="0" err="1" smtClean="0"/>
              <a:t>wordt</a:t>
            </a:r>
            <a:r>
              <a:rPr lang="en-US" dirty="0" smtClean="0"/>
              <a:t> </a:t>
            </a:r>
            <a:r>
              <a:rPr lang="en-US" dirty="0" err="1" smtClean="0"/>
              <a:t>zichtbaar</a:t>
            </a:r>
            <a:r>
              <a:rPr lang="en-US" dirty="0" smtClean="0"/>
              <a:t> </a:t>
            </a:r>
            <a:r>
              <a:rPr lang="en-US" dirty="0" err="1" smtClean="0"/>
              <a:t>gewerkt</a:t>
            </a:r>
            <a:r>
              <a:rPr lang="en-US" dirty="0" smtClean="0"/>
              <a:t> </a:t>
            </a:r>
            <a:r>
              <a:rPr lang="en-US" dirty="0" err="1" smtClean="0"/>
              <a:t>aan</a:t>
            </a:r>
            <a:r>
              <a:rPr lang="en-US" dirty="0" smtClean="0"/>
              <a:t> de </a:t>
            </a:r>
            <a:r>
              <a:rPr lang="en-US" dirty="0" err="1" smtClean="0"/>
              <a:t>beweegbare</a:t>
            </a:r>
            <a:r>
              <a:rPr lang="en-US" dirty="0" smtClean="0"/>
              <a:t> </a:t>
            </a:r>
            <a:r>
              <a:rPr lang="en-US" dirty="0" err="1" smtClean="0"/>
              <a:t>bruggen</a:t>
            </a:r>
            <a:r>
              <a:rPr lang="en-US" dirty="0" smtClean="0"/>
              <a:t> in Zeeland</a:t>
            </a:r>
            <a:endParaRPr lang="en-US" dirty="0"/>
          </a:p>
          <a:p>
            <a:pPr marL="316230" indent="-316230"/>
            <a:r>
              <a:rPr lang="en-US" dirty="0" smtClean="0"/>
              <a:t>De </a:t>
            </a:r>
            <a:r>
              <a:rPr lang="en-US" dirty="0" err="1" smtClean="0"/>
              <a:t>markt</a:t>
            </a:r>
            <a:r>
              <a:rPr lang="en-US" dirty="0" smtClean="0"/>
              <a:t> </a:t>
            </a:r>
            <a:r>
              <a:rPr lang="en-US" dirty="0" err="1" smtClean="0"/>
              <a:t>wordt</a:t>
            </a:r>
            <a:r>
              <a:rPr lang="en-US" dirty="0" smtClean="0"/>
              <a:t> </a:t>
            </a:r>
            <a:r>
              <a:rPr lang="en-US" dirty="0" err="1" smtClean="0"/>
              <a:t>vroegtijdig</a:t>
            </a:r>
            <a:r>
              <a:rPr lang="en-US" dirty="0" smtClean="0"/>
              <a:t> </a:t>
            </a:r>
            <a:r>
              <a:rPr lang="en-US" dirty="0" err="1" smtClean="0"/>
              <a:t>betrokken</a:t>
            </a:r>
            <a:r>
              <a:rPr lang="en-US" dirty="0" smtClean="0"/>
              <a:t> </a:t>
            </a:r>
            <a:r>
              <a:rPr lang="en-US" dirty="0" err="1" smtClean="0"/>
              <a:t>bij</a:t>
            </a:r>
            <a:r>
              <a:rPr lang="en-US" dirty="0" smtClean="0"/>
              <a:t> de </a:t>
            </a:r>
            <a:r>
              <a:rPr lang="en-US" dirty="0" err="1" smtClean="0"/>
              <a:t>inkoopstrategie</a:t>
            </a:r>
            <a:endParaRPr lang="en-US" dirty="0"/>
          </a:p>
          <a:p>
            <a:pPr marL="316230" indent="-316230"/>
            <a:r>
              <a:rPr lang="en-US" dirty="0" err="1" smtClean="0"/>
              <a:t>Er</a:t>
            </a:r>
            <a:r>
              <a:rPr lang="en-US" dirty="0" smtClean="0"/>
              <a:t> is </a:t>
            </a:r>
            <a:r>
              <a:rPr lang="en-US" dirty="0" err="1" smtClean="0"/>
              <a:t>en</a:t>
            </a:r>
            <a:r>
              <a:rPr lang="en-US" dirty="0" smtClean="0"/>
              <a:t> </a:t>
            </a:r>
            <a:r>
              <a:rPr lang="en-US" dirty="0" err="1" smtClean="0"/>
              <a:t>blijft</a:t>
            </a:r>
            <a:r>
              <a:rPr lang="en-US" dirty="0" smtClean="0"/>
              <a:t> </a:t>
            </a:r>
            <a:r>
              <a:rPr lang="en-US" dirty="0" err="1" smtClean="0"/>
              <a:t>voldoende</a:t>
            </a:r>
            <a:r>
              <a:rPr lang="en-US" dirty="0" smtClean="0"/>
              <a:t> </a:t>
            </a:r>
            <a:r>
              <a:rPr lang="en-US" dirty="0" err="1" smtClean="0"/>
              <a:t>oog</a:t>
            </a:r>
            <a:r>
              <a:rPr lang="en-US" dirty="0" smtClean="0"/>
              <a:t> </a:t>
            </a:r>
            <a:r>
              <a:rPr lang="en-US" dirty="0" err="1" smtClean="0"/>
              <a:t>voor</a:t>
            </a:r>
            <a:r>
              <a:rPr lang="en-US" dirty="0" smtClean="0"/>
              <a:t> het MKB</a:t>
            </a:r>
          </a:p>
          <a:p>
            <a:pPr marL="316230" indent="-316230"/>
            <a:r>
              <a:rPr lang="en-US" dirty="0" err="1" smtClean="0"/>
              <a:t>Veiligheid</a:t>
            </a:r>
            <a:r>
              <a:rPr lang="en-US" dirty="0" smtClean="0"/>
              <a:t> is </a:t>
            </a:r>
            <a:r>
              <a:rPr lang="en-US" dirty="0" err="1" smtClean="0"/>
              <a:t>en</a:t>
            </a:r>
            <a:r>
              <a:rPr lang="en-US" dirty="0" smtClean="0"/>
              <a:t> </a:t>
            </a:r>
            <a:r>
              <a:rPr lang="en-US" dirty="0" err="1" smtClean="0"/>
              <a:t>blijft</a:t>
            </a:r>
            <a:r>
              <a:rPr lang="en-US" dirty="0" smtClean="0"/>
              <a:t> </a:t>
            </a:r>
            <a:r>
              <a:rPr lang="en-US" dirty="0" err="1" smtClean="0"/>
              <a:t>een</a:t>
            </a:r>
            <a:r>
              <a:rPr lang="en-US" dirty="0" smtClean="0"/>
              <a:t> </a:t>
            </a:r>
            <a:r>
              <a:rPr lang="en-US" dirty="0" err="1" smtClean="0"/>
              <a:t>randvoorwaarde</a:t>
            </a:r>
            <a:r>
              <a:rPr lang="en-US" dirty="0" smtClean="0"/>
              <a:t> </a:t>
            </a:r>
            <a:r>
              <a:rPr lang="en-US" dirty="0" err="1" smtClean="0"/>
              <a:t>en</a:t>
            </a:r>
            <a:r>
              <a:rPr lang="en-US" dirty="0" smtClean="0"/>
              <a:t> </a:t>
            </a:r>
            <a:r>
              <a:rPr lang="en-US" dirty="0" err="1" smtClean="0"/>
              <a:t>behoudt</a:t>
            </a:r>
            <a:r>
              <a:rPr lang="en-US" dirty="0" smtClean="0"/>
              <a:t> </a:t>
            </a:r>
            <a:r>
              <a:rPr lang="en-US" dirty="0" err="1" smtClean="0"/>
              <a:t>altijd</a:t>
            </a:r>
            <a:r>
              <a:rPr lang="en-US" dirty="0" smtClean="0"/>
              <a:t> de </a:t>
            </a:r>
            <a:r>
              <a:rPr lang="en-US" dirty="0" err="1" smtClean="0"/>
              <a:t>aandacht</a:t>
            </a:r>
            <a:r>
              <a:rPr lang="en-US" dirty="0" smtClean="0"/>
              <a:t> </a:t>
            </a:r>
            <a:r>
              <a:rPr lang="en-US" dirty="0" err="1" smtClean="0"/>
              <a:t>voor</a:t>
            </a:r>
            <a:r>
              <a:rPr lang="en-US" dirty="0" smtClean="0"/>
              <a:t> </a:t>
            </a:r>
            <a:r>
              <a:rPr lang="en-US" dirty="0" err="1" smtClean="0"/>
              <a:t>mogelijke</a:t>
            </a:r>
            <a:r>
              <a:rPr lang="en-US" dirty="0" smtClean="0"/>
              <a:t> </a:t>
            </a:r>
            <a:r>
              <a:rPr lang="en-US" dirty="0" err="1" smtClean="0"/>
              <a:t>verbeteringen</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5</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a:xfrm>
            <a:off x="630000" y="1198316"/>
            <a:ext cx="10933200" cy="1069200"/>
          </a:xfrm>
        </p:spPr>
        <p:txBody>
          <a:bodyPr>
            <a:normAutofit/>
          </a:bodyPr>
          <a:lstStyle/>
          <a:p>
            <a:r>
              <a:rPr lang="en-US" dirty="0" err="1" smtClean="0"/>
              <a:t>Randvoorwaarden</a:t>
            </a:r>
            <a:r>
              <a:rPr lang="en-US" dirty="0" smtClean="0"/>
              <a:t> </a:t>
            </a:r>
            <a:r>
              <a:rPr lang="en-US" dirty="0" err="1" smtClean="0"/>
              <a:t>en</a:t>
            </a:r>
            <a:r>
              <a:rPr lang="en-US" dirty="0" smtClean="0"/>
              <a:t> </a:t>
            </a:r>
            <a:r>
              <a:rPr lang="en-US" dirty="0" err="1" smtClean="0"/>
              <a:t>aandachtspunten</a:t>
            </a:r>
            <a:r>
              <a:rPr lang="en-US" dirty="0" smtClean="0"/>
              <a:t> </a:t>
            </a:r>
            <a:r>
              <a:rPr lang="en-US" dirty="0" err="1" smtClean="0"/>
              <a:t>Programma</a:t>
            </a:r>
            <a:r>
              <a:rPr lang="en-US" dirty="0" smtClean="0"/>
              <a:t> </a:t>
            </a:r>
            <a:r>
              <a:rPr lang="en-US" dirty="0" err="1"/>
              <a:t>beweegbare</a:t>
            </a:r>
            <a:r>
              <a:rPr lang="en-US" dirty="0"/>
              <a:t> </a:t>
            </a:r>
            <a:r>
              <a:rPr lang="en-US" dirty="0" err="1"/>
              <a:t>bruggen</a:t>
            </a:r>
            <a:endParaRPr lang="nl-NL" dirty="0"/>
          </a:p>
        </p:txBody>
      </p:sp>
    </p:spTree>
    <p:extLst>
      <p:ext uri="{BB962C8B-B14F-4D97-AF65-F5344CB8AC3E}">
        <p14:creationId xmlns:p14="http://schemas.microsoft.com/office/powerpoint/2010/main" val="3936823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582293"/>
            <a:ext cx="10932045" cy="3732567"/>
          </a:xfrm>
        </p:spPr>
        <p:txBody>
          <a:bodyPr vert="horz" lIns="0" tIns="0" rIns="0" bIns="0" rtlCol="0" anchor="t">
            <a:normAutofit/>
          </a:bodyPr>
          <a:lstStyle/>
          <a:p>
            <a:r>
              <a:rPr lang="en-US" dirty="0" err="1"/>
              <a:t>Planstudies</a:t>
            </a:r>
            <a:endParaRPr lang="en-US" dirty="0"/>
          </a:p>
          <a:p>
            <a:pPr marL="316230" indent="-316230"/>
            <a:r>
              <a:rPr lang="en-US" dirty="0"/>
              <a:t>Groot </a:t>
            </a:r>
            <a:r>
              <a:rPr lang="en-US" dirty="0" err="1"/>
              <a:t>variabel</a:t>
            </a:r>
            <a:r>
              <a:rPr lang="en-US" dirty="0"/>
              <a:t> </a:t>
            </a:r>
            <a:r>
              <a:rPr lang="en-US" dirty="0" err="1"/>
              <a:t>onderhoud</a:t>
            </a:r>
            <a:r>
              <a:rPr lang="en-US" dirty="0">
                <a:ea typeface="Verdana"/>
                <a:cs typeface="Verdana"/>
              </a:rPr>
              <a:t> (GVO)</a:t>
            </a:r>
          </a:p>
          <a:p>
            <a:pPr marL="316230" indent="-316230"/>
            <a:r>
              <a:rPr lang="en-US" dirty="0" err="1" smtClean="0"/>
              <a:t>Vernieuwing</a:t>
            </a:r>
            <a:r>
              <a:rPr lang="en-US" smtClean="0"/>
              <a:t>: </a:t>
            </a:r>
            <a:r>
              <a:rPr lang="en-US" smtClean="0"/>
              <a:t>Renovaties</a:t>
            </a:r>
            <a:r>
              <a:rPr lang="en-US" dirty="0"/>
              <a:t> of </a:t>
            </a:r>
            <a:r>
              <a:rPr lang="en-US" dirty="0" err="1"/>
              <a:t>Vervanging</a:t>
            </a:r>
            <a:r>
              <a:rPr lang="en-US" dirty="0"/>
              <a:t> </a:t>
            </a:r>
            <a:endParaRPr lang="nl-NL" dirty="0"/>
          </a:p>
          <a:p>
            <a:pPr marL="316230" indent="-316230"/>
            <a:endParaRPr lang="en-US" dirty="0"/>
          </a:p>
          <a:p>
            <a:pPr marL="0" indent="0">
              <a:buNone/>
            </a:pPr>
            <a:r>
              <a:rPr lang="en-US" dirty="0" err="1"/>
              <a:t>Voor</a:t>
            </a:r>
            <a:r>
              <a:rPr lang="en-US" dirty="0"/>
              <a:t> de 11 </a:t>
            </a:r>
            <a:r>
              <a:rPr lang="en-US" dirty="0" err="1"/>
              <a:t>bruggen</a:t>
            </a:r>
            <a:r>
              <a:rPr lang="en-US" dirty="0"/>
              <a:t> in de scope </a:t>
            </a:r>
            <a:r>
              <a:rPr lang="en-US" dirty="0" smtClean="0"/>
              <a:t>(</a:t>
            </a:r>
            <a:r>
              <a:rPr lang="en-US" dirty="0" err="1" smtClean="0"/>
              <a:t>zie</a:t>
            </a:r>
            <a:r>
              <a:rPr lang="en-US" dirty="0"/>
              <a:t> de </a:t>
            </a:r>
            <a:r>
              <a:rPr lang="en-US" dirty="0" err="1"/>
              <a:t>volgende</a:t>
            </a:r>
            <a:r>
              <a:rPr lang="en-US" dirty="0"/>
              <a:t> </a:t>
            </a:r>
            <a:r>
              <a:rPr lang="en-US" dirty="0" smtClean="0"/>
              <a:t>sheets)</a:t>
            </a:r>
            <a:endParaRPr lang="nl-NL" dirty="0">
              <a:ea typeface="Verdana"/>
              <a:cs typeface="Verdana"/>
            </a:endParaRPr>
          </a:p>
          <a:p>
            <a:pPr marL="0" indent="0">
              <a:buNone/>
            </a:pP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6</a:t>
            </a:fld>
            <a:endParaRPr lang="nl-NL" dirty="0"/>
          </a:p>
        </p:txBody>
      </p:sp>
      <p:sp>
        <p:nvSpPr>
          <p:cNvPr id="4" name="Tijdelijke aanduiding voor tekst 3"/>
          <p:cNvSpPr>
            <a:spLocks noGrp="1"/>
          </p:cNvSpPr>
          <p:nvPr>
            <p:ph type="body" sz="quarter" idx="26"/>
          </p:nvPr>
        </p:nvSpPr>
        <p:spPr/>
        <p:txBody>
          <a:bodyPr/>
          <a:lstStyle/>
          <a:p>
            <a:r>
              <a:rPr lang="nl-NL" dirty="0" err="1" smtClean="0"/>
              <a:t>Rws</a:t>
            </a:r>
            <a:r>
              <a:rPr lang="nl-NL" dirty="0" smtClean="0"/>
              <a:t> informatie</a:t>
            </a:r>
            <a:endParaRPr lang="nl-NL" dirty="0"/>
          </a:p>
        </p:txBody>
      </p:sp>
      <p:sp>
        <p:nvSpPr>
          <p:cNvPr id="5" name="Titel 4"/>
          <p:cNvSpPr>
            <a:spLocks noGrp="1"/>
          </p:cNvSpPr>
          <p:nvPr>
            <p:ph type="title"/>
          </p:nvPr>
        </p:nvSpPr>
        <p:spPr>
          <a:xfrm>
            <a:off x="630000" y="1198316"/>
            <a:ext cx="10933200" cy="1069200"/>
          </a:xfrm>
        </p:spPr>
        <p:txBody>
          <a:bodyPr/>
          <a:lstStyle/>
          <a:p>
            <a:r>
              <a:rPr lang="en-US" dirty="0" err="1"/>
              <a:t>Inkoopbehoefte</a:t>
            </a:r>
            <a:r>
              <a:rPr lang="en-US" dirty="0"/>
              <a:t> </a:t>
            </a:r>
            <a:r>
              <a:rPr lang="en-US" dirty="0" err="1"/>
              <a:t>P</a:t>
            </a:r>
            <a:r>
              <a:rPr lang="en-US" dirty="0" err="1" smtClean="0"/>
              <a:t>rogramma</a:t>
            </a:r>
            <a:r>
              <a:rPr lang="en-US" dirty="0" smtClean="0"/>
              <a:t> </a:t>
            </a:r>
            <a:r>
              <a:rPr lang="en-US" dirty="0" err="1"/>
              <a:t>beweegbare</a:t>
            </a:r>
            <a:r>
              <a:rPr lang="en-US" dirty="0"/>
              <a:t> </a:t>
            </a:r>
            <a:r>
              <a:rPr lang="en-US" dirty="0" err="1"/>
              <a:t>bruggen</a:t>
            </a:r>
            <a:endParaRPr lang="nl-NL" dirty="0"/>
          </a:p>
        </p:txBody>
      </p:sp>
    </p:spTree>
    <p:extLst>
      <p:ext uri="{BB962C8B-B14F-4D97-AF65-F5344CB8AC3E}">
        <p14:creationId xmlns:p14="http://schemas.microsoft.com/office/powerpoint/2010/main" val="3414459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Portfolio</a:t>
            </a:r>
          </a:p>
        </p:txBody>
      </p:sp>
      <p:sp>
        <p:nvSpPr>
          <p:cNvPr id="3" name="Tijdelijke aanduiding voor tekst 2"/>
          <p:cNvSpPr>
            <a:spLocks noGrp="1"/>
          </p:cNvSpPr>
          <p:nvPr>
            <p:ph type="body" sz="quarter" idx="11"/>
          </p:nvPr>
        </p:nvSpPr>
        <p:spPr>
          <a:xfrm>
            <a:off x="624417" y="1816862"/>
            <a:ext cx="6374101" cy="4393138"/>
          </a:xfrm>
        </p:spPr>
        <p:txBody>
          <a:bodyPr vert="horz" lIns="0" tIns="0" rIns="0" bIns="0" rtlCol="0" anchor="t">
            <a:normAutofit fontScale="70000" lnSpcReduction="20000"/>
          </a:bodyPr>
          <a:lstStyle/>
          <a:p>
            <a:pPr marL="0" lvl="0" indent="0">
              <a:buNone/>
            </a:pPr>
            <a:r>
              <a:rPr lang="nl-NL" b="1" strike="sngStrike" dirty="0">
                <a:solidFill>
                  <a:schemeClr val="bg1">
                    <a:lumMod val="75000"/>
                  </a:schemeClr>
                </a:solidFill>
              </a:rPr>
              <a:t>12</a:t>
            </a:r>
            <a:r>
              <a:rPr lang="nl-NL" b="1" dirty="0"/>
              <a:t> 11 beweegbare bruggen</a:t>
            </a:r>
            <a:r>
              <a:rPr lang="nl-NL" dirty="0"/>
              <a:t>:</a:t>
            </a:r>
          </a:p>
          <a:p>
            <a:pPr lvl="0">
              <a:buFont typeface="+mj-lt"/>
              <a:buAutoNum type="arabicPeriod"/>
            </a:pPr>
            <a:r>
              <a:rPr lang="nl-NL" dirty="0"/>
              <a:t>Hooivaartbrug</a:t>
            </a:r>
          </a:p>
          <a:p>
            <a:pPr lvl="0">
              <a:buFont typeface="+mj-lt"/>
              <a:buAutoNum type="arabicPeriod"/>
            </a:pPr>
            <a:r>
              <a:rPr lang="nl-NL" dirty="0" err="1"/>
              <a:t>Eelwerderbrug</a:t>
            </a:r>
            <a:endParaRPr lang="nl-NL" dirty="0"/>
          </a:p>
          <a:p>
            <a:pPr marL="316230" indent="-316230">
              <a:buFont typeface="+mj-lt"/>
              <a:buAutoNum type="arabicPeriod"/>
            </a:pPr>
            <a:r>
              <a:rPr lang="nl-NL" dirty="0" err="1"/>
              <a:t>Westerwoldsche</a:t>
            </a:r>
            <a:r>
              <a:rPr lang="nl-NL" dirty="0"/>
              <a:t> Aa brug </a:t>
            </a:r>
            <a:endParaRPr lang="nl-NL" dirty="0">
              <a:ea typeface="Verdana"/>
              <a:cs typeface="Verdana"/>
            </a:endParaRPr>
          </a:p>
          <a:p>
            <a:pPr lvl="0">
              <a:buFont typeface="+mj-lt"/>
              <a:buAutoNum type="arabicPeriod"/>
            </a:pPr>
            <a:r>
              <a:rPr lang="nl-NL" dirty="0"/>
              <a:t>Scharsterrijnbrug</a:t>
            </a:r>
          </a:p>
          <a:p>
            <a:pPr marL="316230" indent="-316230">
              <a:buFont typeface="+mj-lt"/>
              <a:buAutoNum type="arabicPeriod"/>
            </a:pPr>
            <a:r>
              <a:rPr lang="nl-NL" dirty="0"/>
              <a:t>Eilandbrug</a:t>
            </a:r>
            <a:endParaRPr lang="nl-NL" dirty="0">
              <a:ea typeface="Verdana"/>
              <a:cs typeface="Verdana"/>
            </a:endParaRPr>
          </a:p>
          <a:p>
            <a:pPr lvl="0">
              <a:buFont typeface="+mj-lt"/>
              <a:buAutoNum type="arabicPeriod"/>
            </a:pPr>
            <a:r>
              <a:rPr lang="nl-NL" dirty="0" err="1"/>
              <a:t>Vlakebrug</a:t>
            </a:r>
            <a:endParaRPr lang="nl-NL" dirty="0"/>
          </a:p>
          <a:p>
            <a:pPr lvl="0">
              <a:buFont typeface="+mj-lt"/>
              <a:buAutoNum type="arabicPeriod"/>
            </a:pPr>
            <a:r>
              <a:rPr lang="nl-NL" dirty="0"/>
              <a:t>Postbrug</a:t>
            </a:r>
          </a:p>
          <a:p>
            <a:pPr marL="457200" lvl="0" indent="-457200">
              <a:buFont typeface="+mj-lt"/>
              <a:buAutoNum type="arabicPeriod"/>
            </a:pPr>
            <a:r>
              <a:rPr lang="nl-NL" dirty="0"/>
              <a:t>Brug Oude Schouw</a:t>
            </a:r>
          </a:p>
          <a:p>
            <a:pPr marL="457200" lvl="0" indent="-457200">
              <a:buFont typeface="+mj-lt"/>
              <a:buAutoNum type="arabicPeriod"/>
            </a:pPr>
            <a:r>
              <a:rPr lang="nl-NL" dirty="0">
                <a:solidFill>
                  <a:schemeClr val="bg1">
                    <a:lumMod val="75000"/>
                  </a:schemeClr>
                </a:solidFill>
              </a:rPr>
              <a:t>Brug Spannenburg (bij VKV aquaduct -&gt; buiten portfolio)</a:t>
            </a:r>
          </a:p>
          <a:p>
            <a:pPr marL="457200" indent="-457200">
              <a:buFont typeface="+mj-lt"/>
              <a:buAutoNum type="arabicPeriod"/>
            </a:pPr>
            <a:r>
              <a:rPr lang="nl-NL" dirty="0"/>
              <a:t>Brug Uitwellingerga</a:t>
            </a:r>
            <a:r>
              <a:rPr lang="nl-NL" dirty="0">
                <a:solidFill>
                  <a:srgbClr val="D9D9D9"/>
                </a:solidFill>
                <a:ea typeface="Verdana"/>
                <a:cs typeface="Verdana"/>
              </a:rPr>
              <a:t> </a:t>
            </a:r>
            <a:endParaRPr lang="nl-NL" dirty="0">
              <a:solidFill>
                <a:srgbClr val="D9D9D9"/>
              </a:solidFill>
            </a:endParaRPr>
          </a:p>
          <a:p>
            <a:pPr marL="457200" indent="-457200">
              <a:buAutoNum type="arabicPeriod"/>
            </a:pPr>
            <a:r>
              <a:rPr lang="nl-NL" dirty="0"/>
              <a:t>Draaibrug Sluiskil</a:t>
            </a:r>
            <a:endParaRPr lang="nl-NL" dirty="0">
              <a:ea typeface="Verdana"/>
              <a:cs typeface="Verdana"/>
            </a:endParaRPr>
          </a:p>
          <a:p>
            <a:pPr marL="457200" indent="-457200">
              <a:buAutoNum type="arabicPeriod"/>
            </a:pPr>
            <a:r>
              <a:rPr lang="nl-NL" dirty="0"/>
              <a:t>Draaibrug Sas van Gent</a:t>
            </a:r>
            <a:endParaRPr lang="nl-NL" dirty="0">
              <a:ea typeface="Verdana"/>
              <a:cs typeface="Verdana"/>
            </a:endParaRPr>
          </a:p>
          <a:p>
            <a:pPr marL="316230" indent="-316230">
              <a:buFont typeface="+mj-lt"/>
              <a:buAutoNum type="arabicPeriod"/>
            </a:pPr>
            <a:endParaRPr lang="nl-NL" dirty="0">
              <a:ea typeface="Verdana"/>
              <a:cs typeface="Verdana"/>
            </a:endParaRPr>
          </a:p>
        </p:txBody>
      </p:sp>
      <p:grpSp>
        <p:nvGrpSpPr>
          <p:cNvPr id="31" name="Groep 30"/>
          <p:cNvGrpSpPr/>
          <p:nvPr/>
        </p:nvGrpSpPr>
        <p:grpSpPr>
          <a:xfrm>
            <a:off x="7172903" y="1078992"/>
            <a:ext cx="4654297" cy="5248656"/>
            <a:chOff x="6288963" y="12150"/>
            <a:chExt cx="5764924" cy="6700022"/>
          </a:xfrm>
        </p:grpSpPr>
        <p:pic>
          <p:nvPicPr>
            <p:cNvPr id="18" name="Afbeelding 17"/>
            <p:cNvPicPr>
              <a:picLocks noChangeAspect="1"/>
            </p:cNvPicPr>
            <p:nvPr/>
          </p:nvPicPr>
          <p:blipFill rotWithShape="1">
            <a:blip r:embed="rId3"/>
            <a:srcRect t="8889"/>
            <a:stretch/>
          </p:blipFill>
          <p:spPr>
            <a:xfrm>
              <a:off x="6288963" y="12150"/>
              <a:ext cx="5764924" cy="6700022"/>
            </a:xfrm>
            <a:prstGeom prst="rect">
              <a:avLst/>
            </a:prstGeom>
            <a:ln>
              <a:solidFill>
                <a:schemeClr val="accent1"/>
              </a:solidFill>
            </a:ln>
          </p:spPr>
        </p:pic>
        <p:sp>
          <p:nvSpPr>
            <p:cNvPr id="19" name="Ovaal 18"/>
            <p:cNvSpPr/>
            <p:nvPr/>
          </p:nvSpPr>
          <p:spPr>
            <a:xfrm>
              <a:off x="11830976" y="734981"/>
              <a:ext cx="222911" cy="219075"/>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Ovaal 19"/>
            <p:cNvSpPr/>
            <p:nvPr/>
          </p:nvSpPr>
          <p:spPr>
            <a:xfrm>
              <a:off x="11336689" y="449231"/>
              <a:ext cx="222911" cy="219075"/>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Ovaal 20"/>
            <p:cNvSpPr/>
            <p:nvPr/>
          </p:nvSpPr>
          <p:spPr>
            <a:xfrm>
              <a:off x="9946039" y="1065556"/>
              <a:ext cx="222911" cy="219075"/>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Ovaal 21"/>
            <p:cNvSpPr/>
            <p:nvPr/>
          </p:nvSpPr>
          <p:spPr>
            <a:xfrm>
              <a:off x="9830833" y="1396130"/>
              <a:ext cx="222911" cy="219075"/>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Ovaal 22"/>
            <p:cNvSpPr/>
            <p:nvPr/>
          </p:nvSpPr>
          <p:spPr>
            <a:xfrm>
              <a:off x="7112058" y="4789832"/>
              <a:ext cx="222911" cy="219075"/>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vaal 23"/>
            <p:cNvSpPr/>
            <p:nvPr/>
          </p:nvSpPr>
          <p:spPr>
            <a:xfrm>
              <a:off x="7256025" y="4680293"/>
              <a:ext cx="222911" cy="219075"/>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Ovaal 24"/>
            <p:cNvSpPr/>
            <p:nvPr/>
          </p:nvSpPr>
          <p:spPr>
            <a:xfrm>
              <a:off x="6940921" y="5140350"/>
              <a:ext cx="222911" cy="219075"/>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Ovaal 25"/>
            <p:cNvSpPr/>
            <p:nvPr/>
          </p:nvSpPr>
          <p:spPr>
            <a:xfrm>
              <a:off x="6944289" y="5304180"/>
              <a:ext cx="222911" cy="219075"/>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Ovaal 26"/>
            <p:cNvSpPr/>
            <p:nvPr/>
          </p:nvSpPr>
          <p:spPr>
            <a:xfrm>
              <a:off x="9555640" y="1427386"/>
              <a:ext cx="222911" cy="219075"/>
            </a:xfrm>
            <a:prstGeom prst="ellipse">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Ovaal 27"/>
            <p:cNvSpPr/>
            <p:nvPr/>
          </p:nvSpPr>
          <p:spPr>
            <a:xfrm>
              <a:off x="9679295" y="1098775"/>
              <a:ext cx="222911" cy="219075"/>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Ovaal 28"/>
            <p:cNvSpPr/>
            <p:nvPr/>
          </p:nvSpPr>
          <p:spPr>
            <a:xfrm>
              <a:off x="9812667" y="879700"/>
              <a:ext cx="222911" cy="219075"/>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Ovaal 29"/>
            <p:cNvSpPr/>
            <p:nvPr/>
          </p:nvSpPr>
          <p:spPr>
            <a:xfrm>
              <a:off x="9946039" y="2228500"/>
              <a:ext cx="222911" cy="219075"/>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2" name="Tekstvak 31"/>
          <p:cNvSpPr txBox="1"/>
          <p:nvPr/>
        </p:nvSpPr>
        <p:spPr>
          <a:xfrm>
            <a:off x="10090046" y="1856463"/>
            <a:ext cx="215354" cy="246221"/>
          </a:xfrm>
          <a:prstGeom prst="rect">
            <a:avLst/>
          </a:prstGeom>
          <a:noFill/>
        </p:spPr>
        <p:txBody>
          <a:bodyPr wrap="square" rtlCol="0">
            <a:spAutoFit/>
          </a:bodyPr>
          <a:lstStyle/>
          <a:p>
            <a:r>
              <a:rPr lang="nl-NL" sz="1000" dirty="0">
                <a:solidFill>
                  <a:srgbClr val="007BC7"/>
                </a:solidFill>
              </a:rPr>
              <a:t>1</a:t>
            </a:r>
            <a:endParaRPr lang="nl-NL" sz="1200" dirty="0">
              <a:solidFill>
                <a:srgbClr val="007BC7"/>
              </a:solidFill>
            </a:endParaRPr>
          </a:p>
        </p:txBody>
      </p:sp>
      <p:sp>
        <p:nvSpPr>
          <p:cNvPr id="33" name="Tekstvak 32"/>
          <p:cNvSpPr txBox="1"/>
          <p:nvPr/>
        </p:nvSpPr>
        <p:spPr>
          <a:xfrm>
            <a:off x="11212785" y="1384660"/>
            <a:ext cx="215354" cy="246221"/>
          </a:xfrm>
          <a:prstGeom prst="rect">
            <a:avLst/>
          </a:prstGeom>
          <a:noFill/>
        </p:spPr>
        <p:txBody>
          <a:bodyPr wrap="square" rtlCol="0">
            <a:spAutoFit/>
          </a:bodyPr>
          <a:lstStyle/>
          <a:p>
            <a:r>
              <a:rPr lang="nl-NL" sz="1000" dirty="0">
                <a:solidFill>
                  <a:srgbClr val="007BC7"/>
                </a:solidFill>
              </a:rPr>
              <a:t>2</a:t>
            </a:r>
          </a:p>
        </p:txBody>
      </p:sp>
      <p:sp>
        <p:nvSpPr>
          <p:cNvPr id="34" name="Tekstvak 33"/>
          <p:cNvSpPr txBox="1"/>
          <p:nvPr/>
        </p:nvSpPr>
        <p:spPr>
          <a:xfrm>
            <a:off x="11611846" y="1610242"/>
            <a:ext cx="215354" cy="246221"/>
          </a:xfrm>
          <a:prstGeom prst="rect">
            <a:avLst/>
          </a:prstGeom>
          <a:noFill/>
        </p:spPr>
        <p:txBody>
          <a:bodyPr wrap="square" rtlCol="0">
            <a:spAutoFit/>
          </a:bodyPr>
          <a:lstStyle/>
          <a:p>
            <a:r>
              <a:rPr lang="nl-NL" sz="1000" dirty="0">
                <a:solidFill>
                  <a:srgbClr val="007BC7"/>
                </a:solidFill>
              </a:rPr>
              <a:t>3</a:t>
            </a:r>
          </a:p>
        </p:txBody>
      </p:sp>
      <p:sp>
        <p:nvSpPr>
          <p:cNvPr id="35" name="Tekstvak 34"/>
          <p:cNvSpPr txBox="1"/>
          <p:nvPr/>
        </p:nvSpPr>
        <p:spPr>
          <a:xfrm>
            <a:off x="9990214" y="2149595"/>
            <a:ext cx="215354" cy="246221"/>
          </a:xfrm>
          <a:prstGeom prst="rect">
            <a:avLst/>
          </a:prstGeom>
          <a:noFill/>
        </p:spPr>
        <p:txBody>
          <a:bodyPr wrap="square" rtlCol="0">
            <a:spAutoFit/>
          </a:bodyPr>
          <a:lstStyle/>
          <a:p>
            <a:r>
              <a:rPr lang="nl-NL" sz="1000" dirty="0">
                <a:solidFill>
                  <a:srgbClr val="007BC7"/>
                </a:solidFill>
              </a:rPr>
              <a:t>4</a:t>
            </a:r>
          </a:p>
        </p:txBody>
      </p:sp>
      <p:sp>
        <p:nvSpPr>
          <p:cNvPr id="36" name="Tekstvak 35"/>
          <p:cNvSpPr txBox="1"/>
          <p:nvPr/>
        </p:nvSpPr>
        <p:spPr>
          <a:xfrm>
            <a:off x="10090046" y="2777932"/>
            <a:ext cx="215354" cy="246221"/>
          </a:xfrm>
          <a:prstGeom prst="rect">
            <a:avLst/>
          </a:prstGeom>
          <a:noFill/>
        </p:spPr>
        <p:txBody>
          <a:bodyPr wrap="square" rtlCol="0">
            <a:spAutoFit/>
          </a:bodyPr>
          <a:lstStyle/>
          <a:p>
            <a:r>
              <a:rPr lang="nl-NL" sz="1000" dirty="0">
                <a:solidFill>
                  <a:srgbClr val="007BC7"/>
                </a:solidFill>
              </a:rPr>
              <a:t>5</a:t>
            </a:r>
          </a:p>
        </p:txBody>
      </p:sp>
      <p:sp>
        <p:nvSpPr>
          <p:cNvPr id="37" name="Tekstvak 36"/>
          <p:cNvSpPr txBox="1"/>
          <p:nvPr/>
        </p:nvSpPr>
        <p:spPr>
          <a:xfrm>
            <a:off x="7791853" y="4791490"/>
            <a:ext cx="215354" cy="246221"/>
          </a:xfrm>
          <a:prstGeom prst="rect">
            <a:avLst/>
          </a:prstGeom>
          <a:noFill/>
        </p:spPr>
        <p:txBody>
          <a:bodyPr wrap="square" rtlCol="0">
            <a:spAutoFit/>
          </a:bodyPr>
          <a:lstStyle/>
          <a:p>
            <a:r>
              <a:rPr lang="nl-NL" sz="1000" dirty="0">
                <a:solidFill>
                  <a:srgbClr val="007BC7"/>
                </a:solidFill>
              </a:rPr>
              <a:t>6</a:t>
            </a:r>
          </a:p>
        </p:txBody>
      </p:sp>
      <p:sp>
        <p:nvSpPr>
          <p:cNvPr id="38" name="Tekstvak 37"/>
          <p:cNvSpPr txBox="1"/>
          <p:nvPr/>
        </p:nvSpPr>
        <p:spPr>
          <a:xfrm>
            <a:off x="7914923" y="4705996"/>
            <a:ext cx="215354" cy="246221"/>
          </a:xfrm>
          <a:prstGeom prst="rect">
            <a:avLst/>
          </a:prstGeom>
          <a:noFill/>
        </p:spPr>
        <p:txBody>
          <a:bodyPr wrap="square" rtlCol="0">
            <a:spAutoFit/>
          </a:bodyPr>
          <a:lstStyle/>
          <a:p>
            <a:r>
              <a:rPr lang="nl-NL" sz="1000" dirty="0">
                <a:solidFill>
                  <a:srgbClr val="007BC7"/>
                </a:solidFill>
              </a:rPr>
              <a:t>7</a:t>
            </a:r>
          </a:p>
        </p:txBody>
      </p:sp>
      <p:sp>
        <p:nvSpPr>
          <p:cNvPr id="39" name="Tekstvak 38"/>
          <p:cNvSpPr txBox="1"/>
          <p:nvPr/>
        </p:nvSpPr>
        <p:spPr>
          <a:xfrm>
            <a:off x="9979021" y="1730750"/>
            <a:ext cx="215354" cy="246221"/>
          </a:xfrm>
          <a:prstGeom prst="rect">
            <a:avLst/>
          </a:prstGeom>
          <a:noFill/>
        </p:spPr>
        <p:txBody>
          <a:bodyPr wrap="square" rtlCol="0">
            <a:spAutoFit/>
          </a:bodyPr>
          <a:lstStyle/>
          <a:p>
            <a:r>
              <a:rPr lang="nl-NL" sz="1000" dirty="0">
                <a:solidFill>
                  <a:srgbClr val="007BC7"/>
                </a:solidFill>
              </a:rPr>
              <a:t>8</a:t>
            </a:r>
          </a:p>
        </p:txBody>
      </p:sp>
      <p:sp>
        <p:nvSpPr>
          <p:cNvPr id="40" name="Tekstvak 39"/>
          <p:cNvSpPr txBox="1"/>
          <p:nvPr/>
        </p:nvSpPr>
        <p:spPr>
          <a:xfrm>
            <a:off x="9770801" y="2152319"/>
            <a:ext cx="215354" cy="246221"/>
          </a:xfrm>
          <a:prstGeom prst="rect">
            <a:avLst/>
          </a:prstGeom>
          <a:noFill/>
        </p:spPr>
        <p:txBody>
          <a:bodyPr wrap="square" rtlCol="0">
            <a:spAutoFit/>
          </a:bodyPr>
          <a:lstStyle/>
          <a:p>
            <a:r>
              <a:rPr lang="nl-NL" sz="1000" dirty="0">
                <a:solidFill>
                  <a:schemeClr val="bg1">
                    <a:lumMod val="85000"/>
                  </a:schemeClr>
                </a:solidFill>
              </a:rPr>
              <a:t>9</a:t>
            </a:r>
          </a:p>
        </p:txBody>
      </p:sp>
      <p:sp>
        <p:nvSpPr>
          <p:cNvPr id="41" name="Tekstvak 40"/>
          <p:cNvSpPr txBox="1"/>
          <p:nvPr/>
        </p:nvSpPr>
        <p:spPr>
          <a:xfrm>
            <a:off x="9836677" y="1901605"/>
            <a:ext cx="427754" cy="230832"/>
          </a:xfrm>
          <a:prstGeom prst="rect">
            <a:avLst/>
          </a:prstGeom>
          <a:noFill/>
        </p:spPr>
        <p:txBody>
          <a:bodyPr wrap="square" rtlCol="0">
            <a:spAutoFit/>
          </a:bodyPr>
          <a:lstStyle/>
          <a:p>
            <a:r>
              <a:rPr lang="nl-NL" sz="900" dirty="0">
                <a:solidFill>
                  <a:srgbClr val="007BC7"/>
                </a:solidFill>
              </a:rPr>
              <a:t>10</a:t>
            </a:r>
            <a:endParaRPr lang="nl-NL" sz="1000" dirty="0">
              <a:solidFill>
                <a:srgbClr val="007BC7"/>
              </a:solidFill>
            </a:endParaRPr>
          </a:p>
        </p:txBody>
      </p:sp>
      <p:sp>
        <p:nvSpPr>
          <p:cNvPr id="42" name="Tekstvak 41"/>
          <p:cNvSpPr txBox="1"/>
          <p:nvPr/>
        </p:nvSpPr>
        <p:spPr>
          <a:xfrm>
            <a:off x="7624829" y="5037103"/>
            <a:ext cx="427754" cy="230832"/>
          </a:xfrm>
          <a:prstGeom prst="rect">
            <a:avLst/>
          </a:prstGeom>
          <a:noFill/>
        </p:spPr>
        <p:txBody>
          <a:bodyPr wrap="square" rtlCol="0">
            <a:spAutoFit/>
          </a:bodyPr>
          <a:lstStyle/>
          <a:p>
            <a:r>
              <a:rPr lang="nl-NL" sz="900" dirty="0">
                <a:solidFill>
                  <a:srgbClr val="007BC7"/>
                </a:solidFill>
              </a:rPr>
              <a:t>11</a:t>
            </a:r>
          </a:p>
        </p:txBody>
      </p:sp>
      <p:sp>
        <p:nvSpPr>
          <p:cNvPr id="43" name="Tekstvak 42"/>
          <p:cNvSpPr txBox="1"/>
          <p:nvPr/>
        </p:nvSpPr>
        <p:spPr>
          <a:xfrm>
            <a:off x="7624829" y="5210692"/>
            <a:ext cx="427754" cy="230832"/>
          </a:xfrm>
          <a:prstGeom prst="rect">
            <a:avLst/>
          </a:prstGeom>
          <a:noFill/>
        </p:spPr>
        <p:txBody>
          <a:bodyPr wrap="square" rtlCol="0">
            <a:spAutoFit/>
          </a:bodyPr>
          <a:lstStyle/>
          <a:p>
            <a:r>
              <a:rPr lang="nl-NL" sz="900" dirty="0">
                <a:solidFill>
                  <a:srgbClr val="007BC7"/>
                </a:solidFill>
              </a:rPr>
              <a:t>12</a:t>
            </a:r>
          </a:p>
        </p:txBody>
      </p:sp>
    </p:spTree>
    <p:extLst>
      <p:ext uri="{BB962C8B-B14F-4D97-AF65-F5344CB8AC3E}">
        <p14:creationId xmlns:p14="http://schemas.microsoft.com/office/powerpoint/2010/main" val="4210638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Afbeelding 18"/>
          <p:cNvPicPr>
            <a:picLocks noChangeAspect="1"/>
          </p:cNvPicPr>
          <p:nvPr/>
        </p:nvPicPr>
        <p:blipFill rotWithShape="1">
          <a:blip r:embed="rId3"/>
          <a:srcRect l="11529" t="16565" r="25240" b="10977"/>
          <a:stretch/>
        </p:blipFill>
        <p:spPr>
          <a:xfrm>
            <a:off x="6283368" y="3391444"/>
            <a:ext cx="5908632" cy="2745587"/>
          </a:xfrm>
          <a:prstGeom prst="rect">
            <a:avLst/>
          </a:prstGeom>
        </p:spPr>
      </p:pic>
      <p:sp>
        <p:nvSpPr>
          <p:cNvPr id="5" name="Tijdelijke aanduiding voor inhoud 4"/>
          <p:cNvSpPr>
            <a:spLocks noGrp="1"/>
          </p:cNvSpPr>
          <p:nvPr>
            <p:ph sz="quarter" idx="13"/>
          </p:nvPr>
        </p:nvSpPr>
        <p:spPr>
          <a:xfrm>
            <a:off x="630000" y="879700"/>
            <a:ext cx="4951650" cy="5455953"/>
          </a:xfrm>
        </p:spPr>
        <p:txBody>
          <a:bodyPr>
            <a:normAutofit/>
          </a:bodyPr>
          <a:lstStyle/>
          <a:p>
            <a:pPr marL="313200" lvl="1" indent="0">
              <a:buNone/>
            </a:pPr>
            <a:endParaRPr lang="nl-NL" sz="2400" dirty="0"/>
          </a:p>
          <a:p>
            <a:pPr marL="313200" lvl="1" indent="0">
              <a:buNone/>
            </a:pPr>
            <a:endParaRPr lang="nl-NL" sz="2400" dirty="0">
              <a:solidFill>
                <a:schemeClr val="accent1"/>
              </a:solidFill>
            </a:endParaRP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8</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r>
              <a:rPr lang="nl-NL" dirty="0" smtClean="0"/>
              <a:t>RWS Informatie</a:t>
            </a:r>
            <a:endParaRPr lang="nl-NL" dirty="0"/>
          </a:p>
        </p:txBody>
      </p:sp>
      <p:sp>
        <p:nvSpPr>
          <p:cNvPr id="2" name="Titel 1"/>
          <p:cNvSpPr>
            <a:spLocks noGrp="1"/>
          </p:cNvSpPr>
          <p:nvPr>
            <p:ph type="title"/>
          </p:nvPr>
        </p:nvSpPr>
        <p:spPr>
          <a:xfrm>
            <a:off x="626400" y="172245"/>
            <a:ext cx="10933200" cy="661150"/>
          </a:xfrm>
        </p:spPr>
        <p:txBody>
          <a:bodyPr>
            <a:normAutofit/>
          </a:bodyPr>
          <a:lstStyle/>
          <a:p>
            <a:r>
              <a:rPr lang="nl-NL" sz="3200" dirty="0" err="1"/>
              <a:t>VenR</a:t>
            </a:r>
            <a:r>
              <a:rPr lang="nl-NL" sz="3200" dirty="0"/>
              <a:t> Hooivaartbrug	</a:t>
            </a:r>
          </a:p>
        </p:txBody>
      </p:sp>
      <p:pic>
        <p:nvPicPr>
          <p:cNvPr id="4" name="Afbeelding 3"/>
          <p:cNvPicPr>
            <a:picLocks noChangeAspect="1"/>
          </p:cNvPicPr>
          <p:nvPr/>
        </p:nvPicPr>
        <p:blipFill rotWithShape="1">
          <a:blip r:embed="rId4"/>
          <a:srcRect t="8889" b="50475"/>
          <a:stretch/>
        </p:blipFill>
        <p:spPr>
          <a:xfrm>
            <a:off x="6288963" y="12150"/>
            <a:ext cx="5764924" cy="2988225"/>
          </a:xfrm>
          <a:prstGeom prst="rect">
            <a:avLst/>
          </a:prstGeom>
        </p:spPr>
      </p:pic>
      <p:sp>
        <p:nvSpPr>
          <p:cNvPr id="7" name="Ovaal 6"/>
          <p:cNvSpPr/>
          <p:nvPr/>
        </p:nvSpPr>
        <p:spPr>
          <a:xfrm>
            <a:off x="11830976" y="73498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p:cNvSpPr/>
          <p:nvPr/>
        </p:nvSpPr>
        <p:spPr>
          <a:xfrm>
            <a:off x="11336689" y="44923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p:cNvSpPr/>
          <p:nvPr/>
        </p:nvSpPr>
        <p:spPr>
          <a:xfrm>
            <a:off x="9946039" y="1065556"/>
            <a:ext cx="222911" cy="219075"/>
          </a:xfrm>
          <a:prstGeom prst="ellipse">
            <a:avLst/>
          </a:prstGeom>
          <a:solidFill>
            <a:schemeClr val="accent5">
              <a:lumMod val="60000"/>
              <a:lumOff val="4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p:cNvSpPr/>
          <p:nvPr/>
        </p:nvSpPr>
        <p:spPr>
          <a:xfrm>
            <a:off x="9830833" y="139613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p:cNvSpPr/>
          <p:nvPr/>
        </p:nvSpPr>
        <p:spPr>
          <a:xfrm>
            <a:off x="9555640" y="142738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al 15"/>
          <p:cNvSpPr/>
          <p:nvPr/>
        </p:nvSpPr>
        <p:spPr>
          <a:xfrm>
            <a:off x="9679295" y="1098775"/>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p:cNvSpPr/>
          <p:nvPr/>
        </p:nvSpPr>
        <p:spPr>
          <a:xfrm>
            <a:off x="9812667" y="8797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p:cNvSpPr/>
          <p:nvPr/>
        </p:nvSpPr>
        <p:spPr>
          <a:xfrm>
            <a:off x="9946039" y="22285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1" name="Afbeelding 20"/>
          <p:cNvPicPr>
            <a:picLocks noChangeAspect="1"/>
          </p:cNvPicPr>
          <p:nvPr/>
        </p:nvPicPr>
        <p:blipFill>
          <a:blip r:embed="rId5"/>
          <a:stretch>
            <a:fillRect/>
          </a:stretch>
        </p:blipFill>
        <p:spPr>
          <a:xfrm>
            <a:off x="535356" y="1065556"/>
            <a:ext cx="5557644" cy="4839133"/>
          </a:xfrm>
          <a:prstGeom prst="rect">
            <a:avLst/>
          </a:prstGeom>
        </p:spPr>
      </p:pic>
    </p:spTree>
    <p:extLst>
      <p:ext uri="{BB962C8B-B14F-4D97-AF65-F5344CB8AC3E}">
        <p14:creationId xmlns:p14="http://schemas.microsoft.com/office/powerpoint/2010/main" val="3644846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9</a:t>
            </a:fld>
            <a:endParaRPr lang="nl-NL" dirty="0"/>
          </a:p>
        </p:txBody>
      </p:sp>
      <p:sp>
        <p:nvSpPr>
          <p:cNvPr id="6" name="Tijdelijke aanduiding voor tekst 5"/>
          <p:cNvSpPr>
            <a:spLocks noGrp="1"/>
          </p:cNvSpPr>
          <p:nvPr>
            <p:ph type="body" sz="quarter" idx="26"/>
          </p:nvPr>
        </p:nvSpPr>
        <p:spPr>
          <a:xfrm>
            <a:off x="630000" y="6467992"/>
            <a:ext cx="4262437" cy="183600"/>
          </a:xfrm>
        </p:spPr>
        <p:txBody>
          <a:bodyPr/>
          <a:lstStyle/>
          <a:p>
            <a:r>
              <a:rPr lang="nl-NL" dirty="0" smtClean="0"/>
              <a:t>RWS Informatie</a:t>
            </a:r>
            <a:endParaRPr lang="nl-NL" dirty="0"/>
          </a:p>
        </p:txBody>
      </p:sp>
      <p:sp>
        <p:nvSpPr>
          <p:cNvPr id="2" name="Titel 1"/>
          <p:cNvSpPr>
            <a:spLocks noGrp="1"/>
          </p:cNvSpPr>
          <p:nvPr>
            <p:ph type="title"/>
          </p:nvPr>
        </p:nvSpPr>
        <p:spPr>
          <a:xfrm>
            <a:off x="626400" y="172245"/>
            <a:ext cx="10933200" cy="661150"/>
          </a:xfrm>
        </p:spPr>
        <p:txBody>
          <a:bodyPr>
            <a:normAutofit/>
          </a:bodyPr>
          <a:lstStyle/>
          <a:p>
            <a:r>
              <a:rPr lang="nl-NL" sz="3200" dirty="0" err="1"/>
              <a:t>VenR</a:t>
            </a:r>
            <a:r>
              <a:rPr lang="nl-NL" sz="3200" dirty="0"/>
              <a:t> </a:t>
            </a:r>
            <a:r>
              <a:rPr lang="nl-NL" sz="3200" dirty="0" err="1"/>
              <a:t>Eelwerderbrug</a:t>
            </a:r>
            <a:r>
              <a:rPr lang="nl-NL" sz="3200" dirty="0"/>
              <a:t>	</a:t>
            </a:r>
          </a:p>
        </p:txBody>
      </p:sp>
      <p:pic>
        <p:nvPicPr>
          <p:cNvPr id="4" name="Afbeelding 3"/>
          <p:cNvPicPr>
            <a:picLocks noChangeAspect="1"/>
          </p:cNvPicPr>
          <p:nvPr/>
        </p:nvPicPr>
        <p:blipFill rotWithShape="1">
          <a:blip r:embed="rId2"/>
          <a:srcRect t="8889" b="50346"/>
          <a:stretch/>
        </p:blipFill>
        <p:spPr>
          <a:xfrm>
            <a:off x="6288963" y="12150"/>
            <a:ext cx="5764924" cy="2997750"/>
          </a:xfrm>
          <a:prstGeom prst="rect">
            <a:avLst/>
          </a:prstGeom>
        </p:spPr>
      </p:pic>
      <p:sp>
        <p:nvSpPr>
          <p:cNvPr id="7" name="Ovaal 6"/>
          <p:cNvSpPr/>
          <p:nvPr/>
        </p:nvSpPr>
        <p:spPr>
          <a:xfrm>
            <a:off x="11830976" y="734981"/>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p:cNvSpPr/>
          <p:nvPr/>
        </p:nvSpPr>
        <p:spPr>
          <a:xfrm>
            <a:off x="11336689" y="449231"/>
            <a:ext cx="222911" cy="219075"/>
          </a:xfrm>
          <a:prstGeom prst="ellipse">
            <a:avLst/>
          </a:prstGeom>
          <a:solidFill>
            <a:schemeClr val="accent5">
              <a:lumMod val="60000"/>
              <a:lumOff val="40000"/>
            </a:schemeClr>
          </a:solid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p:cNvSpPr/>
          <p:nvPr/>
        </p:nvSpPr>
        <p:spPr>
          <a:xfrm>
            <a:off x="9946039" y="106555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p:cNvSpPr/>
          <p:nvPr/>
        </p:nvSpPr>
        <p:spPr>
          <a:xfrm>
            <a:off x="9830833" y="139613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p:cNvSpPr/>
          <p:nvPr/>
        </p:nvSpPr>
        <p:spPr>
          <a:xfrm>
            <a:off x="9555640" y="1427386"/>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al 15"/>
          <p:cNvSpPr/>
          <p:nvPr/>
        </p:nvSpPr>
        <p:spPr>
          <a:xfrm>
            <a:off x="9679295" y="1098775"/>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p:cNvSpPr/>
          <p:nvPr/>
        </p:nvSpPr>
        <p:spPr>
          <a:xfrm>
            <a:off x="9812667" y="8797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p:cNvSpPr/>
          <p:nvPr/>
        </p:nvSpPr>
        <p:spPr>
          <a:xfrm>
            <a:off x="9946039" y="2228500"/>
            <a:ext cx="222911" cy="219075"/>
          </a:xfrm>
          <a:prstGeom prst="ellipse">
            <a:avLst/>
          </a:prstGeom>
          <a:noFill/>
          <a:ln w="28575">
            <a:solidFill>
              <a:srgbClr val="1542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9" name="Afbeelding 18"/>
          <p:cNvPicPr>
            <a:picLocks noChangeAspect="1"/>
          </p:cNvPicPr>
          <p:nvPr/>
        </p:nvPicPr>
        <p:blipFill rotWithShape="1">
          <a:blip r:embed="rId3"/>
          <a:srcRect l="22968"/>
          <a:stretch/>
        </p:blipFill>
        <p:spPr>
          <a:xfrm>
            <a:off x="6316327" y="2914650"/>
            <a:ext cx="5737560" cy="3797522"/>
          </a:xfrm>
          <a:prstGeom prst="rect">
            <a:avLst/>
          </a:prstGeom>
        </p:spPr>
      </p:pic>
      <p:pic>
        <p:nvPicPr>
          <p:cNvPr id="5" name="Afbeelding 4"/>
          <p:cNvPicPr>
            <a:picLocks noChangeAspect="1"/>
          </p:cNvPicPr>
          <p:nvPr/>
        </p:nvPicPr>
        <p:blipFill>
          <a:blip r:embed="rId4"/>
          <a:stretch>
            <a:fillRect/>
          </a:stretch>
        </p:blipFill>
        <p:spPr>
          <a:xfrm>
            <a:off x="626400" y="1245270"/>
            <a:ext cx="5389096" cy="4642009"/>
          </a:xfrm>
          <a:prstGeom prst="rect">
            <a:avLst/>
          </a:prstGeom>
        </p:spPr>
      </p:pic>
    </p:spTree>
    <p:extLst>
      <p:ext uri="{BB962C8B-B14F-4D97-AF65-F5344CB8AC3E}">
        <p14:creationId xmlns:p14="http://schemas.microsoft.com/office/powerpoint/2010/main" val="786249208"/>
      </p:ext>
    </p:extLst>
  </p:cSld>
  <p:clrMapOvr>
    <a:masterClrMapping/>
  </p:clrMapOvr>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WS 16X9 NL nieuw" id="{19A0BACC-3659-4C2E-97ED-55BE99EFB087}" vid="{49F572D2-CB11-4C13-A370-1BFC52EB747E}"/>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Project Word doc" ma:contentTypeID="0x01010038BEFAC7D94B314F8B0C5C561B2BF50800184ED7B8BF463B47908B40B9FB1B6FB2" ma:contentTypeVersion="2" ma:contentTypeDescription="Create a new document." ma:contentTypeScope="" ma:versionID="535ffa3b938c5669ae36b9abb5b0530b">
  <xsd:schema xmlns:xsd="http://www.w3.org/2001/XMLSchema" xmlns:xs="http://www.w3.org/2001/XMLSchema" xmlns:p="http://schemas.microsoft.com/office/2006/metadata/properties" xmlns:ns2="cb665cb2-4c1b-4338-95f1-4dd7cd771ce0" xmlns:ns3="4b667ed8-d2a1-4738-be33-abe602571f82" targetNamespace="http://schemas.microsoft.com/office/2006/metadata/properties" ma:root="true" ma:fieldsID="0acf16a6f2046482789faa5aea0f489c" ns2:_="" ns3:_="">
    <xsd:import namespace="cb665cb2-4c1b-4338-95f1-4dd7cd771ce0"/>
    <xsd:import namespace="4b667ed8-d2a1-4738-be33-abe602571f82"/>
    <xsd:element name="properties">
      <xsd:complexType>
        <xsd:sequence>
          <xsd:element name="documentManagement">
            <xsd:complexType>
              <xsd:all>
                <xsd:element ref="ns2:Connect-Status"/>
                <xsd:element ref="ns2:Connect-Archiefwaardig"/>
                <xsd:element ref="ns2:TaxKeywordTaxHTField" minOccurs="0"/>
                <xsd:element ref="ns2:f8a19592d410488a963c18d6cfe9bdaa" minOccurs="0"/>
                <xsd:element ref="ns2:e5bbabaa558347c9a785183771c230c4" minOccurs="0"/>
                <xsd:element ref="ns2:md4a5e6ab761404298864f0be17ffc0c" minOccurs="0"/>
                <xsd:element ref="ns2:ka142704ec404179bc6dc96ce8d3373c" minOccurs="0"/>
                <xsd:element ref="ns2:j4385b9e35ef42c5bc2f4b49e945d3d0" minOccurs="0"/>
                <xsd:element ref="ns2:TaxCatchAll" minOccurs="0"/>
                <xsd:element ref="ns2:d38b446f7b294aa48a544e5738eab49c" minOccurs="0"/>
                <xsd:element ref="ns2:TaxCatchAllLabel" minOccurs="0"/>
                <xsd:element ref="ns2:e28f84c711554a75a94a2dfe3a3bea15"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665cb2-4c1b-4338-95f1-4dd7cd771ce0" elementFormDefault="qualified">
    <xsd:import namespace="http://schemas.microsoft.com/office/2006/documentManagement/types"/>
    <xsd:import namespace="http://schemas.microsoft.com/office/infopath/2007/PartnerControls"/>
    <xsd:element name="Connect-Status" ma:index="4"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Archiefwaardig" ma:index="8" ma:displayName="Archiefwaardig" ma:default="Ja" ma:format="Dropdown" ma:internalName="Connect_x002d_Archiefwaardig" ma:readOnly="false">
      <xsd:simpleType>
        <xsd:restriction base="dms:Choice">
          <xsd:enumeration value="Ja"/>
          <xsd:enumeration value="Nee"/>
        </xsd:restriction>
      </xsd:simpleType>
    </xsd:element>
    <xsd:element name="TaxKeywordTaxHTField" ma:index="12" nillable="true" ma:taxonomy="true" ma:internalName="TaxKeywordTaxHTField" ma:taxonomyFieldName="TaxKeyword" ma:displayName="Ondernemingstrefwoorden" ma:fieldId="{23f27201-bee3-471e-b2e7-b64fd8b7ca38}" ma:taxonomyMulti="true" ma:sspId="ae033921-439f-46ba-b586-0b8c8775f769" ma:termSetId="00000000-0000-0000-0000-000000000000" ma:anchorId="00000000-0000-0000-0000-000000000000" ma:open="true" ma:isKeyword="true">
      <xsd:complexType>
        <xsd:sequence>
          <xsd:element ref="pc:Terms" minOccurs="0" maxOccurs="1"/>
        </xsd:sequence>
      </xsd:complexType>
    </xsd:element>
    <xsd:element name="f8a19592d410488a963c18d6cfe9bdaa" ma:index="15" ma:taxonomy="true" ma:internalName="f8a19592d410488a963c18d6cfe9bdaa" ma:taxonomyFieldName="Connect_x002d_Bedrijfsvertrouwelijkheid" ma:displayName="Bedrijfsvertrouwelijkheid" ma:readOnly="false" ma:default="1;#RWS Bedrijfsvertrouwelijk|d5fcfbac-659d-41b3-b161-4048848dd05a" ma:fieldId="{f8a19592-d410-488a-963c-18d6cfe9bdaa}" ma:sspId="ae033921-439f-46ba-b586-0b8c8775f769" ma:termSetId="564eeb7c-6f8c-4989-b5c7-d847099ab158" ma:anchorId="00000000-0000-0000-0000-000000000000" ma:open="false" ma:isKeyword="false">
      <xsd:complexType>
        <xsd:sequence>
          <xsd:element ref="pc:Terms" minOccurs="0" maxOccurs="1"/>
        </xsd:sequence>
      </xsd:complexType>
    </xsd:element>
    <xsd:element name="e5bbabaa558347c9a785183771c230c4" ma:index="17" ma:taxonomy="true" ma:internalName="e5bbabaa558347c9a785183771c230c4" ma:taxonomyFieldName="Connect_x002d_Persoonsvertrouwelijkheid" ma:displayName="Persoonsvertrouwelijkheid" ma:readOnly="false" ma:default="2;#Geen|a0814100-4302-49f4-9f40-b7d42012644c" ma:fieldId="{e5bbabaa-5583-47c9-a785-183771c230c4}" ma:sspId="ae033921-439f-46ba-b586-0b8c8775f769" ma:termSetId="667043a5-4ee3-4c98-90a3-010dfffaf604" ma:anchorId="00000000-0000-0000-0000-000000000000" ma:open="false" ma:isKeyword="false">
      <xsd:complexType>
        <xsd:sequence>
          <xsd:element ref="pc:Terms" minOccurs="0" maxOccurs="1"/>
        </xsd:sequence>
      </xsd:complexType>
    </xsd:element>
    <xsd:element name="md4a5e6ab761404298864f0be17ffc0c" ma:index="19" nillable="true" ma:taxonomy="true" ma:internalName="md4a5e6ab761404298864f0be17ffc0c" ma:taxonomyFieldName="Connect_x002d_Organisatieonderdeel" ma:displayName="Organisatieonderdeel" ma:readOnly="false" ma:fieldId="{6d4a5e6a-b761-4042-9886-4f0be17ffc0c}" ma:sspId="ae033921-439f-46ba-b586-0b8c8775f769" ma:termSetId="c2b43861-9788-46fe-987a-73aa67229d97" ma:anchorId="00000000-0000-0000-0000-000000000000" ma:open="false" ma:isKeyword="false">
      <xsd:complexType>
        <xsd:sequence>
          <xsd:element ref="pc:Terms" minOccurs="0" maxOccurs="1"/>
        </xsd:sequence>
      </xsd:complexType>
    </xsd:element>
    <xsd:element name="ka142704ec404179bc6dc96ce8d3373c" ma:index="21" nillable="true" ma:taxonomy="true" ma:internalName="ka142704ec404179bc6dc96ce8d3373c" ma:taxonomyFieldName="Connect_x002d_Documenttype" ma:displayName="Documenttype" ma:readOnly="false" ma:fieldId="{4a142704-ec40-4179-bc6d-c96ce8d3373c}" ma:sspId="ae033921-439f-46ba-b586-0b8c8775f769" ma:termSetId="b32830c9-2f01-41a4-9584-76856be50447" ma:anchorId="00000000-0000-0000-0000-000000000000" ma:open="false" ma:isKeyword="false">
      <xsd:complexType>
        <xsd:sequence>
          <xsd:element ref="pc:Terms" minOccurs="0" maxOccurs="1"/>
        </xsd:sequence>
      </xsd:complexType>
    </xsd:element>
    <xsd:element name="j4385b9e35ef42c5bc2f4b49e945d3d0" ma:index="22" nillable="true" ma:taxonomy="true" ma:internalName="j4385b9e35ef42c5bc2f4b49e945d3d0" ma:taxonomyFieldName="Connect_x002d_SEfase" ma:displayName="SE-fase" ma:readOnly="false" ma:fieldId="{34385b9e-35ef-42c5-bc2f-4b49e945d3d0}" ma:sspId="ae033921-439f-46ba-b586-0b8c8775f769" ma:termSetId="f716fce9-825f-4685-8b2f-3ec3c4f171e1" ma:anchorId="00000000-0000-0000-0000-000000000000" ma:open="false" ma:isKeyword="false">
      <xsd:complexType>
        <xsd:sequence>
          <xsd:element ref="pc:Terms" minOccurs="0" maxOccurs="1"/>
        </xsd:sequence>
      </xsd:complexType>
    </xsd:element>
    <xsd:element name="TaxCatchAll" ma:index="23" nillable="true" ma:displayName="Taxonomy Catch All Column" ma:hidden="true" ma:list="{848dbcbe-0dae-4553-bb6c-68760567419e}" ma:internalName="TaxCatchAll" ma:showField="CatchAllData" ma:web="4b667ed8-d2a1-4738-be33-abe602571f82">
      <xsd:complexType>
        <xsd:complexContent>
          <xsd:extension base="dms:MultiChoiceLookup">
            <xsd:sequence>
              <xsd:element name="Value" type="dms:Lookup" maxOccurs="unbounded" minOccurs="0" nillable="true"/>
            </xsd:sequence>
          </xsd:extension>
        </xsd:complexContent>
      </xsd:complexType>
    </xsd:element>
    <xsd:element name="d38b446f7b294aa48a544e5738eab49c" ma:index="24" nillable="true" ma:taxonomy="true" ma:internalName="d38b446f7b294aa48a544e5738eab49c" ma:taxonomyFieldName="Connect_x002d_IPMrol" ma:displayName="IPM-rol" ma:readOnly="false" ma:fieldId="{d38b446f-7b29-4aa4-8a54-4e5738eab49c}" ma:sspId="ae033921-439f-46ba-b586-0b8c8775f769" ma:termSetId="24bd5b06-8015-4365-ba06-edb9d679cf54" ma:anchorId="00000000-0000-0000-0000-000000000000" ma:open="false" ma:isKeyword="false">
      <xsd:complexType>
        <xsd:sequence>
          <xsd:element ref="pc:Terms" minOccurs="0" maxOccurs="1"/>
        </xsd:sequence>
      </xsd:complexType>
    </xsd:element>
    <xsd:element name="TaxCatchAllLabel" ma:index="25" nillable="true" ma:displayName="Taxonomy Catch All Column1" ma:hidden="true" ma:list="{848dbcbe-0dae-4553-bb6c-68760567419e}" ma:internalName="TaxCatchAllLabel" ma:readOnly="true" ma:showField="CatchAllDataLabel" ma:web="4b667ed8-d2a1-4738-be33-abe602571f82">
      <xsd:complexType>
        <xsd:complexContent>
          <xsd:extension base="dms:MultiChoiceLookup">
            <xsd:sequence>
              <xsd:element name="Value" type="dms:Lookup" maxOccurs="unbounded" minOccurs="0" nillable="true"/>
            </xsd:sequence>
          </xsd:extension>
        </xsd:complexContent>
      </xsd:complexType>
    </xsd:element>
    <xsd:element name="e28f84c711554a75a94a2dfe3a3bea15" ma:index="26" nillable="true" ma:taxonomy="true" ma:internalName="e28f84c711554a75a94a2dfe3a3bea15" ma:taxonomyFieldName="Connect_x002d_Activiteit" ma:displayName="Activiteit" ma:readOnly="false" ma:fieldId="{e28f84c7-1155-4a75-a94a-2dfe3a3bea15}" ma:sspId="ae033921-439f-46ba-b586-0b8c8775f769" ma:termSetId="5ff294b5-fca9-4a8b-85d9-95c35ac3f54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b667ed8-d2a1-4738-be33-abe602571f82" elementFormDefault="qualified">
    <xsd:import namespace="http://schemas.microsoft.com/office/2006/documentManagement/types"/>
    <xsd:import namespace="http://schemas.microsoft.com/office/infopath/2007/PartnerControls"/>
    <xsd:element name="_dlc_DocId" ma:index="28" nillable="true" ma:displayName="Waarde van de document-id" ma:description="De waarde van de document-id die aan dit item is toegewezen." ma:internalName="_dlc_DocId" ma:readOnly="true">
      <xsd:simpleType>
        <xsd:restriction base="dms:Text"/>
      </xsd:simpleType>
    </xsd:element>
    <xsd:element name="_dlc_DocIdUrl" ma:index="2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0" nillable="true" ma:displayName="Id blijven behouden" ma:description="Id behouden tijdens toevoegen."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Inhoudstype"/>
        <xsd:element ref="dc:title" minOccurs="0" maxOccurs="1" ma:index="2"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e5bbabaa558347c9a785183771c230c4 xmlns="cb665cb2-4c1b-4338-95f1-4dd7cd771ce0">
      <Terms xmlns="http://schemas.microsoft.com/office/infopath/2007/PartnerControls">
        <TermInfo xmlns="http://schemas.microsoft.com/office/infopath/2007/PartnerControls">
          <TermName xmlns="http://schemas.microsoft.com/office/infopath/2007/PartnerControls">Geen</TermName>
          <TermId xmlns="http://schemas.microsoft.com/office/infopath/2007/PartnerControls">a0814100-4302-49f4-9f40-b7d42012644c</TermId>
        </TermInfo>
      </Terms>
    </e5bbabaa558347c9a785183771c230c4>
    <_dlc_DocId xmlns="4b667ed8-d2a1-4738-be33-abe602571f82">CON00-1191752238-25</_dlc_DocId>
    <TaxCatchAll xmlns="cb665cb2-4c1b-4338-95f1-4dd7cd771ce0">
      <Value>2</Value>
      <Value>1</Value>
    </TaxCatchAll>
    <_dlc_DocIdUrl xmlns="4b667ed8-d2a1-4738-be33-abe602571f82">
      <Url>https://connect.sp02.rws.nl/sites/M231021018/_layouts/15/DocIdRedir.aspx?ID=CON00-1191752238-25</Url>
      <Description>CON00-1191752238-25</Description>
    </_dlc_DocIdUrl>
    <f8a19592d410488a963c18d6cfe9bdaa xmlns="cb665cb2-4c1b-4338-95f1-4dd7cd771ce0">
      <Terms xmlns="http://schemas.microsoft.com/office/infopath/2007/PartnerControls">
        <TermInfo xmlns="http://schemas.microsoft.com/office/infopath/2007/PartnerControls">
          <TermName xmlns="http://schemas.microsoft.com/office/infopath/2007/PartnerControls">RWS Bedrijfsvertrouwelijk</TermName>
          <TermId xmlns="http://schemas.microsoft.com/office/infopath/2007/PartnerControls">d5fcfbac-659d-41b3-b161-4048848dd05a</TermId>
        </TermInfo>
      </Terms>
    </f8a19592d410488a963c18d6cfe9bdaa>
    <Connect-Status xmlns="cb665cb2-4c1b-4338-95f1-4dd7cd771ce0">Concept</Connect-Status>
    <j4385b9e35ef42c5bc2f4b49e945d3d0 xmlns="cb665cb2-4c1b-4338-95f1-4dd7cd771ce0">
      <Terms xmlns="http://schemas.microsoft.com/office/infopath/2007/PartnerControls"/>
    </j4385b9e35ef42c5bc2f4b49e945d3d0>
    <TaxKeywordTaxHTField xmlns="cb665cb2-4c1b-4338-95f1-4dd7cd771ce0">
      <Terms xmlns="http://schemas.microsoft.com/office/infopath/2007/PartnerControls"/>
    </TaxKeywordTaxHTField>
    <e28f84c711554a75a94a2dfe3a3bea15 xmlns="cb665cb2-4c1b-4338-95f1-4dd7cd771ce0">
      <Terms xmlns="http://schemas.microsoft.com/office/infopath/2007/PartnerControls"/>
    </e28f84c711554a75a94a2dfe3a3bea15>
    <md4a5e6ab761404298864f0be17ffc0c xmlns="cb665cb2-4c1b-4338-95f1-4dd7cd771ce0">
      <Terms xmlns="http://schemas.microsoft.com/office/infopath/2007/PartnerControls"/>
    </md4a5e6ab761404298864f0be17ffc0c>
    <d38b446f7b294aa48a544e5738eab49c xmlns="cb665cb2-4c1b-4338-95f1-4dd7cd771ce0">
      <Terms xmlns="http://schemas.microsoft.com/office/infopath/2007/PartnerControls"/>
    </d38b446f7b294aa48a544e5738eab49c>
    <ka142704ec404179bc6dc96ce8d3373c xmlns="cb665cb2-4c1b-4338-95f1-4dd7cd771ce0">
      <Terms xmlns="http://schemas.microsoft.com/office/infopath/2007/PartnerControls"/>
    </ka142704ec404179bc6dc96ce8d3373c>
    <Connect-Archiefwaardig xmlns="cb665cb2-4c1b-4338-95f1-4dd7cd771ce0">Ja</Connect-Archiefwaardig>
  </documentManagement>
</p:properties>
</file>

<file path=customXml/itemProps1.xml><?xml version="1.0" encoding="utf-8"?>
<ds:datastoreItem xmlns:ds="http://schemas.openxmlformats.org/officeDocument/2006/customXml" ds:itemID="{E4DED6E9-4299-47C6-AAB3-2681CA54E647}">
  <ds:schemaRefs>
    <ds:schemaRef ds:uri="http://schemas.microsoft.com/sharepoint/v3/contenttype/forms"/>
  </ds:schemaRefs>
</ds:datastoreItem>
</file>

<file path=customXml/itemProps2.xml><?xml version="1.0" encoding="utf-8"?>
<ds:datastoreItem xmlns:ds="http://schemas.openxmlformats.org/officeDocument/2006/customXml" ds:itemID="{82BBFA3A-DD6B-477B-B298-13D71FE973B5}">
  <ds:schemaRefs>
    <ds:schemaRef ds:uri="http://schemas.microsoft.com/sharepoint/events"/>
  </ds:schemaRefs>
</ds:datastoreItem>
</file>

<file path=customXml/itemProps3.xml><?xml version="1.0" encoding="utf-8"?>
<ds:datastoreItem xmlns:ds="http://schemas.openxmlformats.org/officeDocument/2006/customXml" ds:itemID="{9A9E3882-99B5-40B8-B0AC-C3C1C031B1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665cb2-4c1b-4338-95f1-4dd7cd771ce0"/>
    <ds:schemaRef ds:uri="4b667ed8-d2a1-4738-be33-abe602571f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1F11C9F-7D9C-4083-82D5-C214E1712613}">
  <ds:schemaRefs>
    <ds:schemaRef ds:uri="http://schemas.microsoft.com/office/2006/metadata/properties"/>
    <ds:schemaRef ds:uri="http://schemas.microsoft.com/office/infopath/2007/PartnerControls"/>
    <ds:schemaRef ds:uri="cb665cb2-4c1b-4338-95f1-4dd7cd771ce0"/>
    <ds:schemaRef ds:uri="4b667ed8-d2a1-4738-be33-abe602571f82"/>
  </ds:schemaRefs>
</ds:datastoreItem>
</file>

<file path=docProps/app.xml><?xml version="1.0" encoding="utf-8"?>
<Properties xmlns="http://schemas.openxmlformats.org/officeDocument/2006/extended-properties" xmlns:vt="http://schemas.openxmlformats.org/officeDocument/2006/docPropsVTypes">
  <Template>Presentatie RWS 16X9 NL (7)</Template>
  <TotalTime>0</TotalTime>
  <Words>623</Words>
  <Application>Microsoft Office PowerPoint</Application>
  <PresentationFormat>Breedbeeld</PresentationFormat>
  <Paragraphs>141</Paragraphs>
  <Slides>19</Slides>
  <Notes>2</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19</vt:i4>
      </vt:variant>
    </vt:vector>
  </HeadingPairs>
  <TitlesOfParts>
    <vt:vector size="25" baseType="lpstr">
      <vt:lpstr>Arial</vt:lpstr>
      <vt:lpstr>Calibri</vt:lpstr>
      <vt:lpstr>Times New Roman</vt:lpstr>
      <vt:lpstr>Verdana</vt:lpstr>
      <vt:lpstr>Wingdings</vt:lpstr>
      <vt:lpstr>RWS 16:9 NL</vt:lpstr>
      <vt:lpstr>Marktconsultatie</vt:lpstr>
      <vt:lpstr>Context Programma beweegbare bruggen</vt:lpstr>
      <vt:lpstr>Context Programma beweegbare bruggen</vt:lpstr>
      <vt:lpstr>Doel van het Programma beweegbare bruggen</vt:lpstr>
      <vt:lpstr>Randvoorwaarden en aandachtspunten Programma beweegbare bruggen</vt:lpstr>
      <vt:lpstr>Inkoopbehoefte Programma beweegbare bruggen</vt:lpstr>
      <vt:lpstr>Portfolio</vt:lpstr>
      <vt:lpstr>VenR Hooivaartbrug </vt:lpstr>
      <vt:lpstr>VenR Eelwerderbrug </vt:lpstr>
      <vt:lpstr>VenR Westerwoldsche Aa  </vt:lpstr>
      <vt:lpstr>VenR Scharsterrijnbruggen  </vt:lpstr>
      <vt:lpstr>VenR Eilandbrug </vt:lpstr>
      <vt:lpstr>GVO Vlakebrug</vt:lpstr>
      <vt:lpstr>GVO Postbrug</vt:lpstr>
      <vt:lpstr>VenR Oude Schouw </vt:lpstr>
      <vt:lpstr>VenR Spannenburg </vt:lpstr>
      <vt:lpstr>VenR Uitwellingerga </vt:lpstr>
      <vt:lpstr>GVO Sluiskil</vt:lpstr>
      <vt:lpstr>GVO Sas van Gent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Marktconsultatie</dc:title>
  <dc:creator/>
  <dc:description/>
  <cp:lastModifiedBy/>
  <cp:revision>4</cp:revision>
  <dcterms:created xsi:type="dcterms:W3CDTF">2023-06-20T07:03:26Z</dcterms:created>
  <dcterms:modified xsi:type="dcterms:W3CDTF">2024-03-13T13:21:23Z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0x01010038BEFAC7D94B314F8B0C5C561B2BF50800184ED7B8BF463B47908B40B9FB1B6FB2</vt:lpwstr>
  </property>
  <property fmtid="{D5CDD505-2E9C-101B-9397-08002B2CF9AE}" pid="3" name="_dlc_DocIdItemGuid">
    <vt:lpwstr>c2b18e61-e06c-4ec9-940c-ce3fa49e9746</vt:lpwstr>
  </property>
  <property fmtid="{D5CDD505-2E9C-101B-9397-08002B2CF9AE}" pid="4" name="TaxKeyword">
    <vt:lpwstr/>
  </property>
  <property fmtid="{D5CDD505-2E9C-101B-9397-08002B2CF9AE}" pid="5" name="Connect-Bedrijfsvertrouwelijkheid">
    <vt:lpwstr>1;#RWS Bedrijfsvertrouwelijk|d5fcfbac-659d-41b3-b161-4048848dd05a</vt:lpwstr>
  </property>
  <property fmtid="{D5CDD505-2E9C-101B-9397-08002B2CF9AE}" pid="6" name="Connect-Persoonsvertrouwelijkheid">
    <vt:lpwstr>2;#Geen|a0814100-4302-49f4-9f40-b7d42012644c</vt:lpwstr>
  </property>
  <property fmtid="{D5CDD505-2E9C-101B-9397-08002B2CF9AE}" pid="7" name="Connect-Documenttype">
    <vt:lpwstr/>
  </property>
  <property fmtid="{D5CDD505-2E9C-101B-9397-08002B2CF9AE}" pid="8" name="Connect-SEfase">
    <vt:lpwstr/>
  </property>
  <property fmtid="{D5CDD505-2E9C-101B-9397-08002B2CF9AE}" pid="9" name="Connect-Organisatieonderdeel">
    <vt:lpwstr/>
  </property>
  <property fmtid="{D5CDD505-2E9C-101B-9397-08002B2CF9AE}" pid="10" name="Connect-IPMrol">
    <vt:lpwstr/>
  </property>
  <property fmtid="{D5CDD505-2E9C-101B-9397-08002B2CF9AE}" pid="11" name="Connect-Activiteit">
    <vt:lpwstr/>
  </property>
</Properties>
</file>