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6"/>
  </p:sldMasterIdLst>
  <p:notesMasterIdLst>
    <p:notesMasterId r:id="rId37"/>
  </p:notesMasterIdLst>
  <p:handoutMasterIdLst>
    <p:handoutMasterId r:id="rId38"/>
  </p:handoutMasterIdLst>
  <p:sldIdLst>
    <p:sldId id="257" r:id="rId7"/>
    <p:sldId id="258" r:id="rId8"/>
    <p:sldId id="261" r:id="rId9"/>
    <p:sldId id="260" r:id="rId10"/>
    <p:sldId id="259" r:id="rId11"/>
    <p:sldId id="264" r:id="rId12"/>
    <p:sldId id="265" r:id="rId13"/>
    <p:sldId id="262" r:id="rId14"/>
    <p:sldId id="263" r:id="rId15"/>
    <p:sldId id="266" r:id="rId16"/>
    <p:sldId id="267" r:id="rId17"/>
    <p:sldId id="269" r:id="rId18"/>
    <p:sldId id="270" r:id="rId19"/>
    <p:sldId id="271" r:id="rId20"/>
    <p:sldId id="274" r:id="rId21"/>
    <p:sldId id="275" r:id="rId22"/>
    <p:sldId id="276" r:id="rId23"/>
    <p:sldId id="288" r:id="rId24"/>
    <p:sldId id="268" r:id="rId25"/>
    <p:sldId id="291" r:id="rId26"/>
    <p:sldId id="283" r:id="rId27"/>
    <p:sldId id="273" r:id="rId28"/>
    <p:sldId id="279" r:id="rId29"/>
    <p:sldId id="286" r:id="rId30"/>
    <p:sldId id="289" r:id="rId31"/>
    <p:sldId id="281" r:id="rId32"/>
    <p:sldId id="292" r:id="rId33"/>
    <p:sldId id="287" r:id="rId34"/>
    <p:sldId id="284" r:id="rId35"/>
    <p:sldId id="285" r:id="rId3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amloze sectie" id="{AE248F0C-526C-4C02-B770-1699BF49852E}">
          <p14:sldIdLst>
            <p14:sldId id="257"/>
            <p14:sldId id="258"/>
            <p14:sldId id="261"/>
            <p14:sldId id="260"/>
            <p14:sldId id="259"/>
            <p14:sldId id="264"/>
            <p14:sldId id="265"/>
            <p14:sldId id="262"/>
            <p14:sldId id="263"/>
            <p14:sldId id="266"/>
            <p14:sldId id="267"/>
            <p14:sldId id="269"/>
            <p14:sldId id="270"/>
            <p14:sldId id="271"/>
            <p14:sldId id="274"/>
            <p14:sldId id="275"/>
            <p14:sldId id="276"/>
            <p14:sldId id="288"/>
            <p14:sldId id="268"/>
            <p14:sldId id="291"/>
            <p14:sldId id="283"/>
            <p14:sldId id="273"/>
            <p14:sldId id="279"/>
            <p14:sldId id="286"/>
            <p14:sldId id="289"/>
            <p14:sldId id="281"/>
            <p14:sldId id="292"/>
            <p14:sldId id="287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eur" initials="A" lastIdx="2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2B1E"/>
    <a:srgbClr val="154273"/>
    <a:srgbClr val="F2D9E7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Stijl, licht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363" autoAdjust="0"/>
  </p:normalViewPr>
  <p:slideViewPr>
    <p:cSldViewPr snapToGrid="0">
      <p:cViewPr varScale="1">
        <p:scale>
          <a:sx n="105" d="100"/>
          <a:sy n="105" d="100"/>
        </p:scale>
        <p:origin x="132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E24595-BB42-4BA8-83D2-DEC4D817AB72}" type="doc">
      <dgm:prSet loTypeId="urn:microsoft.com/office/officeart/2005/8/layout/process4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2F560566-163A-41D4-9C3D-ED619B2D7AAB}">
      <dgm:prSet phldrT="[Tekst]"/>
      <dgm:spPr>
        <a:xfrm rot="10800000">
          <a:off x="0" y="0"/>
          <a:ext cx="4640808" cy="1193012"/>
        </a:xfrm>
        <a:prstGeom prst="upArrowCallou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nl-NL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Aanmeldingsperiode</a:t>
          </a:r>
          <a:endParaRPr lang="nl-NL" dirty="0">
            <a:solidFill>
              <a:srgbClr val="FFFFFF"/>
            </a:solidFill>
            <a:latin typeface="Verdana"/>
            <a:ea typeface="+mn-ea"/>
            <a:cs typeface="+mn-cs"/>
          </a:endParaRPr>
        </a:p>
      </dgm:t>
    </dgm:pt>
    <dgm:pt modelId="{198FE370-42F1-48C5-9902-10A8D4F2DC0D}" type="parTrans" cxnId="{1A8B4FE2-4D09-4445-94F1-EB0DE5D8F785}">
      <dgm:prSet/>
      <dgm:spPr/>
      <dgm:t>
        <a:bodyPr/>
        <a:lstStyle/>
        <a:p>
          <a:endParaRPr lang="nl-NL"/>
        </a:p>
      </dgm:t>
    </dgm:pt>
    <dgm:pt modelId="{2D9C07BE-524E-44F1-9755-5347A9852212}" type="sibTrans" cxnId="{1A8B4FE2-4D09-4445-94F1-EB0DE5D8F785}">
      <dgm:prSet/>
      <dgm:spPr/>
      <dgm:t>
        <a:bodyPr/>
        <a:lstStyle/>
        <a:p>
          <a:endParaRPr lang="nl-NL"/>
        </a:p>
      </dgm:t>
    </dgm:pt>
    <dgm:pt modelId="{38A2CC4F-7F94-4250-9D8C-FF4317D36913}">
      <dgm:prSet phldrT="[Tekst]"/>
      <dgm:spPr>
        <a:xfrm>
          <a:off x="0" y="420217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Inlichtingenbijeenkomst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58EEE985-62A9-4FB2-8234-2D20114F2126}" type="parTrans" cxnId="{85033E77-F8C1-47CF-8AFD-22060E0A21EF}">
      <dgm:prSet/>
      <dgm:spPr/>
      <dgm:t>
        <a:bodyPr/>
        <a:lstStyle/>
        <a:p>
          <a:endParaRPr lang="nl-NL"/>
        </a:p>
      </dgm:t>
    </dgm:pt>
    <dgm:pt modelId="{976B4973-6B40-4359-8647-E9AC3E3C45E4}" type="sibTrans" cxnId="{85033E77-F8C1-47CF-8AFD-22060E0A21EF}">
      <dgm:prSet/>
      <dgm:spPr/>
      <dgm:t>
        <a:bodyPr/>
        <a:lstStyle/>
        <a:p>
          <a:endParaRPr lang="nl-NL"/>
        </a:p>
      </dgm:t>
    </dgm:pt>
    <dgm:pt modelId="{1FBD67EB-3B99-4877-A061-69A2947D51C1}">
      <dgm:prSet phldrT="[Tekst]"/>
      <dgm:spPr>
        <a:xfrm>
          <a:off x="2320404" y="420217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Verzoek tot deelneming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D165F091-DC79-4700-A964-9CEA758A32D9}" type="parTrans" cxnId="{2F3FA199-BCF6-425C-A7D7-5AD022ACA66C}">
      <dgm:prSet/>
      <dgm:spPr/>
      <dgm:t>
        <a:bodyPr/>
        <a:lstStyle/>
        <a:p>
          <a:endParaRPr lang="nl-NL"/>
        </a:p>
      </dgm:t>
    </dgm:pt>
    <dgm:pt modelId="{D2790CAA-7208-4E50-A152-50304E696C9D}" type="sibTrans" cxnId="{2F3FA199-BCF6-425C-A7D7-5AD022ACA66C}">
      <dgm:prSet/>
      <dgm:spPr/>
      <dgm:t>
        <a:bodyPr/>
        <a:lstStyle/>
        <a:p>
          <a:endParaRPr lang="nl-NL"/>
        </a:p>
      </dgm:t>
    </dgm:pt>
    <dgm:pt modelId="{3BB1C703-B24A-4F1A-9E39-304021071F9D}">
      <dgm:prSet phldrT="[Tekst]"/>
      <dgm:spPr>
        <a:xfrm rot="10800000">
          <a:off x="0" y="1182847"/>
          <a:ext cx="4640808" cy="1193012"/>
        </a:xfrm>
        <a:prstGeom prst="upArrowCallout">
          <a:avLst/>
        </a:prstGeom>
        <a:solidFill>
          <a:srgbClr val="FBD326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nl-NL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Selectieperiode</a:t>
          </a:r>
          <a:endParaRPr lang="nl-NL" dirty="0">
            <a:solidFill>
              <a:srgbClr val="FFFFFF"/>
            </a:solidFill>
            <a:latin typeface="Verdana"/>
            <a:ea typeface="+mn-ea"/>
            <a:cs typeface="+mn-cs"/>
          </a:endParaRPr>
        </a:p>
      </dgm:t>
    </dgm:pt>
    <dgm:pt modelId="{3C1194F8-A050-4CE1-A3F9-3DD1B4F9EADA}" type="parTrans" cxnId="{7DAAA922-2976-42E3-A139-1010F7FC814A}">
      <dgm:prSet/>
      <dgm:spPr/>
      <dgm:t>
        <a:bodyPr/>
        <a:lstStyle/>
        <a:p>
          <a:endParaRPr lang="nl-NL"/>
        </a:p>
      </dgm:t>
    </dgm:pt>
    <dgm:pt modelId="{114156D0-6BEF-4B83-80A9-5D537E0D1AFB}" type="sibTrans" cxnId="{7DAAA922-2976-42E3-A139-1010F7FC814A}">
      <dgm:prSet/>
      <dgm:spPr/>
      <dgm:t>
        <a:bodyPr/>
        <a:lstStyle/>
        <a:p>
          <a:endParaRPr lang="nl-NL"/>
        </a:p>
      </dgm:t>
    </dgm:pt>
    <dgm:pt modelId="{1BBC2DA2-A568-491A-8F4A-398E1CA34FC5}">
      <dgm:prSet phldrT="[Tekst]"/>
      <dgm:spPr>
        <a:xfrm>
          <a:off x="0" y="1601594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Toets geschiktheidseisen en selectiecriteria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93FBABF3-171D-40E5-B7BB-9F88B5DCBD95}" type="parTrans" cxnId="{D0876672-BCB7-4B0C-B054-370FBFB61404}">
      <dgm:prSet/>
      <dgm:spPr/>
      <dgm:t>
        <a:bodyPr/>
        <a:lstStyle/>
        <a:p>
          <a:endParaRPr lang="nl-NL"/>
        </a:p>
      </dgm:t>
    </dgm:pt>
    <dgm:pt modelId="{C90E5B37-EE6A-4450-8E31-F416E4C54B5C}" type="sibTrans" cxnId="{D0876672-BCB7-4B0C-B054-370FBFB61404}">
      <dgm:prSet/>
      <dgm:spPr/>
      <dgm:t>
        <a:bodyPr/>
        <a:lstStyle/>
        <a:p>
          <a:endParaRPr lang="nl-NL"/>
        </a:p>
      </dgm:t>
    </dgm:pt>
    <dgm:pt modelId="{FDF07B9B-B806-4D7A-A3B5-ACB1BACE51E7}">
      <dgm:prSet phldrT="[Tekst]"/>
      <dgm:spPr>
        <a:xfrm>
          <a:off x="2320404" y="1601594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Selectiebeslissing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5045F375-5513-48BF-A68F-DC8544F5CB17}" type="parTrans" cxnId="{C3FA9DD4-CFF6-426D-A13E-BCE609A6491F}">
      <dgm:prSet/>
      <dgm:spPr/>
      <dgm:t>
        <a:bodyPr/>
        <a:lstStyle/>
        <a:p>
          <a:endParaRPr lang="nl-NL"/>
        </a:p>
      </dgm:t>
    </dgm:pt>
    <dgm:pt modelId="{35C1F0C5-2353-4624-B364-DB4A2A8A87F2}" type="sibTrans" cxnId="{C3FA9DD4-CFF6-426D-A13E-BCE609A6491F}">
      <dgm:prSet/>
      <dgm:spPr/>
      <dgm:t>
        <a:bodyPr/>
        <a:lstStyle/>
        <a:p>
          <a:endParaRPr lang="nl-NL"/>
        </a:p>
      </dgm:t>
    </dgm:pt>
    <dgm:pt modelId="{EA960140-AA69-4798-9951-95D6F90C6FEB}">
      <dgm:prSet phldrT="[Tekst]"/>
      <dgm:spPr>
        <a:xfrm rot="10800000">
          <a:off x="0" y="2364224"/>
          <a:ext cx="4640808" cy="1193012"/>
        </a:xfrm>
        <a:prstGeom prst="upArrowCallou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nl-NL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Inschrijvingsperiode</a:t>
          </a:r>
          <a:endParaRPr lang="nl-NL" dirty="0">
            <a:solidFill>
              <a:srgbClr val="FFFFFF"/>
            </a:solidFill>
            <a:latin typeface="Verdana"/>
            <a:ea typeface="+mn-ea"/>
            <a:cs typeface="+mn-cs"/>
          </a:endParaRPr>
        </a:p>
      </dgm:t>
    </dgm:pt>
    <dgm:pt modelId="{56438FE6-9DD3-4965-9918-81EEFD8B7D9F}" type="parTrans" cxnId="{6DDB3BD0-2F1B-4209-AFEA-29E22B07B81F}">
      <dgm:prSet/>
      <dgm:spPr/>
      <dgm:t>
        <a:bodyPr/>
        <a:lstStyle/>
        <a:p>
          <a:endParaRPr lang="nl-NL"/>
        </a:p>
      </dgm:t>
    </dgm:pt>
    <dgm:pt modelId="{7E6F92D2-F872-4E3D-8B88-937E68B18B03}" type="sibTrans" cxnId="{6DDB3BD0-2F1B-4209-AFEA-29E22B07B81F}">
      <dgm:prSet/>
      <dgm:spPr/>
      <dgm:t>
        <a:bodyPr/>
        <a:lstStyle/>
        <a:p>
          <a:endParaRPr lang="nl-NL"/>
        </a:p>
      </dgm:t>
    </dgm:pt>
    <dgm:pt modelId="{EEA54D35-DB54-4BBC-BD25-42B03AE4D313}">
      <dgm:prSet phldrT="[Tekst]"/>
      <dgm:spPr>
        <a:xfrm>
          <a:off x="0" y="2782972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Nadere Inlichtingen en Tunnelbezoeken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C586E953-2EAF-4EDD-835A-3E2BF36F684D}" type="parTrans" cxnId="{87101955-6FCB-4636-8AC6-99EBC90200EC}">
      <dgm:prSet/>
      <dgm:spPr/>
      <dgm:t>
        <a:bodyPr/>
        <a:lstStyle/>
        <a:p>
          <a:endParaRPr lang="nl-NL"/>
        </a:p>
      </dgm:t>
    </dgm:pt>
    <dgm:pt modelId="{5CB27E8B-952C-411A-AF7D-7878CBE7096B}" type="sibTrans" cxnId="{87101955-6FCB-4636-8AC6-99EBC90200EC}">
      <dgm:prSet/>
      <dgm:spPr/>
      <dgm:t>
        <a:bodyPr/>
        <a:lstStyle/>
        <a:p>
          <a:endParaRPr lang="nl-NL"/>
        </a:p>
      </dgm:t>
    </dgm:pt>
    <dgm:pt modelId="{9F7B5374-5580-4955-87E1-1EA24224374B}">
      <dgm:prSet phldrT="[Tekst]"/>
      <dgm:spPr>
        <a:xfrm>
          <a:off x="2320404" y="2782972"/>
          <a:ext cx="2320404" cy="356710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Inschrijving op basis van BPKV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5548F5E5-CF19-44E2-AD5B-892BC8CB253D}" type="parTrans" cxnId="{CAE1CD9F-24B2-4C2A-9E6D-03D7F0D3D273}">
      <dgm:prSet/>
      <dgm:spPr/>
      <dgm:t>
        <a:bodyPr/>
        <a:lstStyle/>
        <a:p>
          <a:endParaRPr lang="nl-NL"/>
        </a:p>
      </dgm:t>
    </dgm:pt>
    <dgm:pt modelId="{FD02EF95-5DFD-40F7-A8A3-06AEC9FE1193}" type="sibTrans" cxnId="{CAE1CD9F-24B2-4C2A-9E6D-03D7F0D3D273}">
      <dgm:prSet/>
      <dgm:spPr/>
      <dgm:t>
        <a:bodyPr/>
        <a:lstStyle/>
        <a:p>
          <a:endParaRPr lang="nl-NL"/>
        </a:p>
      </dgm:t>
    </dgm:pt>
    <dgm:pt modelId="{0CD3A46F-C44A-4FFA-B400-561CA189E110}">
      <dgm:prSet/>
      <dgm:spPr>
        <a:xfrm>
          <a:off x="0" y="3545602"/>
          <a:ext cx="4640808" cy="775691"/>
        </a:xfrm>
        <a:prstGeom prst="rec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nl-NL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Gunningsfase</a:t>
          </a:r>
        </a:p>
      </dgm:t>
    </dgm:pt>
    <dgm:pt modelId="{E589CBC3-8EA5-4C9E-85AC-870C9CDEB665}" type="parTrans" cxnId="{831C7AD8-8BDF-4CB5-A5F2-8AA021092A1F}">
      <dgm:prSet/>
      <dgm:spPr/>
      <dgm:t>
        <a:bodyPr/>
        <a:lstStyle/>
        <a:p>
          <a:endParaRPr lang="nl-NL"/>
        </a:p>
      </dgm:t>
    </dgm:pt>
    <dgm:pt modelId="{17254A9A-88E0-40DE-814A-09CED7930180}" type="sibTrans" cxnId="{831C7AD8-8BDF-4CB5-A5F2-8AA021092A1F}">
      <dgm:prSet/>
      <dgm:spPr/>
      <dgm:t>
        <a:bodyPr/>
        <a:lstStyle/>
        <a:p>
          <a:endParaRPr lang="nl-NL"/>
        </a:p>
      </dgm:t>
    </dgm:pt>
    <dgm:pt modelId="{E283561C-40FA-4A1F-B378-6A6B10D857EA}">
      <dgm:prSet/>
      <dgm:spPr>
        <a:xfrm>
          <a:off x="0" y="3948961"/>
          <a:ext cx="4640808" cy="356817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nl-NL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Gunningsbeslissing</a:t>
          </a:r>
          <a:endParaRPr lang="nl-NL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gm:t>
    </dgm:pt>
    <dgm:pt modelId="{A2DB0D2C-7961-4AC9-BB59-F1000EC2D4D0}" type="parTrans" cxnId="{03B9ECC5-D884-43FB-8477-AFF5616D69EA}">
      <dgm:prSet/>
      <dgm:spPr/>
      <dgm:t>
        <a:bodyPr/>
        <a:lstStyle/>
        <a:p>
          <a:endParaRPr lang="nl-NL"/>
        </a:p>
      </dgm:t>
    </dgm:pt>
    <dgm:pt modelId="{E604FC03-C9CF-4B0A-B2B5-9201BEE257DC}" type="sibTrans" cxnId="{03B9ECC5-D884-43FB-8477-AFF5616D69EA}">
      <dgm:prSet/>
      <dgm:spPr/>
      <dgm:t>
        <a:bodyPr/>
        <a:lstStyle/>
        <a:p>
          <a:endParaRPr lang="nl-NL"/>
        </a:p>
      </dgm:t>
    </dgm:pt>
    <dgm:pt modelId="{5FDFC561-E803-4F8E-B994-270D0800D2E7}" type="pres">
      <dgm:prSet presAssocID="{12E24595-BB42-4BA8-83D2-DEC4D817AB7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B8FF8D4B-0BD9-4270-AD5C-A26EAC02D6F6}" type="pres">
      <dgm:prSet presAssocID="{0CD3A46F-C44A-4FFA-B400-561CA189E110}" presName="boxAndChildren" presStyleCnt="0"/>
      <dgm:spPr/>
    </dgm:pt>
    <dgm:pt modelId="{3CA1BFF4-18B0-4BD3-96B2-D43BE2231F4A}" type="pres">
      <dgm:prSet presAssocID="{0CD3A46F-C44A-4FFA-B400-561CA189E110}" presName="parentTextBox" presStyleLbl="node1" presStyleIdx="0" presStyleCnt="4"/>
      <dgm:spPr/>
      <dgm:t>
        <a:bodyPr/>
        <a:lstStyle/>
        <a:p>
          <a:endParaRPr lang="nl-NL"/>
        </a:p>
      </dgm:t>
    </dgm:pt>
    <dgm:pt modelId="{1AD89BBE-CA57-43B5-8220-526CC4140525}" type="pres">
      <dgm:prSet presAssocID="{0CD3A46F-C44A-4FFA-B400-561CA189E110}" presName="entireBox" presStyleLbl="node1" presStyleIdx="0" presStyleCnt="4"/>
      <dgm:spPr/>
      <dgm:t>
        <a:bodyPr/>
        <a:lstStyle/>
        <a:p>
          <a:endParaRPr lang="nl-NL"/>
        </a:p>
      </dgm:t>
    </dgm:pt>
    <dgm:pt modelId="{A86EEDFB-7656-4942-BF59-26E19F5ADA58}" type="pres">
      <dgm:prSet presAssocID="{0CD3A46F-C44A-4FFA-B400-561CA189E110}" presName="descendantBox" presStyleCnt="0"/>
      <dgm:spPr/>
    </dgm:pt>
    <dgm:pt modelId="{AA1A6F1A-71CC-4D42-9B49-66D68C2754F4}" type="pres">
      <dgm:prSet presAssocID="{E283561C-40FA-4A1F-B378-6A6B10D857EA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A4B08D49-2FE2-4B9E-ABB6-B0110C9AE770}" type="pres">
      <dgm:prSet presAssocID="{7E6F92D2-F872-4E3D-8B88-937E68B18B03}" presName="sp" presStyleCnt="0"/>
      <dgm:spPr/>
    </dgm:pt>
    <dgm:pt modelId="{B8DA6994-AD24-4118-9E1B-E78AC71CFCA4}" type="pres">
      <dgm:prSet presAssocID="{EA960140-AA69-4798-9951-95D6F90C6FEB}" presName="arrowAndChildren" presStyleCnt="0"/>
      <dgm:spPr/>
    </dgm:pt>
    <dgm:pt modelId="{CE59AD1A-4233-44C2-B2BB-1D8587B4F8CE}" type="pres">
      <dgm:prSet presAssocID="{EA960140-AA69-4798-9951-95D6F90C6FEB}" presName="parentTextArrow" presStyleLbl="node1" presStyleIdx="0" presStyleCnt="4"/>
      <dgm:spPr/>
      <dgm:t>
        <a:bodyPr/>
        <a:lstStyle/>
        <a:p>
          <a:endParaRPr lang="nl-NL"/>
        </a:p>
      </dgm:t>
    </dgm:pt>
    <dgm:pt modelId="{03EB2596-C763-4B80-9FDE-80704CFB1F26}" type="pres">
      <dgm:prSet presAssocID="{EA960140-AA69-4798-9951-95D6F90C6FEB}" presName="arrow" presStyleLbl="node1" presStyleIdx="1" presStyleCnt="4"/>
      <dgm:spPr/>
      <dgm:t>
        <a:bodyPr/>
        <a:lstStyle/>
        <a:p>
          <a:endParaRPr lang="nl-NL"/>
        </a:p>
      </dgm:t>
    </dgm:pt>
    <dgm:pt modelId="{FAD62B21-9838-4FBA-BE4F-4393E65FDBDB}" type="pres">
      <dgm:prSet presAssocID="{EA960140-AA69-4798-9951-95D6F90C6FEB}" presName="descendantArrow" presStyleCnt="0"/>
      <dgm:spPr/>
    </dgm:pt>
    <dgm:pt modelId="{B7787981-C353-4411-9A3D-CA734A5F299F}" type="pres">
      <dgm:prSet presAssocID="{EEA54D35-DB54-4BBC-BD25-42B03AE4D313}" presName="childTextArrow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7AA9BF85-C98C-48C1-A4A6-7384A075C7C2}" type="pres">
      <dgm:prSet presAssocID="{9F7B5374-5580-4955-87E1-1EA24224374B}" presName="childTextArrow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481960F-1EC7-47FD-AFCB-93499E6F41CB}" type="pres">
      <dgm:prSet presAssocID="{114156D0-6BEF-4B83-80A9-5D537E0D1AFB}" presName="sp" presStyleCnt="0"/>
      <dgm:spPr/>
    </dgm:pt>
    <dgm:pt modelId="{3C4CB10B-9989-47D8-B581-0947DBAC8D5B}" type="pres">
      <dgm:prSet presAssocID="{3BB1C703-B24A-4F1A-9E39-304021071F9D}" presName="arrowAndChildren" presStyleCnt="0"/>
      <dgm:spPr/>
    </dgm:pt>
    <dgm:pt modelId="{2E68FD3B-1DB4-4C81-9E2E-4EA6288321C4}" type="pres">
      <dgm:prSet presAssocID="{3BB1C703-B24A-4F1A-9E39-304021071F9D}" presName="parentTextArrow" presStyleLbl="node1" presStyleIdx="1" presStyleCnt="4"/>
      <dgm:spPr/>
      <dgm:t>
        <a:bodyPr/>
        <a:lstStyle/>
        <a:p>
          <a:endParaRPr lang="nl-NL"/>
        </a:p>
      </dgm:t>
    </dgm:pt>
    <dgm:pt modelId="{49ABAD64-13BD-4A2C-94A4-A57C15E89ED0}" type="pres">
      <dgm:prSet presAssocID="{3BB1C703-B24A-4F1A-9E39-304021071F9D}" presName="arrow" presStyleLbl="node1" presStyleIdx="2" presStyleCnt="4"/>
      <dgm:spPr/>
      <dgm:t>
        <a:bodyPr/>
        <a:lstStyle/>
        <a:p>
          <a:endParaRPr lang="nl-NL"/>
        </a:p>
      </dgm:t>
    </dgm:pt>
    <dgm:pt modelId="{61F67949-5FD2-4D7A-AD5A-4768ABC03ED7}" type="pres">
      <dgm:prSet presAssocID="{3BB1C703-B24A-4F1A-9E39-304021071F9D}" presName="descendantArrow" presStyleCnt="0"/>
      <dgm:spPr/>
    </dgm:pt>
    <dgm:pt modelId="{E84B4616-1105-4B48-A5FE-A696AC68138C}" type="pres">
      <dgm:prSet presAssocID="{1BBC2DA2-A568-491A-8F4A-398E1CA34FC5}" presName="childTextArrow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3AAF5B1A-5270-4588-8783-AEB2948A5D33}" type="pres">
      <dgm:prSet presAssocID="{FDF07B9B-B806-4D7A-A3B5-ACB1BACE51E7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33717C9-4401-4FBB-9427-54B885389260}" type="pres">
      <dgm:prSet presAssocID="{2D9C07BE-524E-44F1-9755-5347A9852212}" presName="sp" presStyleCnt="0"/>
      <dgm:spPr/>
    </dgm:pt>
    <dgm:pt modelId="{1D7B3210-3568-4F98-ABC4-3BCB3DA80ACA}" type="pres">
      <dgm:prSet presAssocID="{2F560566-163A-41D4-9C3D-ED619B2D7AAB}" presName="arrowAndChildren" presStyleCnt="0"/>
      <dgm:spPr/>
    </dgm:pt>
    <dgm:pt modelId="{8E910442-EDB1-4F94-9766-E4D915FB04AB}" type="pres">
      <dgm:prSet presAssocID="{2F560566-163A-41D4-9C3D-ED619B2D7AAB}" presName="parentTextArrow" presStyleLbl="node1" presStyleIdx="2" presStyleCnt="4"/>
      <dgm:spPr/>
      <dgm:t>
        <a:bodyPr/>
        <a:lstStyle/>
        <a:p>
          <a:endParaRPr lang="nl-NL"/>
        </a:p>
      </dgm:t>
    </dgm:pt>
    <dgm:pt modelId="{264144AF-6C16-42D3-961D-8B051BACE0B7}" type="pres">
      <dgm:prSet presAssocID="{2F560566-163A-41D4-9C3D-ED619B2D7AAB}" presName="arrow" presStyleLbl="node1" presStyleIdx="3" presStyleCnt="4" custLinFactNeighborX="10202" custLinFactNeighborY="-1488"/>
      <dgm:spPr/>
      <dgm:t>
        <a:bodyPr/>
        <a:lstStyle/>
        <a:p>
          <a:endParaRPr lang="nl-NL"/>
        </a:p>
      </dgm:t>
    </dgm:pt>
    <dgm:pt modelId="{199ABDDB-1E87-46C5-ADAE-4EBD62B177C3}" type="pres">
      <dgm:prSet presAssocID="{2F560566-163A-41D4-9C3D-ED619B2D7AAB}" presName="descendantArrow" presStyleCnt="0"/>
      <dgm:spPr/>
    </dgm:pt>
    <dgm:pt modelId="{A2CFDA31-1C30-4687-9007-9E0AA393F136}" type="pres">
      <dgm:prSet presAssocID="{38A2CC4F-7F94-4250-9D8C-FF4317D36913}" presName="childTextArrow" presStyleLbl="f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F3A8BC2D-88C5-4D24-964A-61EDC43F014E}" type="pres">
      <dgm:prSet presAssocID="{1FBD67EB-3B99-4877-A061-69A2947D51C1}" presName="childTextArrow" presStyleLbl="f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85033E77-F8C1-47CF-8AFD-22060E0A21EF}" srcId="{2F560566-163A-41D4-9C3D-ED619B2D7AAB}" destId="{38A2CC4F-7F94-4250-9D8C-FF4317D36913}" srcOrd="0" destOrd="0" parTransId="{58EEE985-62A9-4FB2-8234-2D20114F2126}" sibTransId="{976B4973-6B40-4359-8647-E9AC3E3C45E4}"/>
    <dgm:cxn modelId="{D0876672-BCB7-4B0C-B054-370FBFB61404}" srcId="{3BB1C703-B24A-4F1A-9E39-304021071F9D}" destId="{1BBC2DA2-A568-491A-8F4A-398E1CA34FC5}" srcOrd="0" destOrd="0" parTransId="{93FBABF3-171D-40E5-B7BB-9F88B5DCBD95}" sibTransId="{C90E5B37-EE6A-4450-8E31-F416E4C54B5C}"/>
    <dgm:cxn modelId="{11534D8D-C78B-4E46-8C78-B534C9406BEE}" type="presOf" srcId="{0CD3A46F-C44A-4FFA-B400-561CA189E110}" destId="{1AD89BBE-CA57-43B5-8220-526CC4140525}" srcOrd="1" destOrd="0" presId="urn:microsoft.com/office/officeart/2005/8/layout/process4"/>
    <dgm:cxn modelId="{8C88E62B-3CE5-4F53-B8A3-2FEAE37F5A07}" type="presOf" srcId="{2F560566-163A-41D4-9C3D-ED619B2D7AAB}" destId="{8E910442-EDB1-4F94-9766-E4D915FB04AB}" srcOrd="0" destOrd="0" presId="urn:microsoft.com/office/officeart/2005/8/layout/process4"/>
    <dgm:cxn modelId="{6B86785C-AA19-48E2-B19B-8795C499FFC2}" type="presOf" srcId="{3BB1C703-B24A-4F1A-9E39-304021071F9D}" destId="{2E68FD3B-1DB4-4C81-9E2E-4EA6288321C4}" srcOrd="0" destOrd="0" presId="urn:microsoft.com/office/officeart/2005/8/layout/process4"/>
    <dgm:cxn modelId="{7DAAA922-2976-42E3-A139-1010F7FC814A}" srcId="{12E24595-BB42-4BA8-83D2-DEC4D817AB72}" destId="{3BB1C703-B24A-4F1A-9E39-304021071F9D}" srcOrd="1" destOrd="0" parTransId="{3C1194F8-A050-4CE1-A3F9-3DD1B4F9EADA}" sibTransId="{114156D0-6BEF-4B83-80A9-5D537E0D1AFB}"/>
    <dgm:cxn modelId="{BE36BBA9-2454-4090-9458-B760E0C1A441}" type="presOf" srcId="{2F560566-163A-41D4-9C3D-ED619B2D7AAB}" destId="{264144AF-6C16-42D3-961D-8B051BACE0B7}" srcOrd="1" destOrd="0" presId="urn:microsoft.com/office/officeart/2005/8/layout/process4"/>
    <dgm:cxn modelId="{831C7AD8-8BDF-4CB5-A5F2-8AA021092A1F}" srcId="{12E24595-BB42-4BA8-83D2-DEC4D817AB72}" destId="{0CD3A46F-C44A-4FFA-B400-561CA189E110}" srcOrd="3" destOrd="0" parTransId="{E589CBC3-8EA5-4C9E-85AC-870C9CDEB665}" sibTransId="{17254A9A-88E0-40DE-814A-09CED7930180}"/>
    <dgm:cxn modelId="{1A8B4FE2-4D09-4445-94F1-EB0DE5D8F785}" srcId="{12E24595-BB42-4BA8-83D2-DEC4D817AB72}" destId="{2F560566-163A-41D4-9C3D-ED619B2D7AAB}" srcOrd="0" destOrd="0" parTransId="{198FE370-42F1-48C5-9902-10A8D4F2DC0D}" sibTransId="{2D9C07BE-524E-44F1-9755-5347A9852212}"/>
    <dgm:cxn modelId="{C6DFE446-4E3C-4073-A60B-A801A42AD261}" type="presOf" srcId="{38A2CC4F-7F94-4250-9D8C-FF4317D36913}" destId="{A2CFDA31-1C30-4687-9007-9E0AA393F136}" srcOrd="0" destOrd="0" presId="urn:microsoft.com/office/officeart/2005/8/layout/process4"/>
    <dgm:cxn modelId="{87101955-6FCB-4636-8AC6-99EBC90200EC}" srcId="{EA960140-AA69-4798-9951-95D6F90C6FEB}" destId="{EEA54D35-DB54-4BBC-BD25-42B03AE4D313}" srcOrd="0" destOrd="0" parTransId="{C586E953-2EAF-4EDD-835A-3E2BF36F684D}" sibTransId="{5CB27E8B-952C-411A-AF7D-7878CBE7096B}"/>
    <dgm:cxn modelId="{1C93BDC3-AB58-4EE9-B5BA-5366D68D560B}" type="presOf" srcId="{FDF07B9B-B806-4D7A-A3B5-ACB1BACE51E7}" destId="{3AAF5B1A-5270-4588-8783-AEB2948A5D33}" srcOrd="0" destOrd="0" presId="urn:microsoft.com/office/officeart/2005/8/layout/process4"/>
    <dgm:cxn modelId="{18C86B24-2183-4A7D-BA18-B9FCCEBE3D87}" type="presOf" srcId="{0CD3A46F-C44A-4FFA-B400-561CA189E110}" destId="{3CA1BFF4-18B0-4BD3-96B2-D43BE2231F4A}" srcOrd="0" destOrd="0" presId="urn:microsoft.com/office/officeart/2005/8/layout/process4"/>
    <dgm:cxn modelId="{C439F991-5976-4E6E-A353-A4C49F2AAB0C}" type="presOf" srcId="{9F7B5374-5580-4955-87E1-1EA24224374B}" destId="{7AA9BF85-C98C-48C1-A4A6-7384A075C7C2}" srcOrd="0" destOrd="0" presId="urn:microsoft.com/office/officeart/2005/8/layout/process4"/>
    <dgm:cxn modelId="{DC9A1CE2-D9F5-4A28-9CD0-225506ED965D}" type="presOf" srcId="{1BBC2DA2-A568-491A-8F4A-398E1CA34FC5}" destId="{E84B4616-1105-4B48-A5FE-A696AC68138C}" srcOrd="0" destOrd="0" presId="urn:microsoft.com/office/officeart/2005/8/layout/process4"/>
    <dgm:cxn modelId="{2FE41B01-EAAA-46B7-A0A9-75F7CABDD86A}" type="presOf" srcId="{1FBD67EB-3B99-4877-A061-69A2947D51C1}" destId="{F3A8BC2D-88C5-4D24-964A-61EDC43F014E}" srcOrd="0" destOrd="0" presId="urn:microsoft.com/office/officeart/2005/8/layout/process4"/>
    <dgm:cxn modelId="{9BE69F3C-F073-415C-92CD-A3959FD642F1}" type="presOf" srcId="{E283561C-40FA-4A1F-B378-6A6B10D857EA}" destId="{AA1A6F1A-71CC-4D42-9B49-66D68C2754F4}" srcOrd="0" destOrd="0" presId="urn:microsoft.com/office/officeart/2005/8/layout/process4"/>
    <dgm:cxn modelId="{AD1C0D9C-E1D8-4D14-9A62-FB1AD8CEAE04}" type="presOf" srcId="{12E24595-BB42-4BA8-83D2-DEC4D817AB72}" destId="{5FDFC561-E803-4F8E-B994-270D0800D2E7}" srcOrd="0" destOrd="0" presId="urn:microsoft.com/office/officeart/2005/8/layout/process4"/>
    <dgm:cxn modelId="{0771C845-B31F-4233-A444-810EDFBC0B85}" type="presOf" srcId="{EA960140-AA69-4798-9951-95D6F90C6FEB}" destId="{CE59AD1A-4233-44C2-B2BB-1D8587B4F8CE}" srcOrd="0" destOrd="0" presId="urn:microsoft.com/office/officeart/2005/8/layout/process4"/>
    <dgm:cxn modelId="{A599B154-7245-4965-B8BF-9488973242E5}" type="presOf" srcId="{EEA54D35-DB54-4BBC-BD25-42B03AE4D313}" destId="{B7787981-C353-4411-9A3D-CA734A5F299F}" srcOrd="0" destOrd="0" presId="urn:microsoft.com/office/officeart/2005/8/layout/process4"/>
    <dgm:cxn modelId="{CE41CAA6-92FA-46E6-BA9D-76CE52FBB5E3}" type="presOf" srcId="{3BB1C703-B24A-4F1A-9E39-304021071F9D}" destId="{49ABAD64-13BD-4A2C-94A4-A57C15E89ED0}" srcOrd="1" destOrd="0" presId="urn:microsoft.com/office/officeart/2005/8/layout/process4"/>
    <dgm:cxn modelId="{2F3FA199-BCF6-425C-A7D7-5AD022ACA66C}" srcId="{2F560566-163A-41D4-9C3D-ED619B2D7AAB}" destId="{1FBD67EB-3B99-4877-A061-69A2947D51C1}" srcOrd="1" destOrd="0" parTransId="{D165F091-DC79-4700-A964-9CEA758A32D9}" sibTransId="{D2790CAA-7208-4E50-A152-50304E696C9D}"/>
    <dgm:cxn modelId="{CAE1CD9F-24B2-4C2A-9E6D-03D7F0D3D273}" srcId="{EA960140-AA69-4798-9951-95D6F90C6FEB}" destId="{9F7B5374-5580-4955-87E1-1EA24224374B}" srcOrd="1" destOrd="0" parTransId="{5548F5E5-CF19-44E2-AD5B-892BC8CB253D}" sibTransId="{FD02EF95-5DFD-40F7-A8A3-06AEC9FE1193}"/>
    <dgm:cxn modelId="{C3FA9DD4-CFF6-426D-A13E-BCE609A6491F}" srcId="{3BB1C703-B24A-4F1A-9E39-304021071F9D}" destId="{FDF07B9B-B806-4D7A-A3B5-ACB1BACE51E7}" srcOrd="1" destOrd="0" parTransId="{5045F375-5513-48BF-A68F-DC8544F5CB17}" sibTransId="{35C1F0C5-2353-4624-B364-DB4A2A8A87F2}"/>
    <dgm:cxn modelId="{6DDB3BD0-2F1B-4209-AFEA-29E22B07B81F}" srcId="{12E24595-BB42-4BA8-83D2-DEC4D817AB72}" destId="{EA960140-AA69-4798-9951-95D6F90C6FEB}" srcOrd="2" destOrd="0" parTransId="{56438FE6-9DD3-4965-9918-81EEFD8B7D9F}" sibTransId="{7E6F92D2-F872-4E3D-8B88-937E68B18B03}"/>
    <dgm:cxn modelId="{03B9ECC5-D884-43FB-8477-AFF5616D69EA}" srcId="{0CD3A46F-C44A-4FFA-B400-561CA189E110}" destId="{E283561C-40FA-4A1F-B378-6A6B10D857EA}" srcOrd="0" destOrd="0" parTransId="{A2DB0D2C-7961-4AC9-BB59-F1000EC2D4D0}" sibTransId="{E604FC03-C9CF-4B0A-B2B5-9201BEE257DC}"/>
    <dgm:cxn modelId="{EE451ACE-39A8-4E8A-B2D4-A83529C70B66}" type="presOf" srcId="{EA960140-AA69-4798-9951-95D6F90C6FEB}" destId="{03EB2596-C763-4B80-9FDE-80704CFB1F26}" srcOrd="1" destOrd="0" presId="urn:microsoft.com/office/officeart/2005/8/layout/process4"/>
    <dgm:cxn modelId="{0FD8A66D-593D-4BEF-9B20-BE900C541728}" type="presParOf" srcId="{5FDFC561-E803-4F8E-B994-270D0800D2E7}" destId="{B8FF8D4B-0BD9-4270-AD5C-A26EAC02D6F6}" srcOrd="0" destOrd="0" presId="urn:microsoft.com/office/officeart/2005/8/layout/process4"/>
    <dgm:cxn modelId="{DB33459C-A415-40B8-BC44-F0EE5650AC9D}" type="presParOf" srcId="{B8FF8D4B-0BD9-4270-AD5C-A26EAC02D6F6}" destId="{3CA1BFF4-18B0-4BD3-96B2-D43BE2231F4A}" srcOrd="0" destOrd="0" presId="urn:microsoft.com/office/officeart/2005/8/layout/process4"/>
    <dgm:cxn modelId="{9D848160-D78D-4010-B90F-91806664DDC8}" type="presParOf" srcId="{B8FF8D4B-0BD9-4270-AD5C-A26EAC02D6F6}" destId="{1AD89BBE-CA57-43B5-8220-526CC4140525}" srcOrd="1" destOrd="0" presId="urn:microsoft.com/office/officeart/2005/8/layout/process4"/>
    <dgm:cxn modelId="{A6840200-8922-4068-A7C5-B048EB097823}" type="presParOf" srcId="{B8FF8D4B-0BD9-4270-AD5C-A26EAC02D6F6}" destId="{A86EEDFB-7656-4942-BF59-26E19F5ADA58}" srcOrd="2" destOrd="0" presId="urn:microsoft.com/office/officeart/2005/8/layout/process4"/>
    <dgm:cxn modelId="{73639676-1149-45A4-A084-284769BF293F}" type="presParOf" srcId="{A86EEDFB-7656-4942-BF59-26E19F5ADA58}" destId="{AA1A6F1A-71CC-4D42-9B49-66D68C2754F4}" srcOrd="0" destOrd="0" presId="urn:microsoft.com/office/officeart/2005/8/layout/process4"/>
    <dgm:cxn modelId="{87A7AD5E-7DEE-4DEB-BD5A-74C1D3B47388}" type="presParOf" srcId="{5FDFC561-E803-4F8E-B994-270D0800D2E7}" destId="{A4B08D49-2FE2-4B9E-ABB6-B0110C9AE770}" srcOrd="1" destOrd="0" presId="urn:microsoft.com/office/officeart/2005/8/layout/process4"/>
    <dgm:cxn modelId="{69A8AEF5-C585-421C-8BD0-76BAE087EF6A}" type="presParOf" srcId="{5FDFC561-E803-4F8E-B994-270D0800D2E7}" destId="{B8DA6994-AD24-4118-9E1B-E78AC71CFCA4}" srcOrd="2" destOrd="0" presId="urn:microsoft.com/office/officeart/2005/8/layout/process4"/>
    <dgm:cxn modelId="{4AE9E590-E650-4EFE-BC99-F52A39BF73BA}" type="presParOf" srcId="{B8DA6994-AD24-4118-9E1B-E78AC71CFCA4}" destId="{CE59AD1A-4233-44C2-B2BB-1D8587B4F8CE}" srcOrd="0" destOrd="0" presId="urn:microsoft.com/office/officeart/2005/8/layout/process4"/>
    <dgm:cxn modelId="{F88011CF-9920-44AB-877F-06AC76FBC809}" type="presParOf" srcId="{B8DA6994-AD24-4118-9E1B-E78AC71CFCA4}" destId="{03EB2596-C763-4B80-9FDE-80704CFB1F26}" srcOrd="1" destOrd="0" presId="urn:microsoft.com/office/officeart/2005/8/layout/process4"/>
    <dgm:cxn modelId="{A949687E-6137-4F2A-92BB-4ACBB6687E7A}" type="presParOf" srcId="{B8DA6994-AD24-4118-9E1B-E78AC71CFCA4}" destId="{FAD62B21-9838-4FBA-BE4F-4393E65FDBDB}" srcOrd="2" destOrd="0" presId="urn:microsoft.com/office/officeart/2005/8/layout/process4"/>
    <dgm:cxn modelId="{40EABCF9-3477-4B19-AE2C-2A8C1D5AEB3C}" type="presParOf" srcId="{FAD62B21-9838-4FBA-BE4F-4393E65FDBDB}" destId="{B7787981-C353-4411-9A3D-CA734A5F299F}" srcOrd="0" destOrd="0" presId="urn:microsoft.com/office/officeart/2005/8/layout/process4"/>
    <dgm:cxn modelId="{A0F2A7DD-C76C-4407-B5B0-B170BC49769B}" type="presParOf" srcId="{FAD62B21-9838-4FBA-BE4F-4393E65FDBDB}" destId="{7AA9BF85-C98C-48C1-A4A6-7384A075C7C2}" srcOrd="1" destOrd="0" presId="urn:microsoft.com/office/officeart/2005/8/layout/process4"/>
    <dgm:cxn modelId="{A76E1E5D-93B3-4BEF-9648-D3754FAB807B}" type="presParOf" srcId="{5FDFC561-E803-4F8E-B994-270D0800D2E7}" destId="{3481960F-1EC7-47FD-AFCB-93499E6F41CB}" srcOrd="3" destOrd="0" presId="urn:microsoft.com/office/officeart/2005/8/layout/process4"/>
    <dgm:cxn modelId="{D5F2F555-BFDD-40E3-9880-926D638FB99D}" type="presParOf" srcId="{5FDFC561-E803-4F8E-B994-270D0800D2E7}" destId="{3C4CB10B-9989-47D8-B581-0947DBAC8D5B}" srcOrd="4" destOrd="0" presId="urn:microsoft.com/office/officeart/2005/8/layout/process4"/>
    <dgm:cxn modelId="{BBA00F39-0771-4709-BB2E-9023E7B9A0B9}" type="presParOf" srcId="{3C4CB10B-9989-47D8-B581-0947DBAC8D5B}" destId="{2E68FD3B-1DB4-4C81-9E2E-4EA6288321C4}" srcOrd="0" destOrd="0" presId="urn:microsoft.com/office/officeart/2005/8/layout/process4"/>
    <dgm:cxn modelId="{81E9F5D3-AC61-4355-8276-B31AF512082B}" type="presParOf" srcId="{3C4CB10B-9989-47D8-B581-0947DBAC8D5B}" destId="{49ABAD64-13BD-4A2C-94A4-A57C15E89ED0}" srcOrd="1" destOrd="0" presId="urn:microsoft.com/office/officeart/2005/8/layout/process4"/>
    <dgm:cxn modelId="{A7368FE8-6912-489E-BAAE-01B1EF0D0DBB}" type="presParOf" srcId="{3C4CB10B-9989-47D8-B581-0947DBAC8D5B}" destId="{61F67949-5FD2-4D7A-AD5A-4768ABC03ED7}" srcOrd="2" destOrd="0" presId="urn:microsoft.com/office/officeart/2005/8/layout/process4"/>
    <dgm:cxn modelId="{71701F86-A4E8-40E2-B5D6-30B350532FFC}" type="presParOf" srcId="{61F67949-5FD2-4D7A-AD5A-4768ABC03ED7}" destId="{E84B4616-1105-4B48-A5FE-A696AC68138C}" srcOrd="0" destOrd="0" presId="urn:microsoft.com/office/officeart/2005/8/layout/process4"/>
    <dgm:cxn modelId="{8D7F35B0-AA61-4E99-A4B8-DD357C6E4E58}" type="presParOf" srcId="{61F67949-5FD2-4D7A-AD5A-4768ABC03ED7}" destId="{3AAF5B1A-5270-4588-8783-AEB2948A5D33}" srcOrd="1" destOrd="0" presId="urn:microsoft.com/office/officeart/2005/8/layout/process4"/>
    <dgm:cxn modelId="{7B466084-487A-40F1-AFB4-B47329E3E954}" type="presParOf" srcId="{5FDFC561-E803-4F8E-B994-270D0800D2E7}" destId="{D33717C9-4401-4FBB-9427-54B885389260}" srcOrd="5" destOrd="0" presId="urn:microsoft.com/office/officeart/2005/8/layout/process4"/>
    <dgm:cxn modelId="{5EB58BEB-7C1A-4691-A4EF-40530CE6F783}" type="presParOf" srcId="{5FDFC561-E803-4F8E-B994-270D0800D2E7}" destId="{1D7B3210-3568-4F98-ABC4-3BCB3DA80ACA}" srcOrd="6" destOrd="0" presId="urn:microsoft.com/office/officeart/2005/8/layout/process4"/>
    <dgm:cxn modelId="{1530FE0F-1A8D-4ED3-BFB9-498A27D7325F}" type="presParOf" srcId="{1D7B3210-3568-4F98-ABC4-3BCB3DA80ACA}" destId="{8E910442-EDB1-4F94-9766-E4D915FB04AB}" srcOrd="0" destOrd="0" presId="urn:microsoft.com/office/officeart/2005/8/layout/process4"/>
    <dgm:cxn modelId="{45CB6F00-E0CD-49F8-B199-604F5FA84435}" type="presParOf" srcId="{1D7B3210-3568-4F98-ABC4-3BCB3DA80ACA}" destId="{264144AF-6C16-42D3-961D-8B051BACE0B7}" srcOrd="1" destOrd="0" presId="urn:microsoft.com/office/officeart/2005/8/layout/process4"/>
    <dgm:cxn modelId="{7E4277A9-71A4-4EE0-AFA0-28B7F7C9D4FE}" type="presParOf" srcId="{1D7B3210-3568-4F98-ABC4-3BCB3DA80ACA}" destId="{199ABDDB-1E87-46C5-ADAE-4EBD62B177C3}" srcOrd="2" destOrd="0" presId="urn:microsoft.com/office/officeart/2005/8/layout/process4"/>
    <dgm:cxn modelId="{8096E0B2-E6CE-47CC-8603-5C6CCC5B948F}" type="presParOf" srcId="{199ABDDB-1E87-46C5-ADAE-4EBD62B177C3}" destId="{A2CFDA31-1C30-4687-9007-9E0AA393F136}" srcOrd="0" destOrd="0" presId="urn:microsoft.com/office/officeart/2005/8/layout/process4"/>
    <dgm:cxn modelId="{6E3698F9-8F3A-4912-A5AD-02091917ACE1}" type="presParOf" srcId="{199ABDDB-1E87-46C5-ADAE-4EBD62B177C3}" destId="{F3A8BC2D-88C5-4D24-964A-61EDC43F014E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89BBE-CA57-43B5-8220-526CC4140525}">
      <dsp:nvSpPr>
        <dsp:cNvPr id="0" name=""/>
        <dsp:cNvSpPr/>
      </dsp:nvSpPr>
      <dsp:spPr>
        <a:xfrm>
          <a:off x="0" y="3185512"/>
          <a:ext cx="4120638" cy="696912"/>
        </a:xfrm>
        <a:prstGeom prst="rec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800" kern="1200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Gunningsfase</a:t>
          </a:r>
        </a:p>
      </dsp:txBody>
      <dsp:txXfrm>
        <a:off x="0" y="3185512"/>
        <a:ext cx="4120638" cy="376332"/>
      </dsp:txXfrm>
    </dsp:sp>
    <dsp:sp modelId="{AA1A6F1A-71CC-4D42-9B49-66D68C2754F4}">
      <dsp:nvSpPr>
        <dsp:cNvPr id="0" name=""/>
        <dsp:cNvSpPr/>
      </dsp:nvSpPr>
      <dsp:spPr>
        <a:xfrm>
          <a:off x="0" y="3547906"/>
          <a:ext cx="4120638" cy="320579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Gunningsbeslissing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0" y="3547906"/>
        <a:ext cx="4120638" cy="320579"/>
      </dsp:txXfrm>
    </dsp:sp>
    <dsp:sp modelId="{03EB2596-C763-4B80-9FDE-80704CFB1F26}">
      <dsp:nvSpPr>
        <dsp:cNvPr id="0" name=""/>
        <dsp:cNvSpPr/>
      </dsp:nvSpPr>
      <dsp:spPr>
        <a:xfrm rot="10800000">
          <a:off x="0" y="2124115"/>
          <a:ext cx="4120638" cy="1071851"/>
        </a:xfrm>
        <a:prstGeom prst="upArrowCallou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800" kern="1200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Inschrijvingsperiode</a:t>
          </a:r>
          <a:endParaRPr lang="nl-NL" sz="800" kern="1200" dirty="0">
            <a:solidFill>
              <a:srgbClr val="FFFFFF"/>
            </a:solidFill>
            <a:latin typeface="Verdana"/>
            <a:ea typeface="+mn-ea"/>
            <a:cs typeface="+mn-cs"/>
          </a:endParaRPr>
        </a:p>
      </dsp:txBody>
      <dsp:txXfrm rot="-10800000">
        <a:off x="0" y="2255878"/>
        <a:ext cx="4120638" cy="244456"/>
      </dsp:txXfrm>
    </dsp:sp>
    <dsp:sp modelId="{B7787981-C353-4411-9A3D-CA734A5F299F}">
      <dsp:nvSpPr>
        <dsp:cNvPr id="0" name=""/>
        <dsp:cNvSpPr/>
      </dsp:nvSpPr>
      <dsp:spPr>
        <a:xfrm>
          <a:off x="0" y="2500334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Nadere Inlichtingen en Tunnelbezoeken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0" y="2500334"/>
        <a:ext cx="2060318" cy="320483"/>
      </dsp:txXfrm>
    </dsp:sp>
    <dsp:sp modelId="{7AA9BF85-C98C-48C1-A4A6-7384A075C7C2}">
      <dsp:nvSpPr>
        <dsp:cNvPr id="0" name=""/>
        <dsp:cNvSpPr/>
      </dsp:nvSpPr>
      <dsp:spPr>
        <a:xfrm>
          <a:off x="2060319" y="2500334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Inschrijving op basis van BPKV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2060319" y="2500334"/>
        <a:ext cx="2060318" cy="320483"/>
      </dsp:txXfrm>
    </dsp:sp>
    <dsp:sp modelId="{49ABAD64-13BD-4A2C-94A4-A57C15E89ED0}">
      <dsp:nvSpPr>
        <dsp:cNvPr id="0" name=""/>
        <dsp:cNvSpPr/>
      </dsp:nvSpPr>
      <dsp:spPr>
        <a:xfrm rot="10800000">
          <a:off x="0" y="1062717"/>
          <a:ext cx="4120638" cy="1071851"/>
        </a:xfrm>
        <a:prstGeom prst="upArrowCallout">
          <a:avLst/>
        </a:prstGeom>
        <a:solidFill>
          <a:srgbClr val="FBD326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800" kern="1200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Selectieperiode</a:t>
          </a:r>
          <a:endParaRPr lang="nl-NL" sz="800" kern="1200" dirty="0">
            <a:solidFill>
              <a:srgbClr val="FFFFFF"/>
            </a:solidFill>
            <a:latin typeface="Verdana"/>
            <a:ea typeface="+mn-ea"/>
            <a:cs typeface="+mn-cs"/>
          </a:endParaRPr>
        </a:p>
      </dsp:txBody>
      <dsp:txXfrm rot="-10800000">
        <a:off x="0" y="1194480"/>
        <a:ext cx="4120638" cy="244456"/>
      </dsp:txXfrm>
    </dsp:sp>
    <dsp:sp modelId="{E84B4616-1105-4B48-A5FE-A696AC68138C}">
      <dsp:nvSpPr>
        <dsp:cNvPr id="0" name=""/>
        <dsp:cNvSpPr/>
      </dsp:nvSpPr>
      <dsp:spPr>
        <a:xfrm>
          <a:off x="0" y="1438937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Toets geschiktheidseisen en selectiecriteria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0" y="1438937"/>
        <a:ext cx="2060318" cy="320483"/>
      </dsp:txXfrm>
    </dsp:sp>
    <dsp:sp modelId="{3AAF5B1A-5270-4588-8783-AEB2948A5D33}">
      <dsp:nvSpPr>
        <dsp:cNvPr id="0" name=""/>
        <dsp:cNvSpPr/>
      </dsp:nvSpPr>
      <dsp:spPr>
        <a:xfrm>
          <a:off x="2060319" y="1438937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Selectiebeslissing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2060319" y="1438937"/>
        <a:ext cx="2060318" cy="320483"/>
      </dsp:txXfrm>
    </dsp:sp>
    <dsp:sp modelId="{264144AF-6C16-42D3-961D-8B051BACE0B7}">
      <dsp:nvSpPr>
        <dsp:cNvPr id="0" name=""/>
        <dsp:cNvSpPr/>
      </dsp:nvSpPr>
      <dsp:spPr>
        <a:xfrm rot="10800000">
          <a:off x="0" y="0"/>
          <a:ext cx="4120638" cy="1071851"/>
        </a:xfrm>
        <a:prstGeom prst="upArrowCallout">
          <a:avLst/>
        </a:prstGeom>
        <a:solidFill>
          <a:srgbClr val="F9DC0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800" kern="1200" dirty="0" smtClean="0">
              <a:solidFill>
                <a:srgbClr val="FFFFFF"/>
              </a:solidFill>
              <a:latin typeface="Verdana"/>
              <a:ea typeface="+mn-ea"/>
              <a:cs typeface="+mn-cs"/>
            </a:rPr>
            <a:t>Aanmeldingsperiode</a:t>
          </a:r>
          <a:endParaRPr lang="nl-NL" sz="800" kern="1200" dirty="0">
            <a:solidFill>
              <a:srgbClr val="FFFFFF"/>
            </a:solidFill>
            <a:latin typeface="Verdana"/>
            <a:ea typeface="+mn-ea"/>
            <a:cs typeface="+mn-cs"/>
          </a:endParaRPr>
        </a:p>
      </dsp:txBody>
      <dsp:txXfrm rot="-10800000">
        <a:off x="0" y="131763"/>
        <a:ext cx="4120638" cy="244456"/>
      </dsp:txXfrm>
    </dsp:sp>
    <dsp:sp modelId="{A2CFDA31-1C30-4687-9007-9E0AA393F136}">
      <dsp:nvSpPr>
        <dsp:cNvPr id="0" name=""/>
        <dsp:cNvSpPr/>
      </dsp:nvSpPr>
      <dsp:spPr>
        <a:xfrm>
          <a:off x="0" y="377540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Inlichtingenbijeenkomst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0" y="377540"/>
        <a:ext cx="2060318" cy="320483"/>
      </dsp:txXfrm>
    </dsp:sp>
    <dsp:sp modelId="{F3A8BC2D-88C5-4D24-964A-61EDC43F014E}">
      <dsp:nvSpPr>
        <dsp:cNvPr id="0" name=""/>
        <dsp:cNvSpPr/>
      </dsp:nvSpPr>
      <dsp:spPr>
        <a:xfrm>
          <a:off x="2060319" y="377540"/>
          <a:ext cx="2060318" cy="320483"/>
        </a:xfrm>
        <a:prstGeom prst="rect">
          <a:avLst/>
        </a:prstGeom>
        <a:solidFill>
          <a:srgbClr val="FBD326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BD326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12700" rIns="7112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Verdana"/>
              <a:ea typeface="+mn-ea"/>
              <a:cs typeface="+mn-cs"/>
            </a:rPr>
            <a:t>Verzoek tot deelneming</a:t>
          </a:r>
          <a:endParaRPr lang="nl-NL" sz="10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Verdana"/>
            <a:ea typeface="+mn-ea"/>
            <a:cs typeface="+mn-cs"/>
          </a:endParaRPr>
        </a:p>
      </dsp:txBody>
      <dsp:txXfrm>
        <a:off x="2060319" y="377540"/>
        <a:ext cx="2060318" cy="320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4-3-2024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4-3-2024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9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0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1048400" y="6528572"/>
            <a:ext cx="5112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0"/>
            <a:ext cx="12192000" cy="342900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5153776"/>
            <a:ext cx="12192000" cy="576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59200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59200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59200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50453"/>
            <a:ext cx="4997688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AA12-E47B-4DD6-8AAB-4B9ABC7C92E5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nl-NL"/>
              <a:t>11 januari 2011</a:t>
            </a: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2130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3"/>
            <a:ext cx="12192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5000" y="3749486"/>
            <a:ext cx="10925176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01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1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0000" y="2350800"/>
            <a:ext cx="50038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2000" y="2350800"/>
            <a:ext cx="50112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2000" y="2350799"/>
            <a:ext cx="5004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630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0000" y="5298141"/>
            <a:ext cx="10923588" cy="923272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2000" y="1052513"/>
            <a:ext cx="5004000" cy="5168900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39154"/>
            <a:ext cx="50038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063622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552000" y="2350800"/>
            <a:ext cx="50040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000" y="2349499"/>
            <a:ext cx="109332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13A800-9FFB-4505-9B39-BBE671EBBBE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689" r:id="rId7"/>
    <p:sldLayoutId id="2147483730" r:id="rId8"/>
    <p:sldLayoutId id="2147483729" r:id="rId9"/>
    <p:sldLayoutId id="2147483716" r:id="rId10"/>
    <p:sldLayoutId id="2147483667" r:id="rId11"/>
    <p:sldLayoutId id="2147483722" r:id="rId12"/>
    <p:sldLayoutId id="214748373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ndertitel 2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50000"/>
              </a:spcBef>
              <a:defRPr/>
            </a:pPr>
            <a:endParaRPr lang="nl-NL" dirty="0" smtClean="0"/>
          </a:p>
          <a:p>
            <a:pPr>
              <a:spcBef>
                <a:spcPct val="50000"/>
              </a:spcBef>
              <a:defRPr/>
            </a:pPr>
            <a:r>
              <a:rPr lang="nl-NL" dirty="0" smtClean="0"/>
              <a:t>Tunnel Onderhoudscontract</a:t>
            </a:r>
            <a:endParaRPr lang="nl-NL" dirty="0"/>
          </a:p>
          <a:p>
            <a:pPr>
              <a:spcBef>
                <a:spcPct val="50000"/>
              </a:spcBef>
              <a:defRPr/>
            </a:pPr>
            <a:r>
              <a:rPr lang="nl-NL" dirty="0"/>
              <a:t>Koning Willem-Alexandertunnel (A2/N2) </a:t>
            </a:r>
            <a:r>
              <a:rPr lang="nl-NL" dirty="0" smtClean="0"/>
              <a:t>en</a:t>
            </a:r>
          </a:p>
          <a:p>
            <a:pPr>
              <a:spcBef>
                <a:spcPct val="50000"/>
              </a:spcBef>
              <a:defRPr/>
            </a:pPr>
            <a:r>
              <a:rPr lang="nl-NL" dirty="0" smtClean="0"/>
              <a:t>Salland-Twentetunnel </a:t>
            </a:r>
            <a:r>
              <a:rPr lang="nl-NL" dirty="0"/>
              <a:t>(</a:t>
            </a:r>
            <a:r>
              <a:rPr lang="nl-NL" dirty="0" smtClean="0"/>
              <a:t>N35) </a:t>
            </a:r>
          </a:p>
          <a:p>
            <a:pPr>
              <a:defRPr/>
            </a:pPr>
            <a:endParaRPr lang="nl-NL" altLang="nl-NL" sz="1600" dirty="0" smtClean="0"/>
          </a:p>
          <a:p>
            <a:pPr>
              <a:defRPr/>
            </a:pPr>
            <a:endParaRPr lang="nl-NL" altLang="nl-NL" sz="1600" dirty="0"/>
          </a:p>
          <a:p>
            <a:pPr>
              <a:defRPr/>
            </a:pPr>
            <a:endParaRPr lang="nl-NL" altLang="nl-NL" sz="1600" dirty="0" smtClean="0"/>
          </a:p>
          <a:p>
            <a:pPr>
              <a:defRPr/>
            </a:pPr>
            <a:r>
              <a:rPr lang="nl-NL" altLang="nl-NL" sz="1600" dirty="0" smtClean="0"/>
              <a:t>Zaaknummer 31179918</a:t>
            </a:r>
          </a:p>
        </p:txBody>
      </p:sp>
      <p:sp>
        <p:nvSpPr>
          <p:cNvPr id="24" name="Tijdelijke aanduiding voor tekst 2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nl-NL" altLang="nl-NL" dirty="0"/>
              <a:t>Van der Valk Hotel Arnhem</a:t>
            </a:r>
            <a:endParaRPr lang="nl-NL" dirty="0"/>
          </a:p>
        </p:txBody>
      </p:sp>
      <p:sp>
        <p:nvSpPr>
          <p:cNvPr id="22" name="Titel 2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3200" dirty="0" smtClean="0"/>
              <a:t>Algemene Inlichtingen KWASTT</a:t>
            </a:r>
            <a:endParaRPr lang="nl-NL" sz="3200" dirty="0"/>
          </a:p>
        </p:txBody>
      </p:sp>
      <p:sp>
        <p:nvSpPr>
          <p:cNvPr id="25" name="Tijdelijke aanduiding voor tekst 2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nl-NL" altLang="nl-NL" dirty="0"/>
              <a:t>04-03-2024</a:t>
            </a:r>
            <a:endParaRPr lang="nl-NL" altLang="nl-NL" sz="1800" dirty="0"/>
          </a:p>
          <a:p>
            <a:endParaRPr lang="nl-NL" dirty="0"/>
          </a:p>
        </p:txBody>
      </p:sp>
      <p:sp>
        <p:nvSpPr>
          <p:cNvPr id="26" name="Tijdelijke aanduiding voor tekst 2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</a:t>
            </a:fld>
            <a:endParaRPr lang="nl-NL" dirty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606" y="3439476"/>
            <a:ext cx="4700362" cy="2650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pic>
        <p:nvPicPr>
          <p:cNvPr id="11" name="Tijdelijke aanduiding voor afbeelding 9"/>
          <p:cNvPicPr>
            <a:picLocks/>
          </p:cNvPicPr>
          <p:nvPr/>
        </p:nvPicPr>
        <p:blipFill rotWithShape="1">
          <a:blip r:embed="rId3"/>
          <a:srcRect l="25226" t="33414" r="18657" b="31974"/>
          <a:stretch/>
        </p:blipFill>
        <p:spPr bwMode="auto">
          <a:xfrm>
            <a:off x="703606" y="749808"/>
            <a:ext cx="4700362" cy="2138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0227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10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smtClean="0"/>
              <a:t>RWS Informatie</a:t>
            </a:r>
            <a:endParaRPr lang="nl-NL" dirty="0"/>
          </a:p>
        </p:txBody>
      </p:sp>
      <p:sp>
        <p:nvSpPr>
          <p:cNvPr id="48" name="Rechthoek 47"/>
          <p:cNvSpPr/>
          <p:nvPr/>
        </p:nvSpPr>
        <p:spPr>
          <a:xfrm>
            <a:off x="0" y="1196752"/>
            <a:ext cx="1149660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  <a:defRPr/>
            </a:pPr>
            <a:r>
              <a:rPr lang="nl-NL" altLang="nl-NL" sz="2800" dirty="0">
                <a:solidFill>
                  <a:srgbClr val="0070C0"/>
                </a:solidFill>
              </a:rPr>
              <a:t>Techniek: </a:t>
            </a:r>
            <a:r>
              <a:rPr lang="nl-NL" sz="2800" dirty="0">
                <a:solidFill>
                  <a:srgbClr val="0070C0"/>
                </a:solidFill>
              </a:rPr>
              <a:t>meerjarig onderhoud </a:t>
            </a:r>
            <a:r>
              <a:rPr lang="nl-NL" sz="2000" dirty="0" smtClean="0">
                <a:solidFill>
                  <a:srgbClr val="0070C0"/>
                </a:solidFill>
              </a:rPr>
              <a:t>1/2</a:t>
            </a:r>
            <a:endParaRPr lang="nl-NL" sz="2000" dirty="0">
              <a:solidFill>
                <a:srgbClr val="0070C0"/>
              </a:solidFill>
            </a:endParaRPr>
          </a:p>
          <a:p>
            <a:pPr lvl="1">
              <a:spcBef>
                <a:spcPct val="50000"/>
              </a:spcBef>
              <a:defRPr/>
            </a:pPr>
            <a:r>
              <a:rPr lang="nl-NL" altLang="nl-NL" sz="2000" dirty="0" smtClean="0">
                <a:solidFill>
                  <a:schemeClr val="tx2"/>
                </a:solidFill>
                <a:latin typeface="+mn-lt"/>
              </a:rPr>
              <a:t>Scope</a:t>
            </a:r>
            <a:endParaRPr lang="nl-NL" altLang="nl-NL" sz="2000" dirty="0">
              <a:solidFill>
                <a:schemeClr val="tx2"/>
              </a:solidFill>
              <a:latin typeface="+mn-lt"/>
            </a:endParaRPr>
          </a:p>
          <a:p>
            <a:pPr marL="742950" lvl="1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400" dirty="0">
                <a:latin typeface="+mn-lt"/>
              </a:rPr>
              <a:t>Geografische demarcatie: Van slagboom tot slagboom incl. systemen gevoed of verbonden met de tunnel (Bijlage A)</a:t>
            </a:r>
          </a:p>
          <a:p>
            <a:pPr marL="742950" lvl="1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400" dirty="0">
                <a:latin typeface="+mn-lt"/>
              </a:rPr>
              <a:t>Discipline: Civiel</a:t>
            </a:r>
            <a:r>
              <a:rPr lang="nl-NL" altLang="nl-NL" sz="1400" dirty="0" smtClean="0">
                <a:latin typeface="+mn-lt"/>
              </a:rPr>
              <a:t>, </a:t>
            </a:r>
            <a:r>
              <a:rPr lang="nl-NL" altLang="nl-NL" sz="1400" dirty="0">
                <a:latin typeface="+mn-lt"/>
              </a:rPr>
              <a:t>Groen en (</a:t>
            </a:r>
            <a:r>
              <a:rPr lang="nl-NL" altLang="nl-NL" sz="1400" dirty="0" smtClean="0">
                <a:latin typeface="+mn-lt"/>
              </a:rPr>
              <a:t>V)TTI</a:t>
            </a:r>
          </a:p>
          <a:p>
            <a:pPr lvl="1">
              <a:spcBef>
                <a:spcPct val="50000"/>
              </a:spcBef>
              <a:defRPr/>
            </a:pPr>
            <a:r>
              <a:rPr lang="nl-NL" altLang="nl-NL" sz="2000" dirty="0">
                <a:solidFill>
                  <a:schemeClr val="tx2"/>
                </a:solidFill>
              </a:rPr>
              <a:t>Onderhoudsregime</a:t>
            </a:r>
          </a:p>
          <a:p>
            <a:pPr marL="742950" lvl="1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400" dirty="0" smtClean="0"/>
              <a:t>Meten</a:t>
            </a:r>
            <a:r>
              <a:rPr lang="nl-NL" altLang="nl-NL" sz="1400" dirty="0"/>
              <a:t>, testen, inspecteren, monitoren, keuren, certificeren, </a:t>
            </a:r>
            <a:r>
              <a:rPr lang="nl-NL" altLang="nl-NL" sz="1400" dirty="0" smtClean="0"/>
              <a:t>etc.</a:t>
            </a:r>
          </a:p>
          <a:p>
            <a:pPr marL="742950" lvl="1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400" dirty="0" smtClean="0"/>
              <a:t>Vervangen</a:t>
            </a:r>
            <a:r>
              <a:rPr lang="nl-NL" altLang="nl-NL" sz="1400" dirty="0"/>
              <a:t>, reinigen, conserveren, herstellen, </a:t>
            </a:r>
            <a:r>
              <a:rPr lang="nl-NL" altLang="nl-NL" sz="1400" dirty="0" smtClean="0"/>
              <a:t>etc.</a:t>
            </a:r>
          </a:p>
          <a:p>
            <a:pPr marL="742950" lvl="1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400" dirty="0" smtClean="0"/>
              <a:t>Oplossen </a:t>
            </a:r>
            <a:r>
              <a:rPr lang="nl-NL" altLang="nl-NL" sz="1400" dirty="0"/>
              <a:t>en analyseren van storingen en gebreken </a:t>
            </a:r>
            <a:r>
              <a:rPr lang="nl-NL" altLang="nl-NL" sz="1400" dirty="0" smtClean="0"/>
              <a:t>(storingsbeheer </a:t>
            </a:r>
            <a:r>
              <a:rPr lang="nl-NL" altLang="nl-NL" sz="1400" dirty="0"/>
              <a:t>en </a:t>
            </a:r>
            <a:r>
              <a:rPr lang="nl-NL" altLang="nl-NL" sz="1400" dirty="0" err="1"/>
              <a:t>problem</a:t>
            </a:r>
            <a:r>
              <a:rPr lang="nl-NL" altLang="nl-NL" sz="1400" dirty="0"/>
              <a:t> management)</a:t>
            </a:r>
            <a:endParaRPr lang="en-US" altLang="nl-NL" sz="1400" dirty="0"/>
          </a:p>
        </p:txBody>
      </p:sp>
      <p:sp>
        <p:nvSpPr>
          <p:cNvPr id="49" name="Pijl-rechts 7"/>
          <p:cNvSpPr>
            <a:spLocks noChangeArrowheads="1"/>
          </p:cNvSpPr>
          <p:nvPr/>
        </p:nvSpPr>
        <p:spPr bwMode="auto">
          <a:xfrm>
            <a:off x="1162685" y="4231655"/>
            <a:ext cx="5422900" cy="517901"/>
          </a:xfrm>
          <a:prstGeom prst="rightArrow">
            <a:avLst>
              <a:gd name="adj1" fmla="val 50000"/>
              <a:gd name="adj2" fmla="val 5009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nl-NL" altLang="nl-NL" sz="2200"/>
          </a:p>
        </p:txBody>
      </p:sp>
      <p:sp>
        <p:nvSpPr>
          <p:cNvPr id="50" name="Pijl-rechts 17"/>
          <p:cNvSpPr>
            <a:spLocks noChangeArrowheads="1"/>
          </p:cNvSpPr>
          <p:nvPr/>
        </p:nvSpPr>
        <p:spPr bwMode="auto">
          <a:xfrm>
            <a:off x="2135823" y="4907739"/>
            <a:ext cx="977900" cy="433955"/>
          </a:xfrm>
          <a:prstGeom prst="rightArrow">
            <a:avLst>
              <a:gd name="adj1" fmla="val 50000"/>
              <a:gd name="adj2" fmla="val 5002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nl-NL" altLang="nl-NL" sz="2200"/>
          </a:p>
        </p:txBody>
      </p:sp>
      <p:sp>
        <p:nvSpPr>
          <p:cNvPr id="51" name="Punthaak 50"/>
          <p:cNvSpPr/>
          <p:nvPr/>
        </p:nvSpPr>
        <p:spPr bwMode="auto">
          <a:xfrm flipV="1">
            <a:off x="972185" y="5803655"/>
            <a:ext cx="1498600" cy="303058"/>
          </a:xfrm>
          <a:prstGeom prst="chevron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0" tIns="0" rIns="0" bIns="0" anchor="b"/>
          <a:lstStyle/>
          <a:p>
            <a:pPr>
              <a:spcBef>
                <a:spcPct val="50000"/>
              </a:spcBef>
              <a:defRPr/>
            </a:pPr>
            <a:endParaRPr lang="nl-NL" sz="2200"/>
          </a:p>
        </p:txBody>
      </p:sp>
      <p:sp>
        <p:nvSpPr>
          <p:cNvPr id="52" name="Punthaak 29"/>
          <p:cNvSpPr>
            <a:spLocks noChangeArrowheads="1"/>
          </p:cNvSpPr>
          <p:nvPr/>
        </p:nvSpPr>
        <p:spPr bwMode="auto">
          <a:xfrm flipV="1">
            <a:off x="2375535" y="5798892"/>
            <a:ext cx="1498600" cy="303057"/>
          </a:xfrm>
          <a:prstGeom prst="chevron">
            <a:avLst>
              <a:gd name="adj" fmla="val 49900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nl-NL" altLang="nl-NL" sz="2200"/>
          </a:p>
        </p:txBody>
      </p:sp>
      <p:sp>
        <p:nvSpPr>
          <p:cNvPr id="53" name="Punthaak 30"/>
          <p:cNvSpPr>
            <a:spLocks noChangeArrowheads="1"/>
          </p:cNvSpPr>
          <p:nvPr/>
        </p:nvSpPr>
        <p:spPr bwMode="auto">
          <a:xfrm flipV="1">
            <a:off x="3804285" y="5799387"/>
            <a:ext cx="5116513" cy="307326"/>
          </a:xfrm>
          <a:prstGeom prst="chevron">
            <a:avLst>
              <a:gd name="adj" fmla="val 49945"/>
            </a:avLst>
          </a:prstGeom>
          <a:solidFill>
            <a:srgbClr val="CC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nl-NL" altLang="nl-NL" sz="2200"/>
          </a:p>
        </p:txBody>
      </p:sp>
      <p:sp>
        <p:nvSpPr>
          <p:cNvPr id="54" name="Rechthoek 31"/>
          <p:cNvSpPr>
            <a:spLocks noChangeArrowheads="1"/>
          </p:cNvSpPr>
          <p:nvPr/>
        </p:nvSpPr>
        <p:spPr bwMode="auto">
          <a:xfrm>
            <a:off x="5986971" y="5163205"/>
            <a:ext cx="3273425" cy="90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altLang="nl-NL" sz="1600" dirty="0"/>
              <a:t>PDCA</a:t>
            </a:r>
          </a:p>
        </p:txBody>
      </p:sp>
      <p:cxnSp>
        <p:nvCxnSpPr>
          <p:cNvPr id="55" name="Rechte verbindingslijn met pijl 54"/>
          <p:cNvCxnSpPr/>
          <p:nvPr/>
        </p:nvCxnSpPr>
        <p:spPr bwMode="auto">
          <a:xfrm>
            <a:off x="1021709" y="4819150"/>
            <a:ext cx="1277" cy="903425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Rechthoek 16"/>
          <p:cNvSpPr>
            <a:spLocks noChangeArrowheads="1"/>
          </p:cNvSpPr>
          <p:nvPr/>
        </p:nvSpPr>
        <p:spPr bwMode="auto">
          <a:xfrm>
            <a:off x="1002985" y="4534409"/>
            <a:ext cx="1924664" cy="221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altLang="nl-NL" sz="1000" dirty="0"/>
              <a:t>Bestaand Onderhoudsregime (bijlage A)</a:t>
            </a:r>
          </a:p>
        </p:txBody>
      </p:sp>
      <p:sp>
        <p:nvSpPr>
          <p:cNvPr id="57" name="Rechthoek 18"/>
          <p:cNvSpPr>
            <a:spLocks noChangeArrowheads="1"/>
          </p:cNvSpPr>
          <p:nvPr/>
        </p:nvSpPr>
        <p:spPr bwMode="auto">
          <a:xfrm>
            <a:off x="2620060" y="4480129"/>
            <a:ext cx="9020556" cy="113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altLang="nl-NL" sz="1000" dirty="0"/>
              <a:t>Generieke maatregelen VO tunnels basislijst (bijlage A)</a:t>
            </a:r>
          </a:p>
          <a:p>
            <a:pPr>
              <a:spcBef>
                <a:spcPct val="50000"/>
              </a:spcBef>
            </a:pPr>
            <a:r>
              <a:rPr lang="nl-NL" altLang="nl-NL" sz="1000" dirty="0"/>
              <a:t>Generieke Functionele testen en inspecties Rijkstunnels (bijlage AB</a:t>
            </a:r>
            <a:r>
              <a:rPr lang="nl-NL" altLang="nl-NL" sz="1000" dirty="0" smtClean="0"/>
              <a:t>) incl. testprotocollen</a:t>
            </a:r>
            <a:endParaRPr lang="nl-NL" altLang="nl-NL" sz="1000" dirty="0"/>
          </a:p>
          <a:p>
            <a:pPr>
              <a:spcBef>
                <a:spcPct val="50000"/>
              </a:spcBef>
            </a:pPr>
            <a:r>
              <a:rPr lang="nl-NL" altLang="nl-NL" sz="1000" dirty="0"/>
              <a:t>Functionele eisen (VSE)</a:t>
            </a:r>
          </a:p>
          <a:p>
            <a:pPr>
              <a:spcBef>
                <a:spcPct val="50000"/>
              </a:spcBef>
            </a:pPr>
            <a:r>
              <a:rPr lang="nl-NL" altLang="nl-NL" sz="1000" dirty="0"/>
              <a:t>Ontbrekende Elementen en bouwdelen </a:t>
            </a:r>
            <a:r>
              <a:rPr lang="nl-NL" altLang="nl-NL" sz="1000" dirty="0" smtClean="0"/>
              <a:t>toevoegen</a:t>
            </a:r>
            <a:endParaRPr lang="nl-NL" altLang="nl-NL" sz="1000" dirty="0"/>
          </a:p>
        </p:txBody>
      </p:sp>
      <p:sp>
        <p:nvSpPr>
          <p:cNvPr id="58" name="Rechthoek 20"/>
          <p:cNvSpPr>
            <a:spLocks noChangeArrowheads="1"/>
          </p:cNvSpPr>
          <p:nvPr/>
        </p:nvSpPr>
        <p:spPr bwMode="auto">
          <a:xfrm>
            <a:off x="557848" y="4443068"/>
            <a:ext cx="11226784" cy="1677975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nl-NL" altLang="nl-NL" sz="2200"/>
          </a:p>
        </p:txBody>
      </p:sp>
      <p:cxnSp>
        <p:nvCxnSpPr>
          <p:cNvPr id="59" name="Rechte verbindingslijn met pijl 58"/>
          <p:cNvCxnSpPr/>
          <p:nvPr/>
        </p:nvCxnSpPr>
        <p:spPr bwMode="auto">
          <a:xfrm>
            <a:off x="2491773" y="4819262"/>
            <a:ext cx="1277" cy="903425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35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Tijdelijke aanduiding voor inhoud 1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98065" y="1909978"/>
            <a:ext cx="9241210" cy="4445000"/>
          </a:xfrm>
          <a:prstGeom prst="rect">
            <a:avLst/>
          </a:prstGeom>
        </p:spPr>
      </p:pic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11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Techniek: </a:t>
            </a:r>
            <a:r>
              <a:rPr lang="nl-NL" sz="2800" dirty="0"/>
              <a:t>meerjarig onderhoud </a:t>
            </a:r>
            <a:r>
              <a:rPr lang="nl-NL" sz="2000" dirty="0" smtClean="0"/>
              <a:t>2/2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32752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176272"/>
            <a:ext cx="10922400" cy="4312324"/>
          </a:xfrm>
        </p:spPr>
        <p:txBody>
          <a:bodyPr>
            <a:normAutofit fontScale="62500" lnSpcReduction="20000"/>
          </a:bodyPr>
          <a:lstStyle/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600" dirty="0" smtClean="0"/>
              <a:t>Generieke </a:t>
            </a:r>
            <a:r>
              <a:rPr lang="nl-NL" altLang="nl-NL" sz="2600" dirty="0"/>
              <a:t>en specifieke eisen </a:t>
            </a:r>
            <a:r>
              <a:rPr lang="nl-NL" altLang="nl-NL" sz="2600" u="sng" dirty="0"/>
              <a:t>bijlage G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600" dirty="0"/>
              <a:t>Voorkomen EOL/EOS situaties; levensverlengend onderhoud tot het </a:t>
            </a:r>
            <a:r>
              <a:rPr lang="nl-NL" altLang="nl-NL" sz="2600" dirty="0" err="1" smtClean="0"/>
              <a:t>VenR</a:t>
            </a:r>
            <a:r>
              <a:rPr lang="nl-NL" altLang="nl-NL" sz="2600" dirty="0" smtClean="0"/>
              <a:t> </a:t>
            </a:r>
            <a:r>
              <a:rPr lang="nl-NL" altLang="nl-NL" sz="2600" dirty="0"/>
              <a:t>moment (medio ca 2030)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600" dirty="0"/>
              <a:t>Uitgangspunt is LTS v1.1 (bouwversie)</a:t>
            </a:r>
            <a:endParaRPr lang="nl-NL" altLang="nl-NL" sz="2600" dirty="0">
              <a:solidFill>
                <a:srgbClr val="FF0000"/>
              </a:solidFill>
            </a:endParaRPr>
          </a:p>
          <a:p>
            <a:pPr lvl="2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600" dirty="0"/>
              <a:t>Hoofdzakelijk 1-op-1 vervangingen zonder ingreep op 3B systeem en met </a:t>
            </a:r>
            <a:r>
              <a:rPr lang="nl-NL" altLang="nl-NL" sz="2600" dirty="0" smtClean="0"/>
              <a:t>beperkte softwarewijzigingen</a:t>
            </a:r>
            <a:r>
              <a:rPr lang="nl-NL" altLang="nl-NL" sz="2600" dirty="0"/>
              <a:t>. Bijv. vervangen van accu’s, verlichtingsarmaturen, brandblussers en </a:t>
            </a:r>
            <a:r>
              <a:rPr lang="nl-NL" altLang="nl-NL" sz="2600" dirty="0" smtClean="0"/>
              <a:t>camera's</a:t>
            </a:r>
          </a:p>
          <a:p>
            <a:pPr marL="630000" lvl="2" indent="0">
              <a:spcBef>
                <a:spcPct val="50000"/>
              </a:spcBef>
              <a:buNone/>
              <a:defRPr/>
            </a:pPr>
            <a:r>
              <a:rPr lang="nl-NL" altLang="nl-NL" sz="1500" dirty="0" smtClean="0"/>
              <a:t> </a:t>
            </a:r>
            <a:endParaRPr lang="nl-NL" altLang="nl-NL" sz="1500" dirty="0"/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2600" dirty="0" smtClean="0"/>
              <a:t>Bijzonderheden:</a:t>
            </a:r>
            <a:r>
              <a:rPr lang="nl-NL" altLang="nl-NL" sz="1500" dirty="0" smtClean="0"/>
              <a:t/>
            </a:r>
            <a:br>
              <a:rPr lang="nl-NL" altLang="nl-NL" sz="1500" dirty="0" smtClean="0"/>
            </a:br>
            <a:endParaRPr lang="nl-NL" altLang="nl-NL" sz="1500" dirty="0" smtClean="0"/>
          </a:p>
          <a:p>
            <a:pPr marL="943200" lvl="3" indent="0">
              <a:spcBef>
                <a:spcPct val="50000"/>
              </a:spcBef>
              <a:buNone/>
              <a:defRPr/>
            </a:pPr>
            <a:r>
              <a:rPr lang="nl-NL" altLang="nl-NL" sz="2200" dirty="0" smtClean="0"/>
              <a:t>	- KWAT</a:t>
            </a:r>
            <a:r>
              <a:rPr lang="nl-NL" altLang="nl-NL" sz="2200" dirty="0"/>
              <a:t>	</a:t>
            </a:r>
            <a:r>
              <a:rPr lang="nl-NL" altLang="nl-NL" sz="2200" dirty="0" smtClean="0"/>
              <a:t>: </a:t>
            </a:r>
            <a:r>
              <a:rPr lang="nl-NL" altLang="nl-NL" sz="2200" dirty="0"/>
              <a:t>Upgrade Software (Firmware en OS) Gebouwbeheersysteem </a:t>
            </a:r>
          </a:p>
          <a:p>
            <a:pPr marL="1828800" lvl="4" indent="0">
              <a:spcBef>
                <a:spcPct val="50000"/>
              </a:spcBef>
              <a:buNone/>
              <a:defRPr/>
            </a:pPr>
            <a:r>
              <a:rPr lang="nl-NL" altLang="nl-NL" sz="2200" dirty="0">
                <a:solidFill>
                  <a:schemeClr val="tx1"/>
                </a:solidFill>
              </a:rPr>
              <a:t>	</a:t>
            </a:r>
            <a:r>
              <a:rPr lang="nl-NL" altLang="nl-NL" sz="2200" dirty="0" smtClean="0">
                <a:solidFill>
                  <a:schemeClr val="tx1"/>
                </a:solidFill>
              </a:rPr>
              <a:t>: </a:t>
            </a:r>
            <a:r>
              <a:rPr lang="nl-NL" altLang="nl-NL" sz="2200" dirty="0">
                <a:solidFill>
                  <a:schemeClr val="tx1"/>
                </a:solidFill>
              </a:rPr>
              <a:t>Civiel-&gt;Herstellen scheuren vloeren/wanden DGB, afdichtingsprofielen tunnelmoten</a:t>
            </a:r>
          </a:p>
          <a:p>
            <a:pPr marL="1371600" lvl="3" indent="0">
              <a:spcBef>
                <a:spcPct val="50000"/>
              </a:spcBef>
              <a:buNone/>
              <a:defRPr/>
            </a:pPr>
            <a:r>
              <a:rPr lang="nl-NL" altLang="nl-NL" sz="2200" dirty="0"/>
              <a:t>		</a:t>
            </a:r>
            <a:r>
              <a:rPr lang="nl-NL" altLang="nl-NL" sz="2200" dirty="0" smtClean="0"/>
              <a:t>: </a:t>
            </a:r>
            <a:r>
              <a:rPr lang="nl-NL" altLang="nl-NL" sz="2200" dirty="0"/>
              <a:t>Civiel-&gt; Aanbrengen overstapconstructie </a:t>
            </a:r>
            <a:r>
              <a:rPr lang="nl-NL" altLang="nl-NL" sz="2200" dirty="0" smtClean="0"/>
              <a:t>geleiderail/</a:t>
            </a:r>
            <a:r>
              <a:rPr lang="nl-NL" altLang="nl-NL" sz="2200" dirty="0" err="1" smtClean="0"/>
              <a:t>barrier</a:t>
            </a:r>
            <a:r>
              <a:rPr lang="nl-NL" altLang="nl-NL" sz="2200" dirty="0" smtClean="0"/>
              <a:t/>
            </a:r>
            <a:br>
              <a:rPr lang="nl-NL" altLang="nl-NL" sz="2200" dirty="0" smtClean="0"/>
            </a:br>
            <a:endParaRPr lang="nl-NL" altLang="nl-NL" sz="2200" dirty="0" smtClean="0"/>
          </a:p>
          <a:p>
            <a:pPr marL="741600" lvl="1" indent="0">
              <a:spcBef>
                <a:spcPct val="50000"/>
              </a:spcBef>
              <a:buNone/>
              <a:defRPr/>
            </a:pPr>
            <a:r>
              <a:rPr lang="nl-NL" altLang="nl-NL" sz="2200" dirty="0" smtClean="0"/>
              <a:t>	 	- STT</a:t>
            </a:r>
            <a:r>
              <a:rPr lang="nl-NL" altLang="nl-NL" sz="2200" b="0" dirty="0" smtClean="0">
                <a:solidFill>
                  <a:schemeClr val="tx1"/>
                </a:solidFill>
              </a:rPr>
              <a:t>	: Verplaatsen aansluiting NSA</a:t>
            </a:r>
          </a:p>
          <a:p>
            <a:pPr marL="1371600" lvl="3" indent="0">
              <a:spcBef>
                <a:spcPct val="50000"/>
              </a:spcBef>
              <a:buNone/>
              <a:defRPr/>
            </a:pPr>
            <a:r>
              <a:rPr lang="nl-NL" altLang="nl-NL" sz="2200" dirty="0"/>
              <a:t>		</a:t>
            </a:r>
            <a:r>
              <a:rPr lang="nl-NL" altLang="nl-NL" sz="2200" dirty="0" smtClean="0"/>
              <a:t>: </a:t>
            </a:r>
            <a:r>
              <a:rPr lang="nl-NL" altLang="nl-NL" sz="2200" dirty="0"/>
              <a:t>Servers hard- en software SOS</a:t>
            </a:r>
          </a:p>
          <a:p>
            <a:pPr marL="1371600" lvl="3" indent="0">
              <a:spcBef>
                <a:spcPct val="50000"/>
              </a:spcBef>
              <a:buNone/>
              <a:defRPr/>
            </a:pPr>
            <a:r>
              <a:rPr lang="nl-NL" altLang="nl-NL" sz="2200" dirty="0"/>
              <a:t>		</a:t>
            </a:r>
            <a:r>
              <a:rPr lang="nl-NL" altLang="nl-NL" sz="2200" dirty="0" smtClean="0"/>
              <a:t>: </a:t>
            </a:r>
            <a:r>
              <a:rPr lang="nl-NL" altLang="nl-NL" sz="2200" dirty="0"/>
              <a:t>Ombouw Camera's analoog-&gt;digitaal</a:t>
            </a:r>
          </a:p>
          <a:p>
            <a:pPr marL="1371600" lvl="3" indent="0">
              <a:spcBef>
                <a:spcPct val="50000"/>
              </a:spcBef>
              <a:buNone/>
              <a:defRPr/>
            </a:pPr>
            <a:r>
              <a:rPr lang="nl-NL" altLang="nl-NL" sz="2200" dirty="0"/>
              <a:t>		</a:t>
            </a:r>
            <a:r>
              <a:rPr lang="nl-NL" altLang="nl-NL" sz="2200" dirty="0" smtClean="0"/>
              <a:t>: </a:t>
            </a:r>
            <a:r>
              <a:rPr lang="nl-NL" altLang="nl-NL" sz="2200" dirty="0"/>
              <a:t>Ombouw/realisatie toegangssysteem </a:t>
            </a:r>
            <a:r>
              <a:rPr lang="nl-NL" altLang="nl-NL" sz="2200" dirty="0" smtClean="0"/>
              <a:t>RWS</a:t>
            </a:r>
            <a:endParaRPr lang="nl-NL" altLang="nl-NL" sz="22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12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2800" dirty="0" smtClean="0"/>
              <a:t>Techniek</a:t>
            </a:r>
            <a:r>
              <a:rPr lang="nl-NL" sz="2800" dirty="0"/>
              <a:t>: Voorgeschreven </a:t>
            </a:r>
            <a:r>
              <a:rPr lang="nl-NL" sz="2800" dirty="0" smtClean="0"/>
              <a:t>activiteiten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36493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1966752"/>
            <a:ext cx="10922400" cy="4415760"/>
          </a:xfrm>
        </p:spPr>
        <p:txBody>
          <a:bodyPr>
            <a:normAutofit fontScale="92500" lnSpcReduction="20000"/>
          </a:bodyPr>
          <a:lstStyle/>
          <a:p>
            <a:pPr marL="908050" lvl="2" indent="-28575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600" kern="0" dirty="0"/>
              <a:t>	</a:t>
            </a:r>
            <a:r>
              <a:rPr lang="nl-NL" altLang="nl-NL" sz="1900" kern="0" dirty="0" smtClean="0"/>
              <a:t>Cyber </a:t>
            </a:r>
            <a:r>
              <a:rPr lang="nl-NL" altLang="nl-NL" sz="1900" kern="0" dirty="0"/>
              <a:t>security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500" kern="0" dirty="0"/>
              <a:t>		- Implementatie CSIR2.4 maatregelen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500" kern="0" dirty="0"/>
              <a:t>		- Configuratiemanagement database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500" kern="0" dirty="0"/>
              <a:t>		- Recoveryplan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500" kern="0" dirty="0"/>
              <a:t>		- Protocol voor back-up- en recovery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500" kern="0" dirty="0"/>
              <a:t>		- Continuïteitsplannen voor energievoorziening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endParaRPr lang="nl-NL" altLang="nl-NL" sz="1600" kern="0" dirty="0"/>
          </a:p>
          <a:p>
            <a:pPr marL="965200" lvl="2" indent="-34290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900" kern="0" dirty="0" smtClean="0"/>
              <a:t>Onderzoek </a:t>
            </a:r>
            <a:r>
              <a:rPr lang="nl-NL" altLang="nl-NL" sz="1900" kern="0" dirty="0"/>
              <a:t>naar het voldoen aan de </a:t>
            </a:r>
            <a:r>
              <a:rPr lang="nl-NL" altLang="nl-NL" sz="1900" kern="0" dirty="0" smtClean="0"/>
              <a:t>machinerichtlijn</a:t>
            </a:r>
            <a:endParaRPr lang="nl-NL" altLang="nl-NL" sz="1900" kern="0" dirty="0"/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900" kern="0" dirty="0"/>
              <a:t>	</a:t>
            </a:r>
          </a:p>
          <a:p>
            <a:pPr marL="965200" lvl="2" indent="-342900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900" kern="0" dirty="0" smtClean="0"/>
              <a:t>Integraal </a:t>
            </a:r>
            <a:r>
              <a:rPr lang="nl-NL" altLang="nl-NL" sz="1900" kern="0" dirty="0"/>
              <a:t>Veiligheidsdossier (IVD)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900" kern="0" dirty="0"/>
              <a:t>	</a:t>
            </a:r>
          </a:p>
          <a:p>
            <a:pPr marL="965200" lvl="2" indent="-342900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900" kern="0" dirty="0" smtClean="0"/>
              <a:t>Vervangen </a:t>
            </a:r>
            <a:r>
              <a:rPr lang="nl-NL" altLang="nl-NL" sz="1900" kern="0" dirty="0"/>
              <a:t>schuimvormende middel (SVM) brandblussers fluorvrij</a:t>
            </a:r>
          </a:p>
          <a:p>
            <a:pPr marL="622300" lvl="2" indent="0">
              <a:spcBef>
                <a:spcPct val="50000"/>
              </a:spcBef>
              <a:buNone/>
              <a:defRPr/>
            </a:pPr>
            <a:r>
              <a:rPr lang="nl-NL" altLang="nl-NL" sz="1900" kern="0" dirty="0"/>
              <a:t>	</a:t>
            </a:r>
          </a:p>
          <a:p>
            <a:pPr marL="965200" lvl="2" indent="-342900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sz="1900" kern="0" dirty="0" smtClean="0"/>
              <a:t>Implementeren </a:t>
            </a:r>
            <a:r>
              <a:rPr lang="nl-NL" sz="1900" kern="0" dirty="0"/>
              <a:t>en/of verbeteren van Preventieve Maintenance o.b.v. data Object Data Services (ODS)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13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Techniek: Benoemde activiteiten </a:t>
            </a:r>
            <a:r>
              <a:rPr lang="nl-NL" sz="2400" dirty="0" smtClean="0"/>
              <a:t>	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61321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351150"/>
            <a:ext cx="10922400" cy="3963709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nl-NL" altLang="nl-NL" sz="2000" dirty="0"/>
              <a:t>12 veiligheidsdomeinen </a:t>
            </a:r>
            <a:r>
              <a:rPr lang="nl-NL" altLang="nl-NL" sz="2000" dirty="0" smtClean="0"/>
              <a:t>Rijkswaterstaat</a:t>
            </a:r>
            <a:r>
              <a:rPr lang="nl-NL" altLang="nl-NL" dirty="0" smtClean="0"/>
              <a:t/>
            </a:r>
            <a:br>
              <a:rPr lang="nl-NL" altLang="nl-NL" dirty="0" smtClean="0"/>
            </a:br>
            <a:endParaRPr lang="nl-NL" altLang="nl-NL" sz="1800" dirty="0"/>
          </a:p>
          <a:p>
            <a:pPr lvl="1">
              <a:spcBef>
                <a:spcPct val="0"/>
              </a:spcBef>
              <a:defRPr/>
            </a:pPr>
            <a:r>
              <a:rPr lang="nl-NL" altLang="nl-NL" sz="1600" dirty="0"/>
              <a:t>Arbeidsveiligheid		- Verkeersveiligheid	</a:t>
            </a:r>
            <a:r>
              <a:rPr lang="nl-NL" altLang="nl-NL" sz="1600" dirty="0" smtClean="0"/>
              <a:t>	- </a:t>
            </a:r>
            <a:r>
              <a:rPr lang="nl-NL" altLang="nl-NL" sz="1600" dirty="0"/>
              <a:t>Tunnelveiligheid</a:t>
            </a:r>
          </a:p>
          <a:p>
            <a:pPr lvl="1">
              <a:spcBef>
                <a:spcPct val="0"/>
              </a:spcBef>
              <a:defRPr/>
            </a:pPr>
            <a:r>
              <a:rPr lang="nl-NL" altLang="nl-NL" sz="1600" dirty="0"/>
              <a:t>Elektrische veiligheid 	</a:t>
            </a:r>
            <a:r>
              <a:rPr lang="nl-NL" altLang="nl-NL" sz="1600" dirty="0" smtClean="0"/>
              <a:t>- </a:t>
            </a:r>
            <a:r>
              <a:rPr lang="nl-NL" altLang="nl-NL" sz="1600" dirty="0"/>
              <a:t>Machineveiligheid	</a:t>
            </a:r>
            <a:r>
              <a:rPr lang="nl-NL" altLang="nl-NL" sz="1600" dirty="0" smtClean="0"/>
              <a:t>	- </a:t>
            </a:r>
            <a:r>
              <a:rPr lang="nl-NL" altLang="nl-NL" sz="1600" dirty="0"/>
              <a:t>Brandveiligheid</a:t>
            </a:r>
          </a:p>
          <a:p>
            <a:pPr lvl="1">
              <a:spcBef>
                <a:spcPct val="0"/>
              </a:spcBef>
              <a:defRPr/>
            </a:pPr>
            <a:r>
              <a:rPr lang="nl-NL" altLang="nl-NL" sz="1600" dirty="0"/>
              <a:t>Constructieve veiligheid	- Externe veiligheid 	</a:t>
            </a:r>
            <a:r>
              <a:rPr lang="nl-NL" altLang="nl-NL" sz="1600" dirty="0" smtClean="0"/>
              <a:t>	- </a:t>
            </a:r>
            <a:r>
              <a:rPr lang="nl-NL" altLang="nl-NL" sz="1600" dirty="0"/>
              <a:t>Integrale beveiliging </a:t>
            </a:r>
          </a:p>
          <a:p>
            <a:pPr lvl="1">
              <a:spcBef>
                <a:spcPct val="0"/>
              </a:spcBef>
              <a:defRPr/>
            </a:pPr>
            <a:r>
              <a:rPr lang="nl-NL" altLang="nl-NL" sz="1600" dirty="0"/>
              <a:t>Sociale veiligheid 	</a:t>
            </a:r>
            <a:r>
              <a:rPr lang="nl-NL" altLang="nl-NL" sz="1600" dirty="0" smtClean="0"/>
              <a:t>	- </a:t>
            </a:r>
            <a:r>
              <a:rPr lang="nl-NL" altLang="nl-NL" sz="1600" dirty="0"/>
              <a:t>Nautische veiligheid </a:t>
            </a:r>
            <a:r>
              <a:rPr lang="nl-NL" altLang="nl-NL" sz="1600" dirty="0" smtClean="0"/>
              <a:t>		- </a:t>
            </a:r>
            <a:r>
              <a:rPr lang="nl-NL" altLang="nl-NL" sz="1600" dirty="0"/>
              <a:t>Waterveiligheid</a:t>
            </a:r>
          </a:p>
          <a:p>
            <a:pPr>
              <a:spcBef>
                <a:spcPct val="0"/>
              </a:spcBef>
              <a:defRPr/>
            </a:pPr>
            <a:endParaRPr lang="nl-NL" altLang="nl-NL" sz="2000" dirty="0"/>
          </a:p>
          <a:p>
            <a:pPr>
              <a:spcBef>
                <a:spcPct val="0"/>
              </a:spcBef>
              <a:defRPr/>
            </a:pPr>
            <a:r>
              <a:rPr lang="nl-NL" altLang="nl-NL" sz="2000" dirty="0">
                <a:latin typeface="+mj-lt"/>
              </a:rPr>
              <a:t>Overdrachtsmoment bij gunning, PSU </a:t>
            </a:r>
            <a:r>
              <a:rPr lang="nl-NL" altLang="nl-NL" sz="2000" dirty="0" smtClean="0">
                <a:latin typeface="+mj-lt"/>
              </a:rPr>
              <a:t>veiligheid</a:t>
            </a:r>
            <a:endParaRPr lang="nl-NL" altLang="nl-NL" sz="2000" dirty="0">
              <a:latin typeface="+mj-lt"/>
            </a:endParaRPr>
          </a:p>
          <a:p>
            <a:pPr fontAlgn="ctr">
              <a:defRPr/>
            </a:pPr>
            <a:r>
              <a:rPr lang="nl-NL" altLang="nl-NL" sz="2000" dirty="0">
                <a:latin typeface="+mj-lt"/>
              </a:rPr>
              <a:t>Veiligheidsdossiers op orde</a:t>
            </a:r>
          </a:p>
          <a:p>
            <a:pPr lvl="1" fontAlgn="ctr">
              <a:defRPr/>
            </a:pPr>
            <a:r>
              <a:rPr lang="nl-NL" altLang="nl-NL" dirty="0" smtClean="0">
                <a:latin typeface="+mj-lt"/>
              </a:rPr>
              <a:t>Werkplannen</a:t>
            </a:r>
          </a:p>
          <a:p>
            <a:pPr lvl="1" fontAlgn="ctr">
              <a:defRPr/>
            </a:pPr>
            <a:r>
              <a:rPr lang="nl-NL" altLang="nl-NL" dirty="0" err="1" smtClean="0">
                <a:latin typeface="+mj-lt"/>
              </a:rPr>
              <a:t>Uitvoerings</a:t>
            </a:r>
            <a:r>
              <a:rPr lang="nl-NL" altLang="nl-NL" dirty="0" smtClean="0">
                <a:latin typeface="+mj-lt"/>
              </a:rPr>
              <a:t> RI&amp;E</a:t>
            </a:r>
          </a:p>
          <a:p>
            <a:pPr lvl="1" fontAlgn="ctr">
              <a:defRPr/>
            </a:pPr>
            <a:endParaRPr lang="nl-NL" altLang="nl-NL" dirty="0">
              <a:latin typeface="+mj-lt"/>
            </a:endParaRP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14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Techniek: Veiligheid</a:t>
            </a:r>
            <a:endParaRPr lang="nl-NL" sz="2800" dirty="0"/>
          </a:p>
        </p:txBody>
      </p:sp>
      <p:pic>
        <p:nvPicPr>
          <p:cNvPr id="6" name="Picture 4" descr="Wiki 14: Veilig werken - Wikiwijs Ma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908" y="4190702"/>
            <a:ext cx="2095500" cy="186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1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15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Omgeving</a:t>
            </a:r>
            <a:endParaRPr lang="nl-NL" dirty="0"/>
          </a:p>
        </p:txBody>
      </p:sp>
      <p:pic>
        <p:nvPicPr>
          <p:cNvPr id="8" name="Picture 9" descr="Combintunnel Salland-Twentetunnel N3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25" y="2587752"/>
            <a:ext cx="5060131" cy="3601067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rijkswaterstaat.imgix.net/de-koning-willem-alexandertunnel-in-mei-2019_tcm26-279676.jpg?crop=entropy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911" y="2587752"/>
            <a:ext cx="5443310" cy="362887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79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227812"/>
            <a:ext cx="10922400" cy="41203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Stakeholders</a:t>
            </a:r>
          </a:p>
          <a:p>
            <a:r>
              <a:rPr lang="nl-NL" altLang="nl-NL" sz="1700" dirty="0" smtClean="0"/>
              <a:t>Relatie wegbeheerders, hulpdiensten en omgeving is goed. Bijdragen aan duurzame relatie, geen imagoschade</a:t>
            </a:r>
            <a:br>
              <a:rPr lang="nl-NL" altLang="nl-NL" sz="1700" dirty="0" smtClean="0"/>
            </a:br>
            <a:r>
              <a:rPr lang="nl-NL" altLang="nl-NL" sz="1700" dirty="0" smtClean="0"/>
              <a:t/>
            </a:r>
            <a:br>
              <a:rPr lang="nl-NL" altLang="nl-NL" sz="1700" dirty="0" smtClean="0"/>
            </a:br>
            <a:endParaRPr lang="nl-NL" altLang="nl-NL" sz="1700" dirty="0" smtClean="0"/>
          </a:p>
          <a:p>
            <a:pPr marL="0" indent="0">
              <a:buNone/>
            </a:pPr>
            <a:r>
              <a:rPr lang="nl-NL" dirty="0" smtClean="0">
                <a:solidFill>
                  <a:schemeClr val="tx2"/>
                </a:solidFill>
              </a:rPr>
              <a:t>Conditionering</a:t>
            </a:r>
          </a:p>
          <a:p>
            <a:r>
              <a:rPr lang="nl-NL" altLang="nl-NL" sz="1700" b="1" kern="0" dirty="0" smtClean="0"/>
              <a:t>Vergunningen</a:t>
            </a:r>
            <a:endParaRPr lang="nl-NL" altLang="nl-NL" sz="1700" b="1" kern="0" dirty="0"/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700" kern="0" dirty="0" smtClean="0"/>
              <a:t>- </a:t>
            </a:r>
            <a:r>
              <a:rPr lang="nl-NL" altLang="nl-NL" sz="1700" kern="0" dirty="0" err="1" smtClean="0"/>
              <a:t>Obv</a:t>
            </a:r>
            <a:r>
              <a:rPr lang="nl-NL" altLang="nl-NL" sz="1700" kern="0" dirty="0" smtClean="0"/>
              <a:t> </a:t>
            </a:r>
            <a:r>
              <a:rPr lang="nl-NL" altLang="nl-NL" sz="1700" kern="0" dirty="0"/>
              <a:t>scope en vigerende wetgeving geen openstellingsvergunning of omgevingsvergunning </a:t>
            </a:r>
            <a:r>
              <a:rPr lang="nl-NL" altLang="nl-NL" sz="1700" kern="0" dirty="0" smtClean="0"/>
              <a:t>nodig</a:t>
            </a:r>
            <a:endParaRPr lang="nl-NL" altLang="nl-NL" sz="1700" kern="0" dirty="0"/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700" kern="0" dirty="0" smtClean="0"/>
              <a:t>- Vergunningenscan </a:t>
            </a:r>
            <a:r>
              <a:rPr lang="nl-NL" altLang="nl-NL" sz="1700" kern="0" dirty="0"/>
              <a:t>overige vergunningen door </a:t>
            </a:r>
            <a:r>
              <a:rPr lang="nl-NL" altLang="nl-NL" sz="1700" kern="0" dirty="0" smtClean="0"/>
              <a:t>opdrachtnemer</a:t>
            </a:r>
            <a:endParaRPr lang="nl-NL" altLang="nl-NL" sz="1700" kern="0" dirty="0"/>
          </a:p>
          <a:p>
            <a:pPr marL="346075" lvl="1" indent="0">
              <a:spcBef>
                <a:spcPct val="50000"/>
              </a:spcBef>
              <a:buNone/>
              <a:defRPr/>
            </a:pPr>
            <a:endParaRPr lang="nl-NL" altLang="nl-NL" sz="1700" kern="0" dirty="0"/>
          </a:p>
          <a:p>
            <a:pPr marL="342900" lvl="1" indent="-34290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nl-NL" altLang="nl-NL" sz="1700" b="1" kern="0" dirty="0"/>
              <a:t>Natuur</a:t>
            </a:r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700" kern="0" dirty="0" smtClean="0"/>
              <a:t>- Natuurvergunning </a:t>
            </a:r>
            <a:r>
              <a:rPr lang="nl-NL" altLang="nl-NL" sz="1700" kern="0" dirty="0"/>
              <a:t>t.b.v. stikstof is niet van toepassing voor Beheer &amp; </a:t>
            </a:r>
            <a:r>
              <a:rPr lang="nl-NL" altLang="nl-NL" sz="1700" kern="0" dirty="0" smtClean="0"/>
              <a:t>Onderhoud</a:t>
            </a:r>
            <a:endParaRPr lang="nl-NL" altLang="nl-NL" sz="1700" kern="0" dirty="0"/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700" kern="0" dirty="0" smtClean="0"/>
              <a:t>- </a:t>
            </a:r>
            <a:r>
              <a:rPr lang="nl-NL" altLang="nl-NL" sz="1700" kern="0" dirty="0" err="1" smtClean="0"/>
              <a:t>Obv</a:t>
            </a:r>
            <a:r>
              <a:rPr lang="nl-NL" altLang="nl-NL" sz="1700" kern="0" dirty="0" smtClean="0"/>
              <a:t> </a:t>
            </a:r>
            <a:r>
              <a:rPr lang="nl-NL" altLang="nl-NL" sz="1700" kern="0" dirty="0"/>
              <a:t>Gedragscode Soortenbescherming RWS + </a:t>
            </a:r>
            <a:r>
              <a:rPr lang="nl-NL" altLang="nl-NL" sz="1700" kern="0" dirty="0" err="1"/>
              <a:t>quick</a:t>
            </a:r>
            <a:r>
              <a:rPr lang="nl-NL" altLang="nl-NL" sz="1700" kern="0" dirty="0"/>
              <a:t> scan Flora en Fauna opstellen </a:t>
            </a:r>
            <a:r>
              <a:rPr lang="nl-NL" altLang="nl-NL" sz="1700" kern="0" dirty="0" smtClean="0"/>
              <a:t>Ecologisch Werkprotocol</a:t>
            </a:r>
            <a:endParaRPr lang="nl-NL" altLang="nl-NL" sz="1700" kern="0" dirty="0"/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700" kern="0" dirty="0" smtClean="0"/>
              <a:t>- Aandachtspunt </a:t>
            </a:r>
            <a:r>
              <a:rPr lang="nl-NL" altLang="nl-NL" sz="1700" kern="0" dirty="0"/>
              <a:t>beheer en onderhoud groen: bestrijding invasieve exoten (Japanse </a:t>
            </a:r>
            <a:r>
              <a:rPr lang="nl-NL" altLang="nl-NL" sz="1700" kern="0" dirty="0" smtClean="0"/>
              <a:t>Duizendknoop</a:t>
            </a:r>
            <a:r>
              <a:rPr lang="nl-NL" altLang="nl-NL" sz="1700" kern="0" dirty="0"/>
              <a:t>)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16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 smtClean="0"/>
              <a:t>Omgeving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88317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231928"/>
            <a:ext cx="10922400" cy="3964060"/>
          </a:xfrm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nl-NL" altLang="nl-NL" sz="1800" dirty="0"/>
              <a:t>Uitgangspunt uitvoering reguliere onderhoud tijdens jaarlijks vast te stellen venstertijden (nachtsluiting)</a:t>
            </a:r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800" dirty="0" smtClean="0"/>
              <a:t>- 12 </a:t>
            </a:r>
            <a:r>
              <a:rPr lang="nl-NL" altLang="nl-NL" sz="1800" dirty="0"/>
              <a:t>tunnelsluitingen STT (6x regulier onderhoud, 6x nader te bepalen)</a:t>
            </a:r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800" dirty="0" smtClean="0"/>
              <a:t>- 10 </a:t>
            </a:r>
            <a:r>
              <a:rPr lang="nl-NL" altLang="nl-NL" sz="1800" dirty="0"/>
              <a:t>tunnelsluitingen KWAT A2 en 10 sluitingen KWAT N2</a:t>
            </a:r>
          </a:p>
          <a:p>
            <a:pPr>
              <a:spcBef>
                <a:spcPct val="50000"/>
              </a:spcBef>
              <a:defRPr/>
            </a:pPr>
            <a:r>
              <a:rPr lang="nl-NL" altLang="nl-NL" sz="1800" dirty="0"/>
              <a:t>Sluitingen (SLOT) t.b.v. onderhoud en scope o.b.v. proces Verkeersmanagement door Opdrachtnemer</a:t>
            </a:r>
          </a:p>
          <a:p>
            <a:pPr marL="315025" lvl="1" indent="0">
              <a:spcBef>
                <a:spcPct val="50000"/>
              </a:spcBef>
              <a:buNone/>
              <a:defRPr/>
            </a:pPr>
            <a:r>
              <a:rPr lang="nl-NL" altLang="nl-NL" sz="1800" dirty="0" smtClean="0"/>
              <a:t>- Voor </a:t>
            </a:r>
            <a:r>
              <a:rPr lang="nl-NL" altLang="nl-NL" sz="1800" dirty="0"/>
              <a:t>beide tunnels separaat</a:t>
            </a:r>
          </a:p>
          <a:p>
            <a:pPr>
              <a:spcBef>
                <a:spcPct val="50000"/>
              </a:spcBef>
              <a:defRPr/>
            </a:pPr>
            <a:r>
              <a:rPr lang="nl-NL" altLang="nl-NL" sz="1800" dirty="0"/>
              <a:t>Toe te passen verkeersmaatregelen dienen met wegbeheerders, hulpdiensten en stakeholders </a:t>
            </a:r>
            <a:r>
              <a:rPr lang="nl-NL" altLang="nl-NL" sz="1800" dirty="0" smtClean="0"/>
              <a:t>omgeving </a:t>
            </a:r>
            <a:r>
              <a:rPr lang="nl-NL" altLang="nl-NL" sz="1800" dirty="0"/>
              <a:t>afgestemd te worden</a:t>
            </a:r>
          </a:p>
          <a:p>
            <a:pPr>
              <a:spcBef>
                <a:spcPct val="50000"/>
              </a:spcBef>
              <a:defRPr/>
            </a:pPr>
            <a:r>
              <a:rPr lang="nl-NL" altLang="nl-NL" sz="1800" dirty="0"/>
              <a:t>Het plaatsen van verkeersmaatregelen op het (onderliggende) wegennet bij sluiting tunnels als gevolg van een </a:t>
            </a:r>
            <a:r>
              <a:rPr lang="nl-NL" altLang="nl-NL" sz="1800" dirty="0" smtClean="0"/>
              <a:t>incident/calamiteit of </a:t>
            </a:r>
            <a:r>
              <a:rPr lang="nl-NL" altLang="nl-NL" sz="1800" dirty="0"/>
              <a:t>ongeval in de tunnel (bij regulier gebruik) valt buiten </a:t>
            </a:r>
            <a:r>
              <a:rPr lang="nl-NL" altLang="nl-NL" sz="1800" dirty="0" smtClean="0"/>
              <a:t>scope</a:t>
            </a:r>
            <a:endParaRPr lang="nl-NL" altLang="nl-NL" sz="1800" dirty="0"/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17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Omgeving: verkeersmanagement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31562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18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Aanbesteding en Contract</a:t>
            </a:r>
            <a:endParaRPr lang="nl-NL" dirty="0"/>
          </a:p>
        </p:txBody>
      </p:sp>
      <p:pic>
        <p:nvPicPr>
          <p:cNvPr id="8" name="Picture 9" descr="Combintunnel Salland-Twentetunnel N3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00" y="2211185"/>
            <a:ext cx="5392598" cy="393034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rijkswaterstaat.imgix.net/de-koning-willem-alexandertunnel-in-mei-2019_tcm26-279676.jpg?crop=entropy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4" y="2512652"/>
            <a:ext cx="5443310" cy="362887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36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altLang="nl-NL" sz="2000" dirty="0"/>
              <a:t>Europese Aanbesteding </a:t>
            </a:r>
            <a:r>
              <a:rPr lang="nl-NL" altLang="nl-NL" sz="2000" dirty="0" smtClean="0"/>
              <a:t>niet-openbaar:</a:t>
            </a:r>
            <a:br>
              <a:rPr lang="nl-NL" altLang="nl-NL" sz="2000" dirty="0" smtClean="0"/>
            </a:br>
            <a:r>
              <a:rPr lang="nl-NL" altLang="nl-NL" sz="1600" dirty="0"/>
              <a:t/>
            </a:r>
            <a:br>
              <a:rPr lang="nl-NL" altLang="nl-NL" sz="1600" dirty="0"/>
            </a:br>
            <a:r>
              <a:rPr lang="nl-NL" altLang="nl-NL" sz="1600" dirty="0"/>
              <a:t>- </a:t>
            </a:r>
            <a:r>
              <a:rPr lang="nl-NL" altLang="nl-NL" sz="1600" dirty="0" smtClean="0"/>
              <a:t>Aanbestedingsleidraad</a:t>
            </a:r>
            <a:br>
              <a:rPr lang="nl-NL" altLang="nl-NL" sz="1600" dirty="0" smtClean="0"/>
            </a:br>
            <a:r>
              <a:rPr lang="nl-NL" altLang="nl-NL" sz="1600" dirty="0" smtClean="0"/>
              <a:t>- Selectiefase </a:t>
            </a:r>
            <a:r>
              <a:rPr lang="nl-NL" altLang="nl-NL" sz="1600" dirty="0" smtClean="0">
                <a:sym typeface="Wingdings" panose="05000000000000000000" pitchFamily="2" charset="2"/>
              </a:rPr>
              <a:t> met </a:t>
            </a:r>
            <a:r>
              <a:rPr lang="nl-NL" altLang="nl-NL" sz="1600" dirty="0" smtClean="0"/>
              <a:t>max 6 gegadigden naar</a:t>
            </a:r>
            <a:r>
              <a:rPr lang="nl-NL" altLang="nl-NL" sz="1600" dirty="0" smtClean="0">
                <a:sym typeface="Wingdings" panose="05000000000000000000" pitchFamily="2" charset="2"/>
              </a:rPr>
              <a:t/>
            </a:r>
            <a:br>
              <a:rPr lang="nl-NL" altLang="nl-NL" sz="1600" dirty="0" smtClean="0">
                <a:sym typeface="Wingdings" panose="05000000000000000000" pitchFamily="2" charset="2"/>
              </a:rPr>
            </a:br>
            <a:r>
              <a:rPr lang="nl-NL" altLang="nl-NL" sz="1600" dirty="0" smtClean="0">
                <a:sym typeface="Wingdings" panose="05000000000000000000" pitchFamily="2" charset="2"/>
              </a:rPr>
              <a:t>- Gunningsfase</a:t>
            </a:r>
            <a:endParaRPr lang="nl-NL" altLang="nl-NL" sz="1600" dirty="0"/>
          </a:p>
          <a:p>
            <a:pPr>
              <a:defRPr/>
            </a:pPr>
            <a:r>
              <a:rPr lang="nl-NL" altLang="nl-NL" sz="2000" dirty="0"/>
              <a:t>Onderhoudscontract 2 Tunnels:</a:t>
            </a:r>
            <a:br>
              <a:rPr lang="nl-NL" altLang="nl-NL" sz="2000" dirty="0"/>
            </a:br>
            <a:r>
              <a:rPr lang="nl-NL" altLang="nl-NL" sz="1700" dirty="0"/>
              <a:t/>
            </a:r>
            <a:br>
              <a:rPr lang="nl-NL" altLang="nl-NL" sz="1700" dirty="0"/>
            </a:br>
            <a:r>
              <a:rPr lang="nl-NL" altLang="nl-NL" sz="1600" dirty="0"/>
              <a:t>- TOP2 contractformat als uitgangspunt</a:t>
            </a:r>
            <a:br>
              <a:rPr lang="nl-NL" altLang="nl-NL" sz="1600" dirty="0"/>
            </a:br>
            <a:r>
              <a:rPr lang="nl-NL" altLang="nl-NL" sz="1600" dirty="0"/>
              <a:t>- Introductie Mobiliteitsperiode</a:t>
            </a:r>
          </a:p>
          <a:p>
            <a:pPr>
              <a:defRPr/>
            </a:pPr>
            <a:r>
              <a:rPr lang="nl-NL" altLang="nl-NL" sz="2000" dirty="0" smtClean="0"/>
              <a:t>Gunningscriterium BPKV:</a:t>
            </a:r>
            <a:br>
              <a:rPr lang="nl-NL" altLang="nl-NL" sz="2000" dirty="0" smtClean="0"/>
            </a:br>
            <a:r>
              <a:rPr lang="nl-NL" altLang="nl-NL" sz="1600" dirty="0" smtClean="0"/>
              <a:t/>
            </a:r>
            <a:br>
              <a:rPr lang="nl-NL" altLang="nl-NL" sz="1600" dirty="0" smtClean="0"/>
            </a:br>
            <a:r>
              <a:rPr lang="nl-NL" altLang="nl-NL" sz="1600" dirty="0" smtClean="0"/>
              <a:t>- Visie op tunnelonderhoud en</a:t>
            </a:r>
            <a:br>
              <a:rPr lang="nl-NL" altLang="nl-NL" sz="1600" dirty="0" smtClean="0"/>
            </a:br>
            <a:r>
              <a:rPr lang="nl-NL" altLang="nl-NL" sz="1600" dirty="0" smtClean="0"/>
              <a:t>- EOS/EOL</a:t>
            </a:r>
          </a:p>
          <a:p>
            <a:pPr>
              <a:defRPr/>
            </a:pPr>
            <a:r>
              <a:rPr lang="nl-NL" altLang="nl-NL" sz="2000" dirty="0" smtClean="0"/>
              <a:t>Geografische </a:t>
            </a:r>
            <a:r>
              <a:rPr lang="nl-NL" altLang="nl-NL" sz="2000" dirty="0"/>
              <a:t>spreiding tunnels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nl-NL" dirty="0" smtClean="0"/>
              <a:t>9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Karakteristiek aanbesteding</a:t>
            </a:r>
            <a:endParaRPr lang="nl-NL" sz="2800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41141864"/>
              </p:ext>
            </p:extLst>
          </p:nvPr>
        </p:nvGraphicFramePr>
        <p:xfrm>
          <a:off x="7251173" y="2384050"/>
          <a:ext cx="4120638" cy="3883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424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altLang="nl-NL" kern="0" dirty="0" smtClean="0">
                <a:solidFill>
                  <a:srgbClr val="007BC7"/>
                </a:solidFill>
              </a:rPr>
              <a:t>Welkomstwoord </a:t>
            </a:r>
            <a:r>
              <a:rPr lang="nl-NL" altLang="nl-NL" kern="0" dirty="0">
                <a:solidFill>
                  <a:srgbClr val="007BC7"/>
                </a:solidFill>
              </a:rPr>
              <a:t>door </a:t>
            </a:r>
            <a:r>
              <a:rPr lang="nl-NL" altLang="nl-NL" kern="0" dirty="0" smtClean="0">
                <a:solidFill>
                  <a:srgbClr val="007BC7"/>
                </a:solidFill>
              </a:rPr>
              <a:t>Projectmanager </a:t>
            </a:r>
            <a:r>
              <a:rPr lang="nl-NL" altLang="nl-NL" b="1" kern="0" dirty="0">
                <a:solidFill>
                  <a:srgbClr val="007BC7"/>
                </a:solidFill>
              </a:rPr>
              <a:t/>
            </a:r>
            <a:br>
              <a:rPr lang="nl-NL" altLang="nl-NL" b="1" kern="0" dirty="0">
                <a:solidFill>
                  <a:srgbClr val="007BC7"/>
                </a:solidFill>
              </a:rPr>
            </a:br>
            <a:endParaRPr lang="nl-NL" dirty="0"/>
          </a:p>
        </p:txBody>
      </p:sp>
      <p:pic>
        <p:nvPicPr>
          <p:cNvPr id="13" name="Tijdelijke aanduiding voor afbeelding 9"/>
          <p:cNvPicPr>
            <a:picLocks noGrp="1"/>
          </p:cNvPicPr>
          <p:nvPr>
            <p:ph sz="quarter" idx="13"/>
          </p:nvPr>
        </p:nvPicPr>
        <p:blipFill rotWithShape="1">
          <a:blip r:embed="rId2"/>
          <a:srcRect l="25226" t="33414" r="18657" b="31974"/>
          <a:stretch/>
        </p:blipFill>
        <p:spPr bwMode="auto">
          <a:xfrm>
            <a:off x="5306457" y="2351150"/>
            <a:ext cx="6253143" cy="2699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606" y="2867891"/>
            <a:ext cx="5275174" cy="2974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7141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nl-NL" sz="2000" dirty="0" err="1" smtClean="0"/>
              <a:t>BasisOvereenkomst</a:t>
            </a:r>
            <a:r>
              <a:rPr lang="nl-NL" sz="2000" dirty="0" smtClean="0"/>
              <a:t> (</a:t>
            </a:r>
            <a:r>
              <a:rPr lang="nl-NL" sz="2000" dirty="0" smtClean="0"/>
              <a:t>BO)</a:t>
            </a:r>
          </a:p>
          <a:p>
            <a:pPr>
              <a:defRPr/>
            </a:pPr>
            <a:r>
              <a:rPr lang="nl-NL" sz="2000" dirty="0"/>
              <a:t>Vraagspecificatie Algemeen (</a:t>
            </a:r>
            <a:r>
              <a:rPr lang="nl-NL" sz="2000" dirty="0" smtClean="0"/>
              <a:t>VSA)</a:t>
            </a:r>
            <a:br>
              <a:rPr lang="nl-NL" sz="2000" dirty="0" smtClean="0"/>
            </a:br>
            <a:r>
              <a:rPr lang="nl-NL" sz="2000" dirty="0" smtClean="0"/>
              <a:t>- </a:t>
            </a:r>
            <a:r>
              <a:rPr lang="nl-NL" sz="1600" dirty="0" smtClean="0"/>
              <a:t>Opzet, uitgangspunten, essentie van de opdracht </a:t>
            </a:r>
          </a:p>
          <a:p>
            <a:pPr>
              <a:defRPr/>
            </a:pPr>
            <a:r>
              <a:rPr lang="nl-NL" sz="2000" dirty="0"/>
              <a:t>Vraags</a:t>
            </a:r>
            <a:r>
              <a:rPr lang="nl-NL" sz="2000" dirty="0"/>
              <a:t>p</a:t>
            </a:r>
            <a:r>
              <a:rPr lang="nl-NL" sz="2000" dirty="0"/>
              <a:t>ecificatie Eisen (</a:t>
            </a:r>
            <a:r>
              <a:rPr lang="nl-NL" sz="2000" dirty="0" smtClean="0"/>
              <a:t>VSE)</a:t>
            </a:r>
            <a:br>
              <a:rPr lang="nl-NL" sz="2000" dirty="0" smtClean="0"/>
            </a:br>
            <a:r>
              <a:rPr lang="nl-NL" sz="2000" dirty="0" smtClean="0"/>
              <a:t>- </a:t>
            </a:r>
            <a:r>
              <a:rPr lang="nl-NL" sz="1600" dirty="0" smtClean="0"/>
              <a:t>Eisen </a:t>
            </a:r>
            <a:r>
              <a:rPr lang="nl-NL" sz="1600" dirty="0"/>
              <a:t>aan het Meerjarig Onderhoud en het Werk</a:t>
            </a:r>
          </a:p>
          <a:p>
            <a:pPr>
              <a:defRPr/>
            </a:pPr>
            <a:r>
              <a:rPr lang="nl-NL" sz="2000" dirty="0"/>
              <a:t>Vraagspecificatie Proces (</a:t>
            </a:r>
            <a:r>
              <a:rPr lang="nl-NL" sz="2000" dirty="0" smtClean="0"/>
              <a:t>VSP)</a:t>
            </a:r>
            <a:br>
              <a:rPr lang="nl-NL" sz="2000" dirty="0" smtClean="0"/>
            </a:br>
            <a:r>
              <a:rPr lang="nl-NL" sz="2000" dirty="0" smtClean="0"/>
              <a:t>- </a:t>
            </a:r>
            <a:r>
              <a:rPr lang="nl-NL" sz="1600" dirty="0" smtClean="0"/>
              <a:t>Proceseisen werkzaamheden KM </a:t>
            </a:r>
            <a:r>
              <a:rPr lang="nl-NL" sz="1600" dirty="0"/>
              <a:t>systeem ON</a:t>
            </a:r>
          </a:p>
          <a:p>
            <a:pPr>
              <a:defRPr/>
            </a:pPr>
            <a:r>
              <a:rPr lang="nl-NL" sz="2000" dirty="0" smtClean="0"/>
              <a:t>Annexen</a:t>
            </a:r>
            <a:br>
              <a:rPr lang="nl-NL" sz="2000" dirty="0" smtClean="0"/>
            </a:br>
            <a:r>
              <a:rPr lang="nl-NL" sz="2000" dirty="0" smtClean="0"/>
              <a:t>- </a:t>
            </a:r>
            <a:r>
              <a:rPr lang="nl-NL" sz="1600" dirty="0" smtClean="0"/>
              <a:t>Geven </a:t>
            </a:r>
            <a:r>
              <a:rPr lang="nl-NL" sz="1600" dirty="0"/>
              <a:t>invulling aan nadere regeling</a:t>
            </a:r>
          </a:p>
          <a:p>
            <a:pPr>
              <a:defRPr/>
            </a:pPr>
            <a:r>
              <a:rPr lang="nl-NL" sz="2000" dirty="0" smtClean="0"/>
              <a:t>Bijlagen</a:t>
            </a:r>
            <a:br>
              <a:rPr lang="nl-NL" sz="2000" dirty="0" smtClean="0"/>
            </a:br>
            <a:r>
              <a:rPr lang="nl-NL" sz="2000" dirty="0" smtClean="0"/>
              <a:t>- </a:t>
            </a:r>
            <a:r>
              <a:rPr lang="nl-NL" sz="1600" dirty="0"/>
              <a:t>B</a:t>
            </a:r>
            <a:r>
              <a:rPr lang="nl-NL" sz="1600" dirty="0" smtClean="0"/>
              <a:t>ij de vraagspecificaties, deels regio- en tunnel specifiek</a:t>
            </a:r>
          </a:p>
          <a:p>
            <a:pPr>
              <a:defRPr/>
            </a:pPr>
            <a:r>
              <a:rPr lang="nl-NL" sz="2100" dirty="0"/>
              <a:t>UAV-GC </a:t>
            </a:r>
            <a:r>
              <a:rPr lang="nl-NL" sz="2100" dirty="0" smtClean="0"/>
              <a:t>2005 onderliggend</a:t>
            </a:r>
            <a:endParaRPr lang="nl-NL" sz="2100" dirty="0"/>
          </a:p>
          <a:p>
            <a:pPr>
              <a:defRPr/>
            </a:pPr>
            <a:endParaRPr lang="nl-NL" sz="1600" dirty="0" smtClean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nl-NL" dirty="0" smtClean="0"/>
              <a:t>9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Contractopbouw: samenhang </a:t>
            </a:r>
            <a:r>
              <a:rPr lang="nl-NL" sz="2800" dirty="0"/>
              <a:t>aanbestedingsdocumenten</a:t>
            </a:r>
          </a:p>
        </p:txBody>
      </p:sp>
      <p:grpSp>
        <p:nvGrpSpPr>
          <p:cNvPr id="8" name="Groep 7"/>
          <p:cNvGrpSpPr>
            <a:grpSpLocks/>
          </p:cNvGrpSpPr>
          <p:nvPr/>
        </p:nvGrpSpPr>
        <p:grpSpPr bwMode="auto">
          <a:xfrm>
            <a:off x="6803136" y="2322576"/>
            <a:ext cx="4756464" cy="3026664"/>
            <a:chOff x="2565" y="5012"/>
            <a:chExt cx="7875" cy="3750"/>
          </a:xfrm>
        </p:grpSpPr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4653" y="5012"/>
              <a:ext cx="2700" cy="7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ts val="1200"/>
                </a:lnSpc>
                <a:spcAft>
                  <a:spcPts val="0"/>
                </a:spcAft>
              </a:pPr>
              <a:r>
                <a:rPr lang="nl-NL" sz="900" dirty="0" smtClean="0">
                  <a:effectLst/>
                  <a:latin typeface="Verdana" panose="020B0604030504040204" pitchFamily="34" charset="0"/>
                  <a:ea typeface="DejaVu Sans" panose="020B0603030804020204" pitchFamily="34" charset="0"/>
                  <a:cs typeface="Times New Roman" panose="02020603050405020304" pitchFamily="18" charset="0"/>
                </a:rPr>
                <a:t>Basisovereenkomst</a:t>
              </a:r>
              <a:endParaRPr lang="nl-NL" sz="900" dirty="0">
                <a:effectLst/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AutoShape 18"/>
            <p:cNvCxnSpPr/>
            <p:nvPr/>
          </p:nvCxnSpPr>
          <p:spPr bwMode="auto">
            <a:xfrm rot="5400000">
              <a:off x="5703" y="6062"/>
              <a:ext cx="57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1" name="Group 19"/>
            <p:cNvGrpSpPr>
              <a:grpSpLocks/>
            </p:cNvGrpSpPr>
            <p:nvPr/>
          </p:nvGrpSpPr>
          <p:grpSpPr bwMode="auto">
            <a:xfrm>
              <a:off x="2565" y="6047"/>
              <a:ext cx="7875" cy="2715"/>
              <a:chOff x="2310" y="11265"/>
              <a:chExt cx="7875" cy="2715"/>
            </a:xfrm>
          </p:grpSpPr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2310" y="11265"/>
                <a:ext cx="7875" cy="2715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nl-NL"/>
              </a:p>
            </p:txBody>
          </p:sp>
          <p:sp>
            <p:nvSpPr>
              <p:cNvPr id="13" name="Text Box 21"/>
              <p:cNvSpPr txBox="1">
                <a:spLocks noChangeArrowheads="1"/>
              </p:cNvSpPr>
              <p:nvPr/>
            </p:nvSpPr>
            <p:spPr bwMode="auto">
              <a:xfrm>
                <a:off x="6000" y="12900"/>
                <a:ext cx="2700" cy="7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Vraagspecificatie </a:t>
                </a:r>
                <a:b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</a:br>
                <a: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Proces </a:t>
                </a:r>
              </a:p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4" name="Text Box 22"/>
              <p:cNvSpPr txBox="1">
                <a:spLocks noChangeArrowheads="1"/>
              </p:cNvSpPr>
              <p:nvPr/>
            </p:nvSpPr>
            <p:spPr bwMode="auto">
              <a:xfrm>
                <a:off x="7590" y="11565"/>
                <a:ext cx="1890" cy="7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10800" rIns="91440" bIns="45720" anchor="ctr" anchorCtr="0" upright="1">
                <a:noAutofit/>
              </a:bodyPr>
              <a:lstStyle/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 dirty="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Annexen</a:t>
                </a:r>
              </a:p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 dirty="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5" name="Text Box 23"/>
              <p:cNvSpPr txBox="1">
                <a:spLocks noChangeArrowheads="1"/>
              </p:cNvSpPr>
              <p:nvPr/>
            </p:nvSpPr>
            <p:spPr bwMode="auto">
              <a:xfrm>
                <a:off x="2850" y="12900"/>
                <a:ext cx="2700" cy="76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Vraagspecificatie </a:t>
                </a:r>
                <a:b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</a:br>
                <a:r>
                  <a:rPr lang="nl-NL" sz="90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Eisen</a:t>
                </a:r>
              </a:p>
            </p:txBody>
          </p:sp>
          <p:cxnSp>
            <p:nvCxnSpPr>
              <p:cNvPr id="16" name="AutoShape 24"/>
              <p:cNvCxnSpPr/>
              <p:nvPr/>
            </p:nvCxnSpPr>
            <p:spPr bwMode="auto">
              <a:xfrm>
                <a:off x="5730" y="12330"/>
                <a:ext cx="1935" cy="570"/>
              </a:xfrm>
              <a:prstGeom prst="bentConnector3">
                <a:avLst>
                  <a:gd name="adj1" fmla="val 49972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AutoShape 25"/>
              <p:cNvCxnSpPr/>
              <p:nvPr/>
            </p:nvCxnSpPr>
            <p:spPr bwMode="auto">
              <a:xfrm rot="10800000" flipV="1">
                <a:off x="3870" y="12330"/>
                <a:ext cx="1860" cy="570"/>
              </a:xfrm>
              <a:prstGeom prst="bent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" name="Text Box 26"/>
              <p:cNvSpPr txBox="1">
                <a:spLocks noChangeArrowheads="1"/>
              </p:cNvSpPr>
              <p:nvPr/>
            </p:nvSpPr>
            <p:spPr bwMode="auto">
              <a:xfrm>
                <a:off x="2310" y="11265"/>
                <a:ext cx="2310" cy="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36000" tIns="45720" rIns="36000" bIns="45720" anchor="t" anchorCtr="0" upright="1">
                <a:noAutofit/>
              </a:bodyPr>
              <a:lstStyle/>
              <a:p>
                <a:pPr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 b="1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Vraagspecificatie</a:t>
                </a:r>
                <a:endParaRPr lang="nl-NL" sz="900">
                  <a:effectLst/>
                  <a:latin typeface="Verdana" panose="020B0604030504040204" pitchFamily="34" charset="0"/>
                  <a:ea typeface="DejaVu Sans" panose="020B060303080402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" name="AutoShape 27"/>
              <p:cNvCxnSpPr/>
              <p:nvPr/>
            </p:nvCxnSpPr>
            <p:spPr bwMode="auto">
              <a:xfrm>
                <a:off x="7095" y="11955"/>
                <a:ext cx="495" cy="0"/>
              </a:xfrm>
              <a:prstGeom prst="straightConnector1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cxnSp>
          <p:sp>
            <p:nvSpPr>
              <p:cNvPr id="20" name="Text Box 28"/>
              <p:cNvSpPr txBox="1">
                <a:spLocks noChangeArrowheads="1"/>
              </p:cNvSpPr>
              <p:nvPr/>
            </p:nvSpPr>
            <p:spPr bwMode="auto">
              <a:xfrm>
                <a:off x="4395" y="11565"/>
                <a:ext cx="2700" cy="765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ts val="1200"/>
                  </a:lnSpc>
                  <a:spcAft>
                    <a:spcPts val="0"/>
                  </a:spcAft>
                </a:pPr>
                <a:r>
                  <a:rPr lang="nl-NL" sz="900" dirty="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Vraagspecificatie </a:t>
                </a:r>
                <a:br>
                  <a:rPr lang="nl-NL" sz="900" dirty="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</a:br>
                <a:r>
                  <a:rPr lang="nl-NL" sz="900" dirty="0">
                    <a:effectLst/>
                    <a:latin typeface="Verdana" panose="020B0604030504040204" pitchFamily="34" charset="0"/>
                    <a:ea typeface="DejaVu Sans" panose="020B0603030804020204" pitchFamily="34" charset="0"/>
                    <a:cs typeface="Times New Roman" panose="02020603050405020304" pitchFamily="18" charset="0"/>
                  </a:rPr>
                  <a:t>Algemeen</a:t>
                </a:r>
              </a:p>
            </p:txBody>
          </p:sp>
        </p:grpSp>
      </p:grpSp>
      <p:sp>
        <p:nvSpPr>
          <p:cNvPr id="34" name="Tekstvak 160"/>
          <p:cNvSpPr txBox="1">
            <a:spLocks noChangeArrowheads="1"/>
          </p:cNvSpPr>
          <p:nvPr/>
        </p:nvSpPr>
        <p:spPr bwMode="auto">
          <a:xfrm>
            <a:off x="10382934" y="3756688"/>
            <a:ext cx="937338" cy="4586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nl-NL" sz="900" dirty="0">
                <a:effectLst/>
                <a:latin typeface="Verdana" panose="020B0604030504040204" pitchFamily="34" charset="0"/>
                <a:ea typeface="DejaVu Sans" panose="020B0603030804020204" pitchFamily="34" charset="0"/>
                <a:cs typeface="Times New Roman" panose="02020603050405020304" pitchFamily="18" charset="0"/>
              </a:rPr>
              <a:t>Bijlagen</a:t>
            </a:r>
          </a:p>
        </p:txBody>
      </p:sp>
    </p:spTree>
    <p:extLst>
      <p:ext uri="{BB962C8B-B14F-4D97-AF65-F5344CB8AC3E}">
        <p14:creationId xmlns:p14="http://schemas.microsoft.com/office/powerpoint/2010/main" val="419296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000" dirty="0" smtClean="0">
                <a:solidFill>
                  <a:schemeClr val="tx2"/>
                </a:solidFill>
              </a:rPr>
              <a:t>Geschiktheidseisen Technische bekwaamheid: aantonen met referentie opdracht(en)</a:t>
            </a:r>
            <a:endParaRPr lang="nl-NL" sz="2000" dirty="0">
              <a:solidFill>
                <a:schemeClr val="tx2"/>
              </a:solidFill>
            </a:endParaRPr>
          </a:p>
          <a:p>
            <a:r>
              <a:rPr lang="nl-NL" sz="1400" dirty="0" smtClean="0"/>
              <a:t>Projectmanagement en eindverantwoordelijk voor tenminste 1 project in de bouwsector</a:t>
            </a:r>
            <a:br>
              <a:rPr lang="nl-NL" sz="1400" dirty="0" smtClean="0"/>
            </a:br>
            <a:r>
              <a:rPr lang="nl-NL" sz="1400" dirty="0" smtClean="0"/>
              <a:t>- met een minimale omvang van € 3.000.000,-</a:t>
            </a:r>
            <a:br>
              <a:rPr lang="nl-NL" sz="1400" dirty="0" smtClean="0"/>
            </a:br>
            <a:r>
              <a:rPr lang="nl-NL" sz="1400" dirty="0" smtClean="0"/>
              <a:t>- waarbij verkeersmanagement en omgevingsmanagement onderdeel uitmaakten van de opdracht</a:t>
            </a:r>
          </a:p>
          <a:p>
            <a:r>
              <a:rPr lang="nl-NL" sz="1400" dirty="0" smtClean="0"/>
              <a:t>Het </a:t>
            </a:r>
            <a:r>
              <a:rPr lang="nl-NL" sz="1400" dirty="0"/>
              <a:t>vast onderhoud </a:t>
            </a:r>
            <a:r>
              <a:rPr lang="nl-NL" sz="1400" dirty="0" smtClean="0"/>
              <a:t>van </a:t>
            </a:r>
            <a:r>
              <a:rPr lang="nl-NL" sz="1400" dirty="0"/>
              <a:t>de tunnel technische installaties </a:t>
            </a:r>
            <a:r>
              <a:rPr lang="nl-NL" sz="1400" dirty="0" smtClean="0"/>
              <a:t>(TTI’s) en </a:t>
            </a:r>
            <a:r>
              <a:rPr lang="nl-NL" sz="1400" dirty="0"/>
              <a:t>industriële automatisering </a:t>
            </a:r>
            <a:r>
              <a:rPr lang="nl-NL" sz="1400" dirty="0" smtClean="0"/>
              <a:t>(IA) in </a:t>
            </a:r>
            <a:r>
              <a:rPr lang="nl-NL" sz="1400" dirty="0"/>
              <a:t>(een) </a:t>
            </a:r>
            <a:r>
              <a:rPr lang="nl-NL" sz="1400" dirty="0" smtClean="0"/>
              <a:t>wegtunnel(s) </a:t>
            </a:r>
            <a:r>
              <a:rPr lang="nl-NL" sz="1400" dirty="0"/>
              <a:t>(</a:t>
            </a:r>
            <a:r>
              <a:rPr lang="nl-NL" sz="1400" dirty="0" err="1"/>
              <a:t>PLC’s</a:t>
            </a:r>
            <a:r>
              <a:rPr lang="nl-NL" sz="1400" dirty="0"/>
              <a:t>, </a:t>
            </a:r>
            <a:r>
              <a:rPr lang="nl-NL" sz="1400" dirty="0" err="1"/>
              <a:t>DSC’s</a:t>
            </a:r>
            <a:r>
              <a:rPr lang="nl-NL" sz="1400" dirty="0"/>
              <a:t>, en SCADA omgeving</a:t>
            </a:r>
            <a:r>
              <a:rPr lang="nl-NL" sz="1400" dirty="0" smtClean="0"/>
              <a:t>)</a:t>
            </a:r>
          </a:p>
          <a:p>
            <a:r>
              <a:rPr lang="nl-NL" sz="1400" dirty="0"/>
              <a:t>H</a:t>
            </a:r>
            <a:r>
              <a:rPr lang="nl-NL" sz="1400" dirty="0" smtClean="0"/>
              <a:t>et </a:t>
            </a:r>
            <a:r>
              <a:rPr lang="nl-NL" sz="1400" dirty="0"/>
              <a:t>opzetten en uitvoeren van storingswachtdiensten voor technische installaties (</a:t>
            </a:r>
            <a:r>
              <a:rPr lang="nl-NL" sz="1400" dirty="0" smtClean="0"/>
              <a:t>24/7) </a:t>
            </a:r>
            <a:r>
              <a:rPr lang="nl-NL" sz="1400" dirty="0"/>
              <a:t>en werken conform ITIL processen, waaronder storingsbeheer en </a:t>
            </a:r>
            <a:r>
              <a:rPr lang="nl-NL" sz="1400" dirty="0" err="1"/>
              <a:t>Problem</a:t>
            </a:r>
            <a:r>
              <a:rPr lang="nl-NL" sz="1400" dirty="0"/>
              <a:t> </a:t>
            </a:r>
            <a:r>
              <a:rPr lang="nl-NL" sz="1400" dirty="0" smtClean="0"/>
              <a:t>Management</a:t>
            </a:r>
          </a:p>
          <a:p>
            <a:pPr marL="0" indent="0">
              <a:buNone/>
            </a:pPr>
            <a:r>
              <a:rPr lang="nl-NL" sz="2000" dirty="0" smtClean="0">
                <a:solidFill>
                  <a:schemeClr val="tx2"/>
                </a:solidFill>
              </a:rPr>
              <a:t>Nadere selectie</a:t>
            </a:r>
            <a:r>
              <a:rPr lang="nl-NL" sz="2000" dirty="0">
                <a:solidFill>
                  <a:schemeClr val="tx2"/>
                </a:solidFill>
              </a:rPr>
              <a:t>:</a:t>
            </a:r>
          </a:p>
          <a:p>
            <a:pPr marL="0" indent="0">
              <a:buNone/>
            </a:pPr>
            <a:r>
              <a:rPr lang="nl-NL" sz="1400" dirty="0" smtClean="0"/>
              <a:t>Bij meer dan 5 gegadigden die voldoen aan de geschiktheidseisen (maximaal 6 gegadigden gaan door naar gunningsfase)</a:t>
            </a:r>
            <a:endParaRPr lang="nl-NL" sz="1400" dirty="0"/>
          </a:p>
          <a:p>
            <a:r>
              <a:rPr lang="nl-NL" sz="1400" dirty="0" smtClean="0"/>
              <a:t>Aantal referentieopdrachten x selectie criterium A, B en C</a:t>
            </a:r>
          </a:p>
          <a:p>
            <a:r>
              <a:rPr lang="nl-NL" sz="1400" dirty="0" smtClean="0"/>
              <a:t>Selectiecriteria A (vast OH), B (variabel OH) en C (variabel OH met ervaring op gebied van IA en cybersecurity)</a:t>
            </a:r>
          </a:p>
          <a:p>
            <a:r>
              <a:rPr lang="nl-NL" sz="1400" dirty="0"/>
              <a:t>Rangschikking eerste 5 </a:t>
            </a:r>
            <a:r>
              <a:rPr lang="nl-NL" sz="1400" dirty="0" smtClean="0"/>
              <a:t>gegadigden op basis van het totaal bij A, B en C behaalde punten</a:t>
            </a:r>
          </a:p>
          <a:p>
            <a:r>
              <a:rPr lang="nl-NL" sz="1400" dirty="0" smtClean="0"/>
              <a:t>Uit de resterende gegadigden (indien meer dan 1) wordt nog 1 partij ingeloot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21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Aanbesteding: Selectiefase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89471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094807"/>
            <a:ext cx="10922400" cy="422005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sz="2000" dirty="0">
                <a:solidFill>
                  <a:schemeClr val="tx2"/>
                </a:solidFill>
              </a:rPr>
              <a:t>S</a:t>
            </a:r>
            <a:r>
              <a:rPr lang="nl-NL" sz="2000" dirty="0" smtClean="0">
                <a:solidFill>
                  <a:schemeClr val="tx2"/>
                </a:solidFill>
              </a:rPr>
              <a:t>electiefase</a:t>
            </a:r>
          </a:p>
          <a:p>
            <a:r>
              <a:rPr lang="nl-NL" sz="1400" dirty="0" smtClean="0"/>
              <a:t>Publicatie </a:t>
            </a:r>
            <a:r>
              <a:rPr lang="nl-NL" sz="1400" dirty="0" err="1" smtClean="0"/>
              <a:t>Tenderned</a:t>
            </a:r>
            <a:r>
              <a:rPr lang="nl-NL" sz="1400" dirty="0" smtClean="0"/>
              <a:t> 					21 februari 2024</a:t>
            </a:r>
            <a:endParaRPr lang="nl-NL" sz="1400" dirty="0"/>
          </a:p>
          <a:p>
            <a:r>
              <a:rPr lang="nl-NL" sz="1400" dirty="0" smtClean="0"/>
              <a:t>Uiterste datum verzoek om nadere inlichtingen 			12 maart 2024</a:t>
            </a:r>
          </a:p>
          <a:p>
            <a:r>
              <a:rPr lang="nl-NL" sz="1400" dirty="0" smtClean="0"/>
              <a:t>Publicatie Nota van Inlichtingen aanmeldfase 			18 maart 2024</a:t>
            </a:r>
          </a:p>
          <a:p>
            <a:r>
              <a:rPr lang="nl-NL" sz="1400" dirty="0" smtClean="0"/>
              <a:t>Uiterste datum ontvangst verzoek tot deelneming 	 		25 maart 2024</a:t>
            </a:r>
          </a:p>
          <a:p>
            <a:r>
              <a:rPr lang="nl-NL" sz="1400" dirty="0" smtClean="0"/>
              <a:t>Opening digitale kluis in </a:t>
            </a:r>
            <a:r>
              <a:rPr lang="nl-NL" sz="1400" dirty="0" err="1" smtClean="0"/>
              <a:t>Tenderned</a:t>
            </a:r>
            <a:r>
              <a:rPr lang="nl-NL" sz="1400" dirty="0" smtClean="0"/>
              <a:t> 				26 maart 2024</a:t>
            </a:r>
          </a:p>
          <a:p>
            <a:r>
              <a:rPr lang="nl-NL" sz="1400" dirty="0" smtClean="0"/>
              <a:t>Verzenden mededeling selectiebeslissingen 			10 april 2024</a:t>
            </a:r>
          </a:p>
          <a:p>
            <a:pPr marL="0" indent="0">
              <a:buNone/>
            </a:pPr>
            <a:r>
              <a:rPr lang="nl-NL" sz="2000" dirty="0" smtClean="0">
                <a:solidFill>
                  <a:schemeClr val="tx2"/>
                </a:solidFill>
              </a:rPr>
              <a:t>Gunningsfase</a:t>
            </a:r>
          </a:p>
          <a:p>
            <a:r>
              <a:rPr lang="nl-NL" sz="1400" dirty="0" smtClean="0">
                <a:solidFill>
                  <a:srgbClr val="000000"/>
                </a:solidFill>
              </a:rPr>
              <a:t>Inlichtingen bijeenkomst met tunnelbezoek KWAT			17 april 2024 </a:t>
            </a:r>
          </a:p>
          <a:p>
            <a:r>
              <a:rPr lang="nl-NL" sz="1400" dirty="0" smtClean="0">
                <a:solidFill>
                  <a:srgbClr val="000000"/>
                </a:solidFill>
                <a:sym typeface="Wingdings" panose="05000000000000000000" pitchFamily="2" charset="2"/>
              </a:rPr>
              <a:t>Tunnelbezoek STT						18 april 2024</a:t>
            </a:r>
          </a:p>
          <a:p>
            <a:r>
              <a:rPr lang="nl-NL" sz="1400" dirty="0">
                <a:solidFill>
                  <a:srgbClr val="000000"/>
                </a:solidFill>
              </a:rPr>
              <a:t>Uiterste datum ontvangst van de inschrijvingen			26 juni 2024</a:t>
            </a:r>
          </a:p>
          <a:p>
            <a:r>
              <a:rPr lang="nl-NL" sz="1400" dirty="0" smtClean="0">
                <a:solidFill>
                  <a:srgbClr val="000000"/>
                </a:solidFill>
              </a:rPr>
              <a:t>Verzenden gunningsbeslissing				25 juli 2024</a:t>
            </a:r>
          </a:p>
          <a:p>
            <a:r>
              <a:rPr lang="nl-NL" sz="1400" dirty="0" smtClean="0">
                <a:solidFill>
                  <a:srgbClr val="000000"/>
                </a:solidFill>
              </a:rPr>
              <a:t>Verzenden opdracht					23 september 2024</a:t>
            </a:r>
          </a:p>
          <a:p>
            <a:endParaRPr lang="nl-NL" sz="2000" dirty="0">
              <a:solidFill>
                <a:schemeClr val="tx2"/>
              </a:solidFill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22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Aanbesteding: planning</a:t>
            </a:r>
            <a:endParaRPr lang="nl-NL" sz="2800" dirty="0"/>
          </a:p>
        </p:txBody>
      </p:sp>
      <p:sp>
        <p:nvSpPr>
          <p:cNvPr id="6" name="Rechthoek 5"/>
          <p:cNvSpPr/>
          <p:nvPr/>
        </p:nvSpPr>
        <p:spPr>
          <a:xfrm>
            <a:off x="543653" y="6314861"/>
            <a:ext cx="51671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altLang="nl-NL" sz="1000" i="1" kern="0" dirty="0"/>
              <a:t>Aan deze planning kunnen geen rechten </a:t>
            </a:r>
            <a:r>
              <a:rPr lang="nl-NL" altLang="nl-NL" sz="1000" i="1" kern="0" dirty="0" smtClean="0"/>
              <a:t>worden ontleend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24383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23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Aanbesteding: BPKV (kwaliteitscriteria)</a:t>
            </a:r>
            <a:endParaRPr lang="nl-NL" sz="2800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13"/>
          </p:nvPr>
        </p:nvSpPr>
        <p:spPr>
          <a:xfrm>
            <a:off x="630000" y="2169622"/>
            <a:ext cx="10922400" cy="4145238"/>
          </a:xfrm>
        </p:spPr>
        <p:txBody>
          <a:bodyPr/>
          <a:lstStyle/>
          <a:p>
            <a:r>
              <a:rPr lang="nl-NL" sz="2000" dirty="0" smtClean="0"/>
              <a:t>Visie op tunnelonderhoud en voorkomen/beheersen van EOS/EOL</a:t>
            </a:r>
          </a:p>
          <a:p>
            <a:r>
              <a:rPr lang="nl-NL" sz="2000" dirty="0" smtClean="0"/>
              <a:t>In totaal € 8.000.000,- aan fictieve inschrijfwaarde te behalen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8" name="Tijdelijke aanduiding voor inhou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813" y="3060293"/>
            <a:ext cx="8212055" cy="325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24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Aanbesteding: duurzaamheid (prestatiecriteria)</a:t>
            </a:r>
            <a:endParaRPr lang="nl-NL" sz="2800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nl-NL" sz="2000" dirty="0" smtClean="0"/>
              <a:t>MKI waarde en CO2 ambitieniveau: prestatiecriteria</a:t>
            </a:r>
          </a:p>
          <a:p>
            <a:r>
              <a:rPr lang="nl-NL" sz="2000" dirty="0" smtClean="0"/>
              <a:t>WDSM peloton eisen en energiereductie eisen</a:t>
            </a:r>
          </a:p>
          <a:p>
            <a:endParaRPr lang="nl-NL" sz="2000" dirty="0"/>
          </a:p>
        </p:txBody>
      </p:sp>
      <p:pic>
        <p:nvPicPr>
          <p:cNvPr id="8" name="Tijdelijke aanduiding voor inhou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36" y="3648675"/>
            <a:ext cx="8588577" cy="258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7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25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/>
              <a:t>RWS Informatie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Totstandkoming fictieve inschrijvingssom</a:t>
            </a:r>
            <a:endParaRPr lang="nl-NL" sz="28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07" y="2259707"/>
            <a:ext cx="10561386" cy="399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nl-NL" sz="1800" dirty="0" smtClean="0"/>
              <a:t>Contractduur initieel 5 jaar met optie tot verlenging van 2+1+1+1 jaar</a:t>
            </a:r>
          </a:p>
          <a:p>
            <a:r>
              <a:rPr lang="nl-NL" sz="1800" dirty="0" smtClean="0"/>
              <a:t>Evaluatie na 3 jaar </a:t>
            </a:r>
            <a:r>
              <a:rPr lang="nl-NL" sz="1800" dirty="0" err="1" smtClean="0"/>
              <a:t>obv</a:t>
            </a:r>
            <a:r>
              <a:rPr lang="nl-NL" sz="1800" dirty="0" smtClean="0"/>
              <a:t> Prestatiemeting </a:t>
            </a:r>
            <a:r>
              <a:rPr lang="nl-NL" sz="1800" dirty="0"/>
              <a:t>(</a:t>
            </a:r>
            <a:r>
              <a:rPr lang="nl-NL" sz="1800" dirty="0" smtClean="0"/>
              <a:t>meting wederzijdse samenwerking)</a:t>
            </a:r>
          </a:p>
          <a:p>
            <a:r>
              <a:rPr lang="nl-NL" sz="1800" dirty="0" smtClean="0"/>
              <a:t>Tunnels </a:t>
            </a:r>
            <a:r>
              <a:rPr lang="nl-NL" sz="1800" dirty="0"/>
              <a:t>zijn na 5 jaar apart van elkaar verlengbaar (flexibiliteit naar </a:t>
            </a:r>
            <a:r>
              <a:rPr lang="nl-NL" sz="1800" dirty="0" err="1" smtClean="0"/>
              <a:t>VenR</a:t>
            </a:r>
            <a:r>
              <a:rPr lang="nl-NL" sz="1800" dirty="0" smtClean="0"/>
              <a:t> </a:t>
            </a:r>
            <a:r>
              <a:rPr lang="nl-NL" sz="1800" dirty="0"/>
              <a:t>opgave)</a:t>
            </a:r>
          </a:p>
          <a:p>
            <a:endParaRPr lang="nl-NL" sz="1800" dirty="0" smtClean="0"/>
          </a:p>
          <a:p>
            <a:r>
              <a:rPr lang="nl-NL" sz="1800" dirty="0" smtClean="0"/>
              <a:t>Mobiliteitsperiode </a:t>
            </a:r>
            <a:r>
              <a:rPr lang="nl-NL" sz="1800" dirty="0"/>
              <a:t>van 2 maanden, eenmalig bij aanvang contract 1-11-2024:</a:t>
            </a:r>
            <a:br>
              <a:rPr lang="nl-NL" sz="1800" dirty="0"/>
            </a:br>
            <a:r>
              <a:rPr lang="nl-NL" sz="1800" dirty="0" smtClean="0"/>
              <a:t>- Vormen van kernteam ON, gereed bij start transitieperiode, met de volgende rollen</a:t>
            </a:r>
            <a:br>
              <a:rPr lang="nl-NL" sz="1800" dirty="0" smtClean="0"/>
            </a:br>
            <a:r>
              <a:rPr lang="nl-NL" sz="1800" dirty="0" smtClean="0"/>
              <a:t>- Project </a:t>
            </a:r>
            <a:r>
              <a:rPr lang="nl-NL" sz="1800" dirty="0"/>
              <a:t>Manager, Contract Manager, Technisch Manager &amp; Maintenance Engineer</a:t>
            </a:r>
          </a:p>
          <a:p>
            <a:r>
              <a:rPr lang="nl-NL" sz="1800" dirty="0" smtClean="0"/>
              <a:t>Transitieperiode 6 maanden bij start </a:t>
            </a:r>
            <a:r>
              <a:rPr lang="nl-NL" sz="1800" dirty="0"/>
              <a:t>é</a:t>
            </a:r>
            <a:r>
              <a:rPr lang="nl-NL" sz="1800" dirty="0" smtClean="0"/>
              <a:t>n einde contract</a:t>
            </a:r>
            <a:br>
              <a:rPr lang="nl-NL" sz="1800" dirty="0" smtClean="0"/>
            </a:br>
            <a:r>
              <a:rPr lang="nl-NL" sz="1800" dirty="0" smtClean="0"/>
              <a:t>- Vloeiende overgang van werkzaamheden/areaalkennis oude naar nieuwe ON </a:t>
            </a:r>
            <a:br>
              <a:rPr lang="nl-NL" sz="1800" dirty="0" smtClean="0"/>
            </a:br>
            <a:r>
              <a:rPr lang="nl-NL" sz="1800" dirty="0" smtClean="0"/>
              <a:t>- KWAT start 01-01-2025,</a:t>
            </a:r>
            <a:r>
              <a:rPr lang="nl-NL" sz="1800" dirty="0"/>
              <a:t> </a:t>
            </a:r>
            <a:r>
              <a:rPr lang="nl-NL" sz="1800" dirty="0" smtClean="0"/>
              <a:t>STT volgt 2 maanden later</a:t>
            </a:r>
          </a:p>
          <a:p>
            <a:r>
              <a:rPr lang="nl-NL" sz="1800" dirty="0" smtClean="0"/>
              <a:t>ON KWASTT dient opvolger - per tunnel - actief te begeleiden bij transitieperiode aan het einde van </a:t>
            </a:r>
            <a:r>
              <a:rPr lang="nl-NL" sz="1800" dirty="0"/>
              <a:t>de </a:t>
            </a:r>
            <a:r>
              <a:rPr lang="nl-NL" sz="1800" dirty="0" smtClean="0"/>
              <a:t>contractduur (</a:t>
            </a:r>
            <a:r>
              <a:rPr lang="nl-NL" sz="1800" dirty="0"/>
              <a:t>2030 of verder) </a:t>
            </a:r>
            <a:endParaRPr lang="nl-NL" sz="1800" dirty="0" smtClean="0"/>
          </a:p>
          <a:p>
            <a:endParaRPr lang="nl-NL" sz="20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26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C</a:t>
            </a:r>
            <a:r>
              <a:rPr lang="nl-NL" sz="2800" dirty="0" smtClean="0"/>
              <a:t>ontract: aandachtspunten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90867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27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Projectbeheersing</a:t>
            </a:r>
            <a:endParaRPr lang="nl-NL" dirty="0"/>
          </a:p>
        </p:txBody>
      </p:sp>
      <p:pic>
        <p:nvPicPr>
          <p:cNvPr id="8" name="Picture 9" descr="Combintunnel Salland-Twentetunnel N3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00" y="2211185"/>
            <a:ext cx="5392598" cy="393034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rijkswaterstaat.imgix.net/de-koning-willem-alexandertunnel-in-mei-2019_tcm26-279676.jpg?crop=entropy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4" y="2512652"/>
            <a:ext cx="5443310" cy="3628873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4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Projectbeheersing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sz="2000" dirty="0" smtClean="0">
                <a:solidFill>
                  <a:schemeClr val="tx2"/>
                </a:solidFill>
              </a:rPr>
              <a:t>Concept </a:t>
            </a:r>
            <a:r>
              <a:rPr lang="nl-NL" sz="2000" dirty="0">
                <a:solidFill>
                  <a:schemeClr val="tx2"/>
                </a:solidFill>
              </a:rPr>
              <a:t>S</a:t>
            </a:r>
            <a:r>
              <a:rPr lang="nl-NL" sz="2000" dirty="0" smtClean="0">
                <a:solidFill>
                  <a:schemeClr val="tx2"/>
                </a:solidFill>
              </a:rPr>
              <a:t>taat van Ontleding:</a:t>
            </a:r>
            <a:br>
              <a:rPr lang="nl-NL" sz="2000" dirty="0" smtClean="0">
                <a:solidFill>
                  <a:schemeClr val="tx2"/>
                </a:solidFill>
              </a:rPr>
            </a:br>
            <a:endParaRPr lang="nl-NL" sz="2000" dirty="0" smtClean="0">
              <a:solidFill>
                <a:schemeClr val="tx2"/>
              </a:solidFill>
            </a:endParaRPr>
          </a:p>
          <a:p>
            <a:r>
              <a:rPr lang="nl-NL" sz="1800" dirty="0" smtClean="0"/>
              <a:t>Tunnels </a:t>
            </a:r>
            <a:r>
              <a:rPr lang="nl-NL" sz="1800" dirty="0"/>
              <a:t>apart van elkaar beprijzen</a:t>
            </a:r>
          </a:p>
          <a:p>
            <a:r>
              <a:rPr lang="nl-NL" sz="1800" dirty="0" smtClean="0"/>
              <a:t>Het </a:t>
            </a:r>
            <a:r>
              <a:rPr lang="nl-NL" sz="1800" b="1" dirty="0"/>
              <a:t>meerjarig onderhoud</a:t>
            </a:r>
            <a:r>
              <a:rPr lang="nl-NL" sz="1800" dirty="0"/>
              <a:t> t/m initiële contractduur van 5 </a:t>
            </a:r>
            <a:r>
              <a:rPr lang="nl-NL" sz="1800" dirty="0" smtClean="0"/>
              <a:t>jaar</a:t>
            </a:r>
          </a:p>
          <a:p>
            <a:r>
              <a:rPr lang="nl-NL" sz="1800" dirty="0" smtClean="0"/>
              <a:t>De </a:t>
            </a:r>
            <a:r>
              <a:rPr lang="nl-NL" sz="1800" b="1" dirty="0"/>
              <a:t>voorgeschreven activiteiten</a:t>
            </a:r>
            <a:r>
              <a:rPr lang="nl-NL" sz="1800" dirty="0"/>
              <a:t> </a:t>
            </a:r>
            <a:endParaRPr lang="nl-NL" sz="1800" dirty="0" smtClean="0"/>
          </a:p>
          <a:p>
            <a:r>
              <a:rPr lang="nl-NL" sz="1800" dirty="0"/>
              <a:t>Directe bouwkosten (LFV en overig)</a:t>
            </a:r>
          </a:p>
          <a:p>
            <a:r>
              <a:rPr lang="nl-NL" sz="1800" dirty="0"/>
              <a:t>Engineering</a:t>
            </a:r>
          </a:p>
          <a:p>
            <a:r>
              <a:rPr lang="nl-NL" sz="1800" dirty="0"/>
              <a:t>Indirecte kosten</a:t>
            </a:r>
          </a:p>
          <a:p>
            <a:pPr marL="313200" lvl="1" indent="0">
              <a:buNone/>
            </a:pPr>
            <a:endParaRPr lang="nl-NL" sz="1400" dirty="0" smtClean="0"/>
          </a:p>
          <a:p>
            <a:pPr marL="0" indent="0">
              <a:buNone/>
            </a:pPr>
            <a:r>
              <a:rPr lang="nl-NL" sz="1800" dirty="0" smtClean="0"/>
              <a:t>Let op: </a:t>
            </a:r>
          </a:p>
          <a:p>
            <a:r>
              <a:rPr lang="nl-NL" sz="1800" dirty="0" smtClean="0"/>
              <a:t>Optionele activiteit</a:t>
            </a:r>
          </a:p>
          <a:p>
            <a:r>
              <a:rPr lang="nl-NL" sz="1800" dirty="0" smtClean="0"/>
              <a:t>Voor de </a:t>
            </a:r>
            <a:r>
              <a:rPr lang="nl-NL" sz="1800" dirty="0" err="1" smtClean="0"/>
              <a:t>beprijzing</a:t>
            </a:r>
            <a:r>
              <a:rPr lang="nl-NL" sz="1800" dirty="0" smtClean="0"/>
              <a:t> van de benoemde </a:t>
            </a:r>
            <a:r>
              <a:rPr lang="nl-NL" sz="1800" dirty="0"/>
              <a:t>activiteiten </a:t>
            </a:r>
            <a:r>
              <a:rPr lang="nl-NL" sz="1800" dirty="0" smtClean="0"/>
              <a:t>dient detailbegroting als grondslag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DB5AA12-E47B-4DD6-8AAB-4B9ABC7C92E5}" type="slidenum">
              <a:rPr lang="nl-NL" altLang="nl-NL" smtClean="0"/>
              <a:pPr>
                <a:defRPr/>
              </a:pPr>
              <a:t>28</a:t>
            </a:fld>
            <a:endParaRPr lang="nl-NL" altLang="nl-NL"/>
          </a:p>
        </p:txBody>
      </p:sp>
      <p:sp>
        <p:nvSpPr>
          <p:cNvPr id="5" name="Tijdelijke aanduiding voor dianummer 2"/>
          <p:cNvSpPr txBox="1">
            <a:spLocks/>
          </p:cNvSpPr>
          <p:nvPr/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Geneva" pitchFamily="-107" charset="-128"/>
                <a:cs typeface="+mn-cs"/>
              </a:defRPr>
            </a:lvl9pPr>
          </a:lstStyle>
          <a:p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614" y="1346283"/>
            <a:ext cx="4308386" cy="3427701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538558" y="6545490"/>
            <a:ext cx="1237839" cy="2169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buSzPct val="100000"/>
            </a:pPr>
            <a:r>
              <a:rPr lang="nl-NL" sz="900" cap="all" dirty="0">
                <a:solidFill>
                  <a:srgbClr val="000000"/>
                </a:solidFill>
              </a:rPr>
              <a:t>RWS Informatie</a:t>
            </a:r>
          </a:p>
        </p:txBody>
      </p:sp>
    </p:spTree>
    <p:extLst>
      <p:ext uri="{BB962C8B-B14F-4D97-AF65-F5344CB8AC3E}">
        <p14:creationId xmlns:p14="http://schemas.microsoft.com/office/powerpoint/2010/main" val="199224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None/>
              <a:defRPr/>
            </a:pPr>
            <a:r>
              <a:rPr lang="nl-NL" sz="1600" kern="0" dirty="0" smtClean="0">
                <a:solidFill>
                  <a:schemeClr val="tx2"/>
                </a:solidFill>
                <a:ea typeface="Geneva"/>
              </a:rPr>
              <a:t>Vragen Inlichtingen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>
                <a:solidFill>
                  <a:srgbClr val="000000"/>
                </a:solidFill>
                <a:ea typeface="Geneva"/>
              </a:rPr>
              <a:t>Gebruik de Vraag en Antwoord module van </a:t>
            </a:r>
            <a:r>
              <a:rPr lang="nl-NL" sz="1600" kern="0" dirty="0" err="1">
                <a:solidFill>
                  <a:srgbClr val="000000"/>
                </a:solidFill>
                <a:ea typeface="Geneva"/>
              </a:rPr>
              <a:t>Tenderned</a:t>
            </a:r>
            <a:endParaRPr lang="nl-NL" sz="1600" kern="0" dirty="0">
              <a:solidFill>
                <a:srgbClr val="000000"/>
              </a:solidFill>
              <a:ea typeface="Geneva"/>
            </a:endParaRP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Formuleer de vraag helder en duidelijk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Refereer naar het specifieke artikel/eis/bijlage van de aanbestedingsdocumenten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Let </a:t>
            </a:r>
            <a:r>
              <a:rPr lang="nl-NL" sz="1600" kern="0" dirty="0">
                <a:solidFill>
                  <a:srgbClr val="000000"/>
                </a:solidFill>
                <a:ea typeface="Geneva"/>
              </a:rPr>
              <a:t>op de uiterste </a:t>
            </a: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datum verzoeken om nadere inlichtingen! (12 maart)</a:t>
            </a:r>
          </a:p>
          <a:p>
            <a:pPr lv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endParaRPr lang="nl-NL" sz="1800" kern="0" dirty="0" smtClean="0">
              <a:solidFill>
                <a:schemeClr val="tx2"/>
              </a:solidFill>
              <a:ea typeface="Geneva"/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None/>
              <a:defRPr/>
            </a:pPr>
            <a:r>
              <a:rPr lang="nl-NL" sz="1600" kern="0" dirty="0" smtClean="0">
                <a:solidFill>
                  <a:schemeClr val="tx2"/>
                </a:solidFill>
                <a:ea typeface="Geneva"/>
              </a:rPr>
              <a:t>Algemene Inlichtingen</a:t>
            </a:r>
            <a:endParaRPr lang="nl-NL" sz="1600" kern="0" dirty="0">
              <a:solidFill>
                <a:schemeClr val="tx2"/>
              </a:solidFill>
              <a:ea typeface="Geneva"/>
            </a:endParaRP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Van der Valk hotel te Stein-Urmond op 17 april, start om 18:30 uur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endParaRPr lang="nl-NL" sz="1800" kern="0" dirty="0" smtClean="0">
              <a:solidFill>
                <a:schemeClr val="tx2"/>
              </a:solidFill>
              <a:ea typeface="Geneva"/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None/>
              <a:defRPr/>
            </a:pPr>
            <a:r>
              <a:rPr lang="nl-NL" sz="1600" kern="0" dirty="0" smtClean="0">
                <a:solidFill>
                  <a:schemeClr val="tx2"/>
                </a:solidFill>
                <a:ea typeface="Geneva"/>
              </a:rPr>
              <a:t>Aanwijzing </a:t>
            </a:r>
            <a:r>
              <a:rPr lang="nl-NL" sz="1600" kern="0" dirty="0">
                <a:solidFill>
                  <a:schemeClr val="tx2"/>
                </a:solidFill>
                <a:ea typeface="Geneva"/>
              </a:rPr>
              <a:t>op locatie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Locatie: 17 april KWA tunnel Maastricht, 18 april ST tunnel Nijverdal</a:t>
            </a:r>
          </a:p>
          <a:p>
            <a:pPr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defRPr/>
            </a:pP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Inschrijving </a:t>
            </a:r>
            <a:r>
              <a:rPr lang="nl-NL" sz="1600" kern="0" dirty="0">
                <a:solidFill>
                  <a:srgbClr val="000000"/>
                </a:solidFill>
                <a:ea typeface="Geneva"/>
              </a:rPr>
              <a:t>voor aanwijzing op </a:t>
            </a:r>
            <a:r>
              <a:rPr lang="nl-NL" sz="1600" kern="0" dirty="0" smtClean="0">
                <a:solidFill>
                  <a:srgbClr val="000000"/>
                </a:solidFill>
                <a:ea typeface="Geneva"/>
              </a:rPr>
              <a:t>locatie is kort dag, tussen 2 en 11 april aanmelden.</a:t>
            </a:r>
          </a:p>
          <a:p>
            <a:pPr lvl="1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nl-NL" sz="1400" kern="0" dirty="0" smtClean="0">
                <a:solidFill>
                  <a:srgbClr val="000000"/>
                </a:solidFill>
                <a:ea typeface="Geneva"/>
              </a:rPr>
              <a:t>Aanmelden via </a:t>
            </a:r>
            <a:r>
              <a:rPr lang="nl-NL" sz="1400" kern="0" dirty="0" err="1" smtClean="0">
                <a:solidFill>
                  <a:srgbClr val="000000"/>
                </a:solidFill>
                <a:ea typeface="Geneva"/>
              </a:rPr>
              <a:t>Tenderned</a:t>
            </a:r>
            <a:r>
              <a:rPr lang="nl-NL" sz="1400" kern="0" dirty="0" smtClean="0">
                <a:solidFill>
                  <a:srgbClr val="000000"/>
                </a:solidFill>
                <a:ea typeface="Geneva"/>
              </a:rPr>
              <a:t> berichten</a:t>
            </a:r>
          </a:p>
          <a:p>
            <a:pPr lvl="1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nl-NL" sz="1400" kern="0" dirty="0" smtClean="0">
                <a:solidFill>
                  <a:srgbClr val="000000"/>
                </a:solidFill>
                <a:ea typeface="Geneva"/>
              </a:rPr>
              <a:t>Zelf </a:t>
            </a:r>
            <a:r>
              <a:rPr lang="nl-NL" sz="1400" kern="0" dirty="0">
                <a:solidFill>
                  <a:srgbClr val="000000"/>
                </a:solidFill>
                <a:ea typeface="Geneva"/>
              </a:rPr>
              <a:t>hiervoor de benodigde </a:t>
            </a:r>
            <a:r>
              <a:rPr lang="nl-NL" sz="1400" kern="0" dirty="0" err="1">
                <a:solidFill>
                  <a:srgbClr val="000000"/>
                </a:solidFill>
                <a:ea typeface="Geneva"/>
              </a:rPr>
              <a:t>PBM’s</a:t>
            </a:r>
            <a:r>
              <a:rPr lang="nl-NL" sz="1400" kern="0" dirty="0">
                <a:solidFill>
                  <a:srgbClr val="000000"/>
                </a:solidFill>
                <a:ea typeface="Geneva"/>
              </a:rPr>
              <a:t> </a:t>
            </a:r>
            <a:r>
              <a:rPr lang="nl-NL" sz="1400" kern="0" dirty="0" smtClean="0">
                <a:solidFill>
                  <a:srgbClr val="000000"/>
                </a:solidFill>
                <a:ea typeface="Geneva"/>
              </a:rPr>
              <a:t>meenemen</a:t>
            </a:r>
            <a:endParaRPr lang="nl-NL" sz="1400" kern="0" dirty="0">
              <a:solidFill>
                <a:srgbClr val="000000"/>
              </a:solidFill>
              <a:ea typeface="Geneva"/>
            </a:endParaRP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29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Praktische zaken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52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044931"/>
            <a:ext cx="10922400" cy="4269929"/>
          </a:xfrm>
        </p:spPr>
        <p:txBody>
          <a:bodyPr/>
          <a:lstStyle/>
          <a:p>
            <a:pPr marL="0" indent="0">
              <a:buNone/>
              <a:defRPr/>
            </a:pPr>
            <a:endParaRPr lang="nl-NL" altLang="nl-NL" sz="16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altLang="nl-NL" dirty="0"/>
              <a:t>Kennismaken met het projectteam Rijkswaterstaat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altLang="nl-NL" dirty="0" smtClean="0"/>
              <a:t>Toelichting op het project </a:t>
            </a:r>
            <a:r>
              <a:rPr lang="nl-NL" altLang="nl-NL" dirty="0"/>
              <a:t>en de </a:t>
            </a:r>
            <a:r>
              <a:rPr lang="nl-NL" altLang="nl-NL" dirty="0" smtClean="0"/>
              <a:t>werkzaamheden</a:t>
            </a:r>
            <a:endParaRPr lang="nl-NL" altLang="nl-NL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altLang="nl-NL" dirty="0" smtClean="0"/>
              <a:t>Nadere </a:t>
            </a:r>
            <a:r>
              <a:rPr lang="nl-NL" altLang="nl-NL" dirty="0"/>
              <a:t>toelichting </a:t>
            </a:r>
            <a:r>
              <a:rPr lang="nl-NL" altLang="nl-NL" dirty="0" smtClean="0"/>
              <a:t>op de planning, inschrijving </a:t>
            </a:r>
            <a:r>
              <a:rPr lang="nl-NL" altLang="nl-NL" dirty="0"/>
              <a:t>en </a:t>
            </a:r>
            <a:r>
              <a:rPr lang="nl-NL" altLang="nl-NL" dirty="0" smtClean="0"/>
              <a:t>aanbestedingsprocedure</a:t>
            </a:r>
            <a:endParaRPr lang="nl-NL" altLang="nl-NL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nl-NL" altLang="nl-NL" dirty="0" smtClean="0"/>
              <a:t>Informatie over tunnelbezoeken</a:t>
            </a:r>
            <a:endParaRPr lang="nl-NL" altLang="nl-NL" sz="1600" dirty="0"/>
          </a:p>
          <a:p>
            <a:pPr marL="457200" lvl="1" indent="0">
              <a:buNone/>
              <a:defRPr/>
            </a:pPr>
            <a:endParaRPr lang="nl-NL" altLang="nl-NL" sz="1600" dirty="0"/>
          </a:p>
          <a:p>
            <a:pPr marL="457200" lvl="1" indent="0">
              <a:buNone/>
              <a:defRPr/>
            </a:pPr>
            <a:endParaRPr lang="nl-NL" altLang="nl-NL" sz="1600" dirty="0"/>
          </a:p>
          <a:p>
            <a:pPr marL="457200" lvl="1" indent="0">
              <a:buNone/>
              <a:defRPr/>
            </a:pPr>
            <a:endParaRPr lang="nl-NL" altLang="nl-NL" sz="1600" dirty="0"/>
          </a:p>
          <a:p>
            <a:pPr marL="57150" indent="0">
              <a:buNone/>
              <a:defRPr/>
            </a:pPr>
            <a:endParaRPr lang="nl-NL" sz="1400" dirty="0" smtClean="0"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7150" indent="0">
              <a:buNone/>
              <a:defRPr/>
            </a:pP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Mondeling gestelde vragen </a:t>
            </a:r>
            <a:r>
              <a:rPr lang="nl-NL" sz="1400" dirty="0">
                <a:ea typeface="Verdana" panose="020B0604030504040204" pitchFamily="34" charset="0"/>
                <a:cs typeface="Times New Roman" panose="02020603050405020304" pitchFamily="18" charset="0"/>
              </a:rPr>
              <a:t>dienen ook </a:t>
            </a: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schriftelijk via </a:t>
            </a:r>
            <a:r>
              <a:rPr lang="nl-NL" sz="1400" dirty="0">
                <a:ea typeface="Verdana" panose="020B0604030504040204" pitchFamily="34" charset="0"/>
                <a:cs typeface="Times New Roman" panose="02020603050405020304" pitchFamily="18" charset="0"/>
              </a:rPr>
              <a:t>TenderNed gesteld te </a:t>
            </a: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worden.</a:t>
            </a:r>
          </a:p>
          <a:p>
            <a:pPr marL="57150" indent="0">
              <a:buNone/>
              <a:defRPr/>
            </a:pP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Aan tijdens </a:t>
            </a:r>
            <a:r>
              <a:rPr lang="nl-NL" sz="1400" dirty="0">
                <a:ea typeface="Verdana" panose="020B0604030504040204" pitchFamily="34" charset="0"/>
                <a:cs typeface="Times New Roman" panose="02020603050405020304" pitchFamily="18" charset="0"/>
              </a:rPr>
              <a:t>de inlichtingen </a:t>
            </a: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verstrekte antwoorden </a:t>
            </a:r>
            <a:r>
              <a:rPr lang="nl-NL" sz="1400" dirty="0">
                <a:ea typeface="Verdana" panose="020B0604030504040204" pitchFamily="34" charset="0"/>
                <a:cs typeface="Times New Roman" panose="02020603050405020304" pitchFamily="18" charset="0"/>
              </a:rPr>
              <a:t>op </a:t>
            </a: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mondelinge vragen kunnen </a:t>
            </a:r>
            <a:r>
              <a:rPr lang="nl-NL" sz="1400" dirty="0">
                <a:ea typeface="Verdana" panose="020B0604030504040204" pitchFamily="34" charset="0"/>
                <a:cs typeface="Times New Roman" panose="02020603050405020304" pitchFamily="18" charset="0"/>
              </a:rPr>
              <a:t>geen rechten worden ontleend</a:t>
            </a:r>
            <a:r>
              <a:rPr lang="nl-NL" sz="1400" dirty="0" smtClean="0">
                <a:ea typeface="Verdana" panose="020B0604030504040204" pitchFamily="34" charset="0"/>
                <a:cs typeface="Times New Roman" panose="02020603050405020304" pitchFamily="18" charset="0"/>
              </a:rPr>
              <a:t>.</a:t>
            </a:r>
          </a:p>
          <a:p>
            <a:pPr marL="57150" indent="0">
              <a:buNone/>
              <a:defRPr/>
            </a:pPr>
            <a:endParaRPr lang="nl-NL" sz="14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3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</a:t>
            </a:r>
            <a:r>
              <a:rPr lang="nl-NL" dirty="0" smtClean="0"/>
              <a:t>erste Inlichtingen bijeenkomst KWASTT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75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 smtClean="0"/>
              <a:t>Vragen?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 algn="ctr">
              <a:buNone/>
            </a:pPr>
            <a:r>
              <a:rPr lang="nl-NL" dirty="0" smtClean="0"/>
              <a:t>Dank </a:t>
            </a:r>
            <a:r>
              <a:rPr lang="nl-NL" dirty="0"/>
              <a:t>voor uw </a:t>
            </a:r>
            <a:r>
              <a:rPr lang="nl-NL" dirty="0" smtClean="0"/>
              <a:t>aandacht en aanwezigheid.</a:t>
            </a:r>
          </a:p>
          <a:p>
            <a:pPr marL="0" indent="0" algn="ctr">
              <a:buNone/>
            </a:pPr>
            <a:r>
              <a:rPr lang="nl-NL" dirty="0"/>
              <a:t>W</a:t>
            </a:r>
            <a:r>
              <a:rPr lang="nl-NL" dirty="0" smtClean="0"/>
              <a:t>ij zien uw aanmelding graag tegemoet.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30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Tot slot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83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4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Even voorstellen</a:t>
            </a:r>
            <a:endParaRPr lang="nl-NL" dirty="0"/>
          </a:p>
        </p:txBody>
      </p:sp>
      <p:graphicFrame>
        <p:nvGraphicFramePr>
          <p:cNvPr id="6" name="Tijdelijke aanduiding voor inhoud 2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40520403"/>
              </p:ext>
            </p:extLst>
          </p:nvPr>
        </p:nvGraphicFramePr>
        <p:xfrm>
          <a:off x="1614977" y="1940781"/>
          <a:ext cx="8686800" cy="4222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3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87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6268">
                <a:tc>
                  <a:txBody>
                    <a:bodyPr/>
                    <a:lstStyle/>
                    <a:p>
                      <a:endParaRPr lang="nl-NL" sz="1800" dirty="0"/>
                    </a:p>
                  </a:txBody>
                  <a:tcPr marL="91424" marR="91424" marT="45718" marB="45718"/>
                </a:tc>
                <a:tc>
                  <a:txBody>
                    <a:bodyPr/>
                    <a:lstStyle/>
                    <a:p>
                      <a:pPr lvl="0"/>
                      <a:r>
                        <a:rPr lang="nl-NL" altLang="nl-NL" sz="1200" dirty="0" smtClean="0"/>
                        <a:t>Max van Heijst                             </a:t>
                      </a:r>
                    </a:p>
                    <a:p>
                      <a:pPr lvl="0"/>
                      <a:r>
                        <a:rPr lang="nl-NL" sz="1200" dirty="0" smtClean="0"/>
                        <a:t>Portfoliomanager</a:t>
                      </a:r>
                      <a:endParaRPr lang="nl-NL" sz="1200" b="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lvl="0"/>
                      <a:endParaRPr lang="nl-NL" sz="180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lvl="0"/>
                      <a:r>
                        <a:rPr lang="nl-NL" sz="1200" kern="1200" dirty="0" smtClean="0"/>
                        <a:t>Rob</a:t>
                      </a:r>
                      <a:r>
                        <a:rPr lang="nl-NL" sz="1200" kern="1200" baseline="0" dirty="0" smtClean="0"/>
                        <a:t> </a:t>
                      </a:r>
                      <a:r>
                        <a:rPr lang="nl-NL" sz="1200" kern="1200" baseline="0" dirty="0" err="1" smtClean="0"/>
                        <a:t>Tubée</a:t>
                      </a:r>
                      <a:endParaRPr lang="nl-NL" sz="1200" kern="1200" dirty="0" smtClean="0"/>
                    </a:p>
                    <a:p>
                      <a:pPr lvl="0"/>
                      <a:r>
                        <a:rPr lang="nl-NL" sz="1200" dirty="0" smtClean="0"/>
                        <a:t>Contractmanager</a:t>
                      </a:r>
                      <a:endParaRPr lang="nl-NL" sz="1200" b="0" dirty="0"/>
                    </a:p>
                  </a:txBody>
                  <a:tcPr marL="91424" marR="91424" marT="45718" marB="4571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0402">
                <a:tc>
                  <a:txBody>
                    <a:bodyPr/>
                    <a:lstStyle/>
                    <a:p>
                      <a:endParaRPr lang="nl-NL" sz="1800" dirty="0"/>
                    </a:p>
                  </a:txBody>
                  <a:tcPr marL="91424" marR="91424" marT="45718" marB="4571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smtClean="0"/>
                        <a:t>Nick </a:t>
                      </a:r>
                      <a:r>
                        <a:rPr lang="nl-NL" sz="1200" dirty="0" err="1" smtClean="0"/>
                        <a:t>Könitzer</a:t>
                      </a:r>
                      <a:r>
                        <a:rPr lang="nl-NL" sz="1200" dirty="0"/>
                        <a:t>		                       Projectmanager</a:t>
                      </a:r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lvl="0"/>
                      <a:endParaRPr lang="nl-NL" sz="180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smtClean="0"/>
                        <a:t>Vicky Vossen 	          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smtClean="0"/>
                        <a:t>Adviseur Inkoop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4" marR="91424" marT="45718" marB="4571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0537">
                <a:tc>
                  <a:txBody>
                    <a:bodyPr/>
                    <a:lstStyle/>
                    <a:p>
                      <a:endParaRPr lang="nl-NL" sz="1800" dirty="0"/>
                    </a:p>
                  </a:txBody>
                  <a:tcPr marL="91424" marR="91424" marT="45718" marB="45718"/>
                </a:tc>
                <a:tc>
                  <a:txBody>
                    <a:bodyPr/>
                    <a:lstStyle/>
                    <a:p>
                      <a:pPr lvl="0"/>
                      <a:r>
                        <a:rPr lang="nl-NL" sz="1200" kern="1200" dirty="0" smtClean="0"/>
                        <a:t>Maik</a:t>
                      </a:r>
                      <a:r>
                        <a:rPr lang="nl-NL" sz="1200" kern="1200" baseline="0" dirty="0" smtClean="0"/>
                        <a:t> de Klein</a:t>
                      </a:r>
                      <a:endParaRPr lang="nl-NL" sz="1200" kern="1200" dirty="0"/>
                    </a:p>
                    <a:p>
                      <a:pPr lvl="0"/>
                      <a:r>
                        <a:rPr lang="nl-NL" sz="1200" dirty="0" smtClean="0"/>
                        <a:t>Technisch</a:t>
                      </a:r>
                      <a:r>
                        <a:rPr lang="nl-NL" sz="1200" baseline="0" dirty="0" smtClean="0"/>
                        <a:t> Manager</a:t>
                      </a:r>
                      <a:endParaRPr lang="nl-NL" sz="1200" b="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lvl="0"/>
                      <a:endParaRPr lang="nl-NL" sz="180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smtClean="0"/>
                        <a:t>Don Nijssen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200" dirty="0" smtClean="0"/>
                        <a:t>Manager Projectbeheersing</a:t>
                      </a:r>
                      <a:endParaRPr lang="nl-NL" sz="1200" dirty="0"/>
                    </a:p>
                  </a:txBody>
                  <a:tcPr marL="91424" marR="91424" marT="45718" marB="4571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5543">
                <a:tc>
                  <a:txBody>
                    <a:bodyPr/>
                    <a:lstStyle/>
                    <a:p>
                      <a:endParaRPr lang="nl-NL" sz="1800" dirty="0"/>
                    </a:p>
                  </a:txBody>
                  <a:tcPr marL="91424" marR="91424" marT="45718" marB="45718"/>
                </a:tc>
                <a:tc>
                  <a:txBody>
                    <a:bodyPr/>
                    <a:lstStyle/>
                    <a:p>
                      <a:pPr lvl="0"/>
                      <a:r>
                        <a:rPr lang="nl-NL" sz="1200" dirty="0" smtClean="0"/>
                        <a:t>Mike Heerekop</a:t>
                      </a:r>
                    </a:p>
                    <a:p>
                      <a:pPr lvl="0"/>
                      <a:r>
                        <a:rPr lang="nl-NL" sz="1200" dirty="0" smtClean="0"/>
                        <a:t>Adviseur Omgeving</a:t>
                      </a:r>
                      <a:endParaRPr lang="nl-NL" sz="1200" b="0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 marL="91424" marR="91424" marT="45718" marB="45718" anchor="ctr"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 marL="91424" marR="91424" marT="45718" marB="45718" anchor="ctr"/>
                </a:tc>
                <a:extLst>
                  <a:ext uri="{0D108BD9-81ED-4DB2-BD59-A6C34878D82A}">
                    <a16:rowId xmlns:a16="http://schemas.microsoft.com/office/drawing/2014/main" val="1967919789"/>
                  </a:ext>
                </a:extLst>
              </a:tr>
            </a:tbl>
          </a:graphicData>
        </a:graphic>
      </p:graphicFrame>
      <p:pic>
        <p:nvPicPr>
          <p:cNvPr id="8" name="Afbeelding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0319" y="2889250"/>
            <a:ext cx="774700" cy="1109663"/>
          </a:xfrm>
          <a:prstGeom prst="rect">
            <a:avLst/>
          </a:prstGeom>
          <a:ln>
            <a:noFill/>
          </a:ln>
          <a:effectLst>
            <a:outerShdw blurRad="292100" dist="139700" dir="2700000" sx="60000" sy="6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Afbeelding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0319" y="4035425"/>
            <a:ext cx="774700" cy="1014413"/>
          </a:xfrm>
          <a:prstGeom prst="rect">
            <a:avLst/>
          </a:prstGeom>
          <a:ln>
            <a:noFill/>
          </a:ln>
          <a:effectLst>
            <a:outerShdw blurRad="292100" dist="139700" dir="2700000" sx="60000" sy="6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Afbeelding 4"/>
          <p:cNvPicPr>
            <a:picLocks noChangeAspect="1"/>
          </p:cNvPicPr>
          <p:nvPr/>
        </p:nvPicPr>
        <p:blipFill>
          <a:blip r:embed="rId4"/>
          <a:srcRect l="39185" t="10500" r="30872" b="59050"/>
          <a:stretch>
            <a:fillRect/>
          </a:stretch>
        </p:blipFill>
        <p:spPr bwMode="auto">
          <a:xfrm>
            <a:off x="1870319" y="5084763"/>
            <a:ext cx="774700" cy="1050925"/>
          </a:xfrm>
          <a:prstGeom prst="rect">
            <a:avLst/>
          </a:prstGeom>
          <a:ln>
            <a:noFill/>
          </a:ln>
          <a:effectLst>
            <a:outerShdw blurRad="292100" dist="139700" dir="2700000" sx="60000" sy="6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5"/>
          <a:srcRect l="5345" t="746" r="18362" b="14542"/>
          <a:stretch/>
        </p:blipFill>
        <p:spPr>
          <a:xfrm>
            <a:off x="1878257" y="1781175"/>
            <a:ext cx="766762" cy="1082675"/>
          </a:xfrm>
          <a:prstGeom prst="rect">
            <a:avLst/>
          </a:prstGeom>
          <a:ln>
            <a:noFill/>
          </a:ln>
          <a:effectLst>
            <a:outerShdw blurRad="292100" dist="139700" dir="2700000" sx="60000" sy="6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Afbeelding 11"/>
          <p:cNvPicPr/>
          <p:nvPr/>
        </p:nvPicPr>
        <p:blipFill rotWithShape="1">
          <a:blip r:embed="rId6"/>
          <a:srcRect l="37983" t="22634" r="36883" b="20326"/>
          <a:stretch/>
        </p:blipFill>
        <p:spPr bwMode="auto">
          <a:xfrm>
            <a:off x="6027804" y="2889250"/>
            <a:ext cx="818030" cy="10449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40" r="4174" b="17409"/>
          <a:stretch/>
        </p:blipFill>
        <p:spPr>
          <a:xfrm>
            <a:off x="6007213" y="4035425"/>
            <a:ext cx="859212" cy="1074016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66" y="1781175"/>
            <a:ext cx="837907" cy="103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5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078183"/>
            <a:ext cx="10922400" cy="4236678"/>
          </a:xfrm>
        </p:spPr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nl-NL" altLang="nl-NL" sz="1800" dirty="0" smtClean="0">
                <a:solidFill>
                  <a:schemeClr val="tx2"/>
                </a:solidFill>
              </a:rPr>
              <a:t>Welkom</a:t>
            </a:r>
          </a:p>
          <a:p>
            <a:pPr>
              <a:defRPr/>
            </a:pPr>
            <a:r>
              <a:rPr lang="nl-NL" altLang="nl-NL" sz="1600" dirty="0" smtClean="0"/>
              <a:t>Doel, scope en aandachtspunten, locatie en kenmerken tunnels </a:t>
            </a:r>
          </a:p>
          <a:p>
            <a:pPr marL="0" indent="0">
              <a:buNone/>
              <a:defRPr/>
            </a:pPr>
            <a:r>
              <a:rPr lang="nl-NL" altLang="nl-NL" sz="1800" dirty="0" smtClean="0">
                <a:solidFill>
                  <a:schemeClr val="tx2"/>
                </a:solidFill>
              </a:rPr>
              <a:t>Techniek</a:t>
            </a:r>
            <a:endParaRPr lang="nl-NL" altLang="nl-NL" sz="1800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en-US" altLang="nl-NL" sz="1600" dirty="0" err="1" smtClean="0"/>
              <a:t>Meerjarig</a:t>
            </a:r>
            <a:r>
              <a:rPr lang="en-US" altLang="nl-NL" sz="1600" dirty="0" smtClean="0"/>
              <a:t> </a:t>
            </a:r>
            <a:r>
              <a:rPr lang="en-US" altLang="nl-NL" sz="1600" dirty="0" err="1" smtClean="0"/>
              <a:t>onderhoud</a:t>
            </a:r>
            <a:r>
              <a:rPr lang="en-US" altLang="nl-NL" sz="1600" dirty="0" smtClean="0"/>
              <a:t>, </a:t>
            </a:r>
            <a:r>
              <a:rPr lang="en-US" altLang="nl-NL" sz="1600" dirty="0" err="1" smtClean="0"/>
              <a:t>Activiteiten</a:t>
            </a:r>
            <a:r>
              <a:rPr lang="en-US" altLang="nl-NL" sz="1600" dirty="0" smtClean="0"/>
              <a:t> </a:t>
            </a:r>
            <a:r>
              <a:rPr lang="en-US" altLang="nl-NL" sz="1600" dirty="0" err="1" smtClean="0"/>
              <a:t>en</a:t>
            </a:r>
            <a:r>
              <a:rPr lang="en-US" altLang="nl-NL" sz="1600" dirty="0" smtClean="0"/>
              <a:t> </a:t>
            </a:r>
            <a:r>
              <a:rPr lang="en-US" altLang="nl-NL" sz="1600" dirty="0" err="1" smtClean="0"/>
              <a:t>Veiligheid</a:t>
            </a:r>
            <a:endParaRPr lang="en-US" altLang="nl-NL" sz="1600" dirty="0"/>
          </a:p>
          <a:p>
            <a:pPr marL="0" indent="0">
              <a:buNone/>
              <a:defRPr/>
            </a:pPr>
            <a:r>
              <a:rPr lang="nl-NL" altLang="nl-NL" sz="1800" dirty="0">
                <a:solidFill>
                  <a:schemeClr val="tx2"/>
                </a:solidFill>
              </a:rPr>
              <a:t>Omgeving</a:t>
            </a:r>
          </a:p>
          <a:p>
            <a:pPr>
              <a:defRPr/>
            </a:pPr>
            <a:r>
              <a:rPr lang="nl-NL" altLang="nl-NL" sz="1600" dirty="0" smtClean="0"/>
              <a:t>Stakeholders, conditionering en verkeersmanagement</a:t>
            </a:r>
          </a:p>
          <a:p>
            <a:pPr marL="0" indent="0">
              <a:buNone/>
              <a:defRPr/>
            </a:pPr>
            <a:r>
              <a:rPr lang="en-US" altLang="nl-NL" sz="1800" dirty="0" err="1">
                <a:solidFill>
                  <a:schemeClr val="tx2"/>
                </a:solidFill>
              </a:rPr>
              <a:t>Aanbesteding</a:t>
            </a:r>
            <a:r>
              <a:rPr lang="en-US" altLang="nl-NL" sz="1800" dirty="0">
                <a:solidFill>
                  <a:schemeClr val="tx2"/>
                </a:solidFill>
              </a:rPr>
              <a:t> </a:t>
            </a:r>
            <a:r>
              <a:rPr lang="en-US" altLang="nl-NL" sz="1800" dirty="0" err="1">
                <a:solidFill>
                  <a:schemeClr val="tx2"/>
                </a:solidFill>
              </a:rPr>
              <a:t>en</a:t>
            </a:r>
            <a:r>
              <a:rPr lang="en-US" altLang="nl-NL" sz="1800" dirty="0">
                <a:solidFill>
                  <a:schemeClr val="tx2"/>
                </a:solidFill>
              </a:rPr>
              <a:t> </a:t>
            </a:r>
            <a:r>
              <a:rPr lang="en-US" altLang="nl-NL" sz="1800" dirty="0" smtClean="0">
                <a:solidFill>
                  <a:schemeClr val="tx2"/>
                </a:solidFill>
              </a:rPr>
              <a:t>contract</a:t>
            </a:r>
            <a:endParaRPr lang="en-US" altLang="nl-NL" sz="1800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nl-NL" altLang="nl-NL" sz="1600" dirty="0"/>
              <a:t>Karakteristiek </a:t>
            </a:r>
            <a:r>
              <a:rPr lang="nl-NL" altLang="nl-NL" sz="1600" dirty="0" smtClean="0"/>
              <a:t>aanbesteding, contractopbouw, </a:t>
            </a:r>
            <a:r>
              <a:rPr lang="en-US" altLang="nl-NL" sz="1600" dirty="0" err="1" smtClean="0"/>
              <a:t>Selectiefase</a:t>
            </a:r>
            <a:r>
              <a:rPr lang="en-US" altLang="nl-NL" sz="1600" dirty="0" smtClean="0"/>
              <a:t>, planning, BPKV, </a:t>
            </a:r>
            <a:r>
              <a:rPr lang="en-US" altLang="nl-NL" sz="1600" dirty="0" err="1" smtClean="0"/>
              <a:t>duurzaamheid</a:t>
            </a:r>
            <a:r>
              <a:rPr lang="en-US" altLang="nl-NL" sz="1600" dirty="0" smtClean="0"/>
              <a:t>,</a:t>
            </a:r>
            <a:br>
              <a:rPr lang="en-US" altLang="nl-NL" sz="1600" dirty="0" smtClean="0"/>
            </a:br>
            <a:r>
              <a:rPr lang="en-US" altLang="nl-NL" sz="1600" dirty="0" err="1" smtClean="0"/>
              <a:t>fictieve</a:t>
            </a:r>
            <a:r>
              <a:rPr lang="en-US" altLang="nl-NL" sz="1600" dirty="0" smtClean="0"/>
              <a:t> </a:t>
            </a:r>
            <a:r>
              <a:rPr lang="en-US" altLang="nl-NL" sz="1600" dirty="0" err="1" smtClean="0"/>
              <a:t>inschrijfprijs</a:t>
            </a:r>
            <a:r>
              <a:rPr lang="en-US" altLang="nl-NL" sz="1600" dirty="0" smtClean="0"/>
              <a:t>, </a:t>
            </a:r>
            <a:r>
              <a:rPr lang="en-US" altLang="nl-NL" sz="1600" dirty="0" err="1" smtClean="0"/>
              <a:t>aandachtspunten</a:t>
            </a:r>
            <a:endParaRPr lang="en-US" altLang="nl-NL" sz="1600" dirty="0"/>
          </a:p>
          <a:p>
            <a:pPr marL="0" indent="0">
              <a:buNone/>
              <a:defRPr/>
            </a:pPr>
            <a:r>
              <a:rPr lang="en-US" altLang="nl-NL" sz="1800" dirty="0" err="1" smtClean="0">
                <a:solidFill>
                  <a:schemeClr val="tx2"/>
                </a:solidFill>
              </a:rPr>
              <a:t>Projectbeheersing</a:t>
            </a:r>
            <a:endParaRPr lang="en-US" altLang="nl-NL" sz="1800" dirty="0">
              <a:solidFill>
                <a:schemeClr val="tx2"/>
              </a:solidFill>
            </a:endParaRPr>
          </a:p>
          <a:p>
            <a:pPr>
              <a:defRPr/>
            </a:pPr>
            <a:r>
              <a:rPr lang="en-US" altLang="nl-NL" sz="1600" dirty="0" smtClean="0"/>
              <a:t>Concept </a:t>
            </a:r>
            <a:r>
              <a:rPr lang="en-US" altLang="nl-NL" sz="1600" dirty="0" err="1" smtClean="0"/>
              <a:t>staat</a:t>
            </a:r>
            <a:r>
              <a:rPr lang="en-US" altLang="nl-NL" sz="1600" dirty="0" smtClean="0"/>
              <a:t> van </a:t>
            </a:r>
            <a:r>
              <a:rPr lang="en-US" altLang="nl-NL" sz="1600" dirty="0" err="1" smtClean="0"/>
              <a:t>ontleding</a:t>
            </a:r>
            <a:endParaRPr lang="en-US" altLang="nl-NL" sz="1600" dirty="0"/>
          </a:p>
          <a:p>
            <a:pPr marL="0" indent="0">
              <a:buNone/>
              <a:defRPr/>
            </a:pPr>
            <a:r>
              <a:rPr lang="en-US" altLang="nl-NL" sz="1800" dirty="0" err="1">
                <a:solidFill>
                  <a:schemeClr val="tx2"/>
                </a:solidFill>
              </a:rPr>
              <a:t>Practische</a:t>
            </a:r>
            <a:r>
              <a:rPr lang="en-US" altLang="nl-NL" sz="1800" dirty="0">
                <a:solidFill>
                  <a:schemeClr val="tx2"/>
                </a:solidFill>
              </a:rPr>
              <a:t> </a:t>
            </a:r>
            <a:r>
              <a:rPr lang="en-US" altLang="nl-NL" sz="1800" dirty="0" err="1">
                <a:solidFill>
                  <a:schemeClr val="tx2"/>
                </a:solidFill>
              </a:rPr>
              <a:t>zaken</a:t>
            </a:r>
            <a:r>
              <a:rPr lang="en-US" altLang="nl-NL" sz="1800" dirty="0">
                <a:solidFill>
                  <a:schemeClr val="tx2"/>
                </a:solidFill>
              </a:rPr>
              <a:t>, </a:t>
            </a:r>
            <a:r>
              <a:rPr lang="en-US" altLang="nl-NL" sz="1800" dirty="0" err="1" smtClean="0">
                <a:solidFill>
                  <a:schemeClr val="tx2"/>
                </a:solidFill>
              </a:rPr>
              <a:t>vragen</a:t>
            </a:r>
            <a:r>
              <a:rPr lang="en-US" altLang="nl-NL" sz="1800" dirty="0" smtClean="0">
                <a:solidFill>
                  <a:schemeClr val="tx2"/>
                </a:solidFill>
              </a:rPr>
              <a:t> </a:t>
            </a:r>
            <a:r>
              <a:rPr lang="en-US" altLang="nl-NL" sz="1800" dirty="0">
                <a:solidFill>
                  <a:schemeClr val="tx2"/>
                </a:solidFill>
              </a:rPr>
              <a:t>en </a:t>
            </a:r>
            <a:r>
              <a:rPr lang="en-US" altLang="nl-NL" sz="1800" dirty="0" err="1">
                <a:solidFill>
                  <a:schemeClr val="tx2"/>
                </a:solidFill>
              </a:rPr>
              <a:t>afsluiting</a:t>
            </a:r>
            <a:endParaRPr lang="nl-NL" sz="1800" dirty="0">
              <a:solidFill>
                <a:schemeClr val="tx2"/>
              </a:solidFill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5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Agenda</a:t>
            </a:r>
            <a:endParaRPr lang="nl-NL" sz="16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83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>
          <a:xfrm>
            <a:off x="630000" y="2211185"/>
            <a:ext cx="10922400" cy="41036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 smtClean="0">
                <a:solidFill>
                  <a:srgbClr val="0070C0"/>
                </a:solidFill>
              </a:rPr>
              <a:t>Doelstelling project KWASTT</a:t>
            </a:r>
            <a:endParaRPr lang="nl-NL" dirty="0">
              <a:solidFill>
                <a:srgbClr val="0070C0"/>
              </a:solidFill>
            </a:endParaRPr>
          </a:p>
          <a:p>
            <a:r>
              <a:rPr lang="nl-NL" sz="2000" dirty="0" smtClean="0"/>
              <a:t>Tunnels veilig, functioneel en beschikbaar houden tot aan </a:t>
            </a:r>
            <a:r>
              <a:rPr lang="nl-NL" sz="2000" dirty="0" err="1" smtClean="0"/>
              <a:t>VenR</a:t>
            </a:r>
            <a:r>
              <a:rPr lang="nl-NL" sz="2000" dirty="0" smtClean="0"/>
              <a:t> opgave vanaf 2030</a:t>
            </a:r>
          </a:p>
          <a:p>
            <a:r>
              <a:rPr lang="nl-NL" sz="2000" dirty="0" smtClean="0"/>
              <a:t>In goede samenwerking met Opdrachtnemer, Assetmanagers en interne keten</a:t>
            </a:r>
          </a:p>
          <a:p>
            <a:r>
              <a:rPr lang="nl-NL" sz="2000" dirty="0" smtClean="0"/>
              <a:t>Met veel werkplezier</a:t>
            </a:r>
            <a:br>
              <a:rPr lang="nl-NL" sz="2000" dirty="0" smtClean="0"/>
            </a:br>
            <a:endParaRPr lang="nl-NL" sz="1100" dirty="0" smtClean="0"/>
          </a:p>
          <a:p>
            <a:pPr marL="0" indent="0">
              <a:buNone/>
            </a:pPr>
            <a:r>
              <a:rPr lang="nl-NL" dirty="0">
                <a:solidFill>
                  <a:srgbClr val="0070C0"/>
                </a:solidFill>
              </a:rPr>
              <a:t>Scope werkzaamheden KWAT en STT</a:t>
            </a:r>
          </a:p>
          <a:p>
            <a:r>
              <a:rPr lang="nl-NL" sz="2000" dirty="0"/>
              <a:t>Vast onderhoud en </a:t>
            </a:r>
            <a:r>
              <a:rPr lang="nl-NL" sz="2000" dirty="0" smtClean="0"/>
              <a:t>klein variabel onderhoud: </a:t>
            </a:r>
            <a:r>
              <a:rPr lang="nl-NL" sz="2000" dirty="0"/>
              <a:t>vervangingen op component </a:t>
            </a:r>
            <a:r>
              <a:rPr lang="nl-NL" sz="2000" dirty="0" smtClean="0"/>
              <a:t>niveau</a:t>
            </a:r>
          </a:p>
          <a:p>
            <a:r>
              <a:rPr lang="nl-NL" sz="2000" dirty="0" smtClean="0"/>
              <a:t>Benoemde activiteiten</a:t>
            </a:r>
            <a:br>
              <a:rPr lang="nl-NL" sz="2000" dirty="0" smtClean="0"/>
            </a:br>
            <a:endParaRPr lang="nl-NL" sz="1100" dirty="0"/>
          </a:p>
          <a:p>
            <a:pPr marL="0" indent="0">
              <a:buNone/>
            </a:pPr>
            <a:r>
              <a:rPr lang="nl-NL" dirty="0" smtClean="0">
                <a:solidFill>
                  <a:srgbClr val="0070C0"/>
                </a:solidFill>
              </a:rPr>
              <a:t>Aandachtspunten</a:t>
            </a:r>
            <a:endParaRPr lang="nl-NL" dirty="0">
              <a:solidFill>
                <a:srgbClr val="0070C0"/>
              </a:solidFill>
            </a:endParaRPr>
          </a:p>
          <a:p>
            <a:r>
              <a:rPr lang="nl-NL" sz="2000" dirty="0" smtClean="0"/>
              <a:t>Veiligheid</a:t>
            </a:r>
          </a:p>
          <a:p>
            <a:r>
              <a:rPr lang="nl-NL" sz="2000" dirty="0" smtClean="0"/>
              <a:t>Duurzaamheid</a:t>
            </a:r>
            <a:endParaRPr lang="nl-NL" sz="2000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6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Doelstelling, scope en aandachtspunten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87628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051" y="1849520"/>
            <a:ext cx="4807851" cy="4679052"/>
          </a:xfrm>
          <a:prstGeom prst="rect">
            <a:avLst/>
          </a:prstGeom>
        </p:spPr>
      </p:pic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A2 / N2 Maastricht</a:t>
            </a: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Beheerder ZN, district </a:t>
            </a:r>
            <a:r>
              <a:rPr lang="nl-NL" sz="1400" dirty="0" err="1"/>
              <a:t>Zuid-Oost</a:t>
            </a:r>
            <a:endParaRPr lang="nl-NL" sz="1400" dirty="0"/>
          </a:p>
          <a:p>
            <a:pPr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 smtClean="0"/>
              <a:t>Opengesteld in 2016, </a:t>
            </a:r>
            <a:r>
              <a:rPr lang="nl-NL" sz="1400" dirty="0"/>
              <a:t>gebouwd conform LTS </a:t>
            </a:r>
            <a:r>
              <a:rPr lang="nl-NL" sz="1400" dirty="0" smtClean="0"/>
              <a:t>v1.1</a:t>
            </a:r>
            <a:endParaRPr lang="nl-NL" sz="1400" dirty="0"/>
          </a:p>
          <a:p>
            <a:pPr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Eerste </a:t>
            </a:r>
            <a:r>
              <a:rPr lang="nl-NL" sz="1400" dirty="0" err="1"/>
              <a:t>dubbellaagse</a:t>
            </a:r>
            <a:r>
              <a:rPr lang="nl-NL" sz="1400" dirty="0"/>
              <a:t> tunnel in </a:t>
            </a:r>
            <a:r>
              <a:rPr lang="nl-NL" sz="1400" dirty="0" smtClean="0"/>
              <a:t>NL</a:t>
            </a:r>
          </a:p>
          <a:p>
            <a:pPr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 smtClean="0"/>
              <a:t>Bovenste </a:t>
            </a:r>
            <a:r>
              <a:rPr lang="nl-NL" sz="1400" dirty="0"/>
              <a:t>buizen autoweg N2, onderste snelweg A2</a:t>
            </a: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Lengte tunnel A2: circa 2.500 m</a:t>
            </a: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Lengte tunnel N2: circa 2.300 m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7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2800" dirty="0" smtClean="0"/>
              <a:t>Locatie en kenmerken Koning Willem-Alexandertunnel</a:t>
            </a:r>
            <a:endParaRPr lang="nl-NL" sz="28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70" y="4332830"/>
            <a:ext cx="2162655" cy="2135992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0066713" y="6176356"/>
            <a:ext cx="9060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 smtClean="0"/>
              <a:t>Bron: Google</a:t>
            </a:r>
            <a:endParaRPr lang="nl-NL" sz="800" dirty="0"/>
          </a:p>
        </p:txBody>
      </p:sp>
    </p:spTree>
    <p:extLst>
      <p:ext uri="{BB962C8B-B14F-4D97-AF65-F5344CB8AC3E}">
        <p14:creationId xmlns:p14="http://schemas.microsoft.com/office/powerpoint/2010/main" val="131982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153" y="2327917"/>
            <a:ext cx="5430117" cy="4093799"/>
          </a:xfrm>
          <a:prstGeom prst="rect">
            <a:avLst/>
          </a:prstGeom>
        </p:spPr>
      </p:pic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N35 Nijverdal (gemeente Hellendoorn)</a:t>
            </a: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Beheerder ON, </a:t>
            </a:r>
            <a:r>
              <a:rPr lang="nl-NL" sz="1400" kern="0" dirty="0">
                <a:ea typeface="Geneva" pitchFamily="-107" charset="-128"/>
              </a:rPr>
              <a:t>district Oost</a:t>
            </a:r>
          </a:p>
          <a:p>
            <a:pPr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dirty="0"/>
              <a:t>Opengesteld in </a:t>
            </a:r>
            <a:r>
              <a:rPr lang="nl-NL" sz="1400" dirty="0" smtClean="0"/>
              <a:t>2016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 </a:t>
            </a: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(spoortunnel in 2013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)</a:t>
            </a:r>
            <a:r>
              <a:rPr lang="nl-NL" sz="1400" dirty="0" smtClean="0"/>
              <a:t> </a:t>
            </a:r>
            <a:endParaRPr lang="nl-NL" sz="1400" dirty="0"/>
          </a:p>
          <a:p>
            <a:pPr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Lengte </a:t>
            </a: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tunnel: circa 500 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m, </a:t>
            </a:r>
            <a:r>
              <a:rPr lang="nl-NL" sz="1400" dirty="0" smtClean="0"/>
              <a:t>gebouwd </a:t>
            </a:r>
            <a:r>
              <a:rPr lang="nl-NL" sz="1400" dirty="0"/>
              <a:t>conform </a:t>
            </a:r>
            <a:r>
              <a:rPr lang="nl-NL" sz="1400" dirty="0" smtClean="0"/>
              <a:t>L</a:t>
            </a:r>
            <a:r>
              <a:rPr lang="nl-NL" sz="1400" dirty="0"/>
              <a:t>TS v1.1</a:t>
            </a:r>
            <a:endParaRPr lang="nl-NL" sz="1400" kern="0" dirty="0">
              <a:solidFill>
                <a:srgbClr val="000000"/>
              </a:solidFill>
              <a:ea typeface="Geneva" pitchFamily="-107" charset="-128"/>
            </a:endParaRP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Gecombineerde </a:t>
            </a: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spoor- en autotunnel </a:t>
            </a: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Autotunnel 2 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tunnelbuizen, </a:t>
            </a: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elk 1 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rij- </a:t>
            </a:r>
            <a:r>
              <a:rPr lang="nl-NL" sz="1400" kern="0" dirty="0">
                <a:solidFill>
                  <a:srgbClr val="000000"/>
                </a:solidFill>
                <a:ea typeface="Geneva" pitchFamily="-107" charset="-128"/>
              </a:rPr>
              <a:t>en </a:t>
            </a: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reserveringsstrook</a:t>
            </a:r>
            <a:endParaRPr lang="nl-NL" sz="1400" kern="0" dirty="0">
              <a:solidFill>
                <a:srgbClr val="000000"/>
              </a:solidFill>
              <a:ea typeface="Geneva" pitchFamily="-107" charset="-128"/>
            </a:endParaRPr>
          </a:p>
          <a:p>
            <a:pPr lvl="0" fontAlgn="base">
              <a:lnSpc>
                <a:spcPct val="100000"/>
              </a:lnSpc>
              <a:spcBef>
                <a:spcPts val="423"/>
              </a:spcBef>
              <a:spcAft>
                <a:spcPct val="0"/>
              </a:spcAft>
              <a:buSzTx/>
              <a:tabLst>
                <a:tab pos="179388" algn="l"/>
              </a:tabLst>
              <a:defRPr/>
            </a:pPr>
            <a:r>
              <a:rPr lang="nl-NL" sz="1400" kern="0" dirty="0" smtClean="0">
                <a:solidFill>
                  <a:srgbClr val="000000"/>
                </a:solidFill>
                <a:ea typeface="Geneva" pitchFamily="-107" charset="-128"/>
              </a:rPr>
              <a:t>Spoortunnel 1 tunnelbuis met 2 sporen 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8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>
                <a:solidFill>
                  <a:srgbClr val="007BC7"/>
                </a:solidFill>
              </a:rPr>
              <a:t>Locatie en kenmerken </a:t>
            </a:r>
            <a:r>
              <a:rPr lang="nl-NL" sz="2800" dirty="0" smtClean="0">
                <a:solidFill>
                  <a:srgbClr val="007BC7"/>
                </a:solidFill>
              </a:rPr>
              <a:t>Salland-Twentetunnel</a:t>
            </a:r>
            <a:endParaRPr lang="nl-NL" dirty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70" y="4332830"/>
            <a:ext cx="2162655" cy="213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6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Meerjarig </a:t>
            </a:r>
            <a:r>
              <a:rPr lang="nl-NL" dirty="0" smtClean="0"/>
              <a:t>onderhoud</a:t>
            </a:r>
            <a:endParaRPr lang="nl-NL" dirty="0"/>
          </a:p>
          <a:p>
            <a:r>
              <a:rPr lang="nl-NL" dirty="0"/>
              <a:t>Activiteiten</a:t>
            </a:r>
          </a:p>
          <a:p>
            <a:r>
              <a:rPr lang="nl-NL" dirty="0"/>
              <a:t>Veiligheid</a:t>
            </a:r>
          </a:p>
          <a:p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9</a:t>
            </a:fld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Informatie</a:t>
            </a:r>
            <a:endParaRPr lang="nl-NL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Techniek</a:t>
            </a:r>
            <a:endParaRPr lang="nl-NL" sz="2000" dirty="0">
              <a:solidFill>
                <a:srgbClr val="92D050"/>
              </a:solidFill>
            </a:endParaRPr>
          </a:p>
        </p:txBody>
      </p:sp>
      <p:pic>
        <p:nvPicPr>
          <p:cNvPr id="6" name="Picture 9" descr="Combintunnel Salland-Twentetunnel N35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242" y="2100512"/>
            <a:ext cx="5392598" cy="383766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51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WS 16: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WS 16X9 NL nieuw" id="{19A0BACC-3659-4C2E-97ED-55BE99EFB087}" vid="{49F572D2-CB11-4C13-A370-1BFC52EB747E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Document" ma:contentTypeID="0x0101006D56A7865C58A149A83C55730CE7EA18009F008BC113A0044E9008C07959BE0356" ma:contentTypeVersion="16" ma:contentTypeDescription="Een nieuw document maken." ma:contentTypeScope="" ma:versionID="c75f416b8ef93ca40008f754e616d618">
  <xsd:schema xmlns:xsd="http://www.w3.org/2001/XMLSchema" xmlns:xs="http://www.w3.org/2001/XMLSchema" xmlns:p="http://schemas.microsoft.com/office/2006/metadata/properties" xmlns:ns1="http://schemas.microsoft.com/sharepoint/v3" xmlns:ns2="cb665cb2-4c1b-4338-95f1-4dd7cd771ce0" xmlns:ns3="cf923c75-2f3b-443a-bc50-cef5cafe94ac" targetNamespace="http://schemas.microsoft.com/office/2006/metadata/properties" ma:root="true" ma:fieldsID="5fb78da18ea44cfe6b5d84e28d179a91" ns1:_="" ns2:_="" ns3:_="">
    <xsd:import namespace="http://schemas.microsoft.com/sharepoint/v3"/>
    <xsd:import namespace="cb665cb2-4c1b-4338-95f1-4dd7cd771ce0"/>
    <xsd:import namespace="cf923c75-2f3b-443a-bc50-cef5cafe94ac"/>
    <xsd:element name="properties">
      <xsd:complexType>
        <xsd:sequence>
          <xsd:element name="documentManagement">
            <xsd:complexType>
              <xsd:all>
                <xsd:element ref="ns2:Connect-DossierId" minOccurs="0"/>
                <xsd:element ref="ns2:Connect-Subtitel" minOccurs="0"/>
                <xsd:element ref="ns2:Connect-Toelichting" minOccurs="0"/>
                <xsd:element ref="ns2:Connect-Status"/>
                <xsd:element ref="ns2:Connect-Auteur" minOccurs="0"/>
                <xsd:element ref="ns2:Connect-AuteurExtern" minOccurs="0"/>
                <xsd:element ref="ns2:Connect-Ondertekenaar" minOccurs="0"/>
                <xsd:element ref="ns2:Connect-Archiefwaardig"/>
                <xsd:element ref="ns2:Connect-ManagerProjectbeheersing" minOccurs="0"/>
                <xsd:element ref="ns2:Connect-Contractmanager" minOccurs="0"/>
                <xsd:element ref="ns2:Connect-TechnischManager" minOccurs="0"/>
                <xsd:element ref="ns2:Connect-Omgevingsmanager" minOccurs="0"/>
                <xsd:element ref="ns2:e28f84c711554a75a94a2dfe3a3bea15" minOccurs="0"/>
                <xsd:element ref="ns2:ka142704ec404179bc6dc96ce8d3373c" minOccurs="0"/>
                <xsd:element ref="ns2:TaxCatchAll" minOccurs="0"/>
                <xsd:element ref="ns2:md4a5e6ab761404298864f0be17ffc0c" minOccurs="0"/>
                <xsd:element ref="ns2:TaxKeywordTaxHTField" minOccurs="0"/>
                <xsd:element ref="ns2:TaxCatchAllLabel" minOccurs="0"/>
                <xsd:element ref="ns2:j4385b9e35ef42c5bc2f4b49e945d3d0" minOccurs="0"/>
                <xsd:element ref="ns2:jbd8c863d0e84969b217bbeafdb75459" minOccurs="0"/>
                <xsd:element ref="ns2:d38b446f7b294aa48a544e5738eab49c" minOccurs="0"/>
                <xsd:element ref="ns1:URL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URL" ma:index="36" nillable="true" ma:displayName="URL" ma:hidden="true" ma:internalName="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665cb2-4c1b-4338-95f1-4dd7cd771ce0" elementFormDefault="qualified">
    <xsd:import namespace="http://schemas.microsoft.com/office/2006/documentManagement/types"/>
    <xsd:import namespace="http://schemas.microsoft.com/office/infopath/2007/PartnerControls"/>
    <xsd:element name="Connect-DossierId" ma:index="1" nillable="true" ma:displayName="Dossier Id" ma:internalName="Connect_x002d_DossierId" ma:readOnly="false">
      <xsd:simpleType>
        <xsd:restriction base="dms:Text">
          <xsd:maxLength value="255"/>
        </xsd:restriction>
      </xsd:simpleType>
    </xsd:element>
    <xsd:element name="Connect-Subtitel" ma:index="4" nillable="true" ma:displayName="Subtitel" ma:internalName="Connect_x002d_Subtitel" ma:readOnly="false">
      <xsd:simpleType>
        <xsd:restriction base="dms:Text">
          <xsd:maxLength value="255"/>
        </xsd:restriction>
      </xsd:simpleType>
    </xsd:element>
    <xsd:element name="Connect-Toelichting" ma:index="5" nillable="true" ma:displayName="Toelichting" ma:internalName="Connect_x002d_Toelichting" ma:readOnly="false">
      <xsd:simpleType>
        <xsd:restriction base="dms:Note"/>
      </xsd:simpleType>
    </xsd:element>
    <xsd:element name="Connect-Status" ma:index="7" ma:displayName="Status" ma:default="Concept" ma:format="Dropdown" ma:internalName="Connect_x002d_Status" ma:readOnly="false">
      <xsd:simpleType>
        <xsd:restriction base="dms:Choice">
          <xsd:enumeration value="Niet gestart"/>
          <xsd:enumeration value="Concept"/>
          <xsd:enumeration value="Herzien"/>
          <xsd:enumeration value="Gepland"/>
          <xsd:enumeration value="Gepubliceerd"/>
          <xsd:enumeration value="Definitief"/>
          <xsd:enumeration value="Verlopen"/>
        </xsd:restriction>
      </xsd:simpleType>
    </xsd:element>
    <xsd:element name="Connect-Auteur" ma:index="10" nillable="true" ma:displayName="Auteur" ma:list="UserInfo" ma:SharePointGroup="0" ma:internalName="Connect_x002d_Auteu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uteurExtern" ma:index="11" nillable="true" ma:displayName="Auteur Extern" ma:internalName="Connect_x002d_AuteurExtern" ma:readOnly="false">
      <xsd:simpleType>
        <xsd:restriction base="dms:Text">
          <xsd:maxLength value="255"/>
        </xsd:restriction>
      </xsd:simpleType>
    </xsd:element>
    <xsd:element name="Connect-Ondertekenaar" ma:index="12" nillable="true" ma:displayName="Ondertekenaar" ma:list="UserInfo" ma:SharePointGroup="0" ma:internalName="Connect_x002d_Ondertekenaa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rchiefwaardig" ma:index="13" ma:displayName="Archiefwaardig" ma:default="Ja" ma:format="Dropdown" ma:internalName="Connect_x002d_Archiefwaardig" ma:readOnly="false">
      <xsd:simpleType>
        <xsd:restriction base="dms:Choice">
          <xsd:enumeration value="Ja"/>
          <xsd:enumeration value="Nee"/>
        </xsd:restriction>
      </xsd:simpleType>
    </xsd:element>
    <xsd:element name="Connect-ManagerProjectbeheersing" ma:index="14" nillable="true" ma:displayName="Manager Projectbeheersing" ma:list="UserInfo" ma:SharePointGroup="0" ma:internalName="Connect_x002d_ManagerProjectbeheersing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Contractmanager" ma:index="15" nillable="true" ma:displayName="Contractmanager" ma:list="UserInfo" ma:SharePointGroup="0" ma:internalName="Connect_x002d_Contract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TechnischManager" ma:index="16" nillable="true" ma:displayName="Technisch Manager" ma:list="UserInfo" ma:SharePointGroup="0" ma:internalName="Connect_x002d_Technisch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Omgevingsmanager" ma:index="17" nillable="true" ma:displayName="Omgevingsmanager" ma:list="UserInfo" ma:SharePointGroup="0" ma:internalName="Connect_x002d_Omgevings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28f84c711554a75a94a2dfe3a3bea15" ma:index="21" nillable="true" ma:taxonomy="true" ma:internalName="e28f84c711554a75a94a2dfe3a3bea15" ma:taxonomyFieldName="Connect_x002d_Activiteit" ma:displayName="Activiteit" ma:readOnly="false" ma:fieldId="{e28f84c7-1155-4a75-a94a-2dfe3a3bea15}" ma:sspId="ae033921-439f-46ba-b586-0b8c8775f769" ma:termSetId="5ff294b5-fca9-4a8b-85d9-95c35ac3f54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a142704ec404179bc6dc96ce8d3373c" ma:index="24" nillable="true" ma:taxonomy="true" ma:internalName="ka142704ec404179bc6dc96ce8d3373c" ma:taxonomyFieldName="Connect_x002d_Documenttype" ma:displayName="Documenttype" ma:readOnly="false" ma:fieldId="{4a142704-ec40-4179-bc6d-c96ce8d3373c}" ma:sspId="ae033921-439f-46ba-b586-0b8c8775f769" ma:termSetId="b32830c9-2f01-41a4-9584-76856be504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27" nillable="true" ma:displayName="Taxonomy Catch All Column" ma:hidden="true" ma:list="{6569d0c8-caa8-464a-bf5f-b1c2e0c93f09}" ma:internalName="TaxCatchAll" ma:readOnly="false" ma:showField="CatchAllData" ma:web="cf923c75-2f3b-443a-bc50-cef5cafe9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d4a5e6ab761404298864f0be17ffc0c" ma:index="28" nillable="true" ma:taxonomy="true" ma:internalName="md4a5e6ab761404298864f0be17ffc0c" ma:taxonomyFieldName="Connect_x002d_Organisatieonderdeel" ma:displayName="Organisatieonderdeel" ma:readOnly="false" ma:fieldId="{6d4a5e6a-b761-4042-9886-4f0be17ffc0c}" ma:sspId="ae033921-439f-46ba-b586-0b8c8775f769" ma:termSetId="c2b43861-9788-46fe-987a-73aa67229d9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9" nillable="true" ma:taxonomy="true" ma:internalName="TaxKeywordTaxHTField" ma:taxonomyFieldName="TaxKeyword" ma:displayName="Ondernemingstrefwoorden" ma:readOnly="false" ma:fieldId="{23f27201-bee3-471e-b2e7-b64fd8b7ca38}" ma:taxonomyMulti="true" ma:sspId="ae033921-439f-46ba-b586-0b8c8775f76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32" nillable="true" ma:displayName="Taxonomy Catch All Column1" ma:hidden="true" ma:list="{6569d0c8-caa8-464a-bf5f-b1c2e0c93f09}" ma:internalName="TaxCatchAllLabel" ma:readOnly="true" ma:showField="CatchAllDataLabel" ma:web="cf923c75-2f3b-443a-bc50-cef5cafe9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j4385b9e35ef42c5bc2f4b49e945d3d0" ma:index="33" nillable="true" ma:taxonomy="true" ma:internalName="j4385b9e35ef42c5bc2f4b49e945d3d0" ma:taxonomyFieldName="Connect_x002d_SEfase" ma:displayName="SE-fase" ma:readOnly="false" ma:fieldId="{34385b9e-35ef-42c5-bc2f-4b49e945d3d0}" ma:sspId="ae033921-439f-46ba-b586-0b8c8775f769" ma:termSetId="f716fce9-825f-4685-8b2f-3ec3c4f171e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bd8c863d0e84969b217bbeafdb75459" ma:index="34" nillable="true" ma:taxonomy="true" ma:internalName="jbd8c863d0e84969b217bbeafdb75459" ma:taxonomyFieldName="Connect_x002d_Vertrouwelijkheid" ma:displayName="Vertrouwelijkheid" ma:readOnly="false" ma:default="3;#RWS Bedrijfsvertrouwelijk/geen|1523f3d8-a3f5-4033-a4d4-a04bf7d6d8cc" ma:fieldId="{3bd8c863-d0e8-4969-b217-bbeafdb75459}" ma:sspId="ae033921-439f-46ba-b586-0b8c8775f769" ma:termSetId="91227f9e-dc3b-4a5d-b701-63dd232956b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38b446f7b294aa48a544e5738eab49c" ma:index="35" nillable="true" ma:taxonomy="true" ma:internalName="d38b446f7b294aa48a544e5738eab49c" ma:taxonomyFieldName="Connect_x002d_IPMrol" ma:displayName="IPM-rol" ma:readOnly="false" ma:fieldId="{d38b446f-7b29-4aa4-8a54-4e5738eab49c}" ma:sspId="ae033921-439f-46ba-b586-0b8c8775f769" ma:termSetId="24bd5b06-8015-4365-ba06-edb9d679cf5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923c75-2f3b-443a-bc50-cef5cafe94ac" elementFormDefault="qualified">
    <xsd:import namespace="http://schemas.microsoft.com/office/2006/documentManagement/types"/>
    <xsd:import namespace="http://schemas.microsoft.com/office/infopath/2007/PartnerControls"/>
    <xsd:element name="_dlc_DocId" ma:index="37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38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9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Inhoudstype"/>
        <xsd:element ref="dc:title" minOccurs="0" maxOccurs="1" ma:index="3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ae033921-439f-46ba-b586-0b8c8775f769" ContentTypeId="0x0101006D56A7865C58A149A83C55730CE7EA18" PreviousValue="false"/>
</file>

<file path=customXml/item4.xml><?xml version="1.0" encoding="utf-8"?>
<?mso-contentType ?>
<FormTemplates xmlns="http://schemas.microsoft.com/sharepoint/v3/contenttype/forms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bd8c863d0e84969b217bbeafdb75459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RWS Bedrijfsvertrouwelijk/geen</TermName>
          <TermId xmlns="http://schemas.microsoft.com/office/infopath/2007/PartnerControls">1523f3d8-a3f5-4033-a4d4-a04bf7d6d8cc</TermId>
        </TermInfo>
      </Terms>
    </jbd8c863d0e84969b217bbeafdb75459>
    <_dlc_DocId xmlns="cf923c75-2f3b-443a-bc50-cef5cafe94ac">CON00-994298668-2221</_dlc_DocId>
    <TaxCatchAll xmlns="cb665cb2-4c1b-4338-95f1-4dd7cd771ce0">
      <Value>3</Value>
    </TaxCatchAll>
    <_dlc_DocIdUrl xmlns="cf923c75-2f3b-443a-bc50-cef5cafe94ac">
      <Url>https://connect.sp02.rws.nl/sites/con0000358/_layouts/15/DocIdRedir.aspx?ID=CON00-994298668-2221</Url>
      <Description>CON00-994298668-2221</Description>
    </_dlc_DocIdUrl>
    <Connect-Status xmlns="cb665cb2-4c1b-4338-95f1-4dd7cd771ce0">Concept</Connect-Status>
    <j4385b9e35ef42c5bc2f4b49e945d3d0 xmlns="cb665cb2-4c1b-4338-95f1-4dd7cd771ce0">
      <Terms xmlns="http://schemas.microsoft.com/office/infopath/2007/PartnerControls"/>
    </j4385b9e35ef42c5bc2f4b49e945d3d0>
    <Connect-Toelichting xmlns="cb665cb2-4c1b-4338-95f1-4dd7cd771ce0" xsi:nil="true"/>
    <Connect-Ondertekenaar xmlns="cb665cb2-4c1b-4338-95f1-4dd7cd771ce0">
      <UserInfo>
        <DisplayName/>
        <AccountId xsi:nil="true"/>
        <AccountType/>
      </UserInfo>
    </Connect-Ondertekenaar>
    <Connect-Contractmanager xmlns="cb665cb2-4c1b-4338-95f1-4dd7cd771ce0">
      <UserInfo>
        <DisplayName/>
        <AccountId xsi:nil="true"/>
        <AccountType/>
      </UserInfo>
    </Connect-Contractmanager>
    <Connect-Subtitel xmlns="cb665cb2-4c1b-4338-95f1-4dd7cd771ce0" xsi:nil="true"/>
    <TaxKeywordTaxHTField xmlns="cb665cb2-4c1b-4338-95f1-4dd7cd771ce0">
      <Terms xmlns="http://schemas.microsoft.com/office/infopath/2007/PartnerControls"/>
    </TaxKeywordTaxHTField>
    <e28f84c711554a75a94a2dfe3a3bea15 xmlns="cb665cb2-4c1b-4338-95f1-4dd7cd771ce0">
      <Terms xmlns="http://schemas.microsoft.com/office/infopath/2007/PartnerControls"/>
    </e28f84c711554a75a94a2dfe3a3bea15>
    <Connect-AuteurExtern xmlns="cb665cb2-4c1b-4338-95f1-4dd7cd771ce0" xsi:nil="true"/>
    <Connect-TechnischManager xmlns="cb665cb2-4c1b-4338-95f1-4dd7cd771ce0">
      <UserInfo>
        <DisplayName/>
        <AccountId xsi:nil="true"/>
        <AccountType/>
      </UserInfo>
    </Connect-TechnischManager>
    <md4a5e6ab761404298864f0be17ffc0c xmlns="cb665cb2-4c1b-4338-95f1-4dd7cd771ce0">
      <Terms xmlns="http://schemas.microsoft.com/office/infopath/2007/PartnerControls"/>
    </md4a5e6ab761404298864f0be17ffc0c>
    <d38b446f7b294aa48a544e5738eab49c xmlns="cb665cb2-4c1b-4338-95f1-4dd7cd771ce0">
      <Terms xmlns="http://schemas.microsoft.com/office/infopath/2007/PartnerControls"/>
    </d38b446f7b294aa48a544e5738eab49c>
    <ka142704ec404179bc6dc96ce8d3373c xmlns="cb665cb2-4c1b-4338-95f1-4dd7cd771ce0">
      <Terms xmlns="http://schemas.microsoft.com/office/infopath/2007/PartnerControls"/>
    </ka142704ec404179bc6dc96ce8d3373c>
    <URL xmlns="http://schemas.microsoft.com/sharepoint/v3">
      <Url xsi:nil="true"/>
      <Description xsi:nil="true"/>
    </URL>
    <Connect-DossierId xmlns="cb665cb2-4c1b-4338-95f1-4dd7cd771ce0" xsi:nil="true"/>
    <Connect-Archiefwaardig xmlns="cb665cb2-4c1b-4338-95f1-4dd7cd771ce0">Ja</Connect-Archiefwaardig>
    <Connect-ManagerProjectbeheersing xmlns="cb665cb2-4c1b-4338-95f1-4dd7cd771ce0">
      <UserInfo>
        <DisplayName/>
        <AccountId xsi:nil="true"/>
        <AccountType/>
      </UserInfo>
    </Connect-ManagerProjectbeheersing>
    <Connect-Omgevingsmanager xmlns="cb665cb2-4c1b-4338-95f1-4dd7cd771ce0">
      <UserInfo>
        <DisplayName/>
        <AccountId xsi:nil="true"/>
        <AccountType/>
      </UserInfo>
    </Connect-Omgevingsmanager>
    <Connect-Auteur xmlns="cb665cb2-4c1b-4338-95f1-4dd7cd771ce0">
      <UserInfo>
        <DisplayName/>
        <AccountId xsi:nil="true"/>
        <AccountType/>
      </UserInfo>
    </Connect-Auteur>
  </documentManagement>
</p:properties>
</file>

<file path=customXml/itemProps1.xml><?xml version="1.0" encoding="utf-8"?>
<ds:datastoreItem xmlns:ds="http://schemas.openxmlformats.org/officeDocument/2006/customXml" ds:itemID="{2DB9E622-09E4-4F8C-A2C5-D161722877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b665cb2-4c1b-4338-95f1-4dd7cd771ce0"/>
    <ds:schemaRef ds:uri="cf923c75-2f3b-443a-bc50-cef5cafe94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4F893D-3637-452B-97BB-7ADF773D98A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873B4CF-8B86-4F83-8A7A-03769E34796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76CF3039-749F-44FB-9698-B7CEC0DCD6C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68C09EB-44A3-4C8D-A621-54BA8CE2E8C2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f923c75-2f3b-443a-bc50-cef5cafe94ac"/>
    <ds:schemaRef ds:uri="http://purl.org/dc/elements/1.1/"/>
    <ds:schemaRef ds:uri="http://schemas.microsoft.com/office/2006/metadata/properties"/>
    <ds:schemaRef ds:uri="http://schemas.microsoft.com/office/infopath/2007/PartnerControls"/>
    <ds:schemaRef ds:uri="cb665cb2-4c1b-4338-95f1-4dd7cd771ce0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RWS 16X9 NL (7)</Template>
  <TotalTime>0</TotalTime>
  <Words>1825</Words>
  <Application>Microsoft Office PowerPoint</Application>
  <PresentationFormat>Breedbeeld</PresentationFormat>
  <Paragraphs>328</Paragraphs>
  <Slides>30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8" baseType="lpstr">
      <vt:lpstr>Arial</vt:lpstr>
      <vt:lpstr>Calibri</vt:lpstr>
      <vt:lpstr>DejaVu Sans</vt:lpstr>
      <vt:lpstr>Geneva</vt:lpstr>
      <vt:lpstr>Times New Roman</vt:lpstr>
      <vt:lpstr>Verdana</vt:lpstr>
      <vt:lpstr>Wingdings</vt:lpstr>
      <vt:lpstr>RWS 16:9 NL</vt:lpstr>
      <vt:lpstr>Algemene Inlichtingen KWASTT</vt:lpstr>
      <vt:lpstr>Welkomstwoord door Projectmanager  </vt:lpstr>
      <vt:lpstr>Eerste Inlichtingen bijeenkomst KWASTT</vt:lpstr>
      <vt:lpstr>Even voorstellen</vt:lpstr>
      <vt:lpstr>Agenda</vt:lpstr>
      <vt:lpstr>Doelstelling, scope en aandachtspunten</vt:lpstr>
      <vt:lpstr>Locatie en kenmerken Koning Willem-Alexandertunnel</vt:lpstr>
      <vt:lpstr>Locatie en kenmerken Salland-Twentetunnel</vt:lpstr>
      <vt:lpstr>Techniek</vt:lpstr>
      <vt:lpstr>PowerPoint-presentatie</vt:lpstr>
      <vt:lpstr>Techniek: meerjarig onderhoud 2/2</vt:lpstr>
      <vt:lpstr>Techniek: Voorgeschreven activiteiten</vt:lpstr>
      <vt:lpstr>Techniek: Benoemde activiteiten  </vt:lpstr>
      <vt:lpstr>Techniek: Veiligheid</vt:lpstr>
      <vt:lpstr>Omgeving</vt:lpstr>
      <vt:lpstr>Omgeving</vt:lpstr>
      <vt:lpstr>Omgeving: verkeersmanagement</vt:lpstr>
      <vt:lpstr>Aanbesteding en Contract</vt:lpstr>
      <vt:lpstr>Karakteristiek aanbesteding</vt:lpstr>
      <vt:lpstr>Contractopbouw: samenhang aanbestedingsdocumenten</vt:lpstr>
      <vt:lpstr>Aanbesteding: Selectiefase</vt:lpstr>
      <vt:lpstr>Aanbesteding: planning</vt:lpstr>
      <vt:lpstr>Aanbesteding: BPKV (kwaliteitscriteria)</vt:lpstr>
      <vt:lpstr>Aanbesteding: duurzaamheid (prestatiecriteria)</vt:lpstr>
      <vt:lpstr>Totstandkoming fictieve inschrijvingssom</vt:lpstr>
      <vt:lpstr>Contract: aandachtspunten</vt:lpstr>
      <vt:lpstr>Projectbeheersing</vt:lpstr>
      <vt:lpstr>Projectbeheersing</vt:lpstr>
      <vt:lpstr>Praktische zaken</vt:lpstr>
      <vt:lpstr>Tot slot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2023-06-20T07:03:26Z</dcterms:created>
  <dcterms:modified xsi:type="dcterms:W3CDTF">2024-03-04T00:08:48Z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0x0101006D56A7865C58A149A83C55730CE7EA18009F008BC113A0044E9008C07959BE0356</vt:lpwstr>
  </property>
  <property fmtid="{D5CDD505-2E9C-101B-9397-08002B2CF9AE}" pid="3" name="_dlc_DocIdItemGuid">
    <vt:lpwstr>4ab0aed6-268a-41a0-bcbf-5d1a7ae2f5fe</vt:lpwstr>
  </property>
  <property fmtid="{D5CDD505-2E9C-101B-9397-08002B2CF9AE}" pid="4" name="TaxKeyword">
    <vt:lpwstr/>
  </property>
  <property fmtid="{D5CDD505-2E9C-101B-9397-08002B2CF9AE}" pid="5" name="Connect-Vertrouwelijkheid">
    <vt:lpwstr>3;#RWS Bedrijfsvertrouwelijk/geen|1523f3d8-a3f5-4033-a4d4-a04bf7d6d8cc</vt:lpwstr>
  </property>
  <property fmtid="{D5CDD505-2E9C-101B-9397-08002B2CF9AE}" pid="6" name="Connect-Documenttype">
    <vt:lpwstr/>
  </property>
  <property fmtid="{D5CDD505-2E9C-101B-9397-08002B2CF9AE}" pid="7" name="Connect-SEfase">
    <vt:lpwstr/>
  </property>
  <property fmtid="{D5CDD505-2E9C-101B-9397-08002B2CF9AE}" pid="8" name="Connect-Organisatieonderdeel">
    <vt:lpwstr/>
  </property>
  <property fmtid="{D5CDD505-2E9C-101B-9397-08002B2CF9AE}" pid="9" name="Connect-IPMrol">
    <vt:lpwstr/>
  </property>
  <property fmtid="{D5CDD505-2E9C-101B-9397-08002B2CF9AE}" pid="10" name="Connect-Activiteit">
    <vt:lpwstr/>
  </property>
</Properties>
</file>