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7"/>
  </p:notesMasterIdLst>
  <p:sldIdLst>
    <p:sldId id="269" r:id="rId3"/>
    <p:sldId id="337" r:id="rId4"/>
    <p:sldId id="338" r:id="rId5"/>
    <p:sldId id="348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C5"/>
    <a:srgbClr val="BADBAD"/>
    <a:srgbClr val="C9E3BF"/>
    <a:srgbClr val="E3FEA8"/>
    <a:srgbClr val="B7FBA7"/>
    <a:srgbClr val="9BFFC8"/>
    <a:srgbClr val="FF8989"/>
    <a:srgbClr val="FCA304"/>
    <a:srgbClr val="3E89CE"/>
    <a:srgbClr val="245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3800" autoAdjust="0"/>
  </p:normalViewPr>
  <p:slideViewPr>
    <p:cSldViewPr>
      <p:cViewPr varScale="1">
        <p:scale>
          <a:sx n="104" d="100"/>
          <a:sy n="104" d="100"/>
        </p:scale>
        <p:origin x="79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C572E-0A21-418B-9E28-360951E3B4CB}" type="datetimeFigureOut">
              <a:rPr lang="nl-NL" smtClean="0"/>
              <a:t>11-1-2024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FAD-CD0E-4086-B8D0-D4F97D189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294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A9FAD-CD0E-4086-B8D0-D4F97D189FD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9399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4F4D23-D1EA-40CD-A218-9B629EB3BEF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900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4F4D23-D1EA-40CD-A218-9B629EB3BEF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944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9" indent="0" algn="ctr">
              <a:buNone/>
              <a:defRPr sz="2000"/>
            </a:lvl2pPr>
            <a:lvl3pPr marL="914418" indent="0" algn="ctr">
              <a:buNone/>
              <a:defRPr sz="1800"/>
            </a:lvl3pPr>
            <a:lvl4pPr marL="1371627" indent="0" algn="ctr">
              <a:buNone/>
              <a:defRPr sz="1600"/>
            </a:lvl4pPr>
            <a:lvl5pPr marL="1828837" indent="0" algn="ctr">
              <a:buNone/>
              <a:defRPr sz="1600"/>
            </a:lvl5pPr>
            <a:lvl6pPr marL="2286046" indent="0" algn="ctr">
              <a:buNone/>
              <a:defRPr sz="1600"/>
            </a:lvl6pPr>
            <a:lvl7pPr marL="2743255" indent="0" algn="ctr">
              <a:buNone/>
              <a:defRPr sz="1600"/>
            </a:lvl7pPr>
            <a:lvl8pPr marL="3200464" indent="0" algn="ctr">
              <a:buNone/>
              <a:defRPr sz="1600"/>
            </a:lvl8pPr>
            <a:lvl9pPr marL="365767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9349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12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4918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845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812800"/>
            <a:ext cx="4995880" cy="278765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929693" y="3886200"/>
            <a:ext cx="4980587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3947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493095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4051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163096" y="1417639"/>
            <a:ext cx="9419304" cy="46756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6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6336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33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smtClean="0"/>
              <a:t>Titelstijl van model bewerken</a:t>
            </a:r>
            <a:endParaRPr lang="nl-NL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930445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1771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116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696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955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995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734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2243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3118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9" indent="0">
              <a:buNone/>
              <a:defRPr sz="1400"/>
            </a:lvl2pPr>
            <a:lvl3pPr marL="914418" indent="0">
              <a:buNone/>
              <a:defRPr sz="1200"/>
            </a:lvl3pPr>
            <a:lvl4pPr marL="1371627" indent="0">
              <a:buNone/>
              <a:defRPr sz="1000"/>
            </a:lvl4pPr>
            <a:lvl5pPr marL="1828837" indent="0">
              <a:buNone/>
              <a:defRPr sz="1000"/>
            </a:lvl5pPr>
            <a:lvl6pPr marL="2286046" indent="0">
              <a:buNone/>
              <a:defRPr sz="1000"/>
            </a:lvl6pPr>
            <a:lvl7pPr marL="2743255" indent="0">
              <a:buNone/>
              <a:defRPr sz="1000"/>
            </a:lvl7pPr>
            <a:lvl8pPr marL="3200464" indent="0">
              <a:buNone/>
              <a:defRPr sz="1000"/>
            </a:lvl8pPr>
            <a:lvl9pPr marL="365767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6239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C5AEE-0464-4868-BA3A-14070AED7721}" type="datetimeFigureOut">
              <a:rPr lang="nl-NL" smtClean="0"/>
              <a:t>11-1-2024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E3CF6-A08F-4919-A5D6-32C64DE1B9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684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1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4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493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228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304" y="242013"/>
            <a:ext cx="10069393" cy="6373975"/>
          </a:xfrm>
          <a:prstGeom prst="rect">
            <a:avLst/>
          </a:prstGeom>
        </p:spPr>
      </p:pic>
      <p:sp>
        <p:nvSpPr>
          <p:cNvPr id="2" name="Ovaal 1"/>
          <p:cNvSpPr/>
          <p:nvPr/>
        </p:nvSpPr>
        <p:spPr>
          <a:xfrm>
            <a:off x="119336" y="1772816"/>
            <a:ext cx="9865096" cy="172819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15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587105"/>
              </p:ext>
            </p:extLst>
          </p:nvPr>
        </p:nvGraphicFramePr>
        <p:xfrm>
          <a:off x="335360" y="111027"/>
          <a:ext cx="9937104" cy="6624000"/>
        </p:xfrm>
        <a:graphic>
          <a:graphicData uri="http://schemas.openxmlformats.org/drawingml/2006/table">
            <a:tbl>
              <a:tblPr firstRow="1" firstCol="1" bandRow="1"/>
              <a:tblGrid>
                <a:gridCol w="385791">
                  <a:extLst>
                    <a:ext uri="{9D8B030D-6E8A-4147-A177-3AD203B41FA5}">
                      <a16:colId xmlns:a16="http://schemas.microsoft.com/office/drawing/2014/main" val="3831559075"/>
                    </a:ext>
                  </a:extLst>
                </a:gridCol>
                <a:gridCol w="541997">
                  <a:extLst>
                    <a:ext uri="{9D8B030D-6E8A-4147-A177-3AD203B41FA5}">
                      <a16:colId xmlns:a16="http://schemas.microsoft.com/office/drawing/2014/main" val="3975037743"/>
                    </a:ext>
                  </a:extLst>
                </a:gridCol>
                <a:gridCol w="3385994">
                  <a:extLst>
                    <a:ext uri="{9D8B030D-6E8A-4147-A177-3AD203B41FA5}">
                      <a16:colId xmlns:a16="http://schemas.microsoft.com/office/drawing/2014/main" val="2419194602"/>
                    </a:ext>
                  </a:extLst>
                </a:gridCol>
                <a:gridCol w="4159718">
                  <a:extLst>
                    <a:ext uri="{9D8B030D-6E8A-4147-A177-3AD203B41FA5}">
                      <a16:colId xmlns:a16="http://schemas.microsoft.com/office/drawing/2014/main" val="1883053606"/>
                    </a:ext>
                  </a:extLst>
                </a:gridCol>
                <a:gridCol w="1463604">
                  <a:extLst>
                    <a:ext uri="{9D8B030D-6E8A-4147-A177-3AD203B41FA5}">
                      <a16:colId xmlns:a16="http://schemas.microsoft.com/office/drawing/2014/main" val="2281914921"/>
                    </a:ext>
                  </a:extLst>
                </a:gridCol>
              </a:tblGrid>
              <a:tr h="283887">
                <a:tc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Omschrijving</a:t>
                      </a: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Toelichting</a:t>
                      </a: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Product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552153"/>
                  </a:ext>
                </a:extLst>
              </a:tr>
              <a:tr h="283887">
                <a:tc rowSpan="4"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Voorbereiding</a:t>
                      </a: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Leidraad</a:t>
                      </a: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factsheets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Leidraad</a:t>
                      </a: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bij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baseline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update van factsheets</a:t>
                      </a:r>
                      <a:endParaRPr lang="nl-NL" sz="1200" b="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063753"/>
                  </a:ext>
                </a:extLst>
              </a:tr>
              <a:tr h="283887">
                <a:tc vMerge="1"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NL" sz="1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Oefening ontwikkelpadenkaarten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OPK-oefening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431595"/>
                  </a:ext>
                </a:extLst>
              </a:tr>
              <a:tr h="473140">
                <a:tc vMerge="1"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NL" sz="1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Beoordelingscriteria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T.b.v</a:t>
                      </a: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baseline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multicriteria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-analyse (</a:t>
                      </a:r>
                      <a:r>
                        <a:rPr lang="en-GB" sz="1200" b="0" baseline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onderdeel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van </a:t>
                      </a:r>
                      <a:r>
                        <a:rPr lang="en-GB" sz="1200" b="0" baseline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7) </a:t>
                      </a:r>
                      <a:r>
                        <a:rPr lang="en-GB" sz="1200" b="0" baseline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baseline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vergelijkingssystematiek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GB" sz="1200" b="0" baseline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onderdeel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van </a:t>
                      </a:r>
                      <a:r>
                        <a:rPr lang="en-GB" sz="1200" b="0" baseline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</a:t>
                      </a:r>
                      <a:r>
                        <a:rPr lang="en-GB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11)</a:t>
                      </a:r>
                      <a:endParaRPr lang="nl-NL" sz="1200" b="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BC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736851"/>
                  </a:ext>
                </a:extLst>
              </a:tr>
              <a:tr h="283887">
                <a:tc vMerge="1"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Tussentijdse</a:t>
                      </a: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verkenningen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Zoetwateropgave</a:t>
                      </a: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effectiviteit</a:t>
                      </a: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van </a:t>
                      </a:r>
                      <a:r>
                        <a:rPr lang="en-GB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maatregelen</a:t>
                      </a:r>
                      <a:endParaRPr lang="nl-NL" sz="1200" b="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TV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964238"/>
                  </a:ext>
                </a:extLst>
              </a:tr>
              <a:tr h="283887">
                <a:tc rowSpan="2"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200" dirty="0" err="1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Opgave</a:t>
                      </a: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Landelijke</a:t>
                      </a:r>
                      <a:r>
                        <a:rPr lang="nl-NL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</a:t>
                      </a: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nelpuntenanalyse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465698"/>
                  </a:ext>
                </a:extLst>
              </a:tr>
              <a:tr h="283887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Sociaaleconomische</a:t>
                      </a:r>
                      <a:r>
                        <a:rPr lang="nl-NL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analyse - </a:t>
                      </a:r>
                      <a:r>
                        <a:rPr lang="nl-NL" sz="1200" b="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nulalternatief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SEA0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940231"/>
                  </a:ext>
                </a:extLst>
              </a:tr>
              <a:tr h="473140">
                <a:tc rowSpan="5"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Individuele </a:t>
                      </a:r>
                      <a:r>
                        <a:rPr lang="nl-NL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maatregelen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nl-NL" sz="12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Beschrijving </a:t>
                      </a:r>
                      <a:r>
                        <a:rPr lang="nl-NL" sz="12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 mogelijke maatregelen</a:t>
                      </a:r>
                      <a:endParaRPr lang="nl-NL" sz="12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baseline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Korte-, middellange- en </a:t>
                      </a:r>
                      <a:r>
                        <a:rPr lang="nl-NL" sz="1200" b="0" baseline="0" dirty="0" err="1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langetermijnmaatregelen</a:t>
                      </a:r>
                      <a:r>
                        <a:rPr lang="nl-NL" sz="1200" b="0" baseline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en incl. </a:t>
                      </a:r>
                      <a:r>
                        <a:rPr lang="nl-NL" sz="12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alternatieve en/of aanvullende maatregelen n.a.v. peer review</a:t>
                      </a:r>
                      <a:endParaRPr lang="nl-NL" sz="12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FS1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873838"/>
                  </a:ext>
                </a:extLst>
              </a:tr>
              <a:tr h="283887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nl-NL" sz="12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Peer </a:t>
                      </a:r>
                      <a:r>
                        <a:rPr lang="nl-NL" sz="1200" b="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review lijst met </a:t>
                      </a:r>
                      <a:r>
                        <a:rPr lang="nl-NL" sz="12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mogelijke </a:t>
                      </a:r>
                      <a:r>
                        <a:rPr lang="nl-NL" sz="1200" b="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maatregelen</a:t>
                      </a:r>
                      <a:endParaRPr lang="nl-NL" sz="12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nl-NL" sz="12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l-NL" sz="12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88780"/>
                  </a:ext>
                </a:extLst>
              </a:tr>
              <a:tr h="851657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12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Schatting kosten en</a:t>
                      </a:r>
                      <a:r>
                        <a:rPr lang="nl-NL" sz="1200" b="0" baseline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effecten van mogelijke maatregelen</a:t>
                      </a:r>
                      <a:endParaRPr lang="nl-NL" sz="12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kern="12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Kwantitatieve schatting van kosten en hydrologische effecten (m3, cm grondwaterstandstijging, etc.) + kwalitatieve schatting van effecten op zoetwater gebruiksfuncties (incl. </a:t>
                      </a:r>
                      <a:r>
                        <a:rPr lang="nl-NL" sz="1200" b="0" kern="1200" baseline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keteneffecten) </a:t>
                      </a:r>
                      <a:r>
                        <a:rPr lang="nl-NL" sz="1200" b="0" kern="12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score op overige beoordelingscriteria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FS2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252303"/>
                  </a:ext>
                </a:extLst>
              </a:tr>
              <a:tr h="1040913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Validatie kosten en effecten van mogelijke maatregelen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Validatie van geschatte kosten</a:t>
                      </a:r>
                      <a:r>
                        <a:rPr lang="nl-NL" sz="1200" b="0" kern="12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en </a:t>
                      </a:r>
                      <a:r>
                        <a:rPr lang="nl-NL" sz="1200" b="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hydrologische effecten</a:t>
                      </a:r>
                      <a:r>
                        <a:rPr lang="nl-NL" sz="1200" b="0" kern="12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+ validatie van aangedragen scores op overige beoordelingscriteria </a:t>
                      </a:r>
                      <a:r>
                        <a:rPr lang="nl-NL" sz="1200" b="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nl-NL" sz="1200" b="0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monetarisering</a:t>
                      </a:r>
                      <a:r>
                        <a:rPr lang="nl-NL" sz="1200" b="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/kwantificering van effecten op zoetwater gebruiksfuncties + bepaling</a:t>
                      </a:r>
                      <a:r>
                        <a:rPr lang="nl-NL" sz="1200" b="0" kern="120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200" b="0" kern="12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bovenregionale en cumulatieve effecten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FS3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162729"/>
                  </a:ext>
                </a:extLst>
              </a:tr>
              <a:tr h="47314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Sociaaleconomische</a:t>
                      </a:r>
                      <a:r>
                        <a:rPr lang="nl-NL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analyse - </a:t>
                      </a: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individuele maatregelen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nl-NL" sz="1200" b="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SEA1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393600"/>
                  </a:ext>
                </a:extLst>
              </a:tr>
              <a:tr h="473140">
                <a:tc rowSpan="4"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120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Maatregelpakketten</a:t>
                      </a: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Beleidsalternatieven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Doelenpakket, economisch kansrijk pakket en sociaal-maatschappelijk pakket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500597"/>
                  </a:ext>
                </a:extLst>
              </a:tr>
              <a:tr h="283887">
                <a:tc vMerge="1">
                  <a:txBody>
                    <a:bodyPr/>
                    <a:lstStyle/>
                    <a:p>
                      <a:pPr marL="457200" indent="-45720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nl-NL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Ontwikkelpadenkaarten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OPK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452270"/>
                  </a:ext>
                </a:extLst>
              </a:tr>
              <a:tr h="283887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nl-NL" sz="12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Voorkeurspakket met </a:t>
                      </a:r>
                      <a:r>
                        <a:rPr lang="nl-NL" sz="12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ontwikkelpadenkaart</a:t>
                      </a:r>
                      <a:endParaRPr lang="nl-NL" sz="12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nl-NL" sz="12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623124"/>
                  </a:ext>
                </a:extLst>
              </a:tr>
              <a:tr h="283887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Sociaaleconomische analyse - maatregelpakketten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b="0" baseline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Incl. second opinion CPB</a:t>
                      </a:r>
                      <a:endParaRPr lang="nl-NL" sz="1200" b="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200" b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SEA2</a:t>
                      </a:r>
                      <a:endParaRPr lang="nl-NL" sz="1200" b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199697"/>
                  </a:ext>
                </a:extLst>
              </a:tr>
            </a:tbl>
          </a:graphicData>
        </a:graphic>
      </p:graphicFrame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8488" y="82447"/>
            <a:ext cx="1427325" cy="8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3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hthoek 5">
            <a:extLst>
              <a:ext uri="{FF2B5EF4-FFF2-40B4-BE49-F238E27FC236}">
                <a16:creationId xmlns:a16="http://schemas.microsoft.com/office/drawing/2014/main" id="{99DB4B8E-CF47-C757-B7CE-E63DC0546864}"/>
              </a:ext>
            </a:extLst>
          </p:cNvPr>
          <p:cNvSpPr/>
          <p:nvPr/>
        </p:nvSpPr>
        <p:spPr>
          <a:xfrm>
            <a:off x="7569740" y="119351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hthoek 5">
            <a:extLst>
              <a:ext uri="{FF2B5EF4-FFF2-40B4-BE49-F238E27FC236}">
                <a16:creationId xmlns:a16="http://schemas.microsoft.com/office/drawing/2014/main" id="{394AD0E2-366A-9FD3-B0ED-D963A67B46F2}"/>
              </a:ext>
            </a:extLst>
          </p:cNvPr>
          <p:cNvSpPr/>
          <p:nvPr/>
        </p:nvSpPr>
        <p:spPr>
          <a:xfrm>
            <a:off x="5801585" y="117995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Rechthoek 177">
            <a:extLst>
              <a:ext uri="{FF2B5EF4-FFF2-40B4-BE49-F238E27FC236}">
                <a16:creationId xmlns:a16="http://schemas.microsoft.com/office/drawing/2014/main" id="{613D0372-A638-614D-F345-9E382F0E56B3}"/>
              </a:ext>
            </a:extLst>
          </p:cNvPr>
          <p:cNvSpPr/>
          <p:nvPr/>
        </p:nvSpPr>
        <p:spPr>
          <a:xfrm>
            <a:off x="6390721" y="116632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Rechthoek 5">
            <a:extLst>
              <a:ext uri="{FF2B5EF4-FFF2-40B4-BE49-F238E27FC236}">
                <a16:creationId xmlns:a16="http://schemas.microsoft.com/office/drawing/2014/main" id="{394AD0E2-366A-9FD3-B0ED-D963A67B46F2}"/>
              </a:ext>
            </a:extLst>
          </p:cNvPr>
          <p:cNvSpPr/>
          <p:nvPr/>
        </p:nvSpPr>
        <p:spPr>
          <a:xfrm>
            <a:off x="8158342" y="120655"/>
            <a:ext cx="563384" cy="640599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1" name="Connector: Elbow 164">
            <a:extLst>
              <a:ext uri="{FF2B5EF4-FFF2-40B4-BE49-F238E27FC236}">
                <a16:creationId xmlns:a16="http://schemas.microsoft.com/office/drawing/2014/main" id="{AF668A54-B559-3B48-2A9C-EFBAA350AD88}"/>
              </a:ext>
            </a:extLst>
          </p:cNvPr>
          <p:cNvCxnSpPr>
            <a:cxnSpLocks/>
          </p:cNvCxnSpPr>
          <p:nvPr/>
        </p:nvCxnSpPr>
        <p:spPr>
          <a:xfrm rot="16200000" flipH="1">
            <a:off x="7885451" y="4776420"/>
            <a:ext cx="720000" cy="0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Rechthoek 5">
            <a:extLst>
              <a:ext uri="{FF2B5EF4-FFF2-40B4-BE49-F238E27FC236}">
                <a16:creationId xmlns:a16="http://schemas.microsoft.com/office/drawing/2014/main" id="{1C1597B8-71E3-D268-2BDE-4C067DE4DFA2}"/>
              </a:ext>
            </a:extLst>
          </p:cNvPr>
          <p:cNvSpPr/>
          <p:nvPr/>
        </p:nvSpPr>
        <p:spPr>
          <a:xfrm>
            <a:off x="6978635" y="119352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43" name="Connector: Elbow 141">
            <a:extLst>
              <a:ext uri="{FF2B5EF4-FFF2-40B4-BE49-F238E27FC236}">
                <a16:creationId xmlns:a16="http://schemas.microsoft.com/office/drawing/2014/main" id="{23DCD7B6-5062-DD87-ED72-BD1C604DE5A9}"/>
              </a:ext>
            </a:extLst>
          </p:cNvPr>
          <p:cNvCxnSpPr>
            <a:cxnSpLocks/>
          </p:cNvCxnSpPr>
          <p:nvPr/>
        </p:nvCxnSpPr>
        <p:spPr>
          <a:xfrm rot="5400000">
            <a:off x="6173390" y="5036200"/>
            <a:ext cx="205419" cy="1109"/>
          </a:xfrm>
          <a:prstGeom prst="bentConnector3">
            <a:avLst>
              <a:gd name="adj1" fmla="val 50000"/>
            </a:avLst>
          </a:prstGeom>
          <a:ln w="1270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Rechthoek 5">
            <a:extLst>
              <a:ext uri="{FF2B5EF4-FFF2-40B4-BE49-F238E27FC236}">
                <a16:creationId xmlns:a16="http://schemas.microsoft.com/office/drawing/2014/main" id="{394AD0E2-366A-9FD3-B0ED-D963A67B46F2}"/>
              </a:ext>
            </a:extLst>
          </p:cNvPr>
          <p:cNvSpPr/>
          <p:nvPr/>
        </p:nvSpPr>
        <p:spPr>
          <a:xfrm>
            <a:off x="10520911" y="124159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2" name="Rechthoek 281">
            <a:extLst>
              <a:ext uri="{FF2B5EF4-FFF2-40B4-BE49-F238E27FC236}">
                <a16:creationId xmlns:a16="http://schemas.microsoft.com/office/drawing/2014/main" id="{613D0372-A638-614D-F345-9E382F0E56B3}"/>
              </a:ext>
            </a:extLst>
          </p:cNvPr>
          <p:cNvSpPr/>
          <p:nvPr/>
        </p:nvSpPr>
        <p:spPr>
          <a:xfrm>
            <a:off x="11110047" y="122796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Rechthoek 5">
            <a:extLst>
              <a:ext uri="{FF2B5EF4-FFF2-40B4-BE49-F238E27FC236}">
                <a16:creationId xmlns:a16="http://schemas.microsoft.com/office/drawing/2014/main" id="{99DB4B8E-CF47-C757-B7CE-E63DC0546864}"/>
              </a:ext>
            </a:extLst>
          </p:cNvPr>
          <p:cNvSpPr/>
          <p:nvPr/>
        </p:nvSpPr>
        <p:spPr>
          <a:xfrm>
            <a:off x="9926497" y="122011"/>
            <a:ext cx="563384" cy="640599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Rechthoek 186">
            <a:extLst>
              <a:ext uri="{FF2B5EF4-FFF2-40B4-BE49-F238E27FC236}">
                <a16:creationId xmlns:a16="http://schemas.microsoft.com/office/drawing/2014/main" id="{613D0372-A638-614D-F345-9E382F0E56B3}"/>
              </a:ext>
            </a:extLst>
          </p:cNvPr>
          <p:cNvSpPr/>
          <p:nvPr/>
        </p:nvSpPr>
        <p:spPr>
          <a:xfrm>
            <a:off x="8747478" y="119292"/>
            <a:ext cx="563384" cy="640599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Rechthoek 5">
            <a:extLst>
              <a:ext uri="{FF2B5EF4-FFF2-40B4-BE49-F238E27FC236}">
                <a16:creationId xmlns:a16="http://schemas.microsoft.com/office/drawing/2014/main" id="{1C1597B8-71E3-D268-2BDE-4C067DE4DFA2}"/>
              </a:ext>
            </a:extLst>
          </p:cNvPr>
          <p:cNvSpPr/>
          <p:nvPr/>
        </p:nvSpPr>
        <p:spPr>
          <a:xfrm>
            <a:off x="9335392" y="122012"/>
            <a:ext cx="563384" cy="640599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Rechthoek 5">
            <a:extLst>
              <a:ext uri="{FF2B5EF4-FFF2-40B4-BE49-F238E27FC236}">
                <a16:creationId xmlns:a16="http://schemas.microsoft.com/office/drawing/2014/main" id="{394AD0E2-366A-9FD3-B0ED-D963A67B46F2}"/>
              </a:ext>
            </a:extLst>
          </p:cNvPr>
          <p:cNvSpPr/>
          <p:nvPr/>
        </p:nvSpPr>
        <p:spPr>
          <a:xfrm>
            <a:off x="3440985" y="117995"/>
            <a:ext cx="563384" cy="640599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Rechthoek 5">
            <a:extLst>
              <a:ext uri="{FF2B5EF4-FFF2-40B4-BE49-F238E27FC236}">
                <a16:creationId xmlns:a16="http://schemas.microsoft.com/office/drawing/2014/main" id="{99DB4B8E-CF47-C757-B7CE-E63DC0546864}"/>
              </a:ext>
            </a:extLst>
          </p:cNvPr>
          <p:cNvSpPr/>
          <p:nvPr/>
        </p:nvSpPr>
        <p:spPr>
          <a:xfrm>
            <a:off x="5209140" y="119351"/>
            <a:ext cx="563384" cy="640599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Rechthoek 161">
            <a:extLst>
              <a:ext uri="{FF2B5EF4-FFF2-40B4-BE49-F238E27FC236}">
                <a16:creationId xmlns:a16="http://schemas.microsoft.com/office/drawing/2014/main" id="{613D0372-A638-614D-F345-9E382F0E56B3}"/>
              </a:ext>
            </a:extLst>
          </p:cNvPr>
          <p:cNvSpPr/>
          <p:nvPr/>
        </p:nvSpPr>
        <p:spPr>
          <a:xfrm>
            <a:off x="4030121" y="116632"/>
            <a:ext cx="563384" cy="640599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hthoek 5">
            <a:extLst>
              <a:ext uri="{FF2B5EF4-FFF2-40B4-BE49-F238E27FC236}">
                <a16:creationId xmlns:a16="http://schemas.microsoft.com/office/drawing/2014/main" id="{1C1597B8-71E3-D268-2BDE-4C067DE4DFA2}"/>
              </a:ext>
            </a:extLst>
          </p:cNvPr>
          <p:cNvSpPr/>
          <p:nvPr/>
        </p:nvSpPr>
        <p:spPr>
          <a:xfrm>
            <a:off x="4618035" y="119352"/>
            <a:ext cx="563384" cy="640599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echthoek 5">
            <a:extLst>
              <a:ext uri="{FF2B5EF4-FFF2-40B4-BE49-F238E27FC236}">
                <a16:creationId xmlns:a16="http://schemas.microsoft.com/office/drawing/2014/main" id="{394AD0E2-366A-9FD3-B0ED-D963A67B46F2}"/>
              </a:ext>
            </a:extLst>
          </p:cNvPr>
          <p:cNvSpPr/>
          <p:nvPr/>
        </p:nvSpPr>
        <p:spPr>
          <a:xfrm>
            <a:off x="1077600" y="120714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Rechthoek 5">
            <a:extLst>
              <a:ext uri="{FF2B5EF4-FFF2-40B4-BE49-F238E27FC236}">
                <a16:creationId xmlns:a16="http://schemas.microsoft.com/office/drawing/2014/main" id="{99DB4B8E-CF47-C757-B7CE-E63DC0546864}"/>
              </a:ext>
            </a:extLst>
          </p:cNvPr>
          <p:cNvSpPr/>
          <p:nvPr/>
        </p:nvSpPr>
        <p:spPr>
          <a:xfrm>
            <a:off x="2845755" y="122070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hthoek 149">
            <a:extLst>
              <a:ext uri="{FF2B5EF4-FFF2-40B4-BE49-F238E27FC236}">
                <a16:creationId xmlns:a16="http://schemas.microsoft.com/office/drawing/2014/main" id="{613D0372-A638-614D-F345-9E382F0E56B3}"/>
              </a:ext>
            </a:extLst>
          </p:cNvPr>
          <p:cNvSpPr/>
          <p:nvPr/>
        </p:nvSpPr>
        <p:spPr>
          <a:xfrm>
            <a:off x="1666736" y="119351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hthoek 5">
            <a:extLst>
              <a:ext uri="{FF2B5EF4-FFF2-40B4-BE49-F238E27FC236}">
                <a16:creationId xmlns:a16="http://schemas.microsoft.com/office/drawing/2014/main" id="{1C1597B8-71E3-D268-2BDE-4C067DE4DFA2}"/>
              </a:ext>
            </a:extLst>
          </p:cNvPr>
          <p:cNvSpPr/>
          <p:nvPr/>
        </p:nvSpPr>
        <p:spPr>
          <a:xfrm>
            <a:off x="2254650" y="122071"/>
            <a:ext cx="563384" cy="640599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531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86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5B0BDA-28B3-CA34-B727-872398FD751F}"/>
              </a:ext>
            </a:extLst>
          </p:cNvPr>
          <p:cNvSpPr/>
          <p:nvPr/>
        </p:nvSpPr>
        <p:spPr>
          <a:xfrm>
            <a:off x="9056941" y="1527906"/>
            <a:ext cx="1981920" cy="8012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55139" marR="0" lvl="0" indent="-255139" algn="l" defTabSz="326578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139" algn="l"/>
              </a:tabLst>
              <a:defRPr/>
            </a:pPr>
            <a:r>
              <a: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nl-NL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Verwijzing </a:t>
            </a:r>
            <a:r>
              <a: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naar nummer beschreven activiteit</a:t>
            </a:r>
          </a:p>
          <a:p>
            <a:pPr marL="255139" marR="0" lvl="0" indent="-255139" algn="l" defTabSz="3265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139" algn="l"/>
              </a:tabLst>
              <a:defRPr/>
            </a:pPr>
            <a:r>
              <a: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nl-NL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Mijlpalen/producten</a:t>
            </a:r>
          </a:p>
          <a:p>
            <a:pPr marL="255139" marR="0" lvl="0" indent="-255139" algn="l" defTabSz="3265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139" algn="l"/>
              </a:tabLst>
              <a:defRPr/>
            </a:pPr>
            <a:r>
              <a:rPr kumimoji="0" lang="en-GB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kumimoji="0" lang="en-GB" sz="643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Bespreken</a:t>
            </a:r>
            <a:r>
              <a:rPr kumimoji="0" lang="en-GB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per </a:t>
            </a:r>
            <a:r>
              <a:rPr kumimoji="0" lang="en-GB" sz="643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</a:t>
            </a:r>
            <a:endParaRPr kumimoji="0" lang="en-GB" sz="643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5139" marR="0" lvl="0" indent="-255139" algn="l" defTabSz="3265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139" algn="l"/>
              </a:tabLst>
              <a:defRPr/>
            </a:pPr>
            <a:r>
              <a:rPr lang="en-GB" sz="643" dirty="0">
                <a:solidFill>
                  <a:prstClr val="black"/>
                </a:solidFill>
                <a:latin typeface="Calibri" panose="020F0502020204030204"/>
              </a:rPr>
              <a:t>	</a:t>
            </a:r>
            <a:r>
              <a:rPr lang="en-GB" sz="643" dirty="0" err="1" smtClean="0">
                <a:solidFill>
                  <a:prstClr val="black"/>
                </a:solidFill>
                <a:latin typeface="Calibri" panose="020F0502020204030204"/>
              </a:rPr>
              <a:t>Bespreken</a:t>
            </a:r>
            <a:r>
              <a:rPr lang="en-GB" sz="643" dirty="0" smtClean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GB" sz="643" dirty="0" err="1" smtClean="0">
                <a:solidFill>
                  <a:prstClr val="black"/>
                </a:solidFill>
                <a:latin typeface="Calibri" panose="020F0502020204030204"/>
              </a:rPr>
              <a:t>plenair</a:t>
            </a:r>
            <a:endParaRPr lang="en-GB" sz="643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255139" marR="0" lvl="0" indent="-255139" algn="l" defTabSz="326578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139" algn="l"/>
              </a:tabLst>
              <a:defRPr/>
            </a:pPr>
            <a:r>
              <a:rPr kumimoji="0" lang="en-GB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en-GB" sz="643" dirty="0" smtClean="0">
                <a:solidFill>
                  <a:prstClr val="black"/>
                </a:solidFill>
                <a:latin typeface="Calibri" panose="020F0502020204030204"/>
              </a:rPr>
              <a:t>Data-</a:t>
            </a:r>
            <a:r>
              <a:rPr lang="en-GB" sz="643" dirty="0" err="1" smtClean="0">
                <a:solidFill>
                  <a:prstClr val="black"/>
                </a:solidFill>
                <a:latin typeface="Calibri" panose="020F0502020204030204"/>
              </a:rPr>
              <a:t>uitwisseling</a:t>
            </a:r>
            <a:endParaRPr kumimoji="0" lang="en-GB" sz="643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Diamond 95">
            <a:extLst>
              <a:ext uri="{FF2B5EF4-FFF2-40B4-BE49-F238E27FC236}">
                <a16:creationId xmlns:a16="http://schemas.microsoft.com/office/drawing/2014/main" id="{B34AE666-6981-7A4B-0FE7-B90FA24A22F3}"/>
              </a:ext>
            </a:extLst>
          </p:cNvPr>
          <p:cNvSpPr/>
          <p:nvPr/>
        </p:nvSpPr>
        <p:spPr>
          <a:xfrm>
            <a:off x="9177459" y="1729546"/>
            <a:ext cx="77143" cy="77143"/>
          </a:xfrm>
          <a:prstGeom prst="diamond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64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EC48C4C3-C76D-7D21-45A6-DE9CF1FBC964}"/>
              </a:ext>
            </a:extLst>
          </p:cNvPr>
          <p:cNvSpPr/>
          <p:nvPr/>
        </p:nvSpPr>
        <p:spPr>
          <a:xfrm>
            <a:off x="9167187" y="1571026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7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18D56E0F-411C-B8DA-0E5E-2FBE1DD56A98}"/>
              </a:ext>
            </a:extLst>
          </p:cNvPr>
          <p:cNvSpPr/>
          <p:nvPr/>
        </p:nvSpPr>
        <p:spPr>
          <a:xfrm>
            <a:off x="1586529" y="4557314"/>
            <a:ext cx="1065419" cy="2003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Activiteit landelijk team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CB89E180-6A59-12B3-B239-09E897C49C4C}"/>
              </a:ext>
            </a:extLst>
          </p:cNvPr>
          <p:cNvSpPr/>
          <p:nvPr/>
        </p:nvSpPr>
        <p:spPr>
          <a:xfrm>
            <a:off x="1586529" y="4327438"/>
            <a:ext cx="1065419" cy="20036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Activiteit </a:t>
            </a:r>
            <a:r>
              <a: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regio’s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6DB45E5-798C-94F5-B766-F553E21D0DC9}"/>
              </a:ext>
            </a:extLst>
          </p:cNvPr>
          <p:cNvSpPr/>
          <p:nvPr/>
        </p:nvSpPr>
        <p:spPr>
          <a:xfrm>
            <a:off x="1586529" y="4787190"/>
            <a:ext cx="1065419" cy="20036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Uitwisseling</a:t>
            </a:r>
            <a:endParaRPr kumimoji="0" lang="nl-NL" sz="64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2" name="Connector: Elbow 106">
            <a:extLst>
              <a:ext uri="{FF2B5EF4-FFF2-40B4-BE49-F238E27FC236}">
                <a16:creationId xmlns:a16="http://schemas.microsoft.com/office/drawing/2014/main" id="{1727E92E-D97A-7444-D907-A687CFE30D4F}"/>
              </a:ext>
            </a:extLst>
          </p:cNvPr>
          <p:cNvCxnSpPr>
            <a:cxnSpLocks/>
          </p:cNvCxnSpPr>
          <p:nvPr/>
        </p:nvCxnSpPr>
        <p:spPr>
          <a:xfrm rot="16200000" flipH="1">
            <a:off x="4828563" y="2332238"/>
            <a:ext cx="540000" cy="0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onnector: Elbow 126">
            <a:extLst>
              <a:ext uri="{FF2B5EF4-FFF2-40B4-BE49-F238E27FC236}">
                <a16:creationId xmlns:a16="http://schemas.microsoft.com/office/drawing/2014/main" id="{61B67DC8-648D-67F6-6703-A162EDC33203}"/>
              </a:ext>
            </a:extLst>
          </p:cNvPr>
          <p:cNvCxnSpPr>
            <a:cxnSpLocks/>
            <a:stCxn id="170" idx="2"/>
            <a:endCxn id="198" idx="1"/>
          </p:cNvCxnSpPr>
          <p:nvPr/>
        </p:nvCxnSpPr>
        <p:spPr>
          <a:xfrm rot="16200000" flipH="1">
            <a:off x="5371857" y="3245911"/>
            <a:ext cx="908577" cy="78012"/>
          </a:xfrm>
          <a:prstGeom prst="bentConnector2">
            <a:avLst/>
          </a:prstGeom>
          <a:ln w="12700">
            <a:solidFill>
              <a:srgbClr val="00B050"/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DDE5320-1324-435D-7C6B-EA1481192280}"/>
              </a:ext>
            </a:extLst>
          </p:cNvPr>
          <p:cNvGrpSpPr/>
          <p:nvPr/>
        </p:nvGrpSpPr>
        <p:grpSpPr>
          <a:xfrm>
            <a:off x="5070442" y="3009937"/>
            <a:ext cx="422982" cy="211231"/>
            <a:chOff x="5231473" y="3273737"/>
            <a:chExt cx="592175" cy="295723"/>
          </a:xfrm>
        </p:grpSpPr>
        <p:sp>
          <p:nvSpPr>
            <p:cNvPr id="173" name="Rectangle 122">
              <a:extLst>
                <a:ext uri="{FF2B5EF4-FFF2-40B4-BE49-F238E27FC236}">
                  <a16:creationId xmlns:a16="http://schemas.microsoft.com/office/drawing/2014/main" id="{819EE0A9-72C0-0C19-5541-23EF8B656151}"/>
                </a:ext>
              </a:extLst>
            </p:cNvPr>
            <p:cNvSpPr/>
            <p:nvPr/>
          </p:nvSpPr>
          <p:spPr>
            <a:xfrm>
              <a:off x="5283648" y="3317458"/>
              <a:ext cx="540000" cy="25200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71" b="0" i="0" u="none" strike="noStrike" kern="1200" cap="none" spc="-36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Peer review</a:t>
              </a:r>
            </a:p>
          </p:txBody>
        </p:sp>
        <p:sp>
          <p:nvSpPr>
            <p:cNvPr id="213" name="Oval 117">
              <a:extLst>
                <a:ext uri="{FF2B5EF4-FFF2-40B4-BE49-F238E27FC236}">
                  <a16:creationId xmlns:a16="http://schemas.microsoft.com/office/drawing/2014/main" id="{2EBF06DE-471A-5678-FC20-7FFDDC9F7787}"/>
                </a:ext>
              </a:extLst>
            </p:cNvPr>
            <p:cNvSpPr/>
            <p:nvPr/>
          </p:nvSpPr>
          <p:spPr>
            <a:xfrm>
              <a:off x="5231473" y="3273737"/>
              <a:ext cx="144000" cy="14531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71" b="1" dirty="0">
                  <a:solidFill>
                    <a:prstClr val="white"/>
                  </a:solidFill>
                  <a:latin typeface="Calibri" panose="020F0502020204030204"/>
                </a:rPr>
                <a:t>4</a:t>
              </a:r>
              <a:endParaRPr kumimoji="0" lang="nl-NL" sz="57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73E48F8-A5FC-FCEC-600A-3BE202AA78A6}"/>
              </a:ext>
            </a:extLst>
          </p:cNvPr>
          <p:cNvGrpSpPr/>
          <p:nvPr/>
        </p:nvGrpSpPr>
        <p:grpSpPr>
          <a:xfrm>
            <a:off x="5299682" y="2235753"/>
            <a:ext cx="1206125" cy="257143"/>
            <a:chOff x="5267105" y="5224559"/>
            <a:chExt cx="1688574" cy="360000"/>
          </a:xfrm>
          <a:solidFill>
            <a:schemeClr val="bg1"/>
          </a:solidFill>
        </p:grpSpPr>
        <p:sp>
          <p:nvSpPr>
            <p:cNvPr id="163" name="Rectangle 48">
              <a:extLst>
                <a:ext uri="{FF2B5EF4-FFF2-40B4-BE49-F238E27FC236}">
                  <a16:creationId xmlns:a16="http://schemas.microsoft.com/office/drawing/2014/main" id="{ABF2DC60-2039-6F25-FBDD-5DAED40D67AE}"/>
                </a:ext>
              </a:extLst>
            </p:cNvPr>
            <p:cNvSpPr/>
            <p:nvPr/>
          </p:nvSpPr>
          <p:spPr>
            <a:xfrm>
              <a:off x="5267105" y="5268733"/>
              <a:ext cx="1458560" cy="2520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571" dirty="0" err="1" smtClean="0">
                  <a:solidFill>
                    <a:srgbClr val="0070C0"/>
                  </a:solidFill>
                  <a:latin typeface="Calibri" panose="020F0502020204030204"/>
                </a:rPr>
                <a:t>Sociaale</a:t>
              </a:r>
              <a:r>
                <a:rPr kumimoji="0" lang="nl-NL" sz="571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conomische</a:t>
              </a:r>
              <a:r>
                <a:rPr kumimoji="0" lang="nl-NL" sz="571" b="0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analyse </a:t>
              </a:r>
            </a:p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71" b="0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</a:t>
              </a:r>
              <a:r>
                <a:rPr kumimoji="0" lang="nl-NL" sz="571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nulalternatief</a:t>
              </a: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204" name="Diamond 89">
              <a:extLst>
                <a:ext uri="{FF2B5EF4-FFF2-40B4-BE49-F238E27FC236}">
                  <a16:creationId xmlns:a16="http://schemas.microsoft.com/office/drawing/2014/main" id="{923D5959-49BD-F7F8-CCB0-615755E7A8E1}"/>
                </a:ext>
              </a:extLst>
            </p:cNvPr>
            <p:cNvSpPr/>
            <p:nvPr/>
          </p:nvSpPr>
          <p:spPr>
            <a:xfrm>
              <a:off x="6595679" y="5224559"/>
              <a:ext cx="360000" cy="360000"/>
            </a:xfrm>
            <a:prstGeom prst="diamond">
              <a:avLst/>
            </a:prstGeom>
            <a:grp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643" dirty="0" smtClean="0">
                  <a:solidFill>
                    <a:prstClr val="black"/>
                  </a:solidFill>
                  <a:latin typeface="Calibri" panose="020F0502020204030204"/>
                </a:rPr>
                <a:t>SEA</a:t>
              </a:r>
              <a:r>
                <a:rPr kumimoji="0" lang="nl-NL" sz="643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  <a:endPara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FF3C100-9389-B4DA-DAD9-7ED086AA6623}"/>
              </a:ext>
            </a:extLst>
          </p:cNvPr>
          <p:cNvGrpSpPr/>
          <p:nvPr/>
        </p:nvGrpSpPr>
        <p:grpSpPr>
          <a:xfrm>
            <a:off x="5798410" y="5085182"/>
            <a:ext cx="4241144" cy="266369"/>
            <a:chOff x="5997323" y="7046847"/>
            <a:chExt cx="5937600" cy="372915"/>
          </a:xfrm>
        </p:grpSpPr>
        <p:sp>
          <p:nvSpPr>
            <p:cNvPr id="160" name="Rectangle 45">
              <a:extLst>
                <a:ext uri="{FF2B5EF4-FFF2-40B4-BE49-F238E27FC236}">
                  <a16:creationId xmlns:a16="http://schemas.microsoft.com/office/drawing/2014/main" id="{D5ABD7AA-8D37-C6D3-93C5-C5847C0EA91A}"/>
                </a:ext>
              </a:extLst>
            </p:cNvPr>
            <p:cNvSpPr/>
            <p:nvPr/>
          </p:nvSpPr>
          <p:spPr>
            <a:xfrm>
              <a:off x="6061180" y="7113763"/>
              <a:ext cx="5668792" cy="252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77143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71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Trechteren </a:t>
              </a: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naar voorkeursmaatregelpakket </a:t>
              </a:r>
              <a:r>
                <a:rPr kumimoji="0" lang="nl-NL" sz="571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met </a:t>
              </a: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ontwikkelpadenkaart</a:t>
              </a:r>
              <a:endParaRPr kumimoji="0" lang="nl-NL" sz="57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Diamond 138">
              <a:extLst>
                <a:ext uri="{FF2B5EF4-FFF2-40B4-BE49-F238E27FC236}">
                  <a16:creationId xmlns:a16="http://schemas.microsoft.com/office/drawing/2014/main" id="{268BA39F-5307-419E-6FAC-60BAE852383A}"/>
                </a:ext>
              </a:extLst>
            </p:cNvPr>
            <p:cNvSpPr/>
            <p:nvPr/>
          </p:nvSpPr>
          <p:spPr>
            <a:xfrm>
              <a:off x="11574923" y="7059762"/>
              <a:ext cx="360000" cy="360000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643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VP</a:t>
              </a:r>
            </a:p>
          </p:txBody>
        </p:sp>
        <p:sp>
          <p:nvSpPr>
            <p:cNvPr id="223" name="Oval 143">
              <a:extLst>
                <a:ext uri="{FF2B5EF4-FFF2-40B4-BE49-F238E27FC236}">
                  <a16:creationId xmlns:a16="http://schemas.microsoft.com/office/drawing/2014/main" id="{6D57E677-D892-D869-FF3A-34A7C92DB13C}"/>
                </a:ext>
              </a:extLst>
            </p:cNvPr>
            <p:cNvSpPr/>
            <p:nvPr/>
          </p:nvSpPr>
          <p:spPr>
            <a:xfrm>
              <a:off x="5997323" y="7046847"/>
              <a:ext cx="144000" cy="14531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71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</a:t>
              </a:r>
              <a:endParaRPr kumimoji="0" lang="nl-NL" sz="57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D485548-B42F-22F1-2C08-E3D4F25F646B}"/>
              </a:ext>
            </a:extLst>
          </p:cNvPr>
          <p:cNvGrpSpPr/>
          <p:nvPr/>
        </p:nvGrpSpPr>
        <p:grpSpPr>
          <a:xfrm>
            <a:off x="9323181" y="5348443"/>
            <a:ext cx="1299617" cy="459654"/>
            <a:chOff x="10155122" y="7068378"/>
            <a:chExt cx="1819463" cy="643516"/>
          </a:xfrm>
        </p:grpSpPr>
        <p:sp>
          <p:nvSpPr>
            <p:cNvPr id="168" name="Rectangle 55">
              <a:extLst>
                <a:ext uri="{FF2B5EF4-FFF2-40B4-BE49-F238E27FC236}">
                  <a16:creationId xmlns:a16="http://schemas.microsoft.com/office/drawing/2014/main" id="{5D19CD93-F8E9-DA09-A61C-D20EA34DE5B5}"/>
                </a:ext>
              </a:extLst>
            </p:cNvPr>
            <p:cNvSpPr/>
            <p:nvPr/>
          </p:nvSpPr>
          <p:spPr>
            <a:xfrm>
              <a:off x="10253077" y="7405908"/>
              <a:ext cx="1535423" cy="25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714" rIns="0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Sociaaleconomische analyse </a:t>
              </a:r>
            </a:p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571" dirty="0">
                  <a:solidFill>
                    <a:prstClr val="white"/>
                  </a:solidFill>
                  <a:latin typeface="Calibri" panose="020F0502020204030204"/>
                </a:rPr>
                <a:t>-</a:t>
              </a: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maatregelpakketten</a:t>
              </a:r>
              <a:endParaRPr kumimoji="0" lang="nl-NL" sz="57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Diamond 139">
              <a:extLst>
                <a:ext uri="{FF2B5EF4-FFF2-40B4-BE49-F238E27FC236}">
                  <a16:creationId xmlns:a16="http://schemas.microsoft.com/office/drawing/2014/main" id="{B5822736-FC09-194D-5C37-04489FA6E587}"/>
                </a:ext>
              </a:extLst>
            </p:cNvPr>
            <p:cNvSpPr/>
            <p:nvPr/>
          </p:nvSpPr>
          <p:spPr>
            <a:xfrm>
              <a:off x="11614585" y="7351894"/>
              <a:ext cx="360000" cy="360000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43" dirty="0" smtClean="0">
                  <a:solidFill>
                    <a:prstClr val="black"/>
                  </a:solidFill>
                  <a:latin typeface="Calibri" panose="020F0502020204030204"/>
                </a:rPr>
                <a:t>SEA2</a:t>
              </a:r>
              <a:endParaRPr kumimoji="0" lang="nl-NL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92" name="Connector: Elbow 168">
              <a:extLst>
                <a:ext uri="{FF2B5EF4-FFF2-40B4-BE49-F238E27FC236}">
                  <a16:creationId xmlns:a16="http://schemas.microsoft.com/office/drawing/2014/main" id="{B8AC6728-FDBA-8C42-ED33-3D2830425657}"/>
                </a:ext>
              </a:extLst>
            </p:cNvPr>
            <p:cNvCxnSpPr>
              <a:cxnSpLocks/>
              <a:stCxn id="133" idx="2"/>
              <a:endCxn id="168" idx="1"/>
            </p:cNvCxnSpPr>
            <p:nvPr/>
          </p:nvCxnSpPr>
          <p:spPr>
            <a:xfrm rot="16200000" flipH="1">
              <a:off x="9972334" y="7251166"/>
              <a:ext cx="463529" cy="97954"/>
            </a:xfrm>
            <a:prstGeom prst="bentConnector2">
              <a:avLst/>
            </a:prstGeom>
            <a:ln w="12700">
              <a:solidFill>
                <a:srgbClr val="00B050"/>
              </a:solidFill>
              <a:prstDash val="sysDot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Oval 145">
              <a:extLst>
                <a:ext uri="{FF2B5EF4-FFF2-40B4-BE49-F238E27FC236}">
                  <a16:creationId xmlns:a16="http://schemas.microsoft.com/office/drawing/2014/main" id="{4B9A1D66-7BCE-ACC5-8B86-80DFA644A729}"/>
                </a:ext>
              </a:extLst>
            </p:cNvPr>
            <p:cNvSpPr/>
            <p:nvPr/>
          </p:nvSpPr>
          <p:spPr>
            <a:xfrm>
              <a:off x="10180577" y="7329508"/>
              <a:ext cx="144000" cy="14531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71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11</a:t>
              </a:r>
              <a:endParaRPr kumimoji="0" lang="nl-NL" sz="57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7" name="Rectangle 41">
            <a:extLst>
              <a:ext uri="{FF2B5EF4-FFF2-40B4-BE49-F238E27FC236}">
                <a16:creationId xmlns:a16="http://schemas.microsoft.com/office/drawing/2014/main" id="{748447F8-4B4B-FF75-BD4B-03699E525B85}"/>
              </a:ext>
            </a:extLst>
          </p:cNvPr>
          <p:cNvSpPr/>
          <p:nvPr/>
        </p:nvSpPr>
        <p:spPr>
          <a:xfrm>
            <a:off x="4624535" y="3323931"/>
            <a:ext cx="2306902" cy="18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71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Schatting kosten en effecten van mogelijke maatregelen</a:t>
            </a:r>
            <a:endParaRPr kumimoji="0" lang="nl-NL" sz="57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Oval 114">
            <a:extLst>
              <a:ext uri="{FF2B5EF4-FFF2-40B4-BE49-F238E27FC236}">
                <a16:creationId xmlns:a16="http://schemas.microsoft.com/office/drawing/2014/main" id="{598AC512-2545-1DE7-54C0-F1551967FA9C}"/>
              </a:ext>
            </a:extLst>
          </p:cNvPr>
          <p:cNvSpPr/>
          <p:nvPr/>
        </p:nvSpPr>
        <p:spPr>
          <a:xfrm>
            <a:off x="4561733" y="3281455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71" b="1" dirty="0">
                <a:solidFill>
                  <a:prstClr val="white"/>
                </a:solidFill>
                <a:latin typeface="Calibri" panose="020F0502020204030204"/>
              </a:rPr>
              <a:t>5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7C22F99-E233-34C4-7FB6-3BDC15662D8E}"/>
              </a:ext>
            </a:extLst>
          </p:cNvPr>
          <p:cNvGrpSpPr/>
          <p:nvPr/>
        </p:nvGrpSpPr>
        <p:grpSpPr>
          <a:xfrm>
            <a:off x="3434676" y="1916604"/>
            <a:ext cx="1792459" cy="257143"/>
            <a:chOff x="2641674" y="2200133"/>
            <a:chExt cx="2509443" cy="360000"/>
          </a:xfrm>
        </p:grpSpPr>
        <p:sp>
          <p:nvSpPr>
            <p:cNvPr id="161" name="Rectangle 46">
              <a:extLst>
                <a:ext uri="{FF2B5EF4-FFF2-40B4-BE49-F238E27FC236}">
                  <a16:creationId xmlns:a16="http://schemas.microsoft.com/office/drawing/2014/main" id="{3F53F361-247D-346B-45CA-1B6DE87D888E}"/>
                </a:ext>
              </a:extLst>
            </p:cNvPr>
            <p:cNvSpPr/>
            <p:nvPr/>
          </p:nvSpPr>
          <p:spPr>
            <a:xfrm>
              <a:off x="2683779" y="2258244"/>
              <a:ext cx="2334818" cy="25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714" rIns="25714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571" dirty="0" smtClean="0">
                  <a:solidFill>
                    <a:prstClr val="white"/>
                  </a:solidFill>
                  <a:latin typeface="Calibri" panose="020F0502020204030204"/>
                </a:rPr>
                <a:t>Landelijke k</a:t>
              </a:r>
              <a:r>
                <a:rPr kumimoji="0" lang="nl-NL" sz="571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nelpuntenanalyse</a:t>
              </a: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nl-NL" sz="57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Diamond 123">
              <a:extLst>
                <a:ext uri="{FF2B5EF4-FFF2-40B4-BE49-F238E27FC236}">
                  <a16:creationId xmlns:a16="http://schemas.microsoft.com/office/drawing/2014/main" id="{AC8ADC54-28C1-D36B-2349-F392BFF12415}"/>
                </a:ext>
              </a:extLst>
            </p:cNvPr>
            <p:cNvSpPr/>
            <p:nvPr/>
          </p:nvSpPr>
          <p:spPr>
            <a:xfrm>
              <a:off x="4791117" y="2200133"/>
              <a:ext cx="360000" cy="360000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64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KPA</a:t>
              </a:r>
            </a:p>
          </p:txBody>
        </p:sp>
        <p:sp>
          <p:nvSpPr>
            <p:cNvPr id="240" name="Oval 125">
              <a:extLst>
                <a:ext uri="{FF2B5EF4-FFF2-40B4-BE49-F238E27FC236}">
                  <a16:creationId xmlns:a16="http://schemas.microsoft.com/office/drawing/2014/main" id="{1D97575D-B870-C0E5-C5CD-99C1F1DFD399}"/>
                </a:ext>
              </a:extLst>
            </p:cNvPr>
            <p:cNvSpPr/>
            <p:nvPr/>
          </p:nvSpPr>
          <p:spPr>
            <a:xfrm>
              <a:off x="2641674" y="2206032"/>
              <a:ext cx="144000" cy="14531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71" b="1" dirty="0">
                  <a:solidFill>
                    <a:prstClr val="white"/>
                  </a:solidFill>
                  <a:latin typeface="Calibri" panose="020F0502020204030204"/>
                </a:rPr>
                <a:t>1</a:t>
              </a:r>
              <a:endParaRPr kumimoji="0" lang="nl-NL" sz="57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282CA63-3B03-9808-4CA1-112DB0FBFA0D}"/>
              </a:ext>
            </a:extLst>
          </p:cNvPr>
          <p:cNvGrpSpPr/>
          <p:nvPr/>
        </p:nvGrpSpPr>
        <p:grpSpPr>
          <a:xfrm>
            <a:off x="3438607" y="2564902"/>
            <a:ext cx="2477103" cy="265727"/>
            <a:chOff x="2748625" y="3008367"/>
            <a:chExt cx="3467943" cy="372018"/>
          </a:xfrm>
        </p:grpSpPr>
        <p:sp>
          <p:nvSpPr>
            <p:cNvPr id="158" name="Rectangle 37">
              <a:extLst>
                <a:ext uri="{FF2B5EF4-FFF2-40B4-BE49-F238E27FC236}">
                  <a16:creationId xmlns:a16="http://schemas.microsoft.com/office/drawing/2014/main" id="{0453B961-47E3-59CA-11B8-FBCCD9ED7370}"/>
                </a:ext>
              </a:extLst>
            </p:cNvPr>
            <p:cNvSpPr/>
            <p:nvPr/>
          </p:nvSpPr>
          <p:spPr>
            <a:xfrm>
              <a:off x="2785251" y="3074386"/>
              <a:ext cx="3204000" cy="252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71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Beschrijving </a:t>
              </a: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van mogelijke maatregelen</a:t>
              </a:r>
              <a:endParaRPr kumimoji="0" lang="nl-NL" sz="57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Diamond 1">
              <a:extLst>
                <a:ext uri="{FF2B5EF4-FFF2-40B4-BE49-F238E27FC236}">
                  <a16:creationId xmlns:a16="http://schemas.microsoft.com/office/drawing/2014/main" id="{75F6D8FA-5316-59D9-AF6E-DAAEEB81F040}"/>
                </a:ext>
              </a:extLst>
            </p:cNvPr>
            <p:cNvSpPr/>
            <p:nvPr/>
          </p:nvSpPr>
          <p:spPr>
            <a:xfrm>
              <a:off x="5856568" y="3020385"/>
              <a:ext cx="360000" cy="360000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643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FS1</a:t>
              </a:r>
              <a:endPara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Oval 116">
              <a:extLst>
                <a:ext uri="{FF2B5EF4-FFF2-40B4-BE49-F238E27FC236}">
                  <a16:creationId xmlns:a16="http://schemas.microsoft.com/office/drawing/2014/main" id="{44039179-DF90-D2B9-3DDF-C29B903A80C6}"/>
                </a:ext>
              </a:extLst>
            </p:cNvPr>
            <p:cNvSpPr/>
            <p:nvPr/>
          </p:nvSpPr>
          <p:spPr>
            <a:xfrm>
              <a:off x="2748625" y="3008367"/>
              <a:ext cx="144000" cy="14531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71" b="1" dirty="0">
                  <a:solidFill>
                    <a:prstClr val="white"/>
                  </a:solidFill>
                  <a:latin typeface="Calibri" panose="020F0502020204030204"/>
                </a:rPr>
                <a:t>3</a:t>
              </a:r>
              <a:endParaRPr kumimoji="0" lang="nl-NL" sz="57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1" name="Rectangle 17">
            <a:extLst>
              <a:ext uri="{FF2B5EF4-FFF2-40B4-BE49-F238E27FC236}">
                <a16:creationId xmlns:a16="http://schemas.microsoft.com/office/drawing/2014/main" id="{A80A064B-F9A2-4C5A-250B-959DA22C4D96}"/>
              </a:ext>
            </a:extLst>
          </p:cNvPr>
          <p:cNvSpPr/>
          <p:nvPr/>
        </p:nvSpPr>
        <p:spPr>
          <a:xfrm>
            <a:off x="1657116" y="1626252"/>
            <a:ext cx="1678867" cy="180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9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71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Oefening ontwikkelpadenkaarten</a:t>
            </a:r>
            <a:endParaRPr kumimoji="0" lang="nl-NL" sz="571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Oval 120">
            <a:extLst>
              <a:ext uri="{FF2B5EF4-FFF2-40B4-BE49-F238E27FC236}">
                <a16:creationId xmlns:a16="http://schemas.microsoft.com/office/drawing/2014/main" id="{C6543109-665F-5443-708D-86F29C4DD0DB}"/>
              </a:ext>
            </a:extLst>
          </p:cNvPr>
          <p:cNvSpPr/>
          <p:nvPr/>
        </p:nvSpPr>
        <p:spPr>
          <a:xfrm>
            <a:off x="1606154" y="1539153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71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F41357B-DD09-3A79-5722-21D01EFF1ED5}"/>
              </a:ext>
            </a:extLst>
          </p:cNvPr>
          <p:cNvGrpSpPr/>
          <p:nvPr/>
        </p:nvGrpSpPr>
        <p:grpSpPr>
          <a:xfrm>
            <a:off x="5865151" y="3609780"/>
            <a:ext cx="1751879" cy="257143"/>
            <a:chOff x="6071685" y="4147813"/>
            <a:chExt cx="2452630" cy="360000"/>
          </a:xfrm>
          <a:solidFill>
            <a:schemeClr val="bg1"/>
          </a:solidFill>
        </p:grpSpPr>
        <p:sp>
          <p:nvSpPr>
            <p:cNvPr id="198" name="Rectangle 52">
              <a:extLst>
                <a:ext uri="{FF2B5EF4-FFF2-40B4-BE49-F238E27FC236}">
                  <a16:creationId xmlns:a16="http://schemas.microsoft.com/office/drawing/2014/main" id="{9BBBEE60-DE90-B401-B877-16C9E4449325}"/>
                </a:ext>
              </a:extLst>
            </p:cNvPr>
            <p:cNvSpPr/>
            <p:nvPr/>
          </p:nvSpPr>
          <p:spPr>
            <a:xfrm>
              <a:off x="6071685" y="4203009"/>
              <a:ext cx="2200339" cy="2520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714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Validatie kosten en effecten</a:t>
              </a:r>
              <a:r>
                <a:rPr kumimoji="0" lang="nl-NL" sz="571" b="0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van</a:t>
              </a: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mogelijke maatregelen</a:t>
              </a:r>
              <a:endParaRPr kumimoji="0" lang="nl-NL" sz="571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Diamond 130">
              <a:extLst>
                <a:ext uri="{FF2B5EF4-FFF2-40B4-BE49-F238E27FC236}">
                  <a16:creationId xmlns:a16="http://schemas.microsoft.com/office/drawing/2014/main" id="{A084F144-64DA-9621-22E2-C393D21918DC}"/>
                </a:ext>
              </a:extLst>
            </p:cNvPr>
            <p:cNvSpPr/>
            <p:nvPr/>
          </p:nvSpPr>
          <p:spPr>
            <a:xfrm>
              <a:off x="8164315" y="4147813"/>
              <a:ext cx="360000" cy="360000"/>
            </a:xfrm>
            <a:prstGeom prst="diamond">
              <a:avLst/>
            </a:prstGeom>
            <a:grp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64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FS3</a:t>
              </a:r>
            </a:p>
          </p:txBody>
        </p:sp>
      </p:grpSp>
      <p:cxnSp>
        <p:nvCxnSpPr>
          <p:cNvPr id="247" name="Rechte verbindingslijn met pijl 246"/>
          <p:cNvCxnSpPr/>
          <p:nvPr/>
        </p:nvCxnSpPr>
        <p:spPr>
          <a:xfrm flipH="1" flipV="1">
            <a:off x="5303957" y="2790334"/>
            <a:ext cx="0" cy="252000"/>
          </a:xfrm>
          <a:prstGeom prst="straightConnector1">
            <a:avLst/>
          </a:prstGeom>
          <a:ln w="12700">
            <a:solidFill>
              <a:srgbClr val="00B05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3" name="Diamond 132">
            <a:extLst>
              <a:ext uri="{FF2B5EF4-FFF2-40B4-BE49-F238E27FC236}">
                <a16:creationId xmlns:a16="http://schemas.microsoft.com/office/drawing/2014/main" id="{AC9B61F9-C509-9A15-79C4-7ECF17C9CB3E}"/>
              </a:ext>
            </a:extLst>
          </p:cNvPr>
          <p:cNvSpPr/>
          <p:nvPr/>
        </p:nvSpPr>
        <p:spPr>
          <a:xfrm>
            <a:off x="3167709" y="1587682"/>
            <a:ext cx="257143" cy="257142"/>
          </a:xfrm>
          <a:prstGeom prst="diamond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OPK –</a:t>
            </a:r>
          </a:p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oefening</a:t>
            </a:r>
            <a:endParaRPr kumimoji="0" lang="en-GB" sz="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7" name="Connector: Elbow 149">
            <a:extLst>
              <a:ext uri="{FF2B5EF4-FFF2-40B4-BE49-F238E27FC236}">
                <a16:creationId xmlns:a16="http://schemas.microsoft.com/office/drawing/2014/main" id="{3121A574-66A6-6AA8-F3EB-7D89E4CDC379}"/>
              </a:ext>
            </a:extLst>
          </p:cNvPr>
          <p:cNvCxnSpPr>
            <a:cxnSpLocks/>
            <a:stCxn id="228" idx="2"/>
          </p:cNvCxnSpPr>
          <p:nvPr/>
        </p:nvCxnSpPr>
        <p:spPr>
          <a:xfrm rot="5400000">
            <a:off x="6909121" y="3597526"/>
            <a:ext cx="108000" cy="0"/>
          </a:xfrm>
          <a:prstGeom prst="bentConnector3">
            <a:avLst>
              <a:gd name="adj1" fmla="val 50000"/>
            </a:avLst>
          </a:prstGeom>
          <a:ln w="12700">
            <a:solidFill>
              <a:srgbClr val="00B050"/>
            </a:solidFill>
            <a:prstDash val="sysDot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Diamond 129">
            <a:extLst>
              <a:ext uri="{FF2B5EF4-FFF2-40B4-BE49-F238E27FC236}">
                <a16:creationId xmlns:a16="http://schemas.microsoft.com/office/drawing/2014/main" id="{3FB6E3AD-E6B2-8403-A0CC-541A739EFAB0}"/>
              </a:ext>
            </a:extLst>
          </p:cNvPr>
          <p:cNvSpPr/>
          <p:nvPr/>
        </p:nvSpPr>
        <p:spPr>
          <a:xfrm>
            <a:off x="6834549" y="3286383"/>
            <a:ext cx="257143" cy="257143"/>
          </a:xfrm>
          <a:prstGeom prst="diamond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FS2</a:t>
            </a:r>
          </a:p>
        </p:txBody>
      </p:sp>
      <p:grpSp>
        <p:nvGrpSpPr>
          <p:cNvPr id="255" name="Groep 254"/>
          <p:cNvGrpSpPr/>
          <p:nvPr/>
        </p:nvGrpSpPr>
        <p:grpSpPr>
          <a:xfrm>
            <a:off x="1247670" y="5943527"/>
            <a:ext cx="10251533" cy="576286"/>
            <a:chOff x="1237915" y="5438121"/>
            <a:chExt cx="10251533" cy="576286"/>
          </a:xfrm>
        </p:grpSpPr>
        <p:grpSp>
          <p:nvGrpSpPr>
            <p:cNvPr id="256" name="Groep 255"/>
            <p:cNvGrpSpPr/>
            <p:nvPr/>
          </p:nvGrpSpPr>
          <p:grpSpPr>
            <a:xfrm>
              <a:off x="1237915" y="5438121"/>
              <a:ext cx="9077209" cy="576286"/>
              <a:chOff x="1237915" y="5438121"/>
              <a:chExt cx="9077209" cy="576286"/>
            </a:xfrm>
          </p:grpSpPr>
          <p:grpSp>
            <p:nvGrpSpPr>
              <p:cNvPr id="259" name="Group 131">
                <a:extLst>
                  <a:ext uri="{FF2B5EF4-FFF2-40B4-BE49-F238E27FC236}">
                    <a16:creationId xmlns:a16="http://schemas.microsoft.com/office/drawing/2014/main" id="{CBF759F4-EF5B-1153-E4E4-BA3EE968BCB3}"/>
                  </a:ext>
                </a:extLst>
              </p:cNvPr>
              <p:cNvGrpSpPr/>
              <p:nvPr/>
            </p:nvGrpSpPr>
            <p:grpSpPr>
              <a:xfrm>
                <a:off x="3607598" y="5732525"/>
                <a:ext cx="6707526" cy="281882"/>
                <a:chOff x="2717325" y="6822897"/>
                <a:chExt cx="9390537" cy="394636"/>
              </a:xfrm>
            </p:grpSpPr>
            <p:grpSp>
              <p:nvGrpSpPr>
                <p:cNvPr id="268" name="Group 25">
                  <a:extLst>
                    <a:ext uri="{FF2B5EF4-FFF2-40B4-BE49-F238E27FC236}">
                      <a16:creationId xmlns:a16="http://schemas.microsoft.com/office/drawing/2014/main" id="{77EF96A4-9979-B669-2F62-3554F56981DF}"/>
                    </a:ext>
                  </a:extLst>
                </p:cNvPr>
                <p:cNvGrpSpPr/>
                <p:nvPr/>
              </p:nvGrpSpPr>
              <p:grpSpPr>
                <a:xfrm>
                  <a:off x="3548145" y="6822897"/>
                  <a:ext cx="8559717" cy="394636"/>
                  <a:chOff x="212791" y="4866573"/>
                  <a:chExt cx="8559717" cy="394636"/>
                </a:xfrm>
              </p:grpSpPr>
              <p:sp>
                <p:nvSpPr>
                  <p:cNvPr id="270" name="Tekstvak 20">
                    <a:extLst>
                      <a:ext uri="{FF2B5EF4-FFF2-40B4-BE49-F238E27FC236}">
                        <a16:creationId xmlns:a16="http://schemas.microsoft.com/office/drawing/2014/main" id="{24EFF515-9CE4-BED9-B6D2-C1BA59E67205}"/>
                      </a:ext>
                    </a:extLst>
                  </p:cNvPr>
                  <p:cNvSpPr txBox="1"/>
                  <p:nvPr/>
                </p:nvSpPr>
                <p:spPr>
                  <a:xfrm>
                    <a:off x="2681154" y="4878541"/>
                    <a:ext cx="305213" cy="380605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Q1</a:t>
                    </a:r>
                  </a:p>
                </p:txBody>
              </p:sp>
              <p:sp>
                <p:nvSpPr>
                  <p:cNvPr id="271" name="Tekstvak 20">
                    <a:extLst>
                      <a:ext uri="{FF2B5EF4-FFF2-40B4-BE49-F238E27FC236}">
                        <a16:creationId xmlns:a16="http://schemas.microsoft.com/office/drawing/2014/main" id="{C0E87177-A3DC-DB08-A170-31B175B4A1F1}"/>
                      </a:ext>
                    </a:extLst>
                  </p:cNvPr>
                  <p:cNvSpPr txBox="1"/>
                  <p:nvPr/>
                </p:nvSpPr>
                <p:spPr>
                  <a:xfrm>
                    <a:off x="3524529" y="4873695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Q2</a:t>
                    </a:r>
                  </a:p>
                </p:txBody>
              </p:sp>
              <p:sp>
                <p:nvSpPr>
                  <p:cNvPr id="272" name="Tekstvak 20">
                    <a:extLst>
                      <a:ext uri="{FF2B5EF4-FFF2-40B4-BE49-F238E27FC236}">
                        <a16:creationId xmlns:a16="http://schemas.microsoft.com/office/drawing/2014/main" id="{7344E31F-9520-E0A6-7D7B-B4FDF27C71CB}"/>
                      </a:ext>
                    </a:extLst>
                  </p:cNvPr>
                  <p:cNvSpPr txBox="1"/>
                  <p:nvPr/>
                </p:nvSpPr>
                <p:spPr>
                  <a:xfrm>
                    <a:off x="4337438" y="4873695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Q3</a:t>
                    </a:r>
                  </a:p>
                </p:txBody>
              </p:sp>
              <p:sp>
                <p:nvSpPr>
                  <p:cNvPr id="273" name="Tekstvak 20">
                    <a:extLst>
                      <a:ext uri="{FF2B5EF4-FFF2-40B4-BE49-F238E27FC236}">
                        <a16:creationId xmlns:a16="http://schemas.microsoft.com/office/drawing/2014/main" id="{7E8C500A-4ADE-3D9B-E3D3-F068E57C8F58}"/>
                      </a:ext>
                    </a:extLst>
                  </p:cNvPr>
                  <p:cNvSpPr txBox="1"/>
                  <p:nvPr/>
                </p:nvSpPr>
                <p:spPr>
                  <a:xfrm>
                    <a:off x="5149670" y="4878541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Q4</a:t>
                    </a:r>
                  </a:p>
                </p:txBody>
              </p:sp>
              <p:sp>
                <p:nvSpPr>
                  <p:cNvPr id="274" name="Tekstvak 20">
                    <a:extLst>
                      <a:ext uri="{FF2B5EF4-FFF2-40B4-BE49-F238E27FC236}">
                        <a16:creationId xmlns:a16="http://schemas.microsoft.com/office/drawing/2014/main" id="{8E3FC989-341B-2719-BB60-49DAE853ACEE}"/>
                      </a:ext>
                    </a:extLst>
                  </p:cNvPr>
                  <p:cNvSpPr txBox="1"/>
                  <p:nvPr/>
                </p:nvSpPr>
                <p:spPr>
                  <a:xfrm>
                    <a:off x="5988148" y="4878541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Q1</a:t>
                    </a:r>
                  </a:p>
                </p:txBody>
              </p:sp>
              <p:sp>
                <p:nvSpPr>
                  <p:cNvPr id="275" name="Tekstvak 20">
                    <a:extLst>
                      <a:ext uri="{FF2B5EF4-FFF2-40B4-BE49-F238E27FC236}">
                        <a16:creationId xmlns:a16="http://schemas.microsoft.com/office/drawing/2014/main" id="{B57DA856-8538-7F56-8E38-892AF2B91797}"/>
                      </a:ext>
                    </a:extLst>
                  </p:cNvPr>
                  <p:cNvSpPr txBox="1"/>
                  <p:nvPr/>
                </p:nvSpPr>
                <p:spPr>
                  <a:xfrm>
                    <a:off x="6805573" y="4878541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Q2</a:t>
                    </a:r>
                  </a:p>
                </p:txBody>
              </p:sp>
              <p:sp>
                <p:nvSpPr>
                  <p:cNvPr id="276" name="Tekstvak 20">
                    <a:extLst>
                      <a:ext uri="{FF2B5EF4-FFF2-40B4-BE49-F238E27FC236}">
                        <a16:creationId xmlns:a16="http://schemas.microsoft.com/office/drawing/2014/main" id="{C1070FAD-4EAF-4F60-1359-603D66311A76}"/>
                      </a:ext>
                    </a:extLst>
                  </p:cNvPr>
                  <p:cNvSpPr txBox="1"/>
                  <p:nvPr/>
                </p:nvSpPr>
                <p:spPr>
                  <a:xfrm>
                    <a:off x="7625087" y="4878541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Q3</a:t>
                    </a:r>
                  </a:p>
                </p:txBody>
              </p:sp>
              <p:sp>
                <p:nvSpPr>
                  <p:cNvPr id="277" name="Tekstvak 20">
                    <a:extLst>
                      <a:ext uri="{FF2B5EF4-FFF2-40B4-BE49-F238E27FC236}">
                        <a16:creationId xmlns:a16="http://schemas.microsoft.com/office/drawing/2014/main" id="{1AC7AD61-71A5-C188-DBB1-581B0D0041D1}"/>
                      </a:ext>
                    </a:extLst>
                  </p:cNvPr>
                  <p:cNvSpPr txBox="1"/>
                  <p:nvPr/>
                </p:nvSpPr>
                <p:spPr>
                  <a:xfrm>
                    <a:off x="8467295" y="4866573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Q4</a:t>
                    </a:r>
                  </a:p>
                </p:txBody>
              </p:sp>
              <p:sp>
                <p:nvSpPr>
                  <p:cNvPr id="278" name="Tekstvak 20">
                    <a:extLst>
                      <a:ext uri="{FF2B5EF4-FFF2-40B4-BE49-F238E27FC236}">
                        <a16:creationId xmlns:a16="http://schemas.microsoft.com/office/drawing/2014/main" id="{42D7389A-C07A-27A6-B0C0-CEF9806A3D4B}"/>
                      </a:ext>
                    </a:extLst>
                  </p:cNvPr>
                  <p:cNvSpPr txBox="1"/>
                  <p:nvPr/>
                </p:nvSpPr>
                <p:spPr>
                  <a:xfrm>
                    <a:off x="1841643" y="4880602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Q4</a:t>
                    </a:r>
                  </a:p>
                </p:txBody>
              </p:sp>
              <p:sp>
                <p:nvSpPr>
                  <p:cNvPr id="279" name="Tekstvak 20">
                    <a:extLst>
                      <a:ext uri="{FF2B5EF4-FFF2-40B4-BE49-F238E27FC236}">
                        <a16:creationId xmlns:a16="http://schemas.microsoft.com/office/drawing/2014/main" id="{CEEFCD76-EF63-9A18-D58E-C78FEC549113}"/>
                      </a:ext>
                    </a:extLst>
                  </p:cNvPr>
                  <p:cNvSpPr txBox="1"/>
                  <p:nvPr/>
                </p:nvSpPr>
                <p:spPr>
                  <a:xfrm>
                    <a:off x="1036396" y="4880308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Q3</a:t>
                    </a:r>
                  </a:p>
                </p:txBody>
              </p:sp>
              <p:sp>
                <p:nvSpPr>
                  <p:cNvPr id="280" name="Tekstvak 20">
                    <a:extLst>
                      <a:ext uri="{FF2B5EF4-FFF2-40B4-BE49-F238E27FC236}">
                        <a16:creationId xmlns:a16="http://schemas.microsoft.com/office/drawing/2014/main" id="{C1CFB037-7832-F4C3-3022-EB31D696697A}"/>
                      </a:ext>
                    </a:extLst>
                  </p:cNvPr>
                  <p:cNvSpPr txBox="1"/>
                  <p:nvPr/>
                </p:nvSpPr>
                <p:spPr>
                  <a:xfrm>
                    <a:off x="212791" y="4873696"/>
                    <a:ext cx="305213" cy="380607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Q2</a:t>
                    </a:r>
                  </a:p>
                </p:txBody>
              </p:sp>
            </p:grpSp>
            <p:sp>
              <p:nvSpPr>
                <p:cNvPr id="269" name="Tekstvak 20">
                  <a:extLst>
                    <a:ext uri="{FF2B5EF4-FFF2-40B4-BE49-F238E27FC236}">
                      <a16:creationId xmlns:a16="http://schemas.microsoft.com/office/drawing/2014/main" id="{3F1C1CA2-BDE4-69C7-21FC-455254A1211F}"/>
                    </a:ext>
                  </a:extLst>
                </p:cNvPr>
                <p:cNvSpPr txBox="1"/>
                <p:nvPr/>
              </p:nvSpPr>
              <p:spPr>
                <a:xfrm>
                  <a:off x="2717325" y="6830020"/>
                  <a:ext cx="305213" cy="380607"/>
                </a:xfrm>
                <a:prstGeom prst="rect">
                  <a:avLst/>
                </a:prstGeom>
                <a:noFill/>
              </p:spPr>
              <p:txBody>
                <a:bodyPr wrap="non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429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Q1</a:t>
                  </a:r>
                </a:p>
              </p:txBody>
            </p:sp>
          </p:grpSp>
          <p:sp>
            <p:nvSpPr>
              <p:cNvPr id="260" name="Tekstvak 20">
                <a:extLst>
                  <a:ext uri="{FF2B5EF4-FFF2-40B4-BE49-F238E27FC236}">
                    <a16:creationId xmlns:a16="http://schemas.microsoft.com/office/drawing/2014/main" id="{42D7389A-C07A-27A6-B0C0-CEF9806A3D4B}"/>
                  </a:ext>
                </a:extLst>
              </p:cNvPr>
              <p:cNvSpPr txBox="1"/>
              <p:nvPr/>
            </p:nvSpPr>
            <p:spPr>
              <a:xfrm>
                <a:off x="3002033" y="5737611"/>
                <a:ext cx="218009" cy="271862"/>
              </a:xfrm>
              <a:prstGeom prst="rect">
                <a:avLst/>
              </a:prstGeom>
              <a:noFill/>
            </p:spPr>
            <p:txBody>
              <a:bodyPr wrap="non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2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Q4</a:t>
                </a:r>
              </a:p>
            </p:txBody>
          </p:sp>
          <p:sp>
            <p:nvSpPr>
              <p:cNvPr id="261" name="Tekstvak 20">
                <a:extLst>
                  <a:ext uri="{FF2B5EF4-FFF2-40B4-BE49-F238E27FC236}">
                    <a16:creationId xmlns:a16="http://schemas.microsoft.com/office/drawing/2014/main" id="{CEEFCD76-EF63-9A18-D58E-C78FEC549113}"/>
                  </a:ext>
                </a:extLst>
              </p:cNvPr>
              <p:cNvSpPr txBox="1"/>
              <p:nvPr/>
            </p:nvSpPr>
            <p:spPr>
              <a:xfrm>
                <a:off x="2405330" y="5737611"/>
                <a:ext cx="218009" cy="271862"/>
              </a:xfrm>
              <a:prstGeom prst="rect">
                <a:avLst/>
              </a:prstGeom>
              <a:noFill/>
            </p:spPr>
            <p:txBody>
              <a:bodyPr wrap="non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2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Q3</a:t>
                </a:r>
              </a:p>
            </p:txBody>
          </p:sp>
          <p:sp>
            <p:nvSpPr>
              <p:cNvPr id="262" name="Tekstvak 20">
                <a:extLst>
                  <a:ext uri="{FF2B5EF4-FFF2-40B4-BE49-F238E27FC236}">
                    <a16:creationId xmlns:a16="http://schemas.microsoft.com/office/drawing/2014/main" id="{C1CFB037-7832-F4C3-3022-EB31D696697A}"/>
                  </a:ext>
                </a:extLst>
              </p:cNvPr>
              <p:cNvSpPr txBox="1"/>
              <p:nvPr/>
            </p:nvSpPr>
            <p:spPr>
              <a:xfrm>
                <a:off x="1844130" y="5737611"/>
                <a:ext cx="218009" cy="271862"/>
              </a:xfrm>
              <a:prstGeom prst="rect">
                <a:avLst/>
              </a:prstGeom>
              <a:noFill/>
            </p:spPr>
            <p:txBody>
              <a:bodyPr wrap="non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2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Q2</a:t>
                </a:r>
              </a:p>
            </p:txBody>
          </p:sp>
          <p:sp>
            <p:nvSpPr>
              <p:cNvPr id="263" name="Tekstvak 20">
                <a:extLst>
                  <a:ext uri="{FF2B5EF4-FFF2-40B4-BE49-F238E27FC236}">
                    <a16:creationId xmlns:a16="http://schemas.microsoft.com/office/drawing/2014/main" id="{3F1C1CA2-BDE4-69C7-21FC-455254A1211F}"/>
                  </a:ext>
                </a:extLst>
              </p:cNvPr>
              <p:cNvSpPr txBox="1"/>
              <p:nvPr/>
            </p:nvSpPr>
            <p:spPr>
              <a:xfrm>
                <a:off x="1237915" y="5737611"/>
                <a:ext cx="218009" cy="271862"/>
              </a:xfrm>
              <a:prstGeom prst="rect">
                <a:avLst/>
              </a:prstGeom>
              <a:noFill/>
            </p:spPr>
            <p:txBody>
              <a:bodyPr wrap="non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2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Q1</a:t>
                </a:r>
              </a:p>
            </p:txBody>
          </p:sp>
          <p:sp>
            <p:nvSpPr>
              <p:cNvPr id="264" name="Tekstvak 20">
                <a:extLst>
                  <a:ext uri="{FF2B5EF4-FFF2-40B4-BE49-F238E27FC236}">
                    <a16:creationId xmlns:a16="http://schemas.microsoft.com/office/drawing/2014/main" id="{C1CFB037-7832-F4C3-3022-EB31D696697A}"/>
                  </a:ext>
                </a:extLst>
              </p:cNvPr>
              <p:cNvSpPr txBox="1"/>
              <p:nvPr/>
            </p:nvSpPr>
            <p:spPr>
              <a:xfrm>
                <a:off x="1890606" y="5439278"/>
                <a:ext cx="700368" cy="328929"/>
              </a:xfrm>
              <a:prstGeom prst="rect">
                <a:avLst/>
              </a:prstGeom>
              <a:noFill/>
            </p:spPr>
            <p:txBody>
              <a:bodyPr wrap="squar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2023</a:t>
                </a:r>
                <a:endParaRPr kumimoji="0" lang="nl-NL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" name="Tekstvak 20">
                <a:extLst>
                  <a:ext uri="{FF2B5EF4-FFF2-40B4-BE49-F238E27FC236}">
                    <a16:creationId xmlns:a16="http://schemas.microsoft.com/office/drawing/2014/main" id="{C1CFB037-7832-F4C3-3022-EB31D696697A}"/>
                  </a:ext>
                </a:extLst>
              </p:cNvPr>
              <p:cNvSpPr txBox="1"/>
              <p:nvPr/>
            </p:nvSpPr>
            <p:spPr>
              <a:xfrm>
                <a:off x="4252641" y="5439277"/>
                <a:ext cx="700368" cy="328929"/>
              </a:xfrm>
              <a:prstGeom prst="rect">
                <a:avLst/>
              </a:prstGeom>
              <a:noFill/>
            </p:spPr>
            <p:txBody>
              <a:bodyPr wrap="squar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2024</a:t>
                </a:r>
                <a:endParaRPr kumimoji="0" lang="nl-NL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6" name="Tekstvak 20">
                <a:extLst>
                  <a:ext uri="{FF2B5EF4-FFF2-40B4-BE49-F238E27FC236}">
                    <a16:creationId xmlns:a16="http://schemas.microsoft.com/office/drawing/2014/main" id="{C1CFB037-7832-F4C3-3022-EB31D696697A}"/>
                  </a:ext>
                </a:extLst>
              </p:cNvPr>
              <p:cNvSpPr txBox="1"/>
              <p:nvPr/>
            </p:nvSpPr>
            <p:spPr>
              <a:xfrm>
                <a:off x="6615525" y="5442458"/>
                <a:ext cx="700368" cy="328929"/>
              </a:xfrm>
              <a:prstGeom prst="rect">
                <a:avLst/>
              </a:prstGeom>
              <a:noFill/>
            </p:spPr>
            <p:txBody>
              <a:bodyPr wrap="squar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2025</a:t>
                </a:r>
                <a:endParaRPr kumimoji="0" lang="nl-NL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" name="Tekstvak 20">
                <a:extLst>
                  <a:ext uri="{FF2B5EF4-FFF2-40B4-BE49-F238E27FC236}">
                    <a16:creationId xmlns:a16="http://schemas.microsoft.com/office/drawing/2014/main" id="{C1CFB037-7832-F4C3-3022-EB31D696697A}"/>
                  </a:ext>
                </a:extLst>
              </p:cNvPr>
              <p:cNvSpPr txBox="1"/>
              <p:nvPr/>
            </p:nvSpPr>
            <p:spPr>
              <a:xfrm>
                <a:off x="8977286" y="5438121"/>
                <a:ext cx="700368" cy="328929"/>
              </a:xfrm>
              <a:prstGeom prst="rect">
                <a:avLst/>
              </a:prstGeom>
              <a:noFill/>
            </p:spPr>
            <p:txBody>
              <a:bodyPr wrap="squar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2026</a:t>
                </a:r>
                <a:endParaRPr kumimoji="0" lang="nl-NL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57" name="Tekstvak 20">
              <a:extLst>
                <a:ext uri="{FF2B5EF4-FFF2-40B4-BE49-F238E27FC236}">
                  <a16:creationId xmlns:a16="http://schemas.microsoft.com/office/drawing/2014/main" id="{8E3FC989-341B-2719-BB60-49DAE853ACEE}"/>
                </a:ext>
              </a:extLst>
            </p:cNvPr>
            <p:cNvSpPr txBox="1"/>
            <p:nvPr/>
          </p:nvSpPr>
          <p:spPr>
            <a:xfrm>
              <a:off x="10687564" y="5741074"/>
              <a:ext cx="218009" cy="271861"/>
            </a:xfrm>
            <a:prstGeom prst="rect">
              <a:avLst/>
            </a:prstGeom>
            <a:noFill/>
          </p:spPr>
          <p:txBody>
            <a:bodyPr wrap="none" lIns="0" tIns="25714" rIns="0" bIns="25714" rtlCol="0">
              <a:spAutoFit/>
            </a:bodyPr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29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Q1</a:t>
              </a:r>
            </a:p>
          </p:txBody>
        </p:sp>
        <p:sp>
          <p:nvSpPr>
            <p:cNvPr id="258" name="Tekstvak 20">
              <a:extLst>
                <a:ext uri="{FF2B5EF4-FFF2-40B4-BE49-F238E27FC236}">
                  <a16:creationId xmlns:a16="http://schemas.microsoft.com/office/drawing/2014/main" id="{B57DA856-8538-7F56-8E38-892AF2B91797}"/>
                </a:ext>
              </a:extLst>
            </p:cNvPr>
            <p:cNvSpPr txBox="1"/>
            <p:nvPr/>
          </p:nvSpPr>
          <p:spPr>
            <a:xfrm>
              <a:off x="11271439" y="5741074"/>
              <a:ext cx="218009" cy="271861"/>
            </a:xfrm>
            <a:prstGeom prst="rect">
              <a:avLst/>
            </a:prstGeom>
            <a:noFill/>
          </p:spPr>
          <p:txBody>
            <a:bodyPr wrap="none" lIns="0" tIns="25714" rIns="0" bIns="25714" rtlCol="0">
              <a:spAutoFit/>
            </a:bodyPr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29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Q2</a:t>
              </a:r>
            </a:p>
          </p:txBody>
        </p:sp>
      </p:grpSp>
      <p:grpSp>
        <p:nvGrpSpPr>
          <p:cNvPr id="146" name="Groep 145"/>
          <p:cNvGrpSpPr/>
          <p:nvPr/>
        </p:nvGrpSpPr>
        <p:grpSpPr>
          <a:xfrm>
            <a:off x="9124908" y="1920754"/>
            <a:ext cx="233675" cy="286569"/>
            <a:chOff x="1194078" y="6154489"/>
            <a:chExt cx="432048" cy="291697"/>
          </a:xfrm>
        </p:grpSpPr>
        <p:cxnSp>
          <p:nvCxnSpPr>
            <p:cNvPr id="153" name="Rechte verbindingslijn met pijl 152"/>
            <p:cNvCxnSpPr/>
            <p:nvPr/>
          </p:nvCxnSpPr>
          <p:spPr>
            <a:xfrm>
              <a:off x="1194078" y="6154489"/>
              <a:ext cx="432048" cy="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Rechte verbindingslijn met pijl 154"/>
            <p:cNvCxnSpPr/>
            <p:nvPr/>
          </p:nvCxnSpPr>
          <p:spPr>
            <a:xfrm>
              <a:off x="1194078" y="6298505"/>
              <a:ext cx="432048" cy="0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lg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Rechte verbindingslijn met pijl 155"/>
            <p:cNvCxnSpPr/>
            <p:nvPr/>
          </p:nvCxnSpPr>
          <p:spPr>
            <a:xfrm>
              <a:off x="1194078" y="6446186"/>
              <a:ext cx="432048" cy="0"/>
            </a:xfrm>
            <a:prstGeom prst="straightConnector1">
              <a:avLst/>
            </a:prstGeom>
            <a:ln w="12700">
              <a:solidFill>
                <a:srgbClr val="00B050"/>
              </a:solidFill>
              <a:prstDash val="sysDot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3" name="Tekstvak 122"/>
          <p:cNvSpPr txBox="1"/>
          <p:nvPr/>
        </p:nvSpPr>
        <p:spPr>
          <a:xfrm rot="16200000">
            <a:off x="-1401200" y="3215327"/>
            <a:ext cx="3874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Versie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GB" sz="2800" noProof="0" dirty="0" smtClean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2.2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Q4 2023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ectangle 17">
            <a:extLst>
              <a:ext uri="{FF2B5EF4-FFF2-40B4-BE49-F238E27FC236}">
                <a16:creationId xmlns:a16="http://schemas.microsoft.com/office/drawing/2014/main" id="{A80A064B-F9A2-4C5A-250B-959DA22C4D96}"/>
              </a:ext>
            </a:extLst>
          </p:cNvPr>
          <p:cNvSpPr/>
          <p:nvPr/>
        </p:nvSpPr>
        <p:spPr>
          <a:xfrm>
            <a:off x="2261518" y="1041661"/>
            <a:ext cx="2027354" cy="180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9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71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Leidraad </a:t>
            </a:r>
            <a:r>
              <a:rPr kumimoji="0" lang="nl-NL" sz="571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factsheets</a:t>
            </a:r>
            <a:endParaRPr kumimoji="0" lang="nl-NL" sz="571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Oval 120">
            <a:extLst>
              <a:ext uri="{FF2B5EF4-FFF2-40B4-BE49-F238E27FC236}">
                <a16:creationId xmlns:a16="http://schemas.microsoft.com/office/drawing/2014/main" id="{C6543109-665F-5443-708D-86F29C4DD0DB}"/>
              </a:ext>
            </a:extLst>
          </p:cNvPr>
          <p:cNvSpPr/>
          <p:nvPr/>
        </p:nvSpPr>
        <p:spPr>
          <a:xfrm>
            <a:off x="2219594" y="1003089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71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ectangle 17">
            <a:extLst>
              <a:ext uri="{FF2B5EF4-FFF2-40B4-BE49-F238E27FC236}">
                <a16:creationId xmlns:a16="http://schemas.microsoft.com/office/drawing/2014/main" id="{A80A064B-F9A2-4C5A-250B-959DA22C4D96}"/>
              </a:ext>
            </a:extLst>
          </p:cNvPr>
          <p:cNvSpPr/>
          <p:nvPr/>
        </p:nvSpPr>
        <p:spPr>
          <a:xfrm>
            <a:off x="4611793" y="4720699"/>
            <a:ext cx="1851685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9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571" dirty="0">
                <a:solidFill>
                  <a:prstClr val="white"/>
                </a:solidFill>
                <a:latin typeface="Calibri" panose="020F0502020204030204"/>
              </a:rPr>
              <a:t>O</a:t>
            </a:r>
            <a:r>
              <a:rPr kumimoji="0" lang="nl-NL" sz="571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ntwikkelpadenkaarten</a:t>
            </a:r>
            <a:endParaRPr kumimoji="0" lang="nl-NL" sz="57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Oval 120">
            <a:extLst>
              <a:ext uri="{FF2B5EF4-FFF2-40B4-BE49-F238E27FC236}">
                <a16:creationId xmlns:a16="http://schemas.microsoft.com/office/drawing/2014/main" id="{C6543109-665F-5443-708D-86F29C4DD0DB}"/>
              </a:ext>
            </a:extLst>
          </p:cNvPr>
          <p:cNvSpPr/>
          <p:nvPr/>
        </p:nvSpPr>
        <p:spPr>
          <a:xfrm>
            <a:off x="4567248" y="4683246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71" b="1" noProof="0" dirty="0">
                <a:solidFill>
                  <a:prstClr val="white"/>
                </a:solidFill>
                <a:latin typeface="Calibri" panose="020F0502020204030204"/>
              </a:rPr>
              <a:t>9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Rectangle 17">
            <a:extLst>
              <a:ext uri="{FF2B5EF4-FFF2-40B4-BE49-F238E27FC236}">
                <a16:creationId xmlns:a16="http://schemas.microsoft.com/office/drawing/2014/main" id="{A80A064B-F9A2-4C5A-250B-959DA22C4D96}"/>
              </a:ext>
            </a:extLst>
          </p:cNvPr>
          <p:cNvSpPr/>
          <p:nvPr/>
        </p:nvSpPr>
        <p:spPr>
          <a:xfrm>
            <a:off x="6396539" y="4718518"/>
            <a:ext cx="1823159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9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57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Diamond 132">
            <a:extLst>
              <a:ext uri="{FF2B5EF4-FFF2-40B4-BE49-F238E27FC236}">
                <a16:creationId xmlns:a16="http://schemas.microsoft.com/office/drawing/2014/main" id="{AC9B61F9-C509-9A15-79C4-7ECF17C9CB3E}"/>
              </a:ext>
            </a:extLst>
          </p:cNvPr>
          <p:cNvSpPr/>
          <p:nvPr/>
        </p:nvSpPr>
        <p:spPr>
          <a:xfrm>
            <a:off x="6136696" y="4676903"/>
            <a:ext cx="257143" cy="257142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71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OPK-</a:t>
            </a:r>
          </a:p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71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tussenproduct</a:t>
            </a:r>
            <a:endParaRPr kumimoji="0" lang="nl-NL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Diamond 132">
            <a:extLst>
              <a:ext uri="{FF2B5EF4-FFF2-40B4-BE49-F238E27FC236}">
                <a16:creationId xmlns:a16="http://schemas.microsoft.com/office/drawing/2014/main" id="{AC9B61F9-C509-9A15-79C4-7ECF17C9CB3E}"/>
              </a:ext>
            </a:extLst>
          </p:cNvPr>
          <p:cNvSpPr/>
          <p:nvPr/>
        </p:nvSpPr>
        <p:spPr>
          <a:xfrm>
            <a:off x="8121408" y="4683388"/>
            <a:ext cx="257143" cy="257142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71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OPK</a:t>
            </a:r>
            <a:endParaRPr kumimoji="0" lang="nl-NL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B6D1CDB-2EEA-A7BD-A16F-E8177D87FAD5}"/>
              </a:ext>
            </a:extLst>
          </p:cNvPr>
          <p:cNvGrpSpPr/>
          <p:nvPr/>
        </p:nvGrpSpPr>
        <p:grpSpPr>
          <a:xfrm>
            <a:off x="6924265" y="3933056"/>
            <a:ext cx="1350436" cy="269373"/>
            <a:chOff x="6614425" y="5713574"/>
            <a:chExt cx="1924187" cy="377121"/>
          </a:xfrm>
        </p:grpSpPr>
        <p:sp>
          <p:nvSpPr>
            <p:cNvPr id="167" name="Rectangle 54">
              <a:extLst>
                <a:ext uri="{FF2B5EF4-FFF2-40B4-BE49-F238E27FC236}">
                  <a16:creationId xmlns:a16="http://schemas.microsoft.com/office/drawing/2014/main" id="{E3684183-AC3D-579F-0744-59D368138D09}"/>
                </a:ext>
              </a:extLst>
            </p:cNvPr>
            <p:cNvSpPr/>
            <p:nvPr/>
          </p:nvSpPr>
          <p:spPr>
            <a:xfrm>
              <a:off x="6667739" y="5784697"/>
              <a:ext cx="1676901" cy="25200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714" rIns="51429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571" dirty="0" smtClean="0">
                  <a:solidFill>
                    <a:srgbClr val="0070C0"/>
                  </a:solidFill>
                  <a:latin typeface="Calibri" panose="020F0502020204030204"/>
                </a:rPr>
                <a:t>Sociaaleconomische analyse</a:t>
              </a:r>
              <a:r>
                <a:rPr kumimoji="0" lang="nl-NL" sz="571" b="0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71" b="0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</a:t>
              </a:r>
              <a:r>
                <a:rPr kumimoji="0" lang="nl-NL" sz="571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</a:t>
              </a:r>
              <a:r>
                <a:rPr lang="nl-NL" sz="571" dirty="0" err="1" smtClean="0">
                  <a:solidFill>
                    <a:srgbClr val="0070C0"/>
                  </a:solidFill>
                  <a:latin typeface="Calibri" panose="020F0502020204030204"/>
                </a:rPr>
                <a:t>ividuele</a:t>
              </a:r>
              <a:r>
                <a:rPr lang="nl-NL" sz="571" dirty="0" smtClean="0">
                  <a:solidFill>
                    <a:srgbClr val="0070C0"/>
                  </a:solidFill>
                  <a:latin typeface="Calibri" panose="020F0502020204030204"/>
                </a:rPr>
                <a:t> </a:t>
              </a:r>
              <a:r>
                <a:rPr kumimoji="0" lang="nl-NL" sz="571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maatregelen</a:t>
              </a:r>
              <a:endParaRPr kumimoji="0" lang="nl-NL" sz="571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Oval 128">
              <a:extLst>
                <a:ext uri="{FF2B5EF4-FFF2-40B4-BE49-F238E27FC236}">
                  <a16:creationId xmlns:a16="http://schemas.microsoft.com/office/drawing/2014/main" id="{B50E10B8-7A45-2F92-373C-686461471A10}"/>
                </a:ext>
              </a:extLst>
            </p:cNvPr>
            <p:cNvSpPr/>
            <p:nvPr/>
          </p:nvSpPr>
          <p:spPr>
            <a:xfrm>
              <a:off x="6614425" y="5713574"/>
              <a:ext cx="144000" cy="14531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71" b="1" dirty="0">
                  <a:solidFill>
                    <a:prstClr val="white"/>
                  </a:solidFill>
                  <a:latin typeface="Calibri" panose="020F0502020204030204"/>
                </a:rPr>
                <a:t>7</a:t>
              </a:r>
              <a:endParaRPr kumimoji="0" lang="nl-NL" sz="57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Diamond 136">
              <a:extLst>
                <a:ext uri="{FF2B5EF4-FFF2-40B4-BE49-F238E27FC236}">
                  <a16:creationId xmlns:a16="http://schemas.microsoft.com/office/drawing/2014/main" id="{DD1B4AC9-04B9-3485-2CFB-0A0AE80FCBBC}"/>
                </a:ext>
              </a:extLst>
            </p:cNvPr>
            <p:cNvSpPr/>
            <p:nvPr/>
          </p:nvSpPr>
          <p:spPr>
            <a:xfrm>
              <a:off x="8178613" y="5730696"/>
              <a:ext cx="359999" cy="359999"/>
            </a:xfrm>
            <a:prstGeom prst="diamond">
              <a:avLst/>
            </a:prstGeom>
            <a:solidFill>
              <a:schemeClr val="bg1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43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SEA1</a:t>
              </a:r>
              <a:endParaRPr kumimoji="0" lang="nl-NL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B10ACB-7535-326F-BB46-D21B3E004D60}"/>
              </a:ext>
            </a:extLst>
          </p:cNvPr>
          <p:cNvGrpSpPr/>
          <p:nvPr/>
        </p:nvGrpSpPr>
        <p:grpSpPr>
          <a:xfrm>
            <a:off x="7587318" y="4293899"/>
            <a:ext cx="778756" cy="257143"/>
            <a:chOff x="7641536" y="6176067"/>
            <a:chExt cx="1090258" cy="360000"/>
          </a:xfrm>
        </p:grpSpPr>
        <p:sp>
          <p:nvSpPr>
            <p:cNvPr id="208" name="Rectangle 111">
              <a:extLst>
                <a:ext uri="{FF2B5EF4-FFF2-40B4-BE49-F238E27FC236}">
                  <a16:creationId xmlns:a16="http://schemas.microsoft.com/office/drawing/2014/main" id="{6CB1D4AE-C7DC-C75B-B4B4-3222C5CAF105}"/>
                </a:ext>
              </a:extLst>
            </p:cNvPr>
            <p:cNvSpPr/>
            <p:nvPr/>
          </p:nvSpPr>
          <p:spPr>
            <a:xfrm>
              <a:off x="7718228" y="6237954"/>
              <a:ext cx="801252" cy="252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25714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571" dirty="0" err="1" smtClean="0">
                  <a:solidFill>
                    <a:prstClr val="white"/>
                  </a:solidFill>
                  <a:latin typeface="Calibri" panose="020F0502020204030204"/>
                </a:rPr>
                <a:t>Beleids</a:t>
              </a:r>
              <a:r>
                <a:rPr lang="en-GB" sz="571" dirty="0" smtClean="0">
                  <a:solidFill>
                    <a:prstClr val="white"/>
                  </a:solidFill>
                  <a:latin typeface="Calibri" panose="020F0502020204030204"/>
                </a:rPr>
                <a:t>-</a:t>
              </a:r>
            </a:p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571" dirty="0" err="1" smtClean="0">
                  <a:solidFill>
                    <a:prstClr val="white"/>
                  </a:solidFill>
                  <a:latin typeface="Calibri" panose="020F0502020204030204"/>
                </a:rPr>
                <a:t>alternatieven</a:t>
              </a:r>
              <a:endParaRPr lang="en-GB" sz="571" dirty="0" smtClea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9" name="Diamond 112">
              <a:extLst>
                <a:ext uri="{FF2B5EF4-FFF2-40B4-BE49-F238E27FC236}">
                  <a16:creationId xmlns:a16="http://schemas.microsoft.com/office/drawing/2014/main" id="{8F93DB28-2A62-892F-4D1C-35B4BC85A5D9}"/>
                </a:ext>
              </a:extLst>
            </p:cNvPr>
            <p:cNvSpPr/>
            <p:nvPr/>
          </p:nvSpPr>
          <p:spPr>
            <a:xfrm>
              <a:off x="8371794" y="6176067"/>
              <a:ext cx="360000" cy="360000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643" dirty="0" smtClean="0">
                  <a:solidFill>
                    <a:prstClr val="black"/>
                  </a:solidFill>
                  <a:latin typeface="Calibri" panose="020F0502020204030204"/>
                </a:rPr>
                <a:t>BA</a:t>
              </a:r>
              <a:endParaRPr kumimoji="0" lang="nl-NL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Oval 135">
              <a:extLst>
                <a:ext uri="{FF2B5EF4-FFF2-40B4-BE49-F238E27FC236}">
                  <a16:creationId xmlns:a16="http://schemas.microsoft.com/office/drawing/2014/main" id="{48A76A29-3FE1-7445-F733-0F365D9BF966}"/>
                </a:ext>
              </a:extLst>
            </p:cNvPr>
            <p:cNvSpPr/>
            <p:nvPr/>
          </p:nvSpPr>
          <p:spPr>
            <a:xfrm>
              <a:off x="7641536" y="6176067"/>
              <a:ext cx="144000" cy="14531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71" b="1" noProof="0" dirty="0">
                  <a:solidFill>
                    <a:prstClr val="white"/>
                  </a:solidFill>
                  <a:latin typeface="Calibri" panose="020F0502020204030204"/>
                </a:rPr>
                <a:t>8</a:t>
              </a:r>
              <a:endParaRPr kumimoji="0" lang="nl-NL" sz="57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8" name="Rectangle 17">
            <a:extLst>
              <a:ext uri="{FF2B5EF4-FFF2-40B4-BE49-F238E27FC236}">
                <a16:creationId xmlns:a16="http://schemas.microsoft.com/office/drawing/2014/main" id="{A80A064B-F9A2-4C5A-250B-959DA22C4D96}"/>
              </a:ext>
            </a:extLst>
          </p:cNvPr>
          <p:cNvSpPr/>
          <p:nvPr/>
        </p:nvSpPr>
        <p:spPr>
          <a:xfrm>
            <a:off x="2261516" y="1341401"/>
            <a:ext cx="1445657" cy="18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9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571" dirty="0" smtClean="0">
                <a:solidFill>
                  <a:schemeClr val="bg1"/>
                </a:solidFill>
                <a:latin typeface="Calibri" panose="020F0502020204030204"/>
              </a:rPr>
              <a:t>Beoordelingscriteria</a:t>
            </a:r>
            <a:endParaRPr kumimoji="0" lang="nl-NL" sz="571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Oval 120">
            <a:extLst>
              <a:ext uri="{FF2B5EF4-FFF2-40B4-BE49-F238E27FC236}">
                <a16:creationId xmlns:a16="http://schemas.microsoft.com/office/drawing/2014/main" id="{C6543109-665F-5443-708D-86F29C4DD0DB}"/>
              </a:ext>
            </a:extLst>
          </p:cNvPr>
          <p:cNvSpPr/>
          <p:nvPr/>
        </p:nvSpPr>
        <p:spPr>
          <a:xfrm>
            <a:off x="2219593" y="1302829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71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Diamond 132">
            <a:extLst>
              <a:ext uri="{FF2B5EF4-FFF2-40B4-BE49-F238E27FC236}">
                <a16:creationId xmlns:a16="http://schemas.microsoft.com/office/drawing/2014/main" id="{AC9B61F9-C509-9A15-79C4-7ECF17C9CB3E}"/>
              </a:ext>
            </a:extLst>
          </p:cNvPr>
          <p:cNvSpPr/>
          <p:nvPr/>
        </p:nvSpPr>
        <p:spPr>
          <a:xfrm>
            <a:off x="3607161" y="1297670"/>
            <a:ext cx="257143" cy="257142"/>
          </a:xfrm>
          <a:prstGeom prst="diamond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BC</a:t>
            </a:r>
          </a:p>
        </p:txBody>
      </p:sp>
      <p:sp>
        <p:nvSpPr>
          <p:cNvPr id="131" name="Diamond 132">
            <a:extLst>
              <a:ext uri="{FF2B5EF4-FFF2-40B4-BE49-F238E27FC236}">
                <a16:creationId xmlns:a16="http://schemas.microsoft.com/office/drawing/2014/main" id="{AC9B61F9-C509-9A15-79C4-7ECF17C9CB3E}"/>
              </a:ext>
            </a:extLst>
          </p:cNvPr>
          <p:cNvSpPr/>
          <p:nvPr/>
        </p:nvSpPr>
        <p:spPr>
          <a:xfrm>
            <a:off x="4182673" y="1001892"/>
            <a:ext cx="257143" cy="257142"/>
          </a:xfrm>
          <a:prstGeom prst="diamond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LD</a:t>
            </a:r>
          </a:p>
        </p:txBody>
      </p:sp>
      <p:sp>
        <p:nvSpPr>
          <p:cNvPr id="127" name="Oval 125">
            <a:extLst>
              <a:ext uri="{FF2B5EF4-FFF2-40B4-BE49-F238E27FC236}">
                <a16:creationId xmlns:a16="http://schemas.microsoft.com/office/drawing/2014/main" id="{1D97575D-B870-C0E5-C5CD-99C1F1DFD399}"/>
              </a:ext>
            </a:extLst>
          </p:cNvPr>
          <p:cNvSpPr/>
          <p:nvPr/>
        </p:nvSpPr>
        <p:spPr>
          <a:xfrm>
            <a:off x="5254248" y="2219389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71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Oval 125">
            <a:extLst>
              <a:ext uri="{FF2B5EF4-FFF2-40B4-BE49-F238E27FC236}">
                <a16:creationId xmlns:a16="http://schemas.microsoft.com/office/drawing/2014/main" id="{1D97575D-B870-C0E5-C5CD-99C1F1DFD399}"/>
              </a:ext>
            </a:extLst>
          </p:cNvPr>
          <p:cNvSpPr/>
          <p:nvPr/>
        </p:nvSpPr>
        <p:spPr>
          <a:xfrm>
            <a:off x="5825859" y="3597305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71" b="1" noProof="0" dirty="0">
                <a:solidFill>
                  <a:prstClr val="white"/>
                </a:solidFill>
                <a:latin typeface="Calibri" panose="020F0502020204030204"/>
              </a:rPr>
              <a:t>6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Diamond 138">
            <a:extLst>
              <a:ext uri="{FF2B5EF4-FFF2-40B4-BE49-F238E27FC236}">
                <a16:creationId xmlns:a16="http://schemas.microsoft.com/office/drawing/2014/main" id="{268BA39F-5307-419E-6FAC-60BAE852383A}"/>
              </a:ext>
            </a:extLst>
          </p:cNvPr>
          <p:cNvSpPr/>
          <p:nvPr/>
        </p:nvSpPr>
        <p:spPr>
          <a:xfrm>
            <a:off x="9194607" y="5091297"/>
            <a:ext cx="257143" cy="257144"/>
          </a:xfrm>
          <a:prstGeom prst="diamond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43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VP-</a:t>
            </a:r>
          </a:p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43" dirty="0" smtClean="0">
                <a:solidFill>
                  <a:prstClr val="black"/>
                </a:solidFill>
                <a:latin typeface="Calibri" panose="020F0502020204030204"/>
              </a:rPr>
              <a:t>concept</a:t>
            </a:r>
            <a:endParaRPr kumimoji="0" lang="nl-NL" sz="643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4" name="Groep 133"/>
          <p:cNvGrpSpPr/>
          <p:nvPr/>
        </p:nvGrpSpPr>
        <p:grpSpPr>
          <a:xfrm>
            <a:off x="1077600" y="116632"/>
            <a:ext cx="10920957" cy="360711"/>
            <a:chOff x="1503598" y="187969"/>
            <a:chExt cx="10920957" cy="360711"/>
          </a:xfrm>
        </p:grpSpPr>
        <p:grpSp>
          <p:nvGrpSpPr>
            <p:cNvPr id="135" name="Groep 134"/>
            <p:cNvGrpSpPr/>
            <p:nvPr/>
          </p:nvGrpSpPr>
          <p:grpSpPr>
            <a:xfrm>
              <a:off x="1503598" y="187969"/>
              <a:ext cx="9735230" cy="360711"/>
              <a:chOff x="1077599" y="548009"/>
              <a:chExt cx="9735230" cy="360711"/>
            </a:xfrm>
          </p:grpSpPr>
          <p:cxnSp>
            <p:nvCxnSpPr>
              <p:cNvPr id="138" name="Straight Arrow Connector 23">
                <a:extLst>
                  <a:ext uri="{FF2B5EF4-FFF2-40B4-BE49-F238E27FC236}">
                    <a16:creationId xmlns:a16="http://schemas.microsoft.com/office/drawing/2014/main" id="{189F7897-F2AF-051B-35D5-1A9D116BCD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7599" y="908720"/>
                <a:ext cx="2340000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chemeClr val="bg1">
                    <a:lumMod val="65000"/>
                  </a:schemeClr>
                </a:solidFill>
                <a:prstDash val="solid"/>
                <a:miter lim="800000"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139" name="Tekstvak 20">
                <a:extLst>
                  <a:ext uri="{FF2B5EF4-FFF2-40B4-BE49-F238E27FC236}">
                    <a16:creationId xmlns:a16="http://schemas.microsoft.com/office/drawing/2014/main" id="{08A90104-1FED-4316-F490-5118718AD26A}"/>
                  </a:ext>
                </a:extLst>
              </p:cNvPr>
              <p:cNvSpPr txBox="1"/>
              <p:nvPr/>
            </p:nvSpPr>
            <p:spPr>
              <a:xfrm>
                <a:off x="9048328" y="548680"/>
                <a:ext cx="176450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57" rIns="12857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besluitvorming</a:t>
                </a:r>
                <a:endPara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Tekstvak 23">
                <a:extLst>
                  <a:ext uri="{FF2B5EF4-FFF2-40B4-BE49-F238E27FC236}">
                    <a16:creationId xmlns:a16="http://schemas.microsoft.com/office/drawing/2014/main" id="{DD637BC6-2CF0-9581-00B2-A3CAAF49C6E4}"/>
                  </a:ext>
                </a:extLst>
              </p:cNvPr>
              <p:cNvSpPr txBox="1"/>
              <p:nvPr/>
            </p:nvSpPr>
            <p:spPr>
              <a:xfrm>
                <a:off x="6558395" y="548009"/>
                <a:ext cx="185653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57" rIns="12857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1200" dirty="0">
                    <a:solidFill>
                      <a:prstClr val="white">
                        <a:lumMod val="50000"/>
                      </a:prstClr>
                    </a:solidFill>
                    <a:latin typeface="Calibri" panose="020F0502020204030204"/>
                  </a:rPr>
                  <a:t>b</a:t>
                </a:r>
                <a:r>
                  <a:rPr kumimoji="0" lang="nl-NL" sz="12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eoordeling</a:t>
                </a:r>
                <a:r>
                  <a:rPr kumimoji="0" lang="nl-NL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en afweging</a:t>
                </a:r>
                <a:endPara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Tekstvak 23">
                <a:extLst>
                  <a:ext uri="{FF2B5EF4-FFF2-40B4-BE49-F238E27FC236}">
                    <a16:creationId xmlns:a16="http://schemas.microsoft.com/office/drawing/2014/main" id="{1B1E1550-2A1C-BFFC-DA4B-F25323E396B7}"/>
                  </a:ext>
                </a:extLst>
              </p:cNvPr>
              <p:cNvSpPr txBox="1"/>
              <p:nvPr/>
            </p:nvSpPr>
            <p:spPr>
              <a:xfrm>
                <a:off x="3483354" y="548009"/>
                <a:ext cx="224720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57" rIns="12857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nl-NL" sz="1200" dirty="0" smtClean="0">
                    <a:solidFill>
                      <a:prstClr val="white">
                        <a:lumMod val="50000"/>
                      </a:prstClr>
                    </a:solidFill>
                    <a:latin typeface="Calibri" panose="020F0502020204030204"/>
                  </a:rPr>
                  <a:t>opgave en </a:t>
                </a:r>
                <a:r>
                  <a:rPr kumimoji="0" lang="nl-NL" sz="12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maatregelen</a:t>
                </a:r>
                <a:endPara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Tekstvak 23">
                <a:extLst>
                  <a:ext uri="{FF2B5EF4-FFF2-40B4-BE49-F238E27FC236}">
                    <a16:creationId xmlns:a16="http://schemas.microsoft.com/office/drawing/2014/main" id="{1B1E1550-2A1C-BFFC-DA4B-F25323E396B7}"/>
                  </a:ext>
                </a:extLst>
              </p:cNvPr>
              <p:cNvSpPr txBox="1"/>
              <p:nvPr/>
            </p:nvSpPr>
            <p:spPr>
              <a:xfrm>
                <a:off x="1432932" y="548680"/>
                <a:ext cx="161778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57" rIns="12857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voorbereiding</a:t>
                </a:r>
                <a:endPara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43" name="Straight Arrow Connector 23">
                <a:extLst>
                  <a:ext uri="{FF2B5EF4-FFF2-40B4-BE49-F238E27FC236}">
                    <a16:creationId xmlns:a16="http://schemas.microsoft.com/office/drawing/2014/main" id="{189F7897-F2AF-051B-35D5-1A9D116BCD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799505" y="908720"/>
                <a:ext cx="3528000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chemeClr val="bg1">
                    <a:lumMod val="65000"/>
                  </a:schemeClr>
                </a:solidFill>
                <a:prstDash val="solid"/>
                <a:miter lim="800000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44" name="Straight Arrow Connector 23">
                <a:extLst>
                  <a:ext uri="{FF2B5EF4-FFF2-40B4-BE49-F238E27FC236}">
                    <a16:creationId xmlns:a16="http://schemas.microsoft.com/office/drawing/2014/main" id="{189F7897-F2AF-051B-35D5-1A9D116BCD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327470" y="908720"/>
                <a:ext cx="1188000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chemeClr val="bg1">
                    <a:lumMod val="65000"/>
                  </a:schemeClr>
                </a:solidFill>
                <a:prstDash val="solid"/>
                <a:miter lim="800000"/>
                <a:headEnd type="triangle" w="med" len="med"/>
                <a:tailEnd type="triangle" w="med" len="med"/>
              </a:ln>
              <a:effectLst/>
            </p:spPr>
          </p:cxnSp>
          <p:cxnSp>
            <p:nvCxnSpPr>
              <p:cNvPr id="145" name="Straight Arrow Connector 23">
                <a:extLst>
                  <a:ext uri="{FF2B5EF4-FFF2-40B4-BE49-F238E27FC236}">
                    <a16:creationId xmlns:a16="http://schemas.microsoft.com/office/drawing/2014/main" id="{189F7897-F2AF-051B-35D5-1A9D116BCD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23505" y="908720"/>
                <a:ext cx="2376000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chemeClr val="bg1">
                    <a:lumMod val="65000"/>
                  </a:schemeClr>
                </a:solidFill>
                <a:prstDash val="solid"/>
                <a:miter lim="800000"/>
                <a:headEnd type="triangle" w="med" len="med"/>
                <a:tailEnd type="triangle" w="med" len="med"/>
              </a:ln>
              <a:effectLst/>
            </p:spPr>
          </p:cxnSp>
        </p:grpSp>
        <p:sp>
          <p:nvSpPr>
            <p:cNvPr id="136" name="Tekstvak 20">
              <a:extLst>
                <a:ext uri="{FF2B5EF4-FFF2-40B4-BE49-F238E27FC236}">
                  <a16:creationId xmlns:a16="http://schemas.microsoft.com/office/drawing/2014/main" id="{08A90104-1FED-4316-F490-5118718AD26A}"/>
                </a:ext>
              </a:extLst>
            </p:cNvPr>
            <p:cNvSpPr txBox="1"/>
            <p:nvPr/>
          </p:nvSpPr>
          <p:spPr>
            <a:xfrm>
              <a:off x="10660054" y="194693"/>
              <a:ext cx="17645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857" rIns="12857" rtlCol="0">
              <a:spAutoFit/>
            </a:bodyPr>
            <a:lstStyle/>
            <a:p>
              <a:pPr marL="0" marR="0" lvl="0" indent="0" algn="ctr" defTabSz="3265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borging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37" name="Straight Arrow Connector 23">
              <a:extLst>
                <a:ext uri="{FF2B5EF4-FFF2-40B4-BE49-F238E27FC236}">
                  <a16:creationId xmlns:a16="http://schemas.microsoft.com/office/drawing/2014/main" id="{189F7897-F2AF-051B-35D5-1A9D116BCDEC}"/>
                </a:ext>
              </a:extLst>
            </p:cNvPr>
            <p:cNvCxnSpPr>
              <a:cxnSpLocks/>
            </p:cNvCxnSpPr>
            <p:nvPr/>
          </p:nvCxnSpPr>
          <p:spPr>
            <a:xfrm>
              <a:off x="10935631" y="544815"/>
              <a:ext cx="1146220" cy="0"/>
            </a:xfrm>
            <a:prstGeom prst="straightConnector1">
              <a:avLst/>
            </a:prstGeom>
            <a:noFill/>
            <a:ln w="57150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</p:grpSp>
      <p:sp>
        <p:nvSpPr>
          <p:cNvPr id="152" name="Rectangle 17">
            <a:extLst>
              <a:ext uri="{FF2B5EF4-FFF2-40B4-BE49-F238E27FC236}">
                <a16:creationId xmlns:a16="http://schemas.microsoft.com/office/drawing/2014/main" id="{A80A064B-F9A2-4C5A-250B-959DA22C4D96}"/>
              </a:ext>
            </a:extLst>
          </p:cNvPr>
          <p:cNvSpPr/>
          <p:nvPr/>
        </p:nvSpPr>
        <p:spPr>
          <a:xfrm>
            <a:off x="1077599" y="713278"/>
            <a:ext cx="10578253" cy="1800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9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71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Tussentijdse verkenningen</a:t>
            </a:r>
            <a:endParaRPr kumimoji="0" lang="nl-NL" sz="571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Oval 120">
            <a:extLst>
              <a:ext uri="{FF2B5EF4-FFF2-40B4-BE49-F238E27FC236}">
                <a16:creationId xmlns:a16="http://schemas.microsoft.com/office/drawing/2014/main" id="{C6543109-665F-5443-708D-86F29C4DD0DB}"/>
              </a:ext>
            </a:extLst>
          </p:cNvPr>
          <p:cNvSpPr/>
          <p:nvPr/>
        </p:nvSpPr>
        <p:spPr>
          <a:xfrm>
            <a:off x="1035676" y="674706"/>
            <a:ext cx="102857" cy="1037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71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  <a:endParaRPr kumimoji="0" lang="nl-NL" sz="57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Diamond 132">
            <a:extLst>
              <a:ext uri="{FF2B5EF4-FFF2-40B4-BE49-F238E27FC236}">
                <a16:creationId xmlns:a16="http://schemas.microsoft.com/office/drawing/2014/main" id="{AC9B61F9-C509-9A15-79C4-7ECF17C9CB3E}"/>
              </a:ext>
            </a:extLst>
          </p:cNvPr>
          <p:cNvSpPr/>
          <p:nvPr/>
        </p:nvSpPr>
        <p:spPr>
          <a:xfrm>
            <a:off x="11533786" y="674707"/>
            <a:ext cx="257143" cy="257142"/>
          </a:xfrm>
          <a:prstGeom prst="diamond">
            <a:avLst/>
          </a:prstGeom>
          <a:solidFill>
            <a:schemeClr val="bg1"/>
          </a:solidFill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3265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00" dirty="0" smtClean="0">
                <a:solidFill>
                  <a:prstClr val="black"/>
                </a:solidFill>
                <a:latin typeface="Calibri" panose="020F0502020204030204"/>
              </a:rPr>
              <a:t>TV</a:t>
            </a:r>
            <a:endParaRPr kumimoji="0" lang="en-GB" sz="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92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-63729" y="33202"/>
            <a:ext cx="12484184" cy="6710886"/>
            <a:chOff x="-63729" y="33202"/>
            <a:chExt cx="12484184" cy="6710886"/>
          </a:xfrm>
        </p:grpSpPr>
        <p:sp>
          <p:nvSpPr>
            <p:cNvPr id="114" name="Rechthoek 5">
              <a:extLst>
                <a:ext uri="{FF2B5EF4-FFF2-40B4-BE49-F238E27FC236}">
                  <a16:creationId xmlns:a16="http://schemas.microsoft.com/office/drawing/2014/main" id="{394AD0E2-366A-9FD3-B0ED-D963A67B46F2}"/>
                </a:ext>
              </a:extLst>
            </p:cNvPr>
            <p:cNvSpPr/>
            <p:nvPr/>
          </p:nvSpPr>
          <p:spPr>
            <a:xfrm>
              <a:off x="10935631" y="47526"/>
              <a:ext cx="563384" cy="668163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613D0372-A638-614D-F345-9E382F0E56B3}"/>
                </a:ext>
              </a:extLst>
            </p:cNvPr>
            <p:cNvSpPr/>
            <p:nvPr/>
          </p:nvSpPr>
          <p:spPr>
            <a:xfrm>
              <a:off x="11518467" y="46146"/>
              <a:ext cx="563384" cy="66831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Rechthoek 5">
              <a:extLst>
                <a:ext uri="{FF2B5EF4-FFF2-40B4-BE49-F238E27FC236}">
                  <a16:creationId xmlns:a16="http://schemas.microsoft.com/office/drawing/2014/main" id="{394AD0E2-366A-9FD3-B0ED-D963A67B46F2}"/>
                </a:ext>
              </a:extLst>
            </p:cNvPr>
            <p:cNvSpPr/>
            <p:nvPr/>
          </p:nvSpPr>
          <p:spPr>
            <a:xfrm>
              <a:off x="8579976" y="44624"/>
              <a:ext cx="563384" cy="6698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Rechthoek 5">
              <a:extLst>
                <a:ext uri="{FF2B5EF4-FFF2-40B4-BE49-F238E27FC236}">
                  <a16:creationId xmlns:a16="http://schemas.microsoft.com/office/drawing/2014/main" id="{99DB4B8E-CF47-C757-B7CE-E63DC0546864}"/>
                </a:ext>
              </a:extLst>
            </p:cNvPr>
            <p:cNvSpPr/>
            <p:nvPr/>
          </p:nvSpPr>
          <p:spPr>
            <a:xfrm>
              <a:off x="10348131" y="45980"/>
              <a:ext cx="563384" cy="6698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Rechthoek 186">
              <a:extLst>
                <a:ext uri="{FF2B5EF4-FFF2-40B4-BE49-F238E27FC236}">
                  <a16:creationId xmlns:a16="http://schemas.microsoft.com/office/drawing/2014/main" id="{613D0372-A638-614D-F345-9E382F0E56B3}"/>
                </a:ext>
              </a:extLst>
            </p:cNvPr>
            <p:cNvSpPr/>
            <p:nvPr/>
          </p:nvSpPr>
          <p:spPr>
            <a:xfrm>
              <a:off x="9169112" y="43261"/>
              <a:ext cx="563384" cy="6698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Rechthoek 5">
              <a:extLst>
                <a:ext uri="{FF2B5EF4-FFF2-40B4-BE49-F238E27FC236}">
                  <a16:creationId xmlns:a16="http://schemas.microsoft.com/office/drawing/2014/main" id="{1C1597B8-71E3-D268-2BDE-4C067DE4DFA2}"/>
                </a:ext>
              </a:extLst>
            </p:cNvPr>
            <p:cNvSpPr/>
            <p:nvPr/>
          </p:nvSpPr>
          <p:spPr>
            <a:xfrm>
              <a:off x="9757026" y="45981"/>
              <a:ext cx="563384" cy="6698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Rechthoek 5">
              <a:extLst>
                <a:ext uri="{FF2B5EF4-FFF2-40B4-BE49-F238E27FC236}">
                  <a16:creationId xmlns:a16="http://schemas.microsoft.com/office/drawing/2014/main" id="{394AD0E2-366A-9FD3-B0ED-D963A67B46F2}"/>
                </a:ext>
              </a:extLst>
            </p:cNvPr>
            <p:cNvSpPr/>
            <p:nvPr/>
          </p:nvSpPr>
          <p:spPr>
            <a:xfrm>
              <a:off x="6223219" y="41964"/>
              <a:ext cx="563384" cy="6698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Rechthoek 5">
              <a:extLst>
                <a:ext uri="{FF2B5EF4-FFF2-40B4-BE49-F238E27FC236}">
                  <a16:creationId xmlns:a16="http://schemas.microsoft.com/office/drawing/2014/main" id="{99DB4B8E-CF47-C757-B7CE-E63DC0546864}"/>
                </a:ext>
              </a:extLst>
            </p:cNvPr>
            <p:cNvSpPr/>
            <p:nvPr/>
          </p:nvSpPr>
          <p:spPr>
            <a:xfrm>
              <a:off x="7991374" y="43320"/>
              <a:ext cx="563384" cy="6698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613D0372-A638-614D-F345-9E382F0E56B3}"/>
                </a:ext>
              </a:extLst>
            </p:cNvPr>
            <p:cNvSpPr/>
            <p:nvPr/>
          </p:nvSpPr>
          <p:spPr>
            <a:xfrm>
              <a:off x="6812355" y="40601"/>
              <a:ext cx="563384" cy="6698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Rechthoek 5">
              <a:extLst>
                <a:ext uri="{FF2B5EF4-FFF2-40B4-BE49-F238E27FC236}">
                  <a16:creationId xmlns:a16="http://schemas.microsoft.com/office/drawing/2014/main" id="{1C1597B8-71E3-D268-2BDE-4C067DE4DFA2}"/>
                </a:ext>
              </a:extLst>
            </p:cNvPr>
            <p:cNvSpPr/>
            <p:nvPr/>
          </p:nvSpPr>
          <p:spPr>
            <a:xfrm>
              <a:off x="7400269" y="43321"/>
              <a:ext cx="563384" cy="6698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Rechthoek 5">
              <a:extLst>
                <a:ext uri="{FF2B5EF4-FFF2-40B4-BE49-F238E27FC236}">
                  <a16:creationId xmlns:a16="http://schemas.microsoft.com/office/drawing/2014/main" id="{394AD0E2-366A-9FD3-B0ED-D963A67B46F2}"/>
                </a:ext>
              </a:extLst>
            </p:cNvPr>
            <p:cNvSpPr/>
            <p:nvPr/>
          </p:nvSpPr>
          <p:spPr>
            <a:xfrm>
              <a:off x="3862619" y="41964"/>
              <a:ext cx="563384" cy="6698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Rechthoek 5">
              <a:extLst>
                <a:ext uri="{FF2B5EF4-FFF2-40B4-BE49-F238E27FC236}">
                  <a16:creationId xmlns:a16="http://schemas.microsoft.com/office/drawing/2014/main" id="{99DB4B8E-CF47-C757-B7CE-E63DC0546864}"/>
                </a:ext>
              </a:extLst>
            </p:cNvPr>
            <p:cNvSpPr/>
            <p:nvPr/>
          </p:nvSpPr>
          <p:spPr>
            <a:xfrm>
              <a:off x="5630774" y="43320"/>
              <a:ext cx="563384" cy="6698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Rechthoek 161">
              <a:extLst>
                <a:ext uri="{FF2B5EF4-FFF2-40B4-BE49-F238E27FC236}">
                  <a16:creationId xmlns:a16="http://schemas.microsoft.com/office/drawing/2014/main" id="{613D0372-A638-614D-F345-9E382F0E56B3}"/>
                </a:ext>
              </a:extLst>
            </p:cNvPr>
            <p:cNvSpPr/>
            <p:nvPr/>
          </p:nvSpPr>
          <p:spPr>
            <a:xfrm>
              <a:off x="4451755" y="40601"/>
              <a:ext cx="563384" cy="6698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Rechthoek 5">
              <a:extLst>
                <a:ext uri="{FF2B5EF4-FFF2-40B4-BE49-F238E27FC236}">
                  <a16:creationId xmlns:a16="http://schemas.microsoft.com/office/drawing/2014/main" id="{1C1597B8-71E3-D268-2BDE-4C067DE4DFA2}"/>
                </a:ext>
              </a:extLst>
            </p:cNvPr>
            <p:cNvSpPr/>
            <p:nvPr/>
          </p:nvSpPr>
          <p:spPr>
            <a:xfrm>
              <a:off x="5039669" y="43321"/>
              <a:ext cx="563384" cy="66980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Rechthoek 5">
              <a:extLst>
                <a:ext uri="{FF2B5EF4-FFF2-40B4-BE49-F238E27FC236}">
                  <a16:creationId xmlns:a16="http://schemas.microsoft.com/office/drawing/2014/main" id="{394AD0E2-366A-9FD3-B0ED-D963A67B46F2}"/>
                </a:ext>
              </a:extLst>
            </p:cNvPr>
            <p:cNvSpPr/>
            <p:nvPr/>
          </p:nvSpPr>
          <p:spPr>
            <a:xfrm>
              <a:off x="1499234" y="44683"/>
              <a:ext cx="563384" cy="6698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Rechthoek 5">
              <a:extLst>
                <a:ext uri="{FF2B5EF4-FFF2-40B4-BE49-F238E27FC236}">
                  <a16:creationId xmlns:a16="http://schemas.microsoft.com/office/drawing/2014/main" id="{99DB4B8E-CF47-C757-B7CE-E63DC0546864}"/>
                </a:ext>
              </a:extLst>
            </p:cNvPr>
            <p:cNvSpPr/>
            <p:nvPr/>
          </p:nvSpPr>
          <p:spPr>
            <a:xfrm>
              <a:off x="3267389" y="46039"/>
              <a:ext cx="563384" cy="6698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Rechthoek 149">
              <a:extLst>
                <a:ext uri="{FF2B5EF4-FFF2-40B4-BE49-F238E27FC236}">
                  <a16:creationId xmlns:a16="http://schemas.microsoft.com/office/drawing/2014/main" id="{613D0372-A638-614D-F345-9E382F0E56B3}"/>
                </a:ext>
              </a:extLst>
            </p:cNvPr>
            <p:cNvSpPr/>
            <p:nvPr/>
          </p:nvSpPr>
          <p:spPr>
            <a:xfrm>
              <a:off x="2088370" y="43320"/>
              <a:ext cx="563384" cy="6698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Rechthoek 5">
              <a:extLst>
                <a:ext uri="{FF2B5EF4-FFF2-40B4-BE49-F238E27FC236}">
                  <a16:creationId xmlns:a16="http://schemas.microsoft.com/office/drawing/2014/main" id="{1C1597B8-71E3-D268-2BDE-4C067DE4DFA2}"/>
                </a:ext>
              </a:extLst>
            </p:cNvPr>
            <p:cNvSpPr/>
            <p:nvPr/>
          </p:nvSpPr>
          <p:spPr>
            <a:xfrm>
              <a:off x="2676284" y="46040"/>
              <a:ext cx="563384" cy="6698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531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286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0" name="Groep 19"/>
            <p:cNvGrpSpPr/>
            <p:nvPr/>
          </p:nvGrpSpPr>
          <p:grpSpPr>
            <a:xfrm>
              <a:off x="1660836" y="6165077"/>
              <a:ext cx="10251533" cy="576304"/>
              <a:chOff x="1237915" y="5869942"/>
              <a:chExt cx="10251533" cy="576304"/>
            </a:xfrm>
          </p:grpSpPr>
          <p:grpSp>
            <p:nvGrpSpPr>
              <p:cNvPr id="18" name="Groep 17"/>
              <p:cNvGrpSpPr/>
              <p:nvPr/>
            </p:nvGrpSpPr>
            <p:grpSpPr>
              <a:xfrm>
                <a:off x="1237915" y="5869942"/>
                <a:ext cx="9077209" cy="576304"/>
                <a:chOff x="1237915" y="5869942"/>
                <a:chExt cx="9077209" cy="576304"/>
              </a:xfrm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CBF759F4-EF5B-1153-E4E4-BA3EE968BCB3}"/>
                    </a:ext>
                  </a:extLst>
                </p:cNvPr>
                <p:cNvGrpSpPr/>
                <p:nvPr/>
              </p:nvGrpSpPr>
              <p:grpSpPr>
                <a:xfrm>
                  <a:off x="3607598" y="6164363"/>
                  <a:ext cx="6707526" cy="281883"/>
                  <a:chOff x="2717325" y="7427447"/>
                  <a:chExt cx="9390537" cy="394636"/>
                </a:xfrm>
              </p:grpSpPr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77EF96A4-9979-B669-2F62-3554F56981DF}"/>
                      </a:ext>
                    </a:extLst>
                  </p:cNvPr>
                  <p:cNvGrpSpPr/>
                  <p:nvPr/>
                </p:nvGrpSpPr>
                <p:grpSpPr>
                  <a:xfrm>
                    <a:off x="3548145" y="7427447"/>
                    <a:ext cx="8559717" cy="394636"/>
                    <a:chOff x="212791" y="5471123"/>
                    <a:chExt cx="8559717" cy="394636"/>
                  </a:xfrm>
                </p:grpSpPr>
                <p:sp>
                  <p:nvSpPr>
                    <p:cNvPr id="27" name="Tekstvak 20">
                      <a:extLst>
                        <a:ext uri="{FF2B5EF4-FFF2-40B4-BE49-F238E27FC236}">
                          <a16:creationId xmlns:a16="http://schemas.microsoft.com/office/drawing/2014/main" id="{24EFF515-9CE4-BED9-B6D2-C1BA59E6720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681154" y="5483091"/>
                      <a:ext cx="305213" cy="380604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Q1</a:t>
                      </a:r>
                    </a:p>
                  </p:txBody>
                </p:sp>
                <p:sp>
                  <p:nvSpPr>
                    <p:cNvPr id="28" name="Tekstvak 20">
                      <a:extLst>
                        <a:ext uri="{FF2B5EF4-FFF2-40B4-BE49-F238E27FC236}">
                          <a16:creationId xmlns:a16="http://schemas.microsoft.com/office/drawing/2014/main" id="{C0E87177-A3DC-DB08-A170-31B175B4A1F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524529" y="5478245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Q2</a:t>
                      </a:r>
                    </a:p>
                  </p:txBody>
                </p:sp>
                <p:sp>
                  <p:nvSpPr>
                    <p:cNvPr id="29" name="Tekstvak 20">
                      <a:extLst>
                        <a:ext uri="{FF2B5EF4-FFF2-40B4-BE49-F238E27FC236}">
                          <a16:creationId xmlns:a16="http://schemas.microsoft.com/office/drawing/2014/main" id="{7344E31F-9520-E0A6-7D7B-B4FDF27C71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37438" y="5478245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Q3</a:t>
                      </a:r>
                    </a:p>
                  </p:txBody>
                </p:sp>
                <p:sp>
                  <p:nvSpPr>
                    <p:cNvPr id="30" name="Tekstvak 20">
                      <a:extLst>
                        <a:ext uri="{FF2B5EF4-FFF2-40B4-BE49-F238E27FC236}">
                          <a16:creationId xmlns:a16="http://schemas.microsoft.com/office/drawing/2014/main" id="{7E8C500A-4ADE-3D9B-E3D3-F068E57C8F5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49670" y="5483091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Q4</a:t>
                      </a:r>
                    </a:p>
                  </p:txBody>
                </p:sp>
                <p:sp>
                  <p:nvSpPr>
                    <p:cNvPr id="31" name="Tekstvak 20">
                      <a:extLst>
                        <a:ext uri="{FF2B5EF4-FFF2-40B4-BE49-F238E27FC236}">
                          <a16:creationId xmlns:a16="http://schemas.microsoft.com/office/drawing/2014/main" id="{8E3FC989-341B-2719-BB60-49DAE853ACE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988149" y="5483091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Q1</a:t>
                      </a:r>
                    </a:p>
                  </p:txBody>
                </p:sp>
                <p:sp>
                  <p:nvSpPr>
                    <p:cNvPr id="32" name="Tekstvak 20">
                      <a:extLst>
                        <a:ext uri="{FF2B5EF4-FFF2-40B4-BE49-F238E27FC236}">
                          <a16:creationId xmlns:a16="http://schemas.microsoft.com/office/drawing/2014/main" id="{B57DA856-8538-7F56-8E38-892AF2B9179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805574" y="5483091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Q2</a:t>
                      </a:r>
                    </a:p>
                  </p:txBody>
                </p:sp>
                <p:sp>
                  <p:nvSpPr>
                    <p:cNvPr id="33" name="Tekstvak 20">
                      <a:extLst>
                        <a:ext uri="{FF2B5EF4-FFF2-40B4-BE49-F238E27FC236}">
                          <a16:creationId xmlns:a16="http://schemas.microsoft.com/office/drawing/2014/main" id="{C1070FAD-4EAF-4F60-1359-603D66311A7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625087" y="5483091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Q3</a:t>
                      </a:r>
                    </a:p>
                  </p:txBody>
                </p:sp>
                <p:sp>
                  <p:nvSpPr>
                    <p:cNvPr id="34" name="Tekstvak 20">
                      <a:extLst>
                        <a:ext uri="{FF2B5EF4-FFF2-40B4-BE49-F238E27FC236}">
                          <a16:creationId xmlns:a16="http://schemas.microsoft.com/office/drawing/2014/main" id="{1AC7AD61-71A5-C188-DBB1-581B0D0041D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67295" y="5471123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Q4</a:t>
                      </a:r>
                    </a:p>
                  </p:txBody>
                </p:sp>
                <p:sp>
                  <p:nvSpPr>
                    <p:cNvPr id="35" name="Tekstvak 20">
                      <a:extLst>
                        <a:ext uri="{FF2B5EF4-FFF2-40B4-BE49-F238E27FC236}">
                          <a16:creationId xmlns:a16="http://schemas.microsoft.com/office/drawing/2014/main" id="{42D7389A-C07A-27A6-B0C0-CEF9806A3D4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41644" y="5485152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Q4</a:t>
                      </a:r>
                    </a:p>
                  </p:txBody>
                </p:sp>
                <p:sp>
                  <p:nvSpPr>
                    <p:cNvPr id="36" name="Tekstvak 20">
                      <a:extLst>
                        <a:ext uri="{FF2B5EF4-FFF2-40B4-BE49-F238E27FC236}">
                          <a16:creationId xmlns:a16="http://schemas.microsoft.com/office/drawing/2014/main" id="{CEEFCD76-EF63-9A18-D58E-C78FEC54911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36396" y="5484858"/>
                      <a:ext cx="305213" cy="3806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Q3</a:t>
                      </a:r>
                    </a:p>
                  </p:txBody>
                </p:sp>
                <p:sp>
                  <p:nvSpPr>
                    <p:cNvPr id="37" name="Tekstvak 20">
                      <a:extLst>
                        <a:ext uri="{FF2B5EF4-FFF2-40B4-BE49-F238E27FC236}">
                          <a16:creationId xmlns:a16="http://schemas.microsoft.com/office/drawing/2014/main" id="{C1CFB037-7832-F4C3-3022-EB31D696697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12791" y="5478248"/>
                      <a:ext cx="305213" cy="380608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25714" rIns="0" bIns="25714" rtlCol="0">
                      <a:spAutoFit/>
                    </a:bodyPr>
                    <a:lstStyle/>
                    <a:p>
                      <a:pPr marL="0" marR="0" lvl="0" indent="0" algn="ctr" defTabSz="3265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429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65000"/>
                            </a:prstClr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Q2</a:t>
                      </a:r>
                    </a:p>
                  </p:txBody>
                </p:sp>
              </p:grpSp>
              <p:sp>
                <p:nvSpPr>
                  <p:cNvPr id="106" name="Tekstvak 20">
                    <a:extLst>
                      <a:ext uri="{FF2B5EF4-FFF2-40B4-BE49-F238E27FC236}">
                        <a16:creationId xmlns:a16="http://schemas.microsoft.com/office/drawing/2014/main" id="{3F1C1CA2-BDE4-69C7-21FC-455254A1211F}"/>
                      </a:ext>
                    </a:extLst>
                  </p:cNvPr>
                  <p:cNvSpPr txBox="1"/>
                  <p:nvPr/>
                </p:nvSpPr>
                <p:spPr>
                  <a:xfrm>
                    <a:off x="2717325" y="7434572"/>
                    <a:ext cx="305213" cy="380608"/>
                  </a:xfrm>
                  <a:prstGeom prst="rect">
                    <a:avLst/>
                  </a:prstGeom>
                  <a:noFill/>
                </p:spPr>
                <p:txBody>
                  <a:bodyPr wrap="none" lIns="0" tIns="25714" rIns="0" bIns="25714" rtlCol="0">
                    <a:spAutoFit/>
                  </a:bodyPr>
                  <a:lstStyle/>
                  <a:p>
                    <a:pPr marL="0" marR="0" lvl="0" indent="0" algn="ctr" defTabSz="326578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nl-NL" sz="1429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Q1</a:t>
                    </a:r>
                  </a:p>
                </p:txBody>
              </p:sp>
            </p:grpSp>
            <p:sp>
              <p:nvSpPr>
                <p:cNvPr id="152" name="Tekstvak 20">
                  <a:extLst>
                    <a:ext uri="{FF2B5EF4-FFF2-40B4-BE49-F238E27FC236}">
                      <a16:creationId xmlns:a16="http://schemas.microsoft.com/office/drawing/2014/main" id="{42D7389A-C07A-27A6-B0C0-CEF9806A3D4B}"/>
                    </a:ext>
                  </a:extLst>
                </p:cNvPr>
                <p:cNvSpPr txBox="1"/>
                <p:nvPr/>
              </p:nvSpPr>
              <p:spPr>
                <a:xfrm>
                  <a:off x="3002033" y="6169432"/>
                  <a:ext cx="218009" cy="271862"/>
                </a:xfrm>
                <a:prstGeom prst="rect">
                  <a:avLst/>
                </a:prstGeom>
                <a:noFill/>
              </p:spPr>
              <p:txBody>
                <a:bodyPr wrap="non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429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Q4</a:t>
                  </a:r>
                </a:p>
              </p:txBody>
            </p:sp>
            <p:sp>
              <p:nvSpPr>
                <p:cNvPr id="153" name="Tekstvak 20">
                  <a:extLst>
                    <a:ext uri="{FF2B5EF4-FFF2-40B4-BE49-F238E27FC236}">
                      <a16:creationId xmlns:a16="http://schemas.microsoft.com/office/drawing/2014/main" id="{CEEFCD76-EF63-9A18-D58E-C78FEC549113}"/>
                    </a:ext>
                  </a:extLst>
                </p:cNvPr>
                <p:cNvSpPr txBox="1"/>
                <p:nvPr/>
              </p:nvSpPr>
              <p:spPr>
                <a:xfrm>
                  <a:off x="2405330" y="6169432"/>
                  <a:ext cx="218009" cy="271862"/>
                </a:xfrm>
                <a:prstGeom prst="rect">
                  <a:avLst/>
                </a:prstGeom>
                <a:noFill/>
              </p:spPr>
              <p:txBody>
                <a:bodyPr wrap="non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429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Q3</a:t>
                  </a:r>
                </a:p>
              </p:txBody>
            </p:sp>
            <p:sp>
              <p:nvSpPr>
                <p:cNvPr id="155" name="Tekstvak 20">
                  <a:extLst>
                    <a:ext uri="{FF2B5EF4-FFF2-40B4-BE49-F238E27FC236}">
                      <a16:creationId xmlns:a16="http://schemas.microsoft.com/office/drawing/2014/main" id="{C1CFB037-7832-F4C3-3022-EB31D696697A}"/>
                    </a:ext>
                  </a:extLst>
                </p:cNvPr>
                <p:cNvSpPr txBox="1"/>
                <p:nvPr/>
              </p:nvSpPr>
              <p:spPr>
                <a:xfrm>
                  <a:off x="1844130" y="6169432"/>
                  <a:ext cx="218009" cy="271862"/>
                </a:xfrm>
                <a:prstGeom prst="rect">
                  <a:avLst/>
                </a:prstGeom>
                <a:noFill/>
              </p:spPr>
              <p:txBody>
                <a:bodyPr wrap="non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429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Q2</a:t>
                  </a:r>
                </a:p>
              </p:txBody>
            </p:sp>
            <p:sp>
              <p:nvSpPr>
                <p:cNvPr id="156" name="Tekstvak 20">
                  <a:extLst>
                    <a:ext uri="{FF2B5EF4-FFF2-40B4-BE49-F238E27FC236}">
                      <a16:creationId xmlns:a16="http://schemas.microsoft.com/office/drawing/2014/main" id="{3F1C1CA2-BDE4-69C7-21FC-455254A1211F}"/>
                    </a:ext>
                  </a:extLst>
                </p:cNvPr>
                <p:cNvSpPr txBox="1"/>
                <p:nvPr/>
              </p:nvSpPr>
              <p:spPr>
                <a:xfrm>
                  <a:off x="1237915" y="6169432"/>
                  <a:ext cx="218009" cy="271862"/>
                </a:xfrm>
                <a:prstGeom prst="rect">
                  <a:avLst/>
                </a:prstGeom>
                <a:noFill/>
              </p:spPr>
              <p:txBody>
                <a:bodyPr wrap="non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429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Q1</a:t>
                  </a:r>
                </a:p>
              </p:txBody>
            </p:sp>
            <p:sp>
              <p:nvSpPr>
                <p:cNvPr id="102" name="Tekstvak 20">
                  <a:extLst>
                    <a:ext uri="{FF2B5EF4-FFF2-40B4-BE49-F238E27FC236}">
                      <a16:creationId xmlns:a16="http://schemas.microsoft.com/office/drawing/2014/main" id="{C1CFB037-7832-F4C3-3022-EB31D696697A}"/>
                    </a:ext>
                  </a:extLst>
                </p:cNvPr>
                <p:cNvSpPr txBox="1"/>
                <p:nvPr/>
              </p:nvSpPr>
              <p:spPr>
                <a:xfrm>
                  <a:off x="1890606" y="5871099"/>
                  <a:ext cx="700368" cy="328929"/>
                </a:xfrm>
                <a:prstGeom prst="rect">
                  <a:avLst/>
                </a:prstGeom>
                <a:noFill/>
              </p:spPr>
              <p:txBody>
                <a:bodyPr wrap="squar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8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2023</a:t>
                  </a:r>
                  <a:endParaRPr kumimoji="0" lang="nl-NL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Tekstvak 20">
                  <a:extLst>
                    <a:ext uri="{FF2B5EF4-FFF2-40B4-BE49-F238E27FC236}">
                      <a16:creationId xmlns:a16="http://schemas.microsoft.com/office/drawing/2014/main" id="{C1CFB037-7832-F4C3-3022-EB31D696697A}"/>
                    </a:ext>
                  </a:extLst>
                </p:cNvPr>
                <p:cNvSpPr txBox="1"/>
                <p:nvPr/>
              </p:nvSpPr>
              <p:spPr>
                <a:xfrm>
                  <a:off x="4252641" y="5871098"/>
                  <a:ext cx="700368" cy="328929"/>
                </a:xfrm>
                <a:prstGeom prst="rect">
                  <a:avLst/>
                </a:prstGeom>
                <a:noFill/>
              </p:spPr>
              <p:txBody>
                <a:bodyPr wrap="squar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8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2024</a:t>
                  </a:r>
                  <a:endParaRPr kumimoji="0" lang="nl-NL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Tekstvak 20">
                  <a:extLst>
                    <a:ext uri="{FF2B5EF4-FFF2-40B4-BE49-F238E27FC236}">
                      <a16:creationId xmlns:a16="http://schemas.microsoft.com/office/drawing/2014/main" id="{C1CFB037-7832-F4C3-3022-EB31D696697A}"/>
                    </a:ext>
                  </a:extLst>
                </p:cNvPr>
                <p:cNvSpPr txBox="1"/>
                <p:nvPr/>
              </p:nvSpPr>
              <p:spPr>
                <a:xfrm>
                  <a:off x="6615525" y="5874279"/>
                  <a:ext cx="700368" cy="328929"/>
                </a:xfrm>
                <a:prstGeom prst="rect">
                  <a:avLst/>
                </a:prstGeom>
                <a:noFill/>
              </p:spPr>
              <p:txBody>
                <a:bodyPr wrap="squar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8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2025</a:t>
                  </a:r>
                  <a:endParaRPr kumimoji="0" lang="nl-NL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Tekstvak 20">
                  <a:extLst>
                    <a:ext uri="{FF2B5EF4-FFF2-40B4-BE49-F238E27FC236}">
                      <a16:creationId xmlns:a16="http://schemas.microsoft.com/office/drawing/2014/main" id="{C1CFB037-7832-F4C3-3022-EB31D696697A}"/>
                    </a:ext>
                  </a:extLst>
                </p:cNvPr>
                <p:cNvSpPr txBox="1"/>
                <p:nvPr/>
              </p:nvSpPr>
              <p:spPr>
                <a:xfrm>
                  <a:off x="8977286" y="5869942"/>
                  <a:ext cx="700368" cy="328929"/>
                </a:xfrm>
                <a:prstGeom prst="rect">
                  <a:avLst/>
                </a:prstGeom>
                <a:noFill/>
              </p:spPr>
              <p:txBody>
                <a:bodyPr wrap="square" lIns="0" tIns="25714" rIns="0" bIns="25714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800" b="1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white">
                          <a:lumMod val="65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2026</a:t>
                  </a:r>
                  <a:endParaRPr kumimoji="0" lang="nl-NL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17" name="Tekstvak 20">
                <a:extLst>
                  <a:ext uri="{FF2B5EF4-FFF2-40B4-BE49-F238E27FC236}">
                    <a16:creationId xmlns:a16="http://schemas.microsoft.com/office/drawing/2014/main" id="{8E3FC989-341B-2719-BB60-49DAE853ACEE}"/>
                  </a:ext>
                </a:extLst>
              </p:cNvPr>
              <p:cNvSpPr txBox="1"/>
              <p:nvPr/>
            </p:nvSpPr>
            <p:spPr>
              <a:xfrm>
                <a:off x="10687564" y="6172895"/>
                <a:ext cx="218009" cy="271861"/>
              </a:xfrm>
              <a:prstGeom prst="rect">
                <a:avLst/>
              </a:prstGeom>
              <a:noFill/>
            </p:spPr>
            <p:txBody>
              <a:bodyPr wrap="non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2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Q1</a:t>
                </a:r>
              </a:p>
            </p:txBody>
          </p:sp>
          <p:sp>
            <p:nvSpPr>
              <p:cNvPr id="118" name="Tekstvak 20">
                <a:extLst>
                  <a:ext uri="{FF2B5EF4-FFF2-40B4-BE49-F238E27FC236}">
                    <a16:creationId xmlns:a16="http://schemas.microsoft.com/office/drawing/2014/main" id="{B57DA856-8538-7F56-8E38-892AF2B91797}"/>
                  </a:ext>
                </a:extLst>
              </p:cNvPr>
              <p:cNvSpPr txBox="1"/>
              <p:nvPr/>
            </p:nvSpPr>
            <p:spPr>
              <a:xfrm>
                <a:off x="11271439" y="6172895"/>
                <a:ext cx="218009" cy="271861"/>
              </a:xfrm>
              <a:prstGeom prst="rect">
                <a:avLst/>
              </a:prstGeom>
              <a:noFill/>
            </p:spPr>
            <p:txBody>
              <a:bodyPr wrap="none" lIns="0" tIns="25714" rIns="0" bIns="25714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2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Q2</a:t>
                </a:r>
              </a:p>
            </p:txBody>
          </p:sp>
        </p:grpSp>
        <p:sp>
          <p:nvSpPr>
            <p:cNvPr id="171" name="Tekstvak 170"/>
            <p:cNvSpPr txBox="1"/>
            <p:nvPr/>
          </p:nvSpPr>
          <p:spPr>
            <a:xfrm>
              <a:off x="8577991" y="2800612"/>
              <a:ext cx="19104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685814">
                <a:defRPr/>
              </a:pPr>
              <a:r>
                <a:rPr lang="nl-NL" sz="1200" dirty="0" smtClean="0">
                  <a:solidFill>
                    <a:srgbClr val="0070C0"/>
                  </a:solidFill>
                </a:rPr>
                <a:t>8. Beleidsalternatieven²</a:t>
              </a:r>
              <a:r>
                <a:rPr kumimoji="0" lang="nl-NL" sz="1200" b="0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+ 9. Ontwikkelpadenkaarten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Tekstvak 188"/>
            <p:cNvSpPr txBox="1"/>
            <p:nvPr/>
          </p:nvSpPr>
          <p:spPr>
            <a:xfrm>
              <a:off x="-63729" y="2791220"/>
              <a:ext cx="149408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Stappen ter voorbereiding op herijking en besluit voorkeurspakket</a:t>
              </a:r>
              <a:endPara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03" name="Rechte verbindingslijn 102"/>
            <p:cNvCxnSpPr/>
            <p:nvPr/>
          </p:nvCxnSpPr>
          <p:spPr>
            <a:xfrm>
              <a:off x="1495294" y="3363027"/>
              <a:ext cx="9432000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sp>
          <p:nvSpPr>
            <p:cNvPr id="163" name="Tekstvak 162"/>
            <p:cNvSpPr txBox="1"/>
            <p:nvPr/>
          </p:nvSpPr>
          <p:spPr>
            <a:xfrm>
              <a:off x="4555000" y="2609072"/>
              <a:ext cx="1252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dirty="0" smtClean="0">
                  <a:solidFill>
                    <a:srgbClr val="0070C0"/>
                  </a:solidFill>
                  <a:latin typeface="Calibri" panose="020F0502020204030204"/>
                </a:rPr>
                <a:t>1. Landelijke k</a:t>
              </a:r>
              <a:r>
                <a:rPr kumimoji="0" lang="nl-NL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nelpunten</a:t>
              </a: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-analyse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Ovaal 165"/>
            <p:cNvSpPr/>
            <p:nvPr/>
          </p:nvSpPr>
          <p:spPr>
            <a:xfrm>
              <a:off x="5385009" y="3268087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67" name="Ovaal 166"/>
            <p:cNvSpPr/>
            <p:nvPr/>
          </p:nvSpPr>
          <p:spPr>
            <a:xfrm>
              <a:off x="6569936" y="3266833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70" name="Tekstvak 169"/>
            <p:cNvSpPr txBox="1"/>
            <p:nvPr/>
          </p:nvSpPr>
          <p:spPr>
            <a:xfrm>
              <a:off x="5932538" y="2611545"/>
              <a:ext cx="13320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dirty="0" smtClean="0">
                  <a:solidFill>
                    <a:srgbClr val="0070C0"/>
                  </a:solidFill>
                  <a:latin typeface="Calibri" panose="020F0502020204030204"/>
                </a:rPr>
                <a:t>9. Tussenproduct o</a:t>
              </a:r>
              <a:r>
                <a:rPr kumimoji="0" lang="nl-NL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ntwikkelpaden</a:t>
              </a: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-kaarten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Ovaal 110"/>
            <p:cNvSpPr/>
            <p:nvPr/>
          </p:nvSpPr>
          <p:spPr>
            <a:xfrm>
              <a:off x="10223886" y="3274417"/>
              <a:ext cx="193047" cy="193047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0070C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12" name="Ovaal 111"/>
            <p:cNvSpPr/>
            <p:nvPr/>
          </p:nvSpPr>
          <p:spPr>
            <a:xfrm>
              <a:off x="3151196" y="3274417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13" name="Tekstvak 112"/>
            <p:cNvSpPr txBox="1"/>
            <p:nvPr/>
          </p:nvSpPr>
          <p:spPr>
            <a:xfrm>
              <a:off x="2617952" y="3478229"/>
              <a:ext cx="12566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Concreet hoofddoel</a:t>
              </a:r>
            </a:p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DPZW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Ovaal 167"/>
            <p:cNvSpPr/>
            <p:nvPr/>
          </p:nvSpPr>
          <p:spPr>
            <a:xfrm>
              <a:off x="8616674" y="3266971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74" name="Ovaal 173"/>
            <p:cNvSpPr/>
            <p:nvPr/>
          </p:nvSpPr>
          <p:spPr>
            <a:xfrm>
              <a:off x="10832168" y="3268890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207" name="Rechte verbindingslijn 206"/>
            <p:cNvCxnSpPr/>
            <p:nvPr/>
          </p:nvCxnSpPr>
          <p:spPr>
            <a:xfrm>
              <a:off x="1499233" y="1438024"/>
              <a:ext cx="10582618" cy="0"/>
            </a:xfrm>
            <a:prstGeom prst="line">
              <a:avLst/>
            </a:prstGeom>
            <a:noFill/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</p:cxnSp>
        <p:sp>
          <p:nvSpPr>
            <p:cNvPr id="214" name="Tekstvak 213"/>
            <p:cNvSpPr txBox="1"/>
            <p:nvPr/>
          </p:nvSpPr>
          <p:spPr>
            <a:xfrm>
              <a:off x="177613" y="1284134"/>
              <a:ext cx="12529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Omgeving</a:t>
              </a:r>
              <a:endPara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Ovaal 171"/>
            <p:cNvSpPr/>
            <p:nvPr/>
          </p:nvSpPr>
          <p:spPr>
            <a:xfrm>
              <a:off x="6098528" y="3266093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116" name="Rechte verbindingslijn met pijl 115"/>
            <p:cNvCxnSpPr/>
            <p:nvPr/>
          </p:nvCxnSpPr>
          <p:spPr>
            <a:xfrm>
              <a:off x="8723952" y="3578581"/>
              <a:ext cx="110789" cy="1029375"/>
            </a:xfrm>
            <a:prstGeom prst="straightConnector1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Rechte verbindingslijn met pijl 119"/>
            <p:cNvCxnSpPr/>
            <p:nvPr/>
          </p:nvCxnSpPr>
          <p:spPr>
            <a:xfrm>
              <a:off x="7721447" y="1645009"/>
              <a:ext cx="535316" cy="3426066"/>
            </a:xfrm>
            <a:prstGeom prst="straightConnector1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hteraccolade 12"/>
            <p:cNvSpPr/>
            <p:nvPr/>
          </p:nvSpPr>
          <p:spPr>
            <a:xfrm rot="5400000">
              <a:off x="3545652" y="988212"/>
              <a:ext cx="288298" cy="2076094"/>
            </a:xfrm>
            <a:prstGeom prst="rightBrace">
              <a:avLst>
                <a:gd name="adj1" fmla="val 8333"/>
                <a:gd name="adj2" fmla="val 35777"/>
              </a:avLst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5" name="Rechte verbindingslijn met pijl 14"/>
            <p:cNvCxnSpPr/>
            <p:nvPr/>
          </p:nvCxnSpPr>
          <p:spPr>
            <a:xfrm>
              <a:off x="4099643" y="2263991"/>
              <a:ext cx="775369" cy="444929"/>
            </a:xfrm>
            <a:prstGeom prst="straightConnector1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chte verbindingslijn met pijl 122"/>
            <p:cNvCxnSpPr>
              <a:endCxn id="170" idx="0"/>
            </p:cNvCxnSpPr>
            <p:nvPr/>
          </p:nvCxnSpPr>
          <p:spPr>
            <a:xfrm>
              <a:off x="6235805" y="1645009"/>
              <a:ext cx="362750" cy="966536"/>
            </a:xfrm>
            <a:prstGeom prst="straightConnector1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Ovaal 181"/>
            <p:cNvSpPr/>
            <p:nvPr/>
          </p:nvSpPr>
          <p:spPr>
            <a:xfrm>
              <a:off x="4645504" y="1343709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85" name="Ovaal 184"/>
            <p:cNvSpPr/>
            <p:nvPr/>
          </p:nvSpPr>
          <p:spPr>
            <a:xfrm>
              <a:off x="2870476" y="1344553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88" name="Ovaal 187"/>
            <p:cNvSpPr/>
            <p:nvPr/>
          </p:nvSpPr>
          <p:spPr>
            <a:xfrm>
              <a:off x="6116200" y="1348129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91" name="Tekstvak 190"/>
            <p:cNvSpPr txBox="1"/>
            <p:nvPr/>
          </p:nvSpPr>
          <p:spPr>
            <a:xfrm>
              <a:off x="5605809" y="687069"/>
              <a:ext cx="14247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 err="1" smtClean="0">
                  <a:solidFill>
                    <a:schemeClr val="accent6"/>
                  </a:solidFill>
                  <a:latin typeface="Calibri" panose="020F0502020204030204"/>
                </a:rPr>
                <a:t>Resultaten</a:t>
              </a:r>
              <a:r>
                <a:rPr lang="en-GB" sz="1200" dirty="0" smtClean="0">
                  <a:solidFill>
                    <a:schemeClr val="accent6"/>
                  </a:solidFill>
                  <a:latin typeface="Calibri" panose="020F0502020204030204"/>
                </a:rPr>
                <a:t> KP ZSS </a:t>
              </a:r>
              <a:r>
                <a:rPr lang="en-GB" sz="1200" dirty="0" err="1" smtClean="0">
                  <a:solidFill>
                    <a:schemeClr val="accent6"/>
                  </a:solidFill>
                  <a:latin typeface="Calibri" panose="020F0502020204030204"/>
                </a:rPr>
                <a:t>fase</a:t>
              </a:r>
              <a:r>
                <a:rPr lang="en-GB" sz="1200" dirty="0" smtClean="0">
                  <a:solidFill>
                    <a:schemeClr val="accent6"/>
                  </a:solidFill>
                  <a:latin typeface="Calibri" panose="020F0502020204030204"/>
                </a:rPr>
                <a:t> 2 (</a:t>
              </a:r>
              <a:r>
                <a:rPr lang="en-GB" sz="1200" dirty="0" err="1" smtClean="0">
                  <a:solidFill>
                    <a:schemeClr val="accent6"/>
                  </a:solidFill>
                  <a:latin typeface="Calibri" panose="020F0502020204030204"/>
                </a:rPr>
                <a:t>o.a</a:t>
              </a:r>
              <a:r>
                <a:rPr lang="en-GB" sz="1200" dirty="0" smtClean="0">
                  <a:solidFill>
                    <a:schemeClr val="accent6"/>
                  </a:solidFill>
                  <a:latin typeface="Calibri" panose="020F0502020204030204"/>
                </a:rPr>
                <a:t>. </a:t>
              </a:r>
              <a:r>
                <a:rPr lang="en-GB" sz="1200" dirty="0" err="1" smtClean="0">
                  <a:solidFill>
                    <a:schemeClr val="accent6"/>
                  </a:solidFill>
                  <a:latin typeface="Calibri" panose="020F0502020204030204"/>
                </a:rPr>
                <a:t>adaptatiepaden</a:t>
              </a:r>
              <a:r>
                <a:rPr lang="en-GB" sz="1200" dirty="0" smtClean="0">
                  <a:solidFill>
                    <a:schemeClr val="accent6"/>
                  </a:solidFill>
                  <a:latin typeface="Calibri" panose="020F0502020204030204"/>
                </a:rPr>
                <a:t>)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Tekstvak 191"/>
            <p:cNvSpPr txBox="1"/>
            <p:nvPr/>
          </p:nvSpPr>
          <p:spPr>
            <a:xfrm>
              <a:off x="2754000" y="877317"/>
              <a:ext cx="1252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Tussenbalans </a:t>
              </a:r>
            </a:p>
            <a:p>
              <a:pPr marL="0" marR="0" lvl="0" indent="0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KP ZSS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Tekstvak 193"/>
            <p:cNvSpPr txBox="1"/>
            <p:nvPr/>
          </p:nvSpPr>
          <p:spPr>
            <a:xfrm>
              <a:off x="3705147" y="1558093"/>
              <a:ext cx="12529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dirty="0" smtClean="0">
                  <a:solidFill>
                    <a:schemeClr val="accent6"/>
                  </a:solidFill>
                  <a:latin typeface="Calibri" panose="020F0502020204030204"/>
                </a:rPr>
                <a:t>POW-</a:t>
              </a: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IRM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Ovaal 199"/>
            <p:cNvSpPr/>
            <p:nvPr/>
          </p:nvSpPr>
          <p:spPr>
            <a:xfrm>
              <a:off x="3752713" y="1336595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21" name="Tekstvak 220"/>
            <p:cNvSpPr txBox="1"/>
            <p:nvPr/>
          </p:nvSpPr>
          <p:spPr>
            <a:xfrm>
              <a:off x="3622044" y="1060060"/>
              <a:ext cx="12529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Deltascenario’s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Ovaal 221"/>
            <p:cNvSpPr/>
            <p:nvPr/>
          </p:nvSpPr>
          <p:spPr>
            <a:xfrm>
              <a:off x="2580445" y="1344553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23" name="Tekstvak 222"/>
            <p:cNvSpPr txBox="1"/>
            <p:nvPr/>
          </p:nvSpPr>
          <p:spPr>
            <a:xfrm>
              <a:off x="1639643" y="1552901"/>
              <a:ext cx="12529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Concept </a:t>
              </a:r>
              <a:r>
                <a:rPr kumimoji="0" lang="nl-NL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PPLG’s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Tekstvak 223"/>
            <p:cNvSpPr txBox="1"/>
            <p:nvPr/>
          </p:nvSpPr>
          <p:spPr>
            <a:xfrm>
              <a:off x="6962221" y="685394"/>
              <a:ext cx="23371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Afstemming concept herijking </a:t>
              </a:r>
              <a:r>
                <a:rPr lang="nl-NL" sz="1200" dirty="0" smtClean="0">
                  <a:solidFill>
                    <a:schemeClr val="accent6"/>
                  </a:solidFill>
                  <a:latin typeface="Calibri" panose="020F0502020204030204"/>
                </a:rPr>
                <a:t>deltabeslissing </a:t>
              </a: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zoetwater met DP</a:t>
              </a:r>
              <a:r>
                <a:rPr kumimoji="0" lang="nl-NL" sz="1200" b="0" i="0" u="none" strike="noStrike" kern="1200" cap="none" spc="0" normalizeH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deelprogramma’s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Ovaal 225"/>
            <p:cNvSpPr/>
            <p:nvPr/>
          </p:nvSpPr>
          <p:spPr>
            <a:xfrm>
              <a:off x="7595114" y="1336975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28" name="Ovaal 227"/>
            <p:cNvSpPr/>
            <p:nvPr/>
          </p:nvSpPr>
          <p:spPr>
            <a:xfrm>
              <a:off x="8199412" y="1332261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29" name="Tekstvak 228"/>
            <p:cNvSpPr txBox="1"/>
            <p:nvPr/>
          </p:nvSpPr>
          <p:spPr>
            <a:xfrm>
              <a:off x="9254825" y="679324"/>
              <a:ext cx="18567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dirty="0" smtClean="0">
                  <a:solidFill>
                    <a:schemeClr val="accent6"/>
                  </a:solidFill>
                  <a:latin typeface="Calibri" panose="020F0502020204030204"/>
                </a:rPr>
                <a:t>Meer duidelijkheid over eindpunt afvoerverdeling en rivierbodemligging IRM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30" name="Ovaal 229"/>
            <p:cNvSpPr/>
            <p:nvPr/>
          </p:nvSpPr>
          <p:spPr>
            <a:xfrm>
              <a:off x="5392381" y="1338244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31" name="Tekstvak 230"/>
            <p:cNvSpPr txBox="1"/>
            <p:nvPr/>
          </p:nvSpPr>
          <p:spPr>
            <a:xfrm>
              <a:off x="4830668" y="876005"/>
              <a:ext cx="8787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Definitieve</a:t>
              </a:r>
              <a:r>
                <a:rPr kumimoji="0" lang="nl-NL" sz="1200" b="0" i="0" u="none" strike="noStrike" kern="1200" cap="none" spc="0" normalizeH="0" noProof="0" dirty="0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nl-NL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accent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PPLG’s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Tekstvak 124"/>
            <p:cNvSpPr txBox="1"/>
            <p:nvPr/>
          </p:nvSpPr>
          <p:spPr>
            <a:xfrm>
              <a:off x="6711353" y="3470730"/>
              <a:ext cx="19367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noProof="0" dirty="0" smtClean="0">
                  <a:solidFill>
                    <a:srgbClr val="0070C0"/>
                  </a:solidFill>
                  <a:latin typeface="Calibri" panose="020F0502020204030204"/>
                </a:rPr>
                <a:t>Concept herijking deltabeslissing </a:t>
              </a:r>
              <a:r>
                <a:rPr lang="nl-NL" sz="1200" dirty="0" err="1" smtClean="0">
                  <a:solidFill>
                    <a:srgbClr val="0070C0"/>
                  </a:solidFill>
                  <a:latin typeface="Calibri" panose="020F0502020204030204"/>
                </a:rPr>
                <a:t>zoe</a:t>
              </a:r>
              <a:r>
                <a:rPr lang="nl-NL" sz="1200" noProof="0" dirty="0" err="1" smtClean="0">
                  <a:solidFill>
                    <a:srgbClr val="0070C0"/>
                  </a:solidFill>
                  <a:latin typeface="Calibri" panose="020F0502020204030204"/>
                </a:rPr>
                <a:t>twater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Ovaal 125"/>
            <p:cNvSpPr/>
            <p:nvPr/>
          </p:nvSpPr>
          <p:spPr>
            <a:xfrm>
              <a:off x="7022362" y="3263498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127" name="Rechte verbindingslijn met pijl 126"/>
            <p:cNvCxnSpPr/>
            <p:nvPr/>
          </p:nvCxnSpPr>
          <p:spPr>
            <a:xfrm>
              <a:off x="6690140" y="3603569"/>
              <a:ext cx="292511" cy="1266434"/>
            </a:xfrm>
            <a:prstGeom prst="straightConnector1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Rechte verbindingslijn met pijl 127"/>
            <p:cNvCxnSpPr/>
            <p:nvPr/>
          </p:nvCxnSpPr>
          <p:spPr>
            <a:xfrm>
              <a:off x="5527306" y="3600168"/>
              <a:ext cx="264946" cy="1094185"/>
            </a:xfrm>
            <a:prstGeom prst="straightConnector1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5" name="Groep 194"/>
            <p:cNvGrpSpPr/>
            <p:nvPr/>
          </p:nvGrpSpPr>
          <p:grpSpPr>
            <a:xfrm>
              <a:off x="1499498" y="33202"/>
              <a:ext cx="10920957" cy="360711"/>
              <a:chOff x="1503598" y="187969"/>
              <a:chExt cx="10920957" cy="360711"/>
            </a:xfrm>
          </p:grpSpPr>
          <p:grpSp>
            <p:nvGrpSpPr>
              <p:cNvPr id="196" name="Groep 195"/>
              <p:cNvGrpSpPr/>
              <p:nvPr/>
            </p:nvGrpSpPr>
            <p:grpSpPr>
              <a:xfrm>
                <a:off x="1503598" y="187969"/>
                <a:ext cx="9735230" cy="360711"/>
                <a:chOff x="1077599" y="548009"/>
                <a:chExt cx="9735230" cy="360711"/>
              </a:xfrm>
            </p:grpSpPr>
            <p:cxnSp>
              <p:nvCxnSpPr>
                <p:cNvPr id="199" name="Straight Arrow Connector 23">
                  <a:extLst>
                    <a:ext uri="{FF2B5EF4-FFF2-40B4-BE49-F238E27FC236}">
                      <a16:creationId xmlns:a16="http://schemas.microsoft.com/office/drawing/2014/main" id="{189F7897-F2AF-051B-35D5-1A9D116BCD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77599" y="908720"/>
                  <a:ext cx="2340000" cy="0"/>
                </a:xfrm>
                <a:prstGeom prst="straightConnector1">
                  <a:avLst/>
                </a:prstGeom>
                <a:noFill/>
                <a:ln w="57150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miter lim="800000"/>
                  <a:headEnd type="triangle" w="med" len="med"/>
                  <a:tailEnd type="triangle" w="med" len="med"/>
                </a:ln>
                <a:effectLst/>
              </p:spPr>
            </p:cxnSp>
            <p:sp>
              <p:nvSpPr>
                <p:cNvPr id="201" name="Tekstvak 20">
                  <a:extLst>
                    <a:ext uri="{FF2B5EF4-FFF2-40B4-BE49-F238E27FC236}">
                      <a16:creationId xmlns:a16="http://schemas.microsoft.com/office/drawing/2014/main" id="{08A90104-1FED-4316-F490-5118718AD26A}"/>
                    </a:ext>
                  </a:extLst>
                </p:cNvPr>
                <p:cNvSpPr txBox="1"/>
                <p:nvPr/>
              </p:nvSpPr>
              <p:spPr>
                <a:xfrm>
                  <a:off x="9048328" y="548680"/>
                  <a:ext cx="1764501" cy="2769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2857" rIns="12857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2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white">
                          <a:lumMod val="50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besluitvorming</a:t>
                  </a:r>
                  <a:endPara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2" name="Tekstvak 23">
                  <a:extLst>
                    <a:ext uri="{FF2B5EF4-FFF2-40B4-BE49-F238E27FC236}">
                      <a16:creationId xmlns:a16="http://schemas.microsoft.com/office/drawing/2014/main" id="{DD637BC6-2CF0-9581-00B2-A3CAAF49C6E4}"/>
                    </a:ext>
                  </a:extLst>
                </p:cNvPr>
                <p:cNvSpPr txBox="1"/>
                <p:nvPr/>
              </p:nvSpPr>
              <p:spPr>
                <a:xfrm>
                  <a:off x="6558395" y="548009"/>
                  <a:ext cx="1856535" cy="2769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2857" rIns="12857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nl-NL" sz="1200" dirty="0">
                      <a:solidFill>
                        <a:prstClr val="white">
                          <a:lumMod val="50000"/>
                        </a:prstClr>
                      </a:solidFill>
                      <a:latin typeface="Calibri" panose="020F0502020204030204"/>
                    </a:rPr>
                    <a:t>b</a:t>
                  </a:r>
                  <a:r>
                    <a:rPr kumimoji="0" lang="nl-NL" sz="1200" b="0" i="0" u="none" strike="noStrike" kern="1200" cap="none" spc="0" normalizeH="0" baseline="0" noProof="0" dirty="0" err="1" smtClean="0">
                      <a:ln>
                        <a:noFill/>
                      </a:ln>
                      <a:solidFill>
                        <a:prstClr val="white">
                          <a:lumMod val="50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eoordeling</a:t>
                  </a:r>
                  <a:r>
                    <a:rPr kumimoji="0" lang="nl-NL" sz="12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white">
                          <a:lumMod val="50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 en afweging</a:t>
                  </a:r>
                  <a:endPara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3" name="Tekstvak 23">
                  <a:extLst>
                    <a:ext uri="{FF2B5EF4-FFF2-40B4-BE49-F238E27FC236}">
                      <a16:creationId xmlns:a16="http://schemas.microsoft.com/office/drawing/2014/main" id="{1B1E1550-2A1C-BFFC-DA4B-F25323E396B7}"/>
                    </a:ext>
                  </a:extLst>
                </p:cNvPr>
                <p:cNvSpPr txBox="1"/>
                <p:nvPr/>
              </p:nvSpPr>
              <p:spPr>
                <a:xfrm>
                  <a:off x="3483354" y="548009"/>
                  <a:ext cx="2247203" cy="2769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2857" rIns="12857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nl-NL" sz="1200" smtClean="0">
                      <a:solidFill>
                        <a:prstClr val="white">
                          <a:lumMod val="50000"/>
                        </a:prstClr>
                      </a:solidFill>
                      <a:latin typeface="Calibri" panose="020F0502020204030204"/>
                    </a:rPr>
                    <a:t>opgave </a:t>
                  </a:r>
                  <a:r>
                    <a:rPr lang="nl-NL" sz="1200" dirty="0" smtClean="0">
                      <a:solidFill>
                        <a:prstClr val="white">
                          <a:lumMod val="50000"/>
                        </a:prstClr>
                      </a:solidFill>
                      <a:latin typeface="Calibri" panose="020F0502020204030204"/>
                    </a:rPr>
                    <a:t>en </a:t>
                  </a:r>
                  <a:r>
                    <a:rPr kumimoji="0" lang="nl-NL" sz="1200" b="0" i="0" u="none" strike="noStrike" kern="1200" cap="none" spc="0" normalizeH="0" noProof="0" dirty="0" smtClean="0">
                      <a:ln>
                        <a:noFill/>
                      </a:ln>
                      <a:solidFill>
                        <a:prstClr val="white">
                          <a:lumMod val="50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maatregelen</a:t>
                  </a:r>
                  <a:endPara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4" name="Tekstvak 23">
                  <a:extLst>
                    <a:ext uri="{FF2B5EF4-FFF2-40B4-BE49-F238E27FC236}">
                      <a16:creationId xmlns:a16="http://schemas.microsoft.com/office/drawing/2014/main" id="{1B1E1550-2A1C-BFFC-DA4B-F25323E396B7}"/>
                    </a:ext>
                  </a:extLst>
                </p:cNvPr>
                <p:cNvSpPr txBox="1"/>
                <p:nvPr/>
              </p:nvSpPr>
              <p:spPr>
                <a:xfrm>
                  <a:off x="1432932" y="548680"/>
                  <a:ext cx="1617785" cy="27699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12857" rIns="12857" rtlCol="0">
                  <a:spAutoFit/>
                </a:bodyPr>
                <a:lstStyle/>
                <a:p>
                  <a:pPr marL="0" marR="0" lvl="0" indent="0" algn="ctr" defTabSz="326578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l-NL" sz="12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white">
                          <a:lumMod val="50000"/>
                        </a:prst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voorbereiding</a:t>
                  </a:r>
                  <a:endParaRPr kumimoji="0" lang="nl-N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205" name="Straight Arrow Connector 23">
                  <a:extLst>
                    <a:ext uri="{FF2B5EF4-FFF2-40B4-BE49-F238E27FC236}">
                      <a16:creationId xmlns:a16="http://schemas.microsoft.com/office/drawing/2014/main" id="{189F7897-F2AF-051B-35D5-1A9D116BCD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799505" y="908720"/>
                  <a:ext cx="3528000" cy="0"/>
                </a:xfrm>
                <a:prstGeom prst="straightConnector1">
                  <a:avLst/>
                </a:prstGeom>
                <a:noFill/>
                <a:ln w="57150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miter lim="800000"/>
                  <a:headEnd type="triangle" w="med" len="med"/>
                  <a:tailEnd type="triangle" w="med" len="med"/>
                </a:ln>
                <a:effectLst/>
              </p:spPr>
            </p:cxnSp>
            <p:cxnSp>
              <p:nvCxnSpPr>
                <p:cNvPr id="208" name="Straight Arrow Connector 23">
                  <a:extLst>
                    <a:ext uri="{FF2B5EF4-FFF2-40B4-BE49-F238E27FC236}">
                      <a16:creationId xmlns:a16="http://schemas.microsoft.com/office/drawing/2014/main" id="{189F7897-F2AF-051B-35D5-1A9D116BCD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27470" y="908720"/>
                  <a:ext cx="1188000" cy="0"/>
                </a:xfrm>
                <a:prstGeom prst="straightConnector1">
                  <a:avLst/>
                </a:prstGeom>
                <a:noFill/>
                <a:ln w="57150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miter lim="800000"/>
                  <a:headEnd type="triangle" w="med" len="med"/>
                  <a:tailEnd type="triangle" w="med" len="med"/>
                </a:ln>
                <a:effectLst/>
              </p:spPr>
            </p:cxnSp>
            <p:cxnSp>
              <p:nvCxnSpPr>
                <p:cNvPr id="209" name="Straight Arrow Connector 23">
                  <a:extLst>
                    <a:ext uri="{FF2B5EF4-FFF2-40B4-BE49-F238E27FC236}">
                      <a16:creationId xmlns:a16="http://schemas.microsoft.com/office/drawing/2014/main" id="{189F7897-F2AF-051B-35D5-1A9D116BCD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23505" y="908720"/>
                  <a:ext cx="2376000" cy="0"/>
                </a:xfrm>
                <a:prstGeom prst="straightConnector1">
                  <a:avLst/>
                </a:prstGeom>
                <a:noFill/>
                <a:ln w="57150" cap="flat" cmpd="sng" algn="ctr">
                  <a:solidFill>
                    <a:schemeClr val="bg1">
                      <a:lumMod val="65000"/>
                    </a:schemeClr>
                  </a:solidFill>
                  <a:prstDash val="solid"/>
                  <a:miter lim="800000"/>
                  <a:headEnd type="triangle" w="med" len="med"/>
                  <a:tailEnd type="triangle" w="med" len="med"/>
                </a:ln>
                <a:effectLst/>
              </p:spPr>
            </p:cxnSp>
          </p:grpSp>
          <p:sp>
            <p:nvSpPr>
              <p:cNvPr id="197" name="Tekstvak 20">
                <a:extLst>
                  <a:ext uri="{FF2B5EF4-FFF2-40B4-BE49-F238E27FC236}">
                    <a16:creationId xmlns:a16="http://schemas.microsoft.com/office/drawing/2014/main" id="{08A90104-1FED-4316-F490-5118718AD26A}"/>
                  </a:ext>
                </a:extLst>
              </p:cNvPr>
              <p:cNvSpPr txBox="1"/>
              <p:nvPr/>
            </p:nvSpPr>
            <p:spPr>
              <a:xfrm>
                <a:off x="10660054" y="194693"/>
                <a:ext cx="176450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12857" rIns="12857" rtlCol="0">
                <a:spAutoFit/>
              </a:bodyPr>
              <a:lstStyle/>
              <a:p>
                <a:pPr marL="0" marR="0" lvl="0" indent="0" algn="ctr" defTabSz="3265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borging</a:t>
                </a:r>
                <a:endPara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98" name="Straight Arrow Connector 23">
                <a:extLst>
                  <a:ext uri="{FF2B5EF4-FFF2-40B4-BE49-F238E27FC236}">
                    <a16:creationId xmlns:a16="http://schemas.microsoft.com/office/drawing/2014/main" id="{189F7897-F2AF-051B-35D5-1A9D116BCD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35631" y="544815"/>
                <a:ext cx="1146220" cy="0"/>
              </a:xfrm>
              <a:prstGeom prst="straightConnector1">
                <a:avLst/>
              </a:prstGeom>
              <a:noFill/>
              <a:ln w="57150" cap="flat" cmpd="sng" algn="ctr">
                <a:solidFill>
                  <a:schemeClr val="bg1">
                    <a:lumMod val="65000"/>
                  </a:schemeClr>
                </a:solidFill>
                <a:prstDash val="solid"/>
                <a:miter lim="800000"/>
                <a:headEnd type="triangle" w="med" len="med"/>
                <a:tailEnd type="none" w="med" len="med"/>
              </a:ln>
              <a:effectLst/>
            </p:spPr>
          </p:cxnSp>
        </p:grpSp>
        <p:cxnSp>
          <p:nvCxnSpPr>
            <p:cNvPr id="210" name="Rechte verbindingslijn met pijl 209"/>
            <p:cNvCxnSpPr/>
            <p:nvPr/>
          </p:nvCxnSpPr>
          <p:spPr>
            <a:xfrm flipH="1" flipV="1">
              <a:off x="3549081" y="1628800"/>
              <a:ext cx="0" cy="3096000"/>
            </a:xfrm>
            <a:prstGeom prst="straightConnector1">
              <a:avLst/>
            </a:prstGeom>
            <a:ln w="19050">
              <a:solidFill>
                <a:schemeClr val="accent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7" name="Tekstvak 176"/>
            <p:cNvSpPr txBox="1"/>
            <p:nvPr/>
          </p:nvSpPr>
          <p:spPr>
            <a:xfrm>
              <a:off x="10416480" y="2617873"/>
              <a:ext cx="1696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11. Sociaaleconomische analyse </a:t>
              </a:r>
              <a:r>
                <a:rPr lang="nl-NL" sz="1200" dirty="0" smtClean="0">
                  <a:solidFill>
                    <a:srgbClr val="0070C0"/>
                  </a:solidFill>
                  <a:latin typeface="Calibri" panose="020F0502020204030204"/>
                </a:rPr>
                <a:t>- </a:t>
              </a: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maatregelpakketten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Tekstvak 174"/>
            <p:cNvSpPr txBox="1"/>
            <p:nvPr/>
          </p:nvSpPr>
          <p:spPr>
            <a:xfrm>
              <a:off x="5519936" y="3479891"/>
              <a:ext cx="1252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685814"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3. Mogelijke </a:t>
              </a:r>
              <a:r>
                <a:rPr lang="nl-NL" sz="1200" dirty="0" smtClean="0">
                  <a:solidFill>
                    <a:srgbClr val="0070C0"/>
                  </a:solidFill>
                </a:rPr>
                <a:t>maatregelen¹</a:t>
              </a:r>
              <a:endParaRPr lang="nl-NL" sz="1200" dirty="0">
                <a:solidFill>
                  <a:srgbClr val="0070C0"/>
                </a:solidFill>
              </a:endParaRPr>
            </a:p>
          </p:txBody>
        </p:sp>
        <p:sp>
          <p:nvSpPr>
            <p:cNvPr id="110" name="Tekstvak 109"/>
            <p:cNvSpPr txBox="1"/>
            <p:nvPr/>
          </p:nvSpPr>
          <p:spPr>
            <a:xfrm>
              <a:off x="9122704" y="3485970"/>
              <a:ext cx="17978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dirty="0" smtClean="0">
                  <a:solidFill>
                    <a:srgbClr val="0070C0"/>
                  </a:solidFill>
                  <a:latin typeface="Calibri" panose="020F0502020204030204"/>
                </a:rPr>
                <a:t>10. V</a:t>
              </a:r>
              <a:r>
                <a:rPr kumimoji="0" lang="nl-NL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oorkeursstrategieën</a:t>
              </a:r>
              <a:r>
                <a:rPr kumimoji="0" lang="nl-NL" sz="1200" b="0" i="0" u="none" strike="noStrike" kern="1200" cap="none" spc="0" normalizeH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en maatregelpakketten</a:t>
              </a:r>
              <a:endParaRPr kumimoji="0" lang="nl-NL" sz="135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31" name="Rechte verbindingslijn met pijl 130"/>
            <p:cNvCxnSpPr/>
            <p:nvPr/>
          </p:nvCxnSpPr>
          <p:spPr>
            <a:xfrm flipH="1" flipV="1">
              <a:off x="8328248" y="1628800"/>
              <a:ext cx="0" cy="3096000"/>
            </a:xfrm>
            <a:prstGeom prst="straightConnector1">
              <a:avLst/>
            </a:prstGeom>
            <a:ln w="19050">
              <a:solidFill>
                <a:schemeClr val="accent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" name="Rechte verbindingslijn met pijl 4"/>
            <p:cNvCxnSpPr/>
            <p:nvPr/>
          </p:nvCxnSpPr>
          <p:spPr>
            <a:xfrm flipV="1">
              <a:off x="8472549" y="1155824"/>
              <a:ext cx="793291" cy="186935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met pijl 6"/>
            <p:cNvCxnSpPr/>
            <p:nvPr/>
          </p:nvCxnSpPr>
          <p:spPr>
            <a:xfrm flipV="1">
              <a:off x="7134484" y="1645010"/>
              <a:ext cx="460630" cy="1495187"/>
            </a:xfrm>
            <a:prstGeom prst="straightConnector1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chte verbindingslijn met pijl 136"/>
            <p:cNvCxnSpPr/>
            <p:nvPr/>
          </p:nvCxnSpPr>
          <p:spPr>
            <a:xfrm>
              <a:off x="10367098" y="3969195"/>
              <a:ext cx="237051" cy="1076312"/>
            </a:xfrm>
            <a:prstGeom prst="straightConnector1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chte verbindingslijn met pijl 137"/>
            <p:cNvCxnSpPr/>
            <p:nvPr/>
          </p:nvCxnSpPr>
          <p:spPr>
            <a:xfrm>
              <a:off x="3391722" y="4163716"/>
              <a:ext cx="147684" cy="867841"/>
            </a:xfrm>
            <a:prstGeom prst="straightConnector1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Tekstvak 140"/>
            <p:cNvSpPr txBox="1"/>
            <p:nvPr/>
          </p:nvSpPr>
          <p:spPr>
            <a:xfrm>
              <a:off x="3527076" y="2790333"/>
              <a:ext cx="1252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noProof="0" dirty="0" smtClean="0">
                  <a:solidFill>
                    <a:srgbClr val="0070C0"/>
                  </a:solidFill>
                  <a:latin typeface="Calibri" panose="020F0502020204030204"/>
                </a:rPr>
                <a:t>0. </a:t>
              </a:r>
              <a:r>
                <a:rPr lang="en-GB" sz="1200" dirty="0" err="1" smtClean="0">
                  <a:solidFill>
                    <a:srgbClr val="0070C0"/>
                  </a:solidFill>
                  <a:latin typeface="Calibri" panose="020F0502020204030204"/>
                </a:rPr>
                <a:t>Beoordelings</a:t>
              </a:r>
              <a:r>
                <a:rPr lang="en-GB" sz="1200" dirty="0" smtClean="0">
                  <a:solidFill>
                    <a:srgbClr val="0070C0"/>
                  </a:solidFill>
                  <a:latin typeface="Calibri" panose="020F0502020204030204"/>
                </a:rPr>
                <a:t>-criteria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Ovaal 189"/>
            <p:cNvSpPr/>
            <p:nvPr/>
          </p:nvSpPr>
          <p:spPr>
            <a:xfrm>
              <a:off x="4056602" y="3264221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cxnSp>
          <p:nvCxnSpPr>
            <p:cNvPr id="211" name="Rechte verbindingslijn met pijl 210"/>
            <p:cNvCxnSpPr/>
            <p:nvPr/>
          </p:nvCxnSpPr>
          <p:spPr>
            <a:xfrm>
              <a:off x="4158744" y="3578581"/>
              <a:ext cx="274412" cy="1436109"/>
            </a:xfrm>
            <a:prstGeom prst="straightConnector1">
              <a:avLst/>
            </a:prstGeom>
            <a:ln w="1905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Rechte verbindingslijn 132"/>
            <p:cNvCxnSpPr/>
            <p:nvPr/>
          </p:nvCxnSpPr>
          <p:spPr>
            <a:xfrm>
              <a:off x="1503347" y="5263720"/>
              <a:ext cx="10584000" cy="0"/>
            </a:xfrm>
            <a:prstGeom prst="line">
              <a:avLst/>
            </a:prstGeom>
            <a:noFill/>
            <a:ln w="57150" cap="flat" cmpd="sng" algn="ctr">
              <a:solidFill>
                <a:schemeClr val="accent2"/>
              </a:solidFill>
              <a:prstDash val="solid"/>
            </a:ln>
            <a:effectLst/>
          </p:spPr>
        </p:cxnSp>
        <p:sp>
          <p:nvSpPr>
            <p:cNvPr id="134" name="Ovaal 133"/>
            <p:cNvSpPr/>
            <p:nvPr/>
          </p:nvSpPr>
          <p:spPr>
            <a:xfrm>
              <a:off x="10549111" y="5167196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35" name="Ovaal 134"/>
            <p:cNvSpPr/>
            <p:nvPr/>
          </p:nvSpPr>
          <p:spPr>
            <a:xfrm>
              <a:off x="8778293" y="5167195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80" name="Ovaal 179"/>
            <p:cNvSpPr/>
            <p:nvPr/>
          </p:nvSpPr>
          <p:spPr>
            <a:xfrm>
              <a:off x="3465809" y="5159378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81" name="Ovaal 180"/>
            <p:cNvSpPr/>
            <p:nvPr/>
          </p:nvSpPr>
          <p:spPr>
            <a:xfrm>
              <a:off x="8187910" y="5167195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12" name="Ovaal 211"/>
            <p:cNvSpPr/>
            <p:nvPr/>
          </p:nvSpPr>
          <p:spPr>
            <a:xfrm>
              <a:off x="7007567" y="5159378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13" name="Tekstvak 212"/>
            <p:cNvSpPr txBox="1"/>
            <p:nvPr/>
          </p:nvSpPr>
          <p:spPr>
            <a:xfrm>
              <a:off x="2512378" y="5351442"/>
              <a:ext cx="1252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Concreet</a:t>
              </a:r>
            </a:p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dirty="0">
                  <a:solidFill>
                    <a:schemeClr val="accent2"/>
                  </a:solidFill>
                  <a:latin typeface="Calibri" panose="020F0502020204030204"/>
                </a:rPr>
                <a:t>h</a:t>
              </a:r>
              <a:r>
                <a:rPr lang="nl-NL" sz="1200" dirty="0" smtClean="0">
                  <a:solidFill>
                    <a:schemeClr val="accent2"/>
                  </a:solidFill>
                  <a:latin typeface="Calibri" panose="020F0502020204030204"/>
                </a:rPr>
                <a:t>oofd</a:t>
              </a: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doel</a:t>
              </a:r>
              <a:r>
                <a:rPr kumimoji="0" lang="nl-NL" sz="1200" b="0" i="0" u="none" strike="noStrike" kern="120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DPZW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Tekstvak 214"/>
            <p:cNvSpPr txBox="1"/>
            <p:nvPr/>
          </p:nvSpPr>
          <p:spPr>
            <a:xfrm>
              <a:off x="6261910" y="4876191"/>
              <a:ext cx="19431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Ontwikkelpadenkaarten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Tekstvak 215"/>
            <p:cNvSpPr txBox="1"/>
            <p:nvPr/>
          </p:nvSpPr>
          <p:spPr>
            <a:xfrm>
              <a:off x="7328214" y="5348244"/>
              <a:ext cx="20522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400" u="sng" dirty="0" smtClean="0">
                  <a:solidFill>
                    <a:schemeClr val="accent2"/>
                  </a:solidFill>
                  <a:latin typeface="Calibri" panose="020F0502020204030204"/>
                </a:rPr>
                <a:t>H</a:t>
              </a:r>
              <a:r>
                <a:rPr kumimoji="0" lang="nl-NL" sz="1400" i="0" u="sng" strike="noStrike" kern="1200" cap="none" spc="0" normalizeH="0" baseline="0" noProof="0" dirty="0" err="1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</a:rPr>
                <a:t>erijking</a:t>
              </a:r>
              <a:r>
                <a:rPr lang="nl-NL" sz="1400" u="sng" noProof="0" dirty="0">
                  <a:solidFill>
                    <a:schemeClr val="accent2"/>
                  </a:solidFill>
                  <a:latin typeface="Calibri" panose="020F0502020204030204"/>
                </a:rPr>
                <a:t> </a:t>
              </a:r>
              <a:r>
                <a:rPr kumimoji="0" lang="nl-NL" sz="1400" i="0" u="sng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</a:rPr>
                <a:t>deltabeslissing zoetwater (incl. concrete DPZW-doelen)</a:t>
              </a:r>
              <a:endParaRPr kumimoji="0" lang="nl-NL" sz="1400" i="0" u="sng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17" name="Tekstvak 216"/>
            <p:cNvSpPr txBox="1"/>
            <p:nvPr/>
          </p:nvSpPr>
          <p:spPr>
            <a:xfrm>
              <a:off x="9861093" y="5357972"/>
              <a:ext cx="20806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685814">
                <a:defRPr/>
              </a:pPr>
              <a:r>
                <a:rPr lang="nl-NL" sz="1400" u="sng" dirty="0">
                  <a:solidFill>
                    <a:schemeClr val="accent2"/>
                  </a:solidFill>
                </a:rPr>
                <a:t>V</a:t>
              </a:r>
              <a:r>
                <a:rPr lang="nl-NL" sz="1400" u="sng" dirty="0" smtClean="0">
                  <a:solidFill>
                    <a:schemeClr val="accent2"/>
                  </a:solidFill>
                </a:rPr>
                <a:t>oorkeursstrategieën </a:t>
              </a:r>
              <a:r>
                <a:rPr lang="nl-NL" sz="1400" u="sng" dirty="0">
                  <a:solidFill>
                    <a:schemeClr val="accent2"/>
                  </a:solidFill>
                </a:rPr>
                <a:t>en </a:t>
              </a:r>
              <a:r>
                <a:rPr lang="nl-NL" sz="1400" u="sng" dirty="0" smtClean="0">
                  <a:solidFill>
                    <a:schemeClr val="accent2"/>
                  </a:solidFill>
                </a:rPr>
                <a:t>–maatregelpakketten</a:t>
              </a:r>
              <a:endParaRPr lang="nl-NL" sz="1400" u="sng" dirty="0">
                <a:solidFill>
                  <a:schemeClr val="accent2"/>
                </a:solidFill>
              </a:endParaRPr>
            </a:p>
          </p:txBody>
        </p:sp>
        <p:sp>
          <p:nvSpPr>
            <p:cNvPr id="218" name="Tekstvak 217"/>
            <p:cNvSpPr txBox="1"/>
            <p:nvPr/>
          </p:nvSpPr>
          <p:spPr>
            <a:xfrm>
              <a:off x="8386857" y="4666461"/>
              <a:ext cx="1252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Beleids-alternatieven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Tekstvak 226"/>
            <p:cNvSpPr txBox="1"/>
            <p:nvPr/>
          </p:nvSpPr>
          <p:spPr>
            <a:xfrm>
              <a:off x="182341" y="5115051"/>
              <a:ext cx="12529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BPZ</a:t>
              </a:r>
              <a:endPara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Ovaal 231"/>
            <p:cNvSpPr/>
            <p:nvPr/>
          </p:nvSpPr>
          <p:spPr>
            <a:xfrm>
              <a:off x="137295" y="5833739"/>
              <a:ext cx="144000" cy="144000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33" name="Ovaal 232"/>
            <p:cNvSpPr/>
            <p:nvPr/>
          </p:nvSpPr>
          <p:spPr>
            <a:xfrm>
              <a:off x="143084" y="5533211"/>
              <a:ext cx="144000" cy="144000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34" name="Tekstvak 233"/>
            <p:cNvSpPr txBox="1"/>
            <p:nvPr/>
          </p:nvSpPr>
          <p:spPr>
            <a:xfrm>
              <a:off x="313141" y="5385410"/>
              <a:ext cx="12824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000" dirty="0" smtClean="0">
                  <a:solidFill>
                    <a:schemeClr val="accent2"/>
                  </a:solidFill>
                  <a:latin typeface="Calibri" panose="020F0502020204030204"/>
                </a:rPr>
                <a:t>Ter </a:t>
              </a:r>
              <a:r>
                <a:rPr lang="en-GB" sz="1000" dirty="0" err="1" smtClean="0">
                  <a:solidFill>
                    <a:schemeClr val="accent2"/>
                  </a:solidFill>
                  <a:latin typeface="Calibri" panose="020F0502020204030204"/>
                </a:rPr>
                <a:t>bespreking</a:t>
              </a:r>
              <a:endParaRPr lang="en-GB" sz="1000" dirty="0" smtClean="0">
                <a:solidFill>
                  <a:schemeClr val="accent2"/>
                </a:solidFill>
                <a:latin typeface="Calibri" panose="020F0502020204030204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Ter besluitvorming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Ovaal 234"/>
            <p:cNvSpPr/>
            <p:nvPr/>
          </p:nvSpPr>
          <p:spPr>
            <a:xfrm>
              <a:off x="5824570" y="5156992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36" name="Tekstvak 235"/>
            <p:cNvSpPr txBox="1"/>
            <p:nvPr/>
          </p:nvSpPr>
          <p:spPr>
            <a:xfrm>
              <a:off x="4823514" y="4698037"/>
              <a:ext cx="1357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Landelijke knelpuntenanalyse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Ovaal 236"/>
            <p:cNvSpPr/>
            <p:nvPr/>
          </p:nvSpPr>
          <p:spPr>
            <a:xfrm>
              <a:off x="4339932" y="5153190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chemeClr val="accent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38" name="Tekstvak 237"/>
            <p:cNvSpPr txBox="1"/>
            <p:nvPr/>
          </p:nvSpPr>
          <p:spPr>
            <a:xfrm>
              <a:off x="3812850" y="5346237"/>
              <a:ext cx="12529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dirty="0" err="1" smtClean="0">
                  <a:solidFill>
                    <a:schemeClr val="accent2"/>
                  </a:solidFill>
                  <a:latin typeface="Calibri" panose="020F0502020204030204"/>
                </a:rPr>
                <a:t>Beoordelings-criteria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Ovaal 241"/>
            <p:cNvSpPr/>
            <p:nvPr/>
          </p:nvSpPr>
          <p:spPr>
            <a:xfrm>
              <a:off x="7888844" y="3258441"/>
              <a:ext cx="193047" cy="193047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243" name="Tekstvak 242"/>
            <p:cNvSpPr txBox="1"/>
            <p:nvPr/>
          </p:nvSpPr>
          <p:spPr>
            <a:xfrm>
              <a:off x="7153405" y="2610979"/>
              <a:ext cx="14724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Concrete nationale en regionale DPZW-doelen</a:t>
              </a:r>
              <a:endPara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Tekstvak 135"/>
            <p:cNvSpPr txBox="1"/>
            <p:nvPr/>
          </p:nvSpPr>
          <p:spPr>
            <a:xfrm>
              <a:off x="623392" y="4149080"/>
              <a:ext cx="38396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800" dirty="0" smtClean="0"/>
                <a:t>¹ Incl. KZH-, DPIJ-, en IRM-varianten</a:t>
              </a:r>
            </a:p>
            <a:p>
              <a:r>
                <a:rPr lang="nl-NL" sz="800" dirty="0" smtClean="0"/>
                <a:t>² Combinatie van regionale zoetwatermaatregelen en een KZH-, DPIJ-, en IRM-variant</a:t>
              </a:r>
              <a:endParaRPr lang="nl-NL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2969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F0007_PPT_Presentatie_0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7606</TotalTime>
  <Words>521</Words>
  <Application>Microsoft Office PowerPoint</Application>
  <PresentationFormat>Breedbeeld</PresentationFormat>
  <Paragraphs>215</Paragraphs>
  <Slides>4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Verdana</vt:lpstr>
      <vt:lpstr>Office Theme</vt:lpstr>
      <vt:lpstr>INF0007_PPT_Presentatie_02</vt:lpstr>
      <vt:lpstr>PowerPoint-presentatie</vt:lpstr>
      <vt:lpstr>PowerPoint-presentatie</vt:lpstr>
      <vt:lpstr>PowerPoint-presentatie</vt:lpstr>
      <vt:lpstr>PowerPoint-presentatie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Muurling-van Geffen, Sharon (WVL)</dc:creator>
  <cp:lastModifiedBy>Spanier, Emiel (CD)</cp:lastModifiedBy>
  <cp:revision>929</cp:revision>
  <dcterms:created xsi:type="dcterms:W3CDTF">2023-03-20T14:28:59Z</dcterms:created>
  <dcterms:modified xsi:type="dcterms:W3CDTF">2024-01-11T13:21:52Z</dcterms:modified>
</cp:coreProperties>
</file>