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Arial Bold" panose="020B0704020202020204" pitchFamily="34" charset="0"/>
      <p:regular r:id="rId16"/>
      <p:bold r:id="rId17"/>
    </p:embeddedFont>
    <p:embeddedFont>
      <p:font typeface="Arial Rounded MT Bold" panose="020F0704030504030204" pitchFamily="34" charset="0"/>
      <p:regular r:id="rId18"/>
    </p:embeddedFont>
    <p:embeddedFont>
      <p:font typeface="Open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Foto van Ter borg </a:t>
            </a:r>
          </a:p>
          <a:p>
            <a:r>
              <a:rPr lang="en-US"/>
              <a:t>Versie 1.0 Definitief</a:t>
            </a:r>
          </a:p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Moniek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3792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Moniek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103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Elfriede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102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Elfriede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32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83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967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4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074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509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269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109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25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2rvHXdBUqQ?feature=oembed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2.svg"/><Relationship Id="rId9" Type="http://schemas.openxmlformats.org/officeDocument/2006/relationships/image" Target="../media/image1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HRaqfd_3VM?feature=oembed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75948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0" y="-25400"/>
            <a:ext cx="18288000" cy="9175950"/>
            <a:chOff x="0" y="0"/>
            <a:chExt cx="24384000" cy="12234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12234545"/>
            </a:xfrm>
            <a:custGeom>
              <a:avLst/>
              <a:gdLst/>
              <a:ahLst/>
              <a:cxnLst/>
              <a:rect l="l" t="t" r="r" b="b"/>
              <a:pathLst>
                <a:path w="24384000" h="12234545">
                  <a:moveTo>
                    <a:pt x="0" y="0"/>
                  </a:moveTo>
                  <a:lnTo>
                    <a:pt x="24384000" y="0"/>
                  </a:lnTo>
                  <a:lnTo>
                    <a:pt x="24384000" y="12234545"/>
                  </a:lnTo>
                  <a:lnTo>
                    <a:pt x="0" y="12234545"/>
                  </a:lnTo>
                  <a:close/>
                </a:path>
              </a:pathLst>
            </a:custGeom>
            <a:solidFill>
              <a:srgbClr val="951B81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88000" y="2491258"/>
            <a:ext cx="16005600" cy="101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6400">
                <a:solidFill>
                  <a:srgbClr val="FFFFFF"/>
                </a:solidFill>
                <a:latin typeface="Arial Rounded MT Bold"/>
              </a:rPr>
              <a:t>Welkom!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8000" y="3643044"/>
            <a:ext cx="16005600" cy="108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600">
                <a:solidFill>
                  <a:srgbClr val="FFFFFF"/>
                </a:solidFill>
                <a:latin typeface="Arial"/>
              </a:rPr>
              <a:t>Wij zijn Westerwolde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8000" y="7553672"/>
            <a:ext cx="16005600" cy="67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799">
                <a:solidFill>
                  <a:srgbClr val="FFFFFF"/>
                </a:solidFill>
                <a:latin typeface="Arial Bold"/>
              </a:rPr>
              <a:t>7 maart 2023</a:t>
            </a:r>
          </a:p>
        </p:txBody>
      </p:sp>
      <p:sp>
        <p:nvSpPr>
          <p:cNvPr id="10" name="Freeform 10"/>
          <p:cNvSpPr/>
          <p:nvPr/>
        </p:nvSpPr>
        <p:spPr>
          <a:xfrm>
            <a:off x="7233305" y="-25400"/>
            <a:ext cx="11054695" cy="9150550"/>
          </a:xfrm>
          <a:custGeom>
            <a:avLst/>
            <a:gdLst/>
            <a:ahLst/>
            <a:cxnLst/>
            <a:rect l="l" t="t" r="r" b="b"/>
            <a:pathLst>
              <a:path w="11054695" h="9150550">
                <a:moveTo>
                  <a:pt x="0" y="0"/>
                </a:moveTo>
                <a:lnTo>
                  <a:pt x="11054695" y="0"/>
                </a:lnTo>
                <a:lnTo>
                  <a:pt x="11054695" y="9150550"/>
                </a:lnTo>
                <a:lnTo>
                  <a:pt x="0" y="9150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001" r="-14001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46731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766527" y="476561"/>
            <a:ext cx="11711112" cy="126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5"/>
              </a:lnSpc>
            </a:pPr>
            <a:r>
              <a:rPr lang="en-US" sz="6100">
                <a:solidFill>
                  <a:srgbClr val="141414"/>
                </a:solidFill>
                <a:latin typeface="Arial Rounded MT Bold"/>
              </a:rPr>
              <a:t>Werken bij Westerwolde</a:t>
            </a:r>
          </a:p>
          <a:p>
            <a:pPr>
              <a:lnSpc>
                <a:spcPts val="3990"/>
              </a:lnSpc>
            </a:pPr>
            <a:r>
              <a:rPr lang="en-US" sz="4200">
                <a:solidFill>
                  <a:srgbClr val="141414"/>
                </a:solidFill>
                <a:latin typeface="Arial Rounded MT Bold"/>
              </a:rPr>
              <a:t>Onze visie</a:t>
            </a:r>
          </a:p>
        </p:txBody>
      </p:sp>
      <p:sp>
        <p:nvSpPr>
          <p:cNvPr id="7" name="Freeform 7"/>
          <p:cNvSpPr/>
          <p:nvPr/>
        </p:nvSpPr>
        <p:spPr>
          <a:xfrm>
            <a:off x="11803860" y="5876247"/>
            <a:ext cx="4335490" cy="2671746"/>
          </a:xfrm>
          <a:custGeom>
            <a:avLst/>
            <a:gdLst/>
            <a:ahLst/>
            <a:cxnLst/>
            <a:rect l="l" t="t" r="r" b="b"/>
            <a:pathLst>
              <a:path w="4335490" h="2671746">
                <a:moveTo>
                  <a:pt x="0" y="0"/>
                </a:moveTo>
                <a:lnTo>
                  <a:pt x="4335491" y="0"/>
                </a:lnTo>
                <a:lnTo>
                  <a:pt x="4335491" y="2671746"/>
                </a:lnTo>
                <a:lnTo>
                  <a:pt x="0" y="2671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/>
          <p:nvPr/>
        </p:nvSpPr>
        <p:spPr>
          <a:xfrm>
            <a:off x="11427710" y="6262500"/>
            <a:ext cx="5157522" cy="135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8"/>
              </a:lnSpc>
            </a:pPr>
            <a:r>
              <a:rPr lang="en-US" sz="3691">
                <a:solidFill>
                  <a:srgbClr val="E8D9E6"/>
                </a:solidFill>
                <a:latin typeface="Arial Bold"/>
              </a:rPr>
              <a:t>We zetten in op autonomie.</a:t>
            </a:r>
          </a:p>
        </p:txBody>
      </p:sp>
      <p:sp>
        <p:nvSpPr>
          <p:cNvPr id="9" name="Freeform 9"/>
          <p:cNvSpPr/>
          <p:nvPr/>
        </p:nvSpPr>
        <p:spPr>
          <a:xfrm>
            <a:off x="8077014" y="6013783"/>
            <a:ext cx="3965938" cy="2444010"/>
          </a:xfrm>
          <a:custGeom>
            <a:avLst/>
            <a:gdLst/>
            <a:ahLst/>
            <a:cxnLst/>
            <a:rect l="l" t="t" r="r" b="b"/>
            <a:pathLst>
              <a:path w="3965938" h="2444010">
                <a:moveTo>
                  <a:pt x="0" y="0"/>
                </a:moveTo>
                <a:lnTo>
                  <a:pt x="3965938" y="0"/>
                </a:lnTo>
                <a:lnTo>
                  <a:pt x="3965938" y="2444009"/>
                </a:lnTo>
                <a:lnTo>
                  <a:pt x="0" y="244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11090883" y="4007050"/>
            <a:ext cx="3891805" cy="2398325"/>
          </a:xfrm>
          <a:custGeom>
            <a:avLst/>
            <a:gdLst/>
            <a:ahLst/>
            <a:cxnLst/>
            <a:rect l="l" t="t" r="r" b="b"/>
            <a:pathLst>
              <a:path w="3891805" h="2398325">
                <a:moveTo>
                  <a:pt x="0" y="0"/>
                </a:moveTo>
                <a:lnTo>
                  <a:pt x="3891805" y="0"/>
                </a:lnTo>
                <a:lnTo>
                  <a:pt x="3891805" y="2398325"/>
                </a:lnTo>
                <a:lnTo>
                  <a:pt x="0" y="2398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TextBox 11"/>
          <p:cNvSpPr txBox="1"/>
          <p:nvPr/>
        </p:nvSpPr>
        <p:spPr>
          <a:xfrm>
            <a:off x="10981670" y="4106701"/>
            <a:ext cx="4105156" cy="153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3"/>
              </a:lnSpc>
            </a:pPr>
            <a:r>
              <a:rPr lang="en-US" sz="2938" dirty="0">
                <a:solidFill>
                  <a:srgbClr val="E8D9E6"/>
                </a:solidFill>
                <a:latin typeface="Arial Bold"/>
              </a:rPr>
              <a:t>We </a:t>
            </a:r>
            <a:r>
              <a:rPr lang="en-US" sz="2938" dirty="0" err="1">
                <a:solidFill>
                  <a:srgbClr val="E8D9E6"/>
                </a:solidFill>
                <a:latin typeface="Arial Bold"/>
              </a:rPr>
              <a:t>zijn</a:t>
            </a:r>
            <a:r>
              <a:rPr lang="en-US" sz="2938" dirty="0">
                <a:solidFill>
                  <a:srgbClr val="E8D9E6"/>
                </a:solidFill>
                <a:latin typeface="Arial Bold"/>
              </a:rPr>
              <a:t> </a:t>
            </a:r>
            <a:r>
              <a:rPr lang="en-US" sz="2938" dirty="0" err="1">
                <a:solidFill>
                  <a:srgbClr val="E8D9E6"/>
                </a:solidFill>
                <a:latin typeface="Arial Bold"/>
              </a:rPr>
              <a:t>een</a:t>
            </a:r>
            <a:r>
              <a:rPr lang="en-US" sz="2938" dirty="0">
                <a:solidFill>
                  <a:srgbClr val="E8D9E6"/>
                </a:solidFill>
                <a:latin typeface="Arial Bold"/>
              </a:rPr>
              <a:t> </a:t>
            </a:r>
            <a:r>
              <a:rPr lang="en-US" sz="2938" dirty="0" err="1">
                <a:solidFill>
                  <a:srgbClr val="E8D9E6"/>
                </a:solidFill>
                <a:latin typeface="Arial Bold"/>
              </a:rPr>
              <a:t>kleine</a:t>
            </a:r>
            <a:r>
              <a:rPr lang="en-US" sz="2938" dirty="0">
                <a:solidFill>
                  <a:srgbClr val="E8D9E6"/>
                </a:solidFill>
                <a:latin typeface="Arial Bold"/>
              </a:rPr>
              <a:t>, </a:t>
            </a:r>
            <a:r>
              <a:rPr lang="en-US" sz="2938" dirty="0" err="1">
                <a:solidFill>
                  <a:srgbClr val="E8D9E6"/>
                </a:solidFill>
                <a:latin typeface="Arial Bold"/>
              </a:rPr>
              <a:t>wendbare</a:t>
            </a:r>
            <a:r>
              <a:rPr lang="en-US" sz="2938" dirty="0">
                <a:solidFill>
                  <a:srgbClr val="E8D9E6"/>
                </a:solidFill>
                <a:latin typeface="Arial Bold"/>
              </a:rPr>
              <a:t>, </a:t>
            </a:r>
            <a:r>
              <a:rPr lang="en-US" sz="2938" dirty="0" err="1">
                <a:solidFill>
                  <a:srgbClr val="E8D9E6"/>
                </a:solidFill>
                <a:latin typeface="Arial Bold"/>
              </a:rPr>
              <a:t>jonge</a:t>
            </a:r>
            <a:r>
              <a:rPr lang="en-US" sz="2938" dirty="0">
                <a:solidFill>
                  <a:srgbClr val="E8D9E6"/>
                </a:solidFill>
                <a:latin typeface="Arial Bold"/>
              </a:rPr>
              <a:t> </a:t>
            </a:r>
            <a:r>
              <a:rPr lang="en-US" sz="2938" dirty="0" err="1">
                <a:solidFill>
                  <a:srgbClr val="E8D9E6"/>
                </a:solidFill>
                <a:latin typeface="Arial Bold"/>
              </a:rPr>
              <a:t>organisatie</a:t>
            </a:r>
            <a:r>
              <a:rPr lang="en-US" sz="2938">
                <a:solidFill>
                  <a:srgbClr val="E8D9E6"/>
                </a:solidFill>
                <a:latin typeface="Arial Bold"/>
              </a:rPr>
              <a:t>.</a:t>
            </a:r>
            <a:endParaRPr lang="en-US" sz="2938" dirty="0">
              <a:solidFill>
                <a:srgbClr val="E8D9E6"/>
              </a:solidFill>
              <a:latin typeface="Arial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656889" y="6013783"/>
            <a:ext cx="4273279" cy="2633408"/>
          </a:xfrm>
          <a:custGeom>
            <a:avLst/>
            <a:gdLst/>
            <a:ahLst/>
            <a:cxnLst/>
            <a:rect l="l" t="t" r="r" b="b"/>
            <a:pathLst>
              <a:path w="4273279" h="2633408">
                <a:moveTo>
                  <a:pt x="0" y="0"/>
                </a:moveTo>
                <a:lnTo>
                  <a:pt x="4273279" y="0"/>
                </a:lnTo>
                <a:lnTo>
                  <a:pt x="4273279" y="2633408"/>
                </a:lnTo>
                <a:lnTo>
                  <a:pt x="0" y="2633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>
            <a:off x="6508005" y="3418427"/>
            <a:ext cx="4889477" cy="3013140"/>
          </a:xfrm>
          <a:custGeom>
            <a:avLst/>
            <a:gdLst/>
            <a:ahLst/>
            <a:cxnLst/>
            <a:rect l="l" t="t" r="r" b="b"/>
            <a:pathLst>
              <a:path w="4889477" h="3013140">
                <a:moveTo>
                  <a:pt x="0" y="0"/>
                </a:moveTo>
                <a:lnTo>
                  <a:pt x="4889477" y="0"/>
                </a:lnTo>
                <a:lnTo>
                  <a:pt x="4889477" y="3013140"/>
                </a:lnTo>
                <a:lnTo>
                  <a:pt x="0" y="30131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TextBox 14"/>
          <p:cNvSpPr txBox="1"/>
          <p:nvPr/>
        </p:nvSpPr>
        <p:spPr>
          <a:xfrm>
            <a:off x="8152166" y="6213589"/>
            <a:ext cx="3815634" cy="1496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>
                <a:solidFill>
                  <a:srgbClr val="E8D9E6"/>
                </a:solidFill>
                <a:latin typeface="Arial Bold"/>
              </a:rPr>
              <a:t>We brengen mensen samen die elkaar versterken.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928542" y="3869759"/>
            <a:ext cx="4889477" cy="3013140"/>
          </a:xfrm>
          <a:custGeom>
            <a:avLst/>
            <a:gdLst/>
            <a:ahLst/>
            <a:cxnLst/>
            <a:rect l="l" t="t" r="r" b="b"/>
            <a:pathLst>
              <a:path w="4889477" h="3013140">
                <a:moveTo>
                  <a:pt x="0" y="0"/>
                </a:moveTo>
                <a:lnTo>
                  <a:pt x="4889477" y="0"/>
                </a:lnTo>
                <a:lnTo>
                  <a:pt x="4889477" y="3013140"/>
                </a:lnTo>
                <a:lnTo>
                  <a:pt x="0" y="30131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702768" y="2197992"/>
            <a:ext cx="3908242" cy="2408454"/>
          </a:xfrm>
          <a:custGeom>
            <a:avLst/>
            <a:gdLst/>
            <a:ahLst/>
            <a:cxnLst/>
            <a:rect l="l" t="t" r="r" b="b"/>
            <a:pathLst>
              <a:path w="3908242" h="2408454">
                <a:moveTo>
                  <a:pt x="0" y="0"/>
                </a:moveTo>
                <a:lnTo>
                  <a:pt x="3908242" y="0"/>
                </a:lnTo>
                <a:lnTo>
                  <a:pt x="3908242" y="2408454"/>
                </a:lnTo>
                <a:lnTo>
                  <a:pt x="0" y="24084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3489980" y="6204064"/>
            <a:ext cx="4486578" cy="174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sz="3211">
                <a:solidFill>
                  <a:srgbClr val="E8D9E6"/>
                </a:solidFill>
                <a:latin typeface="Arial Bold"/>
              </a:rPr>
              <a:t>We bieden elkaar graag de helpende hand.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347355" y="1889870"/>
            <a:ext cx="3659116" cy="2254930"/>
          </a:xfrm>
          <a:custGeom>
            <a:avLst/>
            <a:gdLst/>
            <a:ahLst/>
            <a:cxnLst/>
            <a:rect l="l" t="t" r="r" b="b"/>
            <a:pathLst>
              <a:path w="3659116" h="2254930">
                <a:moveTo>
                  <a:pt x="0" y="0"/>
                </a:moveTo>
                <a:lnTo>
                  <a:pt x="3659116" y="0"/>
                </a:lnTo>
                <a:lnTo>
                  <a:pt x="3659116" y="2254931"/>
                </a:lnTo>
                <a:lnTo>
                  <a:pt x="0" y="2254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TextBox 19"/>
          <p:cNvSpPr txBox="1"/>
          <p:nvPr/>
        </p:nvSpPr>
        <p:spPr>
          <a:xfrm>
            <a:off x="10585001" y="2108481"/>
            <a:ext cx="3331736" cy="129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3534">
                <a:solidFill>
                  <a:srgbClr val="E8D9E6"/>
                </a:solidFill>
                <a:latin typeface="Arial Bold"/>
              </a:rPr>
              <a:t>Wij vertrouwen elkaar. </a:t>
            </a:r>
          </a:p>
        </p:txBody>
      </p:sp>
      <p:sp>
        <p:nvSpPr>
          <p:cNvPr id="20" name="Freeform 20"/>
          <p:cNvSpPr/>
          <p:nvPr/>
        </p:nvSpPr>
        <p:spPr>
          <a:xfrm>
            <a:off x="5733269" y="1889870"/>
            <a:ext cx="3735052" cy="2301726"/>
          </a:xfrm>
          <a:custGeom>
            <a:avLst/>
            <a:gdLst/>
            <a:ahLst/>
            <a:cxnLst/>
            <a:rect l="l" t="t" r="r" b="b"/>
            <a:pathLst>
              <a:path w="3735052" h="2301726">
                <a:moveTo>
                  <a:pt x="0" y="0"/>
                </a:moveTo>
                <a:lnTo>
                  <a:pt x="3735052" y="0"/>
                </a:lnTo>
                <a:lnTo>
                  <a:pt x="3735052" y="2301726"/>
                </a:lnTo>
                <a:lnTo>
                  <a:pt x="0" y="2301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TextBox 21"/>
          <p:cNvSpPr txBox="1"/>
          <p:nvPr/>
        </p:nvSpPr>
        <p:spPr>
          <a:xfrm>
            <a:off x="6856119" y="3733138"/>
            <a:ext cx="4193250" cy="164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1"/>
              </a:lnSpc>
            </a:pPr>
            <a:r>
              <a:rPr lang="en-US" sz="3001">
                <a:solidFill>
                  <a:srgbClr val="E8D9E6"/>
                </a:solidFill>
                <a:latin typeface="Arial Bold"/>
              </a:rPr>
              <a:t>We zetten talent, kennis en ervaring van medewerkers breed in.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38134" y="2391316"/>
            <a:ext cx="5125322" cy="69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5"/>
              </a:lnSpc>
            </a:pPr>
            <a:r>
              <a:rPr lang="en-US" sz="3668">
                <a:solidFill>
                  <a:srgbClr val="E8D9E6"/>
                </a:solidFill>
                <a:latin typeface="Arial Bold"/>
              </a:rPr>
              <a:t>We hebben lef.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83345" y="2522174"/>
            <a:ext cx="3747088" cy="98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4"/>
              </a:lnSpc>
            </a:pPr>
            <a:r>
              <a:rPr lang="en-US" sz="2682">
                <a:solidFill>
                  <a:srgbClr val="E8D9E6"/>
                </a:solidFill>
                <a:latin typeface="Arial Bold"/>
              </a:rPr>
              <a:t>We doen dingen soms anders dan normaal.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48719" y="4453486"/>
            <a:ext cx="4907400" cy="137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  <a:spcBef>
                <a:spcPct val="0"/>
              </a:spcBef>
            </a:pPr>
            <a:r>
              <a:rPr lang="en-US" sz="3111">
                <a:solidFill>
                  <a:srgbClr val="E8D9E6"/>
                </a:solidFill>
                <a:latin typeface="Arial Bold"/>
              </a:rPr>
              <a:t>We bieden ruimte om talent verder te ontwikkelen.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46731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TextBox 5"/>
          <p:cNvSpPr txBox="1"/>
          <p:nvPr/>
        </p:nvSpPr>
        <p:spPr>
          <a:xfrm>
            <a:off x="990600" y="482610"/>
            <a:ext cx="11711112" cy="79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5"/>
              </a:lnSpc>
            </a:pPr>
            <a:r>
              <a:rPr lang="en-US" sz="6100" dirty="0" err="1">
                <a:solidFill>
                  <a:srgbClr val="141414"/>
                </a:solidFill>
                <a:latin typeface="Arial Rounded MT Bold"/>
              </a:rPr>
              <a:t>Werken</a:t>
            </a:r>
            <a:r>
              <a:rPr lang="en-US" sz="6100" dirty="0">
                <a:solidFill>
                  <a:srgbClr val="141414"/>
                </a:solidFill>
                <a:latin typeface="Arial Rounded MT Bold"/>
              </a:rPr>
              <a:t> </a:t>
            </a:r>
            <a:r>
              <a:rPr lang="en-US" sz="6100" dirty="0" err="1">
                <a:solidFill>
                  <a:srgbClr val="141414"/>
                </a:solidFill>
                <a:latin typeface="Arial Rounded MT Bold"/>
              </a:rPr>
              <a:t>bij</a:t>
            </a:r>
            <a:r>
              <a:rPr lang="en-US" sz="6100" dirty="0">
                <a:solidFill>
                  <a:srgbClr val="141414"/>
                </a:solidFill>
                <a:latin typeface="Arial Rounded MT Bold"/>
              </a:rPr>
              <a:t> Westerwolde</a:t>
            </a:r>
          </a:p>
        </p:txBody>
      </p:sp>
      <p:sp>
        <p:nvSpPr>
          <p:cNvPr id="7" name="Freeform 7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8" name="Onlinemedia 7" title="Werken voor Westerwolde - Kernvisie">
            <a:hlinkClick r:id="" action="ppaction://media"/>
            <a:extLst>
              <a:ext uri="{FF2B5EF4-FFF2-40B4-BE49-F238E27FC236}">
                <a16:creationId xmlns:a16="http://schemas.microsoft.com/office/drawing/2014/main" id="{E3F83218-D23C-4303-9969-E026D4FC73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14600" y="1402725"/>
            <a:ext cx="13258800" cy="749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46731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6" name="Group 6"/>
          <p:cNvGrpSpPr/>
          <p:nvPr/>
        </p:nvGrpSpPr>
        <p:grpSpPr>
          <a:xfrm>
            <a:off x="4504665" y="3600450"/>
            <a:ext cx="9543484" cy="3717579"/>
            <a:chOff x="0" y="0"/>
            <a:chExt cx="2513510" cy="9791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3510" cy="979116"/>
            </a:xfrm>
            <a:custGeom>
              <a:avLst/>
              <a:gdLst/>
              <a:ahLst/>
              <a:cxnLst/>
              <a:rect l="l" t="t" r="r" b="b"/>
              <a:pathLst>
                <a:path w="2513510" h="979116">
                  <a:moveTo>
                    <a:pt x="41373" y="0"/>
                  </a:moveTo>
                  <a:lnTo>
                    <a:pt x="2472138" y="0"/>
                  </a:lnTo>
                  <a:cubicBezTo>
                    <a:pt x="2483110" y="0"/>
                    <a:pt x="2493634" y="4359"/>
                    <a:pt x="2501392" y="12118"/>
                  </a:cubicBezTo>
                  <a:cubicBezTo>
                    <a:pt x="2509151" y="19877"/>
                    <a:pt x="2513510" y="30400"/>
                    <a:pt x="2513510" y="41373"/>
                  </a:cubicBezTo>
                  <a:lnTo>
                    <a:pt x="2513510" y="937743"/>
                  </a:lnTo>
                  <a:cubicBezTo>
                    <a:pt x="2513510" y="960592"/>
                    <a:pt x="2494987" y="979116"/>
                    <a:pt x="2472138" y="979116"/>
                  </a:cubicBezTo>
                  <a:lnTo>
                    <a:pt x="41373" y="979116"/>
                  </a:lnTo>
                  <a:cubicBezTo>
                    <a:pt x="30400" y="979116"/>
                    <a:pt x="19877" y="974757"/>
                    <a:pt x="12118" y="966998"/>
                  </a:cubicBezTo>
                  <a:cubicBezTo>
                    <a:pt x="4359" y="959239"/>
                    <a:pt x="0" y="948716"/>
                    <a:pt x="0" y="937743"/>
                  </a:cubicBezTo>
                  <a:lnTo>
                    <a:pt x="0" y="41373"/>
                  </a:lnTo>
                  <a:cubicBezTo>
                    <a:pt x="0" y="30400"/>
                    <a:pt x="4359" y="19877"/>
                    <a:pt x="12118" y="12118"/>
                  </a:cubicBezTo>
                  <a:cubicBezTo>
                    <a:pt x="19877" y="4359"/>
                    <a:pt x="30400" y="0"/>
                    <a:pt x="41373" y="0"/>
                  </a:cubicBezTo>
                  <a:close/>
                </a:path>
              </a:pathLst>
            </a:custGeom>
            <a:solidFill>
              <a:srgbClr val="951B81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2513510" cy="1102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4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162050"/>
            <a:ext cx="11711112" cy="79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5"/>
              </a:lnSpc>
            </a:pPr>
            <a:r>
              <a:rPr lang="en-US" sz="6100">
                <a:solidFill>
                  <a:srgbClr val="141414"/>
                </a:solidFill>
                <a:latin typeface="Arial Rounded MT Bold"/>
              </a:rPr>
              <a:t>Onze flexibele schil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72258" y="4842593"/>
            <a:ext cx="9543484" cy="87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EDDEEB"/>
                </a:solidFill>
                <a:latin typeface="Open Sans Bold"/>
              </a:rPr>
              <a:t>Voorbeeld</a:t>
            </a:r>
            <a:r>
              <a:rPr lang="en-US" sz="5199" dirty="0">
                <a:solidFill>
                  <a:srgbClr val="EDDEEB"/>
                </a:solidFill>
                <a:latin typeface="Open Sans Bold"/>
              </a:rPr>
              <a:t>: BRP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755981" y="1286580"/>
            <a:ext cx="3651264" cy="365126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884" r="-26115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339821" y="2877518"/>
            <a:ext cx="4004185" cy="387572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965432" y="6006981"/>
            <a:ext cx="2459601" cy="245960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8245" r="-69532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46731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6" name="Group 6"/>
          <p:cNvGrpSpPr/>
          <p:nvPr/>
        </p:nvGrpSpPr>
        <p:grpSpPr>
          <a:xfrm>
            <a:off x="5511507" y="1360475"/>
            <a:ext cx="6154259" cy="7202407"/>
            <a:chOff x="0" y="0"/>
            <a:chExt cx="5425901" cy="6350000"/>
          </a:xfrm>
        </p:grpSpPr>
        <p:sp>
          <p:nvSpPr>
            <p:cNvPr id="7" name="Freeform 7"/>
            <p:cNvSpPr/>
            <p:nvPr/>
          </p:nvSpPr>
          <p:spPr>
            <a:xfrm>
              <a:off x="-136622" y="-126360"/>
              <a:ext cx="5657090" cy="6476360"/>
            </a:xfrm>
            <a:custGeom>
              <a:avLst/>
              <a:gdLst/>
              <a:ahLst/>
              <a:cxnLst/>
              <a:rect l="l" t="t" r="r" b="b"/>
              <a:pathLst>
                <a:path w="5657090" h="6476360">
                  <a:moveTo>
                    <a:pt x="4949993" y="3319923"/>
                  </a:moveTo>
                  <a:cubicBezTo>
                    <a:pt x="4426598" y="3680507"/>
                    <a:pt x="3688171" y="3721227"/>
                    <a:pt x="3238572" y="4223329"/>
                  </a:cubicBezTo>
                  <a:cubicBezTo>
                    <a:pt x="3074740" y="4406293"/>
                    <a:pt x="2971957" y="4648704"/>
                    <a:pt x="2726392" y="4780077"/>
                  </a:cubicBezTo>
                  <a:cubicBezTo>
                    <a:pt x="2476879" y="4913561"/>
                    <a:pt x="2064568" y="4907070"/>
                    <a:pt x="1855619" y="4763987"/>
                  </a:cubicBezTo>
                  <a:cubicBezTo>
                    <a:pt x="1556160" y="4558927"/>
                    <a:pt x="1599797" y="4160827"/>
                    <a:pt x="1713930" y="3869570"/>
                  </a:cubicBezTo>
                  <a:cubicBezTo>
                    <a:pt x="1776625" y="3709576"/>
                    <a:pt x="1871509" y="3561605"/>
                    <a:pt x="2001407" y="3425865"/>
                  </a:cubicBezTo>
                  <a:cubicBezTo>
                    <a:pt x="2161779" y="3258282"/>
                    <a:pt x="2438928" y="3185460"/>
                    <a:pt x="2661735" y="3087603"/>
                  </a:cubicBezTo>
                  <a:cubicBezTo>
                    <a:pt x="2869002" y="2996570"/>
                    <a:pt x="3073475" y="2871246"/>
                    <a:pt x="3151024" y="2694003"/>
                  </a:cubicBezTo>
                  <a:cubicBezTo>
                    <a:pt x="3269721" y="2422712"/>
                    <a:pt x="3023814" y="2230236"/>
                    <a:pt x="2818699" y="2293614"/>
                  </a:cubicBezTo>
                  <a:cubicBezTo>
                    <a:pt x="2392925" y="2425188"/>
                    <a:pt x="1902396" y="2858534"/>
                    <a:pt x="1431186" y="2889694"/>
                  </a:cubicBezTo>
                  <a:cubicBezTo>
                    <a:pt x="1031682" y="2916113"/>
                    <a:pt x="620113" y="2819610"/>
                    <a:pt x="383142" y="2553900"/>
                  </a:cubicBezTo>
                  <a:cubicBezTo>
                    <a:pt x="289088" y="2448441"/>
                    <a:pt x="223279" y="2326532"/>
                    <a:pt x="183568" y="2196279"/>
                  </a:cubicBezTo>
                  <a:cubicBezTo>
                    <a:pt x="0" y="1594173"/>
                    <a:pt x="375122" y="959819"/>
                    <a:pt x="954319" y="614540"/>
                  </a:cubicBezTo>
                  <a:cubicBezTo>
                    <a:pt x="1852269" y="79239"/>
                    <a:pt x="3212106" y="0"/>
                    <a:pt x="4119254" y="299407"/>
                  </a:cubicBezTo>
                  <a:cubicBezTo>
                    <a:pt x="4790894" y="521083"/>
                    <a:pt x="5346372" y="1009766"/>
                    <a:pt x="5514985" y="1638714"/>
                  </a:cubicBezTo>
                  <a:cubicBezTo>
                    <a:pt x="5657090" y="2168780"/>
                    <a:pt x="5483983" y="2952040"/>
                    <a:pt x="4949993" y="3319923"/>
                  </a:cubicBezTo>
                  <a:close/>
                  <a:moveTo>
                    <a:pt x="2149528" y="5080458"/>
                  </a:moveTo>
                  <a:cubicBezTo>
                    <a:pt x="1580737" y="5066635"/>
                    <a:pt x="1061448" y="5377153"/>
                    <a:pt x="1000416" y="5771231"/>
                  </a:cubicBezTo>
                  <a:cubicBezTo>
                    <a:pt x="939897" y="6161992"/>
                    <a:pt x="1355306" y="6476360"/>
                    <a:pt x="1917787" y="6476360"/>
                  </a:cubicBezTo>
                  <a:cubicBezTo>
                    <a:pt x="2469504" y="6476360"/>
                    <a:pt x="2962727" y="6172834"/>
                    <a:pt x="3029403" y="5795651"/>
                  </a:cubicBezTo>
                  <a:cubicBezTo>
                    <a:pt x="3096625" y="5415377"/>
                    <a:pt x="2707272" y="5094013"/>
                    <a:pt x="2149528" y="5080458"/>
                  </a:cubicBezTo>
                  <a:close/>
                </a:path>
              </a:pathLst>
            </a:custGeom>
            <a:blipFill>
              <a:blip r:embed="rId5"/>
              <a:stretch>
                <a:fillRect l="-37773" r="-37773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162050"/>
            <a:ext cx="11711112" cy="79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5"/>
              </a:lnSpc>
            </a:pPr>
            <a:r>
              <a:rPr lang="en-US" sz="6100">
                <a:solidFill>
                  <a:srgbClr val="141414"/>
                </a:solidFill>
                <a:latin typeface="Arial Rounded MT Bold"/>
              </a:rPr>
              <a:t>Vragen?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450" y="3053220"/>
            <a:ext cx="4574080" cy="1850779"/>
            <a:chOff x="0" y="0"/>
            <a:chExt cx="1934102" cy="782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4102" cy="782583"/>
            </a:xfrm>
            <a:custGeom>
              <a:avLst/>
              <a:gdLst/>
              <a:ahLst/>
              <a:cxnLst/>
              <a:rect l="l" t="t" r="r" b="b"/>
              <a:pathLst>
                <a:path w="1934102" h="782583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951B81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6856960" y="3053220"/>
            <a:ext cx="4574080" cy="1850779"/>
            <a:chOff x="0" y="0"/>
            <a:chExt cx="1934102" cy="7825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4102" cy="782583"/>
            </a:xfrm>
            <a:custGeom>
              <a:avLst/>
              <a:gdLst/>
              <a:ahLst/>
              <a:cxnLst/>
              <a:rect l="l" t="t" r="r" b="b"/>
              <a:pathLst>
                <a:path w="1934102" h="782583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951B81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13720" y="3053220"/>
            <a:ext cx="4574080" cy="1850779"/>
            <a:chOff x="0" y="0"/>
            <a:chExt cx="1934102" cy="7825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4102" cy="782583"/>
            </a:xfrm>
            <a:custGeom>
              <a:avLst/>
              <a:gdLst/>
              <a:ahLst/>
              <a:cxnLst/>
              <a:rect l="l" t="t" r="r" b="b"/>
              <a:pathLst>
                <a:path w="1934102" h="782583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951B81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6960" y="5287751"/>
            <a:ext cx="4574080" cy="1850779"/>
            <a:chOff x="0" y="0"/>
            <a:chExt cx="1934102" cy="7825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4102" cy="782583"/>
            </a:xfrm>
            <a:custGeom>
              <a:avLst/>
              <a:gdLst/>
              <a:ahLst/>
              <a:cxnLst/>
              <a:rect l="l" t="t" r="r" b="b"/>
              <a:pathLst>
                <a:path w="1934102" h="782583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951B81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13720" y="5287751"/>
            <a:ext cx="4574080" cy="1850779"/>
            <a:chOff x="0" y="0"/>
            <a:chExt cx="1934102" cy="7825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34102" cy="782583"/>
            </a:xfrm>
            <a:custGeom>
              <a:avLst/>
              <a:gdLst/>
              <a:ahLst/>
              <a:cxnLst/>
              <a:rect l="l" t="t" r="r" b="b"/>
              <a:pathLst>
                <a:path w="1934102" h="782583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951B81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5450" y="5287751"/>
            <a:ext cx="4574080" cy="1850779"/>
            <a:chOff x="0" y="0"/>
            <a:chExt cx="1934102" cy="7825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4102" cy="782583"/>
            </a:xfrm>
            <a:custGeom>
              <a:avLst/>
              <a:gdLst/>
              <a:ahLst/>
              <a:cxnLst/>
              <a:rect l="l" t="t" r="r" b="b"/>
              <a:pathLst>
                <a:path w="1934102" h="782583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951B81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175948"/>
            <a:ext cx="18288000" cy="1111050"/>
            <a:chOff x="0" y="0"/>
            <a:chExt cx="24384000" cy="148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TextBox 18"/>
          <p:cNvSpPr txBox="1"/>
          <p:nvPr/>
        </p:nvSpPr>
        <p:spPr>
          <a:xfrm>
            <a:off x="1695450" y="1200150"/>
            <a:ext cx="5968128" cy="104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Arial Rounded MT Bold"/>
              </a:rPr>
              <a:t>Programma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33023" y="3618755"/>
            <a:ext cx="409840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14" lvl="1" algn="just">
              <a:lnSpc>
                <a:spcPts val="4563"/>
              </a:lnSpc>
            </a:pPr>
            <a:r>
              <a:rPr lang="en-US" sz="3900" dirty="0">
                <a:solidFill>
                  <a:srgbClr val="FFFFFF"/>
                </a:solidFill>
                <a:latin typeface="Arial"/>
              </a:rPr>
              <a:t>1. </a:t>
            </a:r>
            <a:r>
              <a:rPr lang="en-US" sz="3900" dirty="0" err="1">
                <a:solidFill>
                  <a:srgbClr val="FFFFFF"/>
                </a:solidFill>
                <a:latin typeface="Arial"/>
              </a:rPr>
              <a:t>Kennismaken</a:t>
            </a:r>
            <a:endParaRPr lang="en-US" sz="39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314246" y="3618755"/>
            <a:ext cx="4030389" cy="6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3"/>
              </a:lnSpc>
            </a:pPr>
            <a:r>
              <a:rPr lang="en-US" sz="3900">
                <a:solidFill>
                  <a:srgbClr val="FFFFFF"/>
                </a:solidFill>
                <a:latin typeface="Arial"/>
              </a:rPr>
              <a:t>2. Westerwolde?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40690" y="3618755"/>
            <a:ext cx="4030389" cy="6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3"/>
              </a:lnSpc>
            </a:pPr>
            <a:r>
              <a:rPr lang="en-US" sz="3900">
                <a:solidFill>
                  <a:srgbClr val="FFFFFF"/>
                </a:solidFill>
                <a:latin typeface="Arial"/>
              </a:rPr>
              <a:t>3. Wie ‘wij’ zijn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40771" y="5853285"/>
            <a:ext cx="4030389" cy="6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3"/>
              </a:lnSpc>
            </a:pPr>
            <a:r>
              <a:rPr lang="en-US" sz="3900">
                <a:solidFill>
                  <a:srgbClr val="FFFFFF"/>
                </a:solidFill>
                <a:latin typeface="Arial"/>
              </a:rPr>
              <a:t>4. Werken bij 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76431" y="5853285"/>
            <a:ext cx="4030389" cy="6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3"/>
              </a:lnSpc>
            </a:pPr>
            <a:r>
              <a:rPr lang="en-US" sz="3900">
                <a:solidFill>
                  <a:srgbClr val="FFFFFF"/>
                </a:solidFill>
                <a:latin typeface="Arial"/>
              </a:rPr>
              <a:t>5. Flexibele schil!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542711" y="5853285"/>
            <a:ext cx="4030389" cy="6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3"/>
              </a:lnSpc>
            </a:pPr>
            <a:r>
              <a:rPr lang="en-US" sz="3900">
                <a:solidFill>
                  <a:srgbClr val="FFFFFF"/>
                </a:solidFill>
                <a:latin typeface="Arial"/>
              </a:rPr>
              <a:t>6. Vragen?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75948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1695450" y="2660784"/>
            <a:ext cx="6132915" cy="6322593"/>
          </a:xfrm>
          <a:custGeom>
            <a:avLst/>
            <a:gdLst/>
            <a:ahLst/>
            <a:cxnLst/>
            <a:rect l="l" t="t" r="r" b="b"/>
            <a:pathLst>
              <a:path w="6132915" h="6322593">
                <a:moveTo>
                  <a:pt x="0" y="0"/>
                </a:moveTo>
                <a:lnTo>
                  <a:pt x="6132915" y="0"/>
                </a:lnTo>
                <a:lnTo>
                  <a:pt x="6132915" y="6322594"/>
                </a:lnTo>
                <a:lnTo>
                  <a:pt x="0" y="6322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1695450" y="1200150"/>
            <a:ext cx="6767290" cy="104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Arial Rounded MT Bold"/>
              </a:rPr>
              <a:t>Kennismaken</a:t>
            </a:r>
          </a:p>
        </p:txBody>
      </p:sp>
      <p:sp>
        <p:nvSpPr>
          <p:cNvPr id="7" name="Freeform 7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75948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610996" y="1180003"/>
            <a:ext cx="11711112" cy="79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5"/>
              </a:lnSpc>
            </a:pPr>
            <a:r>
              <a:rPr lang="en-US" sz="6100">
                <a:solidFill>
                  <a:srgbClr val="141414"/>
                </a:solidFill>
                <a:latin typeface="Arial Rounded MT Bold"/>
              </a:rPr>
              <a:t>Westerwolde in cijfers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64166" y="2917387"/>
            <a:ext cx="3741465" cy="4169437"/>
            <a:chOff x="0" y="0"/>
            <a:chExt cx="6350000" cy="70763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7076353"/>
            </a:xfrm>
            <a:custGeom>
              <a:avLst/>
              <a:gdLst/>
              <a:ahLst/>
              <a:cxnLst/>
              <a:rect l="l" t="t" r="r" b="b"/>
              <a:pathLst>
                <a:path w="6350000" h="7076353">
                  <a:moveTo>
                    <a:pt x="0" y="6717817"/>
                  </a:moveTo>
                  <a:lnTo>
                    <a:pt x="0" y="358535"/>
                  </a:lnTo>
                  <a:cubicBezTo>
                    <a:pt x="0" y="160397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61341"/>
                    <a:pt x="6350000" y="358535"/>
                  </a:cubicBezTo>
                  <a:lnTo>
                    <a:pt x="6350000" y="6717817"/>
                  </a:lnTo>
                  <a:cubicBezTo>
                    <a:pt x="6350000" y="6915955"/>
                    <a:pt x="6134100" y="7076353"/>
                    <a:pt x="5867400" y="7076353"/>
                  </a:cubicBezTo>
                  <a:lnTo>
                    <a:pt x="482600" y="7076353"/>
                  </a:lnTo>
                  <a:cubicBezTo>
                    <a:pt x="217170" y="7076353"/>
                    <a:pt x="0" y="6915955"/>
                    <a:pt x="0" y="6717817"/>
                  </a:cubicBezTo>
                  <a:close/>
                </a:path>
              </a:pathLst>
            </a:custGeom>
            <a:blipFill>
              <a:blip r:embed="rId5"/>
              <a:stretch>
                <a:fillRect l="-38578" t="-18351" r="-63398" b="-2478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45141" y="7245995"/>
            <a:ext cx="3741465" cy="60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699">
                <a:solidFill>
                  <a:srgbClr val="951B81"/>
                </a:solidFill>
                <a:latin typeface="Arial Bold"/>
              </a:rPr>
              <a:t>28.000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77275" y="2869762"/>
            <a:ext cx="3741465" cy="60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699">
                <a:solidFill>
                  <a:srgbClr val="951B81"/>
                </a:solidFill>
                <a:latin typeface="Arial Bold"/>
              </a:rPr>
              <a:t>12.000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71364" y="7245995"/>
            <a:ext cx="3741465" cy="60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699">
                <a:solidFill>
                  <a:srgbClr val="951B81"/>
                </a:solidFill>
                <a:latin typeface="Arial Bold"/>
              </a:rPr>
              <a:t>280 km²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3497" y="7726287"/>
            <a:ext cx="4484753" cy="48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Arial"/>
              </a:rPr>
              <a:t>Inwoners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01623" y="3350054"/>
            <a:ext cx="4484753" cy="48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Arial"/>
              </a:rPr>
              <a:t>Woningen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99720" y="7726287"/>
            <a:ext cx="4484753" cy="48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Arial"/>
              </a:rPr>
              <a:t>Oppervlakte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367735" y="3987973"/>
            <a:ext cx="3741465" cy="4224739"/>
            <a:chOff x="0" y="0"/>
            <a:chExt cx="6350000" cy="717021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7170211"/>
            </a:xfrm>
            <a:custGeom>
              <a:avLst/>
              <a:gdLst/>
              <a:ahLst/>
              <a:cxnLst/>
              <a:rect l="l" t="t" r="r" b="b"/>
              <a:pathLst>
                <a:path w="6350000" h="7170211">
                  <a:moveTo>
                    <a:pt x="0" y="6806920"/>
                  </a:moveTo>
                  <a:lnTo>
                    <a:pt x="0" y="363291"/>
                  </a:lnTo>
                  <a:cubicBezTo>
                    <a:pt x="0" y="162525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63481"/>
                    <a:pt x="6350000" y="363291"/>
                  </a:cubicBezTo>
                  <a:lnTo>
                    <a:pt x="6350000" y="6806920"/>
                  </a:lnTo>
                  <a:cubicBezTo>
                    <a:pt x="6350000" y="7007686"/>
                    <a:pt x="6134100" y="7170211"/>
                    <a:pt x="5867400" y="7170211"/>
                  </a:cubicBezTo>
                  <a:lnTo>
                    <a:pt x="482600" y="7170211"/>
                  </a:lnTo>
                  <a:cubicBezTo>
                    <a:pt x="217170" y="7170211"/>
                    <a:pt x="0" y="7007686"/>
                    <a:pt x="0" y="6806920"/>
                  </a:cubicBezTo>
                  <a:close/>
                </a:path>
              </a:pathLst>
            </a:custGeom>
            <a:blipFill>
              <a:blip r:embed="rId6"/>
              <a:stretch>
                <a:fillRect l="-53267" r="-16001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71364" y="2917387"/>
            <a:ext cx="3741465" cy="4169437"/>
            <a:chOff x="0" y="0"/>
            <a:chExt cx="6350000" cy="70763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7076353"/>
            </a:xfrm>
            <a:custGeom>
              <a:avLst/>
              <a:gdLst/>
              <a:ahLst/>
              <a:cxnLst/>
              <a:rect l="l" t="t" r="r" b="b"/>
              <a:pathLst>
                <a:path w="6350000" h="7076353">
                  <a:moveTo>
                    <a:pt x="0" y="6717817"/>
                  </a:moveTo>
                  <a:lnTo>
                    <a:pt x="0" y="358535"/>
                  </a:lnTo>
                  <a:cubicBezTo>
                    <a:pt x="0" y="160397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61341"/>
                    <a:pt x="6350000" y="358535"/>
                  </a:cubicBezTo>
                  <a:lnTo>
                    <a:pt x="6350000" y="6717817"/>
                  </a:lnTo>
                  <a:cubicBezTo>
                    <a:pt x="6350000" y="6915955"/>
                    <a:pt x="6134100" y="7076353"/>
                    <a:pt x="5867400" y="7076353"/>
                  </a:cubicBezTo>
                  <a:lnTo>
                    <a:pt x="482600" y="7076353"/>
                  </a:lnTo>
                  <a:cubicBezTo>
                    <a:pt x="217170" y="7076353"/>
                    <a:pt x="0" y="6915955"/>
                    <a:pt x="0" y="6717817"/>
                  </a:cubicBezTo>
                  <a:close/>
                </a:path>
              </a:pathLst>
            </a:custGeom>
            <a:blipFill>
              <a:blip r:embed="rId7"/>
              <a:stretch>
                <a:fillRect l="-55847" r="-11310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75948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610996" y="1180003"/>
            <a:ext cx="11711112" cy="79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5"/>
              </a:lnSpc>
            </a:pPr>
            <a:r>
              <a:rPr lang="en-US" sz="6100">
                <a:solidFill>
                  <a:srgbClr val="141414"/>
                </a:solidFill>
                <a:latin typeface="Arial Rounded MT Bold"/>
              </a:rPr>
              <a:t>Westerwolde in cijfers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64166" y="2917387"/>
            <a:ext cx="3741465" cy="4169437"/>
            <a:chOff x="0" y="0"/>
            <a:chExt cx="6350000" cy="70763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7076353"/>
            </a:xfrm>
            <a:custGeom>
              <a:avLst/>
              <a:gdLst/>
              <a:ahLst/>
              <a:cxnLst/>
              <a:rect l="l" t="t" r="r" b="b"/>
              <a:pathLst>
                <a:path w="6350000" h="7076353">
                  <a:moveTo>
                    <a:pt x="0" y="6717817"/>
                  </a:moveTo>
                  <a:lnTo>
                    <a:pt x="0" y="358535"/>
                  </a:lnTo>
                  <a:cubicBezTo>
                    <a:pt x="0" y="160397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61341"/>
                    <a:pt x="6350000" y="358535"/>
                  </a:cubicBezTo>
                  <a:lnTo>
                    <a:pt x="6350000" y="6717817"/>
                  </a:lnTo>
                  <a:cubicBezTo>
                    <a:pt x="6350000" y="6915955"/>
                    <a:pt x="6134100" y="7076353"/>
                    <a:pt x="5867400" y="7076353"/>
                  </a:cubicBezTo>
                  <a:lnTo>
                    <a:pt x="482600" y="7076353"/>
                  </a:lnTo>
                  <a:cubicBezTo>
                    <a:pt x="217170" y="7076353"/>
                    <a:pt x="0" y="6915955"/>
                    <a:pt x="0" y="6717817"/>
                  </a:cubicBezTo>
                  <a:close/>
                </a:path>
              </a:pathLst>
            </a:custGeom>
            <a:blipFill>
              <a:blip r:embed="rId5"/>
              <a:stretch>
                <a:fillRect l="-33578" r="-33578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45141" y="7245995"/>
            <a:ext cx="3741465" cy="60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699">
                <a:solidFill>
                  <a:srgbClr val="951B81"/>
                </a:solidFill>
                <a:latin typeface="Arial Bold"/>
              </a:rPr>
              <a:t>2200ha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67735" y="2654958"/>
            <a:ext cx="3741465" cy="60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699">
                <a:solidFill>
                  <a:srgbClr val="951B81"/>
                </a:solidFill>
                <a:latin typeface="Arial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71364" y="7245995"/>
            <a:ext cx="3741465" cy="60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699">
                <a:solidFill>
                  <a:srgbClr val="951B81"/>
                </a:solidFill>
                <a:latin typeface="Arial Bold"/>
              </a:rPr>
              <a:t>80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3497" y="7726287"/>
            <a:ext cx="4484753" cy="48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Arial"/>
              </a:rPr>
              <a:t>Natuur en bos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01623" y="3044459"/>
            <a:ext cx="4484753" cy="943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Arial"/>
              </a:rPr>
              <a:t>Middelbare scholen (en 20 basisscholen)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99720" y="7726287"/>
            <a:ext cx="4484753" cy="943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Arial"/>
              </a:rPr>
              <a:t>Dorpen, gehuchten en buurtschappen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367735" y="3987973"/>
            <a:ext cx="3741465" cy="4224739"/>
            <a:chOff x="0" y="0"/>
            <a:chExt cx="6350000" cy="717021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7170211"/>
            </a:xfrm>
            <a:custGeom>
              <a:avLst/>
              <a:gdLst/>
              <a:ahLst/>
              <a:cxnLst/>
              <a:rect l="l" t="t" r="r" b="b"/>
              <a:pathLst>
                <a:path w="6350000" h="7170211">
                  <a:moveTo>
                    <a:pt x="0" y="6806920"/>
                  </a:moveTo>
                  <a:lnTo>
                    <a:pt x="0" y="363291"/>
                  </a:lnTo>
                  <a:cubicBezTo>
                    <a:pt x="0" y="162525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63481"/>
                    <a:pt x="6350000" y="363291"/>
                  </a:cubicBezTo>
                  <a:lnTo>
                    <a:pt x="6350000" y="6806920"/>
                  </a:lnTo>
                  <a:cubicBezTo>
                    <a:pt x="6350000" y="7007686"/>
                    <a:pt x="6134100" y="7170211"/>
                    <a:pt x="5867400" y="7170211"/>
                  </a:cubicBezTo>
                  <a:lnTo>
                    <a:pt x="482600" y="7170211"/>
                  </a:lnTo>
                  <a:cubicBezTo>
                    <a:pt x="217170" y="7170211"/>
                    <a:pt x="0" y="7007686"/>
                    <a:pt x="0" y="6806920"/>
                  </a:cubicBezTo>
                  <a:close/>
                </a:path>
              </a:pathLst>
            </a:custGeom>
            <a:blipFill>
              <a:blip r:embed="rId6"/>
              <a:stretch>
                <a:fillRect l="-50818" r="-50818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71364" y="2917387"/>
            <a:ext cx="3741465" cy="4169437"/>
            <a:chOff x="0" y="0"/>
            <a:chExt cx="6350000" cy="70763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7076353"/>
            </a:xfrm>
            <a:custGeom>
              <a:avLst/>
              <a:gdLst/>
              <a:ahLst/>
              <a:cxnLst/>
              <a:rect l="l" t="t" r="r" b="b"/>
              <a:pathLst>
                <a:path w="6350000" h="7076353">
                  <a:moveTo>
                    <a:pt x="0" y="6717817"/>
                  </a:moveTo>
                  <a:lnTo>
                    <a:pt x="0" y="358535"/>
                  </a:lnTo>
                  <a:cubicBezTo>
                    <a:pt x="0" y="160397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61341"/>
                    <a:pt x="6350000" y="358535"/>
                  </a:cubicBezTo>
                  <a:lnTo>
                    <a:pt x="6350000" y="6717817"/>
                  </a:lnTo>
                  <a:cubicBezTo>
                    <a:pt x="6350000" y="6915955"/>
                    <a:pt x="6134100" y="7076353"/>
                    <a:pt x="5867400" y="7076353"/>
                  </a:cubicBezTo>
                  <a:lnTo>
                    <a:pt x="482600" y="7076353"/>
                  </a:lnTo>
                  <a:cubicBezTo>
                    <a:pt x="217170" y="7076353"/>
                    <a:pt x="0" y="6915955"/>
                    <a:pt x="0" y="6717817"/>
                  </a:cubicBezTo>
                  <a:close/>
                </a:path>
              </a:pathLst>
            </a:custGeom>
            <a:blipFill>
              <a:blip r:embed="rId7"/>
              <a:stretch>
                <a:fillRect l="-33578" r="-33578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38351" y="3859108"/>
            <a:ext cx="551004" cy="576967"/>
          </a:xfrm>
          <a:custGeom>
            <a:avLst/>
            <a:gdLst/>
            <a:ahLst/>
            <a:cxnLst/>
            <a:rect l="l" t="t" r="r" b="b"/>
            <a:pathLst>
              <a:path w="551004" h="576967">
                <a:moveTo>
                  <a:pt x="0" y="0"/>
                </a:moveTo>
                <a:lnTo>
                  <a:pt x="551004" y="0"/>
                </a:lnTo>
                <a:lnTo>
                  <a:pt x="551004" y="576967"/>
                </a:lnTo>
                <a:lnTo>
                  <a:pt x="0" y="576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304584">
            <a:off x="14869025" y="3036184"/>
            <a:ext cx="576967" cy="576967"/>
          </a:xfrm>
          <a:custGeom>
            <a:avLst/>
            <a:gdLst/>
            <a:ahLst/>
            <a:cxnLst/>
            <a:rect l="l" t="t" r="r" b="b"/>
            <a:pathLst>
              <a:path w="576967" h="576967">
                <a:moveTo>
                  <a:pt x="0" y="0"/>
                </a:moveTo>
                <a:lnTo>
                  <a:pt x="576967" y="0"/>
                </a:lnTo>
                <a:lnTo>
                  <a:pt x="576967" y="576967"/>
                </a:lnTo>
                <a:lnTo>
                  <a:pt x="0" y="576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12145680" y="2208095"/>
            <a:ext cx="5305330" cy="530530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75563" t="-77898" r="-41748" b="-302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9175948"/>
            <a:ext cx="18288000" cy="1111050"/>
            <a:chOff x="0" y="0"/>
            <a:chExt cx="24384000" cy="148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9" name="Freeform 9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876232" y="1065618"/>
            <a:ext cx="8837176" cy="79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5"/>
              </a:lnSpc>
            </a:pPr>
            <a:r>
              <a:rPr lang="en-US" sz="6100">
                <a:solidFill>
                  <a:srgbClr val="141414"/>
                </a:solidFill>
                <a:latin typeface="Arial Rounded MT Bold"/>
              </a:rPr>
              <a:t>Westerwoldse weetjes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49218" y="7827729"/>
            <a:ext cx="3664294" cy="85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800">
                <a:solidFill>
                  <a:srgbClr val="951B81"/>
                </a:solidFill>
                <a:latin typeface="Arial Bold"/>
              </a:rPr>
              <a:t>In Wedde ontstond </a:t>
            </a:r>
          </a:p>
          <a:p>
            <a:pPr algn="ctr">
              <a:lnSpc>
                <a:spcPts val="3108"/>
              </a:lnSpc>
            </a:pPr>
            <a:r>
              <a:rPr lang="en-US" sz="2800">
                <a:solidFill>
                  <a:srgbClr val="951B81"/>
                </a:solidFill>
                <a:latin typeface="Arial Bold"/>
              </a:rPr>
              <a:t>Nederland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38760" y="7915126"/>
            <a:ext cx="5446441" cy="85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8"/>
              </a:lnSpc>
            </a:pPr>
            <a:r>
              <a:rPr lang="en-US" sz="2800">
                <a:solidFill>
                  <a:srgbClr val="951B81"/>
                </a:solidFill>
                <a:latin typeface="Arial Bold"/>
              </a:rPr>
              <a:t>Reistijd van noord naar zuid: 45 minuten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2208095"/>
            <a:ext cx="5305330" cy="5305308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40908" r="-40908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56823" y="2208095"/>
            <a:ext cx="5305330" cy="5305308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8183" t="-13174" r="-83162" b="-27635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56823" y="2188060"/>
            <a:ext cx="5305330" cy="5305308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25187" r="-25187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9" name="Freeform 19"/>
          <p:cNvSpPr/>
          <p:nvPr/>
        </p:nvSpPr>
        <p:spPr>
          <a:xfrm>
            <a:off x="6448843" y="2188060"/>
            <a:ext cx="5461690" cy="5372937"/>
          </a:xfrm>
          <a:custGeom>
            <a:avLst/>
            <a:gdLst/>
            <a:ahLst/>
            <a:cxnLst/>
            <a:rect l="l" t="t" r="r" b="b"/>
            <a:pathLst>
              <a:path w="5461690" h="5372937">
                <a:moveTo>
                  <a:pt x="0" y="0"/>
                </a:moveTo>
                <a:lnTo>
                  <a:pt x="5461689" y="0"/>
                </a:lnTo>
                <a:lnTo>
                  <a:pt x="5461689" y="5372937"/>
                </a:lnTo>
                <a:lnTo>
                  <a:pt x="0" y="53729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3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3798446">
            <a:off x="5965005" y="3348271"/>
            <a:ext cx="3275422" cy="1703219"/>
          </a:xfrm>
          <a:custGeom>
            <a:avLst/>
            <a:gdLst/>
            <a:ahLst/>
            <a:cxnLst/>
            <a:rect l="l" t="t" r="r" b="b"/>
            <a:pathLst>
              <a:path w="3275422" h="1703219">
                <a:moveTo>
                  <a:pt x="0" y="0"/>
                </a:moveTo>
                <a:lnTo>
                  <a:pt x="3275422" y="0"/>
                </a:lnTo>
                <a:lnTo>
                  <a:pt x="3275422" y="1703219"/>
                </a:lnTo>
                <a:lnTo>
                  <a:pt x="0" y="17032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0" r="-4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3231749">
            <a:off x="9101776" y="3812049"/>
            <a:ext cx="3139589" cy="775663"/>
          </a:xfrm>
          <a:custGeom>
            <a:avLst/>
            <a:gdLst/>
            <a:ahLst/>
            <a:cxnLst/>
            <a:rect l="l" t="t" r="r" b="b"/>
            <a:pathLst>
              <a:path w="3139589" h="775663">
                <a:moveTo>
                  <a:pt x="0" y="0"/>
                </a:moveTo>
                <a:lnTo>
                  <a:pt x="3139589" y="0"/>
                </a:lnTo>
                <a:lnTo>
                  <a:pt x="3139589" y="775663"/>
                </a:lnTo>
                <a:lnTo>
                  <a:pt x="0" y="7756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>
            <a:off x="7754079" y="5817400"/>
            <a:ext cx="2802838" cy="1191206"/>
          </a:xfrm>
          <a:custGeom>
            <a:avLst/>
            <a:gdLst/>
            <a:ahLst/>
            <a:cxnLst/>
            <a:rect l="l" t="t" r="r" b="b"/>
            <a:pathLst>
              <a:path w="2802838" h="1191206">
                <a:moveTo>
                  <a:pt x="0" y="0"/>
                </a:moveTo>
                <a:lnTo>
                  <a:pt x="2802838" y="0"/>
                </a:lnTo>
                <a:lnTo>
                  <a:pt x="2802838" y="1191206"/>
                </a:lnTo>
                <a:lnTo>
                  <a:pt x="0" y="11912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TextBox 23"/>
          <p:cNvSpPr txBox="1"/>
          <p:nvPr/>
        </p:nvSpPr>
        <p:spPr>
          <a:xfrm>
            <a:off x="7066330" y="7827729"/>
            <a:ext cx="4732557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800" dirty="0">
                <a:solidFill>
                  <a:srgbClr val="951B81"/>
                </a:solidFill>
                <a:latin typeface="Arial Bold"/>
              </a:rPr>
              <a:t>Westerwolde </a:t>
            </a:r>
            <a:r>
              <a:rPr lang="en-US" sz="2800" dirty="0" err="1">
                <a:solidFill>
                  <a:srgbClr val="951B81"/>
                </a:solidFill>
                <a:latin typeface="Arial Bold"/>
              </a:rPr>
              <a:t>ontstond</a:t>
            </a:r>
            <a:r>
              <a:rPr lang="en-US" sz="2800" dirty="0">
                <a:solidFill>
                  <a:srgbClr val="951B81"/>
                </a:solidFill>
                <a:latin typeface="Arial Bold"/>
              </a:rPr>
              <a:t> in 2018 </a:t>
            </a:r>
            <a:r>
              <a:rPr lang="en-US" sz="2800" dirty="0" err="1">
                <a:solidFill>
                  <a:srgbClr val="951B81"/>
                </a:solidFill>
                <a:latin typeface="Arial Bold"/>
              </a:rPr>
              <a:t>uit</a:t>
            </a:r>
            <a:r>
              <a:rPr lang="en-US" sz="2800" dirty="0">
                <a:solidFill>
                  <a:srgbClr val="951B81"/>
                </a:solidFill>
                <a:latin typeface="Arial Bold"/>
              </a:rPr>
              <a:t> </a:t>
            </a:r>
            <a:r>
              <a:rPr lang="en-US" sz="2800" dirty="0" err="1">
                <a:solidFill>
                  <a:srgbClr val="951B81"/>
                </a:solidFill>
                <a:latin typeface="Arial Bold"/>
              </a:rPr>
              <a:t>een</a:t>
            </a:r>
            <a:r>
              <a:rPr lang="en-US" sz="2800" dirty="0">
                <a:solidFill>
                  <a:srgbClr val="951B81"/>
                </a:solidFill>
                <a:latin typeface="Arial Bold"/>
              </a:rPr>
              <a:t> </a:t>
            </a:r>
            <a:r>
              <a:rPr lang="en-US" sz="2800" dirty="0" err="1">
                <a:solidFill>
                  <a:srgbClr val="951B81"/>
                </a:solidFill>
                <a:latin typeface="Arial Bold"/>
              </a:rPr>
              <a:t>herindeling</a:t>
            </a:r>
            <a:endParaRPr lang="en-US" sz="2800" dirty="0">
              <a:solidFill>
                <a:srgbClr val="951B81"/>
              </a:solidFill>
              <a:latin typeface="Arial Bold"/>
            </a:endParaRPr>
          </a:p>
        </p:txBody>
      </p:sp>
      <p:sp>
        <p:nvSpPr>
          <p:cNvPr id="24" name="AutoShape 24"/>
          <p:cNvSpPr/>
          <p:nvPr/>
        </p:nvSpPr>
        <p:spPr>
          <a:xfrm flipV="1">
            <a:off x="14388771" y="3037315"/>
            <a:ext cx="743211" cy="3606798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75948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9551940" y="0"/>
            <a:ext cx="8736060" cy="8845377"/>
          </a:xfrm>
          <a:custGeom>
            <a:avLst/>
            <a:gdLst/>
            <a:ahLst/>
            <a:cxnLst/>
            <a:rect l="l" t="t" r="r" b="b"/>
            <a:pathLst>
              <a:path w="8736060" h="8845377">
                <a:moveTo>
                  <a:pt x="0" y="0"/>
                </a:moveTo>
                <a:lnTo>
                  <a:pt x="8736060" y="0"/>
                </a:lnTo>
                <a:lnTo>
                  <a:pt x="8736060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</a:blip>
            <a:stretch>
              <a:fillRect l="-139361" r="-239852" b="-10114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609600" y="670702"/>
            <a:ext cx="11711112" cy="79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5"/>
              </a:lnSpc>
            </a:pPr>
            <a:r>
              <a:rPr lang="en-US" sz="6100" dirty="0">
                <a:solidFill>
                  <a:srgbClr val="141414"/>
                </a:solidFill>
                <a:latin typeface="Arial Rounded MT Bold"/>
              </a:rPr>
              <a:t>Westerwolde in </a:t>
            </a:r>
            <a:r>
              <a:rPr lang="en-US" sz="6100" dirty="0" err="1">
                <a:solidFill>
                  <a:srgbClr val="141414"/>
                </a:solidFill>
                <a:latin typeface="Arial Rounded MT Bold"/>
              </a:rPr>
              <a:t>beeld</a:t>
            </a:r>
            <a:endParaRPr lang="en-US" sz="6100" dirty="0">
              <a:solidFill>
                <a:srgbClr val="141414"/>
              </a:solidFill>
              <a:latin typeface="Arial Rounded MT Bold"/>
            </a:endParaRPr>
          </a:p>
        </p:txBody>
      </p:sp>
      <p:pic>
        <p:nvPicPr>
          <p:cNvPr id="8" name="Onlinemedia 7" title="Westerwolde">
            <a:hlinkClick r:id="" action="ppaction://media"/>
            <a:extLst>
              <a:ext uri="{FF2B5EF4-FFF2-40B4-BE49-F238E27FC236}">
                <a16:creationId xmlns:a16="http://schemas.microsoft.com/office/drawing/2014/main" id="{AA414C9F-3B29-9CCE-96D1-922E8B7429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52700" y="1596081"/>
            <a:ext cx="13182600" cy="7448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46731"/>
            <a:ext cx="18288000" cy="1111050"/>
            <a:chOff x="0" y="0"/>
            <a:chExt cx="24384000" cy="148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4241177" y="1737531"/>
            <a:ext cx="13553781" cy="6499327"/>
          </a:xfrm>
          <a:custGeom>
            <a:avLst/>
            <a:gdLst/>
            <a:ahLst/>
            <a:cxnLst/>
            <a:rect l="l" t="t" r="r" b="b"/>
            <a:pathLst>
              <a:path w="13553781" h="6499327">
                <a:moveTo>
                  <a:pt x="0" y="0"/>
                </a:moveTo>
                <a:lnTo>
                  <a:pt x="13553781" y="0"/>
                </a:lnTo>
                <a:lnTo>
                  <a:pt x="13553781" y="6499327"/>
                </a:lnTo>
                <a:lnTo>
                  <a:pt x="0" y="6499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669" r="-71914" b="-11588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018067" y="1717913"/>
            <a:ext cx="4292033" cy="6499327"/>
            <a:chOff x="0" y="0"/>
            <a:chExt cx="3343808" cy="5063452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3343783" cy="5063490"/>
            </a:xfrm>
            <a:custGeom>
              <a:avLst/>
              <a:gdLst/>
              <a:ahLst/>
              <a:cxnLst/>
              <a:rect l="l" t="t" r="r" b="b"/>
              <a:pathLst>
                <a:path w="3343783" h="5063490">
                  <a:moveTo>
                    <a:pt x="1674368" y="0"/>
                  </a:moveTo>
                  <a:lnTo>
                    <a:pt x="3343783" y="2748661"/>
                  </a:lnTo>
                  <a:lnTo>
                    <a:pt x="3343783" y="2758186"/>
                  </a:lnTo>
                  <a:lnTo>
                    <a:pt x="2069211" y="4857369"/>
                  </a:lnTo>
                  <a:cubicBezTo>
                    <a:pt x="1981581" y="4981829"/>
                    <a:pt x="1837055" y="5063490"/>
                    <a:pt x="1673225" y="5063490"/>
                  </a:cubicBezTo>
                  <a:cubicBezTo>
                    <a:pt x="1501648" y="5063490"/>
                    <a:pt x="1350645" y="4973828"/>
                    <a:pt x="1264793" y="4839462"/>
                  </a:cubicBezTo>
                  <a:lnTo>
                    <a:pt x="0" y="2756916"/>
                  </a:lnTo>
                  <a:lnTo>
                    <a:pt x="1674368" y="0"/>
                  </a:lnTo>
                  <a:close/>
                </a:path>
              </a:pathLst>
            </a:custGeom>
            <a:blipFill>
              <a:blip r:embed="rId5">
                <a:alphaModFix amt="46000"/>
              </a:blip>
              <a:stretch>
                <a:fillRect t="-361" r="-25047" b="-379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173010" y="1683232"/>
            <a:ext cx="3836697" cy="3600673"/>
            <a:chOff x="0" y="0"/>
            <a:chExt cx="2937726" cy="2757005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2937637" cy="2757043"/>
            </a:xfrm>
            <a:custGeom>
              <a:avLst/>
              <a:gdLst/>
              <a:ahLst/>
              <a:cxnLst/>
              <a:rect l="l" t="t" r="r" b="b"/>
              <a:pathLst>
                <a:path w="2937637" h="2757043">
                  <a:moveTo>
                    <a:pt x="2937637" y="0"/>
                  </a:moveTo>
                  <a:lnTo>
                    <a:pt x="2937637" y="67310"/>
                  </a:lnTo>
                  <a:lnTo>
                    <a:pt x="1304163" y="2757043"/>
                  </a:lnTo>
                  <a:lnTo>
                    <a:pt x="78105" y="745744"/>
                  </a:lnTo>
                  <a:cubicBezTo>
                    <a:pt x="28829" y="670052"/>
                    <a:pt x="0" y="580009"/>
                    <a:pt x="0" y="482981"/>
                  </a:cubicBezTo>
                  <a:cubicBezTo>
                    <a:pt x="0" y="219202"/>
                    <a:pt x="211455" y="4826"/>
                    <a:pt x="474472" y="0"/>
                  </a:cubicBezTo>
                  <a:lnTo>
                    <a:pt x="2937637" y="0"/>
                  </a:lnTo>
                  <a:close/>
                </a:path>
              </a:pathLst>
            </a:custGeom>
            <a:blipFill>
              <a:blip r:embed="rId6">
                <a:alphaModFix amt="46000"/>
              </a:blip>
              <a:stretch>
                <a:fillRect t="-654" r="-833" b="-977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135928" y="1717913"/>
            <a:ext cx="5882139" cy="6499327"/>
            <a:chOff x="0" y="0"/>
            <a:chExt cx="4582617" cy="5063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82668" cy="5063490"/>
            </a:xfrm>
            <a:custGeom>
              <a:avLst/>
              <a:gdLst/>
              <a:ahLst/>
              <a:cxnLst/>
              <a:rect l="l" t="t" r="r" b="b"/>
              <a:pathLst>
                <a:path w="4582668" h="5063490">
                  <a:moveTo>
                    <a:pt x="127" y="725170"/>
                  </a:moveTo>
                  <a:lnTo>
                    <a:pt x="0" y="725424"/>
                  </a:lnTo>
                  <a:lnTo>
                    <a:pt x="12573" y="746125"/>
                  </a:lnTo>
                  <a:lnTo>
                    <a:pt x="12700" y="745744"/>
                  </a:lnTo>
                  <a:lnTo>
                    <a:pt x="4191" y="732155"/>
                  </a:lnTo>
                  <a:lnTo>
                    <a:pt x="127" y="725170"/>
                  </a:lnTo>
                  <a:close/>
                  <a:moveTo>
                    <a:pt x="2908300" y="0"/>
                  </a:moveTo>
                  <a:lnTo>
                    <a:pt x="1233805" y="2756916"/>
                  </a:lnTo>
                  <a:lnTo>
                    <a:pt x="2498471" y="4839462"/>
                  </a:lnTo>
                  <a:cubicBezTo>
                    <a:pt x="2584323" y="4973828"/>
                    <a:pt x="2735326" y="5063490"/>
                    <a:pt x="2906903" y="5063490"/>
                  </a:cubicBezTo>
                  <a:cubicBezTo>
                    <a:pt x="3070733" y="5063490"/>
                    <a:pt x="3215386" y="4981829"/>
                    <a:pt x="3302889" y="4857369"/>
                  </a:cubicBezTo>
                  <a:lnTo>
                    <a:pt x="4582668" y="2757043"/>
                  </a:lnTo>
                  <a:lnTo>
                    <a:pt x="2908300" y="0"/>
                  </a:lnTo>
                  <a:close/>
                </a:path>
              </a:pathLst>
            </a:custGeom>
            <a:blipFill>
              <a:blip r:embed="rId7">
                <a:alphaModFix amt="46000"/>
              </a:blip>
              <a:stretch>
                <a:fillRect l="-509" t="-404" r="-435" b="-343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094051" y="1737531"/>
            <a:ext cx="3772744" cy="3492074"/>
            <a:chOff x="0" y="0"/>
            <a:chExt cx="2978594" cy="27570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78531" cy="2757043"/>
            </a:xfrm>
            <a:custGeom>
              <a:avLst/>
              <a:gdLst/>
              <a:ahLst/>
              <a:cxnLst/>
              <a:rect l="l" t="t" r="r" b="b"/>
              <a:pathLst>
                <a:path w="2978531" h="2757043">
                  <a:moveTo>
                    <a:pt x="475107" y="0"/>
                  </a:moveTo>
                  <a:lnTo>
                    <a:pt x="474472" y="127"/>
                  </a:lnTo>
                  <a:cubicBezTo>
                    <a:pt x="211455" y="4953"/>
                    <a:pt x="0" y="219202"/>
                    <a:pt x="0" y="482981"/>
                  </a:cubicBezTo>
                  <a:cubicBezTo>
                    <a:pt x="0" y="580009"/>
                    <a:pt x="28829" y="670052"/>
                    <a:pt x="78232" y="745744"/>
                  </a:cubicBezTo>
                  <a:lnTo>
                    <a:pt x="1304290" y="2757043"/>
                  </a:lnTo>
                  <a:lnTo>
                    <a:pt x="2978531" y="0"/>
                  </a:lnTo>
                  <a:close/>
                </a:path>
              </a:pathLst>
            </a:custGeom>
            <a:blipFill>
              <a:blip r:embed="rId8">
                <a:alphaModFix amt="46000"/>
              </a:blip>
              <a:stretch>
                <a:fillRect l="-597" t="-631" r="-577" b="-655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891700" y="1746772"/>
            <a:ext cx="4252735" cy="3511693"/>
            <a:chOff x="0" y="0"/>
            <a:chExt cx="3338792" cy="27570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38830" cy="2757043"/>
            </a:xfrm>
            <a:custGeom>
              <a:avLst/>
              <a:gdLst/>
              <a:ahLst/>
              <a:cxnLst/>
              <a:rect l="l" t="t" r="r" b="b"/>
              <a:pathLst>
                <a:path w="3338830" h="2757043">
                  <a:moveTo>
                    <a:pt x="3338830" y="0"/>
                  </a:moveTo>
                  <a:lnTo>
                    <a:pt x="0" y="127"/>
                  </a:lnTo>
                  <a:lnTo>
                    <a:pt x="1664589" y="2757043"/>
                  </a:lnTo>
                  <a:lnTo>
                    <a:pt x="3338830" y="0"/>
                  </a:lnTo>
                  <a:close/>
                </a:path>
              </a:pathLst>
            </a:custGeom>
            <a:blipFill>
              <a:blip r:embed="rId9">
                <a:alphaModFix amt="46000"/>
              </a:blip>
              <a:stretch>
                <a:fillRect l="-539" t="-620" r="-524" b="-713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6" name="AutoShape 16"/>
          <p:cNvSpPr/>
          <p:nvPr/>
        </p:nvSpPr>
        <p:spPr>
          <a:xfrm flipH="1" flipV="1">
            <a:off x="1265358" y="5569089"/>
            <a:ext cx="8545831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sp>
        <p:nvSpPr>
          <p:cNvPr id="17" name="AutoShape 17"/>
          <p:cNvSpPr/>
          <p:nvPr/>
        </p:nvSpPr>
        <p:spPr>
          <a:xfrm flipH="1" flipV="1">
            <a:off x="1223120" y="4212767"/>
            <a:ext cx="9794947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sp>
        <p:nvSpPr>
          <p:cNvPr id="18" name="AutoShape 18"/>
          <p:cNvSpPr/>
          <p:nvPr/>
        </p:nvSpPr>
        <p:spPr>
          <a:xfrm flipH="1">
            <a:off x="1223120" y="2246656"/>
            <a:ext cx="5951722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sp>
        <p:nvSpPr>
          <p:cNvPr id="19" name="AutoShape 19"/>
          <p:cNvSpPr/>
          <p:nvPr/>
        </p:nvSpPr>
        <p:spPr>
          <a:xfrm flipH="1" flipV="1">
            <a:off x="1223162" y="7155898"/>
            <a:ext cx="12025175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sp>
        <p:nvSpPr>
          <p:cNvPr id="20" name="AutoShape 20"/>
          <p:cNvSpPr/>
          <p:nvPr/>
        </p:nvSpPr>
        <p:spPr>
          <a:xfrm flipH="1">
            <a:off x="1223146" y="3158964"/>
            <a:ext cx="14067820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grpSp>
        <p:nvGrpSpPr>
          <p:cNvPr id="21" name="Group 21"/>
          <p:cNvGrpSpPr/>
          <p:nvPr/>
        </p:nvGrpSpPr>
        <p:grpSpPr>
          <a:xfrm>
            <a:off x="8964493" y="1746772"/>
            <a:ext cx="4179942" cy="3657449"/>
            <a:chOff x="0" y="0"/>
            <a:chExt cx="812800" cy="711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-730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4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92810" y="3582312"/>
            <a:ext cx="3643118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951B81"/>
                </a:solidFill>
                <a:latin typeface="Arial Bold"/>
              </a:rPr>
              <a:t>Verbinding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2810" y="2455385"/>
            <a:ext cx="4641262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F9B000"/>
                </a:solidFill>
                <a:latin typeface="Arial Bold"/>
              </a:rPr>
              <a:t>Historie en traditie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92810" y="6473964"/>
            <a:ext cx="4641262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E72E27"/>
                </a:solidFill>
                <a:latin typeface="Arial Bold"/>
              </a:rPr>
              <a:t>Cultureel erfgoed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92810" y="4938635"/>
            <a:ext cx="3643118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35BDB6"/>
                </a:solidFill>
                <a:latin typeface="Arial Bold"/>
              </a:rPr>
              <a:t>Lucht en water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92810" y="1604181"/>
            <a:ext cx="3643118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95C11F"/>
                </a:solidFill>
                <a:latin typeface="Arial Bold"/>
              </a:rPr>
              <a:t>Natuur</a:t>
            </a:r>
          </a:p>
        </p:txBody>
      </p:sp>
      <p:grpSp>
        <p:nvGrpSpPr>
          <p:cNvPr id="29" name="Group 29"/>
          <p:cNvGrpSpPr/>
          <p:nvPr/>
        </p:nvGrpSpPr>
        <p:grpSpPr>
          <a:xfrm rot="-10800000">
            <a:off x="8928096" y="5143500"/>
            <a:ext cx="4179942" cy="3657449"/>
            <a:chOff x="0" y="0"/>
            <a:chExt cx="812800" cy="7112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7000" y="-730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4"/>
                </a:lnSpc>
              </a:pPr>
              <a:endParaRPr/>
            </a:p>
          </p:txBody>
        </p:sp>
      </p:grpSp>
      <p:sp>
        <p:nvSpPr>
          <p:cNvPr id="32" name="AutoShape 32"/>
          <p:cNvSpPr/>
          <p:nvPr/>
        </p:nvSpPr>
        <p:spPr>
          <a:xfrm flipH="1">
            <a:off x="1265358" y="8236858"/>
            <a:ext cx="9752709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sp>
        <p:nvSpPr>
          <p:cNvPr id="33" name="TextBox 33"/>
          <p:cNvSpPr txBox="1"/>
          <p:nvPr/>
        </p:nvSpPr>
        <p:spPr>
          <a:xfrm>
            <a:off x="1492810" y="7555948"/>
            <a:ext cx="4946817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FF890E"/>
                </a:solidFill>
                <a:latin typeface="Arial Bold"/>
              </a:rPr>
              <a:t>Cittaslow - Festina Lente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1940" y="0"/>
            <a:ext cx="16466523" cy="8845377"/>
          </a:xfrm>
          <a:custGeom>
            <a:avLst/>
            <a:gdLst/>
            <a:ahLst/>
            <a:cxnLst/>
            <a:rect l="l" t="t" r="r" b="b"/>
            <a:pathLst>
              <a:path w="16466523" h="8845377">
                <a:moveTo>
                  <a:pt x="0" y="0"/>
                </a:moveTo>
                <a:lnTo>
                  <a:pt x="16466523" y="0"/>
                </a:lnTo>
                <a:lnTo>
                  <a:pt x="16466523" y="8845377"/>
                </a:lnTo>
                <a:lnTo>
                  <a:pt x="0" y="8845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-73936" r="-80303" b="-10114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0" y="9175948"/>
            <a:ext cx="18288000" cy="1111050"/>
            <a:chOff x="0" y="0"/>
            <a:chExt cx="24384000" cy="1481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481455"/>
            </a:xfrm>
            <a:custGeom>
              <a:avLst/>
              <a:gdLst/>
              <a:ahLst/>
              <a:cxnLst/>
              <a:rect l="l" t="t" r="r" b="b"/>
              <a:pathLst>
                <a:path w="24384000" h="1481455">
                  <a:moveTo>
                    <a:pt x="0" y="0"/>
                  </a:moveTo>
                  <a:lnTo>
                    <a:pt x="24384000" y="0"/>
                  </a:lnTo>
                  <a:lnTo>
                    <a:pt x="24384000" y="1481455"/>
                  </a:lnTo>
                  <a:lnTo>
                    <a:pt x="0" y="1481455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5" name="Freeform 5"/>
          <p:cNvSpPr/>
          <p:nvPr/>
        </p:nvSpPr>
        <p:spPr>
          <a:xfrm>
            <a:off x="1223120" y="9399474"/>
            <a:ext cx="4071700" cy="605564"/>
          </a:xfrm>
          <a:custGeom>
            <a:avLst/>
            <a:gdLst/>
            <a:ahLst/>
            <a:cxnLst/>
            <a:rect l="l" t="t" r="r" b="b"/>
            <a:pathLst>
              <a:path w="4071700" h="605564">
                <a:moveTo>
                  <a:pt x="0" y="0"/>
                </a:moveTo>
                <a:lnTo>
                  <a:pt x="4071700" y="0"/>
                </a:lnTo>
                <a:lnTo>
                  <a:pt x="4071700" y="605564"/>
                </a:lnTo>
                <a:lnTo>
                  <a:pt x="0" y="605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1571141">
            <a:off x="-204263" y="742941"/>
            <a:ext cx="9795768" cy="9795768"/>
          </a:xfrm>
          <a:custGeom>
            <a:avLst/>
            <a:gdLst/>
            <a:ahLst/>
            <a:cxnLst/>
            <a:rect l="l" t="t" r="r" b="b"/>
            <a:pathLst>
              <a:path w="9795768" h="9795768">
                <a:moveTo>
                  <a:pt x="0" y="0"/>
                </a:moveTo>
                <a:lnTo>
                  <a:pt x="9795768" y="0"/>
                </a:lnTo>
                <a:lnTo>
                  <a:pt x="9795768" y="9795768"/>
                </a:lnTo>
                <a:lnTo>
                  <a:pt x="0" y="9795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841662" y="626295"/>
            <a:ext cx="13513338" cy="121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5"/>
              </a:lnSpc>
            </a:pPr>
            <a:r>
              <a:rPr lang="en-US" sz="6100">
                <a:solidFill>
                  <a:srgbClr val="141414"/>
                </a:solidFill>
                <a:latin typeface="Arial Rounded MT Bold"/>
              </a:rPr>
              <a:t>Wie wij zijn</a:t>
            </a:r>
          </a:p>
          <a:p>
            <a:pPr>
              <a:lnSpc>
                <a:spcPts val="3610"/>
              </a:lnSpc>
            </a:pPr>
            <a:r>
              <a:rPr lang="en-US" sz="3800">
                <a:solidFill>
                  <a:srgbClr val="141414"/>
                </a:solidFill>
                <a:latin typeface="Arial Rounded MT Bold"/>
              </a:rPr>
              <a:t>door de ogen van medewerkers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857864" y="-30662"/>
            <a:ext cx="9430136" cy="9288962"/>
            <a:chOff x="0" y="0"/>
            <a:chExt cx="812800" cy="8006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00632"/>
            </a:xfrm>
            <a:custGeom>
              <a:avLst/>
              <a:gdLst/>
              <a:ahLst/>
              <a:cxnLst/>
              <a:rect l="l" t="t" r="r" b="b"/>
              <a:pathLst>
                <a:path w="812800" h="800632">
                  <a:moveTo>
                    <a:pt x="0" y="0"/>
                  </a:moveTo>
                  <a:lnTo>
                    <a:pt x="812800" y="0"/>
                  </a:lnTo>
                  <a:lnTo>
                    <a:pt x="812800" y="800632"/>
                  </a:lnTo>
                  <a:lnTo>
                    <a:pt x="0" y="800632"/>
                  </a:lnTo>
                  <a:close/>
                </a:path>
              </a:pathLst>
            </a:custGeom>
            <a:blipFill>
              <a:blip r:embed="rId6"/>
              <a:stretch>
                <a:fillRect l="-23877" r="-23877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6040D1F6A6494DB15746078819D89F" ma:contentTypeVersion="12" ma:contentTypeDescription="Een nieuw document maken." ma:contentTypeScope="" ma:versionID="d9ddba74b78a77a69f9afe61d097b29d">
  <xsd:schema xmlns:xsd="http://www.w3.org/2001/XMLSchema" xmlns:xs="http://www.w3.org/2001/XMLSchema" xmlns:p="http://schemas.microsoft.com/office/2006/metadata/properties" xmlns:ns2="cdfd6af9-2027-427e-aee7-f2f3dc2ea940" xmlns:ns3="04d4ff2e-cf62-40b0-a5cf-f8c6524922a9" targetNamespace="http://schemas.microsoft.com/office/2006/metadata/properties" ma:root="true" ma:fieldsID="e0f0422777e4c6338694d46220b124a7" ns2:_="" ns3:_="">
    <xsd:import namespace="cdfd6af9-2027-427e-aee7-f2f3dc2ea940"/>
    <xsd:import namespace="04d4ff2e-cf62-40b0-a5cf-f8c652492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d6af9-2027-427e-aee7-f2f3dc2ea9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87337ac9-5ebe-4b66-b157-1698236214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4ff2e-cf62-40b0-a5cf-f8c6524922a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fcf5dfd-d56a-4298-a617-48fc0b221880}" ma:internalName="TaxCatchAll" ma:showField="CatchAllData" ma:web="04d4ff2e-cf62-40b0-a5cf-f8c652492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fd6af9-2027-427e-aee7-f2f3dc2ea940">
      <Terms xmlns="http://schemas.microsoft.com/office/infopath/2007/PartnerControls"/>
    </lcf76f155ced4ddcb4097134ff3c332f>
    <TaxCatchAll xmlns="04d4ff2e-cf62-40b0-a5cf-f8c6524922a9" xsi:nil="true"/>
  </documentManagement>
</p:properties>
</file>

<file path=customXml/itemProps1.xml><?xml version="1.0" encoding="utf-8"?>
<ds:datastoreItem xmlns:ds="http://schemas.openxmlformats.org/officeDocument/2006/customXml" ds:itemID="{D0640315-0B99-4C5E-A19E-DB7C39C531AE}"/>
</file>

<file path=customXml/itemProps2.xml><?xml version="1.0" encoding="utf-8"?>
<ds:datastoreItem xmlns:ds="http://schemas.openxmlformats.org/officeDocument/2006/customXml" ds:itemID="{3259B252-20EF-4A61-BA80-A7F9E4A3EA9B}"/>
</file>

<file path=customXml/itemProps3.xml><?xml version="1.0" encoding="utf-8"?>
<ds:datastoreItem xmlns:ds="http://schemas.openxmlformats.org/officeDocument/2006/customXml" ds:itemID="{D8489876-132C-43E1-9A30-25077F2CD13E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234</Words>
  <Application>Microsoft Office PowerPoint</Application>
  <PresentationFormat>Aangepast</PresentationFormat>
  <Paragraphs>83</Paragraphs>
  <Slides>13</Slides>
  <Notes>13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 Rounded MT Bold</vt:lpstr>
      <vt:lpstr>Calibri</vt:lpstr>
      <vt:lpstr>Arial Bold</vt:lpstr>
      <vt:lpstr>Open Sans Bold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kennismaking gegadigden PNIL.pptx</dc:title>
  <dc:creator>Mariëlle Winter</dc:creator>
  <cp:lastModifiedBy>Mariëlle Winter</cp:lastModifiedBy>
  <cp:revision>5</cp:revision>
  <dcterms:created xsi:type="dcterms:W3CDTF">2006-08-16T00:00:00Z</dcterms:created>
  <dcterms:modified xsi:type="dcterms:W3CDTF">2024-03-07T10:14:04Z</dcterms:modified>
  <dc:identifier>DAF-t3QCSlU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0x010100D1E803F07D15B24B86FC8C1D826E88F2</vt:lpwstr>
  </property>
</Properties>
</file>