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56" r:id="rId1"/>
  </p:sldMasterIdLst>
  <p:notesMasterIdLst>
    <p:notesMasterId r:id="rId6"/>
  </p:notesMasterIdLst>
  <p:handoutMasterIdLst>
    <p:handoutMasterId r:id="rId7"/>
  </p:handoutMasterIdLst>
  <p:sldIdLst>
    <p:sldId id="289" r:id="rId2"/>
    <p:sldId id="290" r:id="rId3"/>
    <p:sldId id="291" r:id="rId4"/>
    <p:sldId id="292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79BF"/>
    <a:srgbClr val="75D1B6"/>
    <a:srgbClr val="238DC0"/>
    <a:srgbClr val="522582"/>
    <a:srgbClr val="7030A0"/>
    <a:srgbClr val="EFA724"/>
    <a:srgbClr val="DD6803"/>
    <a:srgbClr val="017BC6"/>
    <a:srgbClr val="737B00"/>
    <a:srgbClr val="AC79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35" autoAdjust="0"/>
    <p:restoredTop sz="97190" autoAdjust="0"/>
  </p:normalViewPr>
  <p:slideViewPr>
    <p:cSldViewPr snapToGrid="0">
      <p:cViewPr varScale="1">
        <p:scale>
          <a:sx n="85" d="100"/>
          <a:sy n="85" d="100"/>
        </p:scale>
        <p:origin x="348" y="78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pPr/>
              <a:t>19-9-2023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pPr/>
              <a:t>19-9-2023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 horizontaal kle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 11">
            <a:extLst>
              <a:ext uri="{FF2B5EF4-FFF2-40B4-BE49-F238E27FC236}">
                <a16:creationId xmlns:a16="http://schemas.microsoft.com/office/drawing/2014/main" id="{411E2817-1805-BC4F-BC68-FC5676DB47C9}"/>
              </a:ext>
            </a:extLst>
          </p:cNvPr>
          <p:cNvSpPr/>
          <p:nvPr userDrawn="1"/>
        </p:nvSpPr>
        <p:spPr>
          <a:xfrm>
            <a:off x="0" y="3426643"/>
            <a:ext cx="12192000" cy="3431357"/>
          </a:xfrm>
          <a:prstGeom prst="rect">
            <a:avLst/>
          </a:prstGeom>
          <a:solidFill>
            <a:srgbClr val="207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78805" y="3897831"/>
            <a:ext cx="11016164" cy="896191"/>
          </a:xfrm>
        </p:spPr>
        <p:txBody>
          <a:bodyPr anchor="t" anchorCtr="0">
            <a:normAutofit/>
          </a:bodyPr>
          <a:lstStyle>
            <a:lvl1pPr>
              <a:defRPr sz="4800" baseline="0">
                <a:solidFill>
                  <a:srgbClr val="75D1B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597057" y="4865079"/>
            <a:ext cx="9799440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F8D4160-1FFB-E24C-956E-86433AF3A2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2" y="-167968"/>
            <a:ext cx="11745799" cy="3740889"/>
          </a:xfrm>
          <a:prstGeom prst="rect">
            <a:avLst/>
          </a:prstGeom>
        </p:spPr>
      </p:pic>
      <p:sp>
        <p:nvSpPr>
          <p:cNvPr id="6" name="Tijdelijke aanduiding voor tekst 16">
            <a:extLst>
              <a:ext uri="{FF2B5EF4-FFF2-40B4-BE49-F238E27FC236}">
                <a16:creationId xmlns:a16="http://schemas.microsoft.com/office/drawing/2014/main" id="{B0A46130-D885-D540-8439-8270F118D1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97057" y="5721519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tekst 16">
            <a:extLst>
              <a:ext uri="{FF2B5EF4-FFF2-40B4-BE49-F238E27FC236}">
                <a16:creationId xmlns:a16="http://schemas.microsoft.com/office/drawing/2014/main" id="{90142C6F-E372-9740-A038-27AB78ED9D8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7057" y="6253173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300" baseline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910947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75D1B6"/>
              </a:buClr>
              <a:defRPr/>
            </a:lvl1pPr>
            <a:lvl2pPr>
              <a:buClr>
                <a:srgbClr val="75D1B6"/>
              </a:buClr>
              <a:defRPr/>
            </a:lvl2pPr>
            <a:lvl3pPr>
              <a:buClr>
                <a:srgbClr val="75D1B6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564112"/>
            <a:ext cx="10923588" cy="949823"/>
          </a:xfrm>
        </p:spPr>
        <p:txBody>
          <a:bodyPr/>
          <a:lstStyle>
            <a:lvl1pPr>
              <a:defRPr baseline="0">
                <a:solidFill>
                  <a:srgbClr val="2079B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0A9D0EF5-2B45-804F-A8CB-1DEFB30C2B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325646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0515B94-54E6-E046-B1AF-408057954A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  <p:sp>
        <p:nvSpPr>
          <p:cNvPr id="12" name="Tijdelijke aanduiding voor inhoud 3">
            <a:extLst>
              <a:ext uri="{FF2B5EF4-FFF2-40B4-BE49-F238E27FC236}">
                <a16:creationId xmlns:a16="http://schemas.microsoft.com/office/drawing/2014/main" id="{CF18B6F8-7154-2D4F-AF8C-CCDEF26016C5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553893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75D1B6"/>
              </a:buClr>
              <a:defRPr/>
            </a:lvl1pPr>
            <a:lvl2pPr>
              <a:buClr>
                <a:srgbClr val="75D1B6"/>
              </a:buClr>
              <a:defRPr/>
            </a:lvl2pPr>
            <a:lvl3pPr>
              <a:buClr>
                <a:srgbClr val="75D1B6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22299880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35000" y="2093404"/>
            <a:ext cx="3312205" cy="2030631"/>
          </a:xfrm>
        </p:spPr>
        <p:txBody>
          <a:bodyPr/>
          <a:lstStyle>
            <a:lvl1pPr marL="0" indent="0">
              <a:buClr>
                <a:srgbClr val="EFA724"/>
              </a:buClr>
              <a:buNone/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35000" y="4244484"/>
            <a:ext cx="3312205" cy="2030631"/>
          </a:xfrm>
        </p:spPr>
        <p:txBody>
          <a:bodyPr/>
          <a:lstStyle>
            <a:lvl1pPr marL="0" indent="0">
              <a:buClr>
                <a:srgbClr val="EFA724"/>
              </a:buClr>
              <a:buNone/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93404"/>
            <a:ext cx="3312205" cy="2030631"/>
          </a:xfrm>
        </p:spPr>
        <p:txBody>
          <a:bodyPr/>
          <a:lstStyle>
            <a:lvl1pPr marL="0" indent="0">
              <a:buClr>
                <a:srgbClr val="EFA724"/>
              </a:buClr>
              <a:buNone/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328286"/>
            <a:ext cx="10923588" cy="674050"/>
          </a:xfrm>
        </p:spPr>
        <p:txBody>
          <a:bodyPr/>
          <a:lstStyle>
            <a:lvl1pPr>
              <a:defRPr baseline="0">
                <a:solidFill>
                  <a:srgbClr val="2079B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244485"/>
            <a:ext cx="3312205" cy="2030631"/>
          </a:xfrm>
        </p:spPr>
        <p:txBody>
          <a:bodyPr/>
          <a:lstStyle>
            <a:lvl1pPr marL="0" indent="0">
              <a:buClr>
                <a:srgbClr val="EFA724"/>
              </a:buClr>
              <a:buNone/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244485"/>
            <a:ext cx="3312205" cy="2030631"/>
          </a:xfrm>
        </p:spPr>
        <p:txBody>
          <a:bodyPr/>
          <a:lstStyle>
            <a:lvl1pPr marL="0" indent="0">
              <a:buClr>
                <a:srgbClr val="EFA724"/>
              </a:buClr>
              <a:buNone/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93404"/>
            <a:ext cx="3312205" cy="2030631"/>
          </a:xfrm>
        </p:spPr>
        <p:txBody>
          <a:bodyPr/>
          <a:lstStyle>
            <a:lvl1pPr marL="0" indent="0">
              <a:buClr>
                <a:srgbClr val="EFA724"/>
              </a:buClr>
              <a:buNone/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Tijdelijke aanduiding voor voettekst 4">
            <a:extLst>
              <a:ext uri="{FF2B5EF4-FFF2-40B4-BE49-F238E27FC236}">
                <a16:creationId xmlns:a16="http://schemas.microsoft.com/office/drawing/2014/main" id="{27AD3DDD-A73A-4945-81B0-812D21D42E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325646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F28B39DD-6F06-C94C-8B2E-AC8255CD21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1348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171629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2079B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762121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75D1B6"/>
              </a:buClr>
              <a:defRPr/>
            </a:lvl1pPr>
            <a:lvl2pPr>
              <a:buClr>
                <a:srgbClr val="75D1B6"/>
              </a:buClr>
              <a:defRPr/>
            </a:lvl2pPr>
            <a:lvl3pPr>
              <a:buClr>
                <a:srgbClr val="75D1B6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171630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2079B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959CBEC1-5AAD-934A-B42D-88BFBDCFD7E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35000" y="6325646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F56DEAB-7141-C14E-BAF8-B0371D1280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117F224B-D51D-8249-887B-827D6B941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434161"/>
            <a:ext cx="10923588" cy="674050"/>
          </a:xfrm>
        </p:spPr>
        <p:txBody>
          <a:bodyPr/>
          <a:lstStyle>
            <a:lvl1pPr>
              <a:defRPr baseline="0">
                <a:solidFill>
                  <a:srgbClr val="2079B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inhoud 3">
            <a:extLst>
              <a:ext uri="{FF2B5EF4-FFF2-40B4-BE49-F238E27FC236}">
                <a16:creationId xmlns:a16="http://schemas.microsoft.com/office/drawing/2014/main" id="{EF8EEE9B-4EE0-D14E-A6DD-A424D1B091D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553199" y="2762121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75D1B6"/>
              </a:buClr>
              <a:defRPr/>
            </a:lvl1pPr>
            <a:lvl2pPr>
              <a:buClr>
                <a:srgbClr val="75D1B6"/>
              </a:buClr>
              <a:defRPr/>
            </a:lvl2pPr>
            <a:lvl3pPr>
              <a:buClr>
                <a:srgbClr val="75D1B6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27766367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213811"/>
            <a:ext cx="10923588" cy="4007602"/>
          </a:xfrm>
        </p:spPr>
        <p:txBody>
          <a:bodyPr numCol="1" spcCol="468000"/>
          <a:lstStyle>
            <a:lvl1pPr>
              <a:buClr>
                <a:srgbClr val="75D1B6"/>
              </a:buClr>
              <a:defRPr/>
            </a:lvl1pPr>
            <a:lvl2pPr>
              <a:buClr>
                <a:srgbClr val="75D1B6"/>
              </a:buClr>
              <a:defRPr/>
            </a:lvl2pPr>
            <a:lvl3pPr>
              <a:buClr>
                <a:srgbClr val="75D1B6"/>
              </a:buClr>
              <a:defRPr/>
            </a:lvl3pPr>
            <a:lvl4pPr>
              <a:buClr>
                <a:srgbClr val="EFA724"/>
              </a:buClr>
              <a:defRPr/>
            </a:lvl4pPr>
            <a:lvl5pPr>
              <a:buClr>
                <a:srgbClr val="EFA724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299568CB-9CF9-E843-9890-8F7C03AB4F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325646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0B61672-9F0F-B946-992F-ACBDED3ED8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6C588812-3E8A-0A4D-A1C9-A03EA78F2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434161"/>
            <a:ext cx="10923588" cy="674050"/>
          </a:xfrm>
        </p:spPr>
        <p:txBody>
          <a:bodyPr/>
          <a:lstStyle>
            <a:lvl1pPr>
              <a:defRPr baseline="0">
                <a:solidFill>
                  <a:srgbClr val="2079B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94922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2CD82485-BD6C-8243-9FE2-76797C91D1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325646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CE17B42-65F6-B549-9C9F-5B1D4266E4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5978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2842944"/>
            <a:ext cx="5004000" cy="3378468"/>
          </a:xfrm>
        </p:spPr>
        <p:txBody>
          <a:bodyPr/>
          <a:lstStyle>
            <a:lvl1pPr>
              <a:buClr>
                <a:srgbClr val="75D1B6"/>
              </a:buClr>
              <a:defRPr/>
            </a:lvl1pPr>
            <a:lvl2pPr>
              <a:buClr>
                <a:srgbClr val="75D1B6"/>
              </a:buClr>
              <a:defRPr/>
            </a:lvl2pPr>
            <a:lvl3pPr>
              <a:buClr>
                <a:srgbClr val="75D1B6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88C67520-8ACB-7749-90AB-3586F7D295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325646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FDA0F34-1D8D-EE41-AF42-3080DDF5E1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  <p:sp>
        <p:nvSpPr>
          <p:cNvPr id="13" name="Titel 5">
            <a:extLst>
              <a:ext uri="{FF2B5EF4-FFF2-40B4-BE49-F238E27FC236}">
                <a16:creationId xmlns:a16="http://schemas.microsoft.com/office/drawing/2014/main" id="{FBE18EE7-44DC-FA4A-A3CE-E1E690A06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00" y="1474518"/>
            <a:ext cx="5004000" cy="948047"/>
          </a:xfrm>
        </p:spPr>
        <p:txBody>
          <a:bodyPr/>
          <a:lstStyle>
            <a:lvl1pPr>
              <a:defRPr baseline="0">
                <a:solidFill>
                  <a:srgbClr val="2079B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1">
            <a:extLst>
              <a:ext uri="{FF2B5EF4-FFF2-40B4-BE49-F238E27FC236}">
                <a16:creationId xmlns:a16="http://schemas.microsoft.com/office/drawing/2014/main" id="{A3FFDA61-09C1-724F-80CE-FC427940E2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3400" y="2842944"/>
            <a:ext cx="5004000" cy="3378469"/>
          </a:xfrm>
        </p:spPr>
        <p:txBody>
          <a:bodyPr/>
          <a:lstStyle>
            <a:lvl1pPr marL="457200" indent="-457200">
              <a:buClr>
                <a:srgbClr val="75D1B6"/>
              </a:buClr>
              <a:buFont typeface="+mj-lt"/>
              <a:buAutoNum type="arabicPeriod"/>
              <a:defRPr>
                <a:solidFill>
                  <a:srgbClr val="000000"/>
                </a:solidFill>
              </a:defRPr>
            </a:lvl1pPr>
            <a:lvl2pPr marL="684000" indent="-216000">
              <a:buClr>
                <a:srgbClr val="75D1B6"/>
              </a:buClr>
              <a:buSzPct val="11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</a:defRPr>
            </a:lvl2pPr>
            <a:lvl3pPr marL="990000" indent="-316800">
              <a:buClr>
                <a:srgbClr val="75D1B6"/>
              </a:buClr>
              <a:buFont typeface="Systeemlettertype regulier"/>
              <a:buChar char="–"/>
              <a:defRPr>
                <a:solidFill>
                  <a:srgbClr val="000000"/>
                </a:solidFill>
              </a:defRPr>
            </a:lvl3pPr>
            <a:lvl4pPr>
              <a:buClr>
                <a:schemeClr val="tx1"/>
              </a:buClr>
              <a:defRPr>
                <a:solidFill>
                  <a:srgbClr val="000000"/>
                </a:solidFill>
              </a:defRPr>
            </a:lvl4pPr>
            <a:lvl5pPr>
              <a:buClr>
                <a:schemeClr val="tx1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24609964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75D1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2079B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802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ote tekst A">
    <p:bg>
      <p:bgPr>
        <a:solidFill>
          <a:srgbClr val="2079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75D1B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87179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ote tekst 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6739E823-AAD6-AB4D-93B2-3EA4C0CDC347}"/>
              </a:ext>
            </a:extLst>
          </p:cNvPr>
          <p:cNvSpPr/>
          <p:nvPr userDrawn="1"/>
        </p:nvSpPr>
        <p:spPr>
          <a:xfrm>
            <a:off x="-700" y="1299412"/>
            <a:ext cx="12192700" cy="5558588"/>
          </a:xfrm>
          <a:prstGeom prst="rect">
            <a:avLst/>
          </a:prstGeom>
          <a:solidFill>
            <a:srgbClr val="75D1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850169"/>
            <a:ext cx="10923588" cy="3119811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2079B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8745C4B2-E1EC-9841-BB57-91C1C5B800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ianummer 10">
            <a:extLst>
              <a:ext uri="{FF2B5EF4-FFF2-40B4-BE49-F238E27FC236}">
                <a16:creationId xmlns:a16="http://schemas.microsoft.com/office/drawing/2014/main" id="{31CB40F2-91EE-3D4F-9EE0-8F7D3EE5B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FB32D6D-7D29-214C-BC2D-7E72793A67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5606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42730" y="5351492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 baseline="0">
                <a:solidFill>
                  <a:srgbClr val="2079BF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42730" y="2695074"/>
            <a:ext cx="5004000" cy="1448545"/>
          </a:xfrm>
        </p:spPr>
        <p:txBody>
          <a:bodyPr tIns="0" bIns="0" anchor="t">
            <a:normAutofit/>
          </a:bodyPr>
          <a:lstStyle>
            <a:lvl1pPr algn="l">
              <a:defRPr sz="3600" baseline="0">
                <a:solidFill>
                  <a:srgbClr val="75D1B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42730" y="4266319"/>
            <a:ext cx="500400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 baseline="0">
                <a:solidFill>
                  <a:srgbClr val="2079B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2730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 baseline="0">
                <a:solidFill>
                  <a:srgbClr val="2079BF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  <p:sp>
        <p:nvSpPr>
          <p:cNvPr id="8" name="Tijdelijke aanduiding voor afbeelding 10">
            <a:extLst>
              <a:ext uri="{FF2B5EF4-FFF2-40B4-BE49-F238E27FC236}">
                <a16:creationId xmlns:a16="http://schemas.microsoft.com/office/drawing/2014/main" id="{7246D486-527C-CE4F-A44B-D2E88462AF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2695074"/>
            <a:ext cx="6096000" cy="4162926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alpha val="15000"/>
            </a:schemeClr>
          </a:solidFill>
        </p:spPr>
        <p:txBody>
          <a:bodyPr wrap="square" lIns="612000">
            <a:noAutofit/>
          </a:bodyPr>
          <a:lstStyle>
            <a:lvl1pPr marL="0" indent="0">
              <a:buClr>
                <a:srgbClr val="EFA724"/>
              </a:buCl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0BC4192D-9CA6-4D4F-B615-A45B4FD07F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" t="5555" r="76912" b="50892"/>
          <a:stretch/>
        </p:blipFill>
        <p:spPr>
          <a:xfrm>
            <a:off x="587141" y="202184"/>
            <a:ext cx="3393028" cy="228118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79B7F1EE-1623-1740-8CB3-1A9BDD8ECE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01" t="43043" r="8889" b="50892"/>
          <a:stretch/>
        </p:blipFill>
        <p:spPr>
          <a:xfrm>
            <a:off x="3980169" y="2165684"/>
            <a:ext cx="7566560" cy="317687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0582DD29-6F60-724C-9B13-4DCFDEDDB0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3" t="35325" r="55638" b="55854"/>
          <a:stretch/>
        </p:blipFill>
        <p:spPr>
          <a:xfrm>
            <a:off x="6285297" y="1537079"/>
            <a:ext cx="5394957" cy="70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905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hoek 31">
            <a:extLst>
              <a:ext uri="{FF2B5EF4-FFF2-40B4-BE49-F238E27FC236}">
                <a16:creationId xmlns:a16="http://schemas.microsoft.com/office/drawing/2014/main" id="{5CE0F66A-6077-B249-B9C1-0ED9CAD91C71}"/>
              </a:ext>
            </a:extLst>
          </p:cNvPr>
          <p:cNvSpPr/>
          <p:nvPr userDrawn="1"/>
        </p:nvSpPr>
        <p:spPr>
          <a:xfrm>
            <a:off x="0" y="1299411"/>
            <a:ext cx="6096000" cy="5572729"/>
          </a:xfrm>
          <a:prstGeom prst="rect">
            <a:avLst/>
          </a:prstGeom>
          <a:solidFill>
            <a:srgbClr val="207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768075"/>
            <a:ext cx="4870255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324457" y="6119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5D1B6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324457" y="17571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5D1B6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324457" y="29024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5D1B6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324457" y="40476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5D1B6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324457" y="51928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5D1B6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6" name="Afbeelding 35">
            <a:extLst>
              <a:ext uri="{FF2B5EF4-FFF2-40B4-BE49-F238E27FC236}">
                <a16:creationId xmlns:a16="http://schemas.microsoft.com/office/drawing/2014/main" id="{D5F72A60-254D-A947-B0AB-E36B02ED93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57037" b="58496"/>
          <a:stretch/>
        </p:blipFill>
        <p:spPr>
          <a:xfrm>
            <a:off x="267100" y="0"/>
            <a:ext cx="5238154" cy="141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6218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1299412"/>
            <a:ext cx="6096000" cy="5558588"/>
          </a:xfrm>
          <a:prstGeom prst="rect">
            <a:avLst/>
          </a:prstGeom>
          <a:solidFill>
            <a:srgbClr val="207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3200" y="3411390"/>
            <a:ext cx="5004000" cy="1811059"/>
          </a:xfrm>
        </p:spPr>
        <p:txBody>
          <a:bodyPr/>
          <a:lstStyle>
            <a:lvl1pPr marL="457200" indent="-457200">
              <a:buClr>
                <a:srgbClr val="75D1B6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rgbClr val="75D1B6"/>
              </a:buClr>
              <a:buSzPct val="11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990000" indent="-316800">
              <a:buClr>
                <a:srgbClr val="75D1B6"/>
              </a:buClr>
              <a:buFont typeface="Systeemlettertype regulier"/>
              <a:buChar char="–"/>
              <a:defRPr>
                <a:solidFill>
                  <a:schemeClr val="bg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217299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328748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34A225AA-6D62-C646-BCEC-CC6F84A0BA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  <p:sp>
        <p:nvSpPr>
          <p:cNvPr id="23" name="Tijdelijke aanduiding voor afbeelding 10">
            <a:extLst>
              <a:ext uri="{FF2B5EF4-FFF2-40B4-BE49-F238E27FC236}">
                <a16:creationId xmlns:a16="http://schemas.microsoft.com/office/drawing/2014/main" id="{6C07687D-61CC-7246-A712-102FB0C186B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99411"/>
            <a:ext cx="6096000" cy="481466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alpha val="15000"/>
            </a:schemeClr>
          </a:solidFill>
        </p:spPr>
        <p:txBody>
          <a:bodyPr wrap="square" lIns="612000">
            <a:noAutofit/>
          </a:bodyPr>
          <a:lstStyle>
            <a:lvl1pPr marL="0" indent="0">
              <a:buClr>
                <a:srgbClr val="EFA724"/>
              </a:buCl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48323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-700" y="1299412"/>
            <a:ext cx="6096000" cy="5558588"/>
          </a:xfrm>
          <a:prstGeom prst="rect">
            <a:avLst/>
          </a:prstGeom>
          <a:solidFill>
            <a:srgbClr val="207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6500" y="3411390"/>
            <a:ext cx="5004000" cy="1811059"/>
          </a:xfrm>
        </p:spPr>
        <p:txBody>
          <a:bodyPr/>
          <a:lstStyle>
            <a:lvl1pPr marL="457200" indent="-457200">
              <a:buClr>
                <a:srgbClr val="75D1B6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rgbClr val="75D1B6"/>
              </a:buClr>
              <a:buSzPct val="11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990000" indent="-316800">
              <a:buClr>
                <a:srgbClr val="75D1B6"/>
              </a:buClr>
              <a:buFont typeface="Systeemlettertype regulier"/>
              <a:buChar char="–"/>
              <a:defRPr>
                <a:solidFill>
                  <a:schemeClr val="bg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456500" y="217299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2900" y="6314204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34A225AA-6D62-C646-BCEC-CC6F84A0BA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  <p:sp>
        <p:nvSpPr>
          <p:cNvPr id="23" name="Tijdelijke aanduiding voor afbeelding 10">
            <a:extLst>
              <a:ext uri="{FF2B5EF4-FFF2-40B4-BE49-F238E27FC236}">
                <a16:creationId xmlns:a16="http://schemas.microsoft.com/office/drawing/2014/main" id="{6C07687D-61CC-7246-A712-102FB0C186B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1299411"/>
            <a:ext cx="6096000" cy="5558590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alpha val="15000"/>
            </a:schemeClr>
          </a:solidFill>
        </p:spPr>
        <p:txBody>
          <a:bodyPr wrap="square" lIns="612000">
            <a:noAutofit/>
          </a:bodyPr>
          <a:lstStyle>
            <a:lvl1pPr marL="0" indent="0">
              <a:buClr>
                <a:srgbClr val="EFA724"/>
              </a:buCl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9545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jdelijke aanduiding voor afbeelding 10">
            <a:extLst>
              <a:ext uri="{FF2B5EF4-FFF2-40B4-BE49-F238E27FC236}">
                <a16:creationId xmlns:a16="http://schemas.microsoft.com/office/drawing/2014/main" id="{FEC9FF99-AC86-8B40-9948-82DB70A479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1299412"/>
            <a:ext cx="6096000" cy="5558589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alpha val="15000"/>
            </a:schemeClr>
          </a:solidFill>
        </p:spPr>
        <p:txBody>
          <a:bodyPr wrap="square" lIns="612000">
            <a:noAutofit/>
          </a:bodyPr>
          <a:lstStyle>
            <a:lvl1pPr marL="0" indent="0">
              <a:buClr>
                <a:srgbClr val="EFA724"/>
              </a:buCl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955CA79-F782-4146-8CDA-566823D54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  <p:sp>
        <p:nvSpPr>
          <p:cNvPr id="15" name="Tijdelijke aanduiding voor voettekst 4">
            <a:extLst>
              <a:ext uri="{FF2B5EF4-FFF2-40B4-BE49-F238E27FC236}">
                <a16:creationId xmlns:a16="http://schemas.microsoft.com/office/drawing/2014/main" id="{0A02DF73-C2DD-7143-A265-6C998FA9CF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325646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6" name="Tijdelijke aanduiding voor tekst 11">
            <a:extLst>
              <a:ext uri="{FF2B5EF4-FFF2-40B4-BE49-F238E27FC236}">
                <a16:creationId xmlns:a16="http://schemas.microsoft.com/office/drawing/2014/main" id="{C6F57B61-023F-5943-AA6F-7827EB90BCE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3400" y="2714324"/>
            <a:ext cx="5004000" cy="3378469"/>
          </a:xfrm>
        </p:spPr>
        <p:txBody>
          <a:bodyPr/>
          <a:lstStyle>
            <a:lvl1pPr marL="457200" indent="-457200">
              <a:buClr>
                <a:srgbClr val="75D1B6"/>
              </a:buClr>
              <a:buFont typeface="+mj-lt"/>
              <a:buAutoNum type="arabicPeriod"/>
              <a:defRPr>
                <a:solidFill>
                  <a:srgbClr val="000000"/>
                </a:solidFill>
              </a:defRPr>
            </a:lvl1pPr>
            <a:lvl2pPr marL="684000" indent="-216000">
              <a:buClr>
                <a:srgbClr val="75D1B6"/>
              </a:buClr>
              <a:buSzPct val="11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</a:defRPr>
            </a:lvl2pPr>
            <a:lvl3pPr marL="990000" indent="-316800">
              <a:buClr>
                <a:srgbClr val="75D1B6"/>
              </a:buClr>
              <a:buFont typeface="Systeemlettertype regulier"/>
              <a:buChar char="–"/>
              <a:defRPr>
                <a:solidFill>
                  <a:srgbClr val="000000"/>
                </a:solidFill>
              </a:defRPr>
            </a:lvl3pPr>
            <a:lvl4pPr>
              <a:buClr>
                <a:schemeClr val="tx1"/>
              </a:buClr>
              <a:defRPr>
                <a:solidFill>
                  <a:srgbClr val="000000"/>
                </a:solidFill>
              </a:defRPr>
            </a:lvl4pPr>
            <a:lvl5pPr>
              <a:buClr>
                <a:schemeClr val="tx1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18" name="Titel 5">
            <a:extLst>
              <a:ext uri="{FF2B5EF4-FFF2-40B4-BE49-F238E27FC236}">
                <a16:creationId xmlns:a16="http://schemas.microsoft.com/office/drawing/2014/main" id="{8D1AEC82-B535-DF4D-A892-A4BA9DC5B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00" y="1474518"/>
            <a:ext cx="5004000" cy="948047"/>
          </a:xfrm>
        </p:spPr>
        <p:txBody>
          <a:bodyPr/>
          <a:lstStyle>
            <a:lvl1pPr>
              <a:defRPr baseline="0">
                <a:solidFill>
                  <a:srgbClr val="2079B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31577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jdelijke aanduiding voor afbeelding 10">
            <a:extLst>
              <a:ext uri="{FF2B5EF4-FFF2-40B4-BE49-F238E27FC236}">
                <a16:creationId xmlns:a16="http://schemas.microsoft.com/office/drawing/2014/main" id="{FEC9FF99-AC86-8B40-9948-82DB70A479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99412"/>
            <a:ext cx="6096000" cy="5558589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alpha val="15000"/>
            </a:schemeClr>
          </a:solidFill>
        </p:spPr>
        <p:txBody>
          <a:bodyPr wrap="square" lIns="612000">
            <a:noAutofit/>
          </a:bodyPr>
          <a:lstStyle>
            <a:lvl1pPr marL="0" indent="0">
              <a:buClr>
                <a:srgbClr val="EFA724"/>
              </a:buCl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955CA79-F782-4146-8CDA-566823D54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  <p:sp>
        <p:nvSpPr>
          <p:cNvPr id="10" name="Tijdelijke aanduiding voor tekst 11">
            <a:extLst>
              <a:ext uri="{FF2B5EF4-FFF2-40B4-BE49-F238E27FC236}">
                <a16:creationId xmlns:a16="http://schemas.microsoft.com/office/drawing/2014/main" id="{4ABA6682-D0A5-A04B-96CA-E221318A65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53200" y="2714324"/>
            <a:ext cx="5004000" cy="3378469"/>
          </a:xfrm>
        </p:spPr>
        <p:txBody>
          <a:bodyPr/>
          <a:lstStyle>
            <a:lvl1pPr marL="457200" indent="-457200">
              <a:buClr>
                <a:srgbClr val="75D1B6"/>
              </a:buClr>
              <a:buFont typeface="+mj-lt"/>
              <a:buAutoNum type="arabicPeriod"/>
              <a:defRPr>
                <a:solidFill>
                  <a:srgbClr val="000000"/>
                </a:solidFill>
              </a:defRPr>
            </a:lvl1pPr>
            <a:lvl2pPr marL="684000" indent="-216000">
              <a:buClr>
                <a:srgbClr val="75D1B6"/>
              </a:buClr>
              <a:buSzPct val="11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</a:defRPr>
            </a:lvl2pPr>
            <a:lvl3pPr marL="990000" indent="-316800">
              <a:buClr>
                <a:srgbClr val="75D1B6"/>
              </a:buClr>
              <a:buFont typeface="Systeemlettertype regulier"/>
              <a:buChar char="–"/>
              <a:defRPr>
                <a:solidFill>
                  <a:srgbClr val="000000"/>
                </a:solidFill>
              </a:defRPr>
            </a:lvl3pPr>
            <a:lvl4pPr>
              <a:buClr>
                <a:schemeClr val="tx1"/>
              </a:buClr>
              <a:defRPr>
                <a:solidFill>
                  <a:srgbClr val="000000"/>
                </a:solidFill>
              </a:defRPr>
            </a:lvl4pPr>
            <a:lvl5pPr>
              <a:buClr>
                <a:schemeClr val="tx1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15" name="Titel 5">
            <a:extLst>
              <a:ext uri="{FF2B5EF4-FFF2-40B4-BE49-F238E27FC236}">
                <a16:creationId xmlns:a16="http://schemas.microsoft.com/office/drawing/2014/main" id="{17479430-A929-474F-BDCF-80AF50DB3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0" y="1474518"/>
            <a:ext cx="5004000" cy="948047"/>
          </a:xfrm>
        </p:spPr>
        <p:txBody>
          <a:bodyPr/>
          <a:lstStyle>
            <a:lvl1pPr>
              <a:defRPr baseline="0">
                <a:solidFill>
                  <a:srgbClr val="2079B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32596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325646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711702"/>
            <a:ext cx="5005388" cy="3217460"/>
          </a:xfrm>
          <a:noFill/>
        </p:spPr>
        <p:txBody>
          <a:bodyPr lIns="0" tIns="0" rIns="0" bIns="0"/>
          <a:lstStyle>
            <a:lvl1pPr>
              <a:buClr>
                <a:srgbClr val="75D1B6"/>
              </a:buClr>
              <a:defRPr/>
            </a:lvl1pPr>
            <a:lvl2pPr>
              <a:buClr>
                <a:srgbClr val="75D1B6"/>
              </a:buClr>
              <a:defRPr/>
            </a:lvl2pPr>
            <a:lvl3pPr>
              <a:buClr>
                <a:srgbClr val="75D1B6"/>
              </a:buClr>
              <a:defRPr/>
            </a:lvl3pPr>
            <a:lvl4pPr>
              <a:buClr>
                <a:schemeClr val="tx1"/>
              </a:buClr>
              <a:defRPr/>
            </a:lvl4pPr>
            <a:lvl5pPr marL="1260000" indent="0">
              <a:buClr>
                <a:schemeClr val="tx1"/>
              </a:buClr>
              <a:buNone/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/>
          </p:nvPr>
        </p:nvSpPr>
        <p:spPr>
          <a:xfrm>
            <a:off x="6553200" y="1474518"/>
            <a:ext cx="5004000" cy="948047"/>
          </a:xfrm>
        </p:spPr>
        <p:txBody>
          <a:bodyPr/>
          <a:lstStyle>
            <a:lvl1pPr>
              <a:defRPr baseline="0">
                <a:solidFill>
                  <a:srgbClr val="2079B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afbeelding 10">
            <a:extLst>
              <a:ext uri="{FF2B5EF4-FFF2-40B4-BE49-F238E27FC236}">
                <a16:creationId xmlns:a16="http://schemas.microsoft.com/office/drawing/2014/main" id="{52ABE419-8FD5-C643-8BFD-DA4BA7FFDE0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99412"/>
            <a:ext cx="6096000" cy="5558588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alpha val="15000"/>
            </a:schemeClr>
          </a:solidFill>
        </p:spPr>
        <p:txBody>
          <a:bodyPr wrap="square" lIns="612000">
            <a:noAutofit/>
          </a:bodyPr>
          <a:lstStyle>
            <a:lvl1pPr marL="0" indent="0">
              <a:buClr>
                <a:srgbClr val="EFA724"/>
              </a:buCl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D3E480B-CF3C-CA49-BCF0-C359333E37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790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325646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3600" y="2711702"/>
            <a:ext cx="5005388" cy="3217460"/>
          </a:xfrm>
          <a:noFill/>
        </p:spPr>
        <p:txBody>
          <a:bodyPr lIns="0" tIns="0" rIns="0" bIns="0"/>
          <a:lstStyle>
            <a:lvl1pPr>
              <a:buClr>
                <a:srgbClr val="75D1B6"/>
              </a:buClr>
              <a:defRPr/>
            </a:lvl1pPr>
            <a:lvl2pPr>
              <a:buClr>
                <a:srgbClr val="75D1B6"/>
              </a:buClr>
              <a:defRPr/>
            </a:lvl2pPr>
            <a:lvl3pPr>
              <a:buClr>
                <a:srgbClr val="75D1B6"/>
              </a:buClr>
              <a:defRPr/>
            </a:lvl3pPr>
            <a:lvl4pPr>
              <a:buClr>
                <a:schemeClr val="tx1"/>
              </a:buClr>
              <a:defRPr/>
            </a:lvl4pPr>
            <a:lvl5pPr marL="1260000" indent="0">
              <a:buClr>
                <a:schemeClr val="tx1"/>
              </a:buClr>
              <a:buNone/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/>
          </p:nvPr>
        </p:nvSpPr>
        <p:spPr>
          <a:xfrm>
            <a:off x="633600" y="1474518"/>
            <a:ext cx="5004000" cy="948047"/>
          </a:xfrm>
        </p:spPr>
        <p:txBody>
          <a:bodyPr/>
          <a:lstStyle>
            <a:lvl1pPr>
              <a:defRPr baseline="0">
                <a:solidFill>
                  <a:srgbClr val="2079B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afbeelding 10">
            <a:extLst>
              <a:ext uri="{FF2B5EF4-FFF2-40B4-BE49-F238E27FC236}">
                <a16:creationId xmlns:a16="http://schemas.microsoft.com/office/drawing/2014/main" id="{52ABE419-8FD5-C643-8BFD-DA4BA7FFDE0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1299412"/>
            <a:ext cx="6096000" cy="5558588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alpha val="15000"/>
            </a:schemeClr>
          </a:solidFill>
        </p:spPr>
        <p:txBody>
          <a:bodyPr wrap="square" lIns="612000">
            <a:noAutofit/>
          </a:bodyPr>
          <a:lstStyle>
            <a:lvl1pPr marL="0" indent="0">
              <a:buClr>
                <a:srgbClr val="EFA724"/>
              </a:buCl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D3E480B-CF3C-CA49-BCF0-C359333E37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828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05395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1" r:id="rId1"/>
    <p:sldLayoutId id="2147484557" r:id="rId2"/>
    <p:sldLayoutId id="2147484560" r:id="rId3"/>
    <p:sldLayoutId id="2147484561" r:id="rId4"/>
    <p:sldLayoutId id="2147484594" r:id="rId5"/>
    <p:sldLayoutId id="2147484593" r:id="rId6"/>
    <p:sldLayoutId id="2147484595" r:id="rId7"/>
    <p:sldLayoutId id="2147484563" r:id="rId8"/>
    <p:sldLayoutId id="2147484596" r:id="rId9"/>
    <p:sldLayoutId id="2147484565" r:id="rId10"/>
    <p:sldLayoutId id="2147484566" r:id="rId11"/>
    <p:sldLayoutId id="2147484567" r:id="rId12"/>
    <p:sldLayoutId id="2147484568" r:id="rId13"/>
    <p:sldLayoutId id="2147484569" r:id="rId14"/>
    <p:sldLayoutId id="2147484570" r:id="rId15"/>
    <p:sldLayoutId id="2147484571" r:id="rId16"/>
    <p:sldLayoutId id="2147484598" r:id="rId17"/>
    <p:sldLayoutId id="2147484597" r:id="rId1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2079BF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75D1B6"/>
        </a:buClr>
        <a:buSzPct val="11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75D1B6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75D1B6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Verdana" panose="020B0604030504040204" pitchFamily="34" charset="0"/>
        <a:buChar char="–"/>
        <a:defRPr sz="1600" kern="1200" baseline="0">
          <a:solidFill>
            <a:srgbClr val="52258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SzPct val="25000"/>
        <a:buFont typeface="Verdana" panose="020B0604030504040204" pitchFamily="34" charset="0"/>
        <a:buChar char=" "/>
        <a:defRPr sz="1200" b="1" i="0" kern="1200" baseline="0">
          <a:solidFill>
            <a:srgbClr val="52258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72000" indent="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Verdana" panose="020B0604030504040204" pitchFamily="34" charset="0"/>
        <a:buNone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D2852134-3275-40C1-B69C-EE059A42D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2213810"/>
            <a:ext cx="10923588" cy="4319069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  <a:defRPr/>
            </a:pPr>
            <a:r>
              <a:rPr lang="nl-NL" sz="2000" kern="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Onderzoeksopdracht ERDH en MOTION2040 onderzoek | </a:t>
            </a:r>
            <a:r>
              <a:rPr lang="nl-NL" sz="2000" kern="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ADR-Audit op </a:t>
            </a:r>
            <a:r>
              <a:rPr lang="nl-NL" sz="2000" kern="0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voorkeurs-variant</a:t>
            </a:r>
            <a:r>
              <a:rPr lang="nl-NL" sz="2000" kern="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MOTION-onderzoek| </a:t>
            </a:r>
            <a:r>
              <a:rPr lang="nl-NL" sz="2000" kern="0" dirty="0"/>
              <a:t>Review MOTION2040 onderzoeksresultaten door ECN |</a:t>
            </a:r>
            <a:r>
              <a:rPr lang="nl-NL" sz="2000" kern="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nl-NL" sz="2000" kern="0" dirty="0">
                <a:solidFill>
                  <a:srgbClr val="FF0000"/>
                </a:solidFill>
              </a:rPr>
              <a:t>Gebiedsgericht bestuurlijk samenwerkingsformat Green </a:t>
            </a:r>
            <a:r>
              <a:rPr lang="nl-NL" sz="2000" kern="0" dirty="0" err="1">
                <a:solidFill>
                  <a:srgbClr val="FF0000"/>
                </a:solidFill>
              </a:rPr>
              <a:t>CityDeal</a:t>
            </a:r>
            <a:r>
              <a:rPr lang="nl-NL" sz="2000" kern="0" dirty="0">
                <a:solidFill>
                  <a:srgbClr val="FF0000"/>
                </a:solidFill>
              </a:rPr>
              <a:t> (2018) | </a:t>
            </a:r>
            <a:r>
              <a:rPr lang="nl-NL" sz="2000" kern="0" dirty="0">
                <a:solidFill>
                  <a:srgbClr val="75D1B6"/>
                </a:solidFill>
              </a:rPr>
              <a:t>Ingeregelde programmaorganisatie + </a:t>
            </a:r>
            <a:r>
              <a:rPr lang="nl-NL" sz="2000" kern="0" dirty="0" err="1">
                <a:solidFill>
                  <a:srgbClr val="75D1B6"/>
                </a:solidFill>
              </a:rPr>
              <a:t>governance</a:t>
            </a:r>
            <a:r>
              <a:rPr lang="nl-NL" sz="2000" kern="0" dirty="0">
                <a:solidFill>
                  <a:srgbClr val="75D1B6"/>
                </a:solidFill>
              </a:rPr>
              <a:t> | </a:t>
            </a:r>
            <a:r>
              <a:rPr lang="nl-NL" sz="2000" kern="0" dirty="0">
                <a:solidFill>
                  <a:srgbClr val="7030A0"/>
                </a:solidFill>
              </a:rPr>
              <a:t>Samenwerkingsprincipes Adviesraad</a:t>
            </a:r>
            <a:r>
              <a:rPr lang="nl-NL" sz="2000" kern="0" dirty="0">
                <a:solidFill>
                  <a:srgbClr val="238DC0"/>
                </a:solidFill>
              </a:rPr>
              <a:t>| SWOT-analyse ERDH-aanpak door PWC (2019)| </a:t>
            </a:r>
            <a:r>
              <a:rPr lang="nl-NL" sz="2000" kern="0" dirty="0">
                <a:solidFill>
                  <a:srgbClr val="C00000"/>
                </a:solidFill>
              </a:rPr>
              <a:t>Handelingsperspectief TRIAS TERRITORIA vertaald naar thematische aanpak | </a:t>
            </a:r>
            <a:r>
              <a:rPr lang="nl-NL" sz="2000" kern="0" dirty="0">
                <a:solidFill>
                  <a:srgbClr val="238DC0"/>
                </a:solidFill>
              </a:rPr>
              <a:t>Gateway Review (2020) uitgevoerd + adviezen geïmplementeerd </a:t>
            </a:r>
            <a:r>
              <a:rPr lang="nl-NL" sz="2000" kern="0" dirty="0"/>
              <a:t>| </a:t>
            </a:r>
            <a:r>
              <a:rPr lang="nl-NL" sz="2000" kern="0" dirty="0">
                <a:solidFill>
                  <a:srgbClr val="00B050"/>
                </a:solidFill>
              </a:rPr>
              <a:t>Bestuurlijke en operationele samenwerking met AVANS Hogescholen |</a:t>
            </a:r>
            <a:r>
              <a:rPr lang="nl-NL" sz="2000" kern="0" dirty="0">
                <a:solidFill>
                  <a:srgbClr val="75D1B6"/>
                </a:solidFill>
              </a:rPr>
              <a:t> </a:t>
            </a:r>
            <a:r>
              <a:rPr lang="nl-NL" sz="2000" kern="0" dirty="0"/>
              <a:t>20+ innovaties in (pre-)initiatieffase | </a:t>
            </a:r>
            <a:r>
              <a:rPr lang="nl-NL" sz="2000" kern="0" dirty="0">
                <a:solidFill>
                  <a:srgbClr val="C00000"/>
                </a:solidFill>
              </a:rPr>
              <a:t>Project innovatief PV </a:t>
            </a:r>
            <a:r>
              <a:rPr lang="nl-NL" sz="2000" kern="0" dirty="0" err="1">
                <a:solidFill>
                  <a:srgbClr val="C00000"/>
                </a:solidFill>
              </a:rPr>
              <a:t>Bezuidenhoutseweg</a:t>
            </a:r>
            <a:r>
              <a:rPr lang="nl-NL" sz="2000" kern="0" dirty="0">
                <a:solidFill>
                  <a:srgbClr val="C00000"/>
                </a:solidFill>
              </a:rPr>
              <a:t> 73 gestart </a:t>
            </a:r>
            <a:r>
              <a:rPr lang="nl-NL" sz="2000" kern="0" dirty="0"/>
              <a:t>| </a:t>
            </a:r>
            <a:r>
              <a:rPr lang="nl-NL" sz="2000" kern="0" dirty="0">
                <a:solidFill>
                  <a:srgbClr val="238DC0"/>
                </a:solidFill>
              </a:rPr>
              <a:t>4 WKO -netten geïdentificeerd |</a:t>
            </a:r>
            <a:r>
              <a:rPr lang="nl-NL" sz="2000" kern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Project 1</a:t>
            </a:r>
            <a:r>
              <a:rPr lang="nl-NL" sz="2000" kern="0" baseline="30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</a:t>
            </a:r>
            <a:r>
              <a:rPr lang="nl-NL" sz="2000" kern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WKO-koppeling B20-B30 in 2021 gereed </a:t>
            </a:r>
            <a:r>
              <a:rPr lang="nl-NL" sz="2000" kern="0" dirty="0">
                <a:solidFill>
                  <a:srgbClr val="00B050"/>
                </a:solidFill>
              </a:rPr>
              <a:t>| 15 ERDH stuurgroep-bijeenkomsten sinds ondertekening GCD 2018 |</a:t>
            </a:r>
            <a:endParaRPr lang="nl-NL" sz="2000" dirty="0">
              <a:solidFill>
                <a:srgbClr val="00B050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E748C6B-F75B-45D5-898C-B43658E95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Tussenresultaten</a:t>
            </a:r>
          </a:p>
        </p:txBody>
      </p:sp>
    </p:spTree>
    <p:extLst>
      <p:ext uri="{BB962C8B-B14F-4D97-AF65-F5344CB8AC3E}">
        <p14:creationId xmlns:p14="http://schemas.microsoft.com/office/powerpoint/2010/main" val="3400746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D2852134-3275-40C1-B69C-EE059A42D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2213810"/>
            <a:ext cx="10923588" cy="4319069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buNone/>
              <a:defRPr/>
            </a:pPr>
            <a:r>
              <a:rPr lang="nl-NL" sz="2000" kern="0" dirty="0">
                <a:solidFill>
                  <a:srgbClr val="FF0000"/>
                </a:solidFill>
              </a:rPr>
              <a:t>Instrument </a:t>
            </a:r>
            <a:r>
              <a:rPr lang="nl-NL" sz="2000" kern="0" dirty="0" err="1">
                <a:solidFill>
                  <a:srgbClr val="FF0000"/>
                </a:solidFill>
              </a:rPr>
              <a:t>Gebouwtransitiepad</a:t>
            </a:r>
            <a:r>
              <a:rPr lang="nl-NL" sz="2000" kern="0" dirty="0">
                <a:solidFill>
                  <a:srgbClr val="FF0000"/>
                </a:solidFill>
              </a:rPr>
              <a:t> (blauwdruk voor routekaart RVB) ontwikkeld</a:t>
            </a:r>
            <a:r>
              <a:rPr lang="nl-NL" sz="2000" kern="0" dirty="0"/>
              <a:t>| Gebiedsgericht samenwerkingsmodel ERDH uitgewerkt |</a:t>
            </a:r>
            <a:r>
              <a:rPr lang="nl-NL" sz="2000" kern="0" dirty="0">
                <a:solidFill>
                  <a:srgbClr val="238DC0"/>
                </a:solidFill>
              </a:rPr>
              <a:t> Format businesscase WKO-net opgesteld| </a:t>
            </a:r>
            <a:r>
              <a:rPr lang="nl-NL" sz="2000" kern="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Mogelijkheden subsidie geïnventariseerd </a:t>
            </a:r>
            <a:r>
              <a:rPr lang="nl-NL" sz="2000" kern="0" dirty="0">
                <a:solidFill>
                  <a:srgbClr val="238DC0"/>
                </a:solidFill>
              </a:rPr>
              <a:t>| </a:t>
            </a:r>
            <a:r>
              <a:rPr lang="nl-NL" sz="2000" kern="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Analyse juridische knelpunten ondergrond door landsadvocaat opgesteld </a:t>
            </a:r>
            <a:r>
              <a:rPr lang="nl-NL" sz="2000" kern="0" dirty="0">
                <a:solidFill>
                  <a:srgbClr val="238DC0"/>
                </a:solidFill>
              </a:rPr>
              <a:t>| 1</a:t>
            </a:r>
            <a:r>
              <a:rPr lang="nl-NL" sz="2000" kern="0" baseline="30000" dirty="0">
                <a:solidFill>
                  <a:srgbClr val="238DC0"/>
                </a:solidFill>
              </a:rPr>
              <a:t>e</a:t>
            </a:r>
            <a:r>
              <a:rPr lang="nl-NL" sz="2000" kern="0" dirty="0">
                <a:solidFill>
                  <a:srgbClr val="238DC0"/>
                </a:solidFill>
              </a:rPr>
              <a:t> wetenschappelijke publicatie ERDH </a:t>
            </a:r>
            <a:r>
              <a:rPr lang="nl-NL" sz="2000" kern="0" dirty="0" err="1">
                <a:solidFill>
                  <a:srgbClr val="238DC0"/>
                </a:solidFill>
              </a:rPr>
              <a:t>Lessons</a:t>
            </a:r>
            <a:r>
              <a:rPr lang="nl-NL" sz="2000" kern="0" dirty="0">
                <a:solidFill>
                  <a:srgbClr val="238DC0"/>
                </a:solidFill>
              </a:rPr>
              <a:t> </a:t>
            </a:r>
            <a:r>
              <a:rPr lang="nl-NL" sz="2000" kern="0" dirty="0" err="1">
                <a:solidFill>
                  <a:srgbClr val="238DC0"/>
                </a:solidFill>
              </a:rPr>
              <a:t>Learned</a:t>
            </a:r>
            <a:r>
              <a:rPr lang="nl-NL" sz="2000" kern="0" dirty="0">
                <a:solidFill>
                  <a:srgbClr val="238DC0"/>
                </a:solidFill>
              </a:rPr>
              <a:t> door </a:t>
            </a:r>
            <a:r>
              <a:rPr lang="nl-NL" sz="2000" kern="0" dirty="0" err="1">
                <a:solidFill>
                  <a:srgbClr val="238DC0"/>
                </a:solidFill>
              </a:rPr>
              <a:t>Avans</a:t>
            </a:r>
            <a:r>
              <a:rPr lang="nl-NL" sz="2000" kern="0" dirty="0">
                <a:solidFill>
                  <a:srgbClr val="238DC0"/>
                </a:solidFill>
              </a:rPr>
              <a:t> in 2021 | </a:t>
            </a:r>
            <a:r>
              <a:rPr lang="nl-NL" sz="2000" kern="0" dirty="0">
                <a:solidFill>
                  <a:schemeClr val="accent2">
                    <a:lumMod val="75000"/>
                  </a:schemeClr>
                </a:solidFill>
              </a:rPr>
              <a:t>Lessen data-analyse </a:t>
            </a:r>
            <a:r>
              <a:rPr lang="nl-NL" sz="2000" kern="0" dirty="0" err="1">
                <a:solidFill>
                  <a:schemeClr val="accent2">
                    <a:lumMod val="75000"/>
                  </a:schemeClr>
                </a:solidFill>
              </a:rPr>
              <a:t>Hoftoren</a:t>
            </a:r>
            <a:r>
              <a:rPr lang="nl-NL" sz="2000" kern="0" dirty="0">
                <a:solidFill>
                  <a:schemeClr val="accent2">
                    <a:lumMod val="75000"/>
                  </a:schemeClr>
                </a:solidFill>
              </a:rPr>
              <a:t> gedeeld </a:t>
            </a:r>
            <a:r>
              <a:rPr lang="nl-NL" sz="2000" kern="0" dirty="0">
                <a:solidFill>
                  <a:srgbClr val="238DC0"/>
                </a:solidFill>
              </a:rPr>
              <a:t>| </a:t>
            </a:r>
            <a:r>
              <a:rPr lang="nl-NL" sz="2000" kern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Risicodossier gebiedsgerichte samenwerking ontwikkeld | </a:t>
            </a:r>
            <a:r>
              <a:rPr lang="nl-NL" sz="2000" kern="0" dirty="0">
                <a:solidFill>
                  <a:srgbClr val="00B050"/>
                </a:solidFill>
              </a:rPr>
              <a:t>Zichtbare aanwezigheid ERDH in dossier </a:t>
            </a:r>
            <a:r>
              <a:rPr lang="nl-NL" sz="2000" kern="0" dirty="0" err="1">
                <a:solidFill>
                  <a:srgbClr val="00B050"/>
                </a:solidFill>
              </a:rPr>
              <a:t>energietransitie</a:t>
            </a:r>
            <a:r>
              <a:rPr lang="nl-NL" sz="2000" kern="0" dirty="0">
                <a:solidFill>
                  <a:srgbClr val="00B050"/>
                </a:solidFill>
              </a:rPr>
              <a:t> via </a:t>
            </a:r>
            <a:r>
              <a:rPr lang="nl-NL" sz="2000" kern="0" dirty="0" err="1">
                <a:solidFill>
                  <a:srgbClr val="00B050"/>
                </a:solidFill>
              </a:rPr>
              <a:t>Social</a:t>
            </a:r>
            <a:r>
              <a:rPr lang="nl-NL" sz="2000" kern="0" dirty="0">
                <a:solidFill>
                  <a:srgbClr val="00B050"/>
                </a:solidFill>
              </a:rPr>
              <a:t> Media, landelijke bladen, bijdragen aan talkshows, seminars, interviews </a:t>
            </a:r>
            <a:r>
              <a:rPr lang="nl-NL" sz="2000" kern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| ERDH voorbeeldproject (interbestuurlijke) samenwerking in Beleidsagenda BZK (2021) | </a:t>
            </a:r>
            <a:r>
              <a:rPr lang="nl-NL" sz="2000" kern="0" dirty="0"/>
              <a:t>Tracé-studie WKO-net Binnenstad uitgevoerd | </a:t>
            </a:r>
            <a:r>
              <a:rPr lang="nl-NL" sz="2000" kern="0" dirty="0">
                <a:solidFill>
                  <a:srgbClr val="C00000"/>
                </a:solidFill>
              </a:rPr>
              <a:t>Uitgangspunten aanbesteding WKO netten opgesteld |</a:t>
            </a:r>
            <a:r>
              <a:rPr lang="nl-NL" sz="2000" kern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nl-NL" sz="2000" kern="0" dirty="0">
                <a:solidFill>
                  <a:schemeClr val="accent6"/>
                </a:solidFill>
              </a:rPr>
              <a:t>Visuele </a:t>
            </a:r>
            <a:r>
              <a:rPr lang="nl-NL" sz="2000" kern="0" dirty="0" err="1">
                <a:solidFill>
                  <a:schemeClr val="accent6"/>
                </a:solidFill>
              </a:rPr>
              <a:t>multi</a:t>
            </a:r>
            <a:r>
              <a:rPr lang="nl-NL" sz="2000" kern="0" dirty="0">
                <a:solidFill>
                  <a:schemeClr val="accent6"/>
                </a:solidFill>
              </a:rPr>
              <a:t>-stakeholder mijlpalenplanning |</a:t>
            </a:r>
            <a:r>
              <a:rPr lang="nl-NL" sz="2000" kern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nl-NL" sz="2000" kern="0" dirty="0">
                <a:solidFill>
                  <a:srgbClr val="002060"/>
                </a:solidFill>
              </a:rPr>
              <a:t>Programma- en actieplannen gebiedsgerichte samenwerking |</a:t>
            </a:r>
            <a:endParaRPr lang="nl-NL" sz="20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E748C6B-F75B-45D5-898C-B43658E95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Tussenresultaten</a:t>
            </a:r>
          </a:p>
        </p:txBody>
      </p:sp>
    </p:spTree>
    <p:extLst>
      <p:ext uri="{BB962C8B-B14F-4D97-AF65-F5344CB8AC3E}">
        <p14:creationId xmlns:p14="http://schemas.microsoft.com/office/powerpoint/2010/main" val="3074750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D2852134-3275-40C1-B69C-EE059A42D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2213810"/>
            <a:ext cx="10923588" cy="4319069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  <a:defRPr/>
            </a:pPr>
            <a:r>
              <a:rPr lang="nl-NL" sz="2000" kern="0" dirty="0">
                <a:solidFill>
                  <a:srgbClr val="238DC0"/>
                </a:solidFill>
              </a:rPr>
              <a:t>1e kennisproduct ‘de lerende leergang’ gestart | </a:t>
            </a:r>
            <a:r>
              <a:rPr lang="nl-NL" sz="2000" kern="0" dirty="0"/>
              <a:t>Gebouwtransitiepaden voor alle ERDH gebouwen opgesteld | </a:t>
            </a:r>
            <a:r>
              <a:rPr lang="nl-NL" sz="2000" kern="0" dirty="0">
                <a:solidFill>
                  <a:srgbClr val="FF0000"/>
                </a:solidFill>
              </a:rPr>
              <a:t>65 </a:t>
            </a:r>
            <a:r>
              <a:rPr lang="nl-NL" sz="2000" kern="0" dirty="0" err="1">
                <a:solidFill>
                  <a:srgbClr val="FF0000"/>
                </a:solidFill>
              </a:rPr>
              <a:t>Gj</a:t>
            </a:r>
            <a:r>
              <a:rPr lang="nl-NL" sz="2000" kern="0" dirty="0">
                <a:solidFill>
                  <a:srgbClr val="FF0000"/>
                </a:solidFill>
              </a:rPr>
              <a:t>/u aan lokale elektriciteit via windpark Maasvlakte II | </a:t>
            </a:r>
            <a:r>
              <a:rPr lang="nl-NL" sz="2000" kern="0" dirty="0">
                <a:solidFill>
                  <a:schemeClr val="accent3"/>
                </a:solidFill>
              </a:rPr>
              <a:t>Besluitvorming WKO-net Binnenstad Q4 2021 </a:t>
            </a:r>
            <a:r>
              <a:rPr lang="nl-NL" sz="2000" kern="0" dirty="0">
                <a:solidFill>
                  <a:srgbClr val="FF0000"/>
                </a:solidFill>
              </a:rPr>
              <a:t>|</a:t>
            </a:r>
            <a:r>
              <a:rPr lang="nl-NL" sz="2000" kern="0" dirty="0"/>
              <a:t> Dataverzameling ERDH panden verbeterd </a:t>
            </a:r>
            <a:r>
              <a:rPr lang="nl-NL" sz="2000" kern="0" dirty="0">
                <a:solidFill>
                  <a:srgbClr val="238DC0"/>
                </a:solidFill>
              </a:rPr>
              <a:t>| </a:t>
            </a:r>
            <a:r>
              <a:rPr lang="nl-NL" sz="2000" strike="sngStrike" kern="0" dirty="0">
                <a:solidFill>
                  <a:srgbClr val="00B050"/>
                </a:solidFill>
              </a:rPr>
              <a:t>Potentiele themaleden Mauritshuis - Sociëteit de Witte en Green Businessclub Den Haag aangehaakt </a:t>
            </a:r>
            <a:r>
              <a:rPr lang="nl-NL" sz="2000" kern="0" dirty="0">
                <a:solidFill>
                  <a:srgbClr val="00B050"/>
                </a:solidFill>
              </a:rPr>
              <a:t>| </a:t>
            </a:r>
            <a:r>
              <a:rPr lang="nl-NL" sz="2000" kern="0" dirty="0"/>
              <a:t>Waarderingsinstrument WKO bronnen beschikbaar | </a:t>
            </a:r>
            <a:r>
              <a:rPr lang="nl-NL" sz="2000" kern="0" dirty="0">
                <a:solidFill>
                  <a:srgbClr val="238DC0"/>
                </a:solidFill>
              </a:rPr>
              <a:t>Marktconsultatie en analyse WKO-net Binnenstad afgerond |</a:t>
            </a:r>
            <a:r>
              <a:rPr lang="nl-NL" sz="2000" kern="0" dirty="0"/>
              <a:t> </a:t>
            </a:r>
            <a:r>
              <a:rPr lang="nl-NL" sz="2000" kern="0" dirty="0">
                <a:solidFill>
                  <a:srgbClr val="7030A0"/>
                </a:solidFill>
              </a:rPr>
              <a:t>Langjarige financiering programma via GO-constructie | </a:t>
            </a:r>
            <a:r>
              <a:rPr lang="nl-NL" sz="2000" kern="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6 inhoudelijke transitietafels met experts ERDH-netwerk | </a:t>
            </a:r>
            <a:r>
              <a:rPr lang="nl-NL" sz="2000" kern="0" dirty="0">
                <a:solidFill>
                  <a:schemeClr val="accent2"/>
                </a:solidFill>
              </a:rPr>
              <a:t>Format vastleggen en delen kennis ERDH operationeel | </a:t>
            </a:r>
            <a:r>
              <a:rPr lang="nl-NL" sz="2000" kern="0" dirty="0">
                <a:solidFill>
                  <a:schemeClr val="accent4">
                    <a:lumMod val="50000"/>
                  </a:schemeClr>
                </a:solidFill>
              </a:rPr>
              <a:t>Raamovereenkomst consortium Technisch Programmamanagement t/m 2023 | </a:t>
            </a:r>
            <a:r>
              <a:rPr lang="nl-NL" sz="2000" kern="0" dirty="0">
                <a:solidFill>
                  <a:srgbClr val="DB3960"/>
                </a:solidFill>
              </a:rPr>
              <a:t>Extra budget BZK 2020/2021 | </a:t>
            </a:r>
            <a:r>
              <a:rPr lang="nl-NL" sz="2000" kern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Digitaal Leerplatform ‘Lerende leergang’ live | </a:t>
            </a:r>
            <a:endParaRPr lang="nl-NL" sz="2000" kern="0" dirty="0"/>
          </a:p>
          <a:p>
            <a:pPr marL="0" indent="0">
              <a:lnSpc>
                <a:spcPct val="120000"/>
              </a:lnSpc>
              <a:buNone/>
              <a:defRPr/>
            </a:pPr>
            <a:endParaRPr lang="nl-NL" sz="20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E748C6B-F75B-45D5-898C-B43658E95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Tussenresultaten</a:t>
            </a:r>
          </a:p>
        </p:txBody>
      </p:sp>
    </p:spTree>
    <p:extLst>
      <p:ext uri="{BB962C8B-B14F-4D97-AF65-F5344CB8AC3E}">
        <p14:creationId xmlns:p14="http://schemas.microsoft.com/office/powerpoint/2010/main" val="3709911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D2852134-3275-40C1-B69C-EE059A42D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2213810"/>
            <a:ext cx="10923588" cy="4319069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  <a:defRPr/>
            </a:pPr>
            <a:r>
              <a:rPr lang="nl-NL" sz="2000" kern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Onderzoeksopdracht energie-uitwisseling tussen woningen-kantoren WKO-net Plein met College Rijksadviseurs en Gemeente voorbereid</a:t>
            </a:r>
            <a:r>
              <a:rPr lang="nl-NL" sz="2000" kern="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nl-NL" sz="2000" kern="0" dirty="0">
                <a:solidFill>
                  <a:srgbClr val="FF0000"/>
                </a:solidFill>
              </a:rPr>
              <a:t>| Haalbaarheidsonderzoeken Stadbatterij en Stadsturbine uitgevoerd </a:t>
            </a:r>
            <a:r>
              <a:rPr lang="nl-NL" sz="2000" kern="0" dirty="0">
                <a:solidFill>
                  <a:schemeClr val="bg2">
                    <a:lumMod val="50000"/>
                  </a:schemeClr>
                </a:solidFill>
              </a:rPr>
              <a:t>| ERDH-aanpak vast onderdeel van RVB Kennisweek Projecten | </a:t>
            </a:r>
            <a:r>
              <a:rPr lang="nl-NL" sz="2000" kern="0" dirty="0">
                <a:solidFill>
                  <a:srgbClr val="EFA724"/>
                </a:solidFill>
              </a:rPr>
              <a:t>8+ (mini-) Adviesraden met partners | </a:t>
            </a:r>
            <a:r>
              <a:rPr lang="nl-NL" sz="2000" kern="0" dirty="0">
                <a:solidFill>
                  <a:srgbClr val="522582"/>
                </a:solidFill>
              </a:rPr>
              <a:t>Strategie verduurzaming warmtenet in uitvoering | </a:t>
            </a:r>
            <a:r>
              <a:rPr lang="nl-NL" sz="2000" kern="0" dirty="0"/>
              <a:t>Instrument menukaart maatregelen ontwikkeld | </a:t>
            </a:r>
            <a:r>
              <a:rPr lang="nl-NL" sz="2000" kern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Website energierijkdenhaag.nl live</a:t>
            </a:r>
          </a:p>
          <a:p>
            <a:pPr marL="0" indent="0">
              <a:lnSpc>
                <a:spcPct val="120000"/>
              </a:lnSpc>
              <a:buNone/>
              <a:defRPr/>
            </a:pPr>
            <a:endParaRPr lang="nl-NL" sz="20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endParaRPr lang="nl-NL" sz="2000" kern="0" dirty="0"/>
          </a:p>
          <a:p>
            <a:pPr marL="0" indent="0">
              <a:lnSpc>
                <a:spcPct val="120000"/>
              </a:lnSpc>
              <a:buNone/>
              <a:defRPr/>
            </a:pPr>
            <a:endParaRPr lang="nl-NL" sz="20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E748C6B-F75B-45D5-898C-B43658E95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Tussenresultaten</a:t>
            </a:r>
          </a:p>
        </p:txBody>
      </p:sp>
    </p:spTree>
    <p:extLst>
      <p:ext uri="{BB962C8B-B14F-4D97-AF65-F5344CB8AC3E}">
        <p14:creationId xmlns:p14="http://schemas.microsoft.com/office/powerpoint/2010/main" val="2207896926"/>
      </p:ext>
    </p:extLst>
  </p:cSld>
  <p:clrMapOvr>
    <a:masterClrMapping/>
  </p:clrMapOvr>
</p:sld>
</file>

<file path=ppt/theme/theme1.xml><?xml version="1.0" encoding="utf-8"?>
<a:theme xmlns:a="http://schemas.openxmlformats.org/drawingml/2006/main" name="4_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RDH BASIS POWERPOINT" id="{D0193A2C-0034-BD43-A386-EE7695F1A333}" vid="{7B1277A6-DEB1-1442-AABE-A1D1A4A1A8F4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ERDH PowerPoint Template</Template>
  <TotalTime>0</TotalTime>
  <Words>377</Words>
  <Application>Microsoft Office PowerPoint</Application>
  <PresentationFormat>Breedbeeld</PresentationFormat>
  <Paragraphs>9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10" baseType="lpstr">
      <vt:lpstr>Arial</vt:lpstr>
      <vt:lpstr>Calibri</vt:lpstr>
      <vt:lpstr>Systeemlettertype regulier</vt:lpstr>
      <vt:lpstr>Verdana</vt:lpstr>
      <vt:lpstr>Wingdings</vt:lpstr>
      <vt:lpstr>4_BZK Presentatie - Algemeen</vt:lpstr>
      <vt:lpstr>Tussenresultaten</vt:lpstr>
      <vt:lpstr>Tussenresultaten</vt:lpstr>
      <vt:lpstr>Tussenresultaten</vt:lpstr>
      <vt:lpstr>Tussenresultaten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Ben Steenwijk</dc:creator>
  <cp:lastModifiedBy>Metz, Thomas</cp:lastModifiedBy>
  <cp:revision>26</cp:revision>
  <dcterms:created xsi:type="dcterms:W3CDTF">2021-04-09T06:55:57Z</dcterms:created>
  <dcterms:modified xsi:type="dcterms:W3CDTF">2023-09-19T18:32:58Z</dcterms:modified>
</cp:coreProperties>
</file>