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9" r:id="rId1"/>
  </p:sldMasterIdLst>
  <p:notesMasterIdLst>
    <p:notesMasterId r:id="rId20"/>
  </p:notesMasterIdLst>
  <p:handoutMasterIdLst>
    <p:handoutMasterId r:id="rId21"/>
  </p:handoutMasterIdLst>
  <p:sldIdLst>
    <p:sldId id="256" r:id="rId2"/>
    <p:sldId id="261" r:id="rId3"/>
    <p:sldId id="294" r:id="rId4"/>
    <p:sldId id="266" r:id="rId5"/>
    <p:sldId id="265" r:id="rId6"/>
    <p:sldId id="277" r:id="rId7"/>
    <p:sldId id="259" r:id="rId8"/>
    <p:sldId id="293" r:id="rId9"/>
    <p:sldId id="271" r:id="rId10"/>
    <p:sldId id="278" r:id="rId11"/>
    <p:sldId id="264" r:id="rId12"/>
    <p:sldId id="291" r:id="rId13"/>
    <p:sldId id="292" r:id="rId14"/>
    <p:sldId id="269" r:id="rId15"/>
    <p:sldId id="273" r:id="rId16"/>
    <p:sldId id="262" r:id="rId17"/>
    <p:sldId id="260" r:id="rId18"/>
    <p:sldId id="282" r:id="rId19"/>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Roboto" panose="02000000000000000000" pitchFamily="2" charset="0"/>
      <p:regular r:id="rId26"/>
      <p:bold r:id="rId27"/>
      <p:italic r:id="rId28"/>
      <p:boldItalic r:id="rId29"/>
    </p:embeddedFont>
    <p:embeddedFont>
      <p:font typeface="Roboto Slab" pitchFamily="2" charset="0"/>
      <p:regular r:id="rId30"/>
      <p:bold r:id="rId31"/>
    </p:embeddedFont>
    <p:embeddedFont>
      <p:font typeface="Segoe UI" panose="020B0502040204020203" pitchFamily="34" charset="0"/>
      <p:regular r:id="rId32"/>
      <p:bold r:id="rId33"/>
      <p:italic r:id="rId34"/>
      <p:boldItalic r:id="rId35"/>
    </p:embeddedFont>
    <p:embeddedFont>
      <p:font typeface="Trebuchet MS" panose="020B0603020202020204" pitchFamily="34" charset="0"/>
      <p:regular r:id="rId36"/>
      <p:bold r:id="rId37"/>
      <p:italic r:id="rId38"/>
      <p:boldItalic r:id="rId39"/>
    </p:embeddedFont>
  </p:embeddedFontLst>
  <p:defaultTextStyle>
    <a:defPPr>
      <a:defRPr lang="nl-NL"/>
    </a:defPPr>
    <a:lvl1pPr algn="l" rtl="0" fontAlgn="base">
      <a:spcBef>
        <a:spcPct val="0"/>
      </a:spcBef>
      <a:spcAft>
        <a:spcPct val="0"/>
      </a:spcAft>
      <a:defRPr sz="1400" kern="1200">
        <a:solidFill>
          <a:schemeClr val="tx1"/>
        </a:solidFill>
        <a:latin typeface="Trebuchet MS" pitchFamily="34" charset="0"/>
        <a:ea typeface="+mn-ea"/>
        <a:cs typeface="+mn-cs"/>
      </a:defRPr>
    </a:lvl1pPr>
    <a:lvl2pPr marL="457200" algn="l" rtl="0" fontAlgn="base">
      <a:spcBef>
        <a:spcPct val="0"/>
      </a:spcBef>
      <a:spcAft>
        <a:spcPct val="0"/>
      </a:spcAft>
      <a:defRPr sz="1400" kern="1200">
        <a:solidFill>
          <a:schemeClr val="tx1"/>
        </a:solidFill>
        <a:latin typeface="Trebuchet MS" pitchFamily="34" charset="0"/>
        <a:ea typeface="+mn-ea"/>
        <a:cs typeface="+mn-cs"/>
      </a:defRPr>
    </a:lvl2pPr>
    <a:lvl3pPr marL="914400" algn="l" rtl="0" fontAlgn="base">
      <a:spcBef>
        <a:spcPct val="0"/>
      </a:spcBef>
      <a:spcAft>
        <a:spcPct val="0"/>
      </a:spcAft>
      <a:defRPr sz="1400" kern="1200">
        <a:solidFill>
          <a:schemeClr val="tx1"/>
        </a:solidFill>
        <a:latin typeface="Trebuchet MS" pitchFamily="34" charset="0"/>
        <a:ea typeface="+mn-ea"/>
        <a:cs typeface="+mn-cs"/>
      </a:defRPr>
    </a:lvl3pPr>
    <a:lvl4pPr marL="1371600" algn="l" rtl="0" fontAlgn="base">
      <a:spcBef>
        <a:spcPct val="0"/>
      </a:spcBef>
      <a:spcAft>
        <a:spcPct val="0"/>
      </a:spcAft>
      <a:defRPr sz="1400" kern="1200">
        <a:solidFill>
          <a:schemeClr val="tx1"/>
        </a:solidFill>
        <a:latin typeface="Trebuchet MS" pitchFamily="34" charset="0"/>
        <a:ea typeface="+mn-ea"/>
        <a:cs typeface="+mn-cs"/>
      </a:defRPr>
    </a:lvl4pPr>
    <a:lvl5pPr marL="1828800" algn="l" rtl="0" fontAlgn="base">
      <a:spcBef>
        <a:spcPct val="0"/>
      </a:spcBef>
      <a:spcAft>
        <a:spcPct val="0"/>
      </a:spcAft>
      <a:defRPr sz="1400" kern="1200">
        <a:solidFill>
          <a:schemeClr val="tx1"/>
        </a:solidFill>
        <a:latin typeface="Trebuchet MS" pitchFamily="34" charset="0"/>
        <a:ea typeface="+mn-ea"/>
        <a:cs typeface="+mn-cs"/>
      </a:defRPr>
    </a:lvl5pPr>
    <a:lvl6pPr marL="2286000" algn="l" defTabSz="914400" rtl="0" eaLnBrk="1" latinLnBrk="0" hangingPunct="1">
      <a:defRPr sz="1400" kern="1200">
        <a:solidFill>
          <a:schemeClr val="tx1"/>
        </a:solidFill>
        <a:latin typeface="Trebuchet MS" pitchFamily="34" charset="0"/>
        <a:ea typeface="+mn-ea"/>
        <a:cs typeface="+mn-cs"/>
      </a:defRPr>
    </a:lvl6pPr>
    <a:lvl7pPr marL="2743200" algn="l" defTabSz="914400" rtl="0" eaLnBrk="1" latinLnBrk="0" hangingPunct="1">
      <a:defRPr sz="1400" kern="1200">
        <a:solidFill>
          <a:schemeClr val="tx1"/>
        </a:solidFill>
        <a:latin typeface="Trebuchet MS" pitchFamily="34" charset="0"/>
        <a:ea typeface="+mn-ea"/>
        <a:cs typeface="+mn-cs"/>
      </a:defRPr>
    </a:lvl7pPr>
    <a:lvl8pPr marL="3200400" algn="l" defTabSz="914400" rtl="0" eaLnBrk="1" latinLnBrk="0" hangingPunct="1">
      <a:defRPr sz="1400" kern="1200">
        <a:solidFill>
          <a:schemeClr val="tx1"/>
        </a:solidFill>
        <a:latin typeface="Trebuchet MS" pitchFamily="34" charset="0"/>
        <a:ea typeface="+mn-ea"/>
        <a:cs typeface="+mn-cs"/>
      </a:defRPr>
    </a:lvl8pPr>
    <a:lvl9pPr marL="3657600" algn="l" defTabSz="914400" rtl="0" eaLnBrk="1" latinLnBrk="0" hangingPunct="1">
      <a:defRPr sz="1400" kern="1200">
        <a:solidFill>
          <a:schemeClr val="tx1"/>
        </a:solidFill>
        <a:latin typeface="Trebuchet MS"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2F42"/>
    <a:srgbClr val="00569A"/>
    <a:srgbClr val="7F5CA3"/>
    <a:srgbClr val="76B82A"/>
    <a:srgbClr val="2581C4"/>
    <a:srgbClr val="C80D5D"/>
    <a:srgbClr val="BE1834"/>
    <a:srgbClr val="005493"/>
    <a:srgbClr val="0082C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741" autoAdjust="0"/>
    <p:restoredTop sz="94660"/>
  </p:normalViewPr>
  <p:slideViewPr>
    <p:cSldViewPr showGuides="1">
      <p:cViewPr varScale="1">
        <p:scale>
          <a:sx n="112" d="100"/>
          <a:sy n="112" d="100"/>
        </p:scale>
        <p:origin x="144" y="77"/>
      </p:cViewPr>
      <p:guideLst>
        <p:guide orient="horz" pos="1620"/>
        <p:guide pos="2880"/>
      </p:guideLst>
    </p:cSldViewPr>
  </p:slideViewPr>
  <p:notesTextViewPr>
    <p:cViewPr>
      <p:scale>
        <a:sx n="1" d="1"/>
        <a:sy n="1" d="1"/>
      </p:scale>
      <p:origin x="0" y="0"/>
    </p:cViewPr>
  </p:notesTextViewPr>
  <p:notesViewPr>
    <p:cSldViewPr showGuides="1">
      <p:cViewPr varScale="1">
        <p:scale>
          <a:sx n="100" d="100"/>
          <a:sy n="100" d="100"/>
        </p:scale>
        <p:origin x="-360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font" Target="fonts/font18.fntdata"/><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D23BB30-966E-48A2-8CE4-3A9D8917EE06}" type="datetimeFigureOut">
              <a:rPr lang="nl-NL" smtClean="0"/>
              <a:t>3-7-2023</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8B82489-8B59-47F7-8EA2-3840969B75CD}" type="slidenum">
              <a:rPr lang="nl-NL" smtClean="0"/>
              <a:t>‹nr.›</a:t>
            </a:fld>
            <a:endParaRPr lang="nl-NL"/>
          </a:p>
        </p:txBody>
      </p:sp>
    </p:spTree>
    <p:extLst>
      <p:ext uri="{BB962C8B-B14F-4D97-AF65-F5344CB8AC3E}">
        <p14:creationId xmlns:p14="http://schemas.microsoft.com/office/powerpoint/2010/main" val="376610681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0242FF-6F79-49C7-8FA5-F56795C84494}" type="datetimeFigureOut">
              <a:rPr lang="nl-NL" smtClean="0"/>
              <a:t>3-7-2023</a:t>
            </a:fld>
            <a:endParaRPr lang="nl-NL"/>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0F466D-B6CF-41B2-9E0E-F4E03AD6D9E4}" type="slidenum">
              <a:rPr lang="nl-NL" smtClean="0"/>
              <a:t>‹nr.›</a:t>
            </a:fld>
            <a:endParaRPr lang="nl-NL"/>
          </a:p>
        </p:txBody>
      </p:sp>
    </p:spTree>
    <p:extLst>
      <p:ext uri="{BB962C8B-B14F-4D97-AF65-F5344CB8AC3E}">
        <p14:creationId xmlns:p14="http://schemas.microsoft.com/office/powerpoint/2010/main" val="275755104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5123" name="Rectangle 3"/>
          <p:cNvSpPr>
            <a:spLocks noGrp="1" noChangeArrowheads="1"/>
          </p:cNvSpPr>
          <p:nvPr>
            <p:ph type="subTitle" idx="1"/>
          </p:nvPr>
        </p:nvSpPr>
        <p:spPr>
          <a:xfrm>
            <a:off x="1656000" y="2880000"/>
            <a:ext cx="6984776" cy="810815"/>
          </a:xfrm>
        </p:spPr>
        <p:txBody>
          <a:bodyPr/>
          <a:lstStyle>
            <a:lvl1pPr marL="0" indent="0">
              <a:buFontTx/>
              <a:buNone/>
              <a:defRPr sz="2200" i="0">
                <a:solidFill>
                  <a:srgbClr val="052F42"/>
                </a:solidFill>
                <a:latin typeface="+mn-lt"/>
              </a:defRPr>
            </a:lvl1pPr>
          </a:lstStyle>
          <a:p>
            <a:pPr lvl="0"/>
            <a:r>
              <a:rPr lang="nl-NL" noProof="0"/>
              <a:t>Klik om de ondertitelstijl van het model te bewerken</a:t>
            </a:r>
            <a:endParaRPr lang="nl-NL" noProof="0" dirty="0"/>
          </a:p>
        </p:txBody>
      </p:sp>
      <p:sp>
        <p:nvSpPr>
          <p:cNvPr id="2" name="Titel 1"/>
          <p:cNvSpPr>
            <a:spLocks noGrp="1"/>
          </p:cNvSpPr>
          <p:nvPr>
            <p:ph type="title"/>
          </p:nvPr>
        </p:nvSpPr>
        <p:spPr>
          <a:xfrm>
            <a:off x="1656000" y="1800000"/>
            <a:ext cx="6984776" cy="863204"/>
          </a:xfrm>
        </p:spPr>
        <p:txBody>
          <a:bodyPr/>
          <a:lstStyle>
            <a:lvl1pPr>
              <a:defRPr sz="3600">
                <a:solidFill>
                  <a:srgbClr val="0082C2"/>
                </a:solidFill>
              </a:defRPr>
            </a:lvl1pPr>
          </a:lstStyle>
          <a:p>
            <a:r>
              <a:rPr lang="nl-NL"/>
              <a:t>Klik om de stijl te bewerken</a:t>
            </a:r>
            <a:endParaRPr lang="nl-NL" dirty="0"/>
          </a:p>
        </p:txBody>
      </p:sp>
      <p:pic>
        <p:nvPicPr>
          <p:cNvPr id="5" name="Afbeelding 4">
            <a:extLst>
              <a:ext uri="{FF2B5EF4-FFF2-40B4-BE49-F238E27FC236}">
                <a16:creationId xmlns:a16="http://schemas.microsoft.com/office/drawing/2014/main" id="{6D17D5B4-86E1-46C2-A421-85AC9D4912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9998" y="360000"/>
            <a:ext cx="3038136" cy="756000"/>
          </a:xfrm>
          <a:prstGeom prst="rect">
            <a:avLst/>
          </a:prstGeom>
        </p:spPr>
      </p:pic>
      <p:sp>
        <p:nvSpPr>
          <p:cNvPr id="6" name="Rechthoek 5"/>
          <p:cNvSpPr/>
          <p:nvPr userDrawn="1"/>
        </p:nvSpPr>
        <p:spPr>
          <a:xfrm>
            <a:off x="8460432" y="4803998"/>
            <a:ext cx="360040" cy="288032"/>
          </a:xfrm>
          <a:prstGeom prst="rect">
            <a:avLst/>
          </a:prstGeom>
          <a:solidFill>
            <a:srgbClr val="258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eldia">
    <p:spTree>
      <p:nvGrpSpPr>
        <p:cNvPr id="1" name=""/>
        <p:cNvGrpSpPr/>
        <p:nvPr/>
      </p:nvGrpSpPr>
      <p:grpSpPr>
        <a:xfrm>
          <a:off x="0" y="0"/>
          <a:ext cx="0" cy="0"/>
          <a:chOff x="0" y="0"/>
          <a:chExt cx="0" cy="0"/>
        </a:xfrm>
      </p:grpSpPr>
      <p:pic>
        <p:nvPicPr>
          <p:cNvPr id="11" name="Afbeelding 10">
            <a:extLst>
              <a:ext uri="{FF2B5EF4-FFF2-40B4-BE49-F238E27FC236}">
                <a16:creationId xmlns:a16="http://schemas.microsoft.com/office/drawing/2014/main" id="{3EEF2D6E-C346-4C26-A8A7-E6D195E6F65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5133" b="15459"/>
          <a:stretch/>
        </p:blipFill>
        <p:spPr>
          <a:xfrm>
            <a:off x="251520" y="4731990"/>
            <a:ext cx="793027" cy="411510"/>
          </a:xfrm>
          <a:prstGeom prst="rect">
            <a:avLst/>
          </a:prstGeom>
        </p:spPr>
      </p:pic>
      <p:sp>
        <p:nvSpPr>
          <p:cNvPr id="4" name="Rectangle 8">
            <a:extLst>
              <a:ext uri="{FF2B5EF4-FFF2-40B4-BE49-F238E27FC236}">
                <a16:creationId xmlns:a16="http://schemas.microsoft.com/office/drawing/2014/main" id="{031DC778-264A-4A91-9587-0E6F4ACB520B}"/>
              </a:ext>
            </a:extLst>
          </p:cNvPr>
          <p:cNvSpPr>
            <a:spLocks noChangeArrowheads="1"/>
          </p:cNvSpPr>
          <p:nvPr userDrawn="1"/>
        </p:nvSpPr>
        <p:spPr bwMode="auto">
          <a:xfrm>
            <a:off x="1151204" y="4803998"/>
            <a:ext cx="3276779" cy="324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nl-NL" sz="1000" b="0" dirty="0">
                <a:solidFill>
                  <a:schemeClr val="bg1"/>
                </a:solidFill>
                <a:latin typeface="+mj-lt"/>
              </a:rPr>
              <a:t>Inkoop-</a:t>
            </a:r>
            <a:r>
              <a:rPr lang="nl-NL" sz="1000" b="0" baseline="0" dirty="0">
                <a:solidFill>
                  <a:schemeClr val="bg1"/>
                </a:solidFill>
                <a:latin typeface="+mj-lt"/>
              </a:rPr>
              <a:t> en Contractbeheer</a:t>
            </a:r>
            <a:r>
              <a:rPr lang="nl-NL" sz="1000" b="0" dirty="0">
                <a:solidFill>
                  <a:schemeClr val="bg1"/>
                </a:solidFill>
                <a:latin typeface="+mj-lt"/>
              </a:rPr>
              <a:t> Gooi en Vechtstreek</a:t>
            </a:r>
          </a:p>
        </p:txBody>
      </p:sp>
    </p:spTree>
    <p:extLst>
      <p:ext uri="{BB962C8B-B14F-4D97-AF65-F5344CB8AC3E}">
        <p14:creationId xmlns:p14="http://schemas.microsoft.com/office/powerpoint/2010/main" val="348581808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1A55F58B-8AD1-4F0E-B3DA-8DFA6E8D380C}"/>
              </a:ext>
            </a:extLst>
          </p:cNvPr>
          <p:cNvSpPr>
            <a:spLocks noGrp="1" noChangeArrowheads="1"/>
          </p:cNvSpPr>
          <p:nvPr>
            <p:ph type="title" hasCustomPrompt="1"/>
          </p:nvPr>
        </p:nvSpPr>
        <p:spPr bwMode="auto">
          <a:xfrm>
            <a:off x="539552" y="432000"/>
            <a:ext cx="8064896" cy="54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2400"/>
            </a:lvl1pPr>
          </a:lstStyle>
          <a:p>
            <a:pPr lvl="0"/>
            <a:r>
              <a:rPr lang="nl-NL" dirty="0"/>
              <a:t>Klik om het opmaakprofiel te bewerken</a:t>
            </a:r>
          </a:p>
        </p:txBody>
      </p:sp>
      <p:sp>
        <p:nvSpPr>
          <p:cNvPr id="12" name="Rectangle 8">
            <a:extLst>
              <a:ext uri="{FF2B5EF4-FFF2-40B4-BE49-F238E27FC236}">
                <a16:creationId xmlns:a16="http://schemas.microsoft.com/office/drawing/2014/main" id="{031DC778-264A-4A91-9587-0E6F4ACB520B}"/>
              </a:ext>
            </a:extLst>
          </p:cNvPr>
          <p:cNvSpPr>
            <a:spLocks noChangeArrowheads="1"/>
          </p:cNvSpPr>
          <p:nvPr userDrawn="1"/>
        </p:nvSpPr>
        <p:spPr bwMode="auto">
          <a:xfrm>
            <a:off x="1151204" y="4803998"/>
            <a:ext cx="3276779" cy="324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nl-NL" sz="1000" b="0" dirty="0">
                <a:solidFill>
                  <a:schemeClr val="bg1"/>
                </a:solidFill>
                <a:latin typeface="+mj-lt"/>
              </a:rPr>
              <a:t>Inkoop-</a:t>
            </a:r>
            <a:r>
              <a:rPr lang="nl-NL" sz="1000" b="0" baseline="0" dirty="0">
                <a:solidFill>
                  <a:schemeClr val="bg1"/>
                </a:solidFill>
                <a:latin typeface="+mj-lt"/>
              </a:rPr>
              <a:t> en Contractbeheer</a:t>
            </a:r>
            <a:r>
              <a:rPr lang="nl-NL" sz="1000" b="0" dirty="0">
                <a:solidFill>
                  <a:schemeClr val="bg1"/>
                </a:solidFill>
                <a:latin typeface="+mj-lt"/>
              </a:rPr>
              <a:t> Gooi en Vechtstreek</a:t>
            </a:r>
          </a:p>
        </p:txBody>
      </p:sp>
      <p:pic>
        <p:nvPicPr>
          <p:cNvPr id="13" name="Afbeelding 12">
            <a:extLst>
              <a:ext uri="{FF2B5EF4-FFF2-40B4-BE49-F238E27FC236}">
                <a16:creationId xmlns:a16="http://schemas.microsoft.com/office/drawing/2014/main" id="{3EEF2D6E-C346-4C26-A8A7-E6D195E6F65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5133" b="15459"/>
          <a:stretch/>
        </p:blipFill>
        <p:spPr>
          <a:xfrm>
            <a:off x="251520" y="4731990"/>
            <a:ext cx="793027" cy="411510"/>
          </a:xfrm>
          <a:prstGeom prst="rect">
            <a:avLst/>
          </a:prstGeom>
        </p:spPr>
      </p:pic>
      <p:sp>
        <p:nvSpPr>
          <p:cNvPr id="9" name="Rectangle 3">
            <a:extLst>
              <a:ext uri="{FF2B5EF4-FFF2-40B4-BE49-F238E27FC236}">
                <a16:creationId xmlns:a16="http://schemas.microsoft.com/office/drawing/2014/main" id="{1E30D420-5D6A-4BC3-B7BA-B9406687C497}"/>
              </a:ext>
            </a:extLst>
          </p:cNvPr>
          <p:cNvSpPr>
            <a:spLocks noGrp="1" noChangeArrowheads="1"/>
          </p:cNvSpPr>
          <p:nvPr>
            <p:ph idx="10"/>
          </p:nvPr>
        </p:nvSpPr>
        <p:spPr bwMode="auto">
          <a:xfrm>
            <a:off x="539552" y="1188000"/>
            <a:ext cx="8064896"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tabLst>
                <a:tab pos="1976438" algn="l"/>
              </a:tabLst>
              <a:defRPr sz="1800"/>
            </a:lvl1pPr>
            <a:lvl2pPr>
              <a:tabLst>
                <a:tab pos="1976438" algn="l"/>
              </a:tabLst>
              <a:defRPr sz="1800"/>
            </a:lvl2pPr>
            <a:lvl3pPr>
              <a:tabLst>
                <a:tab pos="1976438" algn="l"/>
              </a:tabLst>
              <a:defRPr sz="1800"/>
            </a:lvl3pPr>
          </a:lstStyle>
          <a:p>
            <a:pPr lvl="0"/>
            <a:r>
              <a:rPr lang="nl-NL"/>
              <a:t>Klik om de modelstijlen te bewerken</a:t>
            </a:r>
          </a:p>
          <a:p>
            <a:pPr lvl="1"/>
            <a:r>
              <a:rPr lang="nl-NL"/>
              <a:t>Tweede niveau</a:t>
            </a:r>
          </a:p>
          <a:p>
            <a:pPr lvl="2"/>
            <a:r>
              <a:rPr lang="nl-NL"/>
              <a:t>Derde niveau</a:t>
            </a:r>
          </a:p>
        </p:txBody>
      </p:sp>
    </p:spTree>
    <p:extLst>
      <p:ext uri="{BB962C8B-B14F-4D97-AF65-F5344CB8AC3E}">
        <p14:creationId xmlns:p14="http://schemas.microsoft.com/office/powerpoint/2010/main" val="17600291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63C1F275-8460-4C6A-8278-AA10205F54AF}"/>
              </a:ext>
            </a:extLst>
          </p:cNvPr>
          <p:cNvSpPr/>
          <p:nvPr/>
        </p:nvSpPr>
        <p:spPr>
          <a:xfrm>
            <a:off x="0" y="4731991"/>
            <a:ext cx="9144000" cy="411509"/>
          </a:xfrm>
          <a:prstGeom prst="rect">
            <a:avLst/>
          </a:prstGeom>
          <a:gradFill flip="none" rotWithShape="1">
            <a:gsLst>
              <a:gs pos="75000">
                <a:srgbClr val="2581C4"/>
              </a:gs>
              <a:gs pos="24000">
                <a:srgbClr val="00569A"/>
              </a:gs>
            </a:gsLst>
            <a:lin ang="3000000" scaled="0"/>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dirty="0"/>
          </a:p>
        </p:txBody>
      </p:sp>
      <p:sp>
        <p:nvSpPr>
          <p:cNvPr id="4098" name="Rectangle 2"/>
          <p:cNvSpPr>
            <a:spLocks noGrp="1" noChangeArrowheads="1"/>
          </p:cNvSpPr>
          <p:nvPr>
            <p:ph type="title"/>
          </p:nvPr>
        </p:nvSpPr>
        <p:spPr bwMode="auto">
          <a:xfrm>
            <a:off x="540000" y="432000"/>
            <a:ext cx="8064000"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dirty="0"/>
              <a:t>Klik om het opmaakprofiel te bewerken</a:t>
            </a:r>
          </a:p>
        </p:txBody>
      </p:sp>
      <p:sp>
        <p:nvSpPr>
          <p:cNvPr id="4099" name="Rectangle 3"/>
          <p:cNvSpPr>
            <a:spLocks noGrp="1" noChangeArrowheads="1"/>
          </p:cNvSpPr>
          <p:nvPr>
            <p:ph type="body" idx="1"/>
          </p:nvPr>
        </p:nvSpPr>
        <p:spPr bwMode="auto">
          <a:xfrm>
            <a:off x="540000" y="1188000"/>
            <a:ext cx="8064000" cy="33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dirty="0"/>
              <a:t>Klik om de modelstijlen te bewerken</a:t>
            </a:r>
          </a:p>
          <a:p>
            <a:pPr lvl="1"/>
            <a:r>
              <a:rPr lang="nl-NL" dirty="0"/>
              <a:t>Tweede niveau</a:t>
            </a:r>
          </a:p>
          <a:p>
            <a:pPr lvl="2"/>
            <a:r>
              <a:rPr lang="nl-NL" dirty="0"/>
              <a:t>Derde niveau</a:t>
            </a:r>
          </a:p>
        </p:txBody>
      </p:sp>
      <p:sp>
        <p:nvSpPr>
          <p:cNvPr id="4104" name="Rectangle 8"/>
          <p:cNvSpPr>
            <a:spLocks noChangeArrowheads="1"/>
          </p:cNvSpPr>
          <p:nvPr/>
        </p:nvSpPr>
        <p:spPr bwMode="auto">
          <a:xfrm>
            <a:off x="8244408" y="4775727"/>
            <a:ext cx="792088" cy="324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fld id="{364643A5-B50D-42AE-94BB-D3D33DD7C505}" type="slidenum">
              <a:rPr lang="nl-NL" sz="1400" b="1" smtClean="0">
                <a:solidFill>
                  <a:schemeClr val="bg1"/>
                </a:solidFill>
                <a:latin typeface="+mj-lt"/>
              </a:rPr>
              <a:t>‹nr.›</a:t>
            </a:fld>
            <a:endParaRPr lang="nl-NL" sz="1400" b="1" dirty="0">
              <a:solidFill>
                <a:schemeClr val="bg1"/>
              </a:solidFill>
              <a:latin typeface="+mj-lt"/>
            </a:endParaRPr>
          </a:p>
        </p:txBody>
      </p:sp>
      <p:pic>
        <p:nvPicPr>
          <p:cNvPr id="12" name="Afbeelding 11">
            <a:extLst>
              <a:ext uri="{FF2B5EF4-FFF2-40B4-BE49-F238E27FC236}">
                <a16:creationId xmlns:a16="http://schemas.microsoft.com/office/drawing/2014/main" id="{74C295C7-45FE-4461-AC6E-8A58A44254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0963" y="2257409"/>
            <a:ext cx="962074" cy="628682"/>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4" r:id="rId2"/>
    <p:sldLayoutId id="2147483655" r:id="rId3"/>
  </p:sldLayoutIdLst>
  <p:hf hdr="0"/>
  <p:txStyles>
    <p:titleStyle>
      <a:lvl1pPr algn="l" rtl="0" eaLnBrk="1" fontAlgn="base" hangingPunct="1">
        <a:spcBef>
          <a:spcPct val="0"/>
        </a:spcBef>
        <a:spcAft>
          <a:spcPct val="0"/>
        </a:spcAft>
        <a:defRPr sz="2400" b="1">
          <a:solidFill>
            <a:srgbClr val="0082C2"/>
          </a:solidFill>
          <a:latin typeface="+mj-lt"/>
          <a:ea typeface="+mj-ea"/>
          <a:cs typeface="+mj-cs"/>
        </a:defRPr>
      </a:lvl1pPr>
      <a:lvl2pPr algn="l" rtl="0" eaLnBrk="1" fontAlgn="base" hangingPunct="1">
        <a:spcBef>
          <a:spcPct val="0"/>
        </a:spcBef>
        <a:spcAft>
          <a:spcPct val="0"/>
        </a:spcAft>
        <a:defRPr sz="2400" b="1">
          <a:solidFill>
            <a:schemeClr val="tx2"/>
          </a:solidFill>
          <a:latin typeface="Trebuchet MS" pitchFamily="34" charset="0"/>
        </a:defRPr>
      </a:lvl2pPr>
      <a:lvl3pPr algn="l" rtl="0" eaLnBrk="1" fontAlgn="base" hangingPunct="1">
        <a:spcBef>
          <a:spcPct val="0"/>
        </a:spcBef>
        <a:spcAft>
          <a:spcPct val="0"/>
        </a:spcAft>
        <a:defRPr sz="2400" b="1">
          <a:solidFill>
            <a:schemeClr val="tx2"/>
          </a:solidFill>
          <a:latin typeface="Trebuchet MS" pitchFamily="34" charset="0"/>
        </a:defRPr>
      </a:lvl3pPr>
      <a:lvl4pPr algn="l" rtl="0" eaLnBrk="1" fontAlgn="base" hangingPunct="1">
        <a:spcBef>
          <a:spcPct val="0"/>
        </a:spcBef>
        <a:spcAft>
          <a:spcPct val="0"/>
        </a:spcAft>
        <a:defRPr sz="2400" b="1">
          <a:solidFill>
            <a:schemeClr val="tx2"/>
          </a:solidFill>
          <a:latin typeface="Trebuchet MS" pitchFamily="34" charset="0"/>
        </a:defRPr>
      </a:lvl4pPr>
      <a:lvl5pPr algn="l" rtl="0" eaLnBrk="1" fontAlgn="base" hangingPunct="1">
        <a:spcBef>
          <a:spcPct val="0"/>
        </a:spcBef>
        <a:spcAft>
          <a:spcPct val="0"/>
        </a:spcAft>
        <a:defRPr sz="2400" b="1">
          <a:solidFill>
            <a:schemeClr val="tx2"/>
          </a:solidFill>
          <a:latin typeface="Trebuchet MS" pitchFamily="34" charset="0"/>
        </a:defRPr>
      </a:lvl5pPr>
      <a:lvl6pPr marL="457200" algn="l" rtl="0" eaLnBrk="1" fontAlgn="base" hangingPunct="1">
        <a:spcBef>
          <a:spcPct val="0"/>
        </a:spcBef>
        <a:spcAft>
          <a:spcPct val="0"/>
        </a:spcAft>
        <a:defRPr sz="2400" b="1">
          <a:solidFill>
            <a:schemeClr val="tx2"/>
          </a:solidFill>
          <a:latin typeface="Trebuchet MS" pitchFamily="34" charset="0"/>
        </a:defRPr>
      </a:lvl6pPr>
      <a:lvl7pPr marL="914400" algn="l" rtl="0" eaLnBrk="1" fontAlgn="base" hangingPunct="1">
        <a:spcBef>
          <a:spcPct val="0"/>
        </a:spcBef>
        <a:spcAft>
          <a:spcPct val="0"/>
        </a:spcAft>
        <a:defRPr sz="2400" b="1">
          <a:solidFill>
            <a:schemeClr val="tx2"/>
          </a:solidFill>
          <a:latin typeface="Trebuchet MS" pitchFamily="34" charset="0"/>
        </a:defRPr>
      </a:lvl7pPr>
      <a:lvl8pPr marL="1371600" algn="l" rtl="0" eaLnBrk="1" fontAlgn="base" hangingPunct="1">
        <a:spcBef>
          <a:spcPct val="0"/>
        </a:spcBef>
        <a:spcAft>
          <a:spcPct val="0"/>
        </a:spcAft>
        <a:defRPr sz="2400" b="1">
          <a:solidFill>
            <a:schemeClr val="tx2"/>
          </a:solidFill>
          <a:latin typeface="Trebuchet MS" pitchFamily="34" charset="0"/>
        </a:defRPr>
      </a:lvl8pPr>
      <a:lvl9pPr marL="1828800" algn="l" rtl="0" eaLnBrk="1" fontAlgn="base" hangingPunct="1">
        <a:spcBef>
          <a:spcPct val="0"/>
        </a:spcBef>
        <a:spcAft>
          <a:spcPct val="0"/>
        </a:spcAft>
        <a:defRPr sz="2400" b="1">
          <a:solidFill>
            <a:schemeClr val="tx2"/>
          </a:solidFill>
          <a:latin typeface="Trebuchet MS" pitchFamily="34" charset="0"/>
        </a:defRPr>
      </a:lvl9pPr>
    </p:titleStyle>
    <p:bodyStyle>
      <a:lvl1pPr marL="457200" indent="-457200" algn="l" rtl="0" eaLnBrk="1" fontAlgn="base" hangingPunct="1">
        <a:lnSpc>
          <a:spcPct val="100000"/>
        </a:lnSpc>
        <a:spcBef>
          <a:spcPct val="20000"/>
        </a:spcBef>
        <a:spcAft>
          <a:spcPct val="0"/>
        </a:spcAft>
        <a:buClr>
          <a:srgbClr val="0082C2"/>
        </a:buClr>
        <a:buFont typeface="+mj-lt"/>
        <a:buAutoNum type="arabicPeriod"/>
        <a:defRPr sz="1800">
          <a:solidFill>
            <a:schemeClr val="tx1"/>
          </a:solidFill>
          <a:latin typeface="+mn-lt"/>
          <a:ea typeface="+mn-ea"/>
          <a:cs typeface="+mn-cs"/>
        </a:defRPr>
      </a:lvl1pPr>
      <a:lvl2pPr marL="914400" indent="-457200" algn="l" rtl="0" eaLnBrk="1" fontAlgn="base" hangingPunct="1">
        <a:lnSpc>
          <a:spcPct val="100000"/>
        </a:lnSpc>
        <a:spcBef>
          <a:spcPct val="20000"/>
        </a:spcBef>
        <a:spcAft>
          <a:spcPct val="0"/>
        </a:spcAft>
        <a:buClr>
          <a:srgbClr val="0082C2"/>
        </a:buClr>
        <a:buFont typeface="+mj-lt"/>
        <a:buAutoNum type="alphaLcPeriod"/>
        <a:defRPr sz="1800">
          <a:solidFill>
            <a:schemeClr val="tx1"/>
          </a:solidFill>
          <a:latin typeface="+mn-lt"/>
        </a:defRPr>
      </a:lvl2pPr>
      <a:lvl3pPr marL="1143000" indent="-228600" algn="l" rtl="0" eaLnBrk="1" fontAlgn="base" hangingPunct="1">
        <a:lnSpc>
          <a:spcPct val="100000"/>
        </a:lnSpc>
        <a:spcBef>
          <a:spcPct val="20000"/>
        </a:spcBef>
        <a:spcAft>
          <a:spcPct val="0"/>
        </a:spcAft>
        <a:buClr>
          <a:srgbClr val="0082C2"/>
        </a:buClr>
        <a:buFont typeface="Wingdings" panose="05000000000000000000" pitchFamily="2" charset="2"/>
        <a:buChar char="§"/>
        <a:defRPr sz="1800">
          <a:solidFill>
            <a:schemeClr val="tx1"/>
          </a:solidFill>
          <a:latin typeface="+mn-lt"/>
        </a:defRPr>
      </a:lvl3pPr>
      <a:lvl4pPr marL="1600200" indent="-228600" algn="l" rtl="0" eaLnBrk="1" fontAlgn="base" hangingPunct="1">
        <a:spcBef>
          <a:spcPct val="20000"/>
        </a:spcBef>
        <a:spcAft>
          <a:spcPct val="0"/>
        </a:spcAft>
        <a:buClr>
          <a:srgbClr val="0082C2"/>
        </a:buClr>
        <a:buFont typeface="Segoe UI" panose="020B0502040204020203" pitchFamily="34" charset="0"/>
        <a:buChar char="○"/>
        <a:defRPr sz="2400">
          <a:solidFill>
            <a:schemeClr val="tx1"/>
          </a:solidFill>
          <a:latin typeface="+mn-lt"/>
        </a:defRPr>
      </a:lvl4pPr>
      <a:lvl5pPr marL="1828800" indent="0" algn="l" rtl="0" eaLnBrk="1" fontAlgn="base" hangingPunct="1">
        <a:spcBef>
          <a:spcPct val="20000"/>
        </a:spcBef>
        <a:spcAft>
          <a:spcPct val="0"/>
        </a:spcAft>
        <a:buClr>
          <a:srgbClr val="0082C2"/>
        </a:buClr>
        <a:buFont typeface="Wingdings" panose="05000000000000000000" pitchFamily="2" charset="2"/>
        <a:buNone/>
        <a:defRPr sz="24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mailto:contractbeheer@regiogv.nl" TargetMode="External"/><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381C973-183F-49E4-8550-25D3F45F2622}"/>
              </a:ext>
            </a:extLst>
          </p:cNvPr>
          <p:cNvSpPr>
            <a:spLocks noGrp="1"/>
          </p:cNvSpPr>
          <p:nvPr>
            <p:ph type="title"/>
          </p:nvPr>
        </p:nvSpPr>
        <p:spPr/>
        <p:txBody>
          <a:bodyPr/>
          <a:lstStyle/>
          <a:p>
            <a:r>
              <a:rPr lang="nl-NL" dirty="0"/>
              <a:t>Marktconsultatie</a:t>
            </a:r>
            <a:br>
              <a:rPr lang="nl-NL" dirty="0"/>
            </a:br>
            <a:br>
              <a:rPr lang="nl-NL" dirty="0"/>
            </a:br>
            <a:r>
              <a:rPr lang="nl-NL" dirty="0"/>
              <a:t>Inkoop Trapliften	</a:t>
            </a:r>
          </a:p>
        </p:txBody>
      </p:sp>
      <p:sp>
        <p:nvSpPr>
          <p:cNvPr id="4" name="AutoShape 2" descr="Betrekken van de markt - BIZOB : BIZO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1203598"/>
            <a:ext cx="2543175"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92352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115A7-9342-4BFA-AFA3-F16E9F3F8DA7}"/>
              </a:ext>
            </a:extLst>
          </p:cNvPr>
          <p:cNvSpPr>
            <a:spLocks noGrp="1"/>
          </p:cNvSpPr>
          <p:nvPr>
            <p:ph type="title"/>
          </p:nvPr>
        </p:nvSpPr>
        <p:spPr>
          <a:xfrm>
            <a:off x="539552" y="432000"/>
            <a:ext cx="8352928" cy="541487"/>
          </a:xfrm>
        </p:spPr>
        <p:txBody>
          <a:bodyPr/>
          <a:lstStyle/>
          <a:p>
            <a:r>
              <a:rPr lang="nl-NL" dirty="0"/>
              <a:t>Aanvullende opties prijslijst aanpassen of overnemen?</a:t>
            </a:r>
          </a:p>
        </p:txBody>
      </p:sp>
      <p:sp>
        <p:nvSpPr>
          <p:cNvPr id="3" name="Tijdelijke aanduiding voor inhoud 2">
            <a:extLst>
              <a:ext uri="{FF2B5EF4-FFF2-40B4-BE49-F238E27FC236}">
                <a16:creationId xmlns:a16="http://schemas.microsoft.com/office/drawing/2014/main" id="{EBAADE33-CF7A-40EC-B12C-A1CB548B3C88}"/>
              </a:ext>
            </a:extLst>
          </p:cNvPr>
          <p:cNvSpPr>
            <a:spLocks noGrp="1"/>
          </p:cNvSpPr>
          <p:nvPr>
            <p:ph idx="10"/>
          </p:nvPr>
        </p:nvSpPr>
        <p:spPr>
          <a:xfrm>
            <a:off x="539552" y="1203598"/>
            <a:ext cx="8280920" cy="3728818"/>
          </a:xfrm>
        </p:spPr>
        <p:txBody>
          <a:bodyPr/>
          <a:lstStyle/>
          <a:p>
            <a:pPr marL="285750" indent="-285750">
              <a:buFont typeface="Courier New" panose="02070309020205020404" pitchFamily="49" charset="0"/>
              <a:buChar char="o"/>
            </a:pPr>
            <a:r>
              <a:rPr lang="nl-NL" sz="1700" dirty="0"/>
              <a:t>Extra raillengte (</a:t>
            </a:r>
            <a:r>
              <a:rPr lang="nl-NL" sz="1700" dirty="0" err="1"/>
              <a:t>t.b.v</a:t>
            </a:r>
            <a:r>
              <a:rPr lang="nl-NL" sz="1700" dirty="0"/>
              <a:t> extra verdieping bij spillift)</a:t>
            </a:r>
          </a:p>
          <a:p>
            <a:pPr marL="285750" indent="-285750">
              <a:buFont typeface="Courier New" panose="02070309020205020404" pitchFamily="49" charset="0"/>
              <a:buChar char="o"/>
            </a:pPr>
            <a:r>
              <a:rPr lang="nl-NL" sz="1700" dirty="0"/>
              <a:t>Meerprijs per bocht  traplift spilzijde</a:t>
            </a:r>
          </a:p>
          <a:p>
            <a:pPr marL="285750" indent="-285750">
              <a:buFont typeface="Courier New" panose="02070309020205020404" pitchFamily="49" charset="0"/>
              <a:buChar char="o"/>
            </a:pPr>
            <a:r>
              <a:rPr lang="nl-NL" sz="1700" dirty="0"/>
              <a:t>Horizontale uitloop boven of onder aan de trap</a:t>
            </a:r>
          </a:p>
          <a:p>
            <a:pPr marL="285750" indent="-285750">
              <a:buFont typeface="Courier New" panose="02070309020205020404" pitchFamily="49" charset="0"/>
              <a:buChar char="o"/>
            </a:pPr>
            <a:r>
              <a:rPr lang="nl-NL" sz="1700" dirty="0"/>
              <a:t>Inschuifbare, inklapbare en/of uitklapbare uitloop*</a:t>
            </a:r>
          </a:p>
          <a:p>
            <a:pPr marL="285750" indent="-285750">
              <a:buFont typeface="Courier New" panose="02070309020205020404" pitchFamily="49" charset="0"/>
              <a:buChar char="o"/>
            </a:pPr>
            <a:r>
              <a:rPr lang="nl-NL" sz="1700" dirty="0"/>
              <a:t>Halve bocht van ca. 45º</a:t>
            </a:r>
          </a:p>
          <a:p>
            <a:pPr marL="285750" indent="-285750">
              <a:buFont typeface="Courier New" panose="02070309020205020404" pitchFamily="49" charset="0"/>
              <a:buChar char="o"/>
            </a:pPr>
            <a:r>
              <a:rPr lang="nl-NL" sz="1700" dirty="0"/>
              <a:t>Extra bocht of parkeerbocht van ca. 90 º (voor of achterwaarts) /  </a:t>
            </a:r>
          </a:p>
          <a:p>
            <a:pPr marL="285750" indent="-285750">
              <a:buFont typeface="Courier New" panose="02070309020205020404" pitchFamily="49" charset="0"/>
              <a:buChar char="o"/>
            </a:pPr>
            <a:r>
              <a:rPr lang="nl-NL" sz="1700" dirty="0"/>
              <a:t>S. bocht in rail </a:t>
            </a:r>
          </a:p>
          <a:p>
            <a:pPr marL="285750" indent="-285750">
              <a:buFont typeface="Courier New" panose="02070309020205020404" pitchFamily="49" charset="0"/>
              <a:buChar char="o"/>
            </a:pPr>
            <a:r>
              <a:rPr lang="nl-NL" sz="1700" dirty="0"/>
              <a:t>Bocht of parkeerbocht van ca. 180 º</a:t>
            </a:r>
          </a:p>
          <a:p>
            <a:pPr marL="285750" indent="-285750">
              <a:buFont typeface="Courier New" panose="02070309020205020404" pitchFamily="49" charset="0"/>
              <a:buChar char="o"/>
            </a:pPr>
            <a:r>
              <a:rPr lang="nl-NL" sz="1700" dirty="0"/>
              <a:t>Elektrische draaizitting </a:t>
            </a:r>
          </a:p>
          <a:p>
            <a:pPr marL="285750" indent="-285750">
              <a:buFont typeface="Courier New" panose="02070309020205020404" pitchFamily="49" charset="0"/>
              <a:buChar char="o"/>
            </a:pPr>
            <a:r>
              <a:rPr lang="nl-NL" sz="1700" dirty="0"/>
              <a:t>Elektrische in hoogte verstelbare voetenplank</a:t>
            </a:r>
          </a:p>
          <a:p>
            <a:pPr marL="0" indent="0">
              <a:buNone/>
            </a:pPr>
            <a:endParaRPr lang="nl-NL" sz="1700" b="1" dirty="0"/>
          </a:p>
        </p:txBody>
      </p:sp>
    </p:spTree>
    <p:extLst>
      <p:ext uri="{BB962C8B-B14F-4D97-AF65-F5344CB8AC3E}">
        <p14:creationId xmlns:p14="http://schemas.microsoft.com/office/powerpoint/2010/main" val="3433636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115A7-9342-4BFA-AFA3-F16E9F3F8DA7}"/>
              </a:ext>
            </a:extLst>
          </p:cNvPr>
          <p:cNvSpPr>
            <a:spLocks noGrp="1"/>
          </p:cNvSpPr>
          <p:nvPr>
            <p:ph type="title"/>
          </p:nvPr>
        </p:nvSpPr>
        <p:spPr/>
        <p:txBody>
          <a:bodyPr/>
          <a:lstStyle/>
          <a:p>
            <a:r>
              <a:rPr lang="nl-NL" dirty="0"/>
              <a:t>Vragen aan de markt 1/3</a:t>
            </a:r>
          </a:p>
        </p:txBody>
      </p:sp>
      <p:sp>
        <p:nvSpPr>
          <p:cNvPr id="3" name="Tijdelijke aanduiding voor inhoud 2">
            <a:extLst>
              <a:ext uri="{FF2B5EF4-FFF2-40B4-BE49-F238E27FC236}">
                <a16:creationId xmlns:a16="http://schemas.microsoft.com/office/drawing/2014/main" id="{EBAADE33-CF7A-40EC-B12C-A1CB548B3C88}"/>
              </a:ext>
            </a:extLst>
          </p:cNvPr>
          <p:cNvSpPr>
            <a:spLocks noGrp="1"/>
          </p:cNvSpPr>
          <p:nvPr>
            <p:ph idx="10"/>
          </p:nvPr>
        </p:nvSpPr>
        <p:spPr/>
        <p:txBody>
          <a:bodyPr/>
          <a:lstStyle/>
          <a:p>
            <a:pPr marL="0" indent="0">
              <a:buNone/>
            </a:pPr>
            <a:r>
              <a:rPr lang="nl-NL" dirty="0"/>
              <a:t>Op welke trap kan geen traplift geplaatst worden?</a:t>
            </a:r>
          </a:p>
          <a:p>
            <a:pPr marL="0" indent="0">
              <a:buNone/>
            </a:pPr>
            <a:endParaRPr lang="nl-NL" dirty="0"/>
          </a:p>
          <a:p>
            <a:pPr marL="0" indent="0">
              <a:buNone/>
            </a:pPr>
            <a:endParaRPr lang="nl-NL" dirty="0"/>
          </a:p>
          <a:p>
            <a:pPr marL="0" indent="0">
              <a:buNone/>
            </a:pPr>
            <a:endParaRPr lang="nl-NL" dirty="0"/>
          </a:p>
          <a:p>
            <a:endParaRPr lang="nl-NL" dirty="0"/>
          </a:p>
          <a:p>
            <a:endParaRPr lang="nl-NL" dirty="0"/>
          </a:p>
        </p:txBody>
      </p:sp>
      <p:pic>
        <p:nvPicPr>
          <p:cNvPr id="4" name="Afbeelding 3">
            <a:extLst>
              <a:ext uri="{FF2B5EF4-FFF2-40B4-BE49-F238E27FC236}">
                <a16:creationId xmlns:a16="http://schemas.microsoft.com/office/drawing/2014/main" id="{498E0FF1-A69C-7FC0-C68F-F49F590DA25C}"/>
              </a:ext>
            </a:extLst>
          </p:cNvPr>
          <p:cNvPicPr>
            <a:picLocks noChangeAspect="1"/>
          </p:cNvPicPr>
          <p:nvPr/>
        </p:nvPicPr>
        <p:blipFill>
          <a:blip r:embed="rId2"/>
          <a:stretch>
            <a:fillRect/>
          </a:stretch>
        </p:blipFill>
        <p:spPr>
          <a:xfrm>
            <a:off x="4860032" y="1851670"/>
            <a:ext cx="2248694" cy="2248694"/>
          </a:xfrm>
          <a:prstGeom prst="rect">
            <a:avLst/>
          </a:prstGeom>
        </p:spPr>
      </p:pic>
      <p:pic>
        <p:nvPicPr>
          <p:cNvPr id="5" name="Afbeelding 4">
            <a:extLst>
              <a:ext uri="{FF2B5EF4-FFF2-40B4-BE49-F238E27FC236}">
                <a16:creationId xmlns:a16="http://schemas.microsoft.com/office/drawing/2014/main" id="{E62E9A24-E0B5-85FF-2A2E-D9659506700E}"/>
              </a:ext>
            </a:extLst>
          </p:cNvPr>
          <p:cNvPicPr>
            <a:picLocks noChangeAspect="1"/>
          </p:cNvPicPr>
          <p:nvPr/>
        </p:nvPicPr>
        <p:blipFill rotWithShape="1">
          <a:blip r:embed="rId3"/>
          <a:srcRect l="39416" r="33368"/>
          <a:stretch/>
        </p:blipFill>
        <p:spPr>
          <a:xfrm>
            <a:off x="7596336" y="194535"/>
            <a:ext cx="1296144" cy="3810000"/>
          </a:xfrm>
          <a:prstGeom prst="rect">
            <a:avLst/>
          </a:prstGeom>
        </p:spPr>
      </p:pic>
      <p:pic>
        <p:nvPicPr>
          <p:cNvPr id="6" name="Afbeelding 5">
            <a:extLst>
              <a:ext uri="{FF2B5EF4-FFF2-40B4-BE49-F238E27FC236}">
                <a16:creationId xmlns:a16="http://schemas.microsoft.com/office/drawing/2014/main" id="{59CFDBA3-03E1-3BB6-165A-ED4319171DA4}"/>
              </a:ext>
            </a:extLst>
          </p:cNvPr>
          <p:cNvPicPr>
            <a:picLocks noChangeAspect="1"/>
          </p:cNvPicPr>
          <p:nvPr/>
        </p:nvPicPr>
        <p:blipFill>
          <a:blip r:embed="rId4"/>
          <a:stretch>
            <a:fillRect/>
          </a:stretch>
        </p:blipFill>
        <p:spPr>
          <a:xfrm>
            <a:off x="1331640" y="1881264"/>
            <a:ext cx="1499231" cy="2098923"/>
          </a:xfrm>
          <a:prstGeom prst="rect">
            <a:avLst/>
          </a:prstGeom>
        </p:spPr>
      </p:pic>
    </p:spTree>
    <p:extLst>
      <p:ext uri="{BB962C8B-B14F-4D97-AF65-F5344CB8AC3E}">
        <p14:creationId xmlns:p14="http://schemas.microsoft.com/office/powerpoint/2010/main" val="821081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115A7-9342-4BFA-AFA3-F16E9F3F8DA7}"/>
              </a:ext>
            </a:extLst>
          </p:cNvPr>
          <p:cNvSpPr>
            <a:spLocks noGrp="1"/>
          </p:cNvSpPr>
          <p:nvPr>
            <p:ph type="title"/>
          </p:nvPr>
        </p:nvSpPr>
        <p:spPr>
          <a:xfrm>
            <a:off x="539552" y="533045"/>
            <a:ext cx="8064896" cy="541487"/>
          </a:xfrm>
        </p:spPr>
        <p:txBody>
          <a:bodyPr/>
          <a:lstStyle/>
          <a:p>
            <a:r>
              <a:rPr lang="nl-NL" dirty="0"/>
              <a:t>Vragen aan de markt 2/3</a:t>
            </a:r>
          </a:p>
        </p:txBody>
      </p:sp>
      <p:sp>
        <p:nvSpPr>
          <p:cNvPr id="3" name="Tijdelijke aanduiding voor inhoud 2">
            <a:extLst>
              <a:ext uri="{FF2B5EF4-FFF2-40B4-BE49-F238E27FC236}">
                <a16:creationId xmlns:a16="http://schemas.microsoft.com/office/drawing/2014/main" id="{EBAADE33-CF7A-40EC-B12C-A1CB548B3C88}"/>
              </a:ext>
            </a:extLst>
          </p:cNvPr>
          <p:cNvSpPr>
            <a:spLocks noGrp="1"/>
          </p:cNvSpPr>
          <p:nvPr>
            <p:ph idx="10"/>
          </p:nvPr>
        </p:nvSpPr>
        <p:spPr/>
        <p:txBody>
          <a:bodyPr/>
          <a:lstStyle/>
          <a:p>
            <a:pPr marL="0" indent="0">
              <a:buNone/>
            </a:pPr>
            <a:r>
              <a:rPr lang="nl-NL" dirty="0"/>
              <a:t>Wat is het maximaal toelaatbaar gewicht voor een traplift? (recht, bocht, spilzijde)</a:t>
            </a:r>
          </a:p>
          <a:p>
            <a:pPr marL="0" indent="0">
              <a:buNone/>
            </a:pPr>
            <a:endParaRPr lang="nl-NL" dirty="0"/>
          </a:p>
          <a:p>
            <a:pPr marL="0" indent="0">
              <a:buNone/>
            </a:pPr>
            <a:r>
              <a:rPr lang="nl-NL" dirty="0"/>
              <a:t>Wat is de maximale levensduur van trapliften en is er verschil in het type?</a:t>
            </a:r>
          </a:p>
          <a:p>
            <a:pPr marL="285750" indent="-285750">
              <a:buFontTx/>
              <a:buChar char="-"/>
            </a:pPr>
            <a:r>
              <a:rPr lang="nl-NL" dirty="0"/>
              <a:t>Recht</a:t>
            </a:r>
          </a:p>
          <a:p>
            <a:pPr marL="285750" indent="-285750">
              <a:buFontTx/>
              <a:buChar char="-"/>
            </a:pPr>
            <a:r>
              <a:rPr lang="nl-NL" dirty="0"/>
              <a:t>Bocht</a:t>
            </a:r>
          </a:p>
          <a:p>
            <a:pPr marL="285750" indent="-285750">
              <a:buFontTx/>
              <a:buChar char="-"/>
            </a:pPr>
            <a:r>
              <a:rPr lang="nl-NL" dirty="0"/>
              <a:t>Spil</a:t>
            </a:r>
          </a:p>
          <a:p>
            <a:pPr marL="0" indent="0">
              <a:buNone/>
            </a:pPr>
            <a:endParaRPr lang="nl-NL" dirty="0"/>
          </a:p>
          <a:p>
            <a:pPr marL="0" indent="0">
              <a:buNone/>
            </a:pPr>
            <a:r>
              <a:rPr lang="nl-NL" dirty="0"/>
              <a:t>Waar bestaan de kosten uit voor de aanbieder als de traplift geannuleerd wordt?</a:t>
            </a:r>
          </a:p>
          <a:p>
            <a:pPr marL="0" indent="0">
              <a:buNone/>
            </a:pPr>
            <a:endParaRPr lang="nl-NL" dirty="0"/>
          </a:p>
          <a:p>
            <a:endParaRPr lang="nl-NL" dirty="0"/>
          </a:p>
          <a:p>
            <a:endParaRPr lang="nl-NL" dirty="0"/>
          </a:p>
        </p:txBody>
      </p:sp>
    </p:spTree>
    <p:extLst>
      <p:ext uri="{BB962C8B-B14F-4D97-AF65-F5344CB8AC3E}">
        <p14:creationId xmlns:p14="http://schemas.microsoft.com/office/powerpoint/2010/main" val="914199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115A7-9342-4BFA-AFA3-F16E9F3F8DA7}"/>
              </a:ext>
            </a:extLst>
          </p:cNvPr>
          <p:cNvSpPr>
            <a:spLocks noGrp="1"/>
          </p:cNvSpPr>
          <p:nvPr>
            <p:ph type="title"/>
          </p:nvPr>
        </p:nvSpPr>
        <p:spPr/>
        <p:txBody>
          <a:bodyPr/>
          <a:lstStyle/>
          <a:p>
            <a:r>
              <a:rPr lang="nl-NL" dirty="0"/>
              <a:t>Vragen aan de markt 3/3</a:t>
            </a:r>
          </a:p>
        </p:txBody>
      </p:sp>
      <p:sp>
        <p:nvSpPr>
          <p:cNvPr id="3" name="Tijdelijke aanduiding voor inhoud 2">
            <a:extLst>
              <a:ext uri="{FF2B5EF4-FFF2-40B4-BE49-F238E27FC236}">
                <a16:creationId xmlns:a16="http://schemas.microsoft.com/office/drawing/2014/main" id="{EBAADE33-CF7A-40EC-B12C-A1CB548B3C88}"/>
              </a:ext>
            </a:extLst>
          </p:cNvPr>
          <p:cNvSpPr>
            <a:spLocks noGrp="1"/>
          </p:cNvSpPr>
          <p:nvPr>
            <p:ph idx="10"/>
          </p:nvPr>
        </p:nvSpPr>
        <p:spPr/>
        <p:txBody>
          <a:bodyPr/>
          <a:lstStyle/>
          <a:p>
            <a:pPr marL="0" indent="0">
              <a:buNone/>
            </a:pPr>
            <a:r>
              <a:rPr lang="nl-NL" dirty="0"/>
              <a:t>Indexatie op basis van de tool van de VNG:</a:t>
            </a:r>
          </a:p>
          <a:p>
            <a:pPr marL="0" indent="0">
              <a:buNone/>
            </a:pPr>
            <a:endParaRPr lang="nl-NL" dirty="0"/>
          </a:p>
          <a:p>
            <a:pPr marL="0" indent="0">
              <a:buNone/>
            </a:pPr>
            <a:r>
              <a:rPr lang="nl-NL" dirty="0"/>
              <a:t>Arbeid op basis van OVA </a:t>
            </a:r>
          </a:p>
          <a:p>
            <a:pPr marL="0" indent="0">
              <a:buNone/>
            </a:pPr>
            <a:r>
              <a:rPr lang="nl-NL" dirty="0"/>
              <a:t>(de overheidsbijdrage in de Arbeidskostenontwikkeling) </a:t>
            </a:r>
          </a:p>
          <a:p>
            <a:pPr marL="0" indent="0">
              <a:buNone/>
            </a:pPr>
            <a:endParaRPr lang="nl-NL" dirty="0"/>
          </a:p>
          <a:p>
            <a:pPr marL="0" indent="0">
              <a:buNone/>
            </a:pPr>
            <a:r>
              <a:rPr lang="nl-NL" dirty="0"/>
              <a:t>Materiaal op basis van PCP </a:t>
            </a:r>
          </a:p>
          <a:p>
            <a:pPr marL="0" indent="0">
              <a:buNone/>
            </a:pPr>
            <a:r>
              <a:rPr lang="nl-NL" dirty="0"/>
              <a:t>(Prijsindexcijfer particuliere consumptie)</a:t>
            </a:r>
          </a:p>
          <a:p>
            <a:pPr marL="0" indent="0">
              <a:buNone/>
            </a:pPr>
            <a:endParaRPr lang="nl-NL" dirty="0"/>
          </a:p>
          <a:p>
            <a:pPr marL="0" indent="0">
              <a:buNone/>
            </a:pPr>
            <a:r>
              <a:rPr lang="nl-NL" dirty="0"/>
              <a:t>Is de percentuele verdeling tussen arbeid en materiaal voor alle trapliften hetzelfde?</a:t>
            </a:r>
          </a:p>
          <a:p>
            <a:pPr marL="0" indent="0">
              <a:buNone/>
            </a:pPr>
            <a:endParaRPr lang="nl-NL" dirty="0"/>
          </a:p>
        </p:txBody>
      </p:sp>
    </p:spTree>
    <p:extLst>
      <p:ext uri="{BB962C8B-B14F-4D97-AF65-F5344CB8AC3E}">
        <p14:creationId xmlns:p14="http://schemas.microsoft.com/office/powerpoint/2010/main" val="2944692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115A7-9342-4BFA-AFA3-F16E9F3F8DA7}"/>
              </a:ext>
            </a:extLst>
          </p:cNvPr>
          <p:cNvSpPr>
            <a:spLocks noGrp="1"/>
          </p:cNvSpPr>
          <p:nvPr>
            <p:ph type="title"/>
          </p:nvPr>
        </p:nvSpPr>
        <p:spPr/>
        <p:txBody>
          <a:bodyPr/>
          <a:lstStyle/>
          <a:p>
            <a:r>
              <a:rPr lang="nl-NL" dirty="0"/>
              <a:t>Nog te  maken keuzes 1/2 </a:t>
            </a:r>
          </a:p>
        </p:txBody>
      </p:sp>
      <p:sp>
        <p:nvSpPr>
          <p:cNvPr id="3" name="Tijdelijke aanduiding voor inhoud 2">
            <a:extLst>
              <a:ext uri="{FF2B5EF4-FFF2-40B4-BE49-F238E27FC236}">
                <a16:creationId xmlns:a16="http://schemas.microsoft.com/office/drawing/2014/main" id="{EBAADE33-CF7A-40EC-B12C-A1CB548B3C88}"/>
              </a:ext>
            </a:extLst>
          </p:cNvPr>
          <p:cNvSpPr>
            <a:spLocks noGrp="1"/>
          </p:cNvSpPr>
          <p:nvPr>
            <p:ph idx="10"/>
          </p:nvPr>
        </p:nvSpPr>
        <p:spPr>
          <a:xfrm>
            <a:off x="539552" y="915566"/>
            <a:ext cx="8064896" cy="3600400"/>
          </a:xfrm>
        </p:spPr>
        <p:txBody>
          <a:bodyPr/>
          <a:lstStyle/>
          <a:p>
            <a:pPr marL="285750" indent="-285750">
              <a:buFontTx/>
              <a:buChar char="-"/>
            </a:pPr>
            <a:r>
              <a:rPr lang="nl-NL" dirty="0"/>
              <a:t>Hoeveel categorieën trapliften</a:t>
            </a:r>
          </a:p>
          <a:p>
            <a:pPr marL="285750" indent="-285750">
              <a:buFontTx/>
              <a:buChar char="-"/>
            </a:pPr>
            <a:endParaRPr lang="nl-NL" dirty="0"/>
          </a:p>
          <a:p>
            <a:pPr marL="285750" indent="-285750">
              <a:buFontTx/>
              <a:buChar char="-"/>
            </a:pPr>
            <a:r>
              <a:rPr lang="nl-NL" dirty="0"/>
              <a:t>Alle aanpassingen onderdeel van 1 all-in tarief per type traplift?</a:t>
            </a:r>
          </a:p>
          <a:p>
            <a:pPr marL="285750" indent="-285750">
              <a:buFontTx/>
              <a:buChar char="-"/>
            </a:pPr>
            <a:endParaRPr lang="nl-NL" dirty="0"/>
          </a:p>
          <a:p>
            <a:pPr marL="285750" indent="-285750">
              <a:buFontTx/>
              <a:buChar char="-"/>
            </a:pPr>
            <a:r>
              <a:rPr lang="nl-NL" dirty="0"/>
              <a:t>All-in tarief voor onderhoud en aanpassingen?</a:t>
            </a:r>
          </a:p>
          <a:p>
            <a:pPr marL="285750" indent="-285750">
              <a:buFontTx/>
              <a:buChar char="-"/>
            </a:pPr>
            <a:endParaRPr lang="nl-NL" dirty="0"/>
          </a:p>
          <a:p>
            <a:pPr marL="285750" indent="-285750">
              <a:buFontTx/>
              <a:buChar char="-"/>
            </a:pPr>
            <a:r>
              <a:rPr lang="nl-NL" dirty="0"/>
              <a:t>Annuleringskosten? </a:t>
            </a:r>
            <a:br>
              <a:rPr lang="nl-NL" dirty="0"/>
            </a:br>
            <a:r>
              <a:rPr lang="nl-NL" dirty="0"/>
              <a:t>Welke kosten worden in welke fase gemaakt? </a:t>
            </a:r>
          </a:p>
          <a:p>
            <a:pPr marL="0" indent="0">
              <a:buNone/>
            </a:pPr>
            <a:r>
              <a:rPr lang="nl-NL" dirty="0"/>
              <a:t>      * Eventueel schriftelijk aanleveren?</a:t>
            </a:r>
          </a:p>
          <a:p>
            <a:pPr marL="285750" indent="-285750">
              <a:buFontTx/>
              <a:buChar char="-"/>
            </a:pPr>
            <a:endParaRPr lang="nl-NL" dirty="0"/>
          </a:p>
          <a:p>
            <a:pPr marL="0" indent="0">
              <a:buNone/>
            </a:pPr>
            <a:r>
              <a:rPr lang="nl-NL" dirty="0"/>
              <a:t> </a:t>
            </a:r>
          </a:p>
          <a:p>
            <a:pPr marL="285750" indent="-285750">
              <a:buFontTx/>
              <a:buChar char="-"/>
            </a:pPr>
            <a:endParaRPr lang="nl-NL" dirty="0"/>
          </a:p>
          <a:p>
            <a:pPr marL="0" indent="0">
              <a:buNone/>
            </a:pPr>
            <a:endParaRPr lang="nl-NL" dirty="0"/>
          </a:p>
          <a:p>
            <a:pPr marL="0" indent="0">
              <a:buNone/>
            </a:pPr>
            <a:endParaRPr lang="nl-NL" dirty="0"/>
          </a:p>
          <a:p>
            <a:pPr marL="0" indent="0">
              <a:buNone/>
            </a:pPr>
            <a:br>
              <a:rPr lang="nl-NL" dirty="0"/>
            </a:br>
            <a:endParaRPr lang="nl-NL" dirty="0"/>
          </a:p>
        </p:txBody>
      </p:sp>
      <p:pic>
        <p:nvPicPr>
          <p:cNvPr id="4098" name="Picture 2" descr="Verbotsschild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8344" y="123478"/>
            <a:ext cx="1279029" cy="1279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675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115A7-9342-4BFA-AFA3-F16E9F3F8DA7}"/>
              </a:ext>
            </a:extLst>
          </p:cNvPr>
          <p:cNvSpPr>
            <a:spLocks noGrp="1"/>
          </p:cNvSpPr>
          <p:nvPr>
            <p:ph type="title"/>
          </p:nvPr>
        </p:nvSpPr>
        <p:spPr/>
        <p:txBody>
          <a:bodyPr/>
          <a:lstStyle/>
          <a:p>
            <a:r>
              <a:rPr lang="nl-NL" dirty="0"/>
              <a:t>Nog te maken keuzes 2/2</a:t>
            </a:r>
          </a:p>
        </p:txBody>
      </p:sp>
      <p:sp>
        <p:nvSpPr>
          <p:cNvPr id="3" name="Tijdelijke aanduiding voor inhoud 2">
            <a:extLst>
              <a:ext uri="{FF2B5EF4-FFF2-40B4-BE49-F238E27FC236}">
                <a16:creationId xmlns:a16="http://schemas.microsoft.com/office/drawing/2014/main" id="{EBAADE33-CF7A-40EC-B12C-A1CB548B3C88}"/>
              </a:ext>
            </a:extLst>
          </p:cNvPr>
          <p:cNvSpPr>
            <a:spLocks noGrp="1"/>
          </p:cNvSpPr>
          <p:nvPr>
            <p:ph idx="10"/>
          </p:nvPr>
        </p:nvSpPr>
        <p:spPr/>
        <p:txBody>
          <a:bodyPr/>
          <a:lstStyle/>
          <a:p>
            <a:pPr marL="285750" indent="-285750">
              <a:buFont typeface="Arial" panose="020B0604020202020204" pitchFamily="34" charset="0"/>
              <a:buChar char="•"/>
            </a:pPr>
            <a:r>
              <a:rPr lang="nl-NL" dirty="0"/>
              <a:t>Woningaanpassingen ten behoeve van traplift door de leverancier?</a:t>
            </a:r>
          </a:p>
          <a:p>
            <a:pPr marL="0" indent="0">
              <a:buNone/>
            </a:pPr>
            <a:r>
              <a:rPr lang="nl-NL" dirty="0"/>
              <a:t>             1. stopcontact aanbrengen</a:t>
            </a:r>
          </a:p>
          <a:p>
            <a:pPr marL="0" indent="0">
              <a:buNone/>
            </a:pPr>
            <a:r>
              <a:rPr lang="nl-NL" dirty="0"/>
              <a:t>             2. meterkast aanpassen</a:t>
            </a:r>
          </a:p>
          <a:p>
            <a:pPr marL="0" indent="0">
              <a:buNone/>
            </a:pPr>
            <a:r>
              <a:rPr lang="nl-NL" dirty="0"/>
              <a:t>             3. ??</a:t>
            </a:r>
          </a:p>
          <a:p>
            <a:pPr marL="0" indent="0">
              <a:buNone/>
            </a:pPr>
            <a:endParaRPr lang="nl-NL" dirty="0"/>
          </a:p>
          <a:p>
            <a:pPr marL="285750" indent="-285750">
              <a:buFont typeface="Arial" panose="020B0604020202020204" pitchFamily="34" charset="0"/>
              <a:buChar char="•"/>
            </a:pPr>
            <a:r>
              <a:rPr lang="nl-NL" dirty="0"/>
              <a:t>Aantal leveranciers?</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Duur van overeenkomst?</a:t>
            </a:r>
          </a:p>
          <a:p>
            <a:pPr marL="285750" indent="-285750">
              <a:buFont typeface="Arial" panose="020B0604020202020204" pitchFamily="34" charset="0"/>
              <a:buChar char="•"/>
            </a:pPr>
            <a:endParaRPr lang="nl-NL" dirty="0"/>
          </a:p>
          <a:p>
            <a:pPr marL="0" indent="0">
              <a:buNone/>
            </a:pPr>
            <a:endParaRPr lang="nl-NL" dirty="0"/>
          </a:p>
          <a:p>
            <a:pPr marL="0" indent="0">
              <a:buNone/>
            </a:pPr>
            <a:endParaRPr lang="nl-NL" dirty="0"/>
          </a:p>
          <a:p>
            <a:pPr marL="0" indent="0">
              <a:buNone/>
            </a:pPr>
            <a:endParaRPr lang="nl-NL" dirty="0"/>
          </a:p>
          <a:p>
            <a:endParaRPr lang="nl-NL" dirty="0"/>
          </a:p>
        </p:txBody>
      </p:sp>
      <p:pic>
        <p:nvPicPr>
          <p:cNvPr id="2050" name="Picture 2" descr="Modelovereenkomst en gedragsregels voetzorg DV"/>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8144" y="1131590"/>
            <a:ext cx="2824458" cy="1815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06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Wensen/randvoorwaarden</a:t>
            </a:r>
          </a:p>
        </p:txBody>
      </p:sp>
      <p:sp>
        <p:nvSpPr>
          <p:cNvPr id="3" name="Tijdelijke aanduiding voor inhoud 2"/>
          <p:cNvSpPr>
            <a:spLocks noGrp="1"/>
          </p:cNvSpPr>
          <p:nvPr>
            <p:ph idx="10"/>
          </p:nvPr>
        </p:nvSpPr>
        <p:spPr/>
        <p:txBody>
          <a:bodyPr/>
          <a:lstStyle/>
          <a:p>
            <a:pPr marL="0" indent="0">
              <a:buNone/>
            </a:pPr>
            <a:r>
              <a:rPr lang="nl-NL" dirty="0"/>
              <a:t>Overdracht van eigendom en onderhoud</a:t>
            </a:r>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r>
              <a:rPr lang="nl-NL" dirty="0"/>
              <a:t>Alle latere aanpassingen zijn onderdeel van het all-in onderhoudstarief, bijvoorbeeld bij een gewijzigde medische situatie.</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030534"/>
            <a:ext cx="3019425"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hthoek 3"/>
          <p:cNvSpPr/>
          <p:nvPr/>
        </p:nvSpPr>
        <p:spPr>
          <a:xfrm>
            <a:off x="1689224" y="2571750"/>
            <a:ext cx="129614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572194"/>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hthoek 6"/>
          <p:cNvSpPr/>
          <p:nvPr/>
        </p:nvSpPr>
        <p:spPr>
          <a:xfrm>
            <a:off x="1838430" y="3012182"/>
            <a:ext cx="129614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ekstvak 4"/>
          <p:cNvSpPr txBox="1"/>
          <p:nvPr/>
        </p:nvSpPr>
        <p:spPr>
          <a:xfrm>
            <a:off x="1507837" y="2571750"/>
            <a:ext cx="1658918" cy="369332"/>
          </a:xfrm>
          <a:prstGeom prst="rect">
            <a:avLst/>
          </a:prstGeom>
          <a:noFill/>
        </p:spPr>
        <p:txBody>
          <a:bodyPr wrap="square" rtlCol="0">
            <a:spAutoFit/>
          </a:bodyPr>
          <a:lstStyle/>
          <a:p>
            <a:r>
              <a:rPr lang="nl-NL" sz="1800" strike="sngStrike" dirty="0">
                <a:solidFill>
                  <a:srgbClr val="052F42"/>
                </a:solidFill>
                <a:latin typeface="+mn-lt"/>
              </a:rPr>
              <a:t>Gemeente</a:t>
            </a:r>
          </a:p>
        </p:txBody>
      </p:sp>
      <p:sp>
        <p:nvSpPr>
          <p:cNvPr id="6" name="Tekstvak 5"/>
          <p:cNvSpPr txBox="1"/>
          <p:nvPr/>
        </p:nvSpPr>
        <p:spPr>
          <a:xfrm>
            <a:off x="1547664" y="3012182"/>
            <a:ext cx="1656184" cy="369332"/>
          </a:xfrm>
          <a:prstGeom prst="rect">
            <a:avLst/>
          </a:prstGeom>
          <a:noFill/>
        </p:spPr>
        <p:txBody>
          <a:bodyPr wrap="square" rtlCol="0">
            <a:spAutoFit/>
          </a:bodyPr>
          <a:lstStyle/>
          <a:p>
            <a:r>
              <a:rPr lang="nl-NL" sz="1800" dirty="0">
                <a:solidFill>
                  <a:srgbClr val="052F42"/>
                </a:solidFill>
                <a:latin typeface="+mn-lt"/>
              </a:rPr>
              <a:t>Inwoner</a:t>
            </a:r>
          </a:p>
        </p:txBody>
      </p:sp>
    </p:spTree>
    <p:extLst>
      <p:ext uri="{BB962C8B-B14F-4D97-AF65-F5344CB8AC3E}">
        <p14:creationId xmlns:p14="http://schemas.microsoft.com/office/powerpoint/2010/main" val="2955831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Vervolg planning</a:t>
            </a:r>
          </a:p>
        </p:txBody>
      </p:sp>
      <p:sp>
        <p:nvSpPr>
          <p:cNvPr id="3" name="Tijdelijke aanduiding voor inhoud 2"/>
          <p:cNvSpPr>
            <a:spLocks noGrp="1"/>
          </p:cNvSpPr>
          <p:nvPr>
            <p:ph idx="10"/>
          </p:nvPr>
        </p:nvSpPr>
        <p:spPr>
          <a:xfrm>
            <a:off x="539552" y="987574"/>
            <a:ext cx="8064896" cy="3584802"/>
          </a:xfrm>
        </p:spPr>
        <p:txBody>
          <a:bodyPr/>
          <a:lstStyle/>
          <a:p>
            <a:pPr marL="0" indent="0">
              <a:buNone/>
            </a:pPr>
            <a:r>
              <a:rPr lang="nl-NL" dirty="0"/>
              <a:t>November 2023 toelatingsdocument op de aanbestedingskalender</a:t>
            </a:r>
          </a:p>
        </p:txBody>
      </p:sp>
      <p:pic>
        <p:nvPicPr>
          <p:cNvPr id="7170" name="Picture 2" descr="Voortgang werkzaamheden Grachtweg | Programma Zierikz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923678"/>
            <a:ext cx="2801839" cy="2101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333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Vragen?</a:t>
            </a:r>
          </a:p>
        </p:txBody>
      </p:sp>
      <p:pic>
        <p:nvPicPr>
          <p:cNvPr id="4" name="Tijdelijke aanduiding voor inhoud 3">
            <a:extLst>
              <a:ext uri="{FF2B5EF4-FFF2-40B4-BE49-F238E27FC236}">
                <a16:creationId xmlns:a16="http://schemas.microsoft.com/office/drawing/2014/main" id="{C0B92A57-04B2-3373-A2BB-A97A72AB12B3}"/>
              </a:ext>
            </a:extLst>
          </p:cNvPr>
          <p:cNvPicPr>
            <a:picLocks noGrp="1" noChangeAspect="1"/>
          </p:cNvPicPr>
          <p:nvPr>
            <p:ph idx="10"/>
          </p:nvPr>
        </p:nvPicPr>
        <p:blipFill>
          <a:blip r:embed="rId2"/>
          <a:stretch>
            <a:fillRect/>
          </a:stretch>
        </p:blipFill>
        <p:spPr>
          <a:xfrm>
            <a:off x="1907704" y="1203598"/>
            <a:ext cx="5011063" cy="2736304"/>
          </a:xfrm>
          <a:prstGeom prst="rect">
            <a:avLst/>
          </a:prstGeom>
        </p:spPr>
      </p:pic>
    </p:spTree>
    <p:extLst>
      <p:ext uri="{BB962C8B-B14F-4D97-AF65-F5344CB8AC3E}">
        <p14:creationId xmlns:p14="http://schemas.microsoft.com/office/powerpoint/2010/main" val="3126789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Programma</a:t>
            </a:r>
          </a:p>
        </p:txBody>
      </p:sp>
      <p:sp>
        <p:nvSpPr>
          <p:cNvPr id="3" name="Tijdelijke aanduiding voor inhoud 2"/>
          <p:cNvSpPr>
            <a:spLocks noGrp="1"/>
          </p:cNvSpPr>
          <p:nvPr>
            <p:ph idx="10"/>
          </p:nvPr>
        </p:nvSpPr>
        <p:spPr/>
        <p:txBody>
          <a:bodyPr/>
          <a:lstStyle/>
          <a:p>
            <a:pPr>
              <a:buFont typeface="Arial" panose="020B0604020202020204" pitchFamily="34" charset="0"/>
              <a:buChar char="•"/>
            </a:pPr>
            <a:r>
              <a:rPr lang="nl-NL" dirty="0"/>
              <a:t>Welkom en voorstellen</a:t>
            </a:r>
          </a:p>
          <a:p>
            <a:pPr>
              <a:buFont typeface="Arial" panose="020B0604020202020204" pitchFamily="34" charset="0"/>
              <a:buChar char="•"/>
            </a:pPr>
            <a:endParaRPr lang="nl-NL" dirty="0"/>
          </a:p>
          <a:p>
            <a:pPr>
              <a:buFont typeface="Arial" panose="020B0604020202020204" pitchFamily="34" charset="0"/>
              <a:buChar char="•"/>
            </a:pPr>
            <a:r>
              <a:rPr lang="nl-NL" dirty="0"/>
              <a:t>Algemeen (doel bijeenkomst; procedure; verwachting)</a:t>
            </a:r>
          </a:p>
          <a:p>
            <a:pPr>
              <a:buFont typeface="Arial" panose="020B0604020202020204" pitchFamily="34" charset="0"/>
              <a:buChar char="•"/>
            </a:pPr>
            <a:endParaRPr lang="nl-NL" dirty="0"/>
          </a:p>
          <a:p>
            <a:pPr>
              <a:buFont typeface="Arial" panose="020B0604020202020204" pitchFamily="34" charset="0"/>
              <a:buChar char="•"/>
            </a:pPr>
            <a:r>
              <a:rPr lang="nl-NL" dirty="0"/>
              <a:t>Data analyse</a:t>
            </a:r>
          </a:p>
          <a:p>
            <a:pPr>
              <a:buFont typeface="Arial" panose="020B0604020202020204" pitchFamily="34" charset="0"/>
              <a:buChar char="•"/>
            </a:pPr>
            <a:endParaRPr lang="nl-NL" dirty="0"/>
          </a:p>
          <a:p>
            <a:pPr>
              <a:buFont typeface="Arial" panose="020B0604020202020204" pitchFamily="34" charset="0"/>
              <a:buChar char="•"/>
            </a:pPr>
            <a:r>
              <a:rPr lang="nl-NL" dirty="0"/>
              <a:t>De diepte in</a:t>
            </a:r>
          </a:p>
          <a:p>
            <a:pPr>
              <a:buFont typeface="Arial" panose="020B0604020202020204" pitchFamily="34" charset="0"/>
              <a:buChar char="•"/>
            </a:pPr>
            <a:endParaRPr lang="nl-NL" dirty="0"/>
          </a:p>
          <a:p>
            <a:pPr>
              <a:buFont typeface="Arial" panose="020B0604020202020204" pitchFamily="34" charset="0"/>
              <a:buChar char="•"/>
            </a:pPr>
            <a:r>
              <a:rPr lang="nl-NL" dirty="0"/>
              <a:t>Afsluiting</a:t>
            </a:r>
          </a:p>
          <a:p>
            <a:endParaRPr lang="nl-NL" dirty="0"/>
          </a:p>
          <a:p>
            <a:endParaRPr lang="nl-NL" dirty="0"/>
          </a:p>
          <a:p>
            <a:pPr marL="0" indent="0">
              <a:buNone/>
            </a:pPr>
            <a:endParaRPr lang="nl-NL" dirty="0"/>
          </a:p>
        </p:txBody>
      </p:sp>
      <p:pic>
        <p:nvPicPr>
          <p:cNvPr id="14338" name="Picture 2" descr="Programma 2019 – Oranje Comité Musselkanaa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168" y="2283718"/>
            <a:ext cx="2290614" cy="2290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2812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CE056-8507-94F5-271C-EA17F493E7C6}"/>
              </a:ext>
            </a:extLst>
          </p:cNvPr>
          <p:cNvSpPr>
            <a:spLocks noGrp="1"/>
          </p:cNvSpPr>
          <p:nvPr>
            <p:ph type="title"/>
          </p:nvPr>
        </p:nvSpPr>
        <p:spPr/>
        <p:txBody>
          <a:bodyPr/>
          <a:lstStyle/>
          <a:p>
            <a:r>
              <a:rPr lang="nl-NL" dirty="0"/>
              <a:t>Voorstelronde</a:t>
            </a:r>
          </a:p>
        </p:txBody>
      </p:sp>
      <p:sp>
        <p:nvSpPr>
          <p:cNvPr id="3" name="Tijdelijke aanduiding voor inhoud 2">
            <a:extLst>
              <a:ext uri="{FF2B5EF4-FFF2-40B4-BE49-F238E27FC236}">
                <a16:creationId xmlns:a16="http://schemas.microsoft.com/office/drawing/2014/main" id="{65BEC663-36C1-4DFF-97DF-C3EC29207963}"/>
              </a:ext>
            </a:extLst>
          </p:cNvPr>
          <p:cNvSpPr>
            <a:spLocks noGrp="1"/>
          </p:cNvSpPr>
          <p:nvPr>
            <p:ph idx="10"/>
          </p:nvPr>
        </p:nvSpPr>
        <p:spPr/>
        <p:txBody>
          <a:bodyPr/>
          <a:lstStyle/>
          <a:p>
            <a:r>
              <a:rPr lang="nl-NL" dirty="0"/>
              <a:t>Yassine Ouarghi </a:t>
            </a:r>
          </a:p>
          <a:p>
            <a:endParaRPr lang="nl-NL" dirty="0"/>
          </a:p>
          <a:p>
            <a:r>
              <a:rPr lang="nl-NL" dirty="0"/>
              <a:t>Nathalie Zutt</a:t>
            </a:r>
          </a:p>
          <a:p>
            <a:endParaRPr lang="nl-NL" dirty="0"/>
          </a:p>
          <a:p>
            <a:r>
              <a:rPr lang="nl-NL" dirty="0"/>
              <a:t>Simone Calis</a:t>
            </a:r>
          </a:p>
          <a:p>
            <a:endParaRPr lang="nl-NL" dirty="0"/>
          </a:p>
        </p:txBody>
      </p:sp>
      <p:pic>
        <p:nvPicPr>
          <p:cNvPr id="4" name="Afbeelding 3">
            <a:extLst>
              <a:ext uri="{FF2B5EF4-FFF2-40B4-BE49-F238E27FC236}">
                <a16:creationId xmlns:a16="http://schemas.microsoft.com/office/drawing/2014/main" id="{26AD2EED-EFE2-7E23-8097-342351DE3460}"/>
              </a:ext>
            </a:extLst>
          </p:cNvPr>
          <p:cNvPicPr>
            <a:picLocks noChangeAspect="1"/>
          </p:cNvPicPr>
          <p:nvPr/>
        </p:nvPicPr>
        <p:blipFill>
          <a:blip r:embed="rId2"/>
          <a:stretch>
            <a:fillRect/>
          </a:stretch>
        </p:blipFill>
        <p:spPr>
          <a:xfrm>
            <a:off x="3707904" y="1181096"/>
            <a:ext cx="4722434" cy="2260460"/>
          </a:xfrm>
          <a:prstGeom prst="rect">
            <a:avLst/>
          </a:prstGeom>
        </p:spPr>
      </p:pic>
    </p:spTree>
    <p:extLst>
      <p:ext uri="{BB962C8B-B14F-4D97-AF65-F5344CB8AC3E}">
        <p14:creationId xmlns:p14="http://schemas.microsoft.com/office/powerpoint/2010/main" val="498114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Doel bijeenkomst</a:t>
            </a:r>
          </a:p>
        </p:txBody>
      </p:sp>
      <p:sp>
        <p:nvSpPr>
          <p:cNvPr id="3" name="Tijdelijke aanduiding voor inhoud 2"/>
          <p:cNvSpPr>
            <a:spLocks noGrp="1"/>
          </p:cNvSpPr>
          <p:nvPr>
            <p:ph idx="10"/>
          </p:nvPr>
        </p:nvSpPr>
        <p:spPr>
          <a:xfrm>
            <a:off x="539552" y="1188000"/>
            <a:ext cx="8280920" cy="3384376"/>
          </a:xfrm>
        </p:spPr>
        <p:txBody>
          <a:bodyPr/>
          <a:lstStyle/>
          <a:p>
            <a:endParaRPr lang="nl-NL" dirty="0"/>
          </a:p>
          <a:p>
            <a:endParaRPr lang="nl-NL" dirty="0"/>
          </a:p>
          <a:p>
            <a:pPr marL="0" indent="0">
              <a:buNone/>
            </a:pPr>
            <a:endParaRPr lang="nl-NL" dirty="0"/>
          </a:p>
        </p:txBody>
      </p:sp>
      <p:pic>
        <p:nvPicPr>
          <p:cNvPr id="4" name="Afbeelding 3"/>
          <p:cNvPicPr>
            <a:picLocks noChangeAspect="1"/>
          </p:cNvPicPr>
          <p:nvPr/>
        </p:nvPicPr>
        <p:blipFill rotWithShape="1">
          <a:blip r:embed="rId2"/>
          <a:srcRect l="8712" t="17888" r="5792" b="13750"/>
          <a:stretch/>
        </p:blipFill>
        <p:spPr>
          <a:xfrm>
            <a:off x="6084168" y="7667"/>
            <a:ext cx="2952328" cy="2360666"/>
          </a:xfrm>
          <a:prstGeom prst="rect">
            <a:avLst/>
          </a:prstGeom>
        </p:spPr>
      </p:pic>
      <p:sp>
        <p:nvSpPr>
          <p:cNvPr id="5" name="Tekstvak 4">
            <a:extLst>
              <a:ext uri="{FF2B5EF4-FFF2-40B4-BE49-F238E27FC236}">
                <a16:creationId xmlns:a16="http://schemas.microsoft.com/office/drawing/2014/main" id="{3C4F9CCA-11B8-84D0-5121-EEC979199D99}"/>
              </a:ext>
            </a:extLst>
          </p:cNvPr>
          <p:cNvSpPr txBox="1"/>
          <p:nvPr/>
        </p:nvSpPr>
        <p:spPr>
          <a:xfrm>
            <a:off x="539552" y="945485"/>
            <a:ext cx="7992888" cy="3984168"/>
          </a:xfrm>
          <a:prstGeom prst="rect">
            <a:avLst/>
          </a:prstGeom>
          <a:noFill/>
        </p:spPr>
        <p:txBody>
          <a:bodyPr wrap="square" rtlCol="0">
            <a:spAutoFit/>
          </a:bodyPr>
          <a:lstStyle/>
          <a:p>
            <a:pPr marL="342900" indent="-342900">
              <a:lnSpc>
                <a:spcPct val="115000"/>
              </a:lnSpc>
              <a:buFont typeface="+mj-lt"/>
              <a:buAutoNum type="arabicPeriod"/>
              <a:tabLst>
                <a:tab pos="288290" algn="l"/>
                <a:tab pos="575945" algn="l"/>
                <a:tab pos="864235" algn="l"/>
              </a:tabLst>
            </a:pPr>
            <a: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t>Wat is de meeste ideale wijze voor zowel de </a:t>
            </a:r>
            <a:b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br>
            <a: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t>inwoner met verzoek voor traplift als de </a:t>
            </a:r>
            <a:b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br>
            <a: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t>aanbieder voor het plaatsen, onderhouden en </a:t>
            </a:r>
            <a:b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br>
            <a: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t>repareren van trapliften</a:t>
            </a:r>
          </a:p>
          <a:p>
            <a:pPr marL="342900" indent="-342900">
              <a:lnSpc>
                <a:spcPct val="115000"/>
              </a:lnSpc>
              <a:buFont typeface="+mj-lt"/>
              <a:buAutoNum type="arabicPeriod"/>
              <a:tabLst>
                <a:tab pos="288290" algn="l"/>
                <a:tab pos="575945" algn="l"/>
                <a:tab pos="864235" algn="l"/>
              </a:tabLst>
            </a:pPr>
            <a: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t>Waar zien jullie kansen om zo optimaal mogelijk gebruik te maken van </a:t>
            </a:r>
          </a:p>
          <a:p>
            <a:pPr>
              <a:lnSpc>
                <a:spcPct val="115000"/>
              </a:lnSpc>
              <a:tabLst>
                <a:tab pos="288290" algn="l"/>
                <a:tab pos="575945" algn="l"/>
                <a:tab pos="864235" algn="l"/>
              </a:tabLst>
            </a:pPr>
            <a:r>
              <a:rPr lang="nl-NL" sz="1800" dirty="0">
                <a:solidFill>
                  <a:srgbClr val="262626"/>
                </a:solidFill>
                <a:latin typeface="Roboto" panose="02000000000000000000" pitchFamily="2" charset="0"/>
                <a:ea typeface="Calibri" panose="020F0502020204030204" pitchFamily="34" charset="0"/>
                <a:cs typeface="Times New Roman" panose="02020603050405020304" pitchFamily="18" charset="0"/>
              </a:rPr>
              <a:t>      m</a:t>
            </a:r>
            <a: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t>aterialen?</a:t>
            </a:r>
          </a:p>
          <a:p>
            <a:pPr>
              <a:lnSpc>
                <a:spcPct val="115000"/>
              </a:lnSpc>
              <a:tabLst>
                <a:tab pos="288290" algn="l"/>
                <a:tab pos="575945" algn="l"/>
                <a:tab pos="864235" algn="l"/>
              </a:tabLst>
            </a:pPr>
            <a:r>
              <a:rPr lang="nl-NL" sz="1800" dirty="0">
                <a:solidFill>
                  <a:srgbClr val="262626"/>
                </a:solidFill>
                <a:latin typeface="Roboto" panose="02000000000000000000" pitchFamily="2" charset="0"/>
                <a:ea typeface="Calibri" panose="020F0502020204030204" pitchFamily="34" charset="0"/>
                <a:cs typeface="Times New Roman" panose="02020603050405020304" pitchFamily="18" charset="0"/>
              </a:rPr>
              <a:t>3.   </a:t>
            </a:r>
            <a:r>
              <a:rPr lang="nl-NL" sz="1800" dirty="0">
                <a:solidFill>
                  <a:srgbClr val="262626"/>
                </a:solidFill>
                <a:effectLst/>
                <a:latin typeface="Roboto" panose="02000000000000000000" pitchFamily="2" charset="0"/>
                <a:ea typeface="Calibri" panose="020F0502020204030204" pitchFamily="34" charset="0"/>
                <a:cs typeface="Times New Roman" panose="02020603050405020304" pitchFamily="18" charset="0"/>
              </a:rPr>
              <a:t>Hoe zien jullie het plaatsen van trapliften in relatie tot het bouwbesluit.</a:t>
            </a:r>
          </a:p>
          <a:p>
            <a:endParaRPr lang="nl-NL" sz="1800" dirty="0">
              <a:latin typeface="Roboto" panose="02000000000000000000" pitchFamily="2" charset="0"/>
              <a:ea typeface="Roboto" panose="02000000000000000000" pitchFamily="2" charset="0"/>
              <a:cs typeface="Roboto" panose="02000000000000000000" pitchFamily="2" charset="0"/>
            </a:endParaRPr>
          </a:p>
          <a:p>
            <a:r>
              <a:rPr lang="nl-NL" sz="1800" dirty="0">
                <a:latin typeface="Roboto" panose="02000000000000000000" pitchFamily="2" charset="0"/>
                <a:ea typeface="Roboto" panose="02000000000000000000" pitchFamily="2" charset="0"/>
                <a:cs typeface="Roboto" panose="02000000000000000000" pitchFamily="2" charset="0"/>
              </a:rPr>
              <a:t>Wij verwachten dat u voor bij het beantwoorden van de vragen rekening houdt met de volgende punten: </a:t>
            </a:r>
          </a:p>
          <a:p>
            <a:r>
              <a:rPr lang="nl-NL" sz="1800" dirty="0">
                <a:latin typeface="Roboto" panose="02000000000000000000" pitchFamily="2" charset="0"/>
                <a:ea typeface="Roboto" panose="02000000000000000000" pitchFamily="2" charset="0"/>
                <a:cs typeface="Roboto" panose="02000000000000000000" pitchFamily="2" charset="0"/>
              </a:rPr>
              <a:t>· Kosten efficiënt en kwalitatief effectieve inrichting. </a:t>
            </a:r>
          </a:p>
          <a:p>
            <a:r>
              <a:rPr lang="nl-NL" sz="1800" dirty="0">
                <a:latin typeface="Roboto" panose="02000000000000000000" pitchFamily="2" charset="0"/>
                <a:ea typeface="Roboto" panose="02000000000000000000" pitchFamily="2" charset="0"/>
                <a:cs typeface="Roboto" panose="02000000000000000000" pitchFamily="2" charset="0"/>
              </a:rPr>
              <a:t>· Duurzaamheid </a:t>
            </a:r>
          </a:p>
          <a:p>
            <a:endParaRPr lang="nl-NL" sz="1800" dirty="0">
              <a:solidFill>
                <a:srgbClr val="052F42"/>
              </a:solidFill>
              <a:latin typeface="+mn-lt"/>
            </a:endParaRPr>
          </a:p>
        </p:txBody>
      </p:sp>
    </p:spTree>
    <p:extLst>
      <p:ext uri="{BB962C8B-B14F-4D97-AF65-F5344CB8AC3E}">
        <p14:creationId xmlns:p14="http://schemas.microsoft.com/office/powerpoint/2010/main" val="796634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C:\Users\j.vanslooten\Pictures\RegioGV-bijgesneden.png"/>
          <p:cNvPicPr/>
          <p:nvPr/>
        </p:nvPicPr>
        <p:blipFill>
          <a:blip r:embed="rId2">
            <a:extLst>
              <a:ext uri="{28A0092B-C50C-407E-A947-70E740481C1C}">
                <a14:useLocalDpi xmlns:a14="http://schemas.microsoft.com/office/drawing/2010/main" val="0"/>
              </a:ext>
            </a:extLst>
          </a:blip>
          <a:srcRect/>
          <a:stretch>
            <a:fillRect/>
          </a:stretch>
        </p:blipFill>
        <p:spPr bwMode="auto">
          <a:xfrm>
            <a:off x="2195736" y="746560"/>
            <a:ext cx="5756910" cy="3964940"/>
          </a:xfrm>
          <a:prstGeom prst="rect">
            <a:avLst/>
          </a:prstGeom>
          <a:noFill/>
          <a:ln>
            <a:noFill/>
          </a:ln>
        </p:spPr>
      </p:pic>
      <p:sp>
        <p:nvSpPr>
          <p:cNvPr id="2" name="Titel 1"/>
          <p:cNvSpPr>
            <a:spLocks noGrp="1"/>
          </p:cNvSpPr>
          <p:nvPr>
            <p:ph type="title"/>
          </p:nvPr>
        </p:nvSpPr>
        <p:spPr/>
        <p:txBody>
          <a:bodyPr/>
          <a:lstStyle/>
          <a:p>
            <a:r>
              <a:rPr lang="nl-NL" dirty="0"/>
              <a:t>Deelnemende  gemeenten per 2023		</a:t>
            </a:r>
          </a:p>
        </p:txBody>
      </p:sp>
      <p:sp>
        <p:nvSpPr>
          <p:cNvPr id="3" name="Tijdelijke aanduiding voor inhoud 2"/>
          <p:cNvSpPr>
            <a:spLocks noGrp="1"/>
          </p:cNvSpPr>
          <p:nvPr>
            <p:ph idx="10"/>
          </p:nvPr>
        </p:nvSpPr>
        <p:spPr/>
        <p:txBody>
          <a:bodyPr/>
          <a:lstStyle/>
          <a:p>
            <a:endParaRPr lang="nl-NL" dirty="0"/>
          </a:p>
          <a:p>
            <a:endParaRPr lang="nl-NL" dirty="0"/>
          </a:p>
        </p:txBody>
      </p:sp>
      <p:sp>
        <p:nvSpPr>
          <p:cNvPr id="6" name="Verbodssymbool 5"/>
          <p:cNvSpPr/>
          <p:nvPr/>
        </p:nvSpPr>
        <p:spPr>
          <a:xfrm>
            <a:off x="3707904" y="2067694"/>
            <a:ext cx="432048" cy="360040"/>
          </a:xfrm>
          <a:prstGeom prst="noSmoking">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nl-NL">
              <a:solidFill>
                <a:schemeClr val="tx1"/>
              </a:solidFill>
            </a:endParaRPr>
          </a:p>
        </p:txBody>
      </p:sp>
    </p:spTree>
    <p:extLst>
      <p:ext uri="{BB962C8B-B14F-4D97-AF65-F5344CB8AC3E}">
        <p14:creationId xmlns:p14="http://schemas.microsoft.com/office/powerpoint/2010/main" val="430462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isclaimer | Skimaqu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8820" y="3435846"/>
            <a:ext cx="2160239" cy="108012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nl-NL" dirty="0"/>
              <a:t>Disclaimer</a:t>
            </a:r>
          </a:p>
        </p:txBody>
      </p:sp>
      <p:sp>
        <p:nvSpPr>
          <p:cNvPr id="3" name="Tijdelijke aanduiding voor inhoud 2"/>
          <p:cNvSpPr>
            <a:spLocks noGrp="1"/>
          </p:cNvSpPr>
          <p:nvPr>
            <p:ph idx="10"/>
          </p:nvPr>
        </p:nvSpPr>
        <p:spPr>
          <a:xfrm>
            <a:off x="539552" y="987574"/>
            <a:ext cx="8064896" cy="3384376"/>
          </a:xfrm>
        </p:spPr>
        <p:txBody>
          <a:bodyPr/>
          <a:lstStyle/>
          <a:p>
            <a:pPr marL="0" indent="0">
              <a:buNone/>
            </a:pPr>
            <a:r>
              <a:rPr lang="nl-NL" b="1" i="1" dirty="0"/>
              <a:t>Deze marktconsultatie is bedoelt als informatieve sessie om de mogelijkheden voor contratering per 1 februari 2024 te onderzoeken.</a:t>
            </a:r>
          </a:p>
          <a:p>
            <a:pPr marL="0" indent="0">
              <a:buNone/>
            </a:pPr>
            <a:endParaRPr lang="nl-NL" b="1" i="1" dirty="0"/>
          </a:p>
          <a:p>
            <a:pPr marL="0" indent="0">
              <a:buNone/>
            </a:pPr>
            <a:r>
              <a:rPr lang="nl-NL" b="1" i="1" dirty="0"/>
              <a:t>Aan uitlatingen gedaan tijdens deze bijeenkomst of binnen deze presentatie kunnen geen rechten worden ontleend.</a:t>
            </a:r>
          </a:p>
          <a:p>
            <a:pPr marL="0" indent="0" algn="ctr">
              <a:buNone/>
            </a:pPr>
            <a:endParaRPr lang="nl-NL" b="1" i="1" dirty="0"/>
          </a:p>
          <a:p>
            <a:pPr marL="0" indent="0">
              <a:buNone/>
            </a:pPr>
            <a:r>
              <a:rPr lang="nl-NL" b="1" i="1" dirty="0"/>
              <a:t>Leveranciers worden met klem verzocht om bij vragen over het vervolg van de procedure enkel contact op te nemen met de centrale contactpersoon via </a:t>
            </a:r>
            <a:r>
              <a:rPr lang="nl-NL" b="1" i="1" dirty="0">
                <a:hlinkClick r:id="rId3"/>
              </a:rPr>
              <a:t>contractbeheer@regiogv.nl</a:t>
            </a:r>
            <a:endParaRPr lang="nl-NL" b="1" i="1" dirty="0"/>
          </a:p>
          <a:p>
            <a:pPr marL="0" indent="0">
              <a:buNone/>
            </a:pPr>
            <a:endParaRPr lang="nl-NL" b="1" i="1" dirty="0"/>
          </a:p>
          <a:p>
            <a:pPr marL="0" indent="0">
              <a:buNone/>
            </a:pPr>
            <a:r>
              <a:rPr lang="nl-NL" b="1" i="1" dirty="0"/>
              <a:t>Mededelingen en verslagen worden openbaar gedeeld via de site aanbestedingskalender.nl</a:t>
            </a:r>
          </a:p>
        </p:txBody>
      </p:sp>
    </p:spTree>
    <p:extLst>
      <p:ext uri="{BB962C8B-B14F-4D97-AF65-F5344CB8AC3E}">
        <p14:creationId xmlns:p14="http://schemas.microsoft.com/office/powerpoint/2010/main" val="4123150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Data analyse vanuit Opdrachtgever			</a:t>
            </a:r>
          </a:p>
        </p:txBody>
      </p:sp>
      <p:sp>
        <p:nvSpPr>
          <p:cNvPr id="3" name="Tijdelijke aanduiding voor inhoud 2"/>
          <p:cNvSpPr>
            <a:spLocks noGrp="1"/>
          </p:cNvSpPr>
          <p:nvPr>
            <p:ph idx="10"/>
          </p:nvPr>
        </p:nvSpPr>
        <p:spPr>
          <a:xfrm>
            <a:off x="251520" y="1203598"/>
            <a:ext cx="8784976" cy="3368778"/>
          </a:xfrm>
        </p:spPr>
        <p:txBody>
          <a:bodyPr/>
          <a:lstStyle/>
          <a:p>
            <a:r>
              <a:rPr lang="nl-NL" dirty="0"/>
              <a:t>In algemene zin is het aantal verstrekte trapliften per jaar nagenoeg gelijk gebleven. In 2020 (en deels 2021) is er tijdelijk een toename van het aantal verstrekte trapliften geweest, echter vanaf medio 2021 en 2022 is het stabiel.</a:t>
            </a:r>
          </a:p>
          <a:p>
            <a:endParaRPr lang="nl-NL" dirty="0"/>
          </a:p>
          <a:p>
            <a:endParaRPr lang="nl-NL" dirty="0"/>
          </a:p>
          <a:p>
            <a:pPr marL="0" indent="0">
              <a:buNone/>
            </a:pPr>
            <a:endParaRPr lang="nl-NL" dirty="0"/>
          </a:p>
        </p:txBody>
      </p:sp>
      <p:pic>
        <p:nvPicPr>
          <p:cNvPr id="15362" name="Picture 2" descr="Data-analyse &amp; professionals: waar te beginnen - Jous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6256" y="41319"/>
            <a:ext cx="2088232" cy="11833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el 5">
            <a:extLst>
              <a:ext uri="{FF2B5EF4-FFF2-40B4-BE49-F238E27FC236}">
                <a16:creationId xmlns:a16="http://schemas.microsoft.com/office/drawing/2014/main" id="{901A4E05-3B2F-172B-BB0D-1092A1C8C29F}"/>
              </a:ext>
            </a:extLst>
          </p:cNvPr>
          <p:cNvGraphicFramePr>
            <a:graphicFrameLocks noGrp="1"/>
          </p:cNvGraphicFramePr>
          <p:nvPr>
            <p:extLst>
              <p:ext uri="{D42A27DB-BD31-4B8C-83A1-F6EECF244321}">
                <p14:modId xmlns:p14="http://schemas.microsoft.com/office/powerpoint/2010/main" val="1449142499"/>
              </p:ext>
            </p:extLst>
          </p:nvPr>
        </p:nvGraphicFramePr>
        <p:xfrm>
          <a:off x="683568" y="2127588"/>
          <a:ext cx="8136902" cy="1940560"/>
        </p:xfrm>
        <a:graphic>
          <a:graphicData uri="http://schemas.openxmlformats.org/drawingml/2006/table">
            <a:tbl>
              <a:tblPr firstRow="1" bandRow="1">
                <a:tableStyleId>{5C22544A-7EE6-4342-B048-85BDC9FD1C3A}</a:tableStyleId>
              </a:tblPr>
              <a:tblGrid>
                <a:gridCol w="3528392">
                  <a:extLst>
                    <a:ext uri="{9D8B030D-6E8A-4147-A177-3AD203B41FA5}">
                      <a16:colId xmlns:a16="http://schemas.microsoft.com/office/drawing/2014/main" val="2231014274"/>
                    </a:ext>
                  </a:extLst>
                </a:gridCol>
                <a:gridCol w="792088">
                  <a:extLst>
                    <a:ext uri="{9D8B030D-6E8A-4147-A177-3AD203B41FA5}">
                      <a16:colId xmlns:a16="http://schemas.microsoft.com/office/drawing/2014/main" val="213315638"/>
                    </a:ext>
                  </a:extLst>
                </a:gridCol>
                <a:gridCol w="792088">
                  <a:extLst>
                    <a:ext uri="{9D8B030D-6E8A-4147-A177-3AD203B41FA5}">
                      <a16:colId xmlns:a16="http://schemas.microsoft.com/office/drawing/2014/main" val="57839904"/>
                    </a:ext>
                  </a:extLst>
                </a:gridCol>
                <a:gridCol w="792088">
                  <a:extLst>
                    <a:ext uri="{9D8B030D-6E8A-4147-A177-3AD203B41FA5}">
                      <a16:colId xmlns:a16="http://schemas.microsoft.com/office/drawing/2014/main" val="2450101543"/>
                    </a:ext>
                  </a:extLst>
                </a:gridCol>
                <a:gridCol w="792088">
                  <a:extLst>
                    <a:ext uri="{9D8B030D-6E8A-4147-A177-3AD203B41FA5}">
                      <a16:colId xmlns:a16="http://schemas.microsoft.com/office/drawing/2014/main" val="4052696453"/>
                    </a:ext>
                  </a:extLst>
                </a:gridCol>
                <a:gridCol w="1440158">
                  <a:extLst>
                    <a:ext uri="{9D8B030D-6E8A-4147-A177-3AD203B41FA5}">
                      <a16:colId xmlns:a16="http://schemas.microsoft.com/office/drawing/2014/main" val="2811973027"/>
                    </a:ext>
                  </a:extLst>
                </a:gridCol>
              </a:tblGrid>
              <a:tr h="352082">
                <a:tc>
                  <a:txBody>
                    <a:bodyPr/>
                    <a:lstStyle/>
                    <a:p>
                      <a:r>
                        <a:rPr lang="nl-NL" sz="1200" dirty="0"/>
                        <a:t>Type traplift</a:t>
                      </a:r>
                    </a:p>
                  </a:txBody>
                  <a:tcPr/>
                </a:tc>
                <a:tc>
                  <a:txBody>
                    <a:bodyPr/>
                    <a:lstStyle/>
                    <a:p>
                      <a:pPr algn="ctr"/>
                      <a:r>
                        <a:rPr lang="nl-NL" sz="1200" dirty="0"/>
                        <a:t>2019</a:t>
                      </a:r>
                    </a:p>
                  </a:txBody>
                  <a:tcPr/>
                </a:tc>
                <a:tc>
                  <a:txBody>
                    <a:bodyPr/>
                    <a:lstStyle/>
                    <a:p>
                      <a:pPr algn="ctr"/>
                      <a:r>
                        <a:rPr lang="nl-NL" sz="1200" dirty="0"/>
                        <a:t>2020</a:t>
                      </a:r>
                    </a:p>
                  </a:txBody>
                  <a:tcPr/>
                </a:tc>
                <a:tc>
                  <a:txBody>
                    <a:bodyPr/>
                    <a:lstStyle/>
                    <a:p>
                      <a:pPr algn="ctr"/>
                      <a:r>
                        <a:rPr lang="nl-NL" sz="1200" dirty="0"/>
                        <a:t>2021</a:t>
                      </a:r>
                    </a:p>
                  </a:txBody>
                  <a:tcPr/>
                </a:tc>
                <a:tc>
                  <a:txBody>
                    <a:bodyPr/>
                    <a:lstStyle/>
                    <a:p>
                      <a:pPr algn="ctr"/>
                      <a:r>
                        <a:rPr lang="nl-NL" sz="1200" dirty="0"/>
                        <a:t>2022</a:t>
                      </a:r>
                    </a:p>
                  </a:txBody>
                  <a:tcPr/>
                </a:tc>
                <a:tc>
                  <a:txBody>
                    <a:bodyPr/>
                    <a:lstStyle/>
                    <a:p>
                      <a:pPr algn="ctr"/>
                      <a:r>
                        <a:rPr lang="nl-NL" sz="1200" dirty="0"/>
                        <a:t>2023 (geëxtrapoleerd)</a:t>
                      </a:r>
                    </a:p>
                  </a:txBody>
                  <a:tcPr/>
                </a:tc>
                <a:extLst>
                  <a:ext uri="{0D108BD9-81ED-4DB2-BD59-A6C34878D82A}">
                    <a16:rowId xmlns:a16="http://schemas.microsoft.com/office/drawing/2014/main" val="1818888391"/>
                  </a:ext>
                </a:extLst>
              </a:tr>
              <a:tr h="370840">
                <a:tc>
                  <a:txBody>
                    <a:bodyPr/>
                    <a:lstStyle/>
                    <a:p>
                      <a:r>
                        <a:rPr lang="nl-NL" sz="1600" dirty="0"/>
                        <a:t>Recht (met/zonder uitloop) muur</a:t>
                      </a:r>
                    </a:p>
                  </a:txBody>
                  <a:tcPr/>
                </a:tc>
                <a:tc>
                  <a:txBody>
                    <a:bodyPr/>
                    <a:lstStyle/>
                    <a:p>
                      <a:r>
                        <a:rPr lang="nl-NL" sz="1600" dirty="0"/>
                        <a:t>29</a:t>
                      </a:r>
                    </a:p>
                  </a:txBody>
                  <a:tcPr/>
                </a:tc>
                <a:tc>
                  <a:txBody>
                    <a:bodyPr/>
                    <a:lstStyle/>
                    <a:p>
                      <a:r>
                        <a:rPr lang="nl-NL" sz="1600" dirty="0"/>
                        <a:t>49</a:t>
                      </a:r>
                    </a:p>
                  </a:txBody>
                  <a:tcPr/>
                </a:tc>
                <a:tc>
                  <a:txBody>
                    <a:bodyPr/>
                    <a:lstStyle/>
                    <a:p>
                      <a:r>
                        <a:rPr lang="nl-NL" sz="1600" dirty="0"/>
                        <a:t>40</a:t>
                      </a:r>
                    </a:p>
                  </a:txBody>
                  <a:tcPr/>
                </a:tc>
                <a:tc>
                  <a:txBody>
                    <a:bodyPr/>
                    <a:lstStyle/>
                    <a:p>
                      <a:r>
                        <a:rPr lang="nl-NL" sz="1600" dirty="0"/>
                        <a:t>32</a:t>
                      </a:r>
                    </a:p>
                  </a:txBody>
                  <a:tcPr/>
                </a:tc>
                <a:tc>
                  <a:txBody>
                    <a:bodyPr/>
                    <a:lstStyle/>
                    <a:p>
                      <a:r>
                        <a:rPr lang="nl-NL" sz="1600" dirty="0"/>
                        <a:t>24</a:t>
                      </a:r>
                    </a:p>
                  </a:txBody>
                  <a:tcPr/>
                </a:tc>
                <a:extLst>
                  <a:ext uri="{0D108BD9-81ED-4DB2-BD59-A6C34878D82A}">
                    <a16:rowId xmlns:a16="http://schemas.microsoft.com/office/drawing/2014/main" val="2067932380"/>
                  </a:ext>
                </a:extLst>
              </a:tr>
              <a:tr h="370840">
                <a:tc>
                  <a:txBody>
                    <a:bodyPr/>
                    <a:lstStyle/>
                    <a:p>
                      <a:r>
                        <a:rPr lang="nl-NL" sz="1600" dirty="0"/>
                        <a:t>Traplift 1 bocht, muurzijde</a:t>
                      </a:r>
                    </a:p>
                  </a:txBody>
                  <a:tcPr/>
                </a:tc>
                <a:tc>
                  <a:txBody>
                    <a:bodyPr/>
                    <a:lstStyle/>
                    <a:p>
                      <a:r>
                        <a:rPr lang="nl-NL" sz="1600" dirty="0"/>
                        <a:t>65</a:t>
                      </a:r>
                    </a:p>
                  </a:txBody>
                  <a:tcPr/>
                </a:tc>
                <a:tc>
                  <a:txBody>
                    <a:bodyPr/>
                    <a:lstStyle/>
                    <a:p>
                      <a:r>
                        <a:rPr lang="nl-NL" sz="1600" dirty="0"/>
                        <a:t>91</a:t>
                      </a:r>
                    </a:p>
                  </a:txBody>
                  <a:tcPr/>
                </a:tc>
                <a:tc>
                  <a:txBody>
                    <a:bodyPr/>
                    <a:lstStyle/>
                    <a:p>
                      <a:r>
                        <a:rPr lang="nl-NL" sz="1600" dirty="0"/>
                        <a:t>77</a:t>
                      </a:r>
                    </a:p>
                  </a:txBody>
                  <a:tcPr/>
                </a:tc>
                <a:tc>
                  <a:txBody>
                    <a:bodyPr/>
                    <a:lstStyle/>
                    <a:p>
                      <a:r>
                        <a:rPr lang="nl-NL" sz="1600" dirty="0"/>
                        <a:t>97</a:t>
                      </a:r>
                    </a:p>
                  </a:txBody>
                  <a:tcPr/>
                </a:tc>
                <a:tc>
                  <a:txBody>
                    <a:bodyPr/>
                    <a:lstStyle/>
                    <a:p>
                      <a:r>
                        <a:rPr lang="nl-NL" sz="1600" dirty="0"/>
                        <a:t>93</a:t>
                      </a:r>
                    </a:p>
                  </a:txBody>
                  <a:tcPr/>
                </a:tc>
                <a:extLst>
                  <a:ext uri="{0D108BD9-81ED-4DB2-BD59-A6C34878D82A}">
                    <a16:rowId xmlns:a16="http://schemas.microsoft.com/office/drawing/2014/main" val="1781998381"/>
                  </a:ext>
                </a:extLst>
              </a:tr>
              <a:tr h="370840">
                <a:tc>
                  <a:txBody>
                    <a:bodyPr/>
                    <a:lstStyle/>
                    <a:p>
                      <a:r>
                        <a:rPr lang="nl-NL" sz="1600" dirty="0"/>
                        <a:t>Traplift 2 bochten muurzijde</a:t>
                      </a:r>
                    </a:p>
                  </a:txBody>
                  <a:tcPr/>
                </a:tc>
                <a:tc>
                  <a:txBody>
                    <a:bodyPr/>
                    <a:lstStyle/>
                    <a:p>
                      <a:r>
                        <a:rPr lang="nl-NL" sz="1600" dirty="0"/>
                        <a:t>77</a:t>
                      </a:r>
                    </a:p>
                  </a:txBody>
                  <a:tcPr/>
                </a:tc>
                <a:tc>
                  <a:txBody>
                    <a:bodyPr/>
                    <a:lstStyle/>
                    <a:p>
                      <a:r>
                        <a:rPr lang="nl-NL" sz="1600" dirty="0"/>
                        <a:t>104</a:t>
                      </a:r>
                    </a:p>
                  </a:txBody>
                  <a:tcPr/>
                </a:tc>
                <a:tc>
                  <a:txBody>
                    <a:bodyPr/>
                    <a:lstStyle/>
                    <a:p>
                      <a:r>
                        <a:rPr lang="nl-NL" sz="1600" dirty="0"/>
                        <a:t>97</a:t>
                      </a:r>
                    </a:p>
                  </a:txBody>
                  <a:tcPr/>
                </a:tc>
                <a:tc>
                  <a:txBody>
                    <a:bodyPr/>
                    <a:lstStyle/>
                    <a:p>
                      <a:r>
                        <a:rPr lang="nl-NL" sz="1600" dirty="0"/>
                        <a:t>86</a:t>
                      </a:r>
                    </a:p>
                  </a:txBody>
                  <a:tcPr/>
                </a:tc>
                <a:tc>
                  <a:txBody>
                    <a:bodyPr/>
                    <a:lstStyle/>
                    <a:p>
                      <a:r>
                        <a:rPr lang="nl-NL" sz="1600" dirty="0"/>
                        <a:t>108</a:t>
                      </a:r>
                    </a:p>
                  </a:txBody>
                  <a:tcPr/>
                </a:tc>
                <a:extLst>
                  <a:ext uri="{0D108BD9-81ED-4DB2-BD59-A6C34878D82A}">
                    <a16:rowId xmlns:a16="http://schemas.microsoft.com/office/drawing/2014/main" val="1875770667"/>
                  </a:ext>
                </a:extLst>
              </a:tr>
              <a:tr h="370840">
                <a:tc>
                  <a:txBody>
                    <a:bodyPr/>
                    <a:lstStyle/>
                    <a:p>
                      <a:r>
                        <a:rPr lang="nl-NL" sz="1600" dirty="0"/>
                        <a:t>Overige trapliften (bordes etc.)</a:t>
                      </a:r>
                    </a:p>
                  </a:txBody>
                  <a:tcPr/>
                </a:tc>
                <a:tc>
                  <a:txBody>
                    <a:bodyPr/>
                    <a:lstStyle/>
                    <a:p>
                      <a:r>
                        <a:rPr lang="nl-NL" sz="1600" dirty="0"/>
                        <a:t>5</a:t>
                      </a:r>
                    </a:p>
                  </a:txBody>
                  <a:tcPr/>
                </a:tc>
                <a:tc>
                  <a:txBody>
                    <a:bodyPr/>
                    <a:lstStyle/>
                    <a:p>
                      <a:r>
                        <a:rPr lang="nl-NL" sz="1600" dirty="0"/>
                        <a:t>2</a:t>
                      </a:r>
                    </a:p>
                  </a:txBody>
                  <a:tcPr/>
                </a:tc>
                <a:tc>
                  <a:txBody>
                    <a:bodyPr/>
                    <a:lstStyle/>
                    <a:p>
                      <a:r>
                        <a:rPr lang="nl-NL" sz="1600" dirty="0"/>
                        <a:t>1</a:t>
                      </a:r>
                    </a:p>
                  </a:txBody>
                  <a:tcPr/>
                </a:tc>
                <a:tc>
                  <a:txBody>
                    <a:bodyPr/>
                    <a:lstStyle/>
                    <a:p>
                      <a:r>
                        <a:rPr lang="nl-NL" sz="1600" dirty="0"/>
                        <a:t>1</a:t>
                      </a:r>
                    </a:p>
                  </a:txBody>
                  <a:tcPr/>
                </a:tc>
                <a:tc>
                  <a:txBody>
                    <a:bodyPr/>
                    <a:lstStyle/>
                    <a:p>
                      <a:r>
                        <a:rPr lang="nl-NL" sz="1600" dirty="0"/>
                        <a:t>0</a:t>
                      </a:r>
                    </a:p>
                  </a:txBody>
                  <a:tcPr/>
                </a:tc>
                <a:extLst>
                  <a:ext uri="{0D108BD9-81ED-4DB2-BD59-A6C34878D82A}">
                    <a16:rowId xmlns:a16="http://schemas.microsoft.com/office/drawing/2014/main" val="2699337718"/>
                  </a:ext>
                </a:extLst>
              </a:tr>
            </a:tbl>
          </a:graphicData>
        </a:graphic>
      </p:graphicFrame>
    </p:spTree>
    <p:extLst>
      <p:ext uri="{BB962C8B-B14F-4D97-AF65-F5344CB8AC3E}">
        <p14:creationId xmlns:p14="http://schemas.microsoft.com/office/powerpoint/2010/main" val="1520671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Data analyse vanuit Opdrachtgever			</a:t>
            </a:r>
          </a:p>
        </p:txBody>
      </p:sp>
      <p:sp>
        <p:nvSpPr>
          <p:cNvPr id="3" name="Tijdelijke aanduiding voor inhoud 2"/>
          <p:cNvSpPr>
            <a:spLocks noGrp="1"/>
          </p:cNvSpPr>
          <p:nvPr>
            <p:ph idx="10"/>
          </p:nvPr>
        </p:nvSpPr>
        <p:spPr/>
        <p:txBody>
          <a:bodyPr/>
          <a:lstStyle/>
          <a:p>
            <a:r>
              <a:rPr lang="nl-NL" dirty="0"/>
              <a:t>Het aantal trapliften aan de spilzijde is toegenomen met name vanaf medio 2022 en 2023, waarschijnlijk als gevolg van discussie bouwbesluit.</a:t>
            </a:r>
          </a:p>
          <a:p>
            <a:endParaRPr lang="nl-NL" dirty="0"/>
          </a:p>
          <a:p>
            <a:endParaRPr lang="nl-NL" dirty="0"/>
          </a:p>
          <a:p>
            <a:endParaRPr lang="nl-NL" dirty="0"/>
          </a:p>
          <a:p>
            <a:pPr marL="0" indent="0">
              <a:buNone/>
            </a:pPr>
            <a:endParaRPr lang="nl-NL" dirty="0"/>
          </a:p>
        </p:txBody>
      </p:sp>
      <p:pic>
        <p:nvPicPr>
          <p:cNvPr id="15362" name="Picture 2" descr="Data-analyse &amp; professionals: waar te beginnen - Jous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2240" y="4668"/>
            <a:ext cx="2088232" cy="11833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el 4">
            <a:extLst>
              <a:ext uri="{FF2B5EF4-FFF2-40B4-BE49-F238E27FC236}">
                <a16:creationId xmlns:a16="http://schemas.microsoft.com/office/drawing/2014/main" id="{99AD80C1-BC3D-BCEA-A417-0248D72AE55A}"/>
              </a:ext>
            </a:extLst>
          </p:cNvPr>
          <p:cNvGraphicFramePr>
            <a:graphicFrameLocks noGrp="1"/>
          </p:cNvGraphicFramePr>
          <p:nvPr>
            <p:extLst>
              <p:ext uri="{D42A27DB-BD31-4B8C-83A1-F6EECF244321}">
                <p14:modId xmlns:p14="http://schemas.microsoft.com/office/powerpoint/2010/main" val="1352924584"/>
              </p:ext>
            </p:extLst>
          </p:nvPr>
        </p:nvGraphicFramePr>
        <p:xfrm>
          <a:off x="755576" y="2347718"/>
          <a:ext cx="7776864" cy="1569720"/>
        </p:xfrm>
        <a:graphic>
          <a:graphicData uri="http://schemas.openxmlformats.org/drawingml/2006/table">
            <a:tbl>
              <a:tblPr firstRow="1" bandRow="1">
                <a:tableStyleId>{5C22544A-7EE6-4342-B048-85BDC9FD1C3A}</a:tableStyleId>
              </a:tblPr>
              <a:tblGrid>
                <a:gridCol w="3384376">
                  <a:extLst>
                    <a:ext uri="{9D8B030D-6E8A-4147-A177-3AD203B41FA5}">
                      <a16:colId xmlns:a16="http://schemas.microsoft.com/office/drawing/2014/main" val="2441395519"/>
                    </a:ext>
                  </a:extLst>
                </a:gridCol>
                <a:gridCol w="720080">
                  <a:extLst>
                    <a:ext uri="{9D8B030D-6E8A-4147-A177-3AD203B41FA5}">
                      <a16:colId xmlns:a16="http://schemas.microsoft.com/office/drawing/2014/main" val="72349751"/>
                    </a:ext>
                  </a:extLst>
                </a:gridCol>
                <a:gridCol w="792088">
                  <a:extLst>
                    <a:ext uri="{9D8B030D-6E8A-4147-A177-3AD203B41FA5}">
                      <a16:colId xmlns:a16="http://schemas.microsoft.com/office/drawing/2014/main" val="4129517758"/>
                    </a:ext>
                  </a:extLst>
                </a:gridCol>
                <a:gridCol w="792088">
                  <a:extLst>
                    <a:ext uri="{9D8B030D-6E8A-4147-A177-3AD203B41FA5}">
                      <a16:colId xmlns:a16="http://schemas.microsoft.com/office/drawing/2014/main" val="3704005041"/>
                    </a:ext>
                  </a:extLst>
                </a:gridCol>
                <a:gridCol w="648072">
                  <a:extLst>
                    <a:ext uri="{9D8B030D-6E8A-4147-A177-3AD203B41FA5}">
                      <a16:colId xmlns:a16="http://schemas.microsoft.com/office/drawing/2014/main" val="3445268820"/>
                    </a:ext>
                  </a:extLst>
                </a:gridCol>
                <a:gridCol w="1440160">
                  <a:extLst>
                    <a:ext uri="{9D8B030D-6E8A-4147-A177-3AD203B41FA5}">
                      <a16:colId xmlns:a16="http://schemas.microsoft.com/office/drawing/2014/main" val="2170498909"/>
                    </a:ext>
                  </a:extLst>
                </a:gridCol>
              </a:tblGrid>
              <a:tr h="370840">
                <a:tc>
                  <a:txBody>
                    <a:bodyPr/>
                    <a:lstStyle/>
                    <a:p>
                      <a:pPr algn="l"/>
                      <a:r>
                        <a:rPr lang="nl-NL" sz="1200" dirty="0"/>
                        <a:t>Type traplift</a:t>
                      </a:r>
                    </a:p>
                  </a:txBody>
                  <a:tcPr/>
                </a:tc>
                <a:tc>
                  <a:txBody>
                    <a:bodyPr/>
                    <a:lstStyle/>
                    <a:p>
                      <a:pPr algn="ctr"/>
                      <a:r>
                        <a:rPr lang="nl-NL" sz="1200" dirty="0"/>
                        <a:t>2019</a:t>
                      </a:r>
                    </a:p>
                  </a:txBody>
                  <a:tcPr/>
                </a:tc>
                <a:tc>
                  <a:txBody>
                    <a:bodyPr/>
                    <a:lstStyle/>
                    <a:p>
                      <a:pPr algn="ctr"/>
                      <a:r>
                        <a:rPr lang="nl-NL" sz="1200" dirty="0"/>
                        <a:t>2020</a:t>
                      </a:r>
                    </a:p>
                  </a:txBody>
                  <a:tcPr/>
                </a:tc>
                <a:tc>
                  <a:txBody>
                    <a:bodyPr/>
                    <a:lstStyle/>
                    <a:p>
                      <a:pPr algn="ctr"/>
                      <a:r>
                        <a:rPr lang="nl-NL" sz="1200" dirty="0"/>
                        <a:t>2021</a:t>
                      </a:r>
                    </a:p>
                  </a:txBody>
                  <a:tcPr/>
                </a:tc>
                <a:tc>
                  <a:txBody>
                    <a:bodyPr/>
                    <a:lstStyle/>
                    <a:p>
                      <a:pPr algn="ctr"/>
                      <a:r>
                        <a:rPr lang="nl-NL" sz="1200" dirty="0"/>
                        <a:t>2022</a:t>
                      </a:r>
                    </a:p>
                  </a:txBody>
                  <a:tcPr/>
                </a:tc>
                <a:tc>
                  <a:txBody>
                    <a:bodyPr/>
                    <a:lstStyle/>
                    <a:p>
                      <a:pPr algn="ctr"/>
                      <a:r>
                        <a:rPr lang="nl-NL" sz="1200" dirty="0"/>
                        <a:t>2023 (geëxtrapoleerd)</a:t>
                      </a:r>
                    </a:p>
                  </a:txBody>
                  <a:tcPr/>
                </a:tc>
                <a:extLst>
                  <a:ext uri="{0D108BD9-81ED-4DB2-BD59-A6C34878D82A}">
                    <a16:rowId xmlns:a16="http://schemas.microsoft.com/office/drawing/2014/main" val="954379277"/>
                  </a:ext>
                </a:extLst>
              </a:tr>
              <a:tr h="370840">
                <a:tc>
                  <a:txBody>
                    <a:bodyPr/>
                    <a:lstStyle/>
                    <a:p>
                      <a:r>
                        <a:rPr lang="nl-NL" dirty="0"/>
                        <a:t>Rechte trap, hellingshoek &gt;56° </a:t>
                      </a:r>
                    </a:p>
                  </a:txBody>
                  <a:tcPr/>
                </a:tc>
                <a:tc>
                  <a:txBody>
                    <a:bodyPr/>
                    <a:lstStyle/>
                    <a:p>
                      <a:r>
                        <a:rPr lang="nl-NL" dirty="0"/>
                        <a:t>0</a:t>
                      </a:r>
                    </a:p>
                  </a:txBody>
                  <a:tcPr/>
                </a:tc>
                <a:tc>
                  <a:txBody>
                    <a:bodyPr/>
                    <a:lstStyle/>
                    <a:p>
                      <a:r>
                        <a:rPr lang="nl-NL" dirty="0"/>
                        <a:t>1</a:t>
                      </a:r>
                    </a:p>
                  </a:txBody>
                  <a:tcPr/>
                </a:tc>
                <a:tc>
                  <a:txBody>
                    <a:bodyPr/>
                    <a:lstStyle/>
                    <a:p>
                      <a:r>
                        <a:rPr lang="nl-NL" dirty="0"/>
                        <a:t>0</a:t>
                      </a:r>
                    </a:p>
                  </a:txBody>
                  <a:tcPr/>
                </a:tc>
                <a:tc>
                  <a:txBody>
                    <a:bodyPr/>
                    <a:lstStyle/>
                    <a:p>
                      <a:r>
                        <a:rPr lang="nl-NL" dirty="0"/>
                        <a:t>1</a:t>
                      </a:r>
                    </a:p>
                  </a:txBody>
                  <a:tcPr/>
                </a:tc>
                <a:tc>
                  <a:txBody>
                    <a:bodyPr/>
                    <a:lstStyle/>
                    <a:p>
                      <a:r>
                        <a:rPr lang="nl-NL" dirty="0"/>
                        <a:t>0</a:t>
                      </a:r>
                    </a:p>
                  </a:txBody>
                  <a:tcPr/>
                </a:tc>
                <a:extLst>
                  <a:ext uri="{0D108BD9-81ED-4DB2-BD59-A6C34878D82A}">
                    <a16:rowId xmlns:a16="http://schemas.microsoft.com/office/drawing/2014/main" val="1289774451"/>
                  </a:ext>
                </a:extLst>
              </a:tr>
              <a:tr h="370840">
                <a:tc>
                  <a:txBody>
                    <a:bodyPr/>
                    <a:lstStyle/>
                    <a:p>
                      <a:r>
                        <a:rPr lang="nl-NL" dirty="0"/>
                        <a:t>Spilzijde, 1 bocht</a:t>
                      </a:r>
                    </a:p>
                  </a:txBody>
                  <a:tcPr/>
                </a:tc>
                <a:tc>
                  <a:txBody>
                    <a:bodyPr/>
                    <a:lstStyle/>
                    <a:p>
                      <a:r>
                        <a:rPr lang="nl-NL" dirty="0"/>
                        <a:t>3</a:t>
                      </a:r>
                    </a:p>
                  </a:txBody>
                  <a:tcPr/>
                </a:tc>
                <a:tc>
                  <a:txBody>
                    <a:bodyPr/>
                    <a:lstStyle/>
                    <a:p>
                      <a:r>
                        <a:rPr lang="nl-NL" dirty="0"/>
                        <a:t>10</a:t>
                      </a:r>
                    </a:p>
                  </a:txBody>
                  <a:tcPr/>
                </a:tc>
                <a:tc>
                  <a:txBody>
                    <a:bodyPr/>
                    <a:lstStyle/>
                    <a:p>
                      <a:r>
                        <a:rPr lang="nl-NL" dirty="0"/>
                        <a:t>8</a:t>
                      </a:r>
                    </a:p>
                  </a:txBody>
                  <a:tcPr/>
                </a:tc>
                <a:tc>
                  <a:txBody>
                    <a:bodyPr/>
                    <a:lstStyle/>
                    <a:p>
                      <a:r>
                        <a:rPr lang="nl-NL" dirty="0"/>
                        <a:t>2</a:t>
                      </a:r>
                    </a:p>
                  </a:txBody>
                  <a:tcPr/>
                </a:tc>
                <a:tc>
                  <a:txBody>
                    <a:bodyPr/>
                    <a:lstStyle/>
                    <a:p>
                      <a:r>
                        <a:rPr lang="nl-NL" dirty="0"/>
                        <a:t>6</a:t>
                      </a:r>
                    </a:p>
                  </a:txBody>
                  <a:tcPr/>
                </a:tc>
                <a:extLst>
                  <a:ext uri="{0D108BD9-81ED-4DB2-BD59-A6C34878D82A}">
                    <a16:rowId xmlns:a16="http://schemas.microsoft.com/office/drawing/2014/main" val="2200443287"/>
                  </a:ext>
                </a:extLst>
              </a:tr>
              <a:tr h="370840">
                <a:tc>
                  <a:txBody>
                    <a:bodyPr/>
                    <a:lstStyle/>
                    <a:p>
                      <a:r>
                        <a:rPr lang="nl-NL" dirty="0"/>
                        <a:t>Spilzijde, min. 2 bochten</a:t>
                      </a:r>
                    </a:p>
                  </a:txBody>
                  <a:tcPr/>
                </a:tc>
                <a:tc>
                  <a:txBody>
                    <a:bodyPr/>
                    <a:lstStyle/>
                    <a:p>
                      <a:r>
                        <a:rPr lang="nl-NL" dirty="0"/>
                        <a:t>14</a:t>
                      </a:r>
                    </a:p>
                  </a:txBody>
                  <a:tcPr/>
                </a:tc>
                <a:tc>
                  <a:txBody>
                    <a:bodyPr/>
                    <a:lstStyle/>
                    <a:p>
                      <a:r>
                        <a:rPr lang="nl-NL" dirty="0"/>
                        <a:t>16</a:t>
                      </a:r>
                    </a:p>
                  </a:txBody>
                  <a:tcPr/>
                </a:tc>
                <a:tc>
                  <a:txBody>
                    <a:bodyPr/>
                    <a:lstStyle/>
                    <a:p>
                      <a:r>
                        <a:rPr lang="nl-NL" dirty="0"/>
                        <a:t>18</a:t>
                      </a:r>
                    </a:p>
                  </a:txBody>
                  <a:tcPr/>
                </a:tc>
                <a:tc>
                  <a:txBody>
                    <a:bodyPr/>
                    <a:lstStyle/>
                    <a:p>
                      <a:r>
                        <a:rPr lang="nl-NL" dirty="0"/>
                        <a:t>24</a:t>
                      </a:r>
                    </a:p>
                  </a:txBody>
                  <a:tcPr/>
                </a:tc>
                <a:tc>
                  <a:txBody>
                    <a:bodyPr/>
                    <a:lstStyle/>
                    <a:p>
                      <a:r>
                        <a:rPr lang="nl-NL" dirty="0"/>
                        <a:t>45</a:t>
                      </a:r>
                    </a:p>
                  </a:txBody>
                  <a:tcPr/>
                </a:tc>
                <a:extLst>
                  <a:ext uri="{0D108BD9-81ED-4DB2-BD59-A6C34878D82A}">
                    <a16:rowId xmlns:a16="http://schemas.microsoft.com/office/drawing/2014/main" val="404195415"/>
                  </a:ext>
                </a:extLst>
              </a:tr>
            </a:tbl>
          </a:graphicData>
        </a:graphic>
      </p:graphicFrame>
    </p:spTree>
    <p:extLst>
      <p:ext uri="{BB962C8B-B14F-4D97-AF65-F5344CB8AC3E}">
        <p14:creationId xmlns:p14="http://schemas.microsoft.com/office/powerpoint/2010/main" val="2128908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115A7-9342-4BFA-AFA3-F16E9F3F8DA7}"/>
              </a:ext>
            </a:extLst>
          </p:cNvPr>
          <p:cNvSpPr>
            <a:spLocks noGrp="1"/>
          </p:cNvSpPr>
          <p:nvPr>
            <p:ph type="title"/>
          </p:nvPr>
        </p:nvSpPr>
        <p:spPr/>
        <p:txBody>
          <a:bodyPr/>
          <a:lstStyle/>
          <a:p>
            <a:r>
              <a:rPr lang="nl-NL" dirty="0"/>
              <a:t>Prijslijst aanpassen of overnemen?</a:t>
            </a:r>
          </a:p>
        </p:txBody>
      </p:sp>
      <p:sp>
        <p:nvSpPr>
          <p:cNvPr id="3" name="Tijdelijke aanduiding voor inhoud 2">
            <a:extLst>
              <a:ext uri="{FF2B5EF4-FFF2-40B4-BE49-F238E27FC236}">
                <a16:creationId xmlns:a16="http://schemas.microsoft.com/office/drawing/2014/main" id="{EBAADE33-CF7A-40EC-B12C-A1CB548B3C88}"/>
              </a:ext>
            </a:extLst>
          </p:cNvPr>
          <p:cNvSpPr>
            <a:spLocks noGrp="1"/>
          </p:cNvSpPr>
          <p:nvPr>
            <p:ph idx="10"/>
          </p:nvPr>
        </p:nvSpPr>
        <p:spPr>
          <a:xfrm>
            <a:off x="539552" y="1131590"/>
            <a:ext cx="8064896" cy="3728818"/>
          </a:xfrm>
        </p:spPr>
        <p:txBody>
          <a:bodyPr/>
          <a:lstStyle/>
          <a:p>
            <a:pPr marL="0" indent="0">
              <a:buNone/>
            </a:pPr>
            <a:r>
              <a:rPr lang="nl-NL" dirty="0"/>
              <a:t>Categorieën:</a:t>
            </a:r>
          </a:p>
          <a:p>
            <a:pPr marL="0" indent="0">
              <a:buNone/>
            </a:pPr>
            <a:r>
              <a:rPr lang="nl-NL" dirty="0"/>
              <a:t>Traplift type 1: rechte trap zonder uitloop eenvoudig</a:t>
            </a:r>
          </a:p>
          <a:p>
            <a:pPr marL="0" indent="0">
              <a:buNone/>
            </a:pPr>
            <a:r>
              <a:rPr lang="nl-NL" dirty="0"/>
              <a:t>Traplift type 2: rechte trap met uitloop</a:t>
            </a:r>
          </a:p>
          <a:p>
            <a:pPr marL="0" indent="0">
              <a:buNone/>
            </a:pPr>
            <a:r>
              <a:rPr lang="nl-NL" dirty="0"/>
              <a:t>Traplift type 3: muurzijde voor trap met 1 bocht</a:t>
            </a:r>
          </a:p>
          <a:p>
            <a:pPr marL="0" indent="0">
              <a:buNone/>
            </a:pPr>
            <a:r>
              <a:rPr lang="nl-NL" dirty="0"/>
              <a:t>Traplift type 5 voor trappen met bordessen eventueel met bochten.</a:t>
            </a:r>
          </a:p>
          <a:p>
            <a:pPr marL="0" indent="0">
              <a:buNone/>
            </a:pPr>
            <a:r>
              <a:rPr lang="nl-NL" dirty="0"/>
              <a:t>Traplift type 6 rechte trap met hogere hellingsgraad dan 56 graden </a:t>
            </a:r>
          </a:p>
          <a:p>
            <a:pPr marL="0" indent="0">
              <a:buNone/>
            </a:pPr>
            <a:r>
              <a:rPr lang="nl-NL" dirty="0"/>
              <a:t>Traplift type 7 spilzijde met 1 bocht </a:t>
            </a:r>
          </a:p>
          <a:p>
            <a:pPr marL="0" indent="0">
              <a:buNone/>
            </a:pPr>
            <a:r>
              <a:rPr lang="nl-NL" dirty="0"/>
              <a:t>Meerprijs per extra bocht aan spilzijde </a:t>
            </a:r>
          </a:p>
          <a:p>
            <a:pPr marL="0" indent="0">
              <a:buNone/>
            </a:pPr>
            <a:endParaRPr lang="nl-NL" dirty="0"/>
          </a:p>
        </p:txBody>
      </p:sp>
    </p:spTree>
    <p:extLst>
      <p:ext uri="{BB962C8B-B14F-4D97-AF65-F5344CB8AC3E}">
        <p14:creationId xmlns:p14="http://schemas.microsoft.com/office/powerpoint/2010/main" val="2964827851"/>
      </p:ext>
    </p:extLst>
  </p:cSld>
  <p:clrMapOvr>
    <a:masterClrMapping/>
  </p:clrMapOvr>
</p:sld>
</file>

<file path=ppt/theme/theme1.xml><?xml version="1.0" encoding="utf-8"?>
<a:theme xmlns:a="http://schemas.openxmlformats.org/drawingml/2006/main" name="&lt;inkoop-contractbeheer&gt;">
  <a:themeElements>
    <a:clrScheme name="REGIO GV BASIS">
      <a:dk1>
        <a:srgbClr val="052F42"/>
      </a:dk1>
      <a:lt1>
        <a:srgbClr val="FFFFFF"/>
      </a:lt1>
      <a:dk2>
        <a:srgbClr val="052F42"/>
      </a:dk2>
      <a:lt2>
        <a:srgbClr val="F2F2F2"/>
      </a:lt2>
      <a:accent1>
        <a:srgbClr val="0082C2"/>
      </a:accent1>
      <a:accent2>
        <a:srgbClr val="D1F0FF"/>
      </a:accent2>
      <a:accent3>
        <a:srgbClr val="FFFFFF"/>
      </a:accent3>
      <a:accent4>
        <a:srgbClr val="052F42"/>
      </a:accent4>
      <a:accent5>
        <a:srgbClr val="D1F0FF"/>
      </a:accent5>
      <a:accent6>
        <a:srgbClr val="0082C2"/>
      </a:accent6>
      <a:hlink>
        <a:srgbClr val="0082C2"/>
      </a:hlink>
      <a:folHlink>
        <a:srgbClr val="41C0FF"/>
      </a:folHlink>
    </a:clrScheme>
    <a:fontScheme name="Nieuwe huisstijl">
      <a:majorFont>
        <a:latin typeface="Roboto Slab"/>
        <a:ea typeface=""/>
        <a:cs typeface=""/>
      </a:majorFont>
      <a:minorFont>
        <a:latin typeface="Roboto"/>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800" dirty="0" smtClean="0">
            <a:solidFill>
              <a:srgbClr val="052F42"/>
            </a:solidFill>
            <a:latin typeface="+mn-lt"/>
          </a:defRPr>
        </a:defPPr>
      </a:lstStyle>
    </a:txDef>
  </a:objectDefaults>
  <a:extraClrSchemeLst>
    <a:extraClrScheme>
      <a:clrScheme name="gg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g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g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g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g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g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gd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g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g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g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g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g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inkoop-contractbeheer</Template>
  <TotalTime>3297</TotalTime>
  <Words>766</Words>
  <Application>Microsoft Office PowerPoint</Application>
  <PresentationFormat>Diavoorstelling (16:9)</PresentationFormat>
  <Paragraphs>185</Paragraphs>
  <Slides>18</Slides>
  <Notes>0</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18</vt:i4>
      </vt:variant>
    </vt:vector>
  </HeadingPairs>
  <TitlesOfParts>
    <vt:vector size="27" baseType="lpstr">
      <vt:lpstr>Calibri</vt:lpstr>
      <vt:lpstr>Roboto Slab</vt:lpstr>
      <vt:lpstr>Trebuchet MS</vt:lpstr>
      <vt:lpstr>Arial</vt:lpstr>
      <vt:lpstr>Segoe UI</vt:lpstr>
      <vt:lpstr>Roboto</vt:lpstr>
      <vt:lpstr>Wingdings</vt:lpstr>
      <vt:lpstr>Courier New</vt:lpstr>
      <vt:lpstr>&lt;inkoop-contractbeheer&gt;</vt:lpstr>
      <vt:lpstr>Marktconsultatie  Inkoop Trapliften </vt:lpstr>
      <vt:lpstr>Programma</vt:lpstr>
      <vt:lpstr>Voorstelronde</vt:lpstr>
      <vt:lpstr>Doel bijeenkomst</vt:lpstr>
      <vt:lpstr>Deelnemende  gemeenten per 2023  </vt:lpstr>
      <vt:lpstr>Disclaimer</vt:lpstr>
      <vt:lpstr>Data analyse vanuit Opdrachtgever   </vt:lpstr>
      <vt:lpstr>Data analyse vanuit Opdrachtgever   </vt:lpstr>
      <vt:lpstr>Prijslijst aanpassen of overnemen?</vt:lpstr>
      <vt:lpstr>Aanvullende opties prijslijst aanpassen of overnemen?</vt:lpstr>
      <vt:lpstr>Vragen aan de markt 1/3</vt:lpstr>
      <vt:lpstr>Vragen aan de markt 2/3</vt:lpstr>
      <vt:lpstr>Vragen aan de markt 3/3</vt:lpstr>
      <vt:lpstr>Nog te  maken keuzes 1/2 </vt:lpstr>
      <vt:lpstr>Nog te maken keuzes 2/2</vt:lpstr>
      <vt:lpstr>Wensen/randvoorwaarden</vt:lpstr>
      <vt:lpstr>Vervolg planning</vt:lpstr>
      <vt:lpstr>Vragen?</vt:lpstr>
    </vt:vector>
  </TitlesOfParts>
  <Company>Regio Gooi en Vechtstreek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Inkoop hulpmiddelen</dc:title>
  <dc:creator>Simone Calis</dc:creator>
  <cp:lastModifiedBy>Nathalie Zutt</cp:lastModifiedBy>
  <cp:revision>63</cp:revision>
  <dcterms:created xsi:type="dcterms:W3CDTF">2021-03-05T08:12:53Z</dcterms:created>
  <dcterms:modified xsi:type="dcterms:W3CDTF">2023-07-03T14:56:27Z</dcterms:modified>
</cp:coreProperties>
</file>