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96" r:id="rId2"/>
  </p:sldMasterIdLst>
  <p:notesMasterIdLst>
    <p:notesMasterId r:id="rId10"/>
  </p:notesMasterIdLst>
  <p:sldIdLst>
    <p:sldId id="269" r:id="rId3"/>
    <p:sldId id="337" r:id="rId4"/>
    <p:sldId id="338" r:id="rId5"/>
    <p:sldId id="339" r:id="rId6"/>
    <p:sldId id="348" r:id="rId7"/>
    <p:sldId id="349" r:id="rId8"/>
    <p:sldId id="345"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C5"/>
    <a:srgbClr val="BADBAD"/>
    <a:srgbClr val="C9E3BF"/>
    <a:srgbClr val="E3FEA8"/>
    <a:srgbClr val="B7FBA7"/>
    <a:srgbClr val="9BFFC8"/>
    <a:srgbClr val="FF8989"/>
    <a:srgbClr val="FCA304"/>
    <a:srgbClr val="3E89CE"/>
    <a:srgbClr val="245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3800" autoAdjust="0"/>
  </p:normalViewPr>
  <p:slideViewPr>
    <p:cSldViewPr>
      <p:cViewPr varScale="1">
        <p:scale>
          <a:sx n="80" d="100"/>
          <a:sy n="80" d="100"/>
        </p:scale>
        <p:origin x="96" y="13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8C572E-0A21-418B-9E28-360951E3B4CB}" type="datetimeFigureOut">
              <a:rPr lang="nl-NL" smtClean="0"/>
              <a:t>18-12-2023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A9FAD-CD0E-4086-B8D0-D4F97D189FD5}" type="slidenum">
              <a:rPr lang="nl-NL" smtClean="0"/>
              <a:t>‹nr.›</a:t>
            </a:fld>
            <a:endParaRPr lang="nl-NL"/>
          </a:p>
        </p:txBody>
      </p:sp>
    </p:spTree>
    <p:extLst>
      <p:ext uri="{BB962C8B-B14F-4D97-AF65-F5344CB8AC3E}">
        <p14:creationId xmlns:p14="http://schemas.microsoft.com/office/powerpoint/2010/main" val="4225294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en-US" dirty="0" smtClean="0"/>
              <a:t>A multi-criteria analysis (MCA) is a form of appraisal that measures variables such as material costs, time savings and project sustainability as well as the social and environmental impacts in addition to monetary impacts. MCA includes variables that may be quantified but are not so easily valued.</a:t>
            </a:r>
          </a:p>
          <a:p>
            <a:pPr marL="171450" indent="-171450">
              <a:buFontTx/>
              <a:buChar char="-"/>
            </a:pPr>
            <a:r>
              <a:rPr lang="nl-NL" dirty="0" smtClean="0"/>
              <a:t>Multicriteria-analyse (MCA) is een wetenschappelijke evaluatiemethode om tussen diverse discrete alternatieven een rationele keuze te maken op basis van meer dan één onderscheidingscriterium. Bijvoorbeeld: met MCA kunnen scores op economische, ecologische en sociale criteria bij elkaar worden opgeteld, om alternatieve trajecten voor een nieuwe weg te rangschikken. De doelen van een MCA zijn het ordenen van gegevens, het transparant maken van beslissingsprocessen en het ondersteunen van beslissers.</a:t>
            </a:r>
          </a:p>
          <a:p>
            <a:pPr marL="171450" indent="-171450">
              <a:buFontTx/>
              <a:buChar char="-"/>
            </a:pPr>
            <a:endParaRPr lang="en-GB" dirty="0" smtClean="0"/>
          </a:p>
          <a:p>
            <a:pPr marL="171450" indent="-171450">
              <a:buFontTx/>
              <a:buChar char="-"/>
            </a:pPr>
            <a:r>
              <a:rPr lang="nl-NL" b="1" dirty="0" smtClean="0"/>
              <a:t>MCA: criteria + weging + mogelijke scores criteria (weging vooraf vaststellen) </a:t>
            </a:r>
            <a:r>
              <a:rPr lang="nl-NL" b="1" dirty="0" smtClean="0">
                <a:sym typeface="Wingdings" panose="05000000000000000000" pitchFamily="2" charset="2"/>
              </a:rPr>
              <a:t></a:t>
            </a:r>
            <a:r>
              <a:rPr lang="nl-NL" b="1" dirty="0" smtClean="0"/>
              <a:t> rangschikking maatregelen. Rangschikking + beschikbaar budget Deltafonds = maatschappelijk pakket?</a:t>
            </a:r>
          </a:p>
          <a:p>
            <a:pPr marL="171450" indent="-171450">
              <a:buFontTx/>
              <a:buChar char="-"/>
            </a:pPr>
            <a:endParaRPr lang="nl-NL" dirty="0" smtClean="0"/>
          </a:p>
          <a:p>
            <a:pPr marL="171450" indent="-171450">
              <a:buFontTx/>
              <a:buChar char="-"/>
            </a:pPr>
            <a:endParaRPr lang="nl-NL" dirty="0"/>
          </a:p>
        </p:txBody>
      </p:sp>
      <p:sp>
        <p:nvSpPr>
          <p:cNvPr id="4" name="Tijdelijke aanduiding voor dianummer 3"/>
          <p:cNvSpPr>
            <a:spLocks noGrp="1"/>
          </p:cNvSpPr>
          <p:nvPr>
            <p:ph type="sldNum" sz="quarter" idx="10"/>
          </p:nvPr>
        </p:nvSpPr>
        <p:spPr/>
        <p:txBody>
          <a:bodyPr/>
          <a:lstStyle/>
          <a:p>
            <a:fld id="{BDCA9FAD-CD0E-4086-B8D0-D4F97D189FD5}" type="slidenum">
              <a:rPr lang="nl-NL" smtClean="0"/>
              <a:t>2</a:t>
            </a:fld>
            <a:endParaRPr lang="nl-NL"/>
          </a:p>
        </p:txBody>
      </p:sp>
    </p:spTree>
    <p:extLst>
      <p:ext uri="{BB962C8B-B14F-4D97-AF65-F5344CB8AC3E}">
        <p14:creationId xmlns:p14="http://schemas.microsoft.com/office/powerpoint/2010/main" val="3949399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endParaRPr lang="nl-NL" dirty="0"/>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4F4D23-D1EA-40CD-A218-9B629EB3BEF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8900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sz="1200" kern="1200" dirty="0" smtClean="0">
                <a:solidFill>
                  <a:schemeClr val="tx1"/>
                </a:solidFill>
                <a:effectLst/>
                <a:latin typeface="+mn-lt"/>
                <a:ea typeface="+mn-ea"/>
                <a:cs typeface="+mn-cs"/>
              </a:rPr>
              <a:t>Advies Emiel: </a:t>
            </a:r>
          </a:p>
          <a:p>
            <a:pPr marL="628650" lvl="1" indent="-171450">
              <a:buFontTx/>
              <a:buChar char="-"/>
            </a:pPr>
            <a:r>
              <a:rPr lang="nl-NL" sz="1200" kern="1200" dirty="0" smtClean="0">
                <a:solidFill>
                  <a:schemeClr val="tx1"/>
                </a:solidFill>
                <a:effectLst/>
                <a:latin typeface="+mn-lt"/>
                <a:ea typeface="+mn-ea"/>
                <a:cs typeface="+mn-cs"/>
              </a:rPr>
              <a:t>Tijdens de huidige voorbereiding op fase drie wordt wel een specifieke routekaart gemaakt om informatie te geven over de verschillende geplande analyses, de verantwoordelijkheden van de betrokken partijen en de timing van de werkzaamheden. Dit voornemen wordt zeer gewaardeerd door de betrokkenen van het DPZW, </a:t>
            </a:r>
            <a:r>
              <a:rPr lang="nl-NL" sz="1200" b="1" kern="1200" dirty="0" smtClean="0">
                <a:solidFill>
                  <a:schemeClr val="tx1"/>
                </a:solidFill>
                <a:effectLst/>
                <a:latin typeface="+mn-lt"/>
                <a:ea typeface="+mn-ea"/>
                <a:cs typeface="+mn-cs"/>
              </a:rPr>
              <a:t>al hebben enkelen moeite met de “opgelegde aanpak” en de routekaart van het DPZW als “centrum van de wereld”. </a:t>
            </a:r>
            <a:r>
              <a:rPr lang="nl-NL" sz="1200" kern="1200" dirty="0" smtClean="0">
                <a:solidFill>
                  <a:schemeClr val="tx1"/>
                </a:solidFill>
                <a:effectLst/>
                <a:latin typeface="+mn-lt"/>
                <a:ea typeface="+mn-ea"/>
                <a:cs typeface="+mn-cs"/>
              </a:rPr>
              <a:t>De routekaart moet vooral op hoofdlijnen overzicht bieden van de analyses van het DPZW. Een interactieve routekaart zou een mooi en toegankelijk instrument kunnen vormen. </a:t>
            </a:r>
          </a:p>
          <a:p>
            <a:pPr marL="628650" lvl="1" indent="-171450">
              <a:buFontTx/>
              <a:buChar char="-"/>
            </a:pPr>
            <a:r>
              <a:rPr lang="nl-NL" sz="1200" kern="1200" dirty="0" smtClean="0">
                <a:solidFill>
                  <a:schemeClr val="tx1"/>
                </a:solidFill>
                <a:effectLst/>
                <a:latin typeface="+mn-lt"/>
                <a:ea typeface="+mn-ea"/>
                <a:cs typeface="+mn-cs"/>
              </a:rPr>
              <a:t>De routekaart kan ook relevante ontwikkelingen bij aanpalende projecten en programma’s opnemen. De geïnterviewde betrokkenen zijn bijvoorbeeld benieuwd naar de verbindingen en samenhang met programma’s als het Nationaal Programma Landelijk Gebied (NPLG), de uitwerking van ‘water en bodem sturend’ (WBS), het programma Klimaatbestendige Zoetwatervoorziening Hoofdwatersysteem (KZH) en het Kennisprogramma Zeespiegelstijging (KP ZSS). </a:t>
            </a:r>
            <a:r>
              <a:rPr lang="nl-NL" sz="1200" b="1" kern="1200" dirty="0" smtClean="0">
                <a:solidFill>
                  <a:schemeClr val="tx1"/>
                </a:solidFill>
                <a:effectLst/>
                <a:latin typeface="+mn-lt"/>
                <a:ea typeface="+mn-ea"/>
                <a:cs typeface="+mn-cs"/>
              </a:rPr>
              <a:t>Het zou gewaardeerd worden als belangrijke mijlpalen van deze programma’s ook in de routekaart staan met een toelichting van hun raakvlakken met en invloed op de analyses van het DPZW. </a:t>
            </a:r>
            <a:endParaRPr lang="nl-NL" b="1" dirty="0" smtClean="0"/>
          </a:p>
          <a:p>
            <a:pPr marL="171450" indent="-171450">
              <a:buFontTx/>
              <a:buChar char="-"/>
            </a:pPr>
            <a:endParaRPr lang="nl-NL" dirty="0" smtClean="0"/>
          </a:p>
          <a:p>
            <a:pPr marL="171450" indent="-171450">
              <a:buFontTx/>
              <a:buChar char="-"/>
            </a:pPr>
            <a:r>
              <a:rPr lang="nl-NL" dirty="0" smtClean="0"/>
              <a:t>DPZW fase 3: 2028</a:t>
            </a:r>
            <a:r>
              <a:rPr lang="nl-NL" baseline="0" dirty="0" smtClean="0"/>
              <a:t> t/m 2033</a:t>
            </a:r>
          </a:p>
          <a:p>
            <a:pPr marL="171450" indent="-171450">
              <a:buFontTx/>
              <a:buChar char="-"/>
            </a:pPr>
            <a:r>
              <a:rPr lang="nl-NL" baseline="0" dirty="0" smtClean="0"/>
              <a:t>Alle zoetmaatregelen komen in Deltaprogramma 2028. Dit maak je in 2027 en wordt gepubliceerd op Prinsjesdag 2027. 50% versie in februari, 80% versie in mei.</a:t>
            </a:r>
          </a:p>
          <a:p>
            <a:pPr marL="171450" indent="-171450">
              <a:buFontTx/>
              <a:buChar char="-"/>
            </a:pPr>
            <a:r>
              <a:rPr lang="nl-NL" baseline="0" dirty="0" smtClean="0"/>
              <a:t>Herijking komt in Deltaprogramma 2027. Deltabeslissing wordt dus gepubliceerd op Prinsjesdag 2026. </a:t>
            </a:r>
            <a:endParaRPr lang="nl-NL" dirty="0" smtClean="0"/>
          </a:p>
          <a:p>
            <a:pPr marL="171450" indent="-171450">
              <a:buFontTx/>
              <a:buChar char="-"/>
            </a:pPr>
            <a:endParaRPr lang="nl-NL" dirty="0" smtClean="0"/>
          </a:p>
          <a:p>
            <a:pPr marL="171450" indent="-171450">
              <a:buFontTx/>
              <a:buChar char="-"/>
            </a:pPr>
            <a:r>
              <a:rPr lang="nl-NL" dirty="0" smtClean="0"/>
              <a:t>Q4 2026 besluit VKP in BPZ</a:t>
            </a:r>
          </a:p>
          <a:p>
            <a:pPr marL="171450" indent="-171450">
              <a:buFontTx/>
              <a:buChar char="-"/>
            </a:pPr>
            <a:r>
              <a:rPr lang="nl-NL" dirty="0" smtClean="0"/>
              <a:t>EA-maatregelpakketten incl. second opinion CPB puur t.b.v. verantwoording </a:t>
            </a:r>
            <a:r>
              <a:rPr lang="nl-NL" dirty="0" smtClean="0">
                <a:sym typeface="Wingdings" panose="05000000000000000000" pitchFamily="2" charset="2"/>
              </a:rPr>
              <a:t></a:t>
            </a:r>
            <a:r>
              <a:rPr lang="nl-NL" dirty="0" smtClean="0"/>
              <a:t> uiterlijk Q1 2027 gereed</a:t>
            </a:r>
          </a:p>
          <a:p>
            <a:pPr marL="171450" indent="-171450">
              <a:buFontTx/>
              <a:buChar char="-"/>
            </a:pPr>
            <a:r>
              <a:rPr lang="nl-NL" dirty="0" smtClean="0"/>
              <a:t>Voor second opinion CPB 1 kwartaal benodigd</a:t>
            </a:r>
          </a:p>
          <a:p>
            <a:pPr marL="171450" indent="-171450">
              <a:buFontTx/>
              <a:buChar char="-"/>
            </a:pPr>
            <a:r>
              <a:rPr lang="nl-NL" dirty="0" smtClean="0"/>
              <a:t>Wanneer EKP+DP opleveren, zodat het bestuurlijk nog echt invloed heeft? Q1 (met eventuele uitloop naar Q2) 2026 regioronde</a:t>
            </a:r>
          </a:p>
          <a:p>
            <a:pPr marL="171450" indent="-171450">
              <a:buFontTx/>
              <a:buChar char="-"/>
            </a:pPr>
            <a:endParaRPr lang="nl-NL" dirty="0" smtClean="0"/>
          </a:p>
          <a:p>
            <a:pPr marL="0" indent="0">
              <a:buFontTx/>
              <a:buNone/>
            </a:pPr>
            <a:endParaRPr lang="nl-NL" dirty="0" smtClean="0"/>
          </a:p>
          <a:p>
            <a:pPr marL="171450" indent="-171450">
              <a:buFontTx/>
              <a:buChar char="-"/>
            </a:pPr>
            <a:r>
              <a:rPr lang="nl-NL" dirty="0" smtClean="0"/>
              <a:t>Dikke groene lijn = ronde langs</a:t>
            </a:r>
            <a:r>
              <a:rPr lang="nl-NL" baseline="0" dirty="0" smtClean="0"/>
              <a:t> zoetwaterregio’s</a:t>
            </a:r>
          </a:p>
          <a:p>
            <a:pPr marL="171450" indent="-171450">
              <a:buFontTx/>
              <a:buChar char="-"/>
            </a:pPr>
            <a:r>
              <a:rPr lang="nl-NL" baseline="0" dirty="0" smtClean="0"/>
              <a:t>Dunne groene lijn = bespreken in werksessie zoetwater</a:t>
            </a:r>
          </a:p>
          <a:p>
            <a:pPr marL="0" indent="0">
              <a:buFontTx/>
              <a:buNone/>
            </a:pPr>
            <a:endParaRPr lang="nl-NL" dirty="0" smtClean="0"/>
          </a:p>
          <a:p>
            <a:pPr marL="171450" indent="-171450">
              <a:buFontTx/>
              <a:buChar char="-"/>
            </a:pPr>
            <a:r>
              <a:rPr lang="nl-NL" dirty="0" smtClean="0"/>
              <a:t>Vorige fase heeft </a:t>
            </a:r>
            <a:r>
              <a:rPr lang="nl-NL" dirty="0" err="1" smtClean="0"/>
              <a:t>Witteveen+Bos</a:t>
            </a:r>
            <a:r>
              <a:rPr lang="nl-NL" dirty="0" smtClean="0"/>
              <a:t> de hydrologische effectiviteit van maatregelen HZG bepaald, dat gaan zij komende fase waarschijnlijk weer doen: synergie met landelijke analyses?</a:t>
            </a:r>
          </a:p>
          <a:p>
            <a:pPr marL="171450" indent="-171450">
              <a:buFontTx/>
              <a:buChar char="-"/>
            </a:pPr>
            <a:endParaRPr lang="nl-NL" dirty="0"/>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4F4D23-D1EA-40CD-A218-9B629EB3BEF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3129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nl-NL" sz="1200" kern="1200" dirty="0" smtClean="0">
                <a:solidFill>
                  <a:schemeClr val="tx1"/>
                </a:solidFill>
                <a:effectLst/>
                <a:latin typeface="+mn-lt"/>
                <a:ea typeface="+mn-ea"/>
                <a:cs typeface="+mn-cs"/>
              </a:rPr>
              <a:t>Advies Emiel: </a:t>
            </a:r>
          </a:p>
          <a:p>
            <a:pPr marL="628650" lvl="1" indent="-171450">
              <a:buFontTx/>
              <a:buChar char="-"/>
            </a:pPr>
            <a:r>
              <a:rPr lang="nl-NL" sz="1200" kern="1200" dirty="0" smtClean="0">
                <a:solidFill>
                  <a:schemeClr val="tx1"/>
                </a:solidFill>
                <a:effectLst/>
                <a:latin typeface="+mn-lt"/>
                <a:ea typeface="+mn-ea"/>
                <a:cs typeface="+mn-cs"/>
              </a:rPr>
              <a:t>Tijdens de huidige voorbereiding op fase drie wordt wel een specifieke routekaart gemaakt om informatie te geven over de verschillende geplande analyses, de verantwoordelijkheden van de betrokken partijen en de timing van de werkzaamheden. Dit voornemen wordt zeer gewaardeerd door de betrokkenen van het DPZW, </a:t>
            </a:r>
            <a:r>
              <a:rPr lang="nl-NL" sz="1200" b="1" kern="1200" dirty="0" smtClean="0">
                <a:solidFill>
                  <a:schemeClr val="tx1"/>
                </a:solidFill>
                <a:effectLst/>
                <a:latin typeface="+mn-lt"/>
                <a:ea typeface="+mn-ea"/>
                <a:cs typeface="+mn-cs"/>
              </a:rPr>
              <a:t>al hebben enkelen moeite met de “opgelegde aanpak” en de routekaart van het DPZW als “centrum van de wereld”. </a:t>
            </a:r>
            <a:r>
              <a:rPr lang="nl-NL" sz="1200" kern="1200" dirty="0" smtClean="0">
                <a:solidFill>
                  <a:schemeClr val="tx1"/>
                </a:solidFill>
                <a:effectLst/>
                <a:latin typeface="+mn-lt"/>
                <a:ea typeface="+mn-ea"/>
                <a:cs typeface="+mn-cs"/>
              </a:rPr>
              <a:t>De routekaart moet vooral op hoofdlijnen overzicht bieden van de analyses van het DPZW. Een interactieve routekaart zou een mooi en toegankelijk instrument kunnen vormen. </a:t>
            </a:r>
          </a:p>
          <a:p>
            <a:pPr marL="628650" lvl="1" indent="-171450">
              <a:buFontTx/>
              <a:buChar char="-"/>
            </a:pPr>
            <a:r>
              <a:rPr lang="nl-NL" sz="1200" kern="1200" dirty="0" smtClean="0">
                <a:solidFill>
                  <a:schemeClr val="tx1"/>
                </a:solidFill>
                <a:effectLst/>
                <a:latin typeface="+mn-lt"/>
                <a:ea typeface="+mn-ea"/>
                <a:cs typeface="+mn-cs"/>
              </a:rPr>
              <a:t>De routekaart kan ook relevante ontwikkelingen bij aanpalende projecten en programma’s opnemen. De geïnterviewde betrokkenen zijn bijvoorbeeld benieuwd naar de verbindingen en samenhang met programma’s als het Nationaal Programma Landelijk Gebied (NPLG), de uitwerking van ‘water en bodem sturend’ (WBS), het programma Klimaatbestendige Zoetwatervoorziening Hoofdwatersysteem (KZH) en het Kennisprogramma Zeespiegelstijging (KP ZSS). </a:t>
            </a:r>
            <a:r>
              <a:rPr lang="nl-NL" sz="1200" b="1" kern="1200" dirty="0" smtClean="0">
                <a:solidFill>
                  <a:schemeClr val="tx1"/>
                </a:solidFill>
                <a:effectLst/>
                <a:latin typeface="+mn-lt"/>
                <a:ea typeface="+mn-ea"/>
                <a:cs typeface="+mn-cs"/>
              </a:rPr>
              <a:t>Het zou gewaardeerd worden als belangrijke mijlpalen van deze programma’s ook in de routekaart staan met een toelichting van hun raakvlakken met en invloed op de analyses van het DPZW. </a:t>
            </a:r>
            <a:endParaRPr lang="nl-NL" b="1" dirty="0" smtClean="0"/>
          </a:p>
          <a:p>
            <a:pPr marL="171450" indent="-171450">
              <a:buFontTx/>
              <a:buChar char="-"/>
            </a:pPr>
            <a:endParaRPr lang="nl-NL" dirty="0" smtClean="0"/>
          </a:p>
          <a:p>
            <a:pPr marL="171450" indent="-171450">
              <a:buFontTx/>
              <a:buChar char="-"/>
            </a:pPr>
            <a:r>
              <a:rPr lang="nl-NL" dirty="0" smtClean="0"/>
              <a:t>DPZW fase 3: 2028</a:t>
            </a:r>
            <a:r>
              <a:rPr lang="nl-NL" baseline="0" dirty="0" smtClean="0"/>
              <a:t> t/m 2033</a:t>
            </a:r>
          </a:p>
          <a:p>
            <a:pPr marL="171450" indent="-171450">
              <a:buFontTx/>
              <a:buChar char="-"/>
            </a:pPr>
            <a:r>
              <a:rPr lang="nl-NL" baseline="0" dirty="0" smtClean="0"/>
              <a:t>Alle zoetmaatregelen komen in Deltaprogramma 2028. Dit maak je in 2027 en wordt gepubliceerd op Prinsjesdag 2027. 50% versie in februari, 80% versie in mei.</a:t>
            </a:r>
          </a:p>
          <a:p>
            <a:pPr marL="171450" indent="-171450">
              <a:buFontTx/>
              <a:buChar char="-"/>
            </a:pPr>
            <a:r>
              <a:rPr lang="nl-NL" baseline="0" dirty="0" smtClean="0"/>
              <a:t>Herijking komt in Deltaprogramma 2027. Deltabeslissing wordt dus gepubliceerd op Prinsjesdag 2026. </a:t>
            </a:r>
            <a:endParaRPr lang="nl-NL" dirty="0" smtClean="0"/>
          </a:p>
          <a:p>
            <a:pPr marL="171450" indent="-171450">
              <a:buFontTx/>
              <a:buChar char="-"/>
            </a:pPr>
            <a:endParaRPr lang="nl-NL" dirty="0" smtClean="0"/>
          </a:p>
          <a:p>
            <a:pPr marL="171450" indent="-171450">
              <a:buFontTx/>
              <a:buChar char="-"/>
            </a:pPr>
            <a:r>
              <a:rPr lang="nl-NL" dirty="0" smtClean="0"/>
              <a:t>Q4 2026 besluit VKP in BPZ</a:t>
            </a:r>
          </a:p>
          <a:p>
            <a:pPr marL="171450" indent="-171450">
              <a:buFontTx/>
              <a:buChar char="-"/>
            </a:pPr>
            <a:r>
              <a:rPr lang="nl-NL" dirty="0" smtClean="0"/>
              <a:t>EA-maatregelpakketten incl. second opinion CPB puur t.b.v. verantwoording </a:t>
            </a:r>
            <a:r>
              <a:rPr lang="nl-NL" dirty="0" smtClean="0">
                <a:sym typeface="Wingdings" panose="05000000000000000000" pitchFamily="2" charset="2"/>
              </a:rPr>
              <a:t></a:t>
            </a:r>
            <a:r>
              <a:rPr lang="nl-NL" dirty="0" smtClean="0"/>
              <a:t> uiterlijk Q1 2027 gereed</a:t>
            </a:r>
          </a:p>
          <a:p>
            <a:pPr marL="171450" indent="-171450">
              <a:buFontTx/>
              <a:buChar char="-"/>
            </a:pPr>
            <a:r>
              <a:rPr lang="nl-NL" dirty="0" smtClean="0"/>
              <a:t>Voor second opinion CPB 1 kwartaal benodigd</a:t>
            </a:r>
          </a:p>
          <a:p>
            <a:pPr marL="171450" indent="-171450">
              <a:buFontTx/>
              <a:buChar char="-"/>
            </a:pPr>
            <a:r>
              <a:rPr lang="nl-NL" dirty="0" smtClean="0"/>
              <a:t>Wanneer EKP+DP opleveren, zodat het bestuurlijk nog echt invloed heeft? Q1 (met eventuele uitloop naar Q2) 2026 regioronde</a:t>
            </a:r>
          </a:p>
          <a:p>
            <a:pPr marL="171450" indent="-171450">
              <a:buFontTx/>
              <a:buChar char="-"/>
            </a:pPr>
            <a:endParaRPr lang="nl-NL" dirty="0" smtClean="0"/>
          </a:p>
          <a:p>
            <a:pPr marL="0" indent="0">
              <a:buFontTx/>
              <a:buNone/>
            </a:pPr>
            <a:endParaRPr lang="nl-NL" dirty="0" smtClean="0"/>
          </a:p>
          <a:p>
            <a:pPr marL="171450" indent="-171450">
              <a:buFontTx/>
              <a:buChar char="-"/>
            </a:pPr>
            <a:r>
              <a:rPr lang="nl-NL" dirty="0" smtClean="0"/>
              <a:t>Dikke groene lijn = ronde langs</a:t>
            </a:r>
            <a:r>
              <a:rPr lang="nl-NL" baseline="0" dirty="0" smtClean="0"/>
              <a:t> zoetwaterregio’s</a:t>
            </a:r>
          </a:p>
          <a:p>
            <a:pPr marL="171450" indent="-171450">
              <a:buFontTx/>
              <a:buChar char="-"/>
            </a:pPr>
            <a:r>
              <a:rPr lang="nl-NL" baseline="0" dirty="0" smtClean="0"/>
              <a:t>Dunne groene lijn = bespreken in werksessie zoetwater</a:t>
            </a:r>
          </a:p>
          <a:p>
            <a:pPr marL="0" indent="0">
              <a:buFontTx/>
              <a:buNone/>
            </a:pPr>
            <a:endParaRPr lang="nl-NL" dirty="0" smtClean="0"/>
          </a:p>
          <a:p>
            <a:pPr marL="171450" indent="-171450">
              <a:buFontTx/>
              <a:buChar char="-"/>
            </a:pPr>
            <a:r>
              <a:rPr lang="nl-NL" dirty="0" smtClean="0"/>
              <a:t>Vorige fase heeft </a:t>
            </a:r>
            <a:r>
              <a:rPr lang="nl-NL" dirty="0" err="1" smtClean="0"/>
              <a:t>Witteveen+Bos</a:t>
            </a:r>
            <a:r>
              <a:rPr lang="nl-NL" dirty="0" smtClean="0"/>
              <a:t> de hydrologische effectiviteit van maatregelen HZG bepaald, dat gaan zij komende fase waarschijnlijk weer doen: synergie met landelijke analyses?</a:t>
            </a:r>
          </a:p>
          <a:p>
            <a:pPr marL="171450" indent="-171450">
              <a:buFontTx/>
              <a:buChar char="-"/>
            </a:pPr>
            <a:endParaRPr lang="en-GB" dirty="0" smtClean="0"/>
          </a:p>
          <a:p>
            <a:pPr marL="171450" indent="-171450">
              <a:buFontTx/>
              <a:buChar char="-"/>
            </a:pPr>
            <a:r>
              <a:rPr lang="nl-NL" dirty="0" smtClean="0"/>
              <a:t>Wanneer, waarover en op welke manier wordt het BPZ betrokken bij de stappen ter voorbereiding op de 2de herijking van de Deltabeslissing in 2026 en het besluit van Rijk en regio over het nieuwe maatregelpakket in 2027?</a:t>
            </a:r>
          </a:p>
          <a:p>
            <a:pPr marL="171450" indent="-171450">
              <a:buFontTx/>
              <a:buChar char="-"/>
            </a:pPr>
            <a:endParaRPr lang="nl-NL" dirty="0" smtClean="0"/>
          </a:p>
          <a:p>
            <a:pPr marL="171450" indent="-171450">
              <a:buFontTx/>
              <a:buChar char="-"/>
            </a:pPr>
            <a:endParaRPr lang="nl-NL" dirty="0"/>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4F4D23-D1EA-40CD-A218-9B629EB3BEF8}"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4944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indent="-171450">
              <a:buFontTx/>
              <a:buChar char="-"/>
            </a:pPr>
            <a:r>
              <a:rPr lang="en-GB" baseline="0" dirty="0" err="1" smtClean="0"/>
              <a:t>Mitigerende</a:t>
            </a:r>
            <a:r>
              <a:rPr lang="en-GB" baseline="0" dirty="0" smtClean="0"/>
              <a:t> </a:t>
            </a:r>
            <a:r>
              <a:rPr lang="en-GB" baseline="0" dirty="0" err="1" smtClean="0"/>
              <a:t>maatregelen</a:t>
            </a:r>
            <a:r>
              <a:rPr lang="en-GB" baseline="0" dirty="0" smtClean="0"/>
              <a:t> </a:t>
            </a:r>
            <a:r>
              <a:rPr lang="en-GB" baseline="0" dirty="0" err="1" smtClean="0"/>
              <a:t>t.g.v</a:t>
            </a:r>
            <a:r>
              <a:rPr lang="en-GB" baseline="0" dirty="0" smtClean="0"/>
              <a:t>. KZH-</a:t>
            </a:r>
            <a:r>
              <a:rPr lang="en-GB" baseline="0" dirty="0" err="1" smtClean="0"/>
              <a:t>voorkeursvariant</a:t>
            </a:r>
            <a:r>
              <a:rPr lang="nl-NL" dirty="0" smtClean="0"/>
              <a:t>: 100% financiering uit Deltafonds of 'slechts' 25%?</a:t>
            </a:r>
          </a:p>
          <a:p>
            <a:pPr marL="171450" indent="-171450">
              <a:buFontTx/>
              <a:buChar char="-"/>
            </a:pPr>
            <a:endParaRPr lang="en-GB" dirty="0" smtClean="0"/>
          </a:p>
          <a:p>
            <a:pPr marL="171450" indent="-171450">
              <a:buFontTx/>
              <a:buChar char="-"/>
            </a:pPr>
            <a:r>
              <a:rPr lang="nl-NL" dirty="0" smtClean="0"/>
              <a:t>KZH-voorkeursvariant en IRM-eindresultaat: duidelijkheid in DPZW fase 2, versus deltascenario’s en overige relevante onzekere ontwikkelingen: duidelijkheid na DPZW fase 2</a:t>
            </a:r>
          </a:p>
          <a:p>
            <a:pPr marL="171450" indent="-171450">
              <a:buFontTx/>
              <a:buChar char="-"/>
            </a:pPr>
            <a:r>
              <a:rPr lang="nl-NL" dirty="0" smtClean="0"/>
              <a:t>Bij iedere kansrijke KZH-variant een lijst van mogelijke maatregelen OF 1 lijst van mogelijke maatregelen voor alle kansrijke KZH-varianten samen?</a:t>
            </a:r>
            <a:r>
              <a:rPr lang="nl-NL" baseline="0" dirty="0" smtClean="0"/>
              <a:t> </a:t>
            </a:r>
            <a:r>
              <a:rPr lang="nl-NL" dirty="0" smtClean="0"/>
              <a:t>1 lijst, want stap van individuele maatregelen naar maatregelpakketten volgt pas later in het proces.</a:t>
            </a:r>
          </a:p>
          <a:p>
            <a:pPr marL="171450" indent="-171450">
              <a:buFontTx/>
              <a:buChar char="-"/>
            </a:pPr>
            <a:endParaRPr lang="nl-NL" dirty="0" smtClean="0"/>
          </a:p>
          <a:p>
            <a:pPr marL="171450" indent="-171450">
              <a:buFontTx/>
              <a:buChar char="-"/>
            </a:pPr>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CA9FAD-CD0E-4086-B8D0-D4F97D189FD5}" type="slidenum">
              <a:rPr kumimoji="0" lang="nl-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8081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9" indent="0" algn="ctr">
              <a:buNone/>
              <a:defRPr sz="2000"/>
            </a:lvl2pPr>
            <a:lvl3pPr marL="914418" indent="0" algn="ctr">
              <a:buNone/>
              <a:defRPr sz="1800"/>
            </a:lvl3pPr>
            <a:lvl4pPr marL="1371627" indent="0" algn="ctr">
              <a:buNone/>
              <a:defRPr sz="1600"/>
            </a:lvl4pPr>
            <a:lvl5pPr marL="1828837" indent="0" algn="ctr">
              <a:buNone/>
              <a:defRPr sz="1600"/>
            </a:lvl5pPr>
            <a:lvl6pPr marL="2286046" indent="0" algn="ctr">
              <a:buNone/>
              <a:defRPr sz="1600"/>
            </a:lvl6pPr>
            <a:lvl7pPr marL="2743255" indent="0" algn="ctr">
              <a:buNone/>
              <a:defRPr sz="1600"/>
            </a:lvl7pPr>
            <a:lvl8pPr marL="3200464" indent="0" algn="ctr">
              <a:buNone/>
              <a:defRPr sz="1600"/>
            </a:lvl8pPr>
            <a:lvl9pPr marL="365767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341934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44128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594918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8451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812800"/>
            <a:ext cx="4995880" cy="2787650"/>
          </a:xfrm>
        </p:spPr>
        <p:txBody>
          <a:bodyPr/>
          <a:lstStyle>
            <a:lvl1pPr algn="l">
              <a:defRPr/>
            </a:lvl1pPr>
          </a:lstStyle>
          <a:p>
            <a:r>
              <a:rPr lang="nl-NL" smtClean="0"/>
              <a:t>Titelstijl van model bewerken</a:t>
            </a:r>
            <a:endParaRPr lang="nl-NL"/>
          </a:p>
        </p:txBody>
      </p:sp>
      <p:sp>
        <p:nvSpPr>
          <p:cNvPr id="3" name="Subtitel 2"/>
          <p:cNvSpPr>
            <a:spLocks noGrp="1"/>
          </p:cNvSpPr>
          <p:nvPr>
            <p:ph type="subTitle" idx="1"/>
          </p:nvPr>
        </p:nvSpPr>
        <p:spPr>
          <a:xfrm>
            <a:off x="929693" y="3886200"/>
            <a:ext cx="4980587" cy="1752600"/>
          </a:xfrm>
        </p:spPr>
        <p:txBody>
          <a:bodyPr/>
          <a:lstStyle>
            <a:lvl1pPr marL="0" indent="0" algn="l">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titelstijl van het model te bewerken</a:t>
            </a:r>
            <a:endParaRPr lang="nl-NL" dirty="0"/>
          </a:p>
        </p:txBody>
      </p:sp>
    </p:spTree>
    <p:extLst>
      <p:ext uri="{BB962C8B-B14F-4D97-AF65-F5344CB8AC3E}">
        <p14:creationId xmlns:p14="http://schemas.microsoft.com/office/powerpoint/2010/main" val="1343947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gn="l">
              <a:defRPr/>
            </a:lvl1pPr>
          </a:lstStyle>
          <a:p>
            <a:r>
              <a:rPr lang="nl-NL" smtClean="0"/>
              <a:t>Titelstijl van model bewerken</a:t>
            </a:r>
            <a:endParaRPr lang="nl-NL"/>
          </a:p>
        </p:txBody>
      </p:sp>
      <p:sp>
        <p:nvSpPr>
          <p:cNvPr id="3" name="Tijdelijke aanduiding voor inhoud 2"/>
          <p:cNvSpPr>
            <a:spLocks noGrp="1"/>
          </p:cNvSpPr>
          <p:nvPr>
            <p:ph idx="1"/>
          </p:nvPr>
        </p:nvSpPr>
        <p:spPr>
          <a:xfrm>
            <a:off x="609600" y="1600201"/>
            <a:ext cx="10972800" cy="4493095"/>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218405160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2163096" y="1417639"/>
            <a:ext cx="9419304" cy="467565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8" name="Titel 1"/>
          <p:cNvSpPr>
            <a:spLocks noGrp="1"/>
          </p:cNvSpPr>
          <p:nvPr>
            <p:ph type="title"/>
          </p:nvPr>
        </p:nvSpPr>
        <p:spPr>
          <a:xfrm>
            <a:off x="609600" y="274638"/>
            <a:ext cx="10972800" cy="1143000"/>
          </a:xfrm>
        </p:spPr>
        <p:txBody>
          <a:bodyPr/>
          <a:lstStyle>
            <a:lvl1pPr algn="l">
              <a:defRPr/>
            </a:lvl1pPr>
          </a:lstStyle>
          <a:p>
            <a:r>
              <a:rPr lang="nl-NL" smtClean="0"/>
              <a:t>Titelstijl van model bewerken</a:t>
            </a:r>
            <a:endParaRPr lang="nl-NL"/>
          </a:p>
        </p:txBody>
      </p:sp>
    </p:spTree>
    <p:extLst>
      <p:ext uri="{BB962C8B-B14F-4D97-AF65-F5344CB8AC3E}">
        <p14:creationId xmlns:p14="http://schemas.microsoft.com/office/powerpoint/2010/main" val="17436735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3366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3339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8" name="Titel 1"/>
          <p:cNvSpPr>
            <a:spLocks noGrp="1"/>
          </p:cNvSpPr>
          <p:nvPr>
            <p:ph type="title"/>
          </p:nvPr>
        </p:nvSpPr>
        <p:spPr>
          <a:xfrm>
            <a:off x="609600" y="274638"/>
            <a:ext cx="10972800" cy="1143000"/>
          </a:xfrm>
        </p:spPr>
        <p:txBody>
          <a:bodyPr/>
          <a:lstStyle>
            <a:lvl1pPr algn="l">
              <a:defRPr/>
            </a:lvl1pPr>
          </a:lstStyle>
          <a:p>
            <a:r>
              <a:rPr lang="nl-NL" smtClean="0"/>
              <a:t>Titelstijl van model bewerken</a:t>
            </a:r>
            <a:endParaRPr lang="nl-NL" dirty="0"/>
          </a:p>
        </p:txBody>
      </p:sp>
      <p:sp>
        <p:nvSpPr>
          <p:cNvPr id="9" name="Tijdelijke aanduiding voor inhoud 2"/>
          <p:cNvSpPr>
            <a:spLocks noGrp="1"/>
          </p:cNvSpPr>
          <p:nvPr>
            <p:ph idx="1"/>
          </p:nvPr>
        </p:nvSpPr>
        <p:spPr>
          <a:xfrm>
            <a:off x="609600" y="1600201"/>
            <a:ext cx="10972800" cy="3930445"/>
          </a:xfrm>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Tree>
    <p:extLst>
      <p:ext uri="{BB962C8B-B14F-4D97-AF65-F5344CB8AC3E}">
        <p14:creationId xmlns:p14="http://schemas.microsoft.com/office/powerpoint/2010/main" val="7317717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3331161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solidFill>
              </a:defRPr>
            </a:lvl1pPr>
            <a:lvl2pPr marL="457209" indent="0">
              <a:buNone/>
              <a:defRPr sz="2000">
                <a:solidFill>
                  <a:schemeClr val="tx1">
                    <a:tint val="75000"/>
                  </a:schemeClr>
                </a:solidFill>
              </a:defRPr>
            </a:lvl2pPr>
            <a:lvl3pPr marL="914418" indent="0">
              <a:buNone/>
              <a:defRPr sz="1800">
                <a:solidFill>
                  <a:schemeClr val="tx1">
                    <a:tint val="75000"/>
                  </a:schemeClr>
                </a:solidFill>
              </a:defRPr>
            </a:lvl3pPr>
            <a:lvl4pPr marL="1371627" indent="0">
              <a:buNone/>
              <a:defRPr sz="1600">
                <a:solidFill>
                  <a:schemeClr val="tx1">
                    <a:tint val="75000"/>
                  </a:schemeClr>
                </a:solidFill>
              </a:defRPr>
            </a:lvl4pPr>
            <a:lvl5pPr marL="1828837" indent="0">
              <a:buNone/>
              <a:defRPr sz="1600">
                <a:solidFill>
                  <a:schemeClr val="tx1">
                    <a:tint val="75000"/>
                  </a:schemeClr>
                </a:solidFill>
              </a:defRPr>
            </a:lvl5pPr>
            <a:lvl6pPr marL="2286046" indent="0">
              <a:buNone/>
              <a:defRPr sz="1600">
                <a:solidFill>
                  <a:schemeClr val="tx1">
                    <a:tint val="75000"/>
                  </a:schemeClr>
                </a:solidFill>
              </a:defRPr>
            </a:lvl6pPr>
            <a:lvl7pPr marL="2743255" indent="0">
              <a:buNone/>
              <a:defRPr sz="1600">
                <a:solidFill>
                  <a:schemeClr val="tx1">
                    <a:tint val="75000"/>
                  </a:schemeClr>
                </a:solidFill>
              </a:defRPr>
            </a:lvl7pPr>
            <a:lvl8pPr marL="3200464" indent="0">
              <a:buNone/>
              <a:defRPr sz="1600">
                <a:solidFill>
                  <a:schemeClr val="tx1">
                    <a:tint val="75000"/>
                  </a:schemeClr>
                </a:solidFill>
              </a:defRPr>
            </a:lvl8pPr>
            <a:lvl9pPr marL="365767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5" name="Footer Placeholder 4"/>
          <p:cNvSpPr>
            <a:spLocks noGrp="1"/>
          </p:cNvSpPr>
          <p:nvPr>
            <p:ph type="ftr" sz="quarter" idx="11"/>
          </p:nvPr>
        </p:nvSpPr>
        <p:spPr/>
        <p:txBody>
          <a:bodyPr/>
          <a:lstStyle/>
          <a:p>
            <a:endParaRPr lang="nl-NL" dirty="0"/>
          </a:p>
        </p:txBody>
      </p:sp>
      <p:sp>
        <p:nvSpPr>
          <p:cNvPr id="6" name="Slide Number Placeholder 5"/>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1406964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3739557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9" indent="0">
              <a:buNone/>
              <a:defRPr sz="2000" b="1"/>
            </a:lvl2pPr>
            <a:lvl3pPr marL="914418" indent="0">
              <a:buNone/>
              <a:defRPr sz="1800" b="1"/>
            </a:lvl3pPr>
            <a:lvl4pPr marL="1371627" indent="0">
              <a:buNone/>
              <a:defRPr sz="1600" b="1"/>
            </a:lvl4pPr>
            <a:lvl5pPr marL="1828837" indent="0">
              <a:buNone/>
              <a:defRPr sz="1600" b="1"/>
            </a:lvl5pPr>
            <a:lvl6pPr marL="2286046" indent="0">
              <a:buNone/>
              <a:defRPr sz="1600" b="1"/>
            </a:lvl6pPr>
            <a:lvl7pPr marL="2743255" indent="0">
              <a:buNone/>
              <a:defRPr sz="1600" b="1"/>
            </a:lvl7pPr>
            <a:lvl8pPr marL="3200464" indent="0">
              <a:buNone/>
              <a:defRPr sz="1600" b="1"/>
            </a:lvl8pPr>
            <a:lvl9pPr marL="3657673"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9" indent="0">
              <a:buNone/>
              <a:defRPr sz="2000" b="1"/>
            </a:lvl2pPr>
            <a:lvl3pPr marL="914418" indent="0">
              <a:buNone/>
              <a:defRPr sz="1800" b="1"/>
            </a:lvl3pPr>
            <a:lvl4pPr marL="1371627" indent="0">
              <a:buNone/>
              <a:defRPr sz="1600" b="1"/>
            </a:lvl4pPr>
            <a:lvl5pPr marL="1828837" indent="0">
              <a:buNone/>
              <a:defRPr sz="1600" b="1"/>
            </a:lvl5pPr>
            <a:lvl6pPr marL="2286046" indent="0">
              <a:buNone/>
              <a:defRPr sz="1600" b="1"/>
            </a:lvl6pPr>
            <a:lvl7pPr marL="2743255" indent="0">
              <a:buNone/>
              <a:defRPr sz="1600" b="1"/>
            </a:lvl7pPr>
            <a:lvl8pPr marL="3200464" indent="0">
              <a:buNone/>
              <a:defRPr sz="1600" b="1"/>
            </a:lvl8pPr>
            <a:lvl9pPr marL="365767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8" name="Footer Placeholder 7"/>
          <p:cNvSpPr>
            <a:spLocks noGrp="1"/>
          </p:cNvSpPr>
          <p:nvPr>
            <p:ph type="ftr" sz="quarter" idx="11"/>
          </p:nvPr>
        </p:nvSpPr>
        <p:spPr/>
        <p:txBody>
          <a:bodyPr/>
          <a:lstStyle/>
          <a:p>
            <a:endParaRPr lang="nl-NL" dirty="0"/>
          </a:p>
        </p:txBody>
      </p:sp>
      <p:sp>
        <p:nvSpPr>
          <p:cNvPr id="9" name="Slide Number Placeholder 8"/>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639956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4" name="Footer Placeholder 3"/>
          <p:cNvSpPr>
            <a:spLocks noGrp="1"/>
          </p:cNvSpPr>
          <p:nvPr>
            <p:ph type="ftr" sz="quarter" idx="11"/>
          </p:nvPr>
        </p:nvSpPr>
        <p:spPr/>
        <p:txBody>
          <a:bodyPr/>
          <a:lstStyle/>
          <a:p>
            <a:endParaRPr lang="nl-NL" dirty="0"/>
          </a:p>
        </p:txBody>
      </p:sp>
      <p:sp>
        <p:nvSpPr>
          <p:cNvPr id="5" name="Slide Number Placeholder 4"/>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1837346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3" name="Footer Placeholder 2"/>
          <p:cNvSpPr>
            <a:spLocks noGrp="1"/>
          </p:cNvSpPr>
          <p:nvPr>
            <p:ph type="ftr" sz="quarter" idx="11"/>
          </p:nvPr>
        </p:nvSpPr>
        <p:spPr/>
        <p:txBody>
          <a:bodyPr/>
          <a:lstStyle/>
          <a:p>
            <a:endParaRPr lang="nl-NL" dirty="0"/>
          </a:p>
        </p:txBody>
      </p:sp>
      <p:sp>
        <p:nvSpPr>
          <p:cNvPr id="4" name="Slide Number Placeholder 3"/>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2942243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9" indent="0">
              <a:buNone/>
              <a:defRPr sz="1400"/>
            </a:lvl2pPr>
            <a:lvl3pPr marL="914418" indent="0">
              <a:buNone/>
              <a:defRPr sz="1200"/>
            </a:lvl3pPr>
            <a:lvl4pPr marL="1371627" indent="0">
              <a:buNone/>
              <a:defRPr sz="1000"/>
            </a:lvl4pPr>
            <a:lvl5pPr marL="1828837" indent="0">
              <a:buNone/>
              <a:defRPr sz="1000"/>
            </a:lvl5pPr>
            <a:lvl6pPr marL="2286046" indent="0">
              <a:buNone/>
              <a:defRPr sz="1000"/>
            </a:lvl6pPr>
            <a:lvl7pPr marL="2743255" indent="0">
              <a:buNone/>
              <a:defRPr sz="1000"/>
            </a:lvl7pPr>
            <a:lvl8pPr marL="3200464" indent="0">
              <a:buNone/>
              <a:defRPr sz="1000"/>
            </a:lvl8pPr>
            <a:lvl9pPr marL="365767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2823118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9" indent="0">
              <a:buNone/>
              <a:defRPr sz="2800"/>
            </a:lvl2pPr>
            <a:lvl3pPr marL="914418" indent="0">
              <a:buNone/>
              <a:defRPr sz="2400"/>
            </a:lvl3pPr>
            <a:lvl4pPr marL="1371627" indent="0">
              <a:buNone/>
              <a:defRPr sz="2000"/>
            </a:lvl4pPr>
            <a:lvl5pPr marL="1828837" indent="0">
              <a:buNone/>
              <a:defRPr sz="2000"/>
            </a:lvl5pPr>
            <a:lvl6pPr marL="2286046" indent="0">
              <a:buNone/>
              <a:defRPr sz="2000"/>
            </a:lvl6pPr>
            <a:lvl7pPr marL="2743255" indent="0">
              <a:buNone/>
              <a:defRPr sz="2000"/>
            </a:lvl7pPr>
            <a:lvl8pPr marL="3200464" indent="0">
              <a:buNone/>
              <a:defRPr sz="2000"/>
            </a:lvl8pPr>
            <a:lvl9pPr marL="3657673" indent="0">
              <a:buNone/>
              <a:defRPr sz="2000"/>
            </a:lvl9pPr>
          </a:lstStyle>
          <a:p>
            <a:r>
              <a:rPr lang="en-US" dirty="0"/>
              <a:t>Click icon to add picture</a:t>
            </a:r>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9" indent="0">
              <a:buNone/>
              <a:defRPr sz="1400"/>
            </a:lvl2pPr>
            <a:lvl3pPr marL="914418" indent="0">
              <a:buNone/>
              <a:defRPr sz="1200"/>
            </a:lvl3pPr>
            <a:lvl4pPr marL="1371627" indent="0">
              <a:buNone/>
              <a:defRPr sz="1000"/>
            </a:lvl4pPr>
            <a:lvl5pPr marL="1828837" indent="0">
              <a:buNone/>
              <a:defRPr sz="1000"/>
            </a:lvl5pPr>
            <a:lvl6pPr marL="2286046" indent="0">
              <a:buNone/>
              <a:defRPr sz="1000"/>
            </a:lvl6pPr>
            <a:lvl7pPr marL="2743255" indent="0">
              <a:buNone/>
              <a:defRPr sz="1000"/>
            </a:lvl7pPr>
            <a:lvl8pPr marL="3200464" indent="0">
              <a:buNone/>
              <a:defRPr sz="1000"/>
            </a:lvl8pPr>
            <a:lvl9pPr marL="365767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82C5AEE-0464-4868-BA3A-14070AED7721}" type="datetimeFigureOut">
              <a:rPr lang="nl-NL" smtClean="0"/>
              <a:t>18-12-2023</a:t>
            </a:fld>
            <a:endParaRPr lang="nl-NL" dirty="0"/>
          </a:p>
        </p:txBody>
      </p:sp>
      <p:sp>
        <p:nvSpPr>
          <p:cNvPr id="6" name="Footer Placeholder 5"/>
          <p:cNvSpPr>
            <a:spLocks noGrp="1"/>
          </p:cNvSpPr>
          <p:nvPr>
            <p:ph type="ftr" sz="quarter" idx="11"/>
          </p:nvPr>
        </p:nvSpPr>
        <p:spPr/>
        <p:txBody>
          <a:bodyPr/>
          <a:lstStyle/>
          <a:p>
            <a:endParaRPr lang="nl-NL" dirty="0"/>
          </a:p>
        </p:txBody>
      </p:sp>
      <p:sp>
        <p:nvSpPr>
          <p:cNvPr id="7" name="Slide Number Placeholder 6"/>
          <p:cNvSpPr>
            <a:spLocks noGrp="1"/>
          </p:cNvSpPr>
          <p:nvPr>
            <p:ph type="sldNum" sz="quarter" idx="12"/>
          </p:nvPr>
        </p:nvSpPr>
        <p:spPr/>
        <p:txBody>
          <a:bodyPr/>
          <a:lstStyle/>
          <a:p>
            <a:fld id="{EAFE3CF6-A08F-4919-A5D6-32C64DE1B9A4}" type="slidenum">
              <a:rPr lang="nl-NL" smtClean="0"/>
              <a:t>‹nr.›</a:t>
            </a:fld>
            <a:endParaRPr lang="nl-NL" dirty="0"/>
          </a:p>
        </p:txBody>
      </p:sp>
    </p:spTree>
    <p:extLst>
      <p:ext uri="{BB962C8B-B14F-4D97-AF65-F5344CB8AC3E}">
        <p14:creationId xmlns:p14="http://schemas.microsoft.com/office/powerpoint/2010/main" val="986239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2C5AEE-0464-4868-BA3A-14070AED7721}" type="datetimeFigureOut">
              <a:rPr lang="nl-NL" smtClean="0"/>
              <a:t>18-12-2023</a:t>
            </a:fld>
            <a:endParaRPr lang="nl-NL"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FE3CF6-A08F-4919-A5D6-32C64DE1B9A4}" type="slidenum">
              <a:rPr lang="nl-NL" smtClean="0"/>
              <a:t>‹nr.›</a:t>
            </a:fld>
            <a:endParaRPr lang="nl-NL" dirty="0"/>
          </a:p>
        </p:txBody>
      </p:sp>
    </p:spTree>
    <p:extLst>
      <p:ext uri="{BB962C8B-B14F-4D97-AF65-F5344CB8AC3E}">
        <p14:creationId xmlns:p14="http://schemas.microsoft.com/office/powerpoint/2010/main" val="414684452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1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1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4" indent="-228605" algn="l" defTabSz="91441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3" indent="-228605" algn="l" defTabSz="91441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32"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41"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50"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59"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69"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78" indent="-228605" algn="l" defTabSz="91441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18" rtl="0" eaLnBrk="1" latinLnBrk="0" hangingPunct="1">
        <a:defRPr sz="1800" kern="1200">
          <a:solidFill>
            <a:schemeClr val="tx1"/>
          </a:solidFill>
          <a:latin typeface="+mn-lt"/>
          <a:ea typeface="+mn-ea"/>
          <a:cs typeface="+mn-cs"/>
        </a:defRPr>
      </a:lvl1pPr>
      <a:lvl2pPr marL="457209" algn="l" defTabSz="914418" rtl="0" eaLnBrk="1" latinLnBrk="0" hangingPunct="1">
        <a:defRPr sz="1800" kern="1200">
          <a:solidFill>
            <a:schemeClr val="tx1"/>
          </a:solidFill>
          <a:latin typeface="+mn-lt"/>
          <a:ea typeface="+mn-ea"/>
          <a:cs typeface="+mn-cs"/>
        </a:defRPr>
      </a:lvl2pPr>
      <a:lvl3pPr marL="914418" algn="l" defTabSz="914418" rtl="0" eaLnBrk="1" latinLnBrk="0" hangingPunct="1">
        <a:defRPr sz="1800" kern="1200">
          <a:solidFill>
            <a:schemeClr val="tx1"/>
          </a:solidFill>
          <a:latin typeface="+mn-lt"/>
          <a:ea typeface="+mn-ea"/>
          <a:cs typeface="+mn-cs"/>
        </a:defRPr>
      </a:lvl3pPr>
      <a:lvl4pPr marL="1371627" algn="l" defTabSz="914418" rtl="0" eaLnBrk="1" latinLnBrk="0" hangingPunct="1">
        <a:defRPr sz="1800" kern="1200">
          <a:solidFill>
            <a:schemeClr val="tx1"/>
          </a:solidFill>
          <a:latin typeface="+mn-lt"/>
          <a:ea typeface="+mn-ea"/>
          <a:cs typeface="+mn-cs"/>
        </a:defRPr>
      </a:lvl4pPr>
      <a:lvl5pPr marL="1828837" algn="l" defTabSz="914418" rtl="0" eaLnBrk="1" latinLnBrk="0" hangingPunct="1">
        <a:defRPr sz="1800" kern="1200">
          <a:solidFill>
            <a:schemeClr val="tx1"/>
          </a:solidFill>
          <a:latin typeface="+mn-lt"/>
          <a:ea typeface="+mn-ea"/>
          <a:cs typeface="+mn-cs"/>
        </a:defRPr>
      </a:lvl5pPr>
      <a:lvl6pPr marL="2286046" algn="l" defTabSz="914418" rtl="0" eaLnBrk="1" latinLnBrk="0" hangingPunct="1">
        <a:defRPr sz="1800" kern="1200">
          <a:solidFill>
            <a:schemeClr val="tx1"/>
          </a:solidFill>
          <a:latin typeface="+mn-lt"/>
          <a:ea typeface="+mn-ea"/>
          <a:cs typeface="+mn-cs"/>
        </a:defRPr>
      </a:lvl6pPr>
      <a:lvl7pPr marL="2743255" algn="l" defTabSz="914418" rtl="0" eaLnBrk="1" latinLnBrk="0" hangingPunct="1">
        <a:defRPr sz="1800" kern="1200">
          <a:solidFill>
            <a:schemeClr val="tx1"/>
          </a:solidFill>
          <a:latin typeface="+mn-lt"/>
          <a:ea typeface="+mn-ea"/>
          <a:cs typeface="+mn-cs"/>
        </a:defRPr>
      </a:lvl7pPr>
      <a:lvl8pPr marL="3200464" algn="l" defTabSz="914418" rtl="0" eaLnBrk="1" latinLnBrk="0" hangingPunct="1">
        <a:defRPr sz="1800" kern="1200">
          <a:solidFill>
            <a:schemeClr val="tx1"/>
          </a:solidFill>
          <a:latin typeface="+mn-lt"/>
          <a:ea typeface="+mn-ea"/>
          <a:cs typeface="+mn-cs"/>
        </a:defRPr>
      </a:lvl8pPr>
      <a:lvl9pPr marL="3657673" algn="l" defTabSz="91441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Titelstijl van model bewerken</a:t>
            </a:r>
            <a:endParaRPr lang="nl-NL"/>
          </a:p>
        </p:txBody>
      </p:sp>
      <p:sp>
        <p:nvSpPr>
          <p:cNvPr id="3" name="Tijdelijke aanduiding voor tekst 2"/>
          <p:cNvSpPr>
            <a:spLocks noGrp="1"/>
          </p:cNvSpPr>
          <p:nvPr>
            <p:ph type="body" idx="1"/>
          </p:nvPr>
        </p:nvSpPr>
        <p:spPr>
          <a:xfrm>
            <a:off x="609600" y="1600201"/>
            <a:ext cx="10972800" cy="4493095"/>
          </a:xfrm>
          <a:prstGeom prst="rect">
            <a:avLst/>
          </a:prstGeom>
        </p:spPr>
        <p:txBody>
          <a:bodyPr vert="horz" lIns="91440" tIns="45720" rIns="91440" bIns="45720" rtlCol="0">
            <a:normAutofit/>
          </a:bodyPr>
          <a:lstStyle/>
          <a:p>
            <a:pPr lvl="0"/>
            <a:r>
              <a:rPr lang="en-US" smtClean="0"/>
              <a:t>Klik om de tekststijl van het model te bewerken</a:t>
            </a:r>
          </a:p>
          <a:p>
            <a:pPr lvl="1"/>
            <a:r>
              <a:rPr lang="en-US" smtClean="0"/>
              <a:t>Tweede niveau</a:t>
            </a:r>
          </a:p>
          <a:p>
            <a:pPr lvl="2"/>
            <a:r>
              <a:rPr lang="en-US" smtClean="0"/>
              <a:t>Derde niveau</a:t>
            </a:r>
          </a:p>
          <a:p>
            <a:pPr lvl="3"/>
            <a:r>
              <a:rPr lang="en-US" smtClean="0"/>
              <a:t>Vierde niveau</a:t>
            </a:r>
          </a:p>
          <a:p>
            <a:pPr lvl="4"/>
            <a:r>
              <a:rPr lang="en-US" smtClean="0"/>
              <a:t>Vijfde niveau</a:t>
            </a:r>
            <a:endParaRPr lang="nl-NL"/>
          </a:p>
        </p:txBody>
      </p:sp>
    </p:spTree>
    <p:extLst>
      <p:ext uri="{BB962C8B-B14F-4D97-AF65-F5344CB8AC3E}">
        <p14:creationId xmlns:p14="http://schemas.microsoft.com/office/powerpoint/2010/main" val="347228991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iming>
    <p:tnLst>
      <p:par>
        <p:cTn id="1" dur="indefinite" restart="never" nodeType="tmRoot"/>
      </p:par>
    </p:tnLst>
  </p:timing>
  <p:txStyles>
    <p:titleStyle>
      <a:lvl1pPr algn="l"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061304" y="242013"/>
            <a:ext cx="10069393" cy="6373975"/>
          </a:xfrm>
          <a:prstGeom prst="rect">
            <a:avLst/>
          </a:prstGeom>
        </p:spPr>
      </p:pic>
      <p:sp>
        <p:nvSpPr>
          <p:cNvPr id="2" name="Ovaal 1"/>
          <p:cNvSpPr/>
          <p:nvPr/>
        </p:nvSpPr>
        <p:spPr>
          <a:xfrm>
            <a:off x="119336" y="1772816"/>
            <a:ext cx="9865096" cy="1728192"/>
          </a:xfrm>
          <a:prstGeom prst="ellipse">
            <a:avLst/>
          </a:prstGeom>
          <a:noFill/>
          <a:ln w="762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205159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 3"/>
          <p:cNvGraphicFramePr>
            <a:graphicFrameLocks noGrp="1"/>
          </p:cNvGraphicFramePr>
          <p:nvPr>
            <p:extLst>
              <p:ext uri="{D42A27DB-BD31-4B8C-83A1-F6EECF244321}">
                <p14:modId xmlns:p14="http://schemas.microsoft.com/office/powerpoint/2010/main" val="3747587105"/>
              </p:ext>
            </p:extLst>
          </p:nvPr>
        </p:nvGraphicFramePr>
        <p:xfrm>
          <a:off x="335360" y="111027"/>
          <a:ext cx="9937104" cy="6624000"/>
        </p:xfrm>
        <a:graphic>
          <a:graphicData uri="http://schemas.openxmlformats.org/drawingml/2006/table">
            <a:tbl>
              <a:tblPr firstRow="1" firstCol="1" bandRow="1"/>
              <a:tblGrid>
                <a:gridCol w="385791">
                  <a:extLst>
                    <a:ext uri="{9D8B030D-6E8A-4147-A177-3AD203B41FA5}">
                      <a16:colId xmlns:a16="http://schemas.microsoft.com/office/drawing/2014/main" val="3831559075"/>
                    </a:ext>
                  </a:extLst>
                </a:gridCol>
                <a:gridCol w="541997">
                  <a:extLst>
                    <a:ext uri="{9D8B030D-6E8A-4147-A177-3AD203B41FA5}">
                      <a16:colId xmlns:a16="http://schemas.microsoft.com/office/drawing/2014/main" val="3975037743"/>
                    </a:ext>
                  </a:extLst>
                </a:gridCol>
                <a:gridCol w="3385994">
                  <a:extLst>
                    <a:ext uri="{9D8B030D-6E8A-4147-A177-3AD203B41FA5}">
                      <a16:colId xmlns:a16="http://schemas.microsoft.com/office/drawing/2014/main" val="2419194602"/>
                    </a:ext>
                  </a:extLst>
                </a:gridCol>
                <a:gridCol w="4159718">
                  <a:extLst>
                    <a:ext uri="{9D8B030D-6E8A-4147-A177-3AD203B41FA5}">
                      <a16:colId xmlns:a16="http://schemas.microsoft.com/office/drawing/2014/main" val="1883053606"/>
                    </a:ext>
                  </a:extLst>
                </a:gridCol>
                <a:gridCol w="1463604">
                  <a:extLst>
                    <a:ext uri="{9D8B030D-6E8A-4147-A177-3AD203B41FA5}">
                      <a16:colId xmlns:a16="http://schemas.microsoft.com/office/drawing/2014/main" val="2281914921"/>
                    </a:ext>
                  </a:extLst>
                </a:gridCol>
              </a:tblGrid>
              <a:tr h="283887">
                <a:tc>
                  <a:txBody>
                    <a:bodyPr/>
                    <a:lstStyle/>
                    <a:p>
                      <a:pPr marL="457200" indent="-457200" algn="ctr">
                        <a:spcBef>
                          <a:spcPts val="300"/>
                        </a:spcBef>
                        <a:spcAft>
                          <a:spcPts val="300"/>
                        </a:spcAft>
                      </a:pPr>
                      <a:r>
                        <a:rPr lang="nl-NL"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spcAft>
                          <a:spcPts val="0"/>
                        </a:spcAft>
                      </a:pPr>
                      <a:r>
                        <a:rPr lang="nl-NL" sz="1200" dirty="0">
                          <a:solidFill>
                            <a:schemeClr val="bg1"/>
                          </a:solidFill>
                          <a:effectLst/>
                          <a:latin typeface="Times New Roman" panose="02020603050405020304" pitchFamily="18" charset="0"/>
                          <a:cs typeface="Times New Roman" panose="02020603050405020304" pitchFamily="18" charset="0"/>
                        </a:rPr>
                        <a:t>Stap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a:spcAft>
                          <a:spcPts val="0"/>
                        </a:spcAft>
                      </a:pPr>
                      <a:r>
                        <a:rPr lang="nl-NL" sz="1200" dirty="0" smtClean="0">
                          <a:solidFill>
                            <a:schemeClr val="bg1"/>
                          </a:solidFill>
                          <a:effectLst/>
                          <a:latin typeface="Times New Roman" panose="02020603050405020304" pitchFamily="18" charset="0"/>
                          <a:cs typeface="Times New Roman" panose="02020603050405020304" pitchFamily="18" charset="0"/>
                        </a:rPr>
                        <a:t>Omschrijving</a:t>
                      </a:r>
                      <a:endParaRPr lang="nl-NL" sz="1200" dirty="0">
                        <a:solidFill>
                          <a:schemeClr val="bg1"/>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l">
                        <a:spcAft>
                          <a:spcPts val="0"/>
                        </a:spcAft>
                      </a:pPr>
                      <a:r>
                        <a:rPr lang="nl-NL" sz="1200" dirty="0" smtClean="0">
                          <a:solidFill>
                            <a:schemeClr val="bg1"/>
                          </a:solidFill>
                          <a:effectLst/>
                          <a:latin typeface="Times New Roman" panose="02020603050405020304" pitchFamily="18" charset="0"/>
                          <a:cs typeface="Times New Roman" panose="02020603050405020304" pitchFamily="18" charset="0"/>
                        </a:rPr>
                        <a:t>Toelichting</a:t>
                      </a:r>
                      <a:endParaRPr lang="nl-NL" sz="1200" dirty="0">
                        <a:solidFill>
                          <a:schemeClr val="bg1"/>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ctr">
                        <a:spcAft>
                          <a:spcPts val="0"/>
                        </a:spcAft>
                      </a:pPr>
                      <a:r>
                        <a:rPr lang="nl-NL" sz="1200" dirty="0">
                          <a:solidFill>
                            <a:schemeClr val="bg1"/>
                          </a:solidFill>
                          <a:effectLst/>
                          <a:latin typeface="Times New Roman" panose="02020603050405020304" pitchFamily="18" charset="0"/>
                          <a:cs typeface="Times New Roman" panose="02020603050405020304" pitchFamily="18" charset="0"/>
                        </a:rPr>
                        <a:t>Product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extLst>
                  <a:ext uri="{0D108BD9-81ED-4DB2-BD59-A6C34878D82A}">
                    <a16:rowId xmlns:a16="http://schemas.microsoft.com/office/drawing/2014/main" val="651552153"/>
                  </a:ext>
                </a:extLst>
              </a:tr>
              <a:tr h="283887">
                <a:tc rowSpan="4">
                  <a:txBody>
                    <a:bodyPr/>
                    <a:lstStyle/>
                    <a:p>
                      <a:pPr marL="457200" indent="-457200" algn="ctr">
                        <a:spcBef>
                          <a:spcPts val="300"/>
                        </a:spcBef>
                        <a:spcAft>
                          <a:spcPts val="300"/>
                        </a:spcAft>
                      </a:pPr>
                      <a:r>
                        <a:rPr lang="nl-NL" sz="12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Voorbereiding</a:t>
                      </a: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rowSpan="4">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0</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en-GB" sz="1200" b="0" dirty="0" err="1" smtClean="0">
                          <a:solidFill>
                            <a:srgbClr val="0070C0"/>
                          </a:solidFill>
                          <a:effectLst/>
                          <a:latin typeface="Times New Roman" panose="02020603050405020304" pitchFamily="18" charset="0"/>
                          <a:cs typeface="Times New Roman" panose="02020603050405020304" pitchFamily="18" charset="0"/>
                        </a:rPr>
                        <a:t>Leidraad</a:t>
                      </a:r>
                      <a:r>
                        <a:rPr lang="en-GB" sz="1200" b="0" dirty="0" smtClean="0">
                          <a:solidFill>
                            <a:srgbClr val="0070C0"/>
                          </a:solidFill>
                          <a:effectLst/>
                          <a:latin typeface="Times New Roman" panose="02020603050405020304" pitchFamily="18" charset="0"/>
                          <a:cs typeface="Times New Roman" panose="02020603050405020304" pitchFamily="18" charset="0"/>
                        </a:rPr>
                        <a:t> </a:t>
                      </a:r>
                      <a:r>
                        <a:rPr lang="en-GB" sz="1200" b="0" baseline="0" dirty="0" smtClean="0">
                          <a:solidFill>
                            <a:srgbClr val="0070C0"/>
                          </a:solidFill>
                          <a:effectLst/>
                          <a:latin typeface="Times New Roman" panose="02020603050405020304" pitchFamily="18" charset="0"/>
                          <a:cs typeface="Times New Roman" panose="02020603050405020304" pitchFamily="18" charset="0"/>
                        </a:rPr>
                        <a:t>factsheets</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dirty="0" err="1" smtClean="0">
                          <a:solidFill>
                            <a:srgbClr val="0070C0"/>
                          </a:solidFill>
                          <a:effectLst/>
                          <a:latin typeface="Times New Roman" panose="02020603050405020304" pitchFamily="18" charset="0"/>
                          <a:cs typeface="Times New Roman" panose="02020603050405020304" pitchFamily="18" charset="0"/>
                        </a:rPr>
                        <a:t>Leidraad</a:t>
                      </a:r>
                      <a:r>
                        <a:rPr lang="en-GB" sz="1200" b="0" dirty="0" smtClean="0">
                          <a:solidFill>
                            <a:srgbClr val="0070C0"/>
                          </a:solidFill>
                          <a:effectLst/>
                          <a:latin typeface="Times New Roman" panose="02020603050405020304" pitchFamily="18" charset="0"/>
                          <a:cs typeface="Times New Roman" panose="02020603050405020304" pitchFamily="18" charset="0"/>
                        </a:rPr>
                        <a:t> </a:t>
                      </a:r>
                      <a:r>
                        <a:rPr lang="en-GB" sz="1200" b="0" dirty="0" err="1" smtClean="0">
                          <a:solidFill>
                            <a:srgbClr val="0070C0"/>
                          </a:solidFill>
                          <a:effectLst/>
                          <a:latin typeface="Times New Roman" panose="02020603050405020304" pitchFamily="18" charset="0"/>
                          <a:cs typeface="Times New Roman" panose="02020603050405020304" pitchFamily="18" charset="0"/>
                        </a:rPr>
                        <a:t>bij</a:t>
                      </a:r>
                      <a:r>
                        <a:rPr lang="en-GB" sz="1200" b="0" baseline="0" dirty="0" smtClean="0">
                          <a:solidFill>
                            <a:srgbClr val="0070C0"/>
                          </a:solidFill>
                          <a:effectLst/>
                          <a:latin typeface="Times New Roman" panose="02020603050405020304" pitchFamily="18" charset="0"/>
                          <a:cs typeface="Times New Roman" panose="02020603050405020304" pitchFamily="18" charset="0"/>
                        </a:rPr>
                        <a:t>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en</a:t>
                      </a:r>
                      <a:r>
                        <a:rPr lang="en-GB" sz="1200" b="0" baseline="0" dirty="0" smtClean="0">
                          <a:solidFill>
                            <a:srgbClr val="0070C0"/>
                          </a:solidFill>
                          <a:effectLst/>
                          <a:latin typeface="Times New Roman" panose="02020603050405020304" pitchFamily="18" charset="0"/>
                          <a:cs typeface="Times New Roman" panose="02020603050405020304" pitchFamily="18" charset="0"/>
                        </a:rPr>
                        <a:t> update van factsheets</a:t>
                      </a:r>
                      <a:endParaRPr lang="nl-NL" sz="1200" b="0" dirty="0" smtClean="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LD</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224063753"/>
                  </a:ext>
                </a:extLst>
              </a:tr>
              <a:tr h="283887">
                <a:tc vMerge="1">
                  <a:txBody>
                    <a:bodyPr/>
                    <a:lstStyle/>
                    <a:p>
                      <a:pPr marL="457200" indent="-457200" algn="ctr">
                        <a:spcBef>
                          <a:spcPts val="300"/>
                        </a:spcBef>
                        <a:spcAft>
                          <a:spcPts val="300"/>
                        </a:spcAft>
                      </a:pP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vMerge="1">
                  <a:txBody>
                    <a:bodyPr/>
                    <a:lstStyle/>
                    <a:p>
                      <a:pPr algn="ctr">
                        <a:spcAft>
                          <a:spcPts val="0"/>
                        </a:spcAft>
                      </a:pPr>
                      <a:endParaRPr lang="nl-NL" sz="1200" b="1"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Oefening ontwikkelpadenkaarten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OPK-oefening</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224431595"/>
                  </a:ext>
                </a:extLst>
              </a:tr>
              <a:tr h="473140">
                <a:tc vMerge="1">
                  <a:txBody>
                    <a:bodyPr/>
                    <a:lstStyle/>
                    <a:p>
                      <a:pPr marL="457200" indent="-457200" algn="ctr">
                        <a:spcBef>
                          <a:spcPts val="300"/>
                        </a:spcBef>
                        <a:spcAft>
                          <a:spcPts val="300"/>
                        </a:spcAft>
                      </a:pP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vMerge="1">
                  <a:txBody>
                    <a:bodyPr/>
                    <a:lstStyle/>
                    <a:p>
                      <a:pPr algn="ctr">
                        <a:spcAft>
                          <a:spcPts val="0"/>
                        </a:spcAft>
                      </a:pPr>
                      <a:endParaRPr lang="nl-NL" sz="1200" b="1"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Beoordelingscriteria</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dirty="0" err="1" smtClean="0">
                          <a:solidFill>
                            <a:srgbClr val="0070C0"/>
                          </a:solidFill>
                          <a:effectLst/>
                          <a:latin typeface="Times New Roman" panose="02020603050405020304" pitchFamily="18" charset="0"/>
                          <a:cs typeface="Times New Roman" panose="02020603050405020304" pitchFamily="18" charset="0"/>
                        </a:rPr>
                        <a:t>T.b.v</a:t>
                      </a:r>
                      <a:r>
                        <a:rPr lang="en-GB" sz="1200" b="0" dirty="0" smtClean="0">
                          <a:solidFill>
                            <a:srgbClr val="0070C0"/>
                          </a:solidFill>
                          <a:effectLst/>
                          <a:latin typeface="Times New Roman" panose="02020603050405020304" pitchFamily="18" charset="0"/>
                          <a:cs typeface="Times New Roman" panose="02020603050405020304" pitchFamily="18" charset="0"/>
                        </a:rPr>
                        <a:t>.</a:t>
                      </a:r>
                      <a:r>
                        <a:rPr lang="en-GB" sz="1200" b="0" baseline="0" dirty="0" smtClean="0">
                          <a:solidFill>
                            <a:srgbClr val="0070C0"/>
                          </a:solidFill>
                          <a:effectLst/>
                          <a:latin typeface="Times New Roman" panose="02020603050405020304" pitchFamily="18" charset="0"/>
                          <a:cs typeface="Times New Roman" panose="02020603050405020304" pitchFamily="18" charset="0"/>
                        </a:rPr>
                        <a:t>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multicriteria</a:t>
                      </a:r>
                      <a:r>
                        <a:rPr lang="en-GB" sz="1200" b="0" baseline="0" dirty="0" smtClean="0">
                          <a:solidFill>
                            <a:srgbClr val="0070C0"/>
                          </a:solidFill>
                          <a:effectLst/>
                          <a:latin typeface="Times New Roman" panose="02020603050405020304" pitchFamily="18" charset="0"/>
                          <a:cs typeface="Times New Roman" panose="02020603050405020304" pitchFamily="18" charset="0"/>
                        </a:rPr>
                        <a:t>-analyse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onderdeel</a:t>
                      </a:r>
                      <a:r>
                        <a:rPr lang="en-GB" sz="1200" b="0" baseline="0" dirty="0" smtClean="0">
                          <a:solidFill>
                            <a:srgbClr val="0070C0"/>
                          </a:solidFill>
                          <a:effectLst/>
                          <a:latin typeface="Times New Roman" panose="02020603050405020304" pitchFamily="18" charset="0"/>
                          <a:cs typeface="Times New Roman" panose="02020603050405020304" pitchFamily="18" charset="0"/>
                        </a:rPr>
                        <a:t> van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stap</a:t>
                      </a:r>
                      <a:r>
                        <a:rPr lang="en-GB" sz="1200" b="0" baseline="0" dirty="0" smtClean="0">
                          <a:solidFill>
                            <a:srgbClr val="0070C0"/>
                          </a:solidFill>
                          <a:effectLst/>
                          <a:latin typeface="Times New Roman" panose="02020603050405020304" pitchFamily="18" charset="0"/>
                          <a:cs typeface="Times New Roman" panose="02020603050405020304" pitchFamily="18" charset="0"/>
                        </a:rPr>
                        <a:t> 7)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en</a:t>
                      </a:r>
                      <a:r>
                        <a:rPr lang="en-GB" sz="1200" b="0" baseline="0" dirty="0" smtClean="0">
                          <a:solidFill>
                            <a:srgbClr val="0070C0"/>
                          </a:solidFill>
                          <a:effectLst/>
                          <a:latin typeface="Times New Roman" panose="02020603050405020304" pitchFamily="18" charset="0"/>
                          <a:cs typeface="Times New Roman" panose="02020603050405020304" pitchFamily="18" charset="0"/>
                        </a:rPr>
                        <a:t>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vergelijkingssystematiek</a:t>
                      </a:r>
                      <a:r>
                        <a:rPr lang="en-GB" sz="1200" b="0" baseline="0" dirty="0" smtClean="0">
                          <a:solidFill>
                            <a:srgbClr val="0070C0"/>
                          </a:solidFill>
                          <a:effectLst/>
                          <a:latin typeface="Times New Roman" panose="02020603050405020304" pitchFamily="18" charset="0"/>
                          <a:cs typeface="Times New Roman" panose="02020603050405020304" pitchFamily="18" charset="0"/>
                        </a:rPr>
                        <a:t>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onderdeel</a:t>
                      </a:r>
                      <a:r>
                        <a:rPr lang="en-GB" sz="1200" b="0" baseline="0" dirty="0" smtClean="0">
                          <a:solidFill>
                            <a:srgbClr val="0070C0"/>
                          </a:solidFill>
                          <a:effectLst/>
                          <a:latin typeface="Times New Roman" panose="02020603050405020304" pitchFamily="18" charset="0"/>
                          <a:cs typeface="Times New Roman" panose="02020603050405020304" pitchFamily="18" charset="0"/>
                        </a:rPr>
                        <a:t> van </a:t>
                      </a:r>
                      <a:r>
                        <a:rPr lang="en-GB" sz="1200" b="0" baseline="0" dirty="0" err="1" smtClean="0">
                          <a:solidFill>
                            <a:srgbClr val="0070C0"/>
                          </a:solidFill>
                          <a:effectLst/>
                          <a:latin typeface="Times New Roman" panose="02020603050405020304" pitchFamily="18" charset="0"/>
                          <a:cs typeface="Times New Roman" panose="02020603050405020304" pitchFamily="18" charset="0"/>
                        </a:rPr>
                        <a:t>stap</a:t>
                      </a:r>
                      <a:r>
                        <a:rPr lang="en-GB" sz="1200" b="0" baseline="0" dirty="0" smtClean="0">
                          <a:solidFill>
                            <a:srgbClr val="0070C0"/>
                          </a:solidFill>
                          <a:effectLst/>
                          <a:latin typeface="Times New Roman" panose="02020603050405020304" pitchFamily="18" charset="0"/>
                          <a:cs typeface="Times New Roman" panose="02020603050405020304" pitchFamily="18" charset="0"/>
                        </a:rPr>
                        <a:t> 11)</a:t>
                      </a:r>
                      <a:endParaRPr lang="nl-NL" sz="1200" b="0" dirty="0" smtClean="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BC</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371736851"/>
                  </a:ext>
                </a:extLst>
              </a:tr>
              <a:tr h="283887">
                <a:tc vMerge="1">
                  <a:txBody>
                    <a:bodyPr/>
                    <a:lstStyle/>
                    <a:p>
                      <a:pPr marL="457200" indent="-457200" algn="ctr">
                        <a:spcBef>
                          <a:spcPts val="300"/>
                        </a:spcBef>
                        <a:spcAft>
                          <a:spcPts val="300"/>
                        </a:spcAft>
                      </a:pP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vMerge="1">
                  <a:txBody>
                    <a:bodyPr/>
                    <a:lstStyle/>
                    <a:p>
                      <a:pPr algn="ctr">
                        <a:spcAft>
                          <a:spcPts val="0"/>
                        </a:spcAft>
                      </a:pP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en-GB" sz="1200" b="0" dirty="0" err="1" smtClean="0">
                          <a:solidFill>
                            <a:srgbClr val="0070C0"/>
                          </a:solidFill>
                          <a:effectLst/>
                          <a:latin typeface="Times New Roman" panose="02020603050405020304" pitchFamily="18" charset="0"/>
                          <a:cs typeface="Times New Roman" panose="02020603050405020304" pitchFamily="18" charset="0"/>
                        </a:rPr>
                        <a:t>Tussentijdse</a:t>
                      </a:r>
                      <a:r>
                        <a:rPr lang="en-GB" sz="1200" b="0" dirty="0" smtClean="0">
                          <a:solidFill>
                            <a:srgbClr val="0070C0"/>
                          </a:solidFill>
                          <a:effectLst/>
                          <a:latin typeface="Times New Roman" panose="02020603050405020304" pitchFamily="18" charset="0"/>
                          <a:cs typeface="Times New Roman" panose="02020603050405020304" pitchFamily="18" charset="0"/>
                        </a:rPr>
                        <a:t> </a:t>
                      </a:r>
                      <a:r>
                        <a:rPr lang="en-GB" sz="1200" b="0" dirty="0" err="1" smtClean="0">
                          <a:solidFill>
                            <a:srgbClr val="0070C0"/>
                          </a:solidFill>
                          <a:effectLst/>
                          <a:latin typeface="Times New Roman" panose="02020603050405020304" pitchFamily="18" charset="0"/>
                          <a:cs typeface="Times New Roman" panose="02020603050405020304" pitchFamily="18" charset="0"/>
                        </a:rPr>
                        <a:t>verkenningen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dirty="0" err="1" smtClean="0">
                          <a:solidFill>
                            <a:srgbClr val="0070C0"/>
                          </a:solidFill>
                          <a:effectLst/>
                          <a:latin typeface="Times New Roman" panose="02020603050405020304" pitchFamily="18" charset="0"/>
                          <a:cs typeface="Times New Roman" panose="02020603050405020304" pitchFamily="18" charset="0"/>
                        </a:rPr>
                        <a:t>Zoetwateropgave</a:t>
                      </a:r>
                      <a:r>
                        <a:rPr lang="en-GB" sz="1200" b="0" dirty="0" smtClean="0">
                          <a:solidFill>
                            <a:srgbClr val="0070C0"/>
                          </a:solidFill>
                          <a:effectLst/>
                          <a:latin typeface="Times New Roman" panose="02020603050405020304" pitchFamily="18" charset="0"/>
                          <a:cs typeface="Times New Roman" panose="02020603050405020304" pitchFamily="18" charset="0"/>
                        </a:rPr>
                        <a:t> </a:t>
                      </a:r>
                      <a:r>
                        <a:rPr lang="en-GB" sz="1200" b="0" dirty="0" err="1" smtClean="0">
                          <a:solidFill>
                            <a:srgbClr val="0070C0"/>
                          </a:solidFill>
                          <a:effectLst/>
                          <a:latin typeface="Times New Roman" panose="02020603050405020304" pitchFamily="18" charset="0"/>
                          <a:cs typeface="Times New Roman" panose="02020603050405020304" pitchFamily="18" charset="0"/>
                        </a:rPr>
                        <a:t>en</a:t>
                      </a:r>
                      <a:r>
                        <a:rPr lang="en-GB" sz="1200" b="0" dirty="0" smtClean="0">
                          <a:solidFill>
                            <a:srgbClr val="0070C0"/>
                          </a:solidFill>
                          <a:effectLst/>
                          <a:latin typeface="Times New Roman" panose="02020603050405020304" pitchFamily="18" charset="0"/>
                          <a:cs typeface="Times New Roman" panose="02020603050405020304" pitchFamily="18" charset="0"/>
                        </a:rPr>
                        <a:t> </a:t>
                      </a:r>
                      <a:r>
                        <a:rPr lang="en-GB" sz="1200" b="0" dirty="0" err="1" smtClean="0">
                          <a:solidFill>
                            <a:srgbClr val="0070C0"/>
                          </a:solidFill>
                          <a:effectLst/>
                          <a:latin typeface="Times New Roman" panose="02020603050405020304" pitchFamily="18" charset="0"/>
                          <a:cs typeface="Times New Roman" panose="02020603050405020304" pitchFamily="18" charset="0"/>
                        </a:rPr>
                        <a:t>effectiviteit</a:t>
                      </a:r>
                      <a:r>
                        <a:rPr lang="en-GB" sz="1200" b="0" dirty="0" smtClean="0">
                          <a:solidFill>
                            <a:srgbClr val="0070C0"/>
                          </a:solidFill>
                          <a:effectLst/>
                          <a:latin typeface="Times New Roman" panose="02020603050405020304" pitchFamily="18" charset="0"/>
                          <a:cs typeface="Times New Roman" panose="02020603050405020304" pitchFamily="18" charset="0"/>
                        </a:rPr>
                        <a:t> van </a:t>
                      </a:r>
                      <a:r>
                        <a:rPr lang="en-GB" sz="1200" b="0" dirty="0" err="1" smtClean="0">
                          <a:solidFill>
                            <a:srgbClr val="0070C0"/>
                          </a:solidFill>
                          <a:effectLst/>
                          <a:latin typeface="Times New Roman" panose="02020603050405020304" pitchFamily="18" charset="0"/>
                          <a:cs typeface="Times New Roman" panose="02020603050405020304" pitchFamily="18" charset="0"/>
                        </a:rPr>
                        <a:t>maatregelen</a:t>
                      </a:r>
                      <a:endParaRPr lang="nl-NL" sz="1200" b="0" dirty="0" smtClean="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TV</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506964238"/>
                  </a:ext>
                </a:extLst>
              </a:tr>
              <a:tr h="283887">
                <a:tc rowSpan="2">
                  <a:txBody>
                    <a:bodyPr/>
                    <a:lstStyle/>
                    <a:p>
                      <a:pPr marL="457200" indent="-457200" algn="ctr">
                        <a:spcBef>
                          <a:spcPts val="300"/>
                        </a:spcBef>
                        <a:spcAft>
                          <a:spcPts val="300"/>
                        </a:spcAft>
                      </a:pPr>
                      <a:r>
                        <a:rPr lang="en-GB" sz="1200" dirty="0" err="1"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Opgave</a:t>
                      </a: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1</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Landelijke</a:t>
                      </a:r>
                      <a:r>
                        <a:rPr lang="nl-NL" sz="1200" b="0" baseline="0" dirty="0" smtClean="0">
                          <a:solidFill>
                            <a:srgbClr val="0070C0"/>
                          </a:solidFill>
                          <a:effectLst/>
                          <a:latin typeface="Times New Roman" panose="02020603050405020304" pitchFamily="18" charset="0"/>
                          <a:cs typeface="Times New Roman" panose="02020603050405020304" pitchFamily="18" charset="0"/>
                        </a:rPr>
                        <a:t> k</a:t>
                      </a:r>
                      <a:r>
                        <a:rPr lang="nl-NL" sz="1200" b="0" dirty="0" smtClean="0">
                          <a:solidFill>
                            <a:srgbClr val="0070C0"/>
                          </a:solidFill>
                          <a:effectLst/>
                          <a:latin typeface="Times New Roman" panose="02020603050405020304" pitchFamily="18" charset="0"/>
                          <a:cs typeface="Times New Roman" panose="02020603050405020304" pitchFamily="18" charset="0"/>
                        </a:rPr>
                        <a:t>nelpuntenanalyse</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KPA</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593465698"/>
                  </a:ext>
                </a:extLst>
              </a:tr>
              <a:tr h="283887">
                <a:tc vMerge="1">
                  <a:txBody>
                    <a:bodyPr/>
                    <a:lstStyle/>
                    <a:p>
                      <a:endParaRPr lang="nl-NL"/>
                    </a:p>
                  </a:txBody>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2</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Sociaaleconomische</a:t>
                      </a:r>
                      <a:r>
                        <a:rPr lang="nl-NL" sz="1200" b="0" baseline="0" dirty="0" smtClean="0">
                          <a:solidFill>
                            <a:srgbClr val="0070C0"/>
                          </a:solidFill>
                          <a:effectLst/>
                          <a:latin typeface="Times New Roman" panose="02020603050405020304" pitchFamily="18" charset="0"/>
                          <a:cs typeface="Times New Roman" panose="02020603050405020304" pitchFamily="18" charset="0"/>
                        </a:rPr>
                        <a:t> analyse - </a:t>
                      </a:r>
                      <a:r>
                        <a:rPr lang="nl-NL" sz="1200" b="0" dirty="0" err="1" smtClean="0">
                          <a:solidFill>
                            <a:srgbClr val="0070C0"/>
                          </a:solidFill>
                          <a:effectLst/>
                          <a:latin typeface="Times New Roman" panose="02020603050405020304" pitchFamily="18" charset="0"/>
                          <a:cs typeface="Times New Roman" panose="02020603050405020304" pitchFamily="18" charset="0"/>
                        </a:rPr>
                        <a:t>nulalternatief</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SEA0</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593940231"/>
                  </a:ext>
                </a:extLst>
              </a:tr>
              <a:tr h="473140">
                <a:tc rowSpan="5">
                  <a:txBody>
                    <a:bodyPr/>
                    <a:lstStyle/>
                    <a:p>
                      <a:pPr marL="457200" indent="-457200" algn="ctr">
                        <a:spcBef>
                          <a:spcPts val="300"/>
                        </a:spcBef>
                        <a:spcAft>
                          <a:spcPts val="300"/>
                        </a:spcAft>
                      </a:pPr>
                      <a:r>
                        <a:rPr lang="nl-NL" sz="12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Individuele </a:t>
                      </a:r>
                      <a:r>
                        <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maatregelen</a:t>
                      </a: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2060"/>
                    </a:solidFill>
                  </a:tcPr>
                </a:tc>
                <a:tc>
                  <a:txBody>
                    <a:bodyPr/>
                    <a:lstStyle/>
                    <a:p>
                      <a:pPr algn="ctr">
                        <a:spcAft>
                          <a:spcPts val="0"/>
                        </a:spcAft>
                      </a:pPr>
                      <a:r>
                        <a:rPr lang="nl-NL" sz="1200" b="0" dirty="0" smtClean="0">
                          <a:solidFill>
                            <a:srgbClr val="C00000"/>
                          </a:solidFill>
                          <a:effectLst/>
                          <a:latin typeface="Times New Roman" panose="02020603050405020304" pitchFamily="18" charset="0"/>
                          <a:cs typeface="Times New Roman" panose="02020603050405020304" pitchFamily="18" charset="0"/>
                        </a:rPr>
                        <a:t>3</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a:solidFill>
                            <a:srgbClr val="C00000"/>
                          </a:solidFill>
                          <a:effectLst/>
                          <a:latin typeface="Times New Roman" panose="02020603050405020304" pitchFamily="18" charset="0"/>
                          <a:cs typeface="Times New Roman" panose="02020603050405020304" pitchFamily="18" charset="0"/>
                        </a:rPr>
                        <a:t>Beschrijving </a:t>
                      </a:r>
                      <a:r>
                        <a:rPr lang="nl-NL" sz="1200" b="0" dirty="0" smtClean="0">
                          <a:solidFill>
                            <a:srgbClr val="C00000"/>
                          </a:solidFill>
                          <a:effectLst/>
                          <a:latin typeface="Times New Roman" panose="02020603050405020304" pitchFamily="18" charset="0"/>
                          <a:cs typeface="Times New Roman" panose="02020603050405020304" pitchFamily="18" charset="0"/>
                        </a:rPr>
                        <a:t>van mogelijke maatregelen</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baseline="0" dirty="0" smtClean="0">
                          <a:solidFill>
                            <a:srgbClr val="C00000"/>
                          </a:solidFill>
                          <a:effectLst/>
                          <a:latin typeface="Times New Roman" panose="02020603050405020304" pitchFamily="18" charset="0"/>
                          <a:cs typeface="Times New Roman" panose="02020603050405020304" pitchFamily="18" charset="0"/>
                        </a:rPr>
                        <a:t>Korte-, middellange- en </a:t>
                      </a:r>
                      <a:r>
                        <a:rPr lang="nl-NL" sz="1200" b="0" baseline="0" dirty="0" err="1" smtClean="0">
                          <a:solidFill>
                            <a:srgbClr val="C00000"/>
                          </a:solidFill>
                          <a:effectLst/>
                          <a:latin typeface="Times New Roman" panose="02020603050405020304" pitchFamily="18" charset="0"/>
                          <a:cs typeface="Times New Roman" panose="02020603050405020304" pitchFamily="18" charset="0"/>
                        </a:rPr>
                        <a:t>langetermijnmaatregelen</a:t>
                      </a:r>
                      <a:r>
                        <a:rPr lang="nl-NL" sz="1200" b="0" baseline="0" dirty="0" smtClean="0">
                          <a:solidFill>
                            <a:srgbClr val="C00000"/>
                          </a:solidFill>
                          <a:effectLst/>
                          <a:latin typeface="Times New Roman" panose="02020603050405020304" pitchFamily="18" charset="0"/>
                          <a:cs typeface="Times New Roman" panose="02020603050405020304" pitchFamily="18" charset="0"/>
                        </a:rPr>
                        <a:t> en incl. </a:t>
                      </a:r>
                      <a:r>
                        <a:rPr lang="nl-NL" sz="1200" b="0" dirty="0" smtClean="0">
                          <a:solidFill>
                            <a:srgbClr val="C00000"/>
                          </a:solidFill>
                          <a:effectLst/>
                          <a:latin typeface="Times New Roman" panose="02020603050405020304" pitchFamily="18" charset="0"/>
                          <a:cs typeface="Times New Roman" panose="02020603050405020304" pitchFamily="18" charset="0"/>
                        </a:rPr>
                        <a:t>alternatieve en/of aanvullende maatregelen n.a.v. peer review</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a:solidFill>
                            <a:srgbClr val="C00000"/>
                          </a:solidFill>
                          <a:effectLst/>
                          <a:latin typeface="Times New Roman" panose="02020603050405020304" pitchFamily="18" charset="0"/>
                          <a:cs typeface="Times New Roman" panose="02020603050405020304" pitchFamily="18" charset="0"/>
                        </a:rPr>
                        <a:t>FS1</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596873838"/>
                  </a:ext>
                </a:extLst>
              </a:tr>
              <a:tr h="283887">
                <a:tc vMerge="1">
                  <a:txBody>
                    <a:bodyPr/>
                    <a:lstStyle/>
                    <a:p>
                      <a:endParaRPr lang="nl-NL"/>
                    </a:p>
                  </a:txBody>
                  <a:tcPr/>
                </a:tc>
                <a:tc>
                  <a:txBody>
                    <a:bodyPr/>
                    <a:lstStyle/>
                    <a:p>
                      <a:pPr algn="ctr">
                        <a:spcAft>
                          <a:spcPts val="0"/>
                        </a:spcAft>
                      </a:pPr>
                      <a:r>
                        <a:rPr lang="nl-NL" sz="1200" b="0" dirty="0" smtClean="0">
                          <a:solidFill>
                            <a:srgbClr val="00B050"/>
                          </a:solidFill>
                          <a:effectLst/>
                          <a:latin typeface="Times New Roman" panose="02020603050405020304" pitchFamily="18" charset="0"/>
                          <a:cs typeface="Times New Roman" panose="02020603050405020304" pitchFamily="18" charset="0"/>
                        </a:rPr>
                        <a:t>4</a:t>
                      </a:r>
                      <a:endParaRPr lang="nl-NL" sz="1200" b="0" dirty="0">
                        <a:solidFill>
                          <a:srgbClr val="00B05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a:solidFill>
                            <a:srgbClr val="00B050"/>
                          </a:solidFill>
                          <a:effectLst/>
                          <a:latin typeface="Times New Roman" panose="02020603050405020304" pitchFamily="18" charset="0"/>
                          <a:cs typeface="Times New Roman" panose="02020603050405020304" pitchFamily="18" charset="0"/>
                        </a:rPr>
                        <a:t>Peer </a:t>
                      </a:r>
                      <a:r>
                        <a:rPr lang="nl-NL" sz="1200" b="0" dirty="0" smtClean="0">
                          <a:solidFill>
                            <a:srgbClr val="00B050"/>
                          </a:solidFill>
                          <a:effectLst/>
                          <a:latin typeface="Times New Roman" panose="02020603050405020304" pitchFamily="18" charset="0"/>
                          <a:cs typeface="Times New Roman" panose="02020603050405020304" pitchFamily="18" charset="0"/>
                        </a:rPr>
                        <a:t>review lijst met </a:t>
                      </a:r>
                      <a:r>
                        <a:rPr lang="nl-NL" sz="1200" b="0" dirty="0">
                          <a:solidFill>
                            <a:srgbClr val="00B050"/>
                          </a:solidFill>
                          <a:effectLst/>
                          <a:latin typeface="Times New Roman" panose="02020603050405020304" pitchFamily="18" charset="0"/>
                          <a:cs typeface="Times New Roman" panose="02020603050405020304" pitchFamily="18" charset="0"/>
                        </a:rPr>
                        <a:t>mogelijke </a:t>
                      </a:r>
                      <a:r>
                        <a:rPr lang="nl-NL" sz="1200" b="0" dirty="0" smtClean="0">
                          <a:solidFill>
                            <a:srgbClr val="00B050"/>
                          </a:solidFill>
                          <a:effectLst/>
                          <a:latin typeface="Times New Roman" panose="02020603050405020304" pitchFamily="18" charset="0"/>
                          <a:cs typeface="Times New Roman" panose="02020603050405020304" pitchFamily="18" charset="0"/>
                        </a:rPr>
                        <a:t>maatregelen</a:t>
                      </a:r>
                      <a:endParaRPr lang="nl-NL" sz="1200" b="0" dirty="0">
                        <a:solidFill>
                          <a:srgbClr val="00B05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00B05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endParaRPr lang="nl-NL" sz="1200" b="0" dirty="0">
                        <a:solidFill>
                          <a:srgbClr val="00B05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363688780"/>
                  </a:ext>
                </a:extLst>
              </a:tr>
              <a:tr h="851657">
                <a:tc vMerge="1">
                  <a:txBody>
                    <a:bodyPr/>
                    <a:lstStyle/>
                    <a:p>
                      <a:endParaRPr lang="nl-NL"/>
                    </a:p>
                  </a:txBody>
                  <a:tcPr/>
                </a:tc>
                <a:tc>
                  <a:txBody>
                    <a:bodyPr/>
                    <a:lstStyle/>
                    <a:p>
                      <a:pPr algn="ctr">
                        <a:spcAft>
                          <a:spcPts val="0"/>
                        </a:spcAft>
                      </a:pPr>
                      <a:r>
                        <a:rPr lang="nl-NL" sz="1200" b="0" dirty="0" smtClean="0">
                          <a:solidFill>
                            <a:srgbClr val="C00000"/>
                          </a:solidFill>
                          <a:effectLst/>
                          <a:latin typeface="Times New Roman" panose="02020603050405020304" pitchFamily="18" charset="0"/>
                          <a:cs typeface="Times New Roman" panose="02020603050405020304" pitchFamily="18" charset="0"/>
                        </a:rPr>
                        <a:t>5</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C00000"/>
                          </a:solidFill>
                          <a:effectLst/>
                          <a:latin typeface="Times New Roman" panose="02020603050405020304" pitchFamily="18" charset="0"/>
                          <a:cs typeface="Times New Roman" panose="02020603050405020304" pitchFamily="18" charset="0"/>
                        </a:rPr>
                        <a:t>Schatting kosten en</a:t>
                      </a:r>
                      <a:r>
                        <a:rPr lang="nl-NL" sz="1200" b="0" baseline="0" dirty="0" smtClean="0">
                          <a:solidFill>
                            <a:srgbClr val="C00000"/>
                          </a:solidFill>
                          <a:effectLst/>
                          <a:latin typeface="Times New Roman" panose="02020603050405020304" pitchFamily="18" charset="0"/>
                          <a:cs typeface="Times New Roman" panose="02020603050405020304" pitchFamily="18" charset="0"/>
                        </a:rPr>
                        <a:t> effecten van mogelijke maatregelen</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200" b="0" kern="1200" baseline="0" dirty="0" smtClean="0">
                          <a:solidFill>
                            <a:srgbClr val="C00000"/>
                          </a:solidFill>
                          <a:effectLst/>
                          <a:latin typeface="Times New Roman" panose="02020603050405020304" pitchFamily="18" charset="0"/>
                          <a:ea typeface="+mn-ea"/>
                          <a:cs typeface="Times New Roman" panose="02020603050405020304" pitchFamily="18" charset="0"/>
                        </a:rPr>
                        <a:t>Kwantitatieve schatting van kosten en hydrologische effecten (m3, cm grondwaterstandstijging, etc.) + kwalitatieve schatting van effecten op zoetwater </a:t>
                      </a:r>
                      <a:r>
                        <a:rPr lang="nl-NL" sz="1200" b="0" kern="1200" baseline="0" dirty="0" smtClean="0">
                          <a:solidFill>
                            <a:srgbClr val="C00000"/>
                          </a:solidFill>
                          <a:effectLst/>
                          <a:latin typeface="Times New Roman" panose="02020603050405020304" pitchFamily="18" charset="0"/>
                          <a:ea typeface="+mn-ea"/>
                          <a:cs typeface="Times New Roman" panose="02020603050405020304" pitchFamily="18" charset="0"/>
                        </a:rPr>
                        <a:t>gebruiksfuncties (incl. </a:t>
                      </a:r>
                      <a:r>
                        <a:rPr lang="nl-NL" sz="1200" b="0" kern="1200" baseline="0" smtClean="0">
                          <a:solidFill>
                            <a:srgbClr val="C00000"/>
                          </a:solidFill>
                          <a:effectLst/>
                          <a:latin typeface="Times New Roman" panose="02020603050405020304" pitchFamily="18" charset="0"/>
                          <a:ea typeface="+mn-ea"/>
                          <a:cs typeface="Times New Roman" panose="02020603050405020304" pitchFamily="18" charset="0"/>
                        </a:rPr>
                        <a:t>keteneffecten) </a:t>
                      </a:r>
                      <a:r>
                        <a:rPr lang="nl-NL" sz="1200" b="0" kern="1200" baseline="0" dirty="0" smtClean="0">
                          <a:solidFill>
                            <a:srgbClr val="C00000"/>
                          </a:solidFill>
                          <a:effectLst/>
                          <a:latin typeface="Times New Roman" panose="02020603050405020304" pitchFamily="18" charset="0"/>
                          <a:ea typeface="+mn-ea"/>
                          <a:cs typeface="Times New Roman" panose="02020603050405020304" pitchFamily="18" charset="0"/>
                        </a:rPr>
                        <a:t>+ score op overige beoordelingscriteria</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a:solidFill>
                            <a:srgbClr val="C00000"/>
                          </a:solidFill>
                          <a:effectLst/>
                          <a:latin typeface="Times New Roman" panose="02020603050405020304" pitchFamily="18" charset="0"/>
                          <a:cs typeface="Times New Roman" panose="02020603050405020304" pitchFamily="18" charset="0"/>
                        </a:rPr>
                        <a:t>FS2</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013252303"/>
                  </a:ext>
                </a:extLst>
              </a:tr>
              <a:tr h="1040913">
                <a:tc vMerge="1">
                  <a:txBody>
                    <a:bodyPr/>
                    <a:lstStyle/>
                    <a:p>
                      <a:endParaRPr lang="nl-NL"/>
                    </a:p>
                  </a:txBody>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6</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Validatie kosten en effecten van mogelijke maatregelen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200" b="0" kern="1200" dirty="0" smtClean="0">
                          <a:solidFill>
                            <a:srgbClr val="0070C0"/>
                          </a:solidFill>
                          <a:effectLst/>
                          <a:latin typeface="Times New Roman" panose="02020603050405020304" pitchFamily="18" charset="0"/>
                          <a:ea typeface="+mn-ea"/>
                          <a:cs typeface="Times New Roman" panose="02020603050405020304" pitchFamily="18" charset="0"/>
                        </a:rPr>
                        <a:t>Validatie van geschatte kosten</a:t>
                      </a:r>
                      <a:r>
                        <a:rPr lang="nl-NL" sz="1200" b="0" kern="1200" baseline="0" dirty="0" smtClean="0">
                          <a:solidFill>
                            <a:srgbClr val="0070C0"/>
                          </a:solidFill>
                          <a:effectLst/>
                          <a:latin typeface="Times New Roman" panose="02020603050405020304" pitchFamily="18" charset="0"/>
                          <a:ea typeface="+mn-ea"/>
                          <a:cs typeface="Times New Roman" panose="02020603050405020304" pitchFamily="18" charset="0"/>
                        </a:rPr>
                        <a:t> en </a:t>
                      </a:r>
                      <a:r>
                        <a:rPr lang="nl-NL" sz="1200" b="0" kern="1200" dirty="0" smtClean="0">
                          <a:solidFill>
                            <a:srgbClr val="0070C0"/>
                          </a:solidFill>
                          <a:effectLst/>
                          <a:latin typeface="Times New Roman" panose="02020603050405020304" pitchFamily="18" charset="0"/>
                          <a:ea typeface="+mn-ea"/>
                          <a:cs typeface="Times New Roman" panose="02020603050405020304" pitchFamily="18" charset="0"/>
                        </a:rPr>
                        <a:t>hydrologische effecten</a:t>
                      </a:r>
                      <a:r>
                        <a:rPr lang="nl-NL" sz="1200" b="0" kern="1200" baseline="0" dirty="0" smtClean="0">
                          <a:solidFill>
                            <a:srgbClr val="0070C0"/>
                          </a:solidFill>
                          <a:effectLst/>
                          <a:latin typeface="Times New Roman" panose="02020603050405020304" pitchFamily="18" charset="0"/>
                          <a:ea typeface="+mn-ea"/>
                          <a:cs typeface="Times New Roman" panose="02020603050405020304" pitchFamily="18" charset="0"/>
                        </a:rPr>
                        <a:t> + validatie van aangedragen scores op overige beoordelingscriteria </a:t>
                      </a:r>
                      <a:r>
                        <a:rPr lang="nl-NL" sz="1200" b="0" kern="1200" dirty="0" smtClean="0">
                          <a:solidFill>
                            <a:srgbClr val="0070C0"/>
                          </a:solidFill>
                          <a:effectLst/>
                          <a:latin typeface="Times New Roman" panose="02020603050405020304" pitchFamily="18" charset="0"/>
                          <a:ea typeface="+mn-ea"/>
                          <a:cs typeface="Times New Roman" panose="02020603050405020304" pitchFamily="18" charset="0"/>
                        </a:rPr>
                        <a:t>+ </a:t>
                      </a:r>
                      <a:r>
                        <a:rPr lang="nl-NL" sz="1200" b="0" kern="1200" dirty="0" err="1" smtClean="0">
                          <a:solidFill>
                            <a:srgbClr val="0070C0"/>
                          </a:solidFill>
                          <a:effectLst/>
                          <a:latin typeface="Times New Roman" panose="02020603050405020304" pitchFamily="18" charset="0"/>
                          <a:ea typeface="+mn-ea"/>
                          <a:cs typeface="Times New Roman" panose="02020603050405020304" pitchFamily="18" charset="0"/>
                        </a:rPr>
                        <a:t>monetarisering</a:t>
                      </a:r>
                      <a:r>
                        <a:rPr lang="nl-NL" sz="1200" b="0" kern="1200" dirty="0" smtClean="0">
                          <a:solidFill>
                            <a:srgbClr val="0070C0"/>
                          </a:solidFill>
                          <a:effectLst/>
                          <a:latin typeface="Times New Roman" panose="02020603050405020304" pitchFamily="18" charset="0"/>
                          <a:ea typeface="+mn-ea"/>
                          <a:cs typeface="Times New Roman" panose="02020603050405020304" pitchFamily="18" charset="0"/>
                        </a:rPr>
                        <a:t>/kwantificering van effecten op zoetwater gebruiksfuncties + bepaling</a:t>
                      </a:r>
                      <a:r>
                        <a:rPr lang="nl-NL" sz="1200" b="0" kern="1200" baseline="0" dirty="0" smtClean="0">
                          <a:solidFill>
                            <a:srgbClr val="0070C0"/>
                          </a:solidFill>
                          <a:effectLst/>
                          <a:latin typeface="Times New Roman" panose="02020603050405020304" pitchFamily="18" charset="0"/>
                          <a:ea typeface="+mn-ea"/>
                          <a:cs typeface="Times New Roman" panose="02020603050405020304" pitchFamily="18" charset="0"/>
                        </a:rPr>
                        <a:t> </a:t>
                      </a:r>
                      <a:r>
                        <a:rPr lang="nl-NL" sz="1200" b="0" kern="1200" dirty="0" smtClean="0">
                          <a:solidFill>
                            <a:srgbClr val="0070C0"/>
                          </a:solidFill>
                          <a:effectLst/>
                          <a:latin typeface="Times New Roman" panose="02020603050405020304" pitchFamily="18" charset="0"/>
                          <a:ea typeface="+mn-ea"/>
                          <a:cs typeface="Times New Roman" panose="02020603050405020304" pitchFamily="18" charset="0"/>
                        </a:rPr>
                        <a:t>bovenregionale en cumulatieve effecten</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a:solidFill>
                            <a:srgbClr val="0070C0"/>
                          </a:solidFill>
                          <a:effectLst/>
                          <a:latin typeface="Times New Roman" panose="02020603050405020304" pitchFamily="18" charset="0"/>
                          <a:cs typeface="Times New Roman" panose="02020603050405020304" pitchFamily="18" charset="0"/>
                        </a:rPr>
                        <a:t>FS3</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235162729"/>
                  </a:ext>
                </a:extLst>
              </a:tr>
              <a:tr h="473140">
                <a:tc vMerge="1">
                  <a:txBody>
                    <a:bodyPr/>
                    <a:lstStyle/>
                    <a:p>
                      <a:endParaRPr lang="nl-NL"/>
                    </a:p>
                  </a:txBody>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7</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Sociaaleconomische</a:t>
                      </a:r>
                      <a:r>
                        <a:rPr lang="nl-NL" sz="1200" b="0" baseline="0" dirty="0" smtClean="0">
                          <a:solidFill>
                            <a:srgbClr val="0070C0"/>
                          </a:solidFill>
                          <a:effectLst/>
                          <a:latin typeface="Times New Roman" panose="02020603050405020304" pitchFamily="18" charset="0"/>
                          <a:cs typeface="Times New Roman" panose="02020603050405020304" pitchFamily="18" charset="0"/>
                        </a:rPr>
                        <a:t> analyse - </a:t>
                      </a:r>
                      <a:r>
                        <a:rPr lang="nl-NL" sz="1200" b="0" dirty="0" smtClean="0">
                          <a:solidFill>
                            <a:srgbClr val="0070C0"/>
                          </a:solidFill>
                          <a:effectLst/>
                          <a:latin typeface="Times New Roman" panose="02020603050405020304" pitchFamily="18" charset="0"/>
                          <a:cs typeface="Times New Roman" panose="02020603050405020304" pitchFamily="18" charset="0"/>
                        </a:rPr>
                        <a:t>individuele maatregelen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smtClean="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SEA1</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227393600"/>
                  </a:ext>
                </a:extLst>
              </a:tr>
              <a:tr h="473140">
                <a:tc rowSpan="4">
                  <a:txBody>
                    <a:bodyPr/>
                    <a:lstStyle/>
                    <a:p>
                      <a:pPr marL="457200" indent="-457200" algn="ctr">
                        <a:spcBef>
                          <a:spcPts val="300"/>
                        </a:spcBef>
                        <a:spcAft>
                          <a:spcPts val="300"/>
                        </a:spcAft>
                      </a:pPr>
                      <a:r>
                        <a:rPr lang="nl-NL" sz="1200" dirty="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Maatregelpakketten</a:t>
                      </a: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noFill/>
                      <a:prstDash val="solid"/>
                      <a:round/>
                      <a:headEnd type="none" w="med" len="med"/>
                      <a:tailEnd type="none" w="med" len="med"/>
                    </a:lnB>
                    <a:solidFill>
                      <a:srgbClr val="002060"/>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8</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Beleidsalternatieven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Doelenpakket, economisch kansrijk pakket en sociaal-maatschappelijk pakket</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BA</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974500597"/>
                  </a:ext>
                </a:extLst>
              </a:tr>
              <a:tr h="283887">
                <a:tc vMerge="1">
                  <a:txBody>
                    <a:bodyPr/>
                    <a:lstStyle/>
                    <a:p>
                      <a:pPr marL="457200" indent="-457200" algn="ctr">
                        <a:spcBef>
                          <a:spcPts val="300"/>
                        </a:spcBef>
                        <a:spcAft>
                          <a:spcPts val="300"/>
                        </a:spcAft>
                      </a:pPr>
                      <a:endParaRPr lang="nl-NL" sz="12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vert="vert27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2060"/>
                    </a:solidFill>
                  </a:tcPr>
                </a:tc>
                <a:tc>
                  <a:txBody>
                    <a:bodyPr/>
                    <a:lstStyle/>
                    <a:p>
                      <a:pPr algn="ctr">
                        <a:spcAft>
                          <a:spcPts val="0"/>
                        </a:spcAft>
                      </a:pPr>
                      <a:r>
                        <a:rPr lang="en-GB" sz="1200" b="0" dirty="0" smtClean="0">
                          <a:solidFill>
                            <a:srgbClr val="0070C0"/>
                          </a:solidFill>
                          <a:effectLst/>
                          <a:latin typeface="Times New Roman" panose="02020603050405020304" pitchFamily="18" charset="0"/>
                          <a:cs typeface="Times New Roman" panose="02020603050405020304" pitchFamily="18" charset="0"/>
                        </a:rPr>
                        <a:t>9</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200" b="0" dirty="0" smtClean="0">
                          <a:solidFill>
                            <a:srgbClr val="0070C0"/>
                          </a:solidFill>
                          <a:effectLst/>
                          <a:latin typeface="Times New Roman" panose="02020603050405020304" pitchFamily="18" charset="0"/>
                          <a:cs typeface="Times New Roman" panose="02020603050405020304" pitchFamily="18" charset="0"/>
                        </a:rPr>
                        <a:t>Ontwikkelpadenkaarten</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OPK</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142452270"/>
                  </a:ext>
                </a:extLst>
              </a:tr>
              <a:tr h="283887">
                <a:tc vMerge="1">
                  <a:txBody>
                    <a:bodyPr/>
                    <a:lstStyle/>
                    <a:p>
                      <a:endParaRPr lang="nl-NL"/>
                    </a:p>
                  </a:txBody>
                  <a:tcPr/>
                </a:tc>
                <a:tc>
                  <a:txBody>
                    <a:bodyPr/>
                    <a:lstStyle/>
                    <a:p>
                      <a:pPr algn="ctr">
                        <a:spcAft>
                          <a:spcPts val="0"/>
                        </a:spcAft>
                      </a:pPr>
                      <a:r>
                        <a:rPr lang="nl-NL" sz="1200" b="0" dirty="0" smtClean="0">
                          <a:solidFill>
                            <a:srgbClr val="C00000"/>
                          </a:solidFill>
                          <a:effectLst/>
                          <a:latin typeface="Times New Roman" panose="02020603050405020304" pitchFamily="18" charset="0"/>
                          <a:cs typeface="Times New Roman" panose="02020603050405020304" pitchFamily="18" charset="0"/>
                        </a:rPr>
                        <a:t>10</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a:solidFill>
                            <a:srgbClr val="C00000"/>
                          </a:solidFill>
                          <a:effectLst/>
                          <a:latin typeface="Times New Roman" panose="02020603050405020304" pitchFamily="18" charset="0"/>
                          <a:cs typeface="Times New Roman" panose="02020603050405020304" pitchFamily="18" charset="0"/>
                        </a:rPr>
                        <a:t>Voorkeurspakket met </a:t>
                      </a:r>
                      <a:r>
                        <a:rPr lang="nl-NL" sz="1200" b="0" dirty="0" smtClean="0">
                          <a:solidFill>
                            <a:srgbClr val="C00000"/>
                          </a:solidFill>
                          <a:effectLst/>
                          <a:latin typeface="Times New Roman" panose="02020603050405020304" pitchFamily="18" charset="0"/>
                          <a:cs typeface="Times New Roman" panose="02020603050405020304" pitchFamily="18" charset="0"/>
                        </a:rPr>
                        <a:t>ontwikkelpadenkaart</a:t>
                      </a: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endParaRPr lang="nl-NL" sz="1200" b="0" dirty="0">
                        <a:solidFill>
                          <a:srgbClr val="C0000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a:solidFill>
                            <a:srgbClr val="C00000"/>
                          </a:solidFill>
                          <a:effectLst/>
                          <a:latin typeface="Times New Roman" panose="02020603050405020304" pitchFamily="18" charset="0"/>
                          <a:cs typeface="Times New Roman" panose="02020603050405020304" pitchFamily="18" charset="0"/>
                        </a:rPr>
                        <a:t>VP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2387623124"/>
                  </a:ext>
                </a:extLst>
              </a:tr>
              <a:tr h="283887">
                <a:tc vMerge="1">
                  <a:txBody>
                    <a:bodyPr/>
                    <a:lstStyle/>
                    <a:p>
                      <a:endParaRPr lang="nl-NL"/>
                    </a:p>
                  </a:txBody>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11</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l">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Sociaaleconomische analyse - maatregelpakketten</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200" b="0" baseline="0" dirty="0" smtClean="0">
                          <a:solidFill>
                            <a:srgbClr val="0070C0"/>
                          </a:solidFill>
                          <a:effectLst/>
                          <a:latin typeface="Times New Roman" panose="02020603050405020304" pitchFamily="18" charset="0"/>
                          <a:cs typeface="Times New Roman" panose="02020603050405020304" pitchFamily="18" charset="0"/>
                        </a:rPr>
                        <a:t>Incl. second opinion CPB</a:t>
                      </a:r>
                      <a:endParaRPr lang="nl-NL" sz="1200" b="0" dirty="0" smtClean="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algn="ctr">
                        <a:spcAft>
                          <a:spcPts val="0"/>
                        </a:spcAft>
                      </a:pPr>
                      <a:r>
                        <a:rPr lang="nl-NL" sz="1200" b="0" dirty="0" smtClean="0">
                          <a:solidFill>
                            <a:srgbClr val="0070C0"/>
                          </a:solidFill>
                          <a:effectLst/>
                          <a:latin typeface="Times New Roman" panose="02020603050405020304" pitchFamily="18" charset="0"/>
                          <a:cs typeface="Times New Roman" panose="02020603050405020304" pitchFamily="18" charset="0"/>
                        </a:rPr>
                        <a:t>SEA2</a:t>
                      </a:r>
                      <a:endParaRPr lang="nl-NL" sz="1200" b="0" dirty="0">
                        <a:solidFill>
                          <a:srgbClr val="0070C0"/>
                        </a:solidFill>
                        <a:effectLst/>
                        <a:latin typeface="Times New Roman" panose="02020603050405020304" pitchFamily="18" charset="0"/>
                        <a:cs typeface="Times New Roman" panose="02020603050405020304" pitchFamily="18" charset="0"/>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132199697"/>
                  </a:ext>
                </a:extLst>
              </a:tr>
            </a:tbl>
          </a:graphicData>
        </a:graphic>
      </p:graphicFrame>
      <p:pic>
        <p:nvPicPr>
          <p:cNvPr id="5" name="Afbeelding 4"/>
          <p:cNvPicPr>
            <a:picLocks noChangeAspect="1"/>
          </p:cNvPicPr>
          <p:nvPr/>
        </p:nvPicPr>
        <p:blipFill>
          <a:blip r:embed="rId3"/>
          <a:stretch>
            <a:fillRect/>
          </a:stretch>
        </p:blipFill>
        <p:spPr>
          <a:xfrm>
            <a:off x="10488488" y="82447"/>
            <a:ext cx="1427325" cy="880864"/>
          </a:xfrm>
          <a:prstGeom prst="rect">
            <a:avLst/>
          </a:prstGeom>
        </p:spPr>
      </p:pic>
    </p:spTree>
    <p:extLst>
      <p:ext uri="{BB962C8B-B14F-4D97-AF65-F5344CB8AC3E}">
        <p14:creationId xmlns:p14="http://schemas.microsoft.com/office/powerpoint/2010/main" val="5318354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Rechthoek 5">
            <a:extLst>
              <a:ext uri="{FF2B5EF4-FFF2-40B4-BE49-F238E27FC236}">
                <a16:creationId xmlns:a16="http://schemas.microsoft.com/office/drawing/2014/main" id="{99DB4B8E-CF47-C757-B7CE-E63DC0546864}"/>
              </a:ext>
            </a:extLst>
          </p:cNvPr>
          <p:cNvSpPr/>
          <p:nvPr/>
        </p:nvSpPr>
        <p:spPr>
          <a:xfrm>
            <a:off x="7569740" y="119351"/>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5" name="Rechthoek 5">
            <a:extLst>
              <a:ext uri="{FF2B5EF4-FFF2-40B4-BE49-F238E27FC236}">
                <a16:creationId xmlns:a16="http://schemas.microsoft.com/office/drawing/2014/main" id="{394AD0E2-366A-9FD3-B0ED-D963A67B46F2}"/>
              </a:ext>
            </a:extLst>
          </p:cNvPr>
          <p:cNvSpPr/>
          <p:nvPr/>
        </p:nvSpPr>
        <p:spPr>
          <a:xfrm>
            <a:off x="5801585" y="117995"/>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8" name="Rechthoek 177">
            <a:extLst>
              <a:ext uri="{FF2B5EF4-FFF2-40B4-BE49-F238E27FC236}">
                <a16:creationId xmlns:a16="http://schemas.microsoft.com/office/drawing/2014/main" id="{613D0372-A638-614D-F345-9E382F0E56B3}"/>
              </a:ext>
            </a:extLst>
          </p:cNvPr>
          <p:cNvSpPr/>
          <p:nvPr/>
        </p:nvSpPr>
        <p:spPr>
          <a:xfrm>
            <a:off x="6390721" y="116632"/>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4" name="Rechthoek 5">
            <a:extLst>
              <a:ext uri="{FF2B5EF4-FFF2-40B4-BE49-F238E27FC236}">
                <a16:creationId xmlns:a16="http://schemas.microsoft.com/office/drawing/2014/main" id="{394AD0E2-366A-9FD3-B0ED-D963A67B46F2}"/>
              </a:ext>
            </a:extLst>
          </p:cNvPr>
          <p:cNvSpPr/>
          <p:nvPr/>
        </p:nvSpPr>
        <p:spPr>
          <a:xfrm>
            <a:off x="8158342" y="120655"/>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cxnSp>
        <p:nvCxnSpPr>
          <p:cNvPr id="191" name="Connector: Elbow 164">
            <a:extLst>
              <a:ext uri="{FF2B5EF4-FFF2-40B4-BE49-F238E27FC236}">
                <a16:creationId xmlns:a16="http://schemas.microsoft.com/office/drawing/2014/main" id="{AF668A54-B559-3B48-2A9C-EFBAA350AD88}"/>
              </a:ext>
            </a:extLst>
          </p:cNvPr>
          <p:cNvCxnSpPr>
            <a:cxnSpLocks/>
          </p:cNvCxnSpPr>
          <p:nvPr/>
        </p:nvCxnSpPr>
        <p:spPr>
          <a:xfrm rot="16200000" flipH="1">
            <a:off x="7885451" y="4776420"/>
            <a:ext cx="720000" cy="0"/>
          </a:xfrm>
          <a:prstGeom prst="bentConnector3">
            <a:avLst>
              <a:gd name="adj1" fmla="val 50000"/>
            </a:avLst>
          </a:prstGeom>
          <a:ln w="38100">
            <a:solidFill>
              <a:srgbClr val="00B050"/>
            </a:solidFill>
            <a:tailEnd type="triangle" w="sm" len="sm"/>
          </a:ln>
        </p:spPr>
        <p:style>
          <a:lnRef idx="1">
            <a:schemeClr val="accent1"/>
          </a:lnRef>
          <a:fillRef idx="0">
            <a:schemeClr val="accent1"/>
          </a:fillRef>
          <a:effectRef idx="0">
            <a:schemeClr val="accent1"/>
          </a:effectRef>
          <a:fontRef idx="minor">
            <a:schemeClr val="tx1"/>
          </a:fontRef>
        </p:style>
      </p:cxnSp>
      <p:sp>
        <p:nvSpPr>
          <p:cNvPr id="183" name="Rechthoek 5">
            <a:extLst>
              <a:ext uri="{FF2B5EF4-FFF2-40B4-BE49-F238E27FC236}">
                <a16:creationId xmlns:a16="http://schemas.microsoft.com/office/drawing/2014/main" id="{1C1597B8-71E3-D268-2BDE-4C067DE4DFA2}"/>
              </a:ext>
            </a:extLst>
          </p:cNvPr>
          <p:cNvSpPr/>
          <p:nvPr/>
        </p:nvSpPr>
        <p:spPr>
          <a:xfrm>
            <a:off x="6978635" y="119352"/>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cxnSp>
        <p:nvCxnSpPr>
          <p:cNvPr id="243" name="Connector: Elbow 141">
            <a:extLst>
              <a:ext uri="{FF2B5EF4-FFF2-40B4-BE49-F238E27FC236}">
                <a16:creationId xmlns:a16="http://schemas.microsoft.com/office/drawing/2014/main" id="{23DCD7B6-5062-DD87-ED72-BD1C604DE5A9}"/>
              </a:ext>
            </a:extLst>
          </p:cNvPr>
          <p:cNvCxnSpPr>
            <a:cxnSpLocks/>
          </p:cNvCxnSpPr>
          <p:nvPr/>
        </p:nvCxnSpPr>
        <p:spPr>
          <a:xfrm rot="5400000">
            <a:off x="6173390" y="5036200"/>
            <a:ext cx="205419" cy="1109"/>
          </a:xfrm>
          <a:prstGeom prst="bentConnector3">
            <a:avLst>
              <a:gd name="adj1" fmla="val 50000"/>
            </a:avLst>
          </a:prstGeom>
          <a:ln w="1270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1" name="Rechthoek 5">
            <a:extLst>
              <a:ext uri="{FF2B5EF4-FFF2-40B4-BE49-F238E27FC236}">
                <a16:creationId xmlns:a16="http://schemas.microsoft.com/office/drawing/2014/main" id="{394AD0E2-366A-9FD3-B0ED-D963A67B46F2}"/>
              </a:ext>
            </a:extLst>
          </p:cNvPr>
          <p:cNvSpPr/>
          <p:nvPr/>
        </p:nvSpPr>
        <p:spPr>
          <a:xfrm>
            <a:off x="10520911" y="124159"/>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2" name="Rechthoek 281">
            <a:extLst>
              <a:ext uri="{FF2B5EF4-FFF2-40B4-BE49-F238E27FC236}">
                <a16:creationId xmlns:a16="http://schemas.microsoft.com/office/drawing/2014/main" id="{613D0372-A638-614D-F345-9E382F0E56B3}"/>
              </a:ext>
            </a:extLst>
          </p:cNvPr>
          <p:cNvSpPr/>
          <p:nvPr/>
        </p:nvSpPr>
        <p:spPr>
          <a:xfrm>
            <a:off x="11110047" y="122796"/>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6" name="Rechthoek 5">
            <a:extLst>
              <a:ext uri="{FF2B5EF4-FFF2-40B4-BE49-F238E27FC236}">
                <a16:creationId xmlns:a16="http://schemas.microsoft.com/office/drawing/2014/main" id="{99DB4B8E-CF47-C757-B7CE-E63DC0546864}"/>
              </a:ext>
            </a:extLst>
          </p:cNvPr>
          <p:cNvSpPr/>
          <p:nvPr/>
        </p:nvSpPr>
        <p:spPr>
          <a:xfrm>
            <a:off x="9926497" y="122011"/>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7" name="Rechthoek 186">
            <a:extLst>
              <a:ext uri="{FF2B5EF4-FFF2-40B4-BE49-F238E27FC236}">
                <a16:creationId xmlns:a16="http://schemas.microsoft.com/office/drawing/2014/main" id="{613D0372-A638-614D-F345-9E382F0E56B3}"/>
              </a:ext>
            </a:extLst>
          </p:cNvPr>
          <p:cNvSpPr/>
          <p:nvPr/>
        </p:nvSpPr>
        <p:spPr>
          <a:xfrm>
            <a:off x="8747478" y="119292"/>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3" name="Rechthoek 5">
            <a:extLst>
              <a:ext uri="{FF2B5EF4-FFF2-40B4-BE49-F238E27FC236}">
                <a16:creationId xmlns:a16="http://schemas.microsoft.com/office/drawing/2014/main" id="{1C1597B8-71E3-D268-2BDE-4C067DE4DFA2}"/>
              </a:ext>
            </a:extLst>
          </p:cNvPr>
          <p:cNvSpPr/>
          <p:nvPr/>
        </p:nvSpPr>
        <p:spPr>
          <a:xfrm>
            <a:off x="9335392" y="122012"/>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7" name="Rechthoek 5">
            <a:extLst>
              <a:ext uri="{FF2B5EF4-FFF2-40B4-BE49-F238E27FC236}">
                <a16:creationId xmlns:a16="http://schemas.microsoft.com/office/drawing/2014/main" id="{394AD0E2-366A-9FD3-B0ED-D963A67B46F2}"/>
              </a:ext>
            </a:extLst>
          </p:cNvPr>
          <p:cNvSpPr/>
          <p:nvPr/>
        </p:nvSpPr>
        <p:spPr>
          <a:xfrm>
            <a:off x="3440985" y="117995"/>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9" name="Rechthoek 5">
            <a:extLst>
              <a:ext uri="{FF2B5EF4-FFF2-40B4-BE49-F238E27FC236}">
                <a16:creationId xmlns:a16="http://schemas.microsoft.com/office/drawing/2014/main" id="{99DB4B8E-CF47-C757-B7CE-E63DC0546864}"/>
              </a:ext>
            </a:extLst>
          </p:cNvPr>
          <p:cNvSpPr/>
          <p:nvPr/>
        </p:nvSpPr>
        <p:spPr>
          <a:xfrm>
            <a:off x="5209140" y="119351"/>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2" name="Rechthoek 161">
            <a:extLst>
              <a:ext uri="{FF2B5EF4-FFF2-40B4-BE49-F238E27FC236}">
                <a16:creationId xmlns:a16="http://schemas.microsoft.com/office/drawing/2014/main" id="{613D0372-A638-614D-F345-9E382F0E56B3}"/>
              </a:ext>
            </a:extLst>
          </p:cNvPr>
          <p:cNvSpPr/>
          <p:nvPr/>
        </p:nvSpPr>
        <p:spPr>
          <a:xfrm>
            <a:off x="4030121" y="116632"/>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4" name="Rechthoek 5">
            <a:extLst>
              <a:ext uri="{FF2B5EF4-FFF2-40B4-BE49-F238E27FC236}">
                <a16:creationId xmlns:a16="http://schemas.microsoft.com/office/drawing/2014/main" id="{1C1597B8-71E3-D268-2BDE-4C067DE4DFA2}"/>
              </a:ext>
            </a:extLst>
          </p:cNvPr>
          <p:cNvSpPr/>
          <p:nvPr/>
        </p:nvSpPr>
        <p:spPr>
          <a:xfrm>
            <a:off x="4618035" y="119352"/>
            <a:ext cx="563384" cy="6405993"/>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7" name="Rechthoek 5">
            <a:extLst>
              <a:ext uri="{FF2B5EF4-FFF2-40B4-BE49-F238E27FC236}">
                <a16:creationId xmlns:a16="http://schemas.microsoft.com/office/drawing/2014/main" id="{394AD0E2-366A-9FD3-B0ED-D963A67B46F2}"/>
              </a:ext>
            </a:extLst>
          </p:cNvPr>
          <p:cNvSpPr/>
          <p:nvPr/>
        </p:nvSpPr>
        <p:spPr>
          <a:xfrm>
            <a:off x="1077600" y="120714"/>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8" name="Rechthoek 5">
            <a:extLst>
              <a:ext uri="{FF2B5EF4-FFF2-40B4-BE49-F238E27FC236}">
                <a16:creationId xmlns:a16="http://schemas.microsoft.com/office/drawing/2014/main" id="{99DB4B8E-CF47-C757-B7CE-E63DC0546864}"/>
              </a:ext>
            </a:extLst>
          </p:cNvPr>
          <p:cNvSpPr/>
          <p:nvPr/>
        </p:nvSpPr>
        <p:spPr>
          <a:xfrm>
            <a:off x="2845755" y="122070"/>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0" name="Rechthoek 149">
            <a:extLst>
              <a:ext uri="{FF2B5EF4-FFF2-40B4-BE49-F238E27FC236}">
                <a16:creationId xmlns:a16="http://schemas.microsoft.com/office/drawing/2014/main" id="{613D0372-A638-614D-F345-9E382F0E56B3}"/>
              </a:ext>
            </a:extLst>
          </p:cNvPr>
          <p:cNvSpPr/>
          <p:nvPr/>
        </p:nvSpPr>
        <p:spPr>
          <a:xfrm>
            <a:off x="1666736" y="119351"/>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1" name="Rechthoek 5">
            <a:extLst>
              <a:ext uri="{FF2B5EF4-FFF2-40B4-BE49-F238E27FC236}">
                <a16:creationId xmlns:a16="http://schemas.microsoft.com/office/drawing/2014/main" id="{1C1597B8-71E3-D268-2BDE-4C067DE4DFA2}"/>
              </a:ext>
            </a:extLst>
          </p:cNvPr>
          <p:cNvSpPr/>
          <p:nvPr/>
        </p:nvSpPr>
        <p:spPr>
          <a:xfrm>
            <a:off x="2254650" y="122071"/>
            <a:ext cx="563384" cy="6405993"/>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9A5B0BDA-28B3-CA34-B727-872398FD751F}"/>
              </a:ext>
            </a:extLst>
          </p:cNvPr>
          <p:cNvSpPr/>
          <p:nvPr/>
        </p:nvSpPr>
        <p:spPr>
          <a:xfrm>
            <a:off x="9056941" y="1527906"/>
            <a:ext cx="1981920" cy="801200"/>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55139" marR="0" lvl="0" indent="-255139" algn="l" defTabSz="326578" rtl="0" eaLnBrk="1" fontAlgn="auto" latinLnBrk="0" hangingPunct="1">
              <a:spcBef>
                <a:spcPts val="0"/>
              </a:spcBef>
              <a:spcAft>
                <a:spcPts val="0"/>
              </a:spcAft>
              <a:buClrTx/>
              <a:buSzTx/>
              <a:buFontTx/>
              <a:buNone/>
              <a:tabLst>
                <a:tab pos="255139" algn="l"/>
              </a:tabLst>
              <a:defRPr/>
            </a:pP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Verwijzing </a:t>
            </a: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naar nummer beschreven activiteit</a:t>
            </a:r>
          </a:p>
          <a:p>
            <a:pPr marL="255139" marR="0" lvl="0" indent="-255139" algn="l" defTabSz="326578" rtl="0" eaLnBrk="1" fontAlgn="auto" latinLnBrk="0" hangingPunct="1">
              <a:lnSpc>
                <a:spcPct val="150000"/>
              </a:lnSpc>
              <a:spcBef>
                <a:spcPts val="0"/>
              </a:spcBef>
              <a:spcAft>
                <a:spcPts val="0"/>
              </a:spcAft>
              <a:buClrTx/>
              <a:buSzTx/>
              <a:buFontTx/>
              <a:buNone/>
              <a:tabLst>
                <a:tab pos="255139" algn="l"/>
              </a:tabLst>
              <a:defRPr/>
            </a:pP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Mijlpalen/producten</a:t>
            </a:r>
          </a:p>
          <a:p>
            <a:pPr marL="255139" marR="0" lvl="0" indent="-255139" algn="l" defTabSz="326578" rtl="0" eaLnBrk="1" fontAlgn="auto" latinLnBrk="0" hangingPunct="1">
              <a:lnSpc>
                <a:spcPct val="150000"/>
              </a:lnSpc>
              <a:spcBef>
                <a:spcPts val="0"/>
              </a:spcBef>
              <a:spcAft>
                <a:spcPts val="0"/>
              </a:spcAft>
              <a:buClrTx/>
              <a:buSzTx/>
              <a:buFontTx/>
              <a:buNone/>
              <a:tabLst>
                <a:tab pos="255139" algn="l"/>
              </a:tabLst>
              <a:defRPr/>
            </a:pPr>
            <a:r>
              <a:rPr kumimoji="0" lang="en-GB" sz="643"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GB" sz="643" b="0" i="0" u="none" strike="noStrike" kern="1200" cap="none" spc="0" normalizeH="0" baseline="0" noProof="0" dirty="0" err="1" smtClean="0">
                <a:ln>
                  <a:noFill/>
                </a:ln>
                <a:solidFill>
                  <a:prstClr val="black"/>
                </a:solidFill>
                <a:effectLst/>
                <a:uLnTx/>
                <a:uFillTx/>
                <a:latin typeface="Calibri" panose="020F0502020204030204"/>
                <a:ea typeface="+mn-ea"/>
                <a:cs typeface="+mn-cs"/>
              </a:rPr>
              <a:t>Bespreken</a:t>
            </a:r>
            <a:r>
              <a:rPr kumimoji="0" lang="en-GB" sz="643" b="0" i="0" u="none" strike="noStrike" kern="1200" cap="none" spc="0" normalizeH="0" baseline="0" noProof="0" dirty="0" smtClean="0">
                <a:ln>
                  <a:noFill/>
                </a:ln>
                <a:solidFill>
                  <a:prstClr val="black"/>
                </a:solidFill>
                <a:effectLst/>
                <a:uLnTx/>
                <a:uFillTx/>
                <a:latin typeface="Calibri" panose="020F0502020204030204"/>
                <a:ea typeface="+mn-ea"/>
                <a:cs typeface="+mn-cs"/>
              </a:rPr>
              <a:t> per </a:t>
            </a:r>
            <a:r>
              <a:rPr kumimoji="0" lang="en-GB" sz="643" b="0" i="0" u="none" strike="noStrike" kern="1200" cap="none" spc="0" normalizeH="0" baseline="0" noProof="0" dirty="0" err="1" smtClean="0">
                <a:ln>
                  <a:noFill/>
                </a:ln>
                <a:solidFill>
                  <a:prstClr val="black"/>
                </a:solidFill>
                <a:effectLst/>
                <a:uLnTx/>
                <a:uFillTx/>
                <a:latin typeface="Calibri" panose="020F0502020204030204"/>
                <a:ea typeface="+mn-ea"/>
                <a:cs typeface="+mn-cs"/>
              </a:rPr>
              <a:t>regio</a:t>
            </a:r>
            <a:endParaRPr kumimoji="0" lang="en-GB" sz="643"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255139" marR="0" lvl="0" indent="-255139" algn="l" defTabSz="326578" rtl="0" eaLnBrk="1" fontAlgn="auto" latinLnBrk="0" hangingPunct="1">
              <a:lnSpc>
                <a:spcPct val="150000"/>
              </a:lnSpc>
              <a:spcBef>
                <a:spcPts val="0"/>
              </a:spcBef>
              <a:spcAft>
                <a:spcPts val="0"/>
              </a:spcAft>
              <a:buClrTx/>
              <a:buSzTx/>
              <a:buFontTx/>
              <a:buNone/>
              <a:tabLst>
                <a:tab pos="255139" algn="l"/>
              </a:tabLst>
              <a:defRPr/>
            </a:pPr>
            <a:r>
              <a:rPr lang="en-GB" sz="643" dirty="0">
                <a:solidFill>
                  <a:prstClr val="black"/>
                </a:solidFill>
                <a:latin typeface="Calibri" panose="020F0502020204030204"/>
              </a:rPr>
              <a:t>	</a:t>
            </a:r>
            <a:r>
              <a:rPr lang="en-GB" sz="643" dirty="0" err="1" smtClean="0">
                <a:solidFill>
                  <a:prstClr val="black"/>
                </a:solidFill>
                <a:latin typeface="Calibri" panose="020F0502020204030204"/>
              </a:rPr>
              <a:t>Bespreken</a:t>
            </a:r>
            <a:r>
              <a:rPr lang="en-GB" sz="643" dirty="0" smtClean="0">
                <a:solidFill>
                  <a:prstClr val="black"/>
                </a:solidFill>
                <a:latin typeface="Calibri" panose="020F0502020204030204"/>
              </a:rPr>
              <a:t> </a:t>
            </a:r>
            <a:r>
              <a:rPr lang="en-GB" sz="643" dirty="0" err="1" smtClean="0">
                <a:solidFill>
                  <a:prstClr val="black"/>
                </a:solidFill>
                <a:latin typeface="Calibri" panose="020F0502020204030204"/>
              </a:rPr>
              <a:t>plenair</a:t>
            </a:r>
            <a:endParaRPr lang="en-GB" sz="643" dirty="0" smtClean="0">
              <a:solidFill>
                <a:prstClr val="black"/>
              </a:solidFill>
              <a:latin typeface="Calibri" panose="020F0502020204030204"/>
            </a:endParaRPr>
          </a:p>
          <a:p>
            <a:pPr marL="255139" marR="0" lvl="0" indent="-255139" algn="l" defTabSz="326578" rtl="0" eaLnBrk="1" fontAlgn="auto" latinLnBrk="0" hangingPunct="1">
              <a:lnSpc>
                <a:spcPct val="150000"/>
              </a:lnSpc>
              <a:spcBef>
                <a:spcPts val="0"/>
              </a:spcBef>
              <a:spcAft>
                <a:spcPts val="0"/>
              </a:spcAft>
              <a:buClrTx/>
              <a:buSzTx/>
              <a:buFontTx/>
              <a:buNone/>
              <a:tabLst>
                <a:tab pos="255139" algn="l"/>
              </a:tabLst>
              <a:defRPr/>
            </a:pPr>
            <a:r>
              <a:rPr kumimoji="0" lang="en-GB" sz="643" b="0" i="0" u="none" strike="noStrike" kern="1200" cap="none" spc="0" normalizeH="0" baseline="0" noProof="0" dirty="0">
                <a:ln>
                  <a:noFill/>
                </a:ln>
                <a:solidFill>
                  <a:prstClr val="black"/>
                </a:solidFill>
                <a:effectLst/>
                <a:uLnTx/>
                <a:uFillTx/>
                <a:latin typeface="Calibri" panose="020F0502020204030204"/>
                <a:ea typeface="+mn-ea"/>
                <a:cs typeface="+mn-cs"/>
              </a:rPr>
              <a:t>	</a:t>
            </a:r>
            <a:r>
              <a:rPr lang="en-GB" sz="643" dirty="0" smtClean="0">
                <a:solidFill>
                  <a:prstClr val="black"/>
                </a:solidFill>
                <a:latin typeface="Calibri" panose="020F0502020204030204"/>
              </a:rPr>
              <a:t>Data-</a:t>
            </a:r>
            <a:r>
              <a:rPr lang="en-GB" sz="643" dirty="0" err="1" smtClean="0">
                <a:solidFill>
                  <a:prstClr val="black"/>
                </a:solidFill>
                <a:latin typeface="Calibri" panose="020F0502020204030204"/>
              </a:rPr>
              <a:t>uitwisseling</a:t>
            </a:r>
            <a:endParaRPr kumimoji="0" lang="en-GB" sz="643"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
        <p:nvSpPr>
          <p:cNvPr id="96" name="Diamond 95">
            <a:extLst>
              <a:ext uri="{FF2B5EF4-FFF2-40B4-BE49-F238E27FC236}">
                <a16:creationId xmlns:a16="http://schemas.microsoft.com/office/drawing/2014/main" id="{B34AE666-6981-7A4B-0FE7-B90FA24A22F3}"/>
              </a:ext>
            </a:extLst>
          </p:cNvPr>
          <p:cNvSpPr/>
          <p:nvPr/>
        </p:nvSpPr>
        <p:spPr>
          <a:xfrm>
            <a:off x="9177459" y="1729546"/>
            <a:ext cx="77143" cy="77143"/>
          </a:xfrm>
          <a:prstGeom prst="diamond">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endPar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9" name="Oval 148">
            <a:extLst>
              <a:ext uri="{FF2B5EF4-FFF2-40B4-BE49-F238E27FC236}">
                <a16:creationId xmlns:a16="http://schemas.microsoft.com/office/drawing/2014/main" id="{EC48C4C3-C76D-7D21-45A6-DE9CF1FBC964}"/>
              </a:ext>
            </a:extLst>
          </p:cNvPr>
          <p:cNvSpPr/>
          <p:nvPr/>
        </p:nvSpPr>
        <p:spPr>
          <a:xfrm>
            <a:off x="9167187" y="1571026"/>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US" sz="571"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Rectangle 100">
            <a:extLst>
              <a:ext uri="{FF2B5EF4-FFF2-40B4-BE49-F238E27FC236}">
                <a16:creationId xmlns:a16="http://schemas.microsoft.com/office/drawing/2014/main" id="{18D56E0F-411C-B8DA-0E5E-2FBE1DD56A98}"/>
              </a:ext>
            </a:extLst>
          </p:cNvPr>
          <p:cNvSpPr/>
          <p:nvPr/>
        </p:nvSpPr>
        <p:spPr>
          <a:xfrm>
            <a:off x="1586529" y="4557314"/>
            <a:ext cx="1065419" cy="20036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a:ln>
                  <a:noFill/>
                </a:ln>
                <a:solidFill>
                  <a:prstClr val="white"/>
                </a:solidFill>
                <a:effectLst/>
                <a:uLnTx/>
                <a:uFillTx/>
                <a:latin typeface="Calibri" panose="020F0502020204030204"/>
                <a:ea typeface="+mn-ea"/>
                <a:cs typeface="+mn-cs"/>
              </a:rPr>
              <a:t>Activiteit landelijk team</a:t>
            </a:r>
          </a:p>
        </p:txBody>
      </p:sp>
      <p:sp>
        <p:nvSpPr>
          <p:cNvPr id="87" name="Rectangle 86">
            <a:extLst>
              <a:ext uri="{FF2B5EF4-FFF2-40B4-BE49-F238E27FC236}">
                <a16:creationId xmlns:a16="http://schemas.microsoft.com/office/drawing/2014/main" id="{CB89E180-6A59-12B3-B239-09E897C49C4C}"/>
              </a:ext>
            </a:extLst>
          </p:cNvPr>
          <p:cNvSpPr/>
          <p:nvPr/>
        </p:nvSpPr>
        <p:spPr>
          <a:xfrm>
            <a:off x="1586529" y="4327438"/>
            <a:ext cx="1065419" cy="2003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smtClean="0">
                <a:ln>
                  <a:noFill/>
                </a:ln>
                <a:solidFill>
                  <a:prstClr val="white"/>
                </a:solidFill>
                <a:effectLst/>
                <a:uLnTx/>
                <a:uFillTx/>
                <a:latin typeface="Calibri" panose="020F0502020204030204"/>
                <a:ea typeface="+mn-ea"/>
                <a:cs typeface="+mn-cs"/>
              </a:rPr>
              <a:t>Activiteit </a:t>
            </a:r>
            <a:r>
              <a:rPr kumimoji="0" lang="nl-NL" sz="643" b="0" i="0" u="none" strike="noStrike" kern="1200" cap="none" spc="0" normalizeH="0" baseline="0" noProof="0" dirty="0">
                <a:ln>
                  <a:noFill/>
                </a:ln>
                <a:solidFill>
                  <a:prstClr val="white"/>
                </a:solidFill>
                <a:effectLst/>
                <a:uLnTx/>
                <a:uFillTx/>
                <a:latin typeface="Calibri" panose="020F0502020204030204"/>
                <a:ea typeface="+mn-ea"/>
                <a:cs typeface="+mn-cs"/>
              </a:rPr>
              <a:t>regio’s</a:t>
            </a:r>
          </a:p>
        </p:txBody>
      </p:sp>
      <p:sp>
        <p:nvSpPr>
          <p:cNvPr id="88" name="Rectangle 87">
            <a:extLst>
              <a:ext uri="{FF2B5EF4-FFF2-40B4-BE49-F238E27FC236}">
                <a16:creationId xmlns:a16="http://schemas.microsoft.com/office/drawing/2014/main" id="{C6DB45E5-798C-94F5-B766-F553E21D0DC9}"/>
              </a:ext>
            </a:extLst>
          </p:cNvPr>
          <p:cNvSpPr/>
          <p:nvPr/>
        </p:nvSpPr>
        <p:spPr>
          <a:xfrm>
            <a:off x="1586529" y="4787190"/>
            <a:ext cx="1065419" cy="20036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smtClean="0">
                <a:ln>
                  <a:noFill/>
                </a:ln>
                <a:solidFill>
                  <a:prstClr val="white"/>
                </a:solidFill>
                <a:effectLst/>
                <a:uLnTx/>
                <a:uFillTx/>
                <a:latin typeface="Calibri" panose="020F0502020204030204"/>
                <a:ea typeface="+mn-ea"/>
                <a:cs typeface="+mn-cs"/>
              </a:rPr>
              <a:t>Uitwisseling</a:t>
            </a:r>
            <a:endParaRPr kumimoji="0" lang="nl-NL" sz="64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172" name="Connector: Elbow 106">
            <a:extLst>
              <a:ext uri="{FF2B5EF4-FFF2-40B4-BE49-F238E27FC236}">
                <a16:creationId xmlns:a16="http://schemas.microsoft.com/office/drawing/2014/main" id="{1727E92E-D97A-7444-D907-A687CFE30D4F}"/>
              </a:ext>
            </a:extLst>
          </p:cNvPr>
          <p:cNvCxnSpPr>
            <a:cxnSpLocks/>
          </p:cNvCxnSpPr>
          <p:nvPr/>
        </p:nvCxnSpPr>
        <p:spPr>
          <a:xfrm rot="16200000" flipH="1">
            <a:off x="4828563" y="2332238"/>
            <a:ext cx="540000" cy="0"/>
          </a:xfrm>
          <a:prstGeom prst="bentConnector3">
            <a:avLst>
              <a:gd name="adj1" fmla="val 50000"/>
            </a:avLst>
          </a:prstGeom>
          <a:ln w="38100">
            <a:solidFill>
              <a:srgbClr val="00B05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175" name="Connector: Elbow 126">
            <a:extLst>
              <a:ext uri="{FF2B5EF4-FFF2-40B4-BE49-F238E27FC236}">
                <a16:creationId xmlns:a16="http://schemas.microsoft.com/office/drawing/2014/main" id="{61B67DC8-648D-67F6-6703-A162EDC33203}"/>
              </a:ext>
            </a:extLst>
          </p:cNvPr>
          <p:cNvCxnSpPr>
            <a:cxnSpLocks/>
            <a:stCxn id="170" idx="2"/>
            <a:endCxn id="198" idx="1"/>
          </p:cNvCxnSpPr>
          <p:nvPr/>
        </p:nvCxnSpPr>
        <p:spPr>
          <a:xfrm rot="16200000" flipH="1">
            <a:off x="5371857" y="3245911"/>
            <a:ext cx="908577" cy="78012"/>
          </a:xfrm>
          <a:prstGeom prst="bentConnector2">
            <a:avLst/>
          </a:prstGeom>
          <a:ln w="12700">
            <a:solidFill>
              <a:srgbClr val="00B050"/>
            </a:solidFill>
            <a:prstDash val="sysDot"/>
            <a:tailEnd type="triangle" w="sm" len="sm"/>
          </a:ln>
        </p:spPr>
        <p:style>
          <a:lnRef idx="1">
            <a:schemeClr val="accent1"/>
          </a:lnRef>
          <a:fillRef idx="0">
            <a:schemeClr val="accent1"/>
          </a:fillRef>
          <a:effectRef idx="0">
            <a:schemeClr val="accent1"/>
          </a:effectRef>
          <a:fontRef idx="minor">
            <a:schemeClr val="tx1"/>
          </a:fontRef>
        </p:style>
      </p:cxnSp>
      <p:grpSp>
        <p:nvGrpSpPr>
          <p:cNvPr id="77" name="Group 76">
            <a:extLst>
              <a:ext uri="{FF2B5EF4-FFF2-40B4-BE49-F238E27FC236}">
                <a16:creationId xmlns:a16="http://schemas.microsoft.com/office/drawing/2014/main" id="{8DDE5320-1324-435D-7C6B-EA1481192280}"/>
              </a:ext>
            </a:extLst>
          </p:cNvPr>
          <p:cNvGrpSpPr/>
          <p:nvPr/>
        </p:nvGrpSpPr>
        <p:grpSpPr>
          <a:xfrm>
            <a:off x="5070442" y="3009937"/>
            <a:ext cx="422982" cy="211231"/>
            <a:chOff x="5231473" y="3273737"/>
            <a:chExt cx="592175" cy="295723"/>
          </a:xfrm>
        </p:grpSpPr>
        <p:sp>
          <p:nvSpPr>
            <p:cNvPr id="173" name="Rectangle 122">
              <a:extLst>
                <a:ext uri="{FF2B5EF4-FFF2-40B4-BE49-F238E27FC236}">
                  <a16:creationId xmlns:a16="http://schemas.microsoft.com/office/drawing/2014/main" id="{819EE0A9-72C0-0C19-5541-23EF8B656151}"/>
                </a:ext>
              </a:extLst>
            </p:cNvPr>
            <p:cNvSpPr/>
            <p:nvPr/>
          </p:nvSpPr>
          <p:spPr>
            <a:xfrm>
              <a:off x="5283648" y="3317458"/>
              <a:ext cx="540000" cy="25200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36" normalizeH="0" baseline="0" noProof="0" dirty="0">
                  <a:ln>
                    <a:noFill/>
                  </a:ln>
                  <a:solidFill>
                    <a:prstClr val="white"/>
                  </a:solidFill>
                  <a:effectLst/>
                  <a:uLnTx/>
                  <a:uFillTx/>
                  <a:latin typeface="Calibri" panose="020F0502020204030204"/>
                  <a:ea typeface="+mn-ea"/>
                  <a:cs typeface="+mn-cs"/>
                </a:rPr>
                <a:t>Peer review</a:t>
              </a:r>
            </a:p>
          </p:txBody>
        </p:sp>
        <p:sp>
          <p:nvSpPr>
            <p:cNvPr id="213" name="Oval 117">
              <a:extLst>
                <a:ext uri="{FF2B5EF4-FFF2-40B4-BE49-F238E27FC236}">
                  <a16:creationId xmlns:a16="http://schemas.microsoft.com/office/drawing/2014/main" id="{2EBF06DE-471A-5678-FC20-7FFDDC9F7787}"/>
                </a:ext>
              </a:extLst>
            </p:cNvPr>
            <p:cNvSpPr/>
            <p:nvPr/>
          </p:nvSpPr>
          <p:spPr>
            <a:xfrm>
              <a:off x="5231473" y="3273737"/>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dirty="0">
                  <a:solidFill>
                    <a:prstClr val="white"/>
                  </a:solidFill>
                  <a:latin typeface="Calibri" panose="020F0502020204030204"/>
                </a:rPr>
                <a:t>4</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60" name="Group 59">
            <a:extLst>
              <a:ext uri="{FF2B5EF4-FFF2-40B4-BE49-F238E27FC236}">
                <a16:creationId xmlns:a16="http://schemas.microsoft.com/office/drawing/2014/main" id="{C73E48F8-A5FC-FCEC-600A-3BE202AA78A6}"/>
              </a:ext>
            </a:extLst>
          </p:cNvPr>
          <p:cNvGrpSpPr/>
          <p:nvPr/>
        </p:nvGrpSpPr>
        <p:grpSpPr>
          <a:xfrm>
            <a:off x="5299682" y="2235753"/>
            <a:ext cx="1206125" cy="257143"/>
            <a:chOff x="5267105" y="5224559"/>
            <a:chExt cx="1688574" cy="360000"/>
          </a:xfrm>
          <a:solidFill>
            <a:schemeClr val="bg1"/>
          </a:solidFill>
        </p:grpSpPr>
        <p:sp>
          <p:nvSpPr>
            <p:cNvPr id="163" name="Rectangle 48">
              <a:extLst>
                <a:ext uri="{FF2B5EF4-FFF2-40B4-BE49-F238E27FC236}">
                  <a16:creationId xmlns:a16="http://schemas.microsoft.com/office/drawing/2014/main" id="{ABF2DC60-2039-6F25-FBDD-5DAED40D67AE}"/>
                </a:ext>
              </a:extLst>
            </p:cNvPr>
            <p:cNvSpPr/>
            <p:nvPr/>
          </p:nvSpPr>
          <p:spPr>
            <a:xfrm>
              <a:off x="5267105" y="5268733"/>
              <a:ext cx="1458560" cy="252000"/>
            </a:xfrm>
            <a:prstGeom prst="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err="1" smtClean="0">
                  <a:solidFill>
                    <a:srgbClr val="0070C0"/>
                  </a:solidFill>
                  <a:latin typeface="Calibri" panose="020F0502020204030204"/>
                </a:rPr>
                <a:t>Sociaale</a:t>
              </a:r>
              <a:r>
                <a:rPr kumimoji="0" lang="nl-NL" sz="571" b="0" i="0" u="none" strike="noStrike" kern="1200" cap="none" spc="0" normalizeH="0" baseline="0" noProof="0" dirty="0" err="1" smtClean="0">
                  <a:ln>
                    <a:noFill/>
                  </a:ln>
                  <a:solidFill>
                    <a:srgbClr val="0070C0"/>
                  </a:solidFill>
                  <a:effectLst/>
                  <a:uLnTx/>
                  <a:uFillTx/>
                  <a:latin typeface="Calibri" panose="020F0502020204030204"/>
                  <a:ea typeface="+mn-ea"/>
                  <a:cs typeface="+mn-cs"/>
                </a:rPr>
                <a:t>conomische</a:t>
              </a:r>
              <a:r>
                <a:rPr kumimoji="0" lang="nl-NL" sz="571" b="0" i="0" u="none" strike="noStrike" kern="1200" cap="none" spc="0" normalizeH="0" noProof="0" dirty="0" smtClean="0">
                  <a:ln>
                    <a:noFill/>
                  </a:ln>
                  <a:solidFill>
                    <a:srgbClr val="0070C0"/>
                  </a:solidFill>
                  <a:effectLst/>
                  <a:uLnTx/>
                  <a:uFillTx/>
                  <a:latin typeface="Calibri" panose="020F0502020204030204"/>
                  <a:ea typeface="+mn-ea"/>
                  <a:cs typeface="+mn-cs"/>
                </a:rPr>
                <a:t> analyse </a:t>
              </a:r>
            </a:p>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noProof="0" dirty="0" smtClean="0">
                  <a:ln>
                    <a:noFill/>
                  </a:ln>
                  <a:solidFill>
                    <a:srgbClr val="0070C0"/>
                  </a:solidFill>
                  <a:effectLst/>
                  <a:uLnTx/>
                  <a:uFillTx/>
                  <a:latin typeface="Calibri" panose="020F0502020204030204"/>
                  <a:ea typeface="+mn-ea"/>
                  <a:cs typeface="+mn-cs"/>
                </a:rPr>
                <a:t>- </a:t>
              </a:r>
              <a:r>
                <a:rPr kumimoji="0" lang="nl-NL" sz="571" b="0" i="0" u="none" strike="noStrike" kern="1200" cap="none" spc="0" normalizeH="0" baseline="0" noProof="0" dirty="0" err="1" smtClean="0">
                  <a:ln>
                    <a:noFill/>
                  </a:ln>
                  <a:solidFill>
                    <a:srgbClr val="0070C0"/>
                  </a:solidFill>
                  <a:effectLst/>
                  <a:uLnTx/>
                  <a:uFillTx/>
                  <a:latin typeface="Calibri" panose="020F0502020204030204"/>
                  <a:ea typeface="+mn-ea"/>
                  <a:cs typeface="+mn-cs"/>
                </a:rPr>
                <a:t>nulalternatief</a:t>
              </a: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 </a:t>
              </a:r>
            </a:p>
          </p:txBody>
        </p:sp>
        <p:sp>
          <p:nvSpPr>
            <p:cNvPr id="204" name="Diamond 89">
              <a:extLst>
                <a:ext uri="{FF2B5EF4-FFF2-40B4-BE49-F238E27FC236}">
                  <a16:creationId xmlns:a16="http://schemas.microsoft.com/office/drawing/2014/main" id="{923D5959-49BD-F7F8-CCB0-615755E7A8E1}"/>
                </a:ext>
              </a:extLst>
            </p:cNvPr>
            <p:cNvSpPr/>
            <p:nvPr/>
          </p:nvSpPr>
          <p:spPr>
            <a:xfrm>
              <a:off x="6595679" y="5224559"/>
              <a:ext cx="360000" cy="360000"/>
            </a:xfrm>
            <a:prstGeom prst="diamond">
              <a:avLst/>
            </a:prstGeom>
            <a:gr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643" dirty="0" smtClean="0">
                  <a:solidFill>
                    <a:prstClr val="black"/>
                  </a:solidFill>
                  <a:latin typeface="Calibri" panose="020F0502020204030204"/>
                </a:rPr>
                <a:t>SEA</a:t>
              </a: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0</a:t>
              </a:r>
              <a:endPar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80" name="Group 79">
            <a:extLst>
              <a:ext uri="{FF2B5EF4-FFF2-40B4-BE49-F238E27FC236}">
                <a16:creationId xmlns:a16="http://schemas.microsoft.com/office/drawing/2014/main" id="{9FF3C100-9389-B4DA-DAD9-7ED086AA6623}"/>
              </a:ext>
            </a:extLst>
          </p:cNvPr>
          <p:cNvGrpSpPr/>
          <p:nvPr/>
        </p:nvGrpSpPr>
        <p:grpSpPr>
          <a:xfrm>
            <a:off x="5798410" y="5085182"/>
            <a:ext cx="4241144" cy="266369"/>
            <a:chOff x="5997323" y="7046847"/>
            <a:chExt cx="5937600" cy="372915"/>
          </a:xfrm>
        </p:grpSpPr>
        <p:sp>
          <p:nvSpPr>
            <p:cNvPr id="160" name="Rectangle 45">
              <a:extLst>
                <a:ext uri="{FF2B5EF4-FFF2-40B4-BE49-F238E27FC236}">
                  <a16:creationId xmlns:a16="http://schemas.microsoft.com/office/drawing/2014/main" id="{D5ABD7AA-8D37-C6D3-93C5-C5847C0EA91A}"/>
                </a:ext>
              </a:extLst>
            </p:cNvPr>
            <p:cNvSpPr/>
            <p:nvPr/>
          </p:nvSpPr>
          <p:spPr>
            <a:xfrm>
              <a:off x="6061180" y="7113763"/>
              <a:ext cx="5668792" cy="25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Ins="77143"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rPr>
                <a:t>Trechteren </a:t>
              </a: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naar voorkeursmaatregelpakket </a:t>
              </a:r>
              <a:r>
                <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rPr>
                <a:t>met </a:t>
              </a: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ontwikkelpadenkaart</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1" name="Diamond 138">
              <a:extLst>
                <a:ext uri="{FF2B5EF4-FFF2-40B4-BE49-F238E27FC236}">
                  <a16:creationId xmlns:a16="http://schemas.microsoft.com/office/drawing/2014/main" id="{268BA39F-5307-419E-6FAC-60BAE852383A}"/>
                </a:ext>
              </a:extLst>
            </p:cNvPr>
            <p:cNvSpPr/>
            <p:nvPr/>
          </p:nvSpPr>
          <p:spPr>
            <a:xfrm>
              <a:off x="11574923" y="7059762"/>
              <a:ext cx="360000" cy="360000"/>
            </a:xfrm>
            <a:prstGeom prst="diamond">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VP</a:t>
              </a:r>
            </a:p>
          </p:txBody>
        </p:sp>
        <p:sp>
          <p:nvSpPr>
            <p:cNvPr id="223" name="Oval 143">
              <a:extLst>
                <a:ext uri="{FF2B5EF4-FFF2-40B4-BE49-F238E27FC236}">
                  <a16:creationId xmlns:a16="http://schemas.microsoft.com/office/drawing/2014/main" id="{6D57E677-D892-D869-FF3A-34A7C92DB13C}"/>
                </a:ext>
              </a:extLst>
            </p:cNvPr>
            <p:cNvSpPr/>
            <p:nvPr/>
          </p:nvSpPr>
          <p:spPr>
            <a:xfrm>
              <a:off x="5997323" y="7046847"/>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US" sz="571" b="1" i="0" u="none" strike="noStrike" kern="1200" cap="none" spc="0" normalizeH="0" baseline="0" noProof="0" dirty="0" smtClean="0">
                  <a:ln>
                    <a:noFill/>
                  </a:ln>
                  <a:solidFill>
                    <a:prstClr val="white"/>
                  </a:solidFill>
                  <a:effectLst/>
                  <a:uLnTx/>
                  <a:uFillTx/>
                  <a:latin typeface="Calibri" panose="020F0502020204030204"/>
                  <a:ea typeface="+mn-ea"/>
                  <a:cs typeface="+mn-cs"/>
                </a:rPr>
                <a:t>10</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55" name="Group 54">
            <a:extLst>
              <a:ext uri="{FF2B5EF4-FFF2-40B4-BE49-F238E27FC236}">
                <a16:creationId xmlns:a16="http://schemas.microsoft.com/office/drawing/2014/main" id="{CD485548-B42F-22F1-2C08-E3D4F25F646B}"/>
              </a:ext>
            </a:extLst>
          </p:cNvPr>
          <p:cNvGrpSpPr/>
          <p:nvPr/>
        </p:nvGrpSpPr>
        <p:grpSpPr>
          <a:xfrm>
            <a:off x="9323181" y="5348443"/>
            <a:ext cx="1299617" cy="459654"/>
            <a:chOff x="10155122" y="7068378"/>
            <a:chExt cx="1819463" cy="643516"/>
          </a:xfrm>
        </p:grpSpPr>
        <p:sp>
          <p:nvSpPr>
            <p:cNvPr id="168" name="Rectangle 55">
              <a:extLst>
                <a:ext uri="{FF2B5EF4-FFF2-40B4-BE49-F238E27FC236}">
                  <a16:creationId xmlns:a16="http://schemas.microsoft.com/office/drawing/2014/main" id="{5D19CD93-F8E9-DA09-A61C-D20EA34DE5B5}"/>
                </a:ext>
              </a:extLst>
            </p:cNvPr>
            <p:cNvSpPr/>
            <p:nvPr/>
          </p:nvSpPr>
          <p:spPr>
            <a:xfrm>
              <a:off x="10253077" y="7405908"/>
              <a:ext cx="1535423"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25714" rIns="0"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Sociaaleconomische analyse </a:t>
              </a:r>
            </a:p>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a:solidFill>
                    <a:prstClr val="white"/>
                  </a:solidFill>
                  <a:latin typeface="Calibri" panose="020F0502020204030204"/>
                </a:rPr>
                <a:t>-</a:t>
              </a: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 maatregelpakketten</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1" name="Diamond 139">
              <a:extLst>
                <a:ext uri="{FF2B5EF4-FFF2-40B4-BE49-F238E27FC236}">
                  <a16:creationId xmlns:a16="http://schemas.microsoft.com/office/drawing/2014/main" id="{B5822736-FC09-194D-5C37-04489FA6E587}"/>
                </a:ext>
              </a:extLst>
            </p:cNvPr>
            <p:cNvSpPr/>
            <p:nvPr/>
          </p:nvSpPr>
          <p:spPr>
            <a:xfrm>
              <a:off x="11614585" y="7351894"/>
              <a:ext cx="360000" cy="360000"/>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GB" sz="643" dirty="0" smtClean="0">
                  <a:solidFill>
                    <a:prstClr val="black"/>
                  </a:solidFill>
                  <a:latin typeface="Calibri" panose="020F0502020204030204"/>
                </a:rPr>
                <a:t>SEA2</a:t>
              </a:r>
              <a:endPar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cxnSp>
          <p:nvCxnSpPr>
            <p:cNvPr id="192" name="Connector: Elbow 168">
              <a:extLst>
                <a:ext uri="{FF2B5EF4-FFF2-40B4-BE49-F238E27FC236}">
                  <a16:creationId xmlns:a16="http://schemas.microsoft.com/office/drawing/2014/main" id="{B8AC6728-FDBA-8C42-ED33-3D2830425657}"/>
                </a:ext>
              </a:extLst>
            </p:cNvPr>
            <p:cNvCxnSpPr>
              <a:cxnSpLocks/>
              <a:stCxn id="133" idx="2"/>
              <a:endCxn id="168" idx="1"/>
            </p:cNvCxnSpPr>
            <p:nvPr/>
          </p:nvCxnSpPr>
          <p:spPr>
            <a:xfrm rot="16200000" flipH="1">
              <a:off x="9972334" y="7251166"/>
              <a:ext cx="463529" cy="97954"/>
            </a:xfrm>
            <a:prstGeom prst="bentConnector2">
              <a:avLst/>
            </a:prstGeom>
            <a:ln w="12700">
              <a:solidFill>
                <a:srgbClr val="00B050"/>
              </a:solidFill>
              <a:prstDash val="sysDot"/>
              <a:tailEnd type="triangle" w="sm" len="sm"/>
            </a:ln>
          </p:spPr>
          <p:style>
            <a:lnRef idx="1">
              <a:schemeClr val="accent1"/>
            </a:lnRef>
            <a:fillRef idx="0">
              <a:schemeClr val="accent1"/>
            </a:fillRef>
            <a:effectRef idx="0">
              <a:schemeClr val="accent1"/>
            </a:effectRef>
            <a:fontRef idx="minor">
              <a:schemeClr val="tx1"/>
            </a:fontRef>
          </p:style>
        </p:cxnSp>
        <p:sp>
          <p:nvSpPr>
            <p:cNvPr id="224" name="Oval 145">
              <a:extLst>
                <a:ext uri="{FF2B5EF4-FFF2-40B4-BE49-F238E27FC236}">
                  <a16:creationId xmlns:a16="http://schemas.microsoft.com/office/drawing/2014/main" id="{4B9A1D66-7BCE-ACC5-8B86-80DFA644A729}"/>
                </a:ext>
              </a:extLst>
            </p:cNvPr>
            <p:cNvSpPr/>
            <p:nvPr/>
          </p:nvSpPr>
          <p:spPr>
            <a:xfrm>
              <a:off x="10180577" y="7329508"/>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US" sz="571" b="1" i="0" u="none" strike="noStrike" kern="1200" cap="none" spc="0" normalizeH="0" baseline="0" noProof="0" dirty="0" smtClean="0">
                  <a:ln>
                    <a:noFill/>
                  </a:ln>
                  <a:solidFill>
                    <a:prstClr val="white"/>
                  </a:solidFill>
                  <a:effectLst/>
                  <a:uLnTx/>
                  <a:uFillTx/>
                  <a:latin typeface="Calibri" panose="020F0502020204030204"/>
                  <a:ea typeface="+mn-ea"/>
                  <a:cs typeface="+mn-cs"/>
                </a:rPr>
                <a:t>11</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27" name="Rectangle 41">
            <a:extLst>
              <a:ext uri="{FF2B5EF4-FFF2-40B4-BE49-F238E27FC236}">
                <a16:creationId xmlns:a16="http://schemas.microsoft.com/office/drawing/2014/main" id="{748447F8-4B4B-FF75-BD4B-03699E525B85}"/>
              </a:ext>
            </a:extLst>
          </p:cNvPr>
          <p:cNvSpPr/>
          <p:nvPr/>
        </p:nvSpPr>
        <p:spPr>
          <a:xfrm>
            <a:off x="4624535" y="3323931"/>
            <a:ext cx="2306902" cy="180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Schatting kosten en effecten van mogelijke maatregelen</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9" name="Oval 114">
            <a:extLst>
              <a:ext uri="{FF2B5EF4-FFF2-40B4-BE49-F238E27FC236}">
                <a16:creationId xmlns:a16="http://schemas.microsoft.com/office/drawing/2014/main" id="{598AC512-2545-1DE7-54C0-F1551967FA9C}"/>
              </a:ext>
            </a:extLst>
          </p:cNvPr>
          <p:cNvSpPr/>
          <p:nvPr/>
        </p:nvSpPr>
        <p:spPr>
          <a:xfrm>
            <a:off x="4561733" y="3281455"/>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dirty="0">
                <a:solidFill>
                  <a:prstClr val="white"/>
                </a:solidFill>
                <a:latin typeface="Calibri" panose="020F0502020204030204"/>
              </a:rPr>
              <a:t>5</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74" name="Group 73">
            <a:extLst>
              <a:ext uri="{FF2B5EF4-FFF2-40B4-BE49-F238E27FC236}">
                <a16:creationId xmlns:a16="http://schemas.microsoft.com/office/drawing/2014/main" id="{B7C22F99-E233-34C4-7FB6-3BDC15662D8E}"/>
              </a:ext>
            </a:extLst>
          </p:cNvPr>
          <p:cNvGrpSpPr/>
          <p:nvPr/>
        </p:nvGrpSpPr>
        <p:grpSpPr>
          <a:xfrm>
            <a:off x="3434676" y="1916604"/>
            <a:ext cx="1792459" cy="257143"/>
            <a:chOff x="2641674" y="2200133"/>
            <a:chExt cx="2509443" cy="360000"/>
          </a:xfrm>
        </p:grpSpPr>
        <p:sp>
          <p:nvSpPr>
            <p:cNvPr id="161" name="Rectangle 46">
              <a:extLst>
                <a:ext uri="{FF2B5EF4-FFF2-40B4-BE49-F238E27FC236}">
                  <a16:creationId xmlns:a16="http://schemas.microsoft.com/office/drawing/2014/main" id="{3F53F361-247D-346B-45CA-1B6DE87D888E}"/>
                </a:ext>
              </a:extLst>
            </p:cNvPr>
            <p:cNvSpPr/>
            <p:nvPr/>
          </p:nvSpPr>
          <p:spPr>
            <a:xfrm>
              <a:off x="2683779" y="2258244"/>
              <a:ext cx="2334818"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25714" rIns="25714"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smtClean="0">
                  <a:solidFill>
                    <a:prstClr val="white"/>
                  </a:solidFill>
                  <a:latin typeface="Calibri" panose="020F0502020204030204"/>
                </a:rPr>
                <a:t>Landelijke k</a:t>
              </a:r>
              <a:r>
                <a:rPr kumimoji="0" lang="nl-NL" sz="571" b="0" i="0" u="none" strike="noStrike" kern="1200" cap="none" spc="0" normalizeH="0" baseline="0" noProof="0" dirty="0" err="1" smtClean="0">
                  <a:ln>
                    <a:noFill/>
                  </a:ln>
                  <a:solidFill>
                    <a:prstClr val="white"/>
                  </a:solidFill>
                  <a:effectLst/>
                  <a:uLnTx/>
                  <a:uFillTx/>
                  <a:latin typeface="Calibri" panose="020F0502020204030204"/>
                  <a:ea typeface="+mn-ea"/>
                  <a:cs typeface="+mn-cs"/>
                </a:rPr>
                <a:t>nelpuntenanalyse</a:t>
              </a: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0" name="Diamond 123">
              <a:extLst>
                <a:ext uri="{FF2B5EF4-FFF2-40B4-BE49-F238E27FC236}">
                  <a16:creationId xmlns:a16="http://schemas.microsoft.com/office/drawing/2014/main" id="{AC8ADC54-28C1-D36B-2349-F392BFF12415}"/>
                </a:ext>
              </a:extLst>
            </p:cNvPr>
            <p:cNvSpPr/>
            <p:nvPr/>
          </p:nvSpPr>
          <p:spPr>
            <a:xfrm>
              <a:off x="4791117" y="2200133"/>
              <a:ext cx="360000" cy="360000"/>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KPA</a:t>
              </a:r>
            </a:p>
          </p:txBody>
        </p:sp>
        <p:sp>
          <p:nvSpPr>
            <p:cNvPr id="240" name="Oval 125">
              <a:extLst>
                <a:ext uri="{FF2B5EF4-FFF2-40B4-BE49-F238E27FC236}">
                  <a16:creationId xmlns:a16="http://schemas.microsoft.com/office/drawing/2014/main" id="{1D97575D-B870-C0E5-C5CD-99C1F1DFD399}"/>
                </a:ext>
              </a:extLst>
            </p:cNvPr>
            <p:cNvSpPr/>
            <p:nvPr/>
          </p:nvSpPr>
          <p:spPr>
            <a:xfrm>
              <a:off x="2641674" y="2206032"/>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dirty="0">
                  <a:solidFill>
                    <a:prstClr val="white"/>
                  </a:solidFill>
                  <a:latin typeface="Calibri" panose="020F0502020204030204"/>
                </a:rPr>
                <a:t>1</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6" name="Group 75">
            <a:extLst>
              <a:ext uri="{FF2B5EF4-FFF2-40B4-BE49-F238E27FC236}">
                <a16:creationId xmlns:a16="http://schemas.microsoft.com/office/drawing/2014/main" id="{D282CA63-3B03-9808-4CA1-112DB0FBFA0D}"/>
              </a:ext>
            </a:extLst>
          </p:cNvPr>
          <p:cNvGrpSpPr/>
          <p:nvPr/>
        </p:nvGrpSpPr>
        <p:grpSpPr>
          <a:xfrm>
            <a:off x="3438607" y="2564902"/>
            <a:ext cx="2477103" cy="265727"/>
            <a:chOff x="2748625" y="3008367"/>
            <a:chExt cx="3467943" cy="372018"/>
          </a:xfrm>
        </p:grpSpPr>
        <p:sp>
          <p:nvSpPr>
            <p:cNvPr id="158" name="Rectangle 37">
              <a:extLst>
                <a:ext uri="{FF2B5EF4-FFF2-40B4-BE49-F238E27FC236}">
                  <a16:creationId xmlns:a16="http://schemas.microsoft.com/office/drawing/2014/main" id="{0453B961-47E3-59CA-11B8-FBCCD9ED7370}"/>
                </a:ext>
              </a:extLst>
            </p:cNvPr>
            <p:cNvSpPr/>
            <p:nvPr/>
          </p:nvSpPr>
          <p:spPr>
            <a:xfrm>
              <a:off x="2785251" y="3074386"/>
              <a:ext cx="3204000" cy="252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rPr>
                <a:t>Beschrijving </a:t>
              </a:r>
              <a:r>
                <a:rPr kumimoji="0" lang="nl-NL" sz="571" b="0" i="0" u="none" strike="noStrike" kern="1200" cap="none" spc="0" normalizeH="0" baseline="0" noProof="0" dirty="0" smtClean="0">
                  <a:ln>
                    <a:noFill/>
                  </a:ln>
                  <a:solidFill>
                    <a:prstClr val="white"/>
                  </a:solidFill>
                  <a:effectLst/>
                  <a:uLnTx/>
                  <a:uFillTx/>
                  <a:latin typeface="Calibri" panose="020F0502020204030204"/>
                  <a:ea typeface="+mn-ea"/>
                  <a:cs typeface="+mn-cs"/>
                </a:rPr>
                <a:t>van mogelijke maatregelen</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0" name="Diamond 1">
              <a:extLst>
                <a:ext uri="{FF2B5EF4-FFF2-40B4-BE49-F238E27FC236}">
                  <a16:creationId xmlns:a16="http://schemas.microsoft.com/office/drawing/2014/main" id="{75F6D8FA-5316-59D9-AF6E-DAAEEB81F040}"/>
                </a:ext>
              </a:extLst>
            </p:cNvPr>
            <p:cNvSpPr/>
            <p:nvPr/>
          </p:nvSpPr>
          <p:spPr>
            <a:xfrm>
              <a:off x="5856568" y="3020385"/>
              <a:ext cx="360000" cy="360000"/>
            </a:xfrm>
            <a:prstGeom prst="diamond">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FS1</a:t>
              </a:r>
              <a:endPar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2" name="Oval 116">
              <a:extLst>
                <a:ext uri="{FF2B5EF4-FFF2-40B4-BE49-F238E27FC236}">
                  <a16:creationId xmlns:a16="http://schemas.microsoft.com/office/drawing/2014/main" id="{44039179-DF90-D2B9-3DDF-C29B903A80C6}"/>
                </a:ext>
              </a:extLst>
            </p:cNvPr>
            <p:cNvSpPr/>
            <p:nvPr/>
          </p:nvSpPr>
          <p:spPr>
            <a:xfrm>
              <a:off x="2748625" y="3008367"/>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dirty="0">
                  <a:solidFill>
                    <a:prstClr val="white"/>
                  </a:solidFill>
                  <a:latin typeface="Calibri" panose="020F0502020204030204"/>
                </a:rPr>
                <a:t>3</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31" name="Rectangle 17">
            <a:extLst>
              <a:ext uri="{FF2B5EF4-FFF2-40B4-BE49-F238E27FC236}">
                <a16:creationId xmlns:a16="http://schemas.microsoft.com/office/drawing/2014/main" id="{A80A064B-F9A2-4C5A-250B-959DA22C4D96}"/>
              </a:ext>
            </a:extLst>
          </p:cNvPr>
          <p:cNvSpPr/>
          <p:nvPr/>
        </p:nvSpPr>
        <p:spPr>
          <a:xfrm>
            <a:off x="1657116" y="1626252"/>
            <a:ext cx="1678867" cy="1800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Oefening ontwikkelpadenkaarten</a:t>
            </a:r>
            <a:endParaRPr kumimoji="0" lang="nl-NL" sz="571"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38" name="Oval 120">
            <a:extLst>
              <a:ext uri="{FF2B5EF4-FFF2-40B4-BE49-F238E27FC236}">
                <a16:creationId xmlns:a16="http://schemas.microsoft.com/office/drawing/2014/main" id="{C6543109-665F-5443-708D-86F29C4DD0DB}"/>
              </a:ext>
            </a:extLst>
          </p:cNvPr>
          <p:cNvSpPr/>
          <p:nvPr/>
        </p:nvSpPr>
        <p:spPr>
          <a:xfrm>
            <a:off x="1606154" y="1539153"/>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1" i="0" u="none" strike="noStrike" kern="1200" cap="none" spc="0" normalizeH="0" baseline="0" noProof="0" dirty="0" smtClean="0">
                <a:ln>
                  <a:noFill/>
                </a:ln>
                <a:solidFill>
                  <a:prstClr val="white"/>
                </a:solidFill>
                <a:effectLst/>
                <a:uLnTx/>
                <a:uFillTx/>
                <a:latin typeface="Calibri" panose="020F0502020204030204"/>
                <a:ea typeface="+mn-ea"/>
                <a:cs typeface="+mn-cs"/>
              </a:rPr>
              <a:t>0</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63" name="Group 62">
            <a:extLst>
              <a:ext uri="{FF2B5EF4-FFF2-40B4-BE49-F238E27FC236}">
                <a16:creationId xmlns:a16="http://schemas.microsoft.com/office/drawing/2014/main" id="{6F41357B-DD09-3A79-5722-21D01EFF1ED5}"/>
              </a:ext>
            </a:extLst>
          </p:cNvPr>
          <p:cNvGrpSpPr/>
          <p:nvPr/>
        </p:nvGrpSpPr>
        <p:grpSpPr>
          <a:xfrm>
            <a:off x="5865151" y="3609780"/>
            <a:ext cx="1751879" cy="257143"/>
            <a:chOff x="6071685" y="4147813"/>
            <a:chExt cx="2452630" cy="360000"/>
          </a:xfrm>
          <a:solidFill>
            <a:schemeClr val="bg1"/>
          </a:solidFill>
        </p:grpSpPr>
        <p:sp>
          <p:nvSpPr>
            <p:cNvPr id="198" name="Rectangle 52">
              <a:extLst>
                <a:ext uri="{FF2B5EF4-FFF2-40B4-BE49-F238E27FC236}">
                  <a16:creationId xmlns:a16="http://schemas.microsoft.com/office/drawing/2014/main" id="{9BBBEE60-DE90-B401-B877-16C9E4449325}"/>
                </a:ext>
              </a:extLst>
            </p:cNvPr>
            <p:cNvSpPr/>
            <p:nvPr/>
          </p:nvSpPr>
          <p:spPr>
            <a:xfrm>
              <a:off x="6071685" y="4203009"/>
              <a:ext cx="2200339" cy="252000"/>
            </a:xfrm>
            <a:prstGeom prst="rect">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25714"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Validatie kosten en effecten</a:t>
              </a:r>
              <a:r>
                <a:rPr kumimoji="0" lang="nl-NL" sz="571" b="0" i="0" u="none" strike="noStrike" kern="1200" cap="none" spc="0" normalizeH="0" noProof="0" dirty="0" smtClean="0">
                  <a:ln>
                    <a:noFill/>
                  </a:ln>
                  <a:solidFill>
                    <a:srgbClr val="0070C0"/>
                  </a:solidFill>
                  <a:effectLst/>
                  <a:uLnTx/>
                  <a:uFillTx/>
                  <a:latin typeface="Calibri" panose="020F0502020204030204"/>
                  <a:ea typeface="+mn-ea"/>
                  <a:cs typeface="+mn-cs"/>
                </a:rPr>
                <a:t> van</a:t>
              </a: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 </a:t>
              </a:r>
            </a:p>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mogelijke maatregelen</a:t>
              </a:r>
              <a:endParaRPr kumimoji="0" lang="nl-NL" sz="571"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99" name="Diamond 130">
              <a:extLst>
                <a:ext uri="{FF2B5EF4-FFF2-40B4-BE49-F238E27FC236}">
                  <a16:creationId xmlns:a16="http://schemas.microsoft.com/office/drawing/2014/main" id="{A084F144-64DA-9621-22E2-C393D21918DC}"/>
                </a:ext>
              </a:extLst>
            </p:cNvPr>
            <p:cNvSpPr/>
            <p:nvPr/>
          </p:nvSpPr>
          <p:spPr>
            <a:xfrm>
              <a:off x="8164315" y="4147813"/>
              <a:ext cx="360000" cy="360000"/>
            </a:xfrm>
            <a:prstGeom prst="diamond">
              <a:avLst/>
            </a:prstGeom>
            <a:gr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FS3</a:t>
              </a:r>
            </a:p>
          </p:txBody>
        </p:sp>
      </p:grpSp>
      <p:cxnSp>
        <p:nvCxnSpPr>
          <p:cNvPr id="247" name="Rechte verbindingslijn met pijl 246"/>
          <p:cNvCxnSpPr/>
          <p:nvPr/>
        </p:nvCxnSpPr>
        <p:spPr>
          <a:xfrm flipH="1" flipV="1">
            <a:off x="5303957" y="2790334"/>
            <a:ext cx="0" cy="252000"/>
          </a:xfrm>
          <a:prstGeom prst="straightConnector1">
            <a:avLst/>
          </a:prstGeom>
          <a:ln w="12700">
            <a:solidFill>
              <a:srgbClr val="00B050"/>
            </a:solidFill>
            <a:prstDash val="dash"/>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233" name="Diamond 132">
            <a:extLst>
              <a:ext uri="{FF2B5EF4-FFF2-40B4-BE49-F238E27FC236}">
                <a16:creationId xmlns:a16="http://schemas.microsoft.com/office/drawing/2014/main" id="{AC9B61F9-C509-9A15-79C4-7ECF17C9CB3E}"/>
              </a:ext>
            </a:extLst>
          </p:cNvPr>
          <p:cNvSpPr/>
          <p:nvPr/>
        </p:nvSpPr>
        <p:spPr>
          <a:xfrm>
            <a:off x="3167709" y="1587682"/>
            <a:ext cx="257143" cy="257142"/>
          </a:xfrm>
          <a:prstGeom prst="diamond">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dirty="0" smtClean="0">
                <a:ln>
                  <a:noFill/>
                </a:ln>
                <a:solidFill>
                  <a:prstClr val="black"/>
                </a:solidFill>
                <a:effectLst/>
                <a:uLnTx/>
                <a:uFillTx/>
                <a:latin typeface="Calibri" panose="020F0502020204030204"/>
                <a:ea typeface="+mn-ea"/>
                <a:cs typeface="+mn-cs"/>
              </a:rPr>
              <a:t>OPK –</a:t>
            </a:r>
          </a:p>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dirty="0" err="1" smtClean="0">
                <a:ln>
                  <a:noFill/>
                </a:ln>
                <a:solidFill>
                  <a:prstClr val="black"/>
                </a:solidFill>
                <a:effectLst/>
                <a:uLnTx/>
                <a:uFillTx/>
                <a:latin typeface="Calibri" panose="020F0502020204030204"/>
                <a:ea typeface="+mn-ea"/>
                <a:cs typeface="+mn-cs"/>
              </a:rPr>
              <a:t>oefening</a:t>
            </a:r>
            <a:endParaRPr kumimoji="0" lang="en-GB" sz="5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cxnSp>
        <p:nvCxnSpPr>
          <p:cNvPr id="217" name="Connector: Elbow 149">
            <a:extLst>
              <a:ext uri="{FF2B5EF4-FFF2-40B4-BE49-F238E27FC236}">
                <a16:creationId xmlns:a16="http://schemas.microsoft.com/office/drawing/2014/main" id="{3121A574-66A6-6AA8-F3EB-7D89E4CDC379}"/>
              </a:ext>
            </a:extLst>
          </p:cNvPr>
          <p:cNvCxnSpPr>
            <a:cxnSpLocks/>
            <a:stCxn id="228" idx="2"/>
          </p:cNvCxnSpPr>
          <p:nvPr/>
        </p:nvCxnSpPr>
        <p:spPr>
          <a:xfrm rot="5400000">
            <a:off x="6909121" y="3597526"/>
            <a:ext cx="108000" cy="0"/>
          </a:xfrm>
          <a:prstGeom prst="bentConnector3">
            <a:avLst>
              <a:gd name="adj1" fmla="val 50000"/>
            </a:avLst>
          </a:prstGeom>
          <a:ln w="12700">
            <a:solidFill>
              <a:srgbClr val="00B050"/>
            </a:solidFill>
            <a:prstDash val="sysDot"/>
            <a:tailEnd type="triangle" w="sm" len="sm"/>
          </a:ln>
        </p:spPr>
        <p:style>
          <a:lnRef idx="1">
            <a:schemeClr val="accent1"/>
          </a:lnRef>
          <a:fillRef idx="0">
            <a:schemeClr val="accent1"/>
          </a:fillRef>
          <a:effectRef idx="0">
            <a:schemeClr val="accent1"/>
          </a:effectRef>
          <a:fontRef idx="minor">
            <a:schemeClr val="tx1"/>
          </a:fontRef>
        </p:style>
      </p:cxnSp>
      <p:sp>
        <p:nvSpPr>
          <p:cNvPr id="228" name="Diamond 129">
            <a:extLst>
              <a:ext uri="{FF2B5EF4-FFF2-40B4-BE49-F238E27FC236}">
                <a16:creationId xmlns:a16="http://schemas.microsoft.com/office/drawing/2014/main" id="{3FB6E3AD-E6B2-8403-A0CC-541A739EFAB0}"/>
              </a:ext>
            </a:extLst>
          </p:cNvPr>
          <p:cNvSpPr/>
          <p:nvPr/>
        </p:nvSpPr>
        <p:spPr>
          <a:xfrm>
            <a:off x="6834549" y="3286383"/>
            <a:ext cx="257143" cy="257143"/>
          </a:xfrm>
          <a:prstGeom prst="diamond">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rPr>
              <a:t>FS2</a:t>
            </a:r>
          </a:p>
        </p:txBody>
      </p:sp>
      <p:grpSp>
        <p:nvGrpSpPr>
          <p:cNvPr id="255" name="Groep 254"/>
          <p:cNvGrpSpPr/>
          <p:nvPr/>
        </p:nvGrpSpPr>
        <p:grpSpPr>
          <a:xfrm>
            <a:off x="1247670" y="5943527"/>
            <a:ext cx="10251533" cy="576286"/>
            <a:chOff x="1237915" y="5438121"/>
            <a:chExt cx="10251533" cy="576286"/>
          </a:xfrm>
        </p:grpSpPr>
        <p:grpSp>
          <p:nvGrpSpPr>
            <p:cNvPr id="256" name="Groep 255"/>
            <p:cNvGrpSpPr/>
            <p:nvPr/>
          </p:nvGrpSpPr>
          <p:grpSpPr>
            <a:xfrm>
              <a:off x="1237915" y="5438121"/>
              <a:ext cx="9077209" cy="576286"/>
              <a:chOff x="1237915" y="5438121"/>
              <a:chExt cx="9077209" cy="576286"/>
            </a:xfrm>
          </p:grpSpPr>
          <p:grpSp>
            <p:nvGrpSpPr>
              <p:cNvPr id="259" name="Group 131">
                <a:extLst>
                  <a:ext uri="{FF2B5EF4-FFF2-40B4-BE49-F238E27FC236}">
                    <a16:creationId xmlns:a16="http://schemas.microsoft.com/office/drawing/2014/main" id="{CBF759F4-EF5B-1153-E4E4-BA3EE968BCB3}"/>
                  </a:ext>
                </a:extLst>
              </p:cNvPr>
              <p:cNvGrpSpPr/>
              <p:nvPr/>
            </p:nvGrpSpPr>
            <p:grpSpPr>
              <a:xfrm>
                <a:off x="3607598" y="5732525"/>
                <a:ext cx="6707526" cy="281882"/>
                <a:chOff x="2717325" y="6822897"/>
                <a:chExt cx="9390537" cy="394636"/>
              </a:xfrm>
            </p:grpSpPr>
            <p:grpSp>
              <p:nvGrpSpPr>
                <p:cNvPr id="268" name="Group 25">
                  <a:extLst>
                    <a:ext uri="{FF2B5EF4-FFF2-40B4-BE49-F238E27FC236}">
                      <a16:creationId xmlns:a16="http://schemas.microsoft.com/office/drawing/2014/main" id="{77EF96A4-9979-B669-2F62-3554F56981DF}"/>
                    </a:ext>
                  </a:extLst>
                </p:cNvPr>
                <p:cNvGrpSpPr/>
                <p:nvPr/>
              </p:nvGrpSpPr>
              <p:grpSpPr>
                <a:xfrm>
                  <a:off x="3548145" y="6822897"/>
                  <a:ext cx="8559717" cy="394636"/>
                  <a:chOff x="212791" y="4866573"/>
                  <a:chExt cx="8559717" cy="394636"/>
                </a:xfrm>
              </p:grpSpPr>
              <p:sp>
                <p:nvSpPr>
                  <p:cNvPr id="270" name="Tekstvak 20">
                    <a:extLst>
                      <a:ext uri="{FF2B5EF4-FFF2-40B4-BE49-F238E27FC236}">
                        <a16:creationId xmlns:a16="http://schemas.microsoft.com/office/drawing/2014/main" id="{24EFF515-9CE4-BED9-B6D2-C1BA59E67205}"/>
                      </a:ext>
                    </a:extLst>
                  </p:cNvPr>
                  <p:cNvSpPr txBox="1"/>
                  <p:nvPr/>
                </p:nvSpPr>
                <p:spPr>
                  <a:xfrm>
                    <a:off x="2681154" y="4878541"/>
                    <a:ext cx="305213" cy="380605"/>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71" name="Tekstvak 20">
                    <a:extLst>
                      <a:ext uri="{FF2B5EF4-FFF2-40B4-BE49-F238E27FC236}">
                        <a16:creationId xmlns:a16="http://schemas.microsoft.com/office/drawing/2014/main" id="{C0E87177-A3DC-DB08-A170-31B175B4A1F1}"/>
                      </a:ext>
                    </a:extLst>
                  </p:cNvPr>
                  <p:cNvSpPr txBox="1"/>
                  <p:nvPr/>
                </p:nvSpPr>
                <p:spPr>
                  <a:xfrm>
                    <a:off x="3524529" y="487369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272" name="Tekstvak 20">
                    <a:extLst>
                      <a:ext uri="{FF2B5EF4-FFF2-40B4-BE49-F238E27FC236}">
                        <a16:creationId xmlns:a16="http://schemas.microsoft.com/office/drawing/2014/main" id="{7344E31F-9520-E0A6-7D7B-B4FDF27C71CB}"/>
                      </a:ext>
                    </a:extLst>
                  </p:cNvPr>
                  <p:cNvSpPr txBox="1"/>
                  <p:nvPr/>
                </p:nvSpPr>
                <p:spPr>
                  <a:xfrm>
                    <a:off x="4337438" y="487369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273" name="Tekstvak 20">
                    <a:extLst>
                      <a:ext uri="{FF2B5EF4-FFF2-40B4-BE49-F238E27FC236}">
                        <a16:creationId xmlns:a16="http://schemas.microsoft.com/office/drawing/2014/main" id="{7E8C500A-4ADE-3D9B-E3D3-F068E57C8F58}"/>
                      </a:ext>
                    </a:extLst>
                  </p:cNvPr>
                  <p:cNvSpPr txBox="1"/>
                  <p:nvPr/>
                </p:nvSpPr>
                <p:spPr>
                  <a:xfrm>
                    <a:off x="5149670"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274" name="Tekstvak 20">
                    <a:extLst>
                      <a:ext uri="{FF2B5EF4-FFF2-40B4-BE49-F238E27FC236}">
                        <a16:creationId xmlns:a16="http://schemas.microsoft.com/office/drawing/2014/main" id="{8E3FC989-341B-2719-BB60-49DAE853ACEE}"/>
                      </a:ext>
                    </a:extLst>
                  </p:cNvPr>
                  <p:cNvSpPr txBox="1"/>
                  <p:nvPr/>
                </p:nvSpPr>
                <p:spPr>
                  <a:xfrm>
                    <a:off x="5988148"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75" name="Tekstvak 20">
                    <a:extLst>
                      <a:ext uri="{FF2B5EF4-FFF2-40B4-BE49-F238E27FC236}">
                        <a16:creationId xmlns:a16="http://schemas.microsoft.com/office/drawing/2014/main" id="{B57DA856-8538-7F56-8E38-892AF2B91797}"/>
                      </a:ext>
                    </a:extLst>
                  </p:cNvPr>
                  <p:cNvSpPr txBox="1"/>
                  <p:nvPr/>
                </p:nvSpPr>
                <p:spPr>
                  <a:xfrm>
                    <a:off x="6805573"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276" name="Tekstvak 20">
                    <a:extLst>
                      <a:ext uri="{FF2B5EF4-FFF2-40B4-BE49-F238E27FC236}">
                        <a16:creationId xmlns:a16="http://schemas.microsoft.com/office/drawing/2014/main" id="{C1070FAD-4EAF-4F60-1359-603D66311A76}"/>
                      </a:ext>
                    </a:extLst>
                  </p:cNvPr>
                  <p:cNvSpPr txBox="1"/>
                  <p:nvPr/>
                </p:nvSpPr>
                <p:spPr>
                  <a:xfrm>
                    <a:off x="7625087"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277" name="Tekstvak 20">
                    <a:extLst>
                      <a:ext uri="{FF2B5EF4-FFF2-40B4-BE49-F238E27FC236}">
                        <a16:creationId xmlns:a16="http://schemas.microsoft.com/office/drawing/2014/main" id="{1AC7AD61-71A5-C188-DBB1-581B0D0041D1}"/>
                      </a:ext>
                    </a:extLst>
                  </p:cNvPr>
                  <p:cNvSpPr txBox="1"/>
                  <p:nvPr/>
                </p:nvSpPr>
                <p:spPr>
                  <a:xfrm>
                    <a:off x="8467295" y="4866573"/>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278" name="Tekstvak 20">
                    <a:extLst>
                      <a:ext uri="{FF2B5EF4-FFF2-40B4-BE49-F238E27FC236}">
                        <a16:creationId xmlns:a16="http://schemas.microsoft.com/office/drawing/2014/main" id="{42D7389A-C07A-27A6-B0C0-CEF9806A3D4B}"/>
                      </a:ext>
                    </a:extLst>
                  </p:cNvPr>
                  <p:cNvSpPr txBox="1"/>
                  <p:nvPr/>
                </p:nvSpPr>
                <p:spPr>
                  <a:xfrm>
                    <a:off x="1841643" y="4880602"/>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279" name="Tekstvak 20">
                    <a:extLst>
                      <a:ext uri="{FF2B5EF4-FFF2-40B4-BE49-F238E27FC236}">
                        <a16:creationId xmlns:a16="http://schemas.microsoft.com/office/drawing/2014/main" id="{CEEFCD76-EF63-9A18-D58E-C78FEC549113}"/>
                      </a:ext>
                    </a:extLst>
                  </p:cNvPr>
                  <p:cNvSpPr txBox="1"/>
                  <p:nvPr/>
                </p:nvSpPr>
                <p:spPr>
                  <a:xfrm>
                    <a:off x="1036396" y="4880308"/>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280" name="Tekstvak 20">
                    <a:extLst>
                      <a:ext uri="{FF2B5EF4-FFF2-40B4-BE49-F238E27FC236}">
                        <a16:creationId xmlns:a16="http://schemas.microsoft.com/office/drawing/2014/main" id="{C1CFB037-7832-F4C3-3022-EB31D696697A}"/>
                      </a:ext>
                    </a:extLst>
                  </p:cNvPr>
                  <p:cNvSpPr txBox="1"/>
                  <p:nvPr/>
                </p:nvSpPr>
                <p:spPr>
                  <a:xfrm>
                    <a:off x="212791" y="4873696"/>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sp>
              <p:nvSpPr>
                <p:cNvPr id="269" name="Tekstvak 20">
                  <a:extLst>
                    <a:ext uri="{FF2B5EF4-FFF2-40B4-BE49-F238E27FC236}">
                      <a16:creationId xmlns:a16="http://schemas.microsoft.com/office/drawing/2014/main" id="{3F1C1CA2-BDE4-69C7-21FC-455254A1211F}"/>
                    </a:ext>
                  </a:extLst>
                </p:cNvPr>
                <p:cNvSpPr txBox="1"/>
                <p:nvPr/>
              </p:nvSpPr>
              <p:spPr>
                <a:xfrm>
                  <a:off x="2717325" y="6830020"/>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grpSp>
          <p:sp>
            <p:nvSpPr>
              <p:cNvPr id="260" name="Tekstvak 20">
                <a:extLst>
                  <a:ext uri="{FF2B5EF4-FFF2-40B4-BE49-F238E27FC236}">
                    <a16:creationId xmlns:a16="http://schemas.microsoft.com/office/drawing/2014/main" id="{42D7389A-C07A-27A6-B0C0-CEF9806A3D4B}"/>
                  </a:ext>
                </a:extLst>
              </p:cNvPr>
              <p:cNvSpPr txBox="1"/>
              <p:nvPr/>
            </p:nvSpPr>
            <p:spPr>
              <a:xfrm>
                <a:off x="3002033"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261" name="Tekstvak 20">
                <a:extLst>
                  <a:ext uri="{FF2B5EF4-FFF2-40B4-BE49-F238E27FC236}">
                    <a16:creationId xmlns:a16="http://schemas.microsoft.com/office/drawing/2014/main" id="{CEEFCD76-EF63-9A18-D58E-C78FEC549113}"/>
                  </a:ext>
                </a:extLst>
              </p:cNvPr>
              <p:cNvSpPr txBox="1"/>
              <p:nvPr/>
            </p:nvSpPr>
            <p:spPr>
              <a:xfrm>
                <a:off x="2405330"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262" name="Tekstvak 20">
                <a:extLst>
                  <a:ext uri="{FF2B5EF4-FFF2-40B4-BE49-F238E27FC236}">
                    <a16:creationId xmlns:a16="http://schemas.microsoft.com/office/drawing/2014/main" id="{C1CFB037-7832-F4C3-3022-EB31D696697A}"/>
                  </a:ext>
                </a:extLst>
              </p:cNvPr>
              <p:cNvSpPr txBox="1"/>
              <p:nvPr/>
            </p:nvSpPr>
            <p:spPr>
              <a:xfrm>
                <a:off x="1844130"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263" name="Tekstvak 20">
                <a:extLst>
                  <a:ext uri="{FF2B5EF4-FFF2-40B4-BE49-F238E27FC236}">
                    <a16:creationId xmlns:a16="http://schemas.microsoft.com/office/drawing/2014/main" id="{3F1C1CA2-BDE4-69C7-21FC-455254A1211F}"/>
                  </a:ext>
                </a:extLst>
              </p:cNvPr>
              <p:cNvSpPr txBox="1"/>
              <p:nvPr/>
            </p:nvSpPr>
            <p:spPr>
              <a:xfrm>
                <a:off x="1237915"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64" name="Tekstvak 20">
                <a:extLst>
                  <a:ext uri="{FF2B5EF4-FFF2-40B4-BE49-F238E27FC236}">
                    <a16:creationId xmlns:a16="http://schemas.microsoft.com/office/drawing/2014/main" id="{C1CFB037-7832-F4C3-3022-EB31D696697A}"/>
                  </a:ext>
                </a:extLst>
              </p:cNvPr>
              <p:cNvSpPr txBox="1"/>
              <p:nvPr/>
            </p:nvSpPr>
            <p:spPr>
              <a:xfrm>
                <a:off x="1890606" y="5439278"/>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2023</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265" name="Tekstvak 20">
                <a:extLst>
                  <a:ext uri="{FF2B5EF4-FFF2-40B4-BE49-F238E27FC236}">
                    <a16:creationId xmlns:a16="http://schemas.microsoft.com/office/drawing/2014/main" id="{C1CFB037-7832-F4C3-3022-EB31D696697A}"/>
                  </a:ext>
                </a:extLst>
              </p:cNvPr>
              <p:cNvSpPr txBox="1"/>
              <p:nvPr/>
            </p:nvSpPr>
            <p:spPr>
              <a:xfrm>
                <a:off x="4252641" y="5439277"/>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2024</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266" name="Tekstvak 20">
                <a:extLst>
                  <a:ext uri="{FF2B5EF4-FFF2-40B4-BE49-F238E27FC236}">
                    <a16:creationId xmlns:a16="http://schemas.microsoft.com/office/drawing/2014/main" id="{C1CFB037-7832-F4C3-3022-EB31D696697A}"/>
                  </a:ext>
                </a:extLst>
              </p:cNvPr>
              <p:cNvSpPr txBox="1"/>
              <p:nvPr/>
            </p:nvSpPr>
            <p:spPr>
              <a:xfrm>
                <a:off x="6615525" y="5442458"/>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2025</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267" name="Tekstvak 20">
                <a:extLst>
                  <a:ext uri="{FF2B5EF4-FFF2-40B4-BE49-F238E27FC236}">
                    <a16:creationId xmlns:a16="http://schemas.microsoft.com/office/drawing/2014/main" id="{C1CFB037-7832-F4C3-3022-EB31D696697A}"/>
                  </a:ext>
                </a:extLst>
              </p:cNvPr>
              <p:cNvSpPr txBox="1"/>
              <p:nvPr/>
            </p:nvSpPr>
            <p:spPr>
              <a:xfrm>
                <a:off x="8977286" y="5438121"/>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2026</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grpSp>
        <p:sp>
          <p:nvSpPr>
            <p:cNvPr id="257" name="Tekstvak 20">
              <a:extLst>
                <a:ext uri="{FF2B5EF4-FFF2-40B4-BE49-F238E27FC236}">
                  <a16:creationId xmlns:a16="http://schemas.microsoft.com/office/drawing/2014/main" id="{8E3FC989-341B-2719-BB60-49DAE853ACEE}"/>
                </a:ext>
              </a:extLst>
            </p:cNvPr>
            <p:cNvSpPr txBox="1"/>
            <p:nvPr/>
          </p:nvSpPr>
          <p:spPr>
            <a:xfrm>
              <a:off x="10687564" y="5741074"/>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58" name="Tekstvak 20">
              <a:extLst>
                <a:ext uri="{FF2B5EF4-FFF2-40B4-BE49-F238E27FC236}">
                  <a16:creationId xmlns:a16="http://schemas.microsoft.com/office/drawing/2014/main" id="{B57DA856-8538-7F56-8E38-892AF2B91797}"/>
                </a:ext>
              </a:extLst>
            </p:cNvPr>
            <p:cNvSpPr txBox="1"/>
            <p:nvPr/>
          </p:nvSpPr>
          <p:spPr>
            <a:xfrm>
              <a:off x="11271439" y="5741074"/>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grpSp>
        <p:nvGrpSpPr>
          <p:cNvPr id="146" name="Groep 145"/>
          <p:cNvGrpSpPr/>
          <p:nvPr/>
        </p:nvGrpSpPr>
        <p:grpSpPr>
          <a:xfrm>
            <a:off x="9124908" y="1920754"/>
            <a:ext cx="233675" cy="286569"/>
            <a:chOff x="1194078" y="6154489"/>
            <a:chExt cx="432048" cy="291697"/>
          </a:xfrm>
        </p:grpSpPr>
        <p:cxnSp>
          <p:nvCxnSpPr>
            <p:cNvPr id="153" name="Rechte verbindingslijn met pijl 152"/>
            <p:cNvCxnSpPr/>
            <p:nvPr/>
          </p:nvCxnSpPr>
          <p:spPr>
            <a:xfrm>
              <a:off x="1194078" y="6154489"/>
              <a:ext cx="432048" cy="0"/>
            </a:xfrm>
            <a:prstGeom prst="straightConnector1">
              <a:avLst/>
            </a:prstGeom>
            <a:ln w="28575">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155" name="Rechte verbindingslijn met pijl 154"/>
            <p:cNvCxnSpPr/>
            <p:nvPr/>
          </p:nvCxnSpPr>
          <p:spPr>
            <a:xfrm>
              <a:off x="1194078" y="6298505"/>
              <a:ext cx="432048" cy="0"/>
            </a:xfrm>
            <a:prstGeom prst="straightConnector1">
              <a:avLst/>
            </a:prstGeom>
            <a:ln w="12700">
              <a:solidFill>
                <a:srgbClr val="00B050"/>
              </a:solidFill>
              <a:prstDash val="lgDash"/>
              <a:tailEnd type="triangle"/>
            </a:ln>
          </p:spPr>
          <p:style>
            <a:lnRef idx="1">
              <a:schemeClr val="dk1"/>
            </a:lnRef>
            <a:fillRef idx="0">
              <a:schemeClr val="dk1"/>
            </a:fillRef>
            <a:effectRef idx="0">
              <a:schemeClr val="dk1"/>
            </a:effectRef>
            <a:fontRef idx="minor">
              <a:schemeClr val="tx1"/>
            </a:fontRef>
          </p:style>
        </p:cxnSp>
        <p:cxnSp>
          <p:nvCxnSpPr>
            <p:cNvPr id="156" name="Rechte verbindingslijn met pijl 155"/>
            <p:cNvCxnSpPr/>
            <p:nvPr/>
          </p:nvCxnSpPr>
          <p:spPr>
            <a:xfrm>
              <a:off x="1194078" y="6446186"/>
              <a:ext cx="432048" cy="0"/>
            </a:xfrm>
            <a:prstGeom prst="straightConnector1">
              <a:avLst/>
            </a:prstGeom>
            <a:ln w="12700">
              <a:solidFill>
                <a:srgbClr val="00B050"/>
              </a:solidFill>
              <a:prstDash val="sysDot"/>
              <a:tailEnd type="triangle"/>
            </a:ln>
          </p:spPr>
          <p:style>
            <a:lnRef idx="1">
              <a:schemeClr val="dk1"/>
            </a:lnRef>
            <a:fillRef idx="0">
              <a:schemeClr val="dk1"/>
            </a:fillRef>
            <a:effectRef idx="0">
              <a:schemeClr val="dk1"/>
            </a:effectRef>
            <a:fontRef idx="minor">
              <a:schemeClr val="tx1"/>
            </a:fontRef>
          </p:style>
        </p:cxnSp>
      </p:grpSp>
      <p:sp>
        <p:nvSpPr>
          <p:cNvPr id="123" name="Tekstvak 122"/>
          <p:cNvSpPr txBox="1"/>
          <p:nvPr/>
        </p:nvSpPr>
        <p:spPr>
          <a:xfrm rot="16200000">
            <a:off x="-1401200" y="3215327"/>
            <a:ext cx="3874757"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smtClean="0">
                <a:ln>
                  <a:noFill/>
                </a:ln>
                <a:solidFill>
                  <a:prstClr val="white">
                    <a:lumMod val="50000"/>
                  </a:prstClr>
                </a:solidFill>
                <a:effectLst/>
                <a:uLnTx/>
                <a:uFillTx/>
                <a:latin typeface="Calibri" panose="020F0502020204030204"/>
                <a:ea typeface="+mn-ea"/>
                <a:cs typeface="+mn-cs"/>
              </a:rPr>
              <a:t>Versie</a:t>
            </a:r>
            <a:r>
              <a:rPr kumimoji="0" lang="en-GB" sz="28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 </a:t>
            </a:r>
            <a:r>
              <a:rPr lang="en-GB" sz="2800" noProof="0" dirty="0" smtClean="0">
                <a:solidFill>
                  <a:prstClr val="white">
                    <a:lumMod val="50000"/>
                  </a:prstClr>
                </a:solidFill>
                <a:latin typeface="Calibri" panose="020F0502020204030204"/>
              </a:rPr>
              <a:t>2.2</a:t>
            </a:r>
            <a:endParaRPr kumimoji="0" lang="en-GB" sz="28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Q4 2023</a:t>
            </a:r>
            <a:endParaRPr kumimoji="0" lang="nl-NL" sz="28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25" name="Rectangle 17">
            <a:extLst>
              <a:ext uri="{FF2B5EF4-FFF2-40B4-BE49-F238E27FC236}">
                <a16:creationId xmlns:a16="http://schemas.microsoft.com/office/drawing/2014/main" id="{A80A064B-F9A2-4C5A-250B-959DA22C4D96}"/>
              </a:ext>
            </a:extLst>
          </p:cNvPr>
          <p:cNvSpPr/>
          <p:nvPr/>
        </p:nvSpPr>
        <p:spPr>
          <a:xfrm>
            <a:off x="2261518" y="1041661"/>
            <a:ext cx="2027354" cy="1800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Leidraad </a:t>
            </a:r>
            <a:r>
              <a:rPr kumimoji="0" lang="nl-NL" sz="571" b="0" i="0" u="none" strike="noStrike" kern="1200" cap="none" spc="0" normalizeH="0" baseline="0" noProof="0" dirty="0" err="1" smtClean="0">
                <a:ln>
                  <a:noFill/>
                </a:ln>
                <a:solidFill>
                  <a:srgbClr val="0070C0"/>
                </a:solidFill>
                <a:effectLst/>
                <a:uLnTx/>
                <a:uFillTx/>
                <a:latin typeface="Calibri" panose="020F0502020204030204"/>
                <a:ea typeface="+mn-ea"/>
                <a:cs typeface="+mn-cs"/>
              </a:rPr>
              <a:t>factsheets</a:t>
            </a:r>
            <a:endParaRPr kumimoji="0" lang="nl-NL" sz="571"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26" name="Oval 120">
            <a:extLst>
              <a:ext uri="{FF2B5EF4-FFF2-40B4-BE49-F238E27FC236}">
                <a16:creationId xmlns:a16="http://schemas.microsoft.com/office/drawing/2014/main" id="{C6543109-665F-5443-708D-86F29C4DD0DB}"/>
              </a:ext>
            </a:extLst>
          </p:cNvPr>
          <p:cNvSpPr/>
          <p:nvPr/>
        </p:nvSpPr>
        <p:spPr>
          <a:xfrm>
            <a:off x="2219594" y="1003089"/>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1" i="0" u="none" strike="noStrike" kern="1200" cap="none" spc="0" normalizeH="0" baseline="0" noProof="0" dirty="0" smtClean="0">
                <a:ln>
                  <a:noFill/>
                </a:ln>
                <a:solidFill>
                  <a:prstClr val="white"/>
                </a:solidFill>
                <a:effectLst/>
                <a:uLnTx/>
                <a:uFillTx/>
                <a:latin typeface="Calibri" panose="020F0502020204030204"/>
                <a:ea typeface="+mn-ea"/>
                <a:cs typeface="+mn-cs"/>
              </a:rPr>
              <a:t>0</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4" name="Rectangle 17">
            <a:extLst>
              <a:ext uri="{FF2B5EF4-FFF2-40B4-BE49-F238E27FC236}">
                <a16:creationId xmlns:a16="http://schemas.microsoft.com/office/drawing/2014/main" id="{A80A064B-F9A2-4C5A-250B-959DA22C4D96}"/>
              </a:ext>
            </a:extLst>
          </p:cNvPr>
          <p:cNvSpPr/>
          <p:nvPr/>
        </p:nvSpPr>
        <p:spPr>
          <a:xfrm>
            <a:off x="4611793" y="4720699"/>
            <a:ext cx="1851685"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a:solidFill>
                  <a:prstClr val="white"/>
                </a:solidFill>
                <a:latin typeface="Calibri" panose="020F0502020204030204"/>
              </a:rPr>
              <a:t>O</a:t>
            </a:r>
            <a:r>
              <a:rPr kumimoji="0" lang="nl-NL" sz="571" b="0" i="0" u="none" strike="noStrike" kern="1200" cap="none" spc="0" normalizeH="0" baseline="0" noProof="0" dirty="0" err="1" smtClean="0">
                <a:ln>
                  <a:noFill/>
                </a:ln>
                <a:solidFill>
                  <a:prstClr val="white"/>
                </a:solidFill>
                <a:effectLst/>
                <a:uLnTx/>
                <a:uFillTx/>
                <a:latin typeface="Calibri" panose="020F0502020204030204"/>
                <a:ea typeface="+mn-ea"/>
                <a:cs typeface="+mn-cs"/>
              </a:rPr>
              <a:t>ntwikkelpadenkaarten</a:t>
            </a: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6" name="Oval 120">
            <a:extLst>
              <a:ext uri="{FF2B5EF4-FFF2-40B4-BE49-F238E27FC236}">
                <a16:creationId xmlns:a16="http://schemas.microsoft.com/office/drawing/2014/main" id="{C6543109-665F-5443-708D-86F29C4DD0DB}"/>
              </a:ext>
            </a:extLst>
          </p:cNvPr>
          <p:cNvSpPr/>
          <p:nvPr/>
        </p:nvSpPr>
        <p:spPr>
          <a:xfrm>
            <a:off x="4567248" y="4683246"/>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noProof="0" dirty="0">
                <a:solidFill>
                  <a:prstClr val="white"/>
                </a:solidFill>
                <a:latin typeface="Calibri" panose="020F0502020204030204"/>
              </a:rPr>
              <a:t>9</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2" name="Rectangle 17">
            <a:extLst>
              <a:ext uri="{FF2B5EF4-FFF2-40B4-BE49-F238E27FC236}">
                <a16:creationId xmlns:a16="http://schemas.microsoft.com/office/drawing/2014/main" id="{A80A064B-F9A2-4C5A-250B-959DA22C4D96}"/>
              </a:ext>
            </a:extLst>
          </p:cNvPr>
          <p:cNvSpPr/>
          <p:nvPr/>
        </p:nvSpPr>
        <p:spPr>
          <a:xfrm>
            <a:off x="6396539" y="4718518"/>
            <a:ext cx="1823159"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endParaRPr kumimoji="0" lang="nl-NL" sz="571"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6" name="Diamond 132">
            <a:extLst>
              <a:ext uri="{FF2B5EF4-FFF2-40B4-BE49-F238E27FC236}">
                <a16:creationId xmlns:a16="http://schemas.microsoft.com/office/drawing/2014/main" id="{AC9B61F9-C509-9A15-79C4-7ECF17C9CB3E}"/>
              </a:ext>
            </a:extLst>
          </p:cNvPr>
          <p:cNvSpPr/>
          <p:nvPr/>
        </p:nvSpPr>
        <p:spPr>
          <a:xfrm>
            <a:off x="6136696" y="4676903"/>
            <a:ext cx="257143" cy="257142"/>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0" i="0" u="none" strike="noStrike" kern="1200" cap="none" spc="0" normalizeH="0" baseline="0" noProof="0" dirty="0" smtClean="0">
                <a:ln>
                  <a:noFill/>
                </a:ln>
                <a:solidFill>
                  <a:prstClr val="black"/>
                </a:solidFill>
                <a:effectLst/>
                <a:uLnTx/>
                <a:uFillTx/>
                <a:latin typeface="Calibri" panose="020F0502020204030204"/>
                <a:ea typeface="+mn-ea"/>
                <a:cs typeface="+mn-cs"/>
              </a:rPr>
              <a:t>OPK-</a:t>
            </a:r>
          </a:p>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0" i="0" u="none" strike="noStrike" kern="1200" cap="none" spc="0" normalizeH="0" baseline="0" noProof="0" dirty="0" err="1" smtClean="0">
                <a:ln>
                  <a:noFill/>
                </a:ln>
                <a:solidFill>
                  <a:prstClr val="black"/>
                </a:solidFill>
                <a:effectLst/>
                <a:uLnTx/>
                <a:uFillTx/>
                <a:latin typeface="Calibri" panose="020F0502020204030204"/>
                <a:ea typeface="+mn-ea"/>
                <a:cs typeface="+mn-cs"/>
              </a:rPr>
              <a:t>tussenproduct</a:t>
            </a:r>
            <a:endParaRPr kumimoji="0" lang="nl-NL" sz="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1" name="Diamond 132">
            <a:extLst>
              <a:ext uri="{FF2B5EF4-FFF2-40B4-BE49-F238E27FC236}">
                <a16:creationId xmlns:a16="http://schemas.microsoft.com/office/drawing/2014/main" id="{AC9B61F9-C509-9A15-79C4-7ECF17C9CB3E}"/>
              </a:ext>
            </a:extLst>
          </p:cNvPr>
          <p:cNvSpPr/>
          <p:nvPr/>
        </p:nvSpPr>
        <p:spPr>
          <a:xfrm>
            <a:off x="8121408" y="4683388"/>
            <a:ext cx="257143" cy="257142"/>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0" i="0" u="none" strike="noStrike" kern="1200" cap="none" spc="0" normalizeH="0" baseline="0" noProof="0" dirty="0" smtClean="0">
                <a:ln>
                  <a:noFill/>
                </a:ln>
                <a:solidFill>
                  <a:prstClr val="black"/>
                </a:solidFill>
                <a:effectLst/>
                <a:uLnTx/>
                <a:uFillTx/>
                <a:latin typeface="Calibri" panose="020F0502020204030204"/>
                <a:ea typeface="+mn-ea"/>
                <a:cs typeface="+mn-cs"/>
              </a:rPr>
              <a:t>OPK</a:t>
            </a:r>
            <a:endParaRPr kumimoji="0" lang="nl-NL" sz="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58" name="Group 57">
            <a:extLst>
              <a:ext uri="{FF2B5EF4-FFF2-40B4-BE49-F238E27FC236}">
                <a16:creationId xmlns:a16="http://schemas.microsoft.com/office/drawing/2014/main" id="{1B6D1CDB-2EEA-A7BD-A16F-E8177D87FAD5}"/>
              </a:ext>
            </a:extLst>
          </p:cNvPr>
          <p:cNvGrpSpPr/>
          <p:nvPr/>
        </p:nvGrpSpPr>
        <p:grpSpPr>
          <a:xfrm>
            <a:off x="6924265" y="3933056"/>
            <a:ext cx="1350436" cy="269373"/>
            <a:chOff x="6614425" y="5713574"/>
            <a:chExt cx="1924187" cy="377121"/>
          </a:xfrm>
        </p:grpSpPr>
        <p:sp>
          <p:nvSpPr>
            <p:cNvPr id="167" name="Rectangle 54">
              <a:extLst>
                <a:ext uri="{FF2B5EF4-FFF2-40B4-BE49-F238E27FC236}">
                  <a16:creationId xmlns:a16="http://schemas.microsoft.com/office/drawing/2014/main" id="{E3684183-AC3D-579F-0744-59D368138D09}"/>
                </a:ext>
              </a:extLst>
            </p:cNvPr>
            <p:cNvSpPr/>
            <p:nvPr/>
          </p:nvSpPr>
          <p:spPr>
            <a:xfrm>
              <a:off x="6667739" y="5784697"/>
              <a:ext cx="1676901" cy="252001"/>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25714" r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smtClean="0">
                  <a:solidFill>
                    <a:srgbClr val="0070C0"/>
                  </a:solidFill>
                  <a:latin typeface="Calibri" panose="020F0502020204030204"/>
                </a:rPr>
                <a:t>Sociaaleconomische analyse</a:t>
              </a:r>
              <a:r>
                <a:rPr kumimoji="0" lang="nl-NL" sz="571" b="0" i="0" u="none" strike="noStrike" kern="1200" cap="none" spc="0" normalizeH="0" noProof="0" dirty="0" smtClean="0">
                  <a:ln>
                    <a:noFill/>
                  </a:ln>
                  <a:solidFill>
                    <a:srgbClr val="0070C0"/>
                  </a:solidFill>
                  <a:effectLst/>
                  <a:uLnTx/>
                  <a:uFillTx/>
                  <a:latin typeface="Calibri" panose="020F0502020204030204"/>
                  <a:ea typeface="+mn-ea"/>
                  <a:cs typeface="+mn-cs"/>
                </a:rPr>
                <a:t> </a:t>
              </a:r>
            </a:p>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noProof="0" dirty="0" smtClean="0">
                  <a:ln>
                    <a:noFill/>
                  </a:ln>
                  <a:solidFill>
                    <a:srgbClr val="0070C0"/>
                  </a:solidFill>
                  <a:effectLst/>
                  <a:uLnTx/>
                  <a:uFillTx/>
                  <a:latin typeface="Calibri" panose="020F0502020204030204"/>
                  <a:ea typeface="+mn-ea"/>
                  <a:cs typeface="+mn-cs"/>
                </a:rPr>
                <a:t>- </a:t>
              </a:r>
              <a:r>
                <a:rPr kumimoji="0" lang="nl-NL" sz="571" b="0" i="0" u="none" strike="noStrike" kern="1200" cap="none" spc="0" normalizeH="0" baseline="0" noProof="0" dirty="0" err="1" smtClean="0">
                  <a:ln>
                    <a:noFill/>
                  </a:ln>
                  <a:solidFill>
                    <a:srgbClr val="0070C0"/>
                  </a:solidFill>
                  <a:effectLst/>
                  <a:uLnTx/>
                  <a:uFillTx/>
                  <a:latin typeface="Calibri" panose="020F0502020204030204"/>
                  <a:ea typeface="+mn-ea"/>
                  <a:cs typeface="+mn-cs"/>
                </a:rPr>
                <a:t>ind</a:t>
              </a:r>
              <a:r>
                <a:rPr lang="nl-NL" sz="571" dirty="0" err="1" smtClean="0">
                  <a:solidFill>
                    <a:srgbClr val="0070C0"/>
                  </a:solidFill>
                  <a:latin typeface="Calibri" panose="020F0502020204030204"/>
                </a:rPr>
                <a:t>ividuele</a:t>
              </a:r>
              <a:r>
                <a:rPr lang="nl-NL" sz="571" dirty="0" smtClean="0">
                  <a:solidFill>
                    <a:srgbClr val="0070C0"/>
                  </a:solidFill>
                  <a:latin typeface="Calibri" panose="020F0502020204030204"/>
                </a:rPr>
                <a:t> </a:t>
              </a: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maatregelen</a:t>
              </a:r>
              <a:endParaRPr kumimoji="0" lang="nl-NL" sz="571"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20" name="Oval 128">
              <a:extLst>
                <a:ext uri="{FF2B5EF4-FFF2-40B4-BE49-F238E27FC236}">
                  <a16:creationId xmlns:a16="http://schemas.microsoft.com/office/drawing/2014/main" id="{B50E10B8-7A45-2F92-373C-686461471A10}"/>
                </a:ext>
              </a:extLst>
            </p:cNvPr>
            <p:cNvSpPr/>
            <p:nvPr/>
          </p:nvSpPr>
          <p:spPr>
            <a:xfrm>
              <a:off x="6614425" y="5713574"/>
              <a:ext cx="144000" cy="1453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dirty="0">
                  <a:solidFill>
                    <a:prstClr val="white"/>
                  </a:solidFill>
                  <a:latin typeface="Calibri" panose="020F0502020204030204"/>
                </a:rPr>
                <a:t>7</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9" name="Diamond 136">
              <a:extLst>
                <a:ext uri="{FF2B5EF4-FFF2-40B4-BE49-F238E27FC236}">
                  <a16:creationId xmlns:a16="http://schemas.microsoft.com/office/drawing/2014/main" id="{DD1B4AC9-04B9-3485-2CFB-0A0AE80FCBBC}"/>
                </a:ext>
              </a:extLst>
            </p:cNvPr>
            <p:cNvSpPr/>
            <p:nvPr/>
          </p:nvSpPr>
          <p:spPr>
            <a:xfrm>
              <a:off x="8178613" y="5730696"/>
              <a:ext cx="359999" cy="359999"/>
            </a:xfrm>
            <a:prstGeom prst="diamond">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643" b="0" i="0" u="none" strike="noStrike" kern="1200" cap="none" spc="0" normalizeH="0" baseline="0" noProof="0" dirty="0" smtClean="0">
                  <a:ln>
                    <a:noFill/>
                  </a:ln>
                  <a:solidFill>
                    <a:prstClr val="black"/>
                  </a:solidFill>
                  <a:effectLst/>
                  <a:uLnTx/>
                  <a:uFillTx/>
                  <a:latin typeface="Calibri" panose="020F0502020204030204"/>
                  <a:ea typeface="+mn-ea"/>
                  <a:cs typeface="+mn-cs"/>
                </a:rPr>
                <a:t>SEA1</a:t>
              </a:r>
              <a:endParaRPr kumimoji="0" lang="nl-NL" sz="643"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9" name="Group 58">
            <a:extLst>
              <a:ext uri="{FF2B5EF4-FFF2-40B4-BE49-F238E27FC236}">
                <a16:creationId xmlns:a16="http://schemas.microsoft.com/office/drawing/2014/main" id="{52B10ACB-7535-326F-BB46-D21B3E004D60}"/>
              </a:ext>
            </a:extLst>
          </p:cNvPr>
          <p:cNvGrpSpPr/>
          <p:nvPr/>
        </p:nvGrpSpPr>
        <p:grpSpPr>
          <a:xfrm>
            <a:off x="7587318" y="4293899"/>
            <a:ext cx="778756" cy="257143"/>
            <a:chOff x="7641536" y="6176067"/>
            <a:chExt cx="1090258" cy="360000"/>
          </a:xfrm>
        </p:grpSpPr>
        <p:sp>
          <p:nvSpPr>
            <p:cNvPr id="208" name="Rectangle 111">
              <a:extLst>
                <a:ext uri="{FF2B5EF4-FFF2-40B4-BE49-F238E27FC236}">
                  <a16:creationId xmlns:a16="http://schemas.microsoft.com/office/drawing/2014/main" id="{6CB1D4AE-C7DC-C75B-B4B4-3222C5CAF105}"/>
                </a:ext>
              </a:extLst>
            </p:cNvPr>
            <p:cNvSpPr/>
            <p:nvPr/>
          </p:nvSpPr>
          <p:spPr>
            <a:xfrm>
              <a:off x="7718228" y="6237954"/>
              <a:ext cx="801252"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25714"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GB" sz="571" dirty="0" err="1" smtClean="0">
                  <a:solidFill>
                    <a:prstClr val="white"/>
                  </a:solidFill>
                  <a:latin typeface="Calibri" panose="020F0502020204030204"/>
                </a:rPr>
                <a:t>Beleids</a:t>
              </a:r>
              <a:r>
                <a:rPr lang="en-GB" sz="571" dirty="0" smtClean="0">
                  <a:solidFill>
                    <a:prstClr val="white"/>
                  </a:solidFill>
                  <a:latin typeface="Calibri" panose="020F0502020204030204"/>
                </a:rPr>
                <a:t>-</a:t>
              </a:r>
            </a:p>
            <a:p>
              <a:pPr marL="0" marR="0" lvl="0" indent="0" algn="ctr" defTabSz="326578" rtl="0" eaLnBrk="1" fontAlgn="auto" latinLnBrk="0" hangingPunct="1">
                <a:lnSpc>
                  <a:spcPct val="100000"/>
                </a:lnSpc>
                <a:spcBef>
                  <a:spcPts val="0"/>
                </a:spcBef>
                <a:spcAft>
                  <a:spcPts val="0"/>
                </a:spcAft>
                <a:buClrTx/>
                <a:buSzTx/>
                <a:buFontTx/>
                <a:buNone/>
                <a:tabLst/>
                <a:defRPr/>
              </a:pPr>
              <a:r>
                <a:rPr lang="en-GB" sz="571" dirty="0" err="1" smtClean="0">
                  <a:solidFill>
                    <a:prstClr val="white"/>
                  </a:solidFill>
                  <a:latin typeface="Calibri" panose="020F0502020204030204"/>
                </a:rPr>
                <a:t>alternatieven</a:t>
              </a:r>
              <a:endParaRPr lang="en-GB" sz="571" dirty="0" smtClean="0">
                <a:solidFill>
                  <a:prstClr val="white"/>
                </a:solidFill>
                <a:latin typeface="Calibri" panose="020F0502020204030204"/>
              </a:endParaRPr>
            </a:p>
          </p:txBody>
        </p:sp>
        <p:sp>
          <p:nvSpPr>
            <p:cNvPr id="209" name="Diamond 112">
              <a:extLst>
                <a:ext uri="{FF2B5EF4-FFF2-40B4-BE49-F238E27FC236}">
                  <a16:creationId xmlns:a16="http://schemas.microsoft.com/office/drawing/2014/main" id="{8F93DB28-2A62-892F-4D1C-35B4BC85A5D9}"/>
                </a:ext>
              </a:extLst>
            </p:cNvPr>
            <p:cNvSpPr/>
            <p:nvPr/>
          </p:nvSpPr>
          <p:spPr>
            <a:xfrm>
              <a:off x="8371794" y="6176067"/>
              <a:ext cx="360000" cy="360000"/>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GB" sz="643" dirty="0" smtClean="0">
                  <a:solidFill>
                    <a:prstClr val="black"/>
                  </a:solidFill>
                  <a:latin typeface="Calibri" panose="020F0502020204030204"/>
                </a:rPr>
                <a:t>BA</a:t>
              </a:r>
              <a:endPar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
          <p:nvSpPr>
            <p:cNvPr id="221" name="Oval 135">
              <a:extLst>
                <a:ext uri="{FF2B5EF4-FFF2-40B4-BE49-F238E27FC236}">
                  <a16:creationId xmlns:a16="http://schemas.microsoft.com/office/drawing/2014/main" id="{48A76A29-3FE1-7445-F733-0F365D9BF966}"/>
                </a:ext>
              </a:extLst>
            </p:cNvPr>
            <p:cNvSpPr/>
            <p:nvPr/>
          </p:nvSpPr>
          <p:spPr>
            <a:xfrm>
              <a:off x="7641536" y="6176067"/>
              <a:ext cx="144000" cy="145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noProof="0" dirty="0">
                  <a:solidFill>
                    <a:prstClr val="white"/>
                  </a:solidFill>
                  <a:latin typeface="Calibri" panose="020F0502020204030204"/>
                </a:rPr>
                <a:t>8</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8" name="Rectangle 17">
            <a:extLst>
              <a:ext uri="{FF2B5EF4-FFF2-40B4-BE49-F238E27FC236}">
                <a16:creationId xmlns:a16="http://schemas.microsoft.com/office/drawing/2014/main" id="{A80A064B-F9A2-4C5A-250B-959DA22C4D96}"/>
              </a:ext>
            </a:extLst>
          </p:cNvPr>
          <p:cNvSpPr/>
          <p:nvPr/>
        </p:nvSpPr>
        <p:spPr>
          <a:xfrm>
            <a:off x="2261516" y="1341401"/>
            <a:ext cx="1445657"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571" dirty="0" smtClean="0">
                <a:solidFill>
                  <a:schemeClr val="bg1"/>
                </a:solidFill>
                <a:latin typeface="Calibri" panose="020F0502020204030204"/>
              </a:rPr>
              <a:t>Beoordelingscriteria</a:t>
            </a:r>
            <a:endParaRPr kumimoji="0" lang="nl-NL" sz="571" b="0"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129" name="Oval 120">
            <a:extLst>
              <a:ext uri="{FF2B5EF4-FFF2-40B4-BE49-F238E27FC236}">
                <a16:creationId xmlns:a16="http://schemas.microsoft.com/office/drawing/2014/main" id="{C6543109-665F-5443-708D-86F29C4DD0DB}"/>
              </a:ext>
            </a:extLst>
          </p:cNvPr>
          <p:cNvSpPr/>
          <p:nvPr/>
        </p:nvSpPr>
        <p:spPr>
          <a:xfrm>
            <a:off x="2219593" y="1302829"/>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1" i="0" u="none" strike="noStrike" kern="1200" cap="none" spc="0" normalizeH="0" baseline="0" noProof="0" dirty="0" smtClean="0">
                <a:ln>
                  <a:noFill/>
                </a:ln>
                <a:solidFill>
                  <a:prstClr val="white"/>
                </a:solidFill>
                <a:effectLst/>
                <a:uLnTx/>
                <a:uFillTx/>
                <a:latin typeface="Calibri" panose="020F0502020204030204"/>
                <a:ea typeface="+mn-ea"/>
                <a:cs typeface="+mn-cs"/>
              </a:rPr>
              <a:t>0</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0" name="Diamond 132">
            <a:extLst>
              <a:ext uri="{FF2B5EF4-FFF2-40B4-BE49-F238E27FC236}">
                <a16:creationId xmlns:a16="http://schemas.microsoft.com/office/drawing/2014/main" id="{AC9B61F9-C509-9A15-79C4-7ECF17C9CB3E}"/>
              </a:ext>
            </a:extLst>
          </p:cNvPr>
          <p:cNvSpPr/>
          <p:nvPr/>
        </p:nvSpPr>
        <p:spPr>
          <a:xfrm>
            <a:off x="3607161" y="1297670"/>
            <a:ext cx="257143" cy="257142"/>
          </a:xfrm>
          <a:prstGeom prst="diamond">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dirty="0" smtClean="0">
                <a:ln>
                  <a:noFill/>
                </a:ln>
                <a:solidFill>
                  <a:prstClr val="black"/>
                </a:solidFill>
                <a:effectLst/>
                <a:uLnTx/>
                <a:uFillTx/>
                <a:latin typeface="Calibri" panose="020F0502020204030204"/>
                <a:ea typeface="+mn-ea"/>
                <a:cs typeface="+mn-cs"/>
              </a:rPr>
              <a:t>BC</a:t>
            </a:r>
          </a:p>
        </p:txBody>
      </p:sp>
      <p:sp>
        <p:nvSpPr>
          <p:cNvPr id="131" name="Diamond 132">
            <a:extLst>
              <a:ext uri="{FF2B5EF4-FFF2-40B4-BE49-F238E27FC236}">
                <a16:creationId xmlns:a16="http://schemas.microsoft.com/office/drawing/2014/main" id="{AC9B61F9-C509-9A15-79C4-7ECF17C9CB3E}"/>
              </a:ext>
            </a:extLst>
          </p:cNvPr>
          <p:cNvSpPr/>
          <p:nvPr/>
        </p:nvSpPr>
        <p:spPr>
          <a:xfrm>
            <a:off x="4182673" y="1001892"/>
            <a:ext cx="257143" cy="257142"/>
          </a:xfrm>
          <a:prstGeom prst="diamond">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00" b="0" i="0" u="none" strike="noStrike" kern="1200" cap="none" spc="0" normalizeH="0" baseline="0" noProof="0" dirty="0" smtClean="0">
                <a:ln>
                  <a:noFill/>
                </a:ln>
                <a:solidFill>
                  <a:prstClr val="black"/>
                </a:solidFill>
                <a:effectLst/>
                <a:uLnTx/>
                <a:uFillTx/>
                <a:latin typeface="Calibri" panose="020F0502020204030204"/>
                <a:ea typeface="+mn-ea"/>
                <a:cs typeface="+mn-cs"/>
              </a:rPr>
              <a:t>LD</a:t>
            </a:r>
          </a:p>
        </p:txBody>
      </p:sp>
      <p:sp>
        <p:nvSpPr>
          <p:cNvPr id="127" name="Oval 125">
            <a:extLst>
              <a:ext uri="{FF2B5EF4-FFF2-40B4-BE49-F238E27FC236}">
                <a16:creationId xmlns:a16="http://schemas.microsoft.com/office/drawing/2014/main" id="{1D97575D-B870-C0E5-C5CD-99C1F1DFD399}"/>
              </a:ext>
            </a:extLst>
          </p:cNvPr>
          <p:cNvSpPr/>
          <p:nvPr/>
        </p:nvSpPr>
        <p:spPr>
          <a:xfrm>
            <a:off x="5254248" y="2219389"/>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1" i="0" u="none" strike="noStrike" kern="1200" cap="none" spc="0" normalizeH="0" baseline="0" noProof="0" dirty="0" smtClean="0">
                <a:ln>
                  <a:noFill/>
                </a:ln>
                <a:solidFill>
                  <a:prstClr val="white"/>
                </a:solidFill>
                <a:effectLst/>
                <a:uLnTx/>
                <a:uFillTx/>
                <a:latin typeface="Calibri" panose="020F0502020204030204"/>
                <a:ea typeface="+mn-ea"/>
                <a:cs typeface="+mn-cs"/>
              </a:rPr>
              <a:t>2</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2" name="Oval 125">
            <a:extLst>
              <a:ext uri="{FF2B5EF4-FFF2-40B4-BE49-F238E27FC236}">
                <a16:creationId xmlns:a16="http://schemas.microsoft.com/office/drawing/2014/main" id="{1D97575D-B870-C0E5-C5CD-99C1F1DFD399}"/>
              </a:ext>
            </a:extLst>
          </p:cNvPr>
          <p:cNvSpPr/>
          <p:nvPr/>
        </p:nvSpPr>
        <p:spPr>
          <a:xfrm>
            <a:off x="5825859" y="3597305"/>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US" sz="571" b="1" noProof="0" dirty="0">
                <a:solidFill>
                  <a:prstClr val="white"/>
                </a:solidFill>
                <a:latin typeface="Calibri" panose="020F0502020204030204"/>
              </a:rPr>
              <a:t>6</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3" name="Diamond 138">
            <a:extLst>
              <a:ext uri="{FF2B5EF4-FFF2-40B4-BE49-F238E27FC236}">
                <a16:creationId xmlns:a16="http://schemas.microsoft.com/office/drawing/2014/main" id="{268BA39F-5307-419E-6FAC-60BAE852383A}"/>
              </a:ext>
            </a:extLst>
          </p:cNvPr>
          <p:cNvSpPr/>
          <p:nvPr/>
        </p:nvSpPr>
        <p:spPr>
          <a:xfrm>
            <a:off x="9194607" y="5091297"/>
            <a:ext cx="257143" cy="257144"/>
          </a:xfrm>
          <a:prstGeom prst="diamond">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rPr>
              <a:t>VP-</a:t>
            </a:r>
          </a:p>
          <a:p>
            <a:pPr marL="0" marR="0" lvl="0" indent="0" algn="ctr" defTabSz="326578" rtl="0" eaLnBrk="1" fontAlgn="auto" latinLnBrk="0" hangingPunct="1">
              <a:lnSpc>
                <a:spcPct val="100000"/>
              </a:lnSpc>
              <a:spcBef>
                <a:spcPts val="0"/>
              </a:spcBef>
              <a:spcAft>
                <a:spcPts val="0"/>
              </a:spcAft>
              <a:buClrTx/>
              <a:buSzTx/>
              <a:buFontTx/>
              <a:buNone/>
              <a:tabLst/>
              <a:defRPr/>
            </a:pPr>
            <a:r>
              <a:rPr lang="en-GB" sz="643" dirty="0" smtClean="0">
                <a:solidFill>
                  <a:prstClr val="black"/>
                </a:solidFill>
                <a:latin typeface="Calibri" panose="020F0502020204030204"/>
              </a:rPr>
              <a:t>concept</a:t>
            </a:r>
            <a:endParaRPr kumimoji="0" lang="nl-NL" sz="643"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grpSp>
        <p:nvGrpSpPr>
          <p:cNvPr id="134" name="Groep 133"/>
          <p:cNvGrpSpPr/>
          <p:nvPr/>
        </p:nvGrpSpPr>
        <p:grpSpPr>
          <a:xfrm>
            <a:off x="1077600" y="116632"/>
            <a:ext cx="10920957" cy="360711"/>
            <a:chOff x="1503598" y="187969"/>
            <a:chExt cx="10920957" cy="360711"/>
          </a:xfrm>
        </p:grpSpPr>
        <p:grpSp>
          <p:nvGrpSpPr>
            <p:cNvPr id="135" name="Groep 134"/>
            <p:cNvGrpSpPr/>
            <p:nvPr/>
          </p:nvGrpSpPr>
          <p:grpSpPr>
            <a:xfrm>
              <a:off x="1503598" y="187969"/>
              <a:ext cx="9735230" cy="360711"/>
              <a:chOff x="1077599" y="548009"/>
              <a:chExt cx="9735230" cy="360711"/>
            </a:xfrm>
          </p:grpSpPr>
          <p:cxnSp>
            <p:nvCxnSpPr>
              <p:cNvPr id="138"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1077599" y="908720"/>
                <a:ext cx="2340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sp>
            <p:nvSpPr>
              <p:cNvPr id="139" name="Tekstvak 20">
                <a:extLst>
                  <a:ext uri="{FF2B5EF4-FFF2-40B4-BE49-F238E27FC236}">
                    <a16:creationId xmlns:a16="http://schemas.microsoft.com/office/drawing/2014/main" id="{08A90104-1FED-4316-F490-5118718AD26A}"/>
                  </a:ext>
                </a:extLst>
              </p:cNvPr>
              <p:cNvSpPr txBox="1"/>
              <p:nvPr/>
            </p:nvSpPr>
            <p:spPr>
              <a:xfrm>
                <a:off x="9048328" y="548680"/>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besluitvorming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0" name="Tekstvak 23">
                <a:extLst>
                  <a:ext uri="{FF2B5EF4-FFF2-40B4-BE49-F238E27FC236}">
                    <a16:creationId xmlns:a16="http://schemas.microsoft.com/office/drawing/2014/main" id="{DD637BC6-2CF0-9581-00B2-A3CAAF49C6E4}"/>
                  </a:ext>
                </a:extLst>
              </p:cNvPr>
              <p:cNvSpPr txBox="1"/>
              <p:nvPr/>
            </p:nvSpPr>
            <p:spPr>
              <a:xfrm>
                <a:off x="6558395" y="548009"/>
                <a:ext cx="185653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dirty="0">
                    <a:solidFill>
                      <a:prstClr val="white">
                        <a:lumMod val="50000"/>
                      </a:prstClr>
                    </a:solidFill>
                    <a:latin typeface="Calibri" panose="020F0502020204030204"/>
                  </a:rPr>
                  <a:t>b</a:t>
                </a:r>
                <a:r>
                  <a:rPr kumimoji="0" lang="nl-NL" sz="1200" b="0" i="0" u="none" strike="noStrike" kern="1200" cap="none" spc="0" normalizeH="0" baseline="0" noProof="0" dirty="0" err="1" smtClean="0">
                    <a:ln>
                      <a:noFill/>
                    </a:ln>
                    <a:solidFill>
                      <a:prstClr val="white">
                        <a:lumMod val="50000"/>
                      </a:prstClr>
                    </a:solidFill>
                    <a:effectLst/>
                    <a:uLnTx/>
                    <a:uFillTx/>
                    <a:latin typeface="Calibri" panose="020F0502020204030204"/>
                    <a:ea typeface="+mn-ea"/>
                    <a:cs typeface="+mn-cs"/>
                  </a:rPr>
                  <a:t>eoordeling</a:t>
                </a: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 en afweging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1" name="Tekstvak 23">
                <a:extLst>
                  <a:ext uri="{FF2B5EF4-FFF2-40B4-BE49-F238E27FC236}">
                    <a16:creationId xmlns:a16="http://schemas.microsoft.com/office/drawing/2014/main" id="{1B1E1550-2A1C-BFFC-DA4B-F25323E396B7}"/>
                  </a:ext>
                </a:extLst>
              </p:cNvPr>
              <p:cNvSpPr txBox="1"/>
              <p:nvPr/>
            </p:nvSpPr>
            <p:spPr>
              <a:xfrm>
                <a:off x="3483354" y="548009"/>
                <a:ext cx="2247203"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dirty="0" smtClean="0">
                    <a:solidFill>
                      <a:prstClr val="white">
                        <a:lumMod val="50000"/>
                      </a:prstClr>
                    </a:solidFill>
                    <a:latin typeface="Calibri" panose="020F0502020204030204"/>
                  </a:rPr>
                  <a:t>opgave en </a:t>
                </a:r>
                <a:r>
                  <a:rPr kumimoji="0" lang="nl-NL" sz="1200" b="0" i="0" u="none" strike="noStrike" kern="1200" cap="none" spc="0" normalizeH="0" noProof="0" dirty="0" smtClean="0">
                    <a:ln>
                      <a:noFill/>
                    </a:ln>
                    <a:solidFill>
                      <a:prstClr val="white">
                        <a:lumMod val="50000"/>
                      </a:prstClr>
                    </a:solidFill>
                    <a:effectLst/>
                    <a:uLnTx/>
                    <a:uFillTx/>
                    <a:latin typeface="Calibri" panose="020F0502020204030204"/>
                    <a:ea typeface="+mn-ea"/>
                    <a:cs typeface="+mn-cs"/>
                  </a:rPr>
                  <a:t>maatregelen</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2" name="Tekstvak 23">
                <a:extLst>
                  <a:ext uri="{FF2B5EF4-FFF2-40B4-BE49-F238E27FC236}">
                    <a16:creationId xmlns:a16="http://schemas.microsoft.com/office/drawing/2014/main" id="{1B1E1550-2A1C-BFFC-DA4B-F25323E396B7}"/>
                  </a:ext>
                </a:extLst>
              </p:cNvPr>
              <p:cNvSpPr txBox="1"/>
              <p:nvPr/>
            </p:nvSpPr>
            <p:spPr>
              <a:xfrm>
                <a:off x="1432932" y="548680"/>
                <a:ext cx="161778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voorbereiding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143"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5799505" y="908720"/>
                <a:ext cx="352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144"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9327470" y="908720"/>
                <a:ext cx="118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145"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3423505" y="908720"/>
                <a:ext cx="2376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grpSp>
        <p:sp>
          <p:nvSpPr>
            <p:cNvPr id="136" name="Tekstvak 20">
              <a:extLst>
                <a:ext uri="{FF2B5EF4-FFF2-40B4-BE49-F238E27FC236}">
                  <a16:creationId xmlns:a16="http://schemas.microsoft.com/office/drawing/2014/main" id="{08A90104-1FED-4316-F490-5118718AD26A}"/>
                </a:ext>
              </a:extLst>
            </p:cNvPr>
            <p:cNvSpPr txBox="1"/>
            <p:nvPr/>
          </p:nvSpPr>
          <p:spPr>
            <a:xfrm>
              <a:off x="10660054" y="194693"/>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borging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137" name="Straight Arrow Connector 23">
              <a:extLst>
                <a:ext uri="{FF2B5EF4-FFF2-40B4-BE49-F238E27FC236}">
                  <a16:creationId xmlns:a16="http://schemas.microsoft.com/office/drawing/2014/main" id="{189F7897-F2AF-051B-35D5-1A9D116BCDEC}"/>
                </a:ext>
              </a:extLst>
            </p:cNvPr>
            <p:cNvCxnSpPr>
              <a:cxnSpLocks/>
            </p:cNvCxnSpPr>
            <p:nvPr/>
          </p:nvCxnSpPr>
          <p:spPr>
            <a:xfrm>
              <a:off x="10935631" y="544815"/>
              <a:ext cx="1146220" cy="0"/>
            </a:xfrm>
            <a:prstGeom prst="straightConnector1">
              <a:avLst/>
            </a:prstGeom>
            <a:noFill/>
            <a:ln w="57150" cap="flat" cmpd="sng" algn="ctr">
              <a:solidFill>
                <a:schemeClr val="bg1">
                  <a:lumMod val="65000"/>
                </a:schemeClr>
              </a:solidFill>
              <a:prstDash val="solid"/>
              <a:miter lim="800000"/>
              <a:headEnd type="triangle" w="med" len="med"/>
              <a:tailEnd type="none" w="med" len="med"/>
            </a:ln>
            <a:effectLst/>
          </p:spPr>
        </p:cxnSp>
      </p:grpSp>
      <p:sp>
        <p:nvSpPr>
          <p:cNvPr id="152" name="Rectangle 17">
            <a:extLst>
              <a:ext uri="{FF2B5EF4-FFF2-40B4-BE49-F238E27FC236}">
                <a16:creationId xmlns:a16="http://schemas.microsoft.com/office/drawing/2014/main" id="{A80A064B-F9A2-4C5A-250B-959DA22C4D96}"/>
              </a:ext>
            </a:extLst>
          </p:cNvPr>
          <p:cNvSpPr/>
          <p:nvPr/>
        </p:nvSpPr>
        <p:spPr>
          <a:xfrm>
            <a:off x="1077599" y="713278"/>
            <a:ext cx="10578253" cy="180000"/>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51429"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571" b="0" i="0" u="none" strike="noStrike" kern="1200" cap="none" spc="0" normalizeH="0" baseline="0" noProof="0" dirty="0" smtClean="0">
                <a:ln>
                  <a:noFill/>
                </a:ln>
                <a:solidFill>
                  <a:srgbClr val="0070C0"/>
                </a:solidFill>
                <a:effectLst/>
                <a:uLnTx/>
                <a:uFillTx/>
                <a:latin typeface="Calibri" panose="020F0502020204030204"/>
                <a:ea typeface="+mn-ea"/>
                <a:cs typeface="+mn-cs"/>
              </a:rPr>
              <a:t>Tussentijdse verkenningen</a:t>
            </a:r>
            <a:endParaRPr kumimoji="0" lang="nl-NL" sz="571"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66" name="Oval 120">
            <a:extLst>
              <a:ext uri="{FF2B5EF4-FFF2-40B4-BE49-F238E27FC236}">
                <a16:creationId xmlns:a16="http://schemas.microsoft.com/office/drawing/2014/main" id="{C6543109-665F-5443-708D-86F29C4DD0DB}"/>
              </a:ext>
            </a:extLst>
          </p:cNvPr>
          <p:cNvSpPr/>
          <p:nvPr/>
        </p:nvSpPr>
        <p:spPr>
          <a:xfrm>
            <a:off x="1035676" y="674706"/>
            <a:ext cx="102857" cy="10379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en-GB" sz="571" b="1" i="0" u="none" strike="noStrike" kern="1200" cap="none" spc="0" normalizeH="0" baseline="0" noProof="0" dirty="0" smtClean="0">
                <a:ln>
                  <a:noFill/>
                </a:ln>
                <a:solidFill>
                  <a:prstClr val="white"/>
                </a:solidFill>
                <a:effectLst/>
                <a:uLnTx/>
                <a:uFillTx/>
                <a:latin typeface="Calibri" panose="020F0502020204030204"/>
                <a:ea typeface="+mn-ea"/>
                <a:cs typeface="+mn-cs"/>
              </a:rPr>
              <a:t>0</a:t>
            </a:r>
            <a:endParaRPr kumimoji="0" lang="nl-NL" sz="571"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1" name="Diamond 132">
            <a:extLst>
              <a:ext uri="{FF2B5EF4-FFF2-40B4-BE49-F238E27FC236}">
                <a16:creationId xmlns:a16="http://schemas.microsoft.com/office/drawing/2014/main" id="{AC9B61F9-C509-9A15-79C4-7ECF17C9CB3E}"/>
              </a:ext>
            </a:extLst>
          </p:cNvPr>
          <p:cNvSpPr/>
          <p:nvPr/>
        </p:nvSpPr>
        <p:spPr>
          <a:xfrm>
            <a:off x="11533786" y="674707"/>
            <a:ext cx="257143" cy="257142"/>
          </a:xfrm>
          <a:prstGeom prst="diamond">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lang="en-GB" sz="500" dirty="0" smtClean="0">
                <a:solidFill>
                  <a:prstClr val="black"/>
                </a:solidFill>
                <a:latin typeface="Calibri" panose="020F0502020204030204"/>
              </a:rPr>
              <a:t>TV</a:t>
            </a:r>
            <a:endParaRPr kumimoji="0" lang="en-GB" sz="5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925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 name="Rechthoek 5">
            <a:extLst>
              <a:ext uri="{FF2B5EF4-FFF2-40B4-BE49-F238E27FC236}">
                <a16:creationId xmlns:a16="http://schemas.microsoft.com/office/drawing/2014/main" id="{394AD0E2-366A-9FD3-B0ED-D963A67B46F2}"/>
              </a:ext>
            </a:extLst>
          </p:cNvPr>
          <p:cNvSpPr/>
          <p:nvPr/>
        </p:nvSpPr>
        <p:spPr>
          <a:xfrm>
            <a:off x="10939745" y="37380"/>
            <a:ext cx="563384" cy="6807136"/>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5" name="Rechthoek 114">
            <a:extLst>
              <a:ext uri="{FF2B5EF4-FFF2-40B4-BE49-F238E27FC236}">
                <a16:creationId xmlns:a16="http://schemas.microsoft.com/office/drawing/2014/main" id="{613D0372-A638-614D-F345-9E382F0E56B3}"/>
              </a:ext>
            </a:extLst>
          </p:cNvPr>
          <p:cNvSpPr/>
          <p:nvPr/>
        </p:nvSpPr>
        <p:spPr>
          <a:xfrm>
            <a:off x="11522581" y="35971"/>
            <a:ext cx="563384" cy="680863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4" name="Rechthoek 5">
            <a:extLst>
              <a:ext uri="{FF2B5EF4-FFF2-40B4-BE49-F238E27FC236}">
                <a16:creationId xmlns:a16="http://schemas.microsoft.com/office/drawing/2014/main" id="{394AD0E2-366A-9FD3-B0ED-D963A67B46F2}"/>
              </a:ext>
            </a:extLst>
          </p:cNvPr>
          <p:cNvSpPr/>
          <p:nvPr/>
        </p:nvSpPr>
        <p:spPr>
          <a:xfrm>
            <a:off x="8584090" y="34138"/>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6" name="Rechthoek 5">
            <a:extLst>
              <a:ext uri="{FF2B5EF4-FFF2-40B4-BE49-F238E27FC236}">
                <a16:creationId xmlns:a16="http://schemas.microsoft.com/office/drawing/2014/main" id="{99DB4B8E-CF47-C757-B7CE-E63DC0546864}"/>
              </a:ext>
            </a:extLst>
          </p:cNvPr>
          <p:cNvSpPr/>
          <p:nvPr/>
        </p:nvSpPr>
        <p:spPr>
          <a:xfrm>
            <a:off x="10352245" y="35494"/>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7" name="Rechthoek 186">
            <a:extLst>
              <a:ext uri="{FF2B5EF4-FFF2-40B4-BE49-F238E27FC236}">
                <a16:creationId xmlns:a16="http://schemas.microsoft.com/office/drawing/2014/main" id="{613D0372-A638-614D-F345-9E382F0E56B3}"/>
              </a:ext>
            </a:extLst>
          </p:cNvPr>
          <p:cNvSpPr/>
          <p:nvPr/>
        </p:nvSpPr>
        <p:spPr>
          <a:xfrm>
            <a:off x="9173226" y="32775"/>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3" name="Rechthoek 5">
            <a:extLst>
              <a:ext uri="{FF2B5EF4-FFF2-40B4-BE49-F238E27FC236}">
                <a16:creationId xmlns:a16="http://schemas.microsoft.com/office/drawing/2014/main" id="{1C1597B8-71E3-D268-2BDE-4C067DE4DFA2}"/>
              </a:ext>
            </a:extLst>
          </p:cNvPr>
          <p:cNvSpPr/>
          <p:nvPr/>
        </p:nvSpPr>
        <p:spPr>
          <a:xfrm>
            <a:off x="9761140" y="35495"/>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5" name="Rechthoek 5">
            <a:extLst>
              <a:ext uri="{FF2B5EF4-FFF2-40B4-BE49-F238E27FC236}">
                <a16:creationId xmlns:a16="http://schemas.microsoft.com/office/drawing/2014/main" id="{394AD0E2-366A-9FD3-B0ED-D963A67B46F2}"/>
              </a:ext>
            </a:extLst>
          </p:cNvPr>
          <p:cNvSpPr/>
          <p:nvPr/>
        </p:nvSpPr>
        <p:spPr>
          <a:xfrm>
            <a:off x="6227333" y="31478"/>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9" name="Rechthoek 5">
            <a:extLst>
              <a:ext uri="{FF2B5EF4-FFF2-40B4-BE49-F238E27FC236}">
                <a16:creationId xmlns:a16="http://schemas.microsoft.com/office/drawing/2014/main" id="{99DB4B8E-CF47-C757-B7CE-E63DC0546864}"/>
              </a:ext>
            </a:extLst>
          </p:cNvPr>
          <p:cNvSpPr/>
          <p:nvPr/>
        </p:nvSpPr>
        <p:spPr>
          <a:xfrm>
            <a:off x="7995488" y="32834"/>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8" name="Rechthoek 177">
            <a:extLst>
              <a:ext uri="{FF2B5EF4-FFF2-40B4-BE49-F238E27FC236}">
                <a16:creationId xmlns:a16="http://schemas.microsoft.com/office/drawing/2014/main" id="{613D0372-A638-614D-F345-9E382F0E56B3}"/>
              </a:ext>
            </a:extLst>
          </p:cNvPr>
          <p:cNvSpPr/>
          <p:nvPr/>
        </p:nvSpPr>
        <p:spPr>
          <a:xfrm>
            <a:off x="6816469" y="30115"/>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3" name="Rechthoek 5">
            <a:extLst>
              <a:ext uri="{FF2B5EF4-FFF2-40B4-BE49-F238E27FC236}">
                <a16:creationId xmlns:a16="http://schemas.microsoft.com/office/drawing/2014/main" id="{1C1597B8-71E3-D268-2BDE-4C067DE4DFA2}"/>
              </a:ext>
            </a:extLst>
          </p:cNvPr>
          <p:cNvSpPr/>
          <p:nvPr/>
        </p:nvSpPr>
        <p:spPr>
          <a:xfrm>
            <a:off x="7404383" y="32835"/>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7" name="Rechthoek 5">
            <a:extLst>
              <a:ext uri="{FF2B5EF4-FFF2-40B4-BE49-F238E27FC236}">
                <a16:creationId xmlns:a16="http://schemas.microsoft.com/office/drawing/2014/main" id="{394AD0E2-366A-9FD3-B0ED-D963A67B46F2}"/>
              </a:ext>
            </a:extLst>
          </p:cNvPr>
          <p:cNvSpPr/>
          <p:nvPr/>
        </p:nvSpPr>
        <p:spPr>
          <a:xfrm>
            <a:off x="3866733" y="31478"/>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9" name="Rechthoek 5">
            <a:extLst>
              <a:ext uri="{FF2B5EF4-FFF2-40B4-BE49-F238E27FC236}">
                <a16:creationId xmlns:a16="http://schemas.microsoft.com/office/drawing/2014/main" id="{99DB4B8E-CF47-C757-B7CE-E63DC0546864}"/>
              </a:ext>
            </a:extLst>
          </p:cNvPr>
          <p:cNvSpPr/>
          <p:nvPr/>
        </p:nvSpPr>
        <p:spPr>
          <a:xfrm>
            <a:off x="5634888" y="32834"/>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2" name="Rechthoek 161">
            <a:extLst>
              <a:ext uri="{FF2B5EF4-FFF2-40B4-BE49-F238E27FC236}">
                <a16:creationId xmlns:a16="http://schemas.microsoft.com/office/drawing/2014/main" id="{613D0372-A638-614D-F345-9E382F0E56B3}"/>
              </a:ext>
            </a:extLst>
          </p:cNvPr>
          <p:cNvSpPr/>
          <p:nvPr/>
        </p:nvSpPr>
        <p:spPr>
          <a:xfrm>
            <a:off x="4455869" y="30115"/>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4" name="Rechthoek 5">
            <a:extLst>
              <a:ext uri="{FF2B5EF4-FFF2-40B4-BE49-F238E27FC236}">
                <a16:creationId xmlns:a16="http://schemas.microsoft.com/office/drawing/2014/main" id="{1C1597B8-71E3-D268-2BDE-4C067DE4DFA2}"/>
              </a:ext>
            </a:extLst>
          </p:cNvPr>
          <p:cNvSpPr/>
          <p:nvPr/>
        </p:nvSpPr>
        <p:spPr>
          <a:xfrm>
            <a:off x="5043783" y="32835"/>
            <a:ext cx="563384" cy="6823861"/>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7" name="Rechthoek 5">
            <a:extLst>
              <a:ext uri="{FF2B5EF4-FFF2-40B4-BE49-F238E27FC236}">
                <a16:creationId xmlns:a16="http://schemas.microsoft.com/office/drawing/2014/main" id="{394AD0E2-366A-9FD3-B0ED-D963A67B46F2}"/>
              </a:ext>
            </a:extLst>
          </p:cNvPr>
          <p:cNvSpPr/>
          <p:nvPr/>
        </p:nvSpPr>
        <p:spPr>
          <a:xfrm>
            <a:off x="1503348" y="34197"/>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8" name="Rechthoek 5">
            <a:extLst>
              <a:ext uri="{FF2B5EF4-FFF2-40B4-BE49-F238E27FC236}">
                <a16:creationId xmlns:a16="http://schemas.microsoft.com/office/drawing/2014/main" id="{99DB4B8E-CF47-C757-B7CE-E63DC0546864}"/>
              </a:ext>
            </a:extLst>
          </p:cNvPr>
          <p:cNvSpPr/>
          <p:nvPr/>
        </p:nvSpPr>
        <p:spPr>
          <a:xfrm>
            <a:off x="3271503" y="35553"/>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0" name="Rechthoek 149">
            <a:extLst>
              <a:ext uri="{FF2B5EF4-FFF2-40B4-BE49-F238E27FC236}">
                <a16:creationId xmlns:a16="http://schemas.microsoft.com/office/drawing/2014/main" id="{613D0372-A638-614D-F345-9E382F0E56B3}"/>
              </a:ext>
            </a:extLst>
          </p:cNvPr>
          <p:cNvSpPr/>
          <p:nvPr/>
        </p:nvSpPr>
        <p:spPr>
          <a:xfrm>
            <a:off x="2092484" y="32834"/>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1" name="Rechthoek 5">
            <a:extLst>
              <a:ext uri="{FF2B5EF4-FFF2-40B4-BE49-F238E27FC236}">
                <a16:creationId xmlns:a16="http://schemas.microsoft.com/office/drawing/2014/main" id="{1C1597B8-71E3-D268-2BDE-4C067DE4DFA2}"/>
              </a:ext>
            </a:extLst>
          </p:cNvPr>
          <p:cNvSpPr/>
          <p:nvPr/>
        </p:nvSpPr>
        <p:spPr>
          <a:xfrm>
            <a:off x="2680398" y="35554"/>
            <a:ext cx="563384" cy="682386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20" name="Groep 19"/>
          <p:cNvGrpSpPr/>
          <p:nvPr/>
        </p:nvGrpSpPr>
        <p:grpSpPr>
          <a:xfrm>
            <a:off x="1690702" y="6261249"/>
            <a:ext cx="10251533" cy="576286"/>
            <a:chOff x="1237915" y="5438121"/>
            <a:chExt cx="10251533" cy="576286"/>
          </a:xfrm>
        </p:grpSpPr>
        <p:grpSp>
          <p:nvGrpSpPr>
            <p:cNvPr id="18" name="Groep 17"/>
            <p:cNvGrpSpPr/>
            <p:nvPr/>
          </p:nvGrpSpPr>
          <p:grpSpPr>
            <a:xfrm>
              <a:off x="1237915" y="5438121"/>
              <a:ext cx="9077209" cy="576286"/>
              <a:chOff x="1237915" y="5438121"/>
              <a:chExt cx="9077209" cy="576286"/>
            </a:xfrm>
          </p:grpSpPr>
          <p:grpSp>
            <p:nvGrpSpPr>
              <p:cNvPr id="132" name="Group 131">
                <a:extLst>
                  <a:ext uri="{FF2B5EF4-FFF2-40B4-BE49-F238E27FC236}">
                    <a16:creationId xmlns:a16="http://schemas.microsoft.com/office/drawing/2014/main" id="{CBF759F4-EF5B-1153-E4E4-BA3EE968BCB3}"/>
                  </a:ext>
                </a:extLst>
              </p:cNvPr>
              <p:cNvGrpSpPr/>
              <p:nvPr/>
            </p:nvGrpSpPr>
            <p:grpSpPr>
              <a:xfrm>
                <a:off x="3607598" y="5732525"/>
                <a:ext cx="6707526" cy="281882"/>
                <a:chOff x="2717325" y="6822897"/>
                <a:chExt cx="9390537" cy="394636"/>
              </a:xfrm>
            </p:grpSpPr>
            <p:grpSp>
              <p:nvGrpSpPr>
                <p:cNvPr id="26" name="Group 25">
                  <a:extLst>
                    <a:ext uri="{FF2B5EF4-FFF2-40B4-BE49-F238E27FC236}">
                      <a16:creationId xmlns:a16="http://schemas.microsoft.com/office/drawing/2014/main" id="{77EF96A4-9979-B669-2F62-3554F56981DF}"/>
                    </a:ext>
                  </a:extLst>
                </p:cNvPr>
                <p:cNvGrpSpPr/>
                <p:nvPr/>
              </p:nvGrpSpPr>
              <p:grpSpPr>
                <a:xfrm>
                  <a:off x="3548145" y="6822897"/>
                  <a:ext cx="8559717" cy="394636"/>
                  <a:chOff x="212791" y="4866573"/>
                  <a:chExt cx="8559717" cy="394636"/>
                </a:xfrm>
              </p:grpSpPr>
              <p:sp>
                <p:nvSpPr>
                  <p:cNvPr id="27" name="Tekstvak 20">
                    <a:extLst>
                      <a:ext uri="{FF2B5EF4-FFF2-40B4-BE49-F238E27FC236}">
                        <a16:creationId xmlns:a16="http://schemas.microsoft.com/office/drawing/2014/main" id="{24EFF515-9CE4-BED9-B6D2-C1BA59E67205}"/>
                      </a:ext>
                    </a:extLst>
                  </p:cNvPr>
                  <p:cNvSpPr txBox="1"/>
                  <p:nvPr/>
                </p:nvSpPr>
                <p:spPr>
                  <a:xfrm>
                    <a:off x="2681154" y="4878541"/>
                    <a:ext cx="305213" cy="380605"/>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8" name="Tekstvak 20">
                    <a:extLst>
                      <a:ext uri="{FF2B5EF4-FFF2-40B4-BE49-F238E27FC236}">
                        <a16:creationId xmlns:a16="http://schemas.microsoft.com/office/drawing/2014/main" id="{C0E87177-A3DC-DB08-A170-31B175B4A1F1}"/>
                      </a:ext>
                    </a:extLst>
                  </p:cNvPr>
                  <p:cNvSpPr txBox="1"/>
                  <p:nvPr/>
                </p:nvSpPr>
                <p:spPr>
                  <a:xfrm>
                    <a:off x="3524529" y="487369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29" name="Tekstvak 20">
                    <a:extLst>
                      <a:ext uri="{FF2B5EF4-FFF2-40B4-BE49-F238E27FC236}">
                        <a16:creationId xmlns:a16="http://schemas.microsoft.com/office/drawing/2014/main" id="{7344E31F-9520-E0A6-7D7B-B4FDF27C71CB}"/>
                      </a:ext>
                    </a:extLst>
                  </p:cNvPr>
                  <p:cNvSpPr txBox="1"/>
                  <p:nvPr/>
                </p:nvSpPr>
                <p:spPr>
                  <a:xfrm>
                    <a:off x="4337438" y="487369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0" name="Tekstvak 20">
                    <a:extLst>
                      <a:ext uri="{FF2B5EF4-FFF2-40B4-BE49-F238E27FC236}">
                        <a16:creationId xmlns:a16="http://schemas.microsoft.com/office/drawing/2014/main" id="{7E8C500A-4ADE-3D9B-E3D3-F068E57C8F58}"/>
                      </a:ext>
                    </a:extLst>
                  </p:cNvPr>
                  <p:cNvSpPr txBox="1"/>
                  <p:nvPr/>
                </p:nvSpPr>
                <p:spPr>
                  <a:xfrm>
                    <a:off x="5149670"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1" name="Tekstvak 20">
                    <a:extLst>
                      <a:ext uri="{FF2B5EF4-FFF2-40B4-BE49-F238E27FC236}">
                        <a16:creationId xmlns:a16="http://schemas.microsoft.com/office/drawing/2014/main" id="{8E3FC989-341B-2719-BB60-49DAE853ACEE}"/>
                      </a:ext>
                    </a:extLst>
                  </p:cNvPr>
                  <p:cNvSpPr txBox="1"/>
                  <p:nvPr/>
                </p:nvSpPr>
                <p:spPr>
                  <a:xfrm>
                    <a:off x="5988148"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32" name="Tekstvak 20">
                    <a:extLst>
                      <a:ext uri="{FF2B5EF4-FFF2-40B4-BE49-F238E27FC236}">
                        <a16:creationId xmlns:a16="http://schemas.microsoft.com/office/drawing/2014/main" id="{B57DA856-8538-7F56-8E38-892AF2B91797}"/>
                      </a:ext>
                    </a:extLst>
                  </p:cNvPr>
                  <p:cNvSpPr txBox="1"/>
                  <p:nvPr/>
                </p:nvSpPr>
                <p:spPr>
                  <a:xfrm>
                    <a:off x="6805573"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33" name="Tekstvak 20">
                    <a:extLst>
                      <a:ext uri="{FF2B5EF4-FFF2-40B4-BE49-F238E27FC236}">
                        <a16:creationId xmlns:a16="http://schemas.microsoft.com/office/drawing/2014/main" id="{C1070FAD-4EAF-4F60-1359-603D66311A76}"/>
                      </a:ext>
                    </a:extLst>
                  </p:cNvPr>
                  <p:cNvSpPr txBox="1"/>
                  <p:nvPr/>
                </p:nvSpPr>
                <p:spPr>
                  <a:xfrm>
                    <a:off x="7625087" y="487854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4" name="Tekstvak 20">
                    <a:extLst>
                      <a:ext uri="{FF2B5EF4-FFF2-40B4-BE49-F238E27FC236}">
                        <a16:creationId xmlns:a16="http://schemas.microsoft.com/office/drawing/2014/main" id="{1AC7AD61-71A5-C188-DBB1-581B0D0041D1}"/>
                      </a:ext>
                    </a:extLst>
                  </p:cNvPr>
                  <p:cNvSpPr txBox="1"/>
                  <p:nvPr/>
                </p:nvSpPr>
                <p:spPr>
                  <a:xfrm>
                    <a:off x="8467295" y="4866573"/>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5" name="Tekstvak 20">
                    <a:extLst>
                      <a:ext uri="{FF2B5EF4-FFF2-40B4-BE49-F238E27FC236}">
                        <a16:creationId xmlns:a16="http://schemas.microsoft.com/office/drawing/2014/main" id="{42D7389A-C07A-27A6-B0C0-CEF9806A3D4B}"/>
                      </a:ext>
                    </a:extLst>
                  </p:cNvPr>
                  <p:cNvSpPr txBox="1"/>
                  <p:nvPr/>
                </p:nvSpPr>
                <p:spPr>
                  <a:xfrm>
                    <a:off x="1841643" y="4880602"/>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6" name="Tekstvak 20">
                    <a:extLst>
                      <a:ext uri="{FF2B5EF4-FFF2-40B4-BE49-F238E27FC236}">
                        <a16:creationId xmlns:a16="http://schemas.microsoft.com/office/drawing/2014/main" id="{CEEFCD76-EF63-9A18-D58E-C78FEC549113}"/>
                      </a:ext>
                    </a:extLst>
                  </p:cNvPr>
                  <p:cNvSpPr txBox="1"/>
                  <p:nvPr/>
                </p:nvSpPr>
                <p:spPr>
                  <a:xfrm>
                    <a:off x="1036396" y="4880308"/>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7" name="Tekstvak 20">
                    <a:extLst>
                      <a:ext uri="{FF2B5EF4-FFF2-40B4-BE49-F238E27FC236}">
                        <a16:creationId xmlns:a16="http://schemas.microsoft.com/office/drawing/2014/main" id="{C1CFB037-7832-F4C3-3022-EB31D696697A}"/>
                      </a:ext>
                    </a:extLst>
                  </p:cNvPr>
                  <p:cNvSpPr txBox="1"/>
                  <p:nvPr/>
                </p:nvSpPr>
                <p:spPr>
                  <a:xfrm>
                    <a:off x="212791" y="4873696"/>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sp>
              <p:nvSpPr>
                <p:cNvPr id="106" name="Tekstvak 20">
                  <a:extLst>
                    <a:ext uri="{FF2B5EF4-FFF2-40B4-BE49-F238E27FC236}">
                      <a16:creationId xmlns:a16="http://schemas.microsoft.com/office/drawing/2014/main" id="{3F1C1CA2-BDE4-69C7-21FC-455254A1211F}"/>
                    </a:ext>
                  </a:extLst>
                </p:cNvPr>
                <p:cNvSpPr txBox="1"/>
                <p:nvPr/>
              </p:nvSpPr>
              <p:spPr>
                <a:xfrm>
                  <a:off x="2717325" y="6830020"/>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grpSp>
          <p:sp>
            <p:nvSpPr>
              <p:cNvPr id="152" name="Tekstvak 20">
                <a:extLst>
                  <a:ext uri="{FF2B5EF4-FFF2-40B4-BE49-F238E27FC236}">
                    <a16:creationId xmlns:a16="http://schemas.microsoft.com/office/drawing/2014/main" id="{42D7389A-C07A-27A6-B0C0-CEF9806A3D4B}"/>
                  </a:ext>
                </a:extLst>
              </p:cNvPr>
              <p:cNvSpPr txBox="1"/>
              <p:nvPr/>
            </p:nvSpPr>
            <p:spPr>
              <a:xfrm>
                <a:off x="3002033"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153" name="Tekstvak 20">
                <a:extLst>
                  <a:ext uri="{FF2B5EF4-FFF2-40B4-BE49-F238E27FC236}">
                    <a16:creationId xmlns:a16="http://schemas.microsoft.com/office/drawing/2014/main" id="{CEEFCD76-EF63-9A18-D58E-C78FEC549113}"/>
                  </a:ext>
                </a:extLst>
              </p:cNvPr>
              <p:cNvSpPr txBox="1"/>
              <p:nvPr/>
            </p:nvSpPr>
            <p:spPr>
              <a:xfrm>
                <a:off x="2405330"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155" name="Tekstvak 20">
                <a:extLst>
                  <a:ext uri="{FF2B5EF4-FFF2-40B4-BE49-F238E27FC236}">
                    <a16:creationId xmlns:a16="http://schemas.microsoft.com/office/drawing/2014/main" id="{C1CFB037-7832-F4C3-3022-EB31D696697A}"/>
                  </a:ext>
                </a:extLst>
              </p:cNvPr>
              <p:cNvSpPr txBox="1"/>
              <p:nvPr/>
            </p:nvSpPr>
            <p:spPr>
              <a:xfrm>
                <a:off x="1844130"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156" name="Tekstvak 20">
                <a:extLst>
                  <a:ext uri="{FF2B5EF4-FFF2-40B4-BE49-F238E27FC236}">
                    <a16:creationId xmlns:a16="http://schemas.microsoft.com/office/drawing/2014/main" id="{3F1C1CA2-BDE4-69C7-21FC-455254A1211F}"/>
                  </a:ext>
                </a:extLst>
              </p:cNvPr>
              <p:cNvSpPr txBox="1"/>
              <p:nvPr/>
            </p:nvSpPr>
            <p:spPr>
              <a:xfrm>
                <a:off x="1237915" y="5737611"/>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102" name="Tekstvak 20">
                <a:extLst>
                  <a:ext uri="{FF2B5EF4-FFF2-40B4-BE49-F238E27FC236}">
                    <a16:creationId xmlns:a16="http://schemas.microsoft.com/office/drawing/2014/main" id="{C1CFB037-7832-F4C3-3022-EB31D696697A}"/>
                  </a:ext>
                </a:extLst>
              </p:cNvPr>
              <p:cNvSpPr txBox="1"/>
              <p:nvPr/>
            </p:nvSpPr>
            <p:spPr>
              <a:xfrm>
                <a:off x="1890606" y="5439278"/>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2023</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5" name="Tekstvak 20">
                <a:extLst>
                  <a:ext uri="{FF2B5EF4-FFF2-40B4-BE49-F238E27FC236}">
                    <a16:creationId xmlns:a16="http://schemas.microsoft.com/office/drawing/2014/main" id="{C1CFB037-7832-F4C3-3022-EB31D696697A}"/>
                  </a:ext>
                </a:extLst>
              </p:cNvPr>
              <p:cNvSpPr txBox="1"/>
              <p:nvPr/>
            </p:nvSpPr>
            <p:spPr>
              <a:xfrm>
                <a:off x="4252641" y="5439277"/>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2024</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7" name="Tekstvak 20">
                <a:extLst>
                  <a:ext uri="{FF2B5EF4-FFF2-40B4-BE49-F238E27FC236}">
                    <a16:creationId xmlns:a16="http://schemas.microsoft.com/office/drawing/2014/main" id="{C1CFB037-7832-F4C3-3022-EB31D696697A}"/>
                  </a:ext>
                </a:extLst>
              </p:cNvPr>
              <p:cNvSpPr txBox="1"/>
              <p:nvPr/>
            </p:nvSpPr>
            <p:spPr>
              <a:xfrm>
                <a:off x="6615525" y="5442458"/>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2025</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8" name="Tekstvak 20">
                <a:extLst>
                  <a:ext uri="{FF2B5EF4-FFF2-40B4-BE49-F238E27FC236}">
                    <a16:creationId xmlns:a16="http://schemas.microsoft.com/office/drawing/2014/main" id="{C1CFB037-7832-F4C3-3022-EB31D696697A}"/>
                  </a:ext>
                </a:extLst>
              </p:cNvPr>
              <p:cNvSpPr txBox="1"/>
              <p:nvPr/>
            </p:nvSpPr>
            <p:spPr>
              <a:xfrm>
                <a:off x="8977286" y="5438121"/>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2026</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grpSp>
        <p:sp>
          <p:nvSpPr>
            <p:cNvPr id="117" name="Tekstvak 20">
              <a:extLst>
                <a:ext uri="{FF2B5EF4-FFF2-40B4-BE49-F238E27FC236}">
                  <a16:creationId xmlns:a16="http://schemas.microsoft.com/office/drawing/2014/main" id="{8E3FC989-341B-2719-BB60-49DAE853ACEE}"/>
                </a:ext>
              </a:extLst>
            </p:cNvPr>
            <p:cNvSpPr txBox="1"/>
            <p:nvPr/>
          </p:nvSpPr>
          <p:spPr>
            <a:xfrm>
              <a:off x="10687564" y="5741074"/>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118" name="Tekstvak 20">
              <a:extLst>
                <a:ext uri="{FF2B5EF4-FFF2-40B4-BE49-F238E27FC236}">
                  <a16:creationId xmlns:a16="http://schemas.microsoft.com/office/drawing/2014/main" id="{B57DA856-8538-7F56-8E38-892AF2B91797}"/>
                </a:ext>
              </a:extLst>
            </p:cNvPr>
            <p:cNvSpPr txBox="1"/>
            <p:nvPr/>
          </p:nvSpPr>
          <p:spPr>
            <a:xfrm>
              <a:off x="11271439" y="5741074"/>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cxnSp>
        <p:nvCxnSpPr>
          <p:cNvPr id="161" name="Rechte verbindingslijn 160"/>
          <p:cNvCxnSpPr/>
          <p:nvPr/>
        </p:nvCxnSpPr>
        <p:spPr>
          <a:xfrm flipV="1">
            <a:off x="1499408" y="2723223"/>
            <a:ext cx="8856000" cy="0"/>
          </a:xfrm>
          <a:prstGeom prst="line">
            <a:avLst/>
          </a:prstGeom>
          <a:noFill/>
          <a:ln w="57150" cap="flat" cmpd="sng" algn="ctr">
            <a:solidFill>
              <a:srgbClr val="C00000"/>
            </a:solidFill>
            <a:prstDash val="solid"/>
          </a:ln>
          <a:effectLst/>
        </p:spPr>
      </p:cxnSp>
      <p:sp>
        <p:nvSpPr>
          <p:cNvPr id="172" name="Ovaal 171"/>
          <p:cNvSpPr/>
          <p:nvPr/>
        </p:nvSpPr>
        <p:spPr>
          <a:xfrm>
            <a:off x="6124458" y="2630440"/>
            <a:ext cx="193047" cy="193047"/>
          </a:xfrm>
          <a:prstGeom prst="ellipse">
            <a:avLst/>
          </a:prstGeom>
          <a:solidFill>
            <a:sysClr val="window" lastClr="FFFFFF"/>
          </a:solidFill>
          <a:ln w="57150" cap="flat" cmpd="sng" algn="ctr">
            <a:solidFill>
              <a:srgbClr val="C0000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5" name="Tekstvak 174"/>
          <p:cNvSpPr txBox="1"/>
          <p:nvPr/>
        </p:nvSpPr>
        <p:spPr>
          <a:xfrm>
            <a:off x="4799856" y="2825300"/>
            <a:ext cx="1779748"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a:solidFill>
                  <a:srgbClr val="C00000"/>
                </a:solidFill>
                <a:latin typeface="Calibri" panose="020F0502020204030204"/>
              </a:rPr>
              <a:t>3</a:t>
            </a:r>
            <a:r>
              <a:rPr lang="nl-NL" sz="1200" dirty="0" smtClean="0">
                <a:solidFill>
                  <a:srgbClr val="C00000"/>
                </a:solidFill>
                <a:latin typeface="Calibri" panose="020F0502020204030204"/>
              </a:rPr>
              <a:t>. Beschrijving van m</a:t>
            </a:r>
            <a:r>
              <a:rPr kumimoji="0" lang="nl-NL" sz="1200" b="0" i="0" u="none" strike="noStrike" kern="1200" cap="none" spc="0" normalizeH="0" baseline="0" noProof="0" dirty="0" err="1" smtClean="0">
                <a:ln>
                  <a:noFill/>
                </a:ln>
                <a:solidFill>
                  <a:srgbClr val="C00000"/>
                </a:solidFill>
                <a:effectLst/>
                <a:uLnTx/>
                <a:uFillTx/>
                <a:latin typeface="Calibri" panose="020F0502020204030204"/>
                <a:ea typeface="+mn-ea"/>
                <a:cs typeface="+mn-cs"/>
              </a:rPr>
              <a:t>ogelijke</a:t>
            </a:r>
            <a:r>
              <a:rPr kumimoji="0" lang="nl-NL" sz="1200" b="0" i="0" u="none" strike="noStrike" kern="1200" cap="none" spc="0" normalizeH="0" baseline="0" noProof="0" dirty="0" smtClean="0">
                <a:ln>
                  <a:noFill/>
                </a:ln>
                <a:solidFill>
                  <a:srgbClr val="C00000"/>
                </a:solidFill>
                <a:effectLst/>
                <a:uLnTx/>
                <a:uFillTx/>
                <a:latin typeface="Calibri" panose="020F0502020204030204"/>
                <a:ea typeface="+mn-ea"/>
                <a:cs typeface="+mn-cs"/>
              </a:rPr>
              <a:t> maatregelen¹</a:t>
            </a:r>
            <a:endParaRPr kumimoji="0" lang="nl-NL" sz="12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189" name="Tekstvak 188"/>
          <p:cNvSpPr txBox="1"/>
          <p:nvPr/>
        </p:nvSpPr>
        <p:spPr>
          <a:xfrm>
            <a:off x="112657" y="1769116"/>
            <a:ext cx="1321908" cy="954107"/>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rgbClr val="0070C0"/>
                </a:solidFill>
                <a:effectLst/>
                <a:uLnTx/>
                <a:uFillTx/>
                <a:latin typeface="Calibri" panose="020F0502020204030204"/>
                <a:ea typeface="+mn-ea"/>
                <a:cs typeface="+mn-cs"/>
              </a:rPr>
              <a:t>Stappen ter voorbereiding op fase 3 (2028-2033)</a:t>
            </a:r>
            <a:endParaRPr kumimoji="0" lang="nl-NL" sz="14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90" name="Tekstvak 189"/>
          <p:cNvSpPr txBox="1"/>
          <p:nvPr/>
        </p:nvSpPr>
        <p:spPr>
          <a:xfrm>
            <a:off x="1464464" y="1388609"/>
            <a:ext cx="858099" cy="400110"/>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lang="en-GB" sz="1000" dirty="0" smtClean="0">
                <a:solidFill>
                  <a:srgbClr val="0070C0"/>
                </a:solidFill>
                <a:latin typeface="Calibri" panose="020F0502020204030204"/>
              </a:rPr>
              <a:t>Programma-team</a:t>
            </a:r>
            <a:endParaRPr kumimoji="0" lang="nl-NL" sz="1000" b="0" i="0" u="none" strike="noStrike" kern="1200" cap="none" spc="0" normalizeH="0" baseline="0" noProof="0" dirty="0" smtClean="0">
              <a:ln>
                <a:noFill/>
              </a:ln>
              <a:solidFill>
                <a:srgbClr val="0070C0"/>
              </a:solidFill>
              <a:effectLst/>
              <a:uLnTx/>
              <a:uFillTx/>
              <a:latin typeface="Calibri" panose="020F0502020204030204"/>
              <a:ea typeface="+mn-ea"/>
              <a:cs typeface="+mn-cs"/>
            </a:endParaRPr>
          </a:p>
        </p:txBody>
      </p:sp>
      <p:sp>
        <p:nvSpPr>
          <p:cNvPr id="191" name="Tekstvak 190"/>
          <p:cNvSpPr txBox="1"/>
          <p:nvPr/>
        </p:nvSpPr>
        <p:spPr>
          <a:xfrm>
            <a:off x="1459492" y="2770218"/>
            <a:ext cx="1814901" cy="400110"/>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dirty="0" smtClean="0">
                <a:ln>
                  <a:noFill/>
                </a:ln>
                <a:solidFill>
                  <a:srgbClr val="C00000"/>
                </a:solidFill>
                <a:effectLst/>
                <a:uLnTx/>
                <a:uFillTx/>
                <a:latin typeface="Calibri" panose="020F0502020204030204"/>
                <a:ea typeface="+mn-ea"/>
                <a:cs typeface="+mn-cs"/>
              </a:rPr>
              <a:t>Zoetwater-</a:t>
            </a:r>
          </a:p>
          <a:p>
            <a:pPr marL="0" marR="0" lvl="0" indent="0" defTabSz="685814" rtl="0" eaLnBrk="1" fontAlgn="auto" latinLnBrk="0" hangingPunct="1">
              <a:lnSpc>
                <a:spcPct val="100000"/>
              </a:lnSpc>
              <a:spcBef>
                <a:spcPts val="0"/>
              </a:spcBef>
              <a:spcAft>
                <a:spcPts val="0"/>
              </a:spcAft>
              <a:buClrTx/>
              <a:buSzTx/>
              <a:buFontTx/>
              <a:buNone/>
              <a:tabLst/>
              <a:defRPr/>
            </a:pPr>
            <a:r>
              <a:rPr kumimoji="0" lang="nl-NL" sz="1000" b="0" i="0" u="none" strike="noStrike" kern="1200" cap="none" spc="0" normalizeH="0" baseline="0" noProof="0" dirty="0" smtClean="0">
                <a:ln>
                  <a:noFill/>
                </a:ln>
                <a:solidFill>
                  <a:srgbClr val="C00000"/>
                </a:solidFill>
                <a:effectLst/>
                <a:uLnTx/>
                <a:uFillTx/>
                <a:latin typeface="Calibri" panose="020F0502020204030204"/>
                <a:ea typeface="+mn-ea"/>
                <a:cs typeface="+mn-cs"/>
              </a:rPr>
              <a:t>regio’s + RWS</a:t>
            </a:r>
            <a:endParaRPr kumimoji="0" lang="nl-NL" sz="10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cxnSp>
        <p:nvCxnSpPr>
          <p:cNvPr id="103" name="Rechte verbindingslijn 102"/>
          <p:cNvCxnSpPr>
            <a:endCxn id="174" idx="2"/>
          </p:cNvCxnSpPr>
          <p:nvPr/>
        </p:nvCxnSpPr>
        <p:spPr>
          <a:xfrm>
            <a:off x="1499408" y="1802183"/>
            <a:ext cx="9336874" cy="0"/>
          </a:xfrm>
          <a:prstGeom prst="line">
            <a:avLst/>
          </a:prstGeom>
          <a:noFill/>
          <a:ln w="57150" cap="flat" cmpd="sng" algn="ctr">
            <a:solidFill>
              <a:srgbClr val="0070C0"/>
            </a:solidFill>
            <a:prstDash val="solid"/>
          </a:ln>
          <a:effectLst/>
        </p:spPr>
      </p:cxnSp>
      <p:sp>
        <p:nvSpPr>
          <p:cNvPr id="163" name="Tekstvak 162"/>
          <p:cNvSpPr txBox="1"/>
          <p:nvPr/>
        </p:nvSpPr>
        <p:spPr>
          <a:xfrm>
            <a:off x="4438885" y="1039131"/>
            <a:ext cx="1252968" cy="646331"/>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1. Landelijke k</a:t>
            </a:r>
            <a:r>
              <a:rPr kumimoji="0" lang="nl-NL" sz="1200" b="0" i="0" u="none" strike="noStrike" kern="1200" cap="none" spc="0" normalizeH="0" baseline="0" noProof="0" dirty="0" err="1" smtClean="0">
                <a:ln>
                  <a:noFill/>
                </a:ln>
                <a:solidFill>
                  <a:srgbClr val="0070C0"/>
                </a:solidFill>
                <a:effectLst/>
                <a:uLnTx/>
                <a:uFillTx/>
                <a:latin typeface="Calibri" panose="020F0502020204030204"/>
                <a:ea typeface="+mn-ea"/>
                <a:cs typeface="+mn-cs"/>
              </a:rPr>
              <a:t>nelpunten</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-analyse</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66" name="Ovaal 165"/>
          <p:cNvSpPr/>
          <p:nvPr/>
        </p:nvSpPr>
        <p:spPr>
          <a:xfrm>
            <a:off x="5387508" y="1699510"/>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67" name="Ovaal 166"/>
          <p:cNvSpPr/>
          <p:nvPr/>
        </p:nvSpPr>
        <p:spPr>
          <a:xfrm>
            <a:off x="6585785" y="1702760"/>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0" name="Tekstvak 169"/>
          <p:cNvSpPr txBox="1"/>
          <p:nvPr/>
        </p:nvSpPr>
        <p:spPr>
          <a:xfrm>
            <a:off x="5755775" y="861559"/>
            <a:ext cx="1251382" cy="830997"/>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 </a:t>
            </a:r>
          </a:p>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9</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 Tussenproduct</a:t>
            </a:r>
            <a:r>
              <a:rPr kumimoji="0" lang="nl-NL" sz="1200" b="0" i="0" u="none" strike="noStrike" kern="1200" cap="none" spc="0" normalizeH="0" noProof="0" dirty="0" smtClean="0">
                <a:ln>
                  <a:noFill/>
                </a:ln>
                <a:solidFill>
                  <a:srgbClr val="0070C0"/>
                </a:solidFill>
                <a:effectLst/>
                <a:uLnTx/>
                <a:uFillTx/>
                <a:latin typeface="Calibri" panose="020F0502020204030204"/>
                <a:ea typeface="+mn-ea"/>
                <a:cs typeface="+mn-cs"/>
              </a:rPr>
              <a:t> o</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ntwikkelpaden-kaarten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04" name="Tekstvak 103"/>
          <p:cNvSpPr txBox="1"/>
          <p:nvPr/>
        </p:nvSpPr>
        <p:spPr>
          <a:xfrm>
            <a:off x="6528048" y="2823476"/>
            <a:ext cx="1342688" cy="830997"/>
          </a:xfrm>
          <a:prstGeom prst="rect">
            <a:avLst/>
          </a:prstGeom>
          <a:noFill/>
          <a:ln>
            <a:noFill/>
          </a:ln>
        </p:spPr>
        <p:txBody>
          <a:bodyPr wrap="square" rtlCol="0">
            <a:spAutoFit/>
          </a:bodyPr>
          <a:lstStyle/>
          <a:p>
            <a:pPr lvl="0" algn="ctr" defTabSz="685814">
              <a:defRPr/>
            </a:pPr>
            <a:r>
              <a:rPr lang="nl-NL" sz="1200" dirty="0">
                <a:solidFill>
                  <a:srgbClr val="C00000"/>
                </a:solidFill>
                <a:latin typeface="Calibri" panose="020F0502020204030204"/>
              </a:rPr>
              <a:t>5</a:t>
            </a:r>
            <a:r>
              <a:rPr kumimoji="0" lang="nl-NL" sz="1200" b="0" i="0" u="none" strike="noStrike" kern="1200" cap="none" spc="0" normalizeH="0" baseline="0" noProof="0" dirty="0" smtClean="0">
                <a:ln>
                  <a:noFill/>
                </a:ln>
                <a:solidFill>
                  <a:srgbClr val="C00000"/>
                </a:solidFill>
                <a:effectLst/>
                <a:uLnTx/>
                <a:uFillTx/>
                <a:latin typeface="Calibri" panose="020F0502020204030204"/>
                <a:ea typeface="+mn-ea"/>
                <a:cs typeface="+mn-cs"/>
              </a:rPr>
              <a:t>. Schatting kosten en effecten van mogelijke </a:t>
            </a:r>
            <a:r>
              <a:rPr lang="nl-NL" sz="1200" dirty="0" smtClean="0">
                <a:solidFill>
                  <a:srgbClr val="C00000"/>
                </a:solidFill>
              </a:rPr>
              <a:t>maatregelen¹</a:t>
            </a:r>
            <a:endParaRPr lang="nl-NL" sz="1200" dirty="0">
              <a:solidFill>
                <a:srgbClr val="C00000"/>
              </a:solidFill>
            </a:endParaRPr>
          </a:p>
        </p:txBody>
      </p:sp>
      <p:sp>
        <p:nvSpPr>
          <p:cNvPr id="109" name="Ovaal 108"/>
          <p:cNvSpPr/>
          <p:nvPr/>
        </p:nvSpPr>
        <p:spPr>
          <a:xfrm>
            <a:off x="7296029" y="2631037"/>
            <a:ext cx="193047" cy="193047"/>
          </a:xfrm>
          <a:prstGeom prst="ellipse">
            <a:avLst/>
          </a:prstGeom>
          <a:solidFill>
            <a:schemeClr val="bg1"/>
          </a:solidFill>
          <a:ln w="57150">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1200" cap="none" spc="0" normalizeH="0" baseline="0" noProof="0">
              <a:ln>
                <a:noFill/>
              </a:ln>
              <a:solidFill>
                <a:prstClr val="white"/>
              </a:solidFill>
              <a:effectLst/>
              <a:uLnTx/>
              <a:uFillTx/>
              <a:latin typeface="Verdana"/>
              <a:ea typeface="+mn-ea"/>
              <a:cs typeface="+mn-cs"/>
            </a:endParaRPr>
          </a:p>
        </p:txBody>
      </p:sp>
      <p:sp>
        <p:nvSpPr>
          <p:cNvPr id="168" name="Ovaal 167"/>
          <p:cNvSpPr/>
          <p:nvPr/>
        </p:nvSpPr>
        <p:spPr>
          <a:xfrm>
            <a:off x="8617493" y="1706153"/>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4" name="Ovaal 173"/>
          <p:cNvSpPr/>
          <p:nvPr/>
        </p:nvSpPr>
        <p:spPr>
          <a:xfrm>
            <a:off x="10836282" y="1708046"/>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7" name="Tekstvak 176"/>
          <p:cNvSpPr txBox="1"/>
          <p:nvPr/>
        </p:nvSpPr>
        <p:spPr>
          <a:xfrm>
            <a:off x="10330924" y="1049733"/>
            <a:ext cx="1833357" cy="646331"/>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11. Sociaaleconomische</a:t>
            </a:r>
            <a:r>
              <a:rPr kumimoji="0" lang="nl-NL" sz="1200" b="0" i="0" u="none" strike="noStrike" kern="1200" cap="none" spc="0" normalizeH="0" noProof="0" dirty="0" smtClean="0">
                <a:ln>
                  <a:noFill/>
                </a:ln>
                <a:solidFill>
                  <a:srgbClr val="0070C0"/>
                </a:solidFill>
                <a:effectLst/>
                <a:uLnTx/>
                <a:uFillTx/>
                <a:latin typeface="Calibri" panose="020F0502020204030204"/>
                <a:ea typeface="+mn-ea"/>
                <a:cs typeface="+mn-cs"/>
              </a:rPr>
              <a:t> analyse - maatregelpakketten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cxnSp>
        <p:nvCxnSpPr>
          <p:cNvPr id="119" name="Rechte verbindingslijn met pijl 118"/>
          <p:cNvCxnSpPr/>
          <p:nvPr/>
        </p:nvCxnSpPr>
        <p:spPr>
          <a:xfrm flipV="1">
            <a:off x="5760294" y="1975876"/>
            <a:ext cx="1287" cy="612000"/>
          </a:xfrm>
          <a:prstGeom prst="straightConnector1">
            <a:avLst/>
          </a:prstGeom>
          <a:ln w="12700">
            <a:solidFill>
              <a:srgbClr val="00B050"/>
            </a:solidFill>
            <a:prstDash val="lg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Rechte verbindingslijn met pijl 119"/>
          <p:cNvCxnSpPr/>
          <p:nvPr/>
        </p:nvCxnSpPr>
        <p:spPr>
          <a:xfrm>
            <a:off x="5488933" y="2014998"/>
            <a:ext cx="0" cy="61200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Rechte verbindingslijn met pijl 120"/>
          <p:cNvCxnSpPr/>
          <p:nvPr/>
        </p:nvCxnSpPr>
        <p:spPr>
          <a:xfrm flipH="1" flipV="1">
            <a:off x="6210081" y="1916583"/>
            <a:ext cx="0" cy="612000"/>
          </a:xfrm>
          <a:prstGeom prst="straightConnector1">
            <a:avLst/>
          </a:prstGeom>
          <a:ln w="1270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22" name="Rechte verbindingslijn met pijl 121"/>
          <p:cNvCxnSpPr/>
          <p:nvPr/>
        </p:nvCxnSpPr>
        <p:spPr>
          <a:xfrm>
            <a:off x="6678562" y="2014068"/>
            <a:ext cx="0" cy="612000"/>
          </a:xfrm>
          <a:prstGeom prst="straightConnector1">
            <a:avLst/>
          </a:prstGeom>
          <a:ln w="12700">
            <a:solidFill>
              <a:srgbClr val="00B05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7" name="Rechte verbindingslijn met pijl 126"/>
          <p:cNvCxnSpPr/>
          <p:nvPr/>
        </p:nvCxnSpPr>
        <p:spPr>
          <a:xfrm flipH="1" flipV="1">
            <a:off x="9746351" y="1923559"/>
            <a:ext cx="0" cy="612000"/>
          </a:xfrm>
          <a:prstGeom prst="straightConnector1">
            <a:avLst/>
          </a:prstGeom>
          <a:ln w="1270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28" name="Group 3">
            <a:extLst>
              <a:ext uri="{FF2B5EF4-FFF2-40B4-BE49-F238E27FC236}">
                <a16:creationId xmlns:a16="http://schemas.microsoft.com/office/drawing/2014/main" id="{4F28BBD7-A946-CF23-D0D2-BADFC54A2E1A}"/>
              </a:ext>
            </a:extLst>
          </p:cNvPr>
          <p:cNvGrpSpPr/>
          <p:nvPr/>
        </p:nvGrpSpPr>
        <p:grpSpPr>
          <a:xfrm>
            <a:off x="191344" y="188640"/>
            <a:ext cx="1065419" cy="666020"/>
            <a:chOff x="200859" y="899065"/>
            <a:chExt cx="2363263" cy="932428"/>
          </a:xfrm>
        </p:grpSpPr>
        <p:sp>
          <p:nvSpPr>
            <p:cNvPr id="129" name="Rectangle 100">
              <a:extLst>
                <a:ext uri="{FF2B5EF4-FFF2-40B4-BE49-F238E27FC236}">
                  <a16:creationId xmlns:a16="http://schemas.microsoft.com/office/drawing/2014/main" id="{18D56E0F-411C-B8DA-0E5E-2FBE1DD56A98}"/>
                </a:ext>
              </a:extLst>
            </p:cNvPr>
            <p:cNvSpPr/>
            <p:nvPr/>
          </p:nvSpPr>
          <p:spPr>
            <a:xfrm>
              <a:off x="200859" y="1229150"/>
              <a:ext cx="2363263" cy="2805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noProof="0" dirty="0">
                  <a:ln>
                    <a:noFill/>
                  </a:ln>
                  <a:solidFill>
                    <a:prstClr val="white"/>
                  </a:solidFill>
                  <a:effectLst/>
                  <a:uLnTx/>
                  <a:uFillTx/>
                  <a:latin typeface="Calibri" panose="020F0502020204030204"/>
                  <a:ea typeface="+mn-ea"/>
                  <a:cs typeface="+mn-cs"/>
                </a:rPr>
                <a:t>Activiteit landelijk team</a:t>
              </a:r>
            </a:p>
          </p:txBody>
        </p:sp>
        <p:sp>
          <p:nvSpPr>
            <p:cNvPr id="130" name="Rectangle 86">
              <a:extLst>
                <a:ext uri="{FF2B5EF4-FFF2-40B4-BE49-F238E27FC236}">
                  <a16:creationId xmlns:a16="http://schemas.microsoft.com/office/drawing/2014/main" id="{CB89E180-6A59-12B3-B239-09E897C49C4C}"/>
                </a:ext>
              </a:extLst>
            </p:cNvPr>
            <p:cNvSpPr/>
            <p:nvPr/>
          </p:nvSpPr>
          <p:spPr>
            <a:xfrm>
              <a:off x="200859" y="899065"/>
              <a:ext cx="2363263" cy="2805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noProof="0" dirty="0" smtClean="0">
                  <a:ln>
                    <a:noFill/>
                  </a:ln>
                  <a:solidFill>
                    <a:prstClr val="white"/>
                  </a:solidFill>
                  <a:effectLst/>
                  <a:uLnTx/>
                  <a:uFillTx/>
                  <a:latin typeface="Calibri" panose="020F0502020204030204"/>
                  <a:ea typeface="+mn-ea"/>
                  <a:cs typeface="+mn-cs"/>
                </a:rPr>
                <a:t>Activiteit </a:t>
              </a:r>
              <a:r>
                <a:rPr kumimoji="0" lang="nl-NL" sz="700" b="0" i="0" u="none" strike="noStrike" kern="1200" cap="none" spc="0" normalizeH="0" baseline="0" noProof="0" dirty="0">
                  <a:ln>
                    <a:noFill/>
                  </a:ln>
                  <a:solidFill>
                    <a:prstClr val="white"/>
                  </a:solidFill>
                  <a:effectLst/>
                  <a:uLnTx/>
                  <a:uFillTx/>
                  <a:latin typeface="Calibri" panose="020F0502020204030204"/>
                  <a:ea typeface="+mn-ea"/>
                  <a:cs typeface="+mn-cs"/>
                </a:rPr>
                <a:t>regio’s</a:t>
              </a:r>
            </a:p>
          </p:txBody>
        </p:sp>
        <p:sp>
          <p:nvSpPr>
            <p:cNvPr id="133" name="Rectangle 87">
              <a:extLst>
                <a:ext uri="{FF2B5EF4-FFF2-40B4-BE49-F238E27FC236}">
                  <a16:creationId xmlns:a16="http://schemas.microsoft.com/office/drawing/2014/main" id="{C6DB45E5-798C-94F5-B766-F553E21D0DC9}"/>
                </a:ext>
              </a:extLst>
            </p:cNvPr>
            <p:cNvSpPr/>
            <p:nvPr/>
          </p:nvSpPr>
          <p:spPr>
            <a:xfrm>
              <a:off x="200859" y="1550977"/>
              <a:ext cx="2363263" cy="28051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700" b="0" i="0" u="none" strike="noStrike" kern="1200" cap="none" spc="0" normalizeH="0" baseline="0" noProof="0" dirty="0" smtClean="0">
                  <a:ln>
                    <a:noFill/>
                  </a:ln>
                  <a:solidFill>
                    <a:prstClr val="white"/>
                  </a:solidFill>
                  <a:effectLst/>
                  <a:uLnTx/>
                  <a:uFillTx/>
                  <a:latin typeface="Calibri" panose="020F0502020204030204"/>
                  <a:ea typeface="+mn-ea"/>
                  <a:cs typeface="+mn-cs"/>
                </a:rPr>
                <a:t>Uitwisseling</a:t>
              </a:r>
              <a:endParaRPr kumimoji="0" lang="nl-NL" sz="64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34" name="Groep 133"/>
          <p:cNvGrpSpPr/>
          <p:nvPr/>
        </p:nvGrpSpPr>
        <p:grpSpPr>
          <a:xfrm>
            <a:off x="128521" y="891837"/>
            <a:ext cx="2224319" cy="577081"/>
            <a:chOff x="1194078" y="6013892"/>
            <a:chExt cx="2224319" cy="577081"/>
          </a:xfrm>
        </p:grpSpPr>
        <p:sp>
          <p:nvSpPr>
            <p:cNvPr id="141" name="Tekstvak 140"/>
            <p:cNvSpPr txBox="1"/>
            <p:nvPr/>
          </p:nvSpPr>
          <p:spPr>
            <a:xfrm>
              <a:off x="1630818" y="6013892"/>
              <a:ext cx="1787579" cy="57708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700" b="0" i="0" u="none" strike="noStrike" kern="1200" cap="none" spc="0" normalizeH="0" baseline="0" noProof="0" dirty="0" smtClean="0">
                  <a:ln>
                    <a:noFill/>
                  </a:ln>
                  <a:solidFill>
                    <a:srgbClr val="00B050"/>
                  </a:solidFill>
                  <a:effectLst/>
                  <a:uLnTx/>
                  <a:uFillTx/>
                  <a:latin typeface="Calibri" panose="020F0502020204030204"/>
                  <a:ea typeface="+mn-ea"/>
                  <a:cs typeface="+mn-cs"/>
                </a:rPr>
                <a:t>Bespreken per regio</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700" b="0" i="0" u="none" strike="noStrike" kern="1200" cap="none" spc="0" normalizeH="0" baseline="0" noProof="0" dirty="0" smtClean="0">
                  <a:ln>
                    <a:noFill/>
                  </a:ln>
                  <a:solidFill>
                    <a:srgbClr val="00B050"/>
                  </a:solidFill>
                  <a:effectLst/>
                  <a:uLnTx/>
                  <a:uFillTx/>
                  <a:latin typeface="Calibri" panose="020F0502020204030204"/>
                  <a:ea typeface="+mn-ea"/>
                  <a:cs typeface="+mn-cs"/>
                </a:rPr>
                <a:t>Bespreken plenair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nl-NL" sz="700" b="0" i="0" u="none" strike="noStrike" kern="1200" cap="none" spc="0" normalizeH="0" baseline="0" noProof="0" dirty="0" smtClean="0">
                  <a:ln>
                    <a:noFill/>
                  </a:ln>
                  <a:solidFill>
                    <a:srgbClr val="00B050"/>
                  </a:solidFill>
                  <a:effectLst/>
                  <a:uLnTx/>
                  <a:uFillTx/>
                  <a:latin typeface="Calibri" panose="020F0502020204030204"/>
                  <a:ea typeface="+mn-ea"/>
                  <a:cs typeface="+mn-cs"/>
                </a:rPr>
                <a:t>Data-uitwisseling</a:t>
              </a:r>
              <a:endParaRPr kumimoji="0" lang="nl-NL" sz="700" b="0" i="0" u="none" strike="noStrike" kern="1200" cap="none" spc="0" normalizeH="0" baseline="0" noProof="0" dirty="0">
                <a:ln>
                  <a:noFill/>
                </a:ln>
                <a:solidFill>
                  <a:srgbClr val="00B050"/>
                </a:solidFill>
                <a:effectLst/>
                <a:uLnTx/>
                <a:uFillTx/>
                <a:latin typeface="Calibri" panose="020F0502020204030204"/>
                <a:ea typeface="+mn-ea"/>
                <a:cs typeface="+mn-cs"/>
              </a:endParaRPr>
            </a:p>
          </p:txBody>
        </p:sp>
        <p:cxnSp>
          <p:nvCxnSpPr>
            <p:cNvPr id="179" name="Rechte verbindingslijn met pijl 178"/>
            <p:cNvCxnSpPr/>
            <p:nvPr/>
          </p:nvCxnSpPr>
          <p:spPr>
            <a:xfrm>
              <a:off x="1194078" y="6154489"/>
              <a:ext cx="432048" cy="0"/>
            </a:xfrm>
            <a:prstGeom prst="straightConnector1">
              <a:avLst/>
            </a:prstGeom>
            <a:ln w="28575">
              <a:solidFill>
                <a:srgbClr val="00B050"/>
              </a:solidFill>
              <a:tailEnd type="triangle"/>
            </a:ln>
          </p:spPr>
          <p:style>
            <a:lnRef idx="1">
              <a:schemeClr val="dk1"/>
            </a:lnRef>
            <a:fillRef idx="0">
              <a:schemeClr val="dk1"/>
            </a:fillRef>
            <a:effectRef idx="0">
              <a:schemeClr val="dk1"/>
            </a:effectRef>
            <a:fontRef idx="minor">
              <a:schemeClr val="tx1"/>
            </a:fontRef>
          </p:style>
        </p:cxnSp>
        <p:cxnSp>
          <p:nvCxnSpPr>
            <p:cNvPr id="180" name="Rechte verbindingslijn met pijl 179"/>
            <p:cNvCxnSpPr/>
            <p:nvPr/>
          </p:nvCxnSpPr>
          <p:spPr>
            <a:xfrm>
              <a:off x="1194078" y="6298505"/>
              <a:ext cx="432048" cy="0"/>
            </a:xfrm>
            <a:prstGeom prst="straightConnector1">
              <a:avLst/>
            </a:prstGeom>
            <a:ln w="12700">
              <a:solidFill>
                <a:srgbClr val="00B050"/>
              </a:solidFill>
              <a:prstDash val="lgDash"/>
              <a:tailEnd type="triangle"/>
            </a:ln>
          </p:spPr>
          <p:style>
            <a:lnRef idx="1">
              <a:schemeClr val="dk1"/>
            </a:lnRef>
            <a:fillRef idx="0">
              <a:schemeClr val="dk1"/>
            </a:fillRef>
            <a:effectRef idx="0">
              <a:schemeClr val="dk1"/>
            </a:effectRef>
            <a:fontRef idx="minor">
              <a:schemeClr val="tx1"/>
            </a:fontRef>
          </p:style>
        </p:cxnSp>
        <p:cxnSp>
          <p:nvCxnSpPr>
            <p:cNvPr id="181" name="Rechte verbindingslijn met pijl 180"/>
            <p:cNvCxnSpPr/>
            <p:nvPr/>
          </p:nvCxnSpPr>
          <p:spPr>
            <a:xfrm>
              <a:off x="1194078" y="6446186"/>
              <a:ext cx="432048" cy="0"/>
            </a:xfrm>
            <a:prstGeom prst="straightConnector1">
              <a:avLst/>
            </a:prstGeom>
            <a:ln w="12700">
              <a:solidFill>
                <a:srgbClr val="00B050"/>
              </a:solidFill>
              <a:prstDash val="sysDot"/>
              <a:tailEnd type="triangle"/>
            </a:ln>
          </p:spPr>
          <p:style>
            <a:lnRef idx="1">
              <a:schemeClr val="dk1"/>
            </a:lnRef>
            <a:fillRef idx="0">
              <a:schemeClr val="dk1"/>
            </a:fillRef>
            <a:effectRef idx="0">
              <a:schemeClr val="dk1"/>
            </a:effectRef>
            <a:fontRef idx="minor">
              <a:schemeClr val="tx1"/>
            </a:fontRef>
          </p:style>
        </p:cxnSp>
      </p:grpSp>
      <p:cxnSp>
        <p:nvCxnSpPr>
          <p:cNvPr id="173" name="Rechte verbindingslijn 172"/>
          <p:cNvCxnSpPr/>
          <p:nvPr/>
        </p:nvCxnSpPr>
        <p:spPr>
          <a:xfrm>
            <a:off x="1503347" y="4170275"/>
            <a:ext cx="10584000" cy="0"/>
          </a:xfrm>
          <a:prstGeom prst="line">
            <a:avLst/>
          </a:prstGeom>
          <a:noFill/>
          <a:ln w="57150" cap="flat" cmpd="sng" algn="ctr">
            <a:solidFill>
              <a:schemeClr val="accent2">
                <a:lumMod val="40000"/>
                <a:lumOff val="60000"/>
              </a:schemeClr>
            </a:solidFill>
            <a:prstDash val="solid"/>
          </a:ln>
          <a:effectLst/>
        </p:spPr>
      </p:cxnSp>
      <p:sp>
        <p:nvSpPr>
          <p:cNvPr id="195" name="Ovaal 194"/>
          <p:cNvSpPr/>
          <p:nvPr/>
        </p:nvSpPr>
        <p:spPr>
          <a:xfrm>
            <a:off x="10549111" y="4073751"/>
            <a:ext cx="193047" cy="193047"/>
          </a:xfrm>
          <a:prstGeom prst="ellipse">
            <a:avLst/>
          </a:prstGeom>
          <a:solidFill>
            <a:sysClr val="window" lastClr="FFFFFF"/>
          </a:solidFill>
          <a:ln w="57150" cap="flat" cmpd="sng" algn="ctr">
            <a:solidFill>
              <a:schemeClr val="accent2">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96" name="Ovaal 195"/>
          <p:cNvSpPr/>
          <p:nvPr/>
        </p:nvSpPr>
        <p:spPr>
          <a:xfrm>
            <a:off x="8778293" y="4073750"/>
            <a:ext cx="193047" cy="193047"/>
          </a:xfrm>
          <a:prstGeom prst="ellipse">
            <a:avLst/>
          </a:prstGeom>
          <a:solidFill>
            <a:sysClr val="window" lastClr="FFFFFF"/>
          </a:solidFill>
          <a:ln w="57150" cap="flat" cmpd="sng" algn="ctr">
            <a:solidFill>
              <a:schemeClr val="accent2">
                <a:lumMod val="40000"/>
                <a:lumOff val="60000"/>
              </a:schemeClr>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97" name="Ovaal 196"/>
          <p:cNvSpPr/>
          <p:nvPr/>
        </p:nvSpPr>
        <p:spPr>
          <a:xfrm>
            <a:off x="3465809" y="4065933"/>
            <a:ext cx="193047" cy="193047"/>
          </a:xfrm>
          <a:prstGeom prst="ellipse">
            <a:avLst/>
          </a:prstGeom>
          <a:solidFill>
            <a:sysClr val="window" lastClr="FFFFFF"/>
          </a:solidFill>
          <a:ln w="57150" cap="flat" cmpd="sng" algn="ctr">
            <a:solidFill>
              <a:schemeClr val="accent2">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98" name="Ovaal 197"/>
          <p:cNvSpPr/>
          <p:nvPr/>
        </p:nvSpPr>
        <p:spPr>
          <a:xfrm>
            <a:off x="8187910" y="4073750"/>
            <a:ext cx="193047" cy="193047"/>
          </a:xfrm>
          <a:prstGeom prst="ellipse">
            <a:avLst/>
          </a:prstGeom>
          <a:solidFill>
            <a:sysClr val="window" lastClr="FFFFFF"/>
          </a:solidFill>
          <a:ln w="57150" cap="flat" cmpd="sng" algn="ctr">
            <a:solidFill>
              <a:schemeClr val="accent2">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99" name="Ovaal 198"/>
          <p:cNvSpPr/>
          <p:nvPr/>
        </p:nvSpPr>
        <p:spPr>
          <a:xfrm>
            <a:off x="7007567" y="4065933"/>
            <a:ext cx="193047" cy="193047"/>
          </a:xfrm>
          <a:prstGeom prst="ellipse">
            <a:avLst/>
          </a:prstGeom>
          <a:solidFill>
            <a:sysClr val="window" lastClr="FFFFFF"/>
          </a:solidFill>
          <a:ln w="57150" cap="flat" cmpd="sng" algn="ctr">
            <a:solidFill>
              <a:schemeClr val="accent2">
                <a:lumMod val="40000"/>
                <a:lumOff val="60000"/>
              </a:schemeClr>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01" name="Tekstvak 200"/>
          <p:cNvSpPr txBox="1"/>
          <p:nvPr/>
        </p:nvSpPr>
        <p:spPr>
          <a:xfrm>
            <a:off x="2512378" y="4257997"/>
            <a:ext cx="1252968"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lumMod val="60000"/>
                    <a:lumOff val="40000"/>
                  </a:schemeClr>
                </a:solidFill>
                <a:effectLst/>
                <a:uLnTx/>
                <a:uFillTx/>
                <a:latin typeface="Calibri" panose="020F0502020204030204"/>
                <a:ea typeface="+mn-ea"/>
                <a:cs typeface="+mn-cs"/>
              </a:rPr>
              <a:t>Concreet</a:t>
            </a:r>
          </a:p>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a:solidFill>
                  <a:schemeClr val="accent2">
                    <a:lumMod val="60000"/>
                    <a:lumOff val="40000"/>
                  </a:schemeClr>
                </a:solidFill>
                <a:latin typeface="Calibri" panose="020F0502020204030204"/>
              </a:rPr>
              <a:t>h</a:t>
            </a:r>
            <a:r>
              <a:rPr lang="nl-NL" sz="1200" dirty="0" smtClean="0">
                <a:solidFill>
                  <a:schemeClr val="accent2">
                    <a:lumMod val="60000"/>
                    <a:lumOff val="40000"/>
                  </a:schemeClr>
                </a:solidFill>
                <a:latin typeface="Calibri" panose="020F0502020204030204"/>
              </a:rPr>
              <a:t>oofd</a:t>
            </a:r>
            <a:r>
              <a:rPr kumimoji="0" lang="nl-NL" sz="1200" b="0" i="0" u="none" strike="noStrike" kern="1200" cap="none" spc="0" normalizeH="0" baseline="0" noProof="0" dirty="0" smtClean="0">
                <a:ln>
                  <a:noFill/>
                </a:ln>
                <a:solidFill>
                  <a:schemeClr val="accent2">
                    <a:lumMod val="60000"/>
                    <a:lumOff val="40000"/>
                  </a:schemeClr>
                </a:solidFill>
                <a:effectLst/>
                <a:uLnTx/>
                <a:uFillTx/>
                <a:latin typeface="Calibri" panose="020F0502020204030204"/>
                <a:ea typeface="+mn-ea"/>
                <a:cs typeface="+mn-cs"/>
              </a:rPr>
              <a:t>doel</a:t>
            </a:r>
            <a:r>
              <a:rPr kumimoji="0" lang="nl-NL" sz="1200" b="0" i="0" u="none" strike="noStrike" kern="1200" cap="none" spc="0" normalizeH="0" noProof="0" dirty="0" smtClean="0">
                <a:ln>
                  <a:noFill/>
                </a:ln>
                <a:solidFill>
                  <a:schemeClr val="accent2">
                    <a:lumMod val="60000"/>
                    <a:lumOff val="40000"/>
                  </a:schemeClr>
                </a:solidFill>
                <a:effectLst/>
                <a:uLnTx/>
                <a:uFillTx/>
                <a:latin typeface="Calibri" panose="020F0502020204030204"/>
                <a:ea typeface="+mn-ea"/>
                <a:cs typeface="+mn-cs"/>
              </a:rPr>
              <a:t> DPZW</a:t>
            </a:r>
            <a:endParaRPr kumimoji="0" lang="nl-NL" sz="12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202" name="Tekstvak 201"/>
          <p:cNvSpPr txBox="1"/>
          <p:nvPr/>
        </p:nvSpPr>
        <p:spPr>
          <a:xfrm>
            <a:off x="6261910" y="3782746"/>
            <a:ext cx="1943183" cy="276999"/>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lumMod val="60000"/>
                    <a:lumOff val="40000"/>
                  </a:schemeClr>
                </a:solidFill>
                <a:effectLst/>
                <a:uLnTx/>
                <a:uFillTx/>
                <a:latin typeface="Calibri" panose="020F0502020204030204"/>
                <a:ea typeface="+mn-ea"/>
                <a:cs typeface="+mn-cs"/>
              </a:rPr>
              <a:t>Ontwikkelpadenkaarten</a:t>
            </a:r>
            <a:endParaRPr kumimoji="0" lang="nl-NL" sz="12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203" name="Tekstvak 202"/>
          <p:cNvSpPr txBox="1"/>
          <p:nvPr/>
        </p:nvSpPr>
        <p:spPr>
          <a:xfrm>
            <a:off x="7328214" y="4254799"/>
            <a:ext cx="2052283" cy="738664"/>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400" u="sng" dirty="0" smtClean="0">
                <a:solidFill>
                  <a:schemeClr val="accent2">
                    <a:lumMod val="60000"/>
                    <a:lumOff val="40000"/>
                  </a:schemeClr>
                </a:solidFill>
                <a:latin typeface="Calibri" panose="020F0502020204030204"/>
              </a:rPr>
              <a:t>H</a:t>
            </a:r>
            <a:r>
              <a:rPr kumimoji="0" lang="nl-NL" sz="1400" i="0" u="sng" strike="noStrike" kern="1200" cap="none" spc="0" normalizeH="0" baseline="0" noProof="0" dirty="0" err="1" smtClean="0">
                <a:ln>
                  <a:noFill/>
                </a:ln>
                <a:solidFill>
                  <a:schemeClr val="accent2">
                    <a:lumMod val="60000"/>
                    <a:lumOff val="40000"/>
                  </a:schemeClr>
                </a:solidFill>
                <a:effectLst/>
                <a:uLnTx/>
                <a:uFillTx/>
                <a:latin typeface="Calibri" panose="020F0502020204030204"/>
              </a:rPr>
              <a:t>erijking</a:t>
            </a:r>
            <a:r>
              <a:rPr lang="nl-NL" sz="1400" u="sng" noProof="0" dirty="0">
                <a:solidFill>
                  <a:schemeClr val="accent2">
                    <a:lumMod val="60000"/>
                    <a:lumOff val="40000"/>
                  </a:schemeClr>
                </a:solidFill>
                <a:latin typeface="Calibri" panose="020F0502020204030204"/>
              </a:rPr>
              <a:t> </a:t>
            </a:r>
            <a:r>
              <a:rPr kumimoji="0" lang="nl-NL" sz="1400" i="0" u="sng" strike="noStrike" kern="1200" cap="none" spc="0" normalizeH="0" baseline="0" noProof="0" dirty="0" smtClean="0">
                <a:ln>
                  <a:noFill/>
                </a:ln>
                <a:solidFill>
                  <a:schemeClr val="accent2">
                    <a:lumMod val="60000"/>
                    <a:lumOff val="40000"/>
                  </a:schemeClr>
                </a:solidFill>
                <a:effectLst/>
                <a:uLnTx/>
                <a:uFillTx/>
                <a:latin typeface="Calibri" panose="020F0502020204030204"/>
              </a:rPr>
              <a:t>deltabeslissing zoetwater (incl. concrete DPZW-doelen)</a:t>
            </a:r>
            <a:endParaRPr kumimoji="0" lang="nl-NL" sz="1400" i="0" u="sng" strike="noStrike" kern="1200" cap="none" spc="0" normalizeH="0" baseline="0" noProof="0" dirty="0">
              <a:ln>
                <a:noFill/>
              </a:ln>
              <a:solidFill>
                <a:schemeClr val="accent2">
                  <a:lumMod val="60000"/>
                  <a:lumOff val="40000"/>
                </a:schemeClr>
              </a:solidFill>
              <a:effectLst/>
              <a:uLnTx/>
              <a:uFillTx/>
              <a:latin typeface="Calibri" panose="020F0502020204030204"/>
            </a:endParaRPr>
          </a:p>
        </p:txBody>
      </p:sp>
      <p:sp>
        <p:nvSpPr>
          <p:cNvPr id="204" name="Tekstvak 203"/>
          <p:cNvSpPr txBox="1"/>
          <p:nvPr/>
        </p:nvSpPr>
        <p:spPr>
          <a:xfrm>
            <a:off x="9861093" y="4264527"/>
            <a:ext cx="2080669" cy="523220"/>
          </a:xfrm>
          <a:prstGeom prst="rect">
            <a:avLst/>
          </a:prstGeom>
          <a:noFill/>
        </p:spPr>
        <p:txBody>
          <a:bodyPr wrap="square" rtlCol="0">
            <a:spAutoFit/>
          </a:bodyPr>
          <a:lstStyle/>
          <a:p>
            <a:pPr lvl="0" algn="ctr" defTabSz="685814">
              <a:defRPr/>
            </a:pPr>
            <a:r>
              <a:rPr lang="nl-NL" sz="1400" u="sng" dirty="0">
                <a:solidFill>
                  <a:schemeClr val="accent2">
                    <a:lumMod val="60000"/>
                    <a:lumOff val="40000"/>
                  </a:schemeClr>
                </a:solidFill>
              </a:rPr>
              <a:t>V</a:t>
            </a:r>
            <a:r>
              <a:rPr lang="nl-NL" sz="1400" u="sng" dirty="0" smtClean="0">
                <a:solidFill>
                  <a:schemeClr val="accent2">
                    <a:lumMod val="60000"/>
                    <a:lumOff val="40000"/>
                  </a:schemeClr>
                </a:solidFill>
              </a:rPr>
              <a:t>oorkeursstrategieën </a:t>
            </a:r>
            <a:r>
              <a:rPr lang="nl-NL" sz="1400" u="sng" dirty="0">
                <a:solidFill>
                  <a:schemeClr val="accent2">
                    <a:lumMod val="60000"/>
                    <a:lumOff val="40000"/>
                  </a:schemeClr>
                </a:solidFill>
              </a:rPr>
              <a:t>en </a:t>
            </a:r>
            <a:r>
              <a:rPr lang="nl-NL" sz="1400" u="sng" dirty="0" smtClean="0">
                <a:solidFill>
                  <a:schemeClr val="accent2">
                    <a:lumMod val="60000"/>
                    <a:lumOff val="40000"/>
                  </a:schemeClr>
                </a:solidFill>
              </a:rPr>
              <a:t>–maatregelpakketten</a:t>
            </a:r>
            <a:endParaRPr lang="nl-NL" sz="1400" u="sng" dirty="0">
              <a:solidFill>
                <a:schemeClr val="accent2">
                  <a:lumMod val="60000"/>
                  <a:lumOff val="40000"/>
                </a:schemeClr>
              </a:solidFill>
            </a:endParaRPr>
          </a:p>
        </p:txBody>
      </p:sp>
      <p:sp>
        <p:nvSpPr>
          <p:cNvPr id="205" name="Tekstvak 204"/>
          <p:cNvSpPr txBox="1"/>
          <p:nvPr/>
        </p:nvSpPr>
        <p:spPr>
          <a:xfrm>
            <a:off x="8386857" y="3573016"/>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smtClean="0">
                <a:ln>
                  <a:noFill/>
                </a:ln>
                <a:solidFill>
                  <a:schemeClr val="accent2">
                    <a:lumMod val="60000"/>
                    <a:lumOff val="40000"/>
                  </a:schemeClr>
                </a:solidFill>
                <a:effectLst/>
                <a:uLnTx/>
                <a:uFillTx/>
                <a:latin typeface="Calibri" panose="020F0502020204030204"/>
                <a:ea typeface="+mn-ea"/>
                <a:cs typeface="+mn-cs"/>
              </a:rPr>
              <a:t>Beleids-alternatieven</a:t>
            </a:r>
            <a:endParaRPr kumimoji="0" lang="nl-NL" sz="12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206" name="Tekstvak 205"/>
          <p:cNvSpPr txBox="1"/>
          <p:nvPr/>
        </p:nvSpPr>
        <p:spPr>
          <a:xfrm>
            <a:off x="182341" y="4021606"/>
            <a:ext cx="1252968" cy="307777"/>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chemeClr val="accent2">
                    <a:lumMod val="40000"/>
                    <a:lumOff val="60000"/>
                  </a:schemeClr>
                </a:solidFill>
                <a:effectLst/>
                <a:uLnTx/>
                <a:uFillTx/>
                <a:latin typeface="Calibri" panose="020F0502020204030204"/>
                <a:ea typeface="+mn-ea"/>
                <a:cs typeface="+mn-cs"/>
              </a:rPr>
              <a:t>BPZ</a:t>
            </a:r>
            <a:endParaRPr kumimoji="0" lang="nl-NL" sz="1400" b="1" i="0" u="none" strike="noStrike" kern="1200" cap="none" spc="0" normalizeH="0" baseline="0" noProof="0" dirty="0">
              <a:ln>
                <a:noFill/>
              </a:ln>
              <a:solidFill>
                <a:schemeClr val="accent2">
                  <a:lumMod val="40000"/>
                  <a:lumOff val="60000"/>
                </a:schemeClr>
              </a:solidFill>
              <a:effectLst/>
              <a:uLnTx/>
              <a:uFillTx/>
              <a:latin typeface="Calibri" panose="020F0502020204030204"/>
              <a:ea typeface="+mn-ea"/>
              <a:cs typeface="+mn-cs"/>
            </a:endParaRPr>
          </a:p>
        </p:txBody>
      </p:sp>
      <p:cxnSp>
        <p:nvCxnSpPr>
          <p:cNvPr id="207" name="Rechte verbindingslijn 206"/>
          <p:cNvCxnSpPr/>
          <p:nvPr/>
        </p:nvCxnSpPr>
        <p:spPr>
          <a:xfrm>
            <a:off x="1503347" y="5542114"/>
            <a:ext cx="10582618" cy="0"/>
          </a:xfrm>
          <a:prstGeom prst="line">
            <a:avLst/>
          </a:prstGeom>
          <a:noFill/>
          <a:ln w="57150" cap="flat" cmpd="sng" algn="ctr">
            <a:solidFill>
              <a:schemeClr val="accent6">
                <a:lumMod val="40000"/>
                <a:lumOff val="60000"/>
              </a:schemeClr>
            </a:solidFill>
            <a:prstDash val="solid"/>
          </a:ln>
          <a:effectLst/>
        </p:spPr>
      </p:cxnSp>
      <p:sp>
        <p:nvSpPr>
          <p:cNvPr id="208" name="Ovaal 207"/>
          <p:cNvSpPr/>
          <p:nvPr/>
        </p:nvSpPr>
        <p:spPr>
          <a:xfrm>
            <a:off x="4645428" y="5444746"/>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09" name="Ovaal 208"/>
          <p:cNvSpPr/>
          <p:nvPr/>
        </p:nvSpPr>
        <p:spPr>
          <a:xfrm>
            <a:off x="2870400" y="5445590"/>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10" name="Ovaal 209"/>
          <p:cNvSpPr/>
          <p:nvPr/>
        </p:nvSpPr>
        <p:spPr>
          <a:xfrm>
            <a:off x="6116124" y="5449166"/>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11" name="Tekstvak 210"/>
          <p:cNvSpPr txBox="1"/>
          <p:nvPr/>
        </p:nvSpPr>
        <p:spPr>
          <a:xfrm>
            <a:off x="5824570" y="4978948"/>
            <a:ext cx="1831407" cy="461665"/>
          </a:xfrm>
          <a:prstGeom prst="rect">
            <a:avLst/>
          </a:prstGeom>
          <a:noFill/>
        </p:spPr>
        <p:txBody>
          <a:bodyPr wrap="square" rtlCol="0">
            <a:spAutoFit/>
          </a:bodyPr>
          <a:lstStyle/>
          <a:p>
            <a:pPr lvl="0" defTabSz="685814">
              <a:defRPr/>
            </a:pPr>
            <a:r>
              <a:rPr lang="en-GB" sz="1200" dirty="0" err="1">
                <a:solidFill>
                  <a:schemeClr val="accent6">
                    <a:lumMod val="60000"/>
                    <a:lumOff val="40000"/>
                  </a:schemeClr>
                </a:solidFill>
              </a:rPr>
              <a:t>Resultaten</a:t>
            </a:r>
            <a:r>
              <a:rPr lang="en-GB" sz="1200" dirty="0">
                <a:solidFill>
                  <a:schemeClr val="accent6">
                    <a:lumMod val="60000"/>
                    <a:lumOff val="40000"/>
                  </a:schemeClr>
                </a:solidFill>
              </a:rPr>
              <a:t> KP ZSS </a:t>
            </a:r>
            <a:r>
              <a:rPr lang="en-GB" sz="1200" dirty="0" err="1">
                <a:solidFill>
                  <a:schemeClr val="accent6">
                    <a:lumMod val="60000"/>
                    <a:lumOff val="40000"/>
                  </a:schemeClr>
                </a:solidFill>
              </a:rPr>
              <a:t>fase</a:t>
            </a:r>
            <a:r>
              <a:rPr lang="en-GB" sz="1200" dirty="0">
                <a:solidFill>
                  <a:schemeClr val="accent6">
                    <a:lumMod val="60000"/>
                    <a:lumOff val="40000"/>
                  </a:schemeClr>
                </a:solidFill>
              </a:rPr>
              <a:t> 2 (</a:t>
            </a:r>
            <a:r>
              <a:rPr lang="en-GB" sz="1200" dirty="0" err="1">
                <a:solidFill>
                  <a:schemeClr val="accent6">
                    <a:lumMod val="60000"/>
                    <a:lumOff val="40000"/>
                  </a:schemeClr>
                </a:solidFill>
              </a:rPr>
              <a:t>o.a</a:t>
            </a:r>
            <a:r>
              <a:rPr lang="en-GB" sz="1200" dirty="0">
                <a:solidFill>
                  <a:schemeClr val="accent6">
                    <a:lumMod val="60000"/>
                    <a:lumOff val="40000"/>
                  </a:schemeClr>
                </a:solidFill>
              </a:rPr>
              <a:t>. </a:t>
            </a:r>
            <a:r>
              <a:rPr lang="en-GB" sz="1200" dirty="0" err="1">
                <a:solidFill>
                  <a:schemeClr val="accent6">
                    <a:lumMod val="60000"/>
                    <a:lumOff val="40000"/>
                  </a:schemeClr>
                </a:solidFill>
              </a:rPr>
              <a:t>adaptatiepaden</a:t>
            </a:r>
            <a:r>
              <a:rPr lang="en-GB" sz="1200" dirty="0">
                <a:solidFill>
                  <a:schemeClr val="accent6">
                    <a:lumMod val="60000"/>
                    <a:lumOff val="40000"/>
                  </a:schemeClr>
                </a:solidFill>
              </a:rPr>
              <a:t>)</a:t>
            </a:r>
            <a:endParaRPr lang="nl-NL" sz="1200" dirty="0">
              <a:solidFill>
                <a:schemeClr val="accent6">
                  <a:lumMod val="60000"/>
                  <a:lumOff val="40000"/>
                </a:schemeClr>
              </a:solidFill>
            </a:endParaRPr>
          </a:p>
        </p:txBody>
      </p:sp>
      <p:sp>
        <p:nvSpPr>
          <p:cNvPr id="212" name="Tekstvak 211"/>
          <p:cNvSpPr txBox="1"/>
          <p:nvPr/>
        </p:nvSpPr>
        <p:spPr>
          <a:xfrm>
            <a:off x="2753924" y="4978354"/>
            <a:ext cx="1252968" cy="461665"/>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Tussenbalans </a:t>
            </a:r>
          </a:p>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KP ZSS</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213" name="Tekstvak 212"/>
          <p:cNvSpPr txBox="1"/>
          <p:nvPr/>
        </p:nvSpPr>
        <p:spPr>
          <a:xfrm>
            <a:off x="4001526" y="5682182"/>
            <a:ext cx="1252968" cy="276999"/>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smtClean="0">
                <a:solidFill>
                  <a:schemeClr val="accent6">
                    <a:lumMod val="60000"/>
                    <a:lumOff val="40000"/>
                  </a:schemeClr>
                </a:solidFill>
                <a:latin typeface="Calibri" panose="020F0502020204030204"/>
              </a:rPr>
              <a:t>POW-</a:t>
            </a: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IRM</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214" name="Tekstvak 213"/>
          <p:cNvSpPr txBox="1"/>
          <p:nvPr/>
        </p:nvSpPr>
        <p:spPr>
          <a:xfrm>
            <a:off x="181727" y="5388224"/>
            <a:ext cx="1252968" cy="307777"/>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Omgeving</a:t>
            </a:r>
            <a:endParaRPr kumimoji="0" lang="nl-NL" sz="1400" b="1"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215" name="Ovaal 214"/>
          <p:cNvSpPr/>
          <p:nvPr/>
        </p:nvSpPr>
        <p:spPr>
          <a:xfrm>
            <a:off x="3739839" y="5445590"/>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16" name="Tekstvak 215"/>
          <p:cNvSpPr txBox="1"/>
          <p:nvPr/>
        </p:nvSpPr>
        <p:spPr>
          <a:xfrm>
            <a:off x="3621968" y="5161097"/>
            <a:ext cx="1252968" cy="276999"/>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Deltascenario’s</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217" name="Ovaal 216"/>
          <p:cNvSpPr/>
          <p:nvPr/>
        </p:nvSpPr>
        <p:spPr>
          <a:xfrm>
            <a:off x="2580369" y="5445590"/>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18" name="Tekstvak 217"/>
          <p:cNvSpPr txBox="1"/>
          <p:nvPr/>
        </p:nvSpPr>
        <p:spPr>
          <a:xfrm>
            <a:off x="1902197" y="5680934"/>
            <a:ext cx="1252968" cy="276999"/>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Concept </a:t>
            </a:r>
            <a:r>
              <a:rPr kumimoji="0" lang="nl-NL" sz="1200" b="0" i="0" u="none" strike="noStrike" kern="1200" cap="none" spc="0" normalizeH="0" baseline="0" noProof="0" dirty="0" err="1" smtClean="0">
                <a:ln>
                  <a:noFill/>
                </a:ln>
                <a:solidFill>
                  <a:schemeClr val="accent6">
                    <a:lumMod val="60000"/>
                    <a:lumOff val="40000"/>
                  </a:schemeClr>
                </a:solidFill>
                <a:effectLst/>
                <a:uLnTx/>
                <a:uFillTx/>
                <a:latin typeface="Calibri" panose="020F0502020204030204"/>
                <a:ea typeface="+mn-ea"/>
                <a:cs typeface="+mn-cs"/>
              </a:rPr>
              <a:t>PPLG’s</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131" name="Ovaal 130"/>
          <p:cNvSpPr/>
          <p:nvPr/>
        </p:nvSpPr>
        <p:spPr>
          <a:xfrm>
            <a:off x="137295" y="4740294"/>
            <a:ext cx="144000" cy="144000"/>
          </a:xfrm>
          <a:prstGeom prst="ellipse">
            <a:avLst/>
          </a:prstGeom>
          <a:solidFill>
            <a:sysClr val="window" lastClr="FFFFFF"/>
          </a:solidFill>
          <a:ln w="57150" cap="flat" cmpd="sng" algn="ctr">
            <a:solidFill>
              <a:schemeClr val="accent2">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35" name="Ovaal 134"/>
          <p:cNvSpPr/>
          <p:nvPr/>
        </p:nvSpPr>
        <p:spPr>
          <a:xfrm>
            <a:off x="143084" y="4439766"/>
            <a:ext cx="144000" cy="144000"/>
          </a:xfrm>
          <a:prstGeom prst="ellipse">
            <a:avLst/>
          </a:prstGeom>
          <a:solidFill>
            <a:sysClr val="window" lastClr="FFFFFF"/>
          </a:solidFill>
          <a:ln w="57150" cap="flat" cmpd="sng" algn="ctr">
            <a:solidFill>
              <a:schemeClr val="accent2">
                <a:lumMod val="40000"/>
                <a:lumOff val="60000"/>
              </a:schemeClr>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36" name="Tekstvak 135"/>
          <p:cNvSpPr txBox="1"/>
          <p:nvPr/>
        </p:nvSpPr>
        <p:spPr>
          <a:xfrm>
            <a:off x="313141" y="4291965"/>
            <a:ext cx="1282452" cy="70788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GB" sz="1000" dirty="0" smtClean="0">
                <a:solidFill>
                  <a:schemeClr val="accent2">
                    <a:lumMod val="60000"/>
                    <a:lumOff val="40000"/>
                  </a:schemeClr>
                </a:solidFill>
                <a:latin typeface="Calibri" panose="020F0502020204030204"/>
              </a:rPr>
              <a:t>Ter </a:t>
            </a:r>
            <a:r>
              <a:rPr lang="en-GB" sz="1000" dirty="0" err="1" smtClean="0">
                <a:solidFill>
                  <a:schemeClr val="accent2">
                    <a:lumMod val="60000"/>
                    <a:lumOff val="40000"/>
                  </a:schemeClr>
                </a:solidFill>
                <a:latin typeface="Calibri" panose="020F0502020204030204"/>
              </a:rPr>
              <a:t>bespreking</a:t>
            </a:r>
            <a:endParaRPr lang="en-GB" sz="1000" dirty="0" smtClean="0">
              <a:solidFill>
                <a:schemeClr val="accent2">
                  <a:lumMod val="60000"/>
                  <a:lumOff val="40000"/>
                </a:schemeClr>
              </a:solidFill>
              <a:latin typeface="Calibri" panose="020F0502020204030204"/>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nl-NL" sz="1000" b="0" i="0" u="none" strike="noStrike" kern="1200" cap="none" spc="0" normalizeH="0" baseline="0" noProof="0" dirty="0" smtClean="0">
                <a:ln>
                  <a:noFill/>
                </a:ln>
                <a:solidFill>
                  <a:schemeClr val="accent2">
                    <a:lumMod val="60000"/>
                    <a:lumOff val="40000"/>
                  </a:schemeClr>
                </a:solidFill>
                <a:effectLst/>
                <a:uLnTx/>
                <a:uFillTx/>
                <a:latin typeface="Calibri" panose="020F0502020204030204"/>
                <a:ea typeface="+mn-ea"/>
                <a:cs typeface="+mn-cs"/>
              </a:rPr>
              <a:t>Ter besluitvorming</a:t>
            </a:r>
            <a:endParaRPr kumimoji="0" lang="nl-NL" sz="10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cxnSp>
        <p:nvCxnSpPr>
          <p:cNvPr id="137" name="Rechte verbindingslijn met pijl 136"/>
          <p:cNvCxnSpPr/>
          <p:nvPr/>
        </p:nvCxnSpPr>
        <p:spPr>
          <a:xfrm>
            <a:off x="8719363" y="2014748"/>
            <a:ext cx="0" cy="612000"/>
          </a:xfrm>
          <a:prstGeom prst="straightConnector1">
            <a:avLst/>
          </a:prstGeom>
          <a:ln w="3810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38" name="Tekstvak 137"/>
          <p:cNvSpPr txBox="1"/>
          <p:nvPr/>
        </p:nvSpPr>
        <p:spPr>
          <a:xfrm>
            <a:off x="8640653" y="2831227"/>
            <a:ext cx="1307549" cy="461665"/>
          </a:xfrm>
          <a:prstGeom prst="rect">
            <a:avLst/>
          </a:prstGeom>
          <a:noFill/>
          <a:ln>
            <a:noFill/>
          </a:ln>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C00000"/>
                </a:solidFill>
                <a:effectLst/>
                <a:uLnTx/>
                <a:uFillTx/>
                <a:latin typeface="Calibri" panose="020F0502020204030204"/>
                <a:ea typeface="+mn-ea"/>
                <a:cs typeface="+mn-cs"/>
              </a:rPr>
              <a:t>10. Concept voorkeurspakket</a:t>
            </a:r>
            <a:endParaRPr kumimoji="0" lang="nl-NL" sz="135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139" name="Ovaal 138"/>
          <p:cNvSpPr/>
          <p:nvPr/>
        </p:nvSpPr>
        <p:spPr>
          <a:xfrm>
            <a:off x="9646077" y="2625560"/>
            <a:ext cx="193047" cy="193047"/>
          </a:xfrm>
          <a:prstGeom prst="ellipse">
            <a:avLst/>
          </a:prstGeom>
          <a:solidFill>
            <a:schemeClr val="bg1"/>
          </a:solidFill>
          <a:ln w="57150">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1200" cap="none" spc="0" normalizeH="0" baseline="0" noProof="0">
              <a:ln>
                <a:noFill/>
              </a:ln>
              <a:solidFill>
                <a:prstClr val="white"/>
              </a:solidFill>
              <a:effectLst/>
              <a:uLnTx/>
              <a:uFillTx/>
              <a:latin typeface="Verdana"/>
              <a:ea typeface="+mn-ea"/>
              <a:cs typeface="+mn-cs"/>
            </a:endParaRPr>
          </a:p>
        </p:txBody>
      </p:sp>
      <p:sp>
        <p:nvSpPr>
          <p:cNvPr id="145" name="Tekstvak 144"/>
          <p:cNvSpPr txBox="1"/>
          <p:nvPr/>
        </p:nvSpPr>
        <p:spPr>
          <a:xfrm>
            <a:off x="10139259" y="2835918"/>
            <a:ext cx="1633767" cy="461665"/>
          </a:xfrm>
          <a:prstGeom prst="rect">
            <a:avLst/>
          </a:prstGeom>
          <a:noFill/>
          <a:ln>
            <a:noFill/>
          </a:ln>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C00000"/>
                </a:solidFill>
                <a:effectLst/>
                <a:uLnTx/>
                <a:uFillTx/>
                <a:latin typeface="Calibri" panose="020F0502020204030204"/>
                <a:ea typeface="+mn-ea"/>
                <a:cs typeface="+mn-cs"/>
              </a:rPr>
              <a:t>10. Voorkeursstrategie en -maatregelpakket</a:t>
            </a:r>
            <a:endParaRPr kumimoji="0" lang="nl-NL" sz="135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146" name="Ovaal 145"/>
          <p:cNvSpPr/>
          <p:nvPr/>
        </p:nvSpPr>
        <p:spPr>
          <a:xfrm>
            <a:off x="10237727" y="2630004"/>
            <a:ext cx="193047" cy="193047"/>
          </a:xfrm>
          <a:prstGeom prst="ellipse">
            <a:avLst/>
          </a:prstGeom>
          <a:solidFill>
            <a:schemeClr val="bg1"/>
          </a:solidFill>
          <a:ln w="57150">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1200" cap="none" spc="0" normalizeH="0" baseline="0" noProof="0">
              <a:ln>
                <a:noFill/>
              </a:ln>
              <a:solidFill>
                <a:prstClr val="white"/>
              </a:solidFill>
              <a:effectLst/>
              <a:uLnTx/>
              <a:uFillTx/>
              <a:latin typeface="Verdana"/>
              <a:ea typeface="+mn-ea"/>
              <a:cs typeface="+mn-cs"/>
            </a:endParaRPr>
          </a:p>
        </p:txBody>
      </p:sp>
      <p:sp>
        <p:nvSpPr>
          <p:cNvPr id="124" name="Tekstvak 123"/>
          <p:cNvSpPr txBox="1"/>
          <p:nvPr/>
        </p:nvSpPr>
        <p:spPr>
          <a:xfrm>
            <a:off x="8521162" y="1220667"/>
            <a:ext cx="2031478" cy="461665"/>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8. Beleidsalternatieven² + </a:t>
            </a:r>
          </a:p>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9. Ontwikkelpadenkaarten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76" name="Tekstvak 175"/>
          <p:cNvSpPr txBox="1"/>
          <p:nvPr/>
        </p:nvSpPr>
        <p:spPr>
          <a:xfrm>
            <a:off x="7069926" y="1215859"/>
            <a:ext cx="1614355"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Concrete nationale DPZW-doelen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88" name="Tekstvak 187"/>
          <p:cNvSpPr txBox="1"/>
          <p:nvPr/>
        </p:nvSpPr>
        <p:spPr>
          <a:xfrm>
            <a:off x="5679068" y="5662989"/>
            <a:ext cx="2361148" cy="646331"/>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Afstemming concept herijking deltabeslissing</a:t>
            </a:r>
            <a:r>
              <a:rPr kumimoji="0" lang="nl-NL" sz="1200" b="0" i="0" u="none" strike="noStrike" kern="1200" cap="none" spc="0" normalizeH="0" noProof="0" dirty="0" smtClean="0">
                <a:ln>
                  <a:noFill/>
                </a:ln>
                <a:solidFill>
                  <a:schemeClr val="accent6">
                    <a:lumMod val="60000"/>
                    <a:lumOff val="40000"/>
                  </a:schemeClr>
                </a:solidFill>
                <a:effectLst/>
                <a:uLnTx/>
                <a:uFillTx/>
                <a:latin typeface="Calibri" panose="020F0502020204030204"/>
                <a:ea typeface="+mn-ea"/>
                <a:cs typeface="+mn-cs"/>
              </a:rPr>
              <a:t> </a:t>
            </a: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zoetwater met DP</a:t>
            </a:r>
            <a:r>
              <a:rPr kumimoji="0" lang="nl-NL" sz="1200" b="0" i="0" u="none" strike="noStrike" kern="1200" cap="none" spc="0" normalizeH="0" noProof="0" dirty="0" smtClean="0">
                <a:ln>
                  <a:noFill/>
                </a:ln>
                <a:solidFill>
                  <a:schemeClr val="accent6">
                    <a:lumMod val="60000"/>
                    <a:lumOff val="40000"/>
                  </a:schemeClr>
                </a:solidFill>
                <a:effectLst/>
                <a:uLnTx/>
                <a:uFillTx/>
                <a:latin typeface="Calibri" panose="020F0502020204030204"/>
                <a:ea typeface="+mn-ea"/>
                <a:cs typeface="+mn-cs"/>
              </a:rPr>
              <a:t> deelprogramma’s</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192" name="Ovaal 191"/>
          <p:cNvSpPr/>
          <p:nvPr/>
        </p:nvSpPr>
        <p:spPr>
          <a:xfrm>
            <a:off x="7595038" y="5438012"/>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94" name="Ovaal 193"/>
          <p:cNvSpPr/>
          <p:nvPr/>
        </p:nvSpPr>
        <p:spPr>
          <a:xfrm>
            <a:off x="5824570" y="4063547"/>
            <a:ext cx="193047" cy="193047"/>
          </a:xfrm>
          <a:prstGeom prst="ellipse">
            <a:avLst/>
          </a:prstGeom>
          <a:solidFill>
            <a:sysClr val="window" lastClr="FFFFFF"/>
          </a:solidFill>
          <a:ln w="57150" cap="flat" cmpd="sng" algn="ctr">
            <a:solidFill>
              <a:schemeClr val="accent2">
                <a:lumMod val="40000"/>
                <a:lumOff val="60000"/>
              </a:schemeClr>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00" name="Tekstvak 199"/>
          <p:cNvSpPr txBox="1"/>
          <p:nvPr/>
        </p:nvSpPr>
        <p:spPr>
          <a:xfrm>
            <a:off x="4823514" y="3604592"/>
            <a:ext cx="1357394"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lumMod val="60000"/>
                    <a:lumOff val="40000"/>
                  </a:schemeClr>
                </a:solidFill>
                <a:effectLst/>
                <a:uLnTx/>
                <a:uFillTx/>
                <a:latin typeface="Calibri" panose="020F0502020204030204"/>
                <a:ea typeface="+mn-ea"/>
                <a:cs typeface="+mn-cs"/>
              </a:rPr>
              <a:t>Landelijke knelpuntenanalyse</a:t>
            </a:r>
            <a:endParaRPr kumimoji="0" lang="nl-NL" sz="12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219" name="Ovaal 218"/>
          <p:cNvSpPr/>
          <p:nvPr/>
        </p:nvSpPr>
        <p:spPr>
          <a:xfrm>
            <a:off x="8192608" y="5444746"/>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20" name="Tekstvak 219"/>
          <p:cNvSpPr txBox="1"/>
          <p:nvPr/>
        </p:nvSpPr>
        <p:spPr>
          <a:xfrm>
            <a:off x="8077621" y="5662989"/>
            <a:ext cx="1856770" cy="646331"/>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lang="nl-NL" sz="1200" dirty="0" smtClean="0">
                <a:solidFill>
                  <a:schemeClr val="accent6">
                    <a:lumMod val="60000"/>
                    <a:lumOff val="40000"/>
                  </a:schemeClr>
                </a:solidFill>
                <a:latin typeface="Calibri" panose="020F0502020204030204"/>
              </a:rPr>
              <a:t>Meer duidelijkheid over eindpunt afvoerverdeling en rivierbodemligging IRM</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ndParaRPr>
          </a:p>
        </p:txBody>
      </p:sp>
      <p:sp>
        <p:nvSpPr>
          <p:cNvPr id="221" name="Ovaal 220"/>
          <p:cNvSpPr/>
          <p:nvPr/>
        </p:nvSpPr>
        <p:spPr>
          <a:xfrm>
            <a:off x="5399385" y="5444746"/>
            <a:ext cx="193047" cy="193047"/>
          </a:xfrm>
          <a:prstGeom prst="ellipse">
            <a:avLst/>
          </a:prstGeom>
          <a:solidFill>
            <a:sysClr val="window" lastClr="FFFFFF"/>
          </a:solidFill>
          <a:ln w="57150" cap="flat" cmpd="sng" algn="ctr">
            <a:solidFill>
              <a:schemeClr val="accent6">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22" name="Tekstvak 221"/>
          <p:cNvSpPr txBox="1"/>
          <p:nvPr/>
        </p:nvSpPr>
        <p:spPr>
          <a:xfrm>
            <a:off x="4777781" y="4978084"/>
            <a:ext cx="958179"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lumMod val="60000"/>
                    <a:lumOff val="40000"/>
                  </a:schemeClr>
                </a:solidFill>
                <a:effectLst/>
                <a:uLnTx/>
                <a:uFillTx/>
                <a:latin typeface="Calibri" panose="020F0502020204030204"/>
                <a:ea typeface="+mn-ea"/>
                <a:cs typeface="+mn-cs"/>
              </a:rPr>
              <a:t>Definitieve</a:t>
            </a:r>
            <a:r>
              <a:rPr kumimoji="0" lang="nl-NL" sz="1200" b="0" i="0" u="none" strike="noStrike" kern="1200" cap="none" spc="0" normalizeH="0" noProof="0" dirty="0" smtClean="0">
                <a:ln>
                  <a:noFill/>
                </a:ln>
                <a:solidFill>
                  <a:schemeClr val="accent6">
                    <a:lumMod val="60000"/>
                    <a:lumOff val="40000"/>
                  </a:schemeClr>
                </a:solidFill>
                <a:effectLst/>
                <a:uLnTx/>
                <a:uFillTx/>
                <a:latin typeface="Calibri" panose="020F0502020204030204"/>
                <a:ea typeface="+mn-ea"/>
                <a:cs typeface="+mn-cs"/>
              </a:rPr>
              <a:t> </a:t>
            </a:r>
            <a:r>
              <a:rPr kumimoji="0" lang="nl-NL" sz="1200" b="0" i="0" u="none" strike="noStrike" kern="1200" cap="none" spc="0" normalizeH="0" baseline="0" noProof="0" dirty="0" err="1" smtClean="0">
                <a:ln>
                  <a:noFill/>
                </a:ln>
                <a:solidFill>
                  <a:schemeClr val="accent6">
                    <a:lumMod val="60000"/>
                    <a:lumOff val="40000"/>
                  </a:schemeClr>
                </a:solidFill>
                <a:effectLst/>
                <a:uLnTx/>
                <a:uFillTx/>
                <a:latin typeface="Calibri" panose="020F0502020204030204"/>
                <a:ea typeface="+mn-ea"/>
                <a:cs typeface="+mn-cs"/>
              </a:rPr>
              <a:t>PPLG’s</a:t>
            </a:r>
            <a:endParaRPr kumimoji="0" lang="nl-NL" sz="1200" b="0" i="0" u="none" strike="noStrike" kern="1200" cap="none" spc="0" normalizeH="0" baseline="0" noProof="0" dirty="0">
              <a:ln>
                <a:noFill/>
              </a:ln>
              <a:solidFill>
                <a:schemeClr val="accent6">
                  <a:lumMod val="60000"/>
                  <a:lumOff val="40000"/>
                </a:schemeClr>
              </a:solidFill>
              <a:effectLst/>
              <a:uLnTx/>
              <a:uFillTx/>
              <a:latin typeface="Calibri" panose="020F0502020204030204"/>
              <a:ea typeface="+mn-ea"/>
              <a:cs typeface="+mn-cs"/>
            </a:endParaRPr>
          </a:p>
        </p:txBody>
      </p:sp>
      <p:sp>
        <p:nvSpPr>
          <p:cNvPr id="223" name="Tekstvak 222"/>
          <p:cNvSpPr txBox="1"/>
          <p:nvPr/>
        </p:nvSpPr>
        <p:spPr>
          <a:xfrm>
            <a:off x="5015880" y="692696"/>
            <a:ext cx="1402130" cy="276999"/>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en-GB" sz="1200" dirty="0">
                <a:solidFill>
                  <a:srgbClr val="00B050"/>
                </a:solidFill>
                <a:latin typeface="Calibri" panose="020F0502020204030204"/>
              </a:rPr>
              <a:t>4</a:t>
            </a:r>
            <a:r>
              <a:rPr lang="en-GB" sz="1200" dirty="0" smtClean="0">
                <a:solidFill>
                  <a:srgbClr val="00B050"/>
                </a:solidFill>
                <a:latin typeface="Calibri" panose="020F0502020204030204"/>
              </a:rPr>
              <a:t>. Peer review</a:t>
            </a:r>
            <a:endParaRPr kumimoji="0" lang="nl-NL" sz="1200" b="0" i="0" u="none" strike="noStrike" kern="1200" cap="none" spc="0" normalizeH="0" baseline="0" noProof="0" dirty="0">
              <a:ln>
                <a:noFill/>
              </a:ln>
              <a:solidFill>
                <a:srgbClr val="00B050"/>
              </a:solidFill>
              <a:effectLst/>
              <a:uLnTx/>
              <a:uFillTx/>
              <a:latin typeface="Calibri" panose="020F0502020204030204"/>
            </a:endParaRPr>
          </a:p>
        </p:txBody>
      </p:sp>
      <p:sp>
        <p:nvSpPr>
          <p:cNvPr id="224" name="Ovaal 223"/>
          <p:cNvSpPr/>
          <p:nvPr/>
        </p:nvSpPr>
        <p:spPr>
          <a:xfrm>
            <a:off x="4339932" y="4059745"/>
            <a:ext cx="193047" cy="193047"/>
          </a:xfrm>
          <a:prstGeom prst="ellipse">
            <a:avLst/>
          </a:prstGeom>
          <a:solidFill>
            <a:sysClr val="window" lastClr="FFFFFF"/>
          </a:solidFill>
          <a:ln w="57150" cap="flat" cmpd="sng" algn="ctr">
            <a:solidFill>
              <a:schemeClr val="accent2">
                <a:lumMod val="40000"/>
                <a:lumOff val="60000"/>
              </a:schemeClr>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25" name="Tekstvak 224"/>
          <p:cNvSpPr txBox="1"/>
          <p:nvPr/>
        </p:nvSpPr>
        <p:spPr>
          <a:xfrm>
            <a:off x="3803633" y="4258363"/>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err="1" smtClean="0">
                <a:solidFill>
                  <a:schemeClr val="accent2">
                    <a:lumMod val="60000"/>
                    <a:lumOff val="40000"/>
                  </a:schemeClr>
                </a:solidFill>
                <a:latin typeface="Calibri" panose="020F0502020204030204"/>
              </a:rPr>
              <a:t>Beoordelings-criteria</a:t>
            </a:r>
            <a:endParaRPr kumimoji="0" lang="nl-NL" sz="1200" b="0" i="0" u="none" strike="noStrike" kern="1200" cap="none" spc="0" normalizeH="0" baseline="0" noProof="0" dirty="0">
              <a:ln>
                <a:noFill/>
              </a:ln>
              <a:solidFill>
                <a:schemeClr val="accent2">
                  <a:lumMod val="60000"/>
                  <a:lumOff val="40000"/>
                </a:schemeClr>
              </a:solidFill>
              <a:effectLst/>
              <a:uLnTx/>
              <a:uFillTx/>
              <a:latin typeface="Calibri" panose="020F0502020204030204"/>
              <a:ea typeface="+mn-ea"/>
              <a:cs typeface="+mn-cs"/>
            </a:endParaRPr>
          </a:p>
        </p:txBody>
      </p:sp>
      <p:sp>
        <p:nvSpPr>
          <p:cNvPr id="227" name="Tekstvak 226"/>
          <p:cNvSpPr txBox="1"/>
          <p:nvPr/>
        </p:nvSpPr>
        <p:spPr>
          <a:xfrm>
            <a:off x="6168008" y="548680"/>
            <a:ext cx="2036483"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noProof="0" dirty="0" smtClean="0">
                <a:solidFill>
                  <a:srgbClr val="0070C0"/>
                </a:solidFill>
                <a:latin typeface="Calibri" panose="020F0502020204030204"/>
              </a:rPr>
              <a:t>Concept herijking deltabeslissing </a:t>
            </a:r>
            <a:r>
              <a:rPr lang="nl-NL" sz="1200" noProof="0" dirty="0" err="1">
                <a:solidFill>
                  <a:srgbClr val="0070C0"/>
                </a:solidFill>
                <a:latin typeface="Calibri" panose="020F0502020204030204"/>
              </a:rPr>
              <a:t>z</a:t>
            </a:r>
            <a:r>
              <a:rPr lang="nl-NL" sz="1200" dirty="0" smtClean="0">
                <a:solidFill>
                  <a:srgbClr val="0070C0"/>
                </a:solidFill>
                <a:latin typeface="Calibri" panose="020F0502020204030204"/>
              </a:rPr>
              <a:t>oe</a:t>
            </a:r>
            <a:r>
              <a:rPr lang="nl-NL" sz="1200" noProof="0" dirty="0" err="1" smtClean="0">
                <a:solidFill>
                  <a:srgbClr val="0070C0"/>
                </a:solidFill>
                <a:latin typeface="Calibri" panose="020F0502020204030204"/>
              </a:rPr>
              <a:t>twater</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30" name="Tekstvak 229"/>
          <p:cNvSpPr txBox="1"/>
          <p:nvPr/>
        </p:nvSpPr>
        <p:spPr>
          <a:xfrm>
            <a:off x="3537492" y="1227122"/>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en-GB" sz="1200" noProof="0" dirty="0" smtClean="0">
                <a:solidFill>
                  <a:srgbClr val="0070C0"/>
                </a:solidFill>
                <a:latin typeface="Calibri" panose="020F0502020204030204"/>
              </a:rPr>
              <a:t>0. </a:t>
            </a:r>
            <a:r>
              <a:rPr lang="en-GB" sz="1200" noProof="0" dirty="0" err="1" smtClean="0">
                <a:solidFill>
                  <a:srgbClr val="0070C0"/>
                </a:solidFill>
                <a:latin typeface="Calibri" panose="020F0502020204030204"/>
              </a:rPr>
              <a:t>Beoordelings</a:t>
            </a:r>
            <a:r>
              <a:rPr lang="en-GB" sz="1200" noProof="0" dirty="0" smtClean="0">
                <a:solidFill>
                  <a:srgbClr val="0070C0"/>
                </a:solidFill>
                <a:latin typeface="Calibri" panose="020F0502020204030204"/>
              </a:rPr>
              <a:t>-criteria</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31" name="Ovaal 230"/>
          <p:cNvSpPr/>
          <p:nvPr/>
        </p:nvSpPr>
        <p:spPr>
          <a:xfrm>
            <a:off x="4061866" y="1703423"/>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235" name="Ovaal 234"/>
          <p:cNvSpPr/>
          <p:nvPr/>
        </p:nvSpPr>
        <p:spPr>
          <a:xfrm>
            <a:off x="7894751" y="1699509"/>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236" name="Ovaal 235"/>
          <p:cNvSpPr/>
          <p:nvPr/>
        </p:nvSpPr>
        <p:spPr>
          <a:xfrm>
            <a:off x="7022851" y="1700584"/>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grpSp>
        <p:nvGrpSpPr>
          <p:cNvPr id="11" name="Groep 10"/>
          <p:cNvGrpSpPr/>
          <p:nvPr/>
        </p:nvGrpSpPr>
        <p:grpSpPr>
          <a:xfrm>
            <a:off x="1499498" y="33202"/>
            <a:ext cx="10920957" cy="360711"/>
            <a:chOff x="1503598" y="187969"/>
            <a:chExt cx="10920957" cy="360711"/>
          </a:xfrm>
        </p:grpSpPr>
        <p:grpSp>
          <p:nvGrpSpPr>
            <p:cNvPr id="123" name="Groep 122"/>
            <p:cNvGrpSpPr/>
            <p:nvPr/>
          </p:nvGrpSpPr>
          <p:grpSpPr>
            <a:xfrm>
              <a:off x="1503598" y="187969"/>
              <a:ext cx="9735230" cy="360711"/>
              <a:chOff x="1077599" y="548009"/>
              <a:chExt cx="9735230" cy="360711"/>
            </a:xfrm>
          </p:grpSpPr>
          <p:cxnSp>
            <p:nvCxnSpPr>
              <p:cNvPr id="140"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1077599" y="908720"/>
                <a:ext cx="2340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sp>
            <p:nvSpPr>
              <p:cNvPr id="142" name="Tekstvak 20">
                <a:extLst>
                  <a:ext uri="{FF2B5EF4-FFF2-40B4-BE49-F238E27FC236}">
                    <a16:creationId xmlns:a16="http://schemas.microsoft.com/office/drawing/2014/main" id="{08A90104-1FED-4316-F490-5118718AD26A}"/>
                  </a:ext>
                </a:extLst>
              </p:cNvPr>
              <p:cNvSpPr txBox="1"/>
              <p:nvPr/>
            </p:nvSpPr>
            <p:spPr>
              <a:xfrm>
                <a:off x="9048328" y="548680"/>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besluitvorming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3" name="Tekstvak 23">
                <a:extLst>
                  <a:ext uri="{FF2B5EF4-FFF2-40B4-BE49-F238E27FC236}">
                    <a16:creationId xmlns:a16="http://schemas.microsoft.com/office/drawing/2014/main" id="{DD637BC6-2CF0-9581-00B2-A3CAAF49C6E4}"/>
                  </a:ext>
                </a:extLst>
              </p:cNvPr>
              <p:cNvSpPr txBox="1"/>
              <p:nvPr/>
            </p:nvSpPr>
            <p:spPr>
              <a:xfrm>
                <a:off x="6558395" y="548009"/>
                <a:ext cx="185653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dirty="0">
                    <a:solidFill>
                      <a:prstClr val="white">
                        <a:lumMod val="50000"/>
                      </a:prstClr>
                    </a:solidFill>
                    <a:latin typeface="Calibri" panose="020F0502020204030204"/>
                  </a:rPr>
                  <a:t>b</a:t>
                </a:r>
                <a:r>
                  <a:rPr kumimoji="0" lang="nl-NL" sz="1200" b="0" i="0" u="none" strike="noStrike" kern="1200" cap="none" spc="0" normalizeH="0" baseline="0" noProof="0" dirty="0" err="1" smtClean="0">
                    <a:ln>
                      <a:noFill/>
                    </a:ln>
                    <a:solidFill>
                      <a:prstClr val="white">
                        <a:lumMod val="50000"/>
                      </a:prstClr>
                    </a:solidFill>
                    <a:effectLst/>
                    <a:uLnTx/>
                    <a:uFillTx/>
                    <a:latin typeface="Calibri" panose="020F0502020204030204"/>
                    <a:ea typeface="+mn-ea"/>
                    <a:cs typeface="+mn-cs"/>
                  </a:rPr>
                  <a:t>eoordeling</a:t>
                </a: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 en afweging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4" name="Tekstvak 23">
                <a:extLst>
                  <a:ext uri="{FF2B5EF4-FFF2-40B4-BE49-F238E27FC236}">
                    <a16:creationId xmlns:a16="http://schemas.microsoft.com/office/drawing/2014/main" id="{1B1E1550-2A1C-BFFC-DA4B-F25323E396B7}"/>
                  </a:ext>
                </a:extLst>
              </p:cNvPr>
              <p:cNvSpPr txBox="1"/>
              <p:nvPr/>
            </p:nvSpPr>
            <p:spPr>
              <a:xfrm>
                <a:off x="3483354" y="548009"/>
                <a:ext cx="2247203"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dirty="0" smtClean="0">
                    <a:solidFill>
                      <a:prstClr val="white">
                        <a:lumMod val="50000"/>
                      </a:prstClr>
                    </a:solidFill>
                    <a:latin typeface="Calibri" panose="020F0502020204030204"/>
                  </a:rPr>
                  <a:t>opgave en </a:t>
                </a:r>
                <a:r>
                  <a:rPr kumimoji="0" lang="nl-NL" sz="1200" b="0" i="0" u="none" strike="noStrike" kern="1200" cap="none" spc="0" normalizeH="0" noProof="0" dirty="0" smtClean="0">
                    <a:ln>
                      <a:noFill/>
                    </a:ln>
                    <a:solidFill>
                      <a:prstClr val="white">
                        <a:lumMod val="50000"/>
                      </a:prstClr>
                    </a:solidFill>
                    <a:effectLst/>
                    <a:uLnTx/>
                    <a:uFillTx/>
                    <a:latin typeface="Calibri" panose="020F0502020204030204"/>
                    <a:ea typeface="+mn-ea"/>
                    <a:cs typeface="+mn-cs"/>
                  </a:rPr>
                  <a:t>maatregelen</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149" name="Tekstvak 23">
                <a:extLst>
                  <a:ext uri="{FF2B5EF4-FFF2-40B4-BE49-F238E27FC236}">
                    <a16:creationId xmlns:a16="http://schemas.microsoft.com/office/drawing/2014/main" id="{1B1E1550-2A1C-BFFC-DA4B-F25323E396B7}"/>
                  </a:ext>
                </a:extLst>
              </p:cNvPr>
              <p:cNvSpPr txBox="1"/>
              <p:nvPr/>
            </p:nvSpPr>
            <p:spPr>
              <a:xfrm>
                <a:off x="1432932" y="548680"/>
                <a:ext cx="161778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voorbereiding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154"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5799505" y="908720"/>
                <a:ext cx="352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158"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9327470" y="908720"/>
                <a:ext cx="118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160"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3423505" y="908720"/>
                <a:ext cx="2376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grpSp>
        <p:sp>
          <p:nvSpPr>
            <p:cNvPr id="250" name="Tekstvak 20">
              <a:extLst>
                <a:ext uri="{FF2B5EF4-FFF2-40B4-BE49-F238E27FC236}">
                  <a16:creationId xmlns:a16="http://schemas.microsoft.com/office/drawing/2014/main" id="{08A90104-1FED-4316-F490-5118718AD26A}"/>
                </a:ext>
              </a:extLst>
            </p:cNvPr>
            <p:cNvSpPr txBox="1"/>
            <p:nvPr/>
          </p:nvSpPr>
          <p:spPr>
            <a:xfrm>
              <a:off x="10660054" y="194693"/>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borging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251" name="Straight Arrow Connector 23">
              <a:extLst>
                <a:ext uri="{FF2B5EF4-FFF2-40B4-BE49-F238E27FC236}">
                  <a16:creationId xmlns:a16="http://schemas.microsoft.com/office/drawing/2014/main" id="{189F7897-F2AF-051B-35D5-1A9D116BCDEC}"/>
                </a:ext>
              </a:extLst>
            </p:cNvPr>
            <p:cNvCxnSpPr>
              <a:cxnSpLocks/>
            </p:cNvCxnSpPr>
            <p:nvPr/>
          </p:nvCxnSpPr>
          <p:spPr>
            <a:xfrm>
              <a:off x="10935631" y="544815"/>
              <a:ext cx="1146220" cy="0"/>
            </a:xfrm>
            <a:prstGeom prst="straightConnector1">
              <a:avLst/>
            </a:prstGeom>
            <a:noFill/>
            <a:ln w="57150" cap="flat" cmpd="sng" algn="ctr">
              <a:solidFill>
                <a:schemeClr val="bg1">
                  <a:lumMod val="65000"/>
                </a:schemeClr>
              </a:solidFill>
              <a:prstDash val="solid"/>
              <a:miter lim="800000"/>
              <a:headEnd type="triangle" w="med" len="med"/>
              <a:tailEnd type="none" w="med" len="med"/>
            </a:ln>
            <a:effectLst/>
          </p:spPr>
        </p:cxnSp>
      </p:grpSp>
      <p:sp>
        <p:nvSpPr>
          <p:cNvPr id="182" name="Ovaal 181"/>
          <p:cNvSpPr/>
          <p:nvPr/>
        </p:nvSpPr>
        <p:spPr>
          <a:xfrm>
            <a:off x="3157019" y="1708054"/>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85" name="Tekstvak 184"/>
          <p:cNvSpPr txBox="1"/>
          <p:nvPr/>
        </p:nvSpPr>
        <p:spPr>
          <a:xfrm>
            <a:off x="2066078" y="1068131"/>
            <a:ext cx="1386721" cy="646331"/>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Concreet hoofddoel </a:t>
            </a:r>
          </a:p>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DPZW</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 name="Tekstvak 1"/>
          <p:cNvSpPr txBox="1"/>
          <p:nvPr/>
        </p:nvSpPr>
        <p:spPr>
          <a:xfrm>
            <a:off x="623392" y="3146611"/>
            <a:ext cx="3839653" cy="338554"/>
          </a:xfrm>
          <a:prstGeom prst="rect">
            <a:avLst/>
          </a:prstGeom>
          <a:noFill/>
        </p:spPr>
        <p:txBody>
          <a:bodyPr wrap="square" rtlCol="0">
            <a:spAutoFit/>
          </a:bodyPr>
          <a:lstStyle/>
          <a:p>
            <a:r>
              <a:rPr lang="nl-NL" sz="800" dirty="0" smtClean="0"/>
              <a:t>¹ Incl. KZH-, DPIJ-, en IRM-varianten</a:t>
            </a:r>
          </a:p>
          <a:p>
            <a:r>
              <a:rPr lang="nl-NL" sz="800" dirty="0" smtClean="0"/>
              <a:t>² Combinatie van regionale zoetwatermaatregelen en een KZH-, DPIJ-, en IRM-variant</a:t>
            </a:r>
            <a:endParaRPr lang="nl-NL" sz="800" dirty="0"/>
          </a:p>
        </p:txBody>
      </p:sp>
      <p:cxnSp>
        <p:nvCxnSpPr>
          <p:cNvPr id="4" name="Rechte verbindingslijn 3"/>
          <p:cNvCxnSpPr>
            <a:endCxn id="227" idx="2"/>
          </p:cNvCxnSpPr>
          <p:nvPr/>
        </p:nvCxnSpPr>
        <p:spPr>
          <a:xfrm flipV="1">
            <a:off x="7119374" y="1010345"/>
            <a:ext cx="66876" cy="601295"/>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Rechte verbindingslijn 5"/>
          <p:cNvCxnSpPr>
            <a:endCxn id="223" idx="2"/>
          </p:cNvCxnSpPr>
          <p:nvPr/>
        </p:nvCxnSpPr>
        <p:spPr>
          <a:xfrm flipH="1" flipV="1">
            <a:off x="5716945" y="969695"/>
            <a:ext cx="38830" cy="946888"/>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6" name="Rechte verbindingslijn met pijl 225"/>
          <p:cNvCxnSpPr/>
          <p:nvPr/>
        </p:nvCxnSpPr>
        <p:spPr>
          <a:xfrm flipH="1" flipV="1">
            <a:off x="7379853" y="1923559"/>
            <a:ext cx="0" cy="612000"/>
          </a:xfrm>
          <a:prstGeom prst="straightConnector1">
            <a:avLst/>
          </a:prstGeom>
          <a:ln w="12700">
            <a:solidFill>
              <a:srgbClr val="00B05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28" name="Tekstvak 227"/>
          <p:cNvSpPr txBox="1"/>
          <p:nvPr/>
        </p:nvSpPr>
        <p:spPr>
          <a:xfrm>
            <a:off x="7776929" y="2823051"/>
            <a:ext cx="1173951" cy="646331"/>
          </a:xfrm>
          <a:prstGeom prst="rect">
            <a:avLst/>
          </a:prstGeom>
          <a:noFill/>
          <a:ln>
            <a:noFill/>
          </a:ln>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C00000"/>
                </a:solidFill>
                <a:effectLst/>
                <a:uLnTx/>
                <a:uFillTx/>
                <a:latin typeface="Calibri" panose="020F0502020204030204"/>
                <a:ea typeface="+mn-ea"/>
                <a:cs typeface="+mn-cs"/>
              </a:rPr>
              <a:t>Concrete regionale DPZW-</a:t>
            </a:r>
            <a:r>
              <a:rPr lang="nl-NL" sz="1200" dirty="0" smtClean="0">
                <a:solidFill>
                  <a:srgbClr val="C00000"/>
                </a:solidFill>
                <a:latin typeface="Calibri" panose="020F0502020204030204"/>
              </a:rPr>
              <a:t>doelen</a:t>
            </a:r>
            <a:endParaRPr kumimoji="0" lang="nl-NL" sz="135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229" name="Ovaal 228"/>
          <p:cNvSpPr/>
          <p:nvPr/>
        </p:nvSpPr>
        <p:spPr>
          <a:xfrm>
            <a:off x="7875397" y="2638996"/>
            <a:ext cx="193047" cy="193047"/>
          </a:xfrm>
          <a:prstGeom prst="ellipse">
            <a:avLst/>
          </a:prstGeom>
          <a:solidFill>
            <a:schemeClr val="bg1"/>
          </a:solidFill>
          <a:ln w="57150">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1200" cap="none" spc="0" normalizeH="0" baseline="0" noProof="0">
              <a:ln>
                <a:noFill/>
              </a:ln>
              <a:solidFill>
                <a:prstClr val="white"/>
              </a:solidFill>
              <a:effectLst/>
              <a:uLnTx/>
              <a:uFillTx/>
              <a:latin typeface="Verdana"/>
              <a:ea typeface="+mn-ea"/>
              <a:cs typeface="+mn-cs"/>
            </a:endParaRPr>
          </a:p>
        </p:txBody>
      </p:sp>
    </p:spTree>
    <p:extLst>
      <p:ext uri="{BB962C8B-B14F-4D97-AF65-F5344CB8AC3E}">
        <p14:creationId xmlns:p14="http://schemas.microsoft.com/office/powerpoint/2010/main" val="519626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ep 1"/>
          <p:cNvGrpSpPr/>
          <p:nvPr/>
        </p:nvGrpSpPr>
        <p:grpSpPr>
          <a:xfrm>
            <a:off x="-63729" y="33202"/>
            <a:ext cx="12484184" cy="6710886"/>
            <a:chOff x="-63729" y="33202"/>
            <a:chExt cx="12484184" cy="6710886"/>
          </a:xfrm>
        </p:grpSpPr>
        <p:sp>
          <p:nvSpPr>
            <p:cNvPr id="114" name="Rechthoek 5">
              <a:extLst>
                <a:ext uri="{FF2B5EF4-FFF2-40B4-BE49-F238E27FC236}">
                  <a16:creationId xmlns:a16="http://schemas.microsoft.com/office/drawing/2014/main" id="{394AD0E2-366A-9FD3-B0ED-D963A67B46F2}"/>
                </a:ext>
              </a:extLst>
            </p:cNvPr>
            <p:cNvSpPr/>
            <p:nvPr/>
          </p:nvSpPr>
          <p:spPr>
            <a:xfrm>
              <a:off x="10935631" y="47526"/>
              <a:ext cx="563384" cy="6681631"/>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15" name="Rechthoek 114">
              <a:extLst>
                <a:ext uri="{FF2B5EF4-FFF2-40B4-BE49-F238E27FC236}">
                  <a16:creationId xmlns:a16="http://schemas.microsoft.com/office/drawing/2014/main" id="{613D0372-A638-614D-F345-9E382F0E56B3}"/>
                </a:ext>
              </a:extLst>
            </p:cNvPr>
            <p:cNvSpPr/>
            <p:nvPr/>
          </p:nvSpPr>
          <p:spPr>
            <a:xfrm>
              <a:off x="11518467" y="46146"/>
              <a:ext cx="563384" cy="6683105"/>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4" name="Rechthoek 5">
              <a:extLst>
                <a:ext uri="{FF2B5EF4-FFF2-40B4-BE49-F238E27FC236}">
                  <a16:creationId xmlns:a16="http://schemas.microsoft.com/office/drawing/2014/main" id="{394AD0E2-366A-9FD3-B0ED-D963A67B46F2}"/>
                </a:ext>
              </a:extLst>
            </p:cNvPr>
            <p:cNvSpPr/>
            <p:nvPr/>
          </p:nvSpPr>
          <p:spPr>
            <a:xfrm>
              <a:off x="8579976" y="44624"/>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6" name="Rechthoek 5">
              <a:extLst>
                <a:ext uri="{FF2B5EF4-FFF2-40B4-BE49-F238E27FC236}">
                  <a16:creationId xmlns:a16="http://schemas.microsoft.com/office/drawing/2014/main" id="{99DB4B8E-CF47-C757-B7CE-E63DC0546864}"/>
                </a:ext>
              </a:extLst>
            </p:cNvPr>
            <p:cNvSpPr/>
            <p:nvPr/>
          </p:nvSpPr>
          <p:spPr>
            <a:xfrm>
              <a:off x="10348131" y="45980"/>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7" name="Rechthoek 186">
              <a:extLst>
                <a:ext uri="{FF2B5EF4-FFF2-40B4-BE49-F238E27FC236}">
                  <a16:creationId xmlns:a16="http://schemas.microsoft.com/office/drawing/2014/main" id="{613D0372-A638-614D-F345-9E382F0E56B3}"/>
                </a:ext>
              </a:extLst>
            </p:cNvPr>
            <p:cNvSpPr/>
            <p:nvPr/>
          </p:nvSpPr>
          <p:spPr>
            <a:xfrm>
              <a:off x="9169112" y="43261"/>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3" name="Rechthoek 5">
              <a:extLst>
                <a:ext uri="{FF2B5EF4-FFF2-40B4-BE49-F238E27FC236}">
                  <a16:creationId xmlns:a16="http://schemas.microsoft.com/office/drawing/2014/main" id="{1C1597B8-71E3-D268-2BDE-4C067DE4DFA2}"/>
                </a:ext>
              </a:extLst>
            </p:cNvPr>
            <p:cNvSpPr/>
            <p:nvPr/>
          </p:nvSpPr>
          <p:spPr>
            <a:xfrm>
              <a:off x="9757026" y="45981"/>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5" name="Rechthoek 5">
              <a:extLst>
                <a:ext uri="{FF2B5EF4-FFF2-40B4-BE49-F238E27FC236}">
                  <a16:creationId xmlns:a16="http://schemas.microsoft.com/office/drawing/2014/main" id="{394AD0E2-366A-9FD3-B0ED-D963A67B46F2}"/>
                </a:ext>
              </a:extLst>
            </p:cNvPr>
            <p:cNvSpPr/>
            <p:nvPr/>
          </p:nvSpPr>
          <p:spPr>
            <a:xfrm>
              <a:off x="6223219" y="41964"/>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9" name="Rechthoek 5">
              <a:extLst>
                <a:ext uri="{FF2B5EF4-FFF2-40B4-BE49-F238E27FC236}">
                  <a16:creationId xmlns:a16="http://schemas.microsoft.com/office/drawing/2014/main" id="{99DB4B8E-CF47-C757-B7CE-E63DC0546864}"/>
                </a:ext>
              </a:extLst>
            </p:cNvPr>
            <p:cNvSpPr/>
            <p:nvPr/>
          </p:nvSpPr>
          <p:spPr>
            <a:xfrm>
              <a:off x="7991374" y="43320"/>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8" name="Rechthoek 177">
              <a:extLst>
                <a:ext uri="{FF2B5EF4-FFF2-40B4-BE49-F238E27FC236}">
                  <a16:creationId xmlns:a16="http://schemas.microsoft.com/office/drawing/2014/main" id="{613D0372-A638-614D-F345-9E382F0E56B3}"/>
                </a:ext>
              </a:extLst>
            </p:cNvPr>
            <p:cNvSpPr/>
            <p:nvPr/>
          </p:nvSpPr>
          <p:spPr>
            <a:xfrm>
              <a:off x="6812355" y="40601"/>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3" name="Rechthoek 5">
              <a:extLst>
                <a:ext uri="{FF2B5EF4-FFF2-40B4-BE49-F238E27FC236}">
                  <a16:creationId xmlns:a16="http://schemas.microsoft.com/office/drawing/2014/main" id="{1C1597B8-71E3-D268-2BDE-4C067DE4DFA2}"/>
                </a:ext>
              </a:extLst>
            </p:cNvPr>
            <p:cNvSpPr/>
            <p:nvPr/>
          </p:nvSpPr>
          <p:spPr>
            <a:xfrm>
              <a:off x="7400269" y="43321"/>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7" name="Rechthoek 5">
              <a:extLst>
                <a:ext uri="{FF2B5EF4-FFF2-40B4-BE49-F238E27FC236}">
                  <a16:creationId xmlns:a16="http://schemas.microsoft.com/office/drawing/2014/main" id="{394AD0E2-366A-9FD3-B0ED-D963A67B46F2}"/>
                </a:ext>
              </a:extLst>
            </p:cNvPr>
            <p:cNvSpPr/>
            <p:nvPr/>
          </p:nvSpPr>
          <p:spPr>
            <a:xfrm>
              <a:off x="3862619" y="41964"/>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9" name="Rechthoek 5">
              <a:extLst>
                <a:ext uri="{FF2B5EF4-FFF2-40B4-BE49-F238E27FC236}">
                  <a16:creationId xmlns:a16="http://schemas.microsoft.com/office/drawing/2014/main" id="{99DB4B8E-CF47-C757-B7CE-E63DC0546864}"/>
                </a:ext>
              </a:extLst>
            </p:cNvPr>
            <p:cNvSpPr/>
            <p:nvPr/>
          </p:nvSpPr>
          <p:spPr>
            <a:xfrm>
              <a:off x="5630774" y="43320"/>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2" name="Rechthoek 161">
              <a:extLst>
                <a:ext uri="{FF2B5EF4-FFF2-40B4-BE49-F238E27FC236}">
                  <a16:creationId xmlns:a16="http://schemas.microsoft.com/office/drawing/2014/main" id="{613D0372-A638-614D-F345-9E382F0E56B3}"/>
                </a:ext>
              </a:extLst>
            </p:cNvPr>
            <p:cNvSpPr/>
            <p:nvPr/>
          </p:nvSpPr>
          <p:spPr>
            <a:xfrm>
              <a:off x="4451755" y="40601"/>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64" name="Rechthoek 5">
              <a:extLst>
                <a:ext uri="{FF2B5EF4-FFF2-40B4-BE49-F238E27FC236}">
                  <a16:creationId xmlns:a16="http://schemas.microsoft.com/office/drawing/2014/main" id="{1C1597B8-71E3-D268-2BDE-4C067DE4DFA2}"/>
                </a:ext>
              </a:extLst>
            </p:cNvPr>
            <p:cNvSpPr/>
            <p:nvPr/>
          </p:nvSpPr>
          <p:spPr>
            <a:xfrm>
              <a:off x="5039669" y="43321"/>
              <a:ext cx="563384" cy="6698048"/>
            </a:xfrm>
            <a:prstGeom prst="rect">
              <a:avLst/>
            </a:prstGeom>
            <a:solidFill>
              <a:schemeClr val="bg1">
                <a:lumMod val="8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7" name="Rechthoek 5">
              <a:extLst>
                <a:ext uri="{FF2B5EF4-FFF2-40B4-BE49-F238E27FC236}">
                  <a16:creationId xmlns:a16="http://schemas.microsoft.com/office/drawing/2014/main" id="{394AD0E2-366A-9FD3-B0ED-D963A67B46F2}"/>
                </a:ext>
              </a:extLst>
            </p:cNvPr>
            <p:cNvSpPr/>
            <p:nvPr/>
          </p:nvSpPr>
          <p:spPr>
            <a:xfrm>
              <a:off x="1499234" y="44683"/>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48" name="Rechthoek 5">
              <a:extLst>
                <a:ext uri="{FF2B5EF4-FFF2-40B4-BE49-F238E27FC236}">
                  <a16:creationId xmlns:a16="http://schemas.microsoft.com/office/drawing/2014/main" id="{99DB4B8E-CF47-C757-B7CE-E63DC0546864}"/>
                </a:ext>
              </a:extLst>
            </p:cNvPr>
            <p:cNvSpPr/>
            <p:nvPr/>
          </p:nvSpPr>
          <p:spPr>
            <a:xfrm>
              <a:off x="3267389" y="46039"/>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0" name="Rechthoek 149">
              <a:extLst>
                <a:ext uri="{FF2B5EF4-FFF2-40B4-BE49-F238E27FC236}">
                  <a16:creationId xmlns:a16="http://schemas.microsoft.com/office/drawing/2014/main" id="{613D0372-A638-614D-F345-9E382F0E56B3}"/>
                </a:ext>
              </a:extLst>
            </p:cNvPr>
            <p:cNvSpPr/>
            <p:nvPr/>
          </p:nvSpPr>
          <p:spPr>
            <a:xfrm>
              <a:off x="2088370" y="43320"/>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51" name="Rechthoek 5">
              <a:extLst>
                <a:ext uri="{FF2B5EF4-FFF2-40B4-BE49-F238E27FC236}">
                  <a16:creationId xmlns:a16="http://schemas.microsoft.com/office/drawing/2014/main" id="{1C1597B8-71E3-D268-2BDE-4C067DE4DFA2}"/>
                </a:ext>
              </a:extLst>
            </p:cNvPr>
            <p:cNvSpPr/>
            <p:nvPr/>
          </p:nvSpPr>
          <p:spPr>
            <a:xfrm>
              <a:off x="2676284" y="46040"/>
              <a:ext cx="563384" cy="6698048"/>
            </a:xfrm>
            <a:prstGeom prst="rect">
              <a:avLst/>
            </a:prstGeom>
            <a:solidFill>
              <a:schemeClr val="bg1">
                <a:lumMod val="95000"/>
              </a:schemeClr>
            </a:solidFill>
            <a:ln w="12700" cap="flat" cmpd="sng" algn="ctr">
              <a:noFill/>
              <a:prstDash val="solid"/>
              <a:miter lim="800000"/>
            </a:ln>
            <a:effectLst/>
          </p:spPr>
          <p:txBody>
            <a:bodyPr rtlCol="0" anchor="ctr"/>
            <a:lstStyle/>
            <a:p>
              <a:pPr marL="0" marR="0" lvl="0" indent="0" algn="ctr" defTabSz="653156" rtl="0" eaLnBrk="1" fontAlgn="auto" latinLnBrk="0" hangingPunct="1">
                <a:lnSpc>
                  <a:spcPct val="100000"/>
                </a:lnSpc>
                <a:spcBef>
                  <a:spcPts val="0"/>
                </a:spcBef>
                <a:spcAft>
                  <a:spcPts val="0"/>
                </a:spcAft>
                <a:buClrTx/>
                <a:buSzTx/>
                <a:buFontTx/>
                <a:buNone/>
                <a:tabLst/>
                <a:defRPr/>
              </a:pPr>
              <a:endParaRPr kumimoji="0" lang="nl-NL" sz="1286"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20" name="Groep 19"/>
            <p:cNvGrpSpPr/>
            <p:nvPr/>
          </p:nvGrpSpPr>
          <p:grpSpPr>
            <a:xfrm>
              <a:off x="1660836" y="6165077"/>
              <a:ext cx="10251533" cy="576304"/>
              <a:chOff x="1237915" y="5869942"/>
              <a:chExt cx="10251533" cy="576304"/>
            </a:xfrm>
          </p:grpSpPr>
          <p:grpSp>
            <p:nvGrpSpPr>
              <p:cNvPr id="18" name="Groep 17"/>
              <p:cNvGrpSpPr/>
              <p:nvPr/>
            </p:nvGrpSpPr>
            <p:grpSpPr>
              <a:xfrm>
                <a:off x="1237915" y="5869942"/>
                <a:ext cx="9077209" cy="576304"/>
                <a:chOff x="1237915" y="5869942"/>
                <a:chExt cx="9077209" cy="576304"/>
              </a:xfrm>
            </p:grpSpPr>
            <p:grpSp>
              <p:nvGrpSpPr>
                <p:cNvPr id="132" name="Group 131">
                  <a:extLst>
                    <a:ext uri="{FF2B5EF4-FFF2-40B4-BE49-F238E27FC236}">
                      <a16:creationId xmlns:a16="http://schemas.microsoft.com/office/drawing/2014/main" id="{CBF759F4-EF5B-1153-E4E4-BA3EE968BCB3}"/>
                    </a:ext>
                  </a:extLst>
                </p:cNvPr>
                <p:cNvGrpSpPr/>
                <p:nvPr/>
              </p:nvGrpSpPr>
              <p:grpSpPr>
                <a:xfrm>
                  <a:off x="3607598" y="6164363"/>
                  <a:ext cx="6707526" cy="281883"/>
                  <a:chOff x="2717325" y="7427447"/>
                  <a:chExt cx="9390537" cy="394636"/>
                </a:xfrm>
              </p:grpSpPr>
              <p:grpSp>
                <p:nvGrpSpPr>
                  <p:cNvPr id="26" name="Group 25">
                    <a:extLst>
                      <a:ext uri="{FF2B5EF4-FFF2-40B4-BE49-F238E27FC236}">
                        <a16:creationId xmlns:a16="http://schemas.microsoft.com/office/drawing/2014/main" id="{77EF96A4-9979-B669-2F62-3554F56981DF}"/>
                      </a:ext>
                    </a:extLst>
                  </p:cNvPr>
                  <p:cNvGrpSpPr/>
                  <p:nvPr/>
                </p:nvGrpSpPr>
                <p:grpSpPr>
                  <a:xfrm>
                    <a:off x="3548145" y="7427447"/>
                    <a:ext cx="8559717" cy="394636"/>
                    <a:chOff x="212791" y="5471123"/>
                    <a:chExt cx="8559717" cy="394636"/>
                  </a:xfrm>
                </p:grpSpPr>
                <p:sp>
                  <p:nvSpPr>
                    <p:cNvPr id="27" name="Tekstvak 20">
                      <a:extLst>
                        <a:ext uri="{FF2B5EF4-FFF2-40B4-BE49-F238E27FC236}">
                          <a16:creationId xmlns:a16="http://schemas.microsoft.com/office/drawing/2014/main" id="{24EFF515-9CE4-BED9-B6D2-C1BA59E67205}"/>
                        </a:ext>
                      </a:extLst>
                    </p:cNvPr>
                    <p:cNvSpPr txBox="1"/>
                    <p:nvPr/>
                  </p:nvSpPr>
                  <p:spPr>
                    <a:xfrm>
                      <a:off x="2681154" y="5483091"/>
                      <a:ext cx="305213" cy="380604"/>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28" name="Tekstvak 20">
                      <a:extLst>
                        <a:ext uri="{FF2B5EF4-FFF2-40B4-BE49-F238E27FC236}">
                          <a16:creationId xmlns:a16="http://schemas.microsoft.com/office/drawing/2014/main" id="{C0E87177-A3DC-DB08-A170-31B175B4A1F1}"/>
                        </a:ext>
                      </a:extLst>
                    </p:cNvPr>
                    <p:cNvSpPr txBox="1"/>
                    <p:nvPr/>
                  </p:nvSpPr>
                  <p:spPr>
                    <a:xfrm>
                      <a:off x="3524529" y="547824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29" name="Tekstvak 20">
                      <a:extLst>
                        <a:ext uri="{FF2B5EF4-FFF2-40B4-BE49-F238E27FC236}">
                          <a16:creationId xmlns:a16="http://schemas.microsoft.com/office/drawing/2014/main" id="{7344E31F-9520-E0A6-7D7B-B4FDF27C71CB}"/>
                        </a:ext>
                      </a:extLst>
                    </p:cNvPr>
                    <p:cNvSpPr txBox="1"/>
                    <p:nvPr/>
                  </p:nvSpPr>
                  <p:spPr>
                    <a:xfrm>
                      <a:off x="4337438" y="5478245"/>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0" name="Tekstvak 20">
                      <a:extLst>
                        <a:ext uri="{FF2B5EF4-FFF2-40B4-BE49-F238E27FC236}">
                          <a16:creationId xmlns:a16="http://schemas.microsoft.com/office/drawing/2014/main" id="{7E8C500A-4ADE-3D9B-E3D3-F068E57C8F58}"/>
                        </a:ext>
                      </a:extLst>
                    </p:cNvPr>
                    <p:cNvSpPr txBox="1"/>
                    <p:nvPr/>
                  </p:nvSpPr>
                  <p:spPr>
                    <a:xfrm>
                      <a:off x="5149670" y="548309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1" name="Tekstvak 20">
                      <a:extLst>
                        <a:ext uri="{FF2B5EF4-FFF2-40B4-BE49-F238E27FC236}">
                          <a16:creationId xmlns:a16="http://schemas.microsoft.com/office/drawing/2014/main" id="{8E3FC989-341B-2719-BB60-49DAE853ACEE}"/>
                        </a:ext>
                      </a:extLst>
                    </p:cNvPr>
                    <p:cNvSpPr txBox="1"/>
                    <p:nvPr/>
                  </p:nvSpPr>
                  <p:spPr>
                    <a:xfrm>
                      <a:off x="5988149" y="548309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32" name="Tekstvak 20">
                      <a:extLst>
                        <a:ext uri="{FF2B5EF4-FFF2-40B4-BE49-F238E27FC236}">
                          <a16:creationId xmlns:a16="http://schemas.microsoft.com/office/drawing/2014/main" id="{B57DA856-8538-7F56-8E38-892AF2B91797}"/>
                        </a:ext>
                      </a:extLst>
                    </p:cNvPr>
                    <p:cNvSpPr txBox="1"/>
                    <p:nvPr/>
                  </p:nvSpPr>
                  <p:spPr>
                    <a:xfrm>
                      <a:off x="6805574" y="548309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33" name="Tekstvak 20">
                      <a:extLst>
                        <a:ext uri="{FF2B5EF4-FFF2-40B4-BE49-F238E27FC236}">
                          <a16:creationId xmlns:a16="http://schemas.microsoft.com/office/drawing/2014/main" id="{C1070FAD-4EAF-4F60-1359-603D66311A76}"/>
                        </a:ext>
                      </a:extLst>
                    </p:cNvPr>
                    <p:cNvSpPr txBox="1"/>
                    <p:nvPr/>
                  </p:nvSpPr>
                  <p:spPr>
                    <a:xfrm>
                      <a:off x="7625087" y="5483091"/>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4" name="Tekstvak 20">
                      <a:extLst>
                        <a:ext uri="{FF2B5EF4-FFF2-40B4-BE49-F238E27FC236}">
                          <a16:creationId xmlns:a16="http://schemas.microsoft.com/office/drawing/2014/main" id="{1AC7AD61-71A5-C188-DBB1-581B0D0041D1}"/>
                        </a:ext>
                      </a:extLst>
                    </p:cNvPr>
                    <p:cNvSpPr txBox="1"/>
                    <p:nvPr/>
                  </p:nvSpPr>
                  <p:spPr>
                    <a:xfrm>
                      <a:off x="8467295" y="5471123"/>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5" name="Tekstvak 20">
                      <a:extLst>
                        <a:ext uri="{FF2B5EF4-FFF2-40B4-BE49-F238E27FC236}">
                          <a16:creationId xmlns:a16="http://schemas.microsoft.com/office/drawing/2014/main" id="{42D7389A-C07A-27A6-B0C0-CEF9806A3D4B}"/>
                        </a:ext>
                      </a:extLst>
                    </p:cNvPr>
                    <p:cNvSpPr txBox="1"/>
                    <p:nvPr/>
                  </p:nvSpPr>
                  <p:spPr>
                    <a:xfrm>
                      <a:off x="1841644" y="5485152"/>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36" name="Tekstvak 20">
                      <a:extLst>
                        <a:ext uri="{FF2B5EF4-FFF2-40B4-BE49-F238E27FC236}">
                          <a16:creationId xmlns:a16="http://schemas.microsoft.com/office/drawing/2014/main" id="{CEEFCD76-EF63-9A18-D58E-C78FEC549113}"/>
                        </a:ext>
                      </a:extLst>
                    </p:cNvPr>
                    <p:cNvSpPr txBox="1"/>
                    <p:nvPr/>
                  </p:nvSpPr>
                  <p:spPr>
                    <a:xfrm>
                      <a:off x="1036396" y="5484858"/>
                      <a:ext cx="305213" cy="380607"/>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37" name="Tekstvak 20">
                      <a:extLst>
                        <a:ext uri="{FF2B5EF4-FFF2-40B4-BE49-F238E27FC236}">
                          <a16:creationId xmlns:a16="http://schemas.microsoft.com/office/drawing/2014/main" id="{C1CFB037-7832-F4C3-3022-EB31D696697A}"/>
                        </a:ext>
                      </a:extLst>
                    </p:cNvPr>
                    <p:cNvSpPr txBox="1"/>
                    <p:nvPr/>
                  </p:nvSpPr>
                  <p:spPr>
                    <a:xfrm>
                      <a:off x="212791" y="5478248"/>
                      <a:ext cx="305213" cy="380608"/>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sp>
                <p:nvSpPr>
                  <p:cNvPr id="106" name="Tekstvak 20">
                    <a:extLst>
                      <a:ext uri="{FF2B5EF4-FFF2-40B4-BE49-F238E27FC236}">
                        <a16:creationId xmlns:a16="http://schemas.microsoft.com/office/drawing/2014/main" id="{3F1C1CA2-BDE4-69C7-21FC-455254A1211F}"/>
                      </a:ext>
                    </a:extLst>
                  </p:cNvPr>
                  <p:cNvSpPr txBox="1"/>
                  <p:nvPr/>
                </p:nvSpPr>
                <p:spPr>
                  <a:xfrm>
                    <a:off x="2717325" y="7434572"/>
                    <a:ext cx="305213" cy="380608"/>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grpSp>
            <p:sp>
              <p:nvSpPr>
                <p:cNvPr id="152" name="Tekstvak 20">
                  <a:extLst>
                    <a:ext uri="{FF2B5EF4-FFF2-40B4-BE49-F238E27FC236}">
                      <a16:creationId xmlns:a16="http://schemas.microsoft.com/office/drawing/2014/main" id="{42D7389A-C07A-27A6-B0C0-CEF9806A3D4B}"/>
                    </a:ext>
                  </a:extLst>
                </p:cNvPr>
                <p:cNvSpPr txBox="1"/>
                <p:nvPr/>
              </p:nvSpPr>
              <p:spPr>
                <a:xfrm>
                  <a:off x="3002033" y="6169432"/>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Q4</a:t>
                  </a:r>
                </a:p>
              </p:txBody>
            </p:sp>
            <p:sp>
              <p:nvSpPr>
                <p:cNvPr id="153" name="Tekstvak 20">
                  <a:extLst>
                    <a:ext uri="{FF2B5EF4-FFF2-40B4-BE49-F238E27FC236}">
                      <a16:creationId xmlns:a16="http://schemas.microsoft.com/office/drawing/2014/main" id="{CEEFCD76-EF63-9A18-D58E-C78FEC549113}"/>
                    </a:ext>
                  </a:extLst>
                </p:cNvPr>
                <p:cNvSpPr txBox="1"/>
                <p:nvPr/>
              </p:nvSpPr>
              <p:spPr>
                <a:xfrm>
                  <a:off x="2405330" y="6169432"/>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Q3</a:t>
                  </a:r>
                </a:p>
              </p:txBody>
            </p:sp>
            <p:sp>
              <p:nvSpPr>
                <p:cNvPr id="155" name="Tekstvak 20">
                  <a:extLst>
                    <a:ext uri="{FF2B5EF4-FFF2-40B4-BE49-F238E27FC236}">
                      <a16:creationId xmlns:a16="http://schemas.microsoft.com/office/drawing/2014/main" id="{C1CFB037-7832-F4C3-3022-EB31D696697A}"/>
                    </a:ext>
                  </a:extLst>
                </p:cNvPr>
                <p:cNvSpPr txBox="1"/>
                <p:nvPr/>
              </p:nvSpPr>
              <p:spPr>
                <a:xfrm>
                  <a:off x="1844130" y="6169432"/>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sp>
              <p:nvSpPr>
                <p:cNvPr id="156" name="Tekstvak 20">
                  <a:extLst>
                    <a:ext uri="{FF2B5EF4-FFF2-40B4-BE49-F238E27FC236}">
                      <a16:creationId xmlns:a16="http://schemas.microsoft.com/office/drawing/2014/main" id="{3F1C1CA2-BDE4-69C7-21FC-455254A1211F}"/>
                    </a:ext>
                  </a:extLst>
                </p:cNvPr>
                <p:cNvSpPr txBox="1"/>
                <p:nvPr/>
              </p:nvSpPr>
              <p:spPr>
                <a:xfrm>
                  <a:off x="1237915" y="6169432"/>
                  <a:ext cx="218009" cy="271862"/>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102" name="Tekstvak 20">
                  <a:extLst>
                    <a:ext uri="{FF2B5EF4-FFF2-40B4-BE49-F238E27FC236}">
                      <a16:creationId xmlns:a16="http://schemas.microsoft.com/office/drawing/2014/main" id="{C1CFB037-7832-F4C3-3022-EB31D696697A}"/>
                    </a:ext>
                  </a:extLst>
                </p:cNvPr>
                <p:cNvSpPr txBox="1"/>
                <p:nvPr/>
              </p:nvSpPr>
              <p:spPr>
                <a:xfrm>
                  <a:off x="1890606" y="5871099"/>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2023</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5" name="Tekstvak 20">
                  <a:extLst>
                    <a:ext uri="{FF2B5EF4-FFF2-40B4-BE49-F238E27FC236}">
                      <a16:creationId xmlns:a16="http://schemas.microsoft.com/office/drawing/2014/main" id="{C1CFB037-7832-F4C3-3022-EB31D696697A}"/>
                    </a:ext>
                  </a:extLst>
                </p:cNvPr>
                <p:cNvSpPr txBox="1"/>
                <p:nvPr/>
              </p:nvSpPr>
              <p:spPr>
                <a:xfrm>
                  <a:off x="4252641" y="5871098"/>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2024</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7" name="Tekstvak 20">
                  <a:extLst>
                    <a:ext uri="{FF2B5EF4-FFF2-40B4-BE49-F238E27FC236}">
                      <a16:creationId xmlns:a16="http://schemas.microsoft.com/office/drawing/2014/main" id="{C1CFB037-7832-F4C3-3022-EB31D696697A}"/>
                    </a:ext>
                  </a:extLst>
                </p:cNvPr>
                <p:cNvSpPr txBox="1"/>
                <p:nvPr/>
              </p:nvSpPr>
              <p:spPr>
                <a:xfrm>
                  <a:off x="6615525" y="5874279"/>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2025</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sp>
              <p:nvSpPr>
                <p:cNvPr id="108" name="Tekstvak 20">
                  <a:extLst>
                    <a:ext uri="{FF2B5EF4-FFF2-40B4-BE49-F238E27FC236}">
                      <a16:creationId xmlns:a16="http://schemas.microsoft.com/office/drawing/2014/main" id="{C1CFB037-7832-F4C3-3022-EB31D696697A}"/>
                    </a:ext>
                  </a:extLst>
                </p:cNvPr>
                <p:cNvSpPr txBox="1"/>
                <p:nvPr/>
              </p:nvSpPr>
              <p:spPr>
                <a:xfrm>
                  <a:off x="8977286" y="5869942"/>
                  <a:ext cx="700368" cy="328929"/>
                </a:xfrm>
                <a:prstGeom prst="rect">
                  <a:avLst/>
                </a:prstGeom>
                <a:noFill/>
              </p:spPr>
              <p:txBody>
                <a:bodyPr wrap="squar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800" b="1" i="0" u="none" strike="noStrike" kern="1200" cap="none" spc="0" normalizeH="0" baseline="0" noProof="0" dirty="0" smtClean="0">
                      <a:ln>
                        <a:noFill/>
                      </a:ln>
                      <a:solidFill>
                        <a:prstClr val="white">
                          <a:lumMod val="65000"/>
                        </a:prstClr>
                      </a:solidFill>
                      <a:effectLst/>
                      <a:uLnTx/>
                      <a:uFillTx/>
                      <a:latin typeface="Calibri" panose="020F0502020204030204"/>
                      <a:ea typeface="+mn-ea"/>
                      <a:cs typeface="+mn-cs"/>
                    </a:rPr>
                    <a:t>2026</a:t>
                  </a:r>
                  <a:endParaRPr kumimoji="0" lang="nl-NL" sz="1800"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endParaRPr>
                </a:p>
              </p:txBody>
            </p:sp>
          </p:grpSp>
          <p:sp>
            <p:nvSpPr>
              <p:cNvPr id="117" name="Tekstvak 20">
                <a:extLst>
                  <a:ext uri="{FF2B5EF4-FFF2-40B4-BE49-F238E27FC236}">
                    <a16:creationId xmlns:a16="http://schemas.microsoft.com/office/drawing/2014/main" id="{8E3FC989-341B-2719-BB60-49DAE853ACEE}"/>
                  </a:ext>
                </a:extLst>
              </p:cNvPr>
              <p:cNvSpPr txBox="1"/>
              <p:nvPr/>
            </p:nvSpPr>
            <p:spPr>
              <a:xfrm>
                <a:off x="10687564" y="6172895"/>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Q1</a:t>
                </a:r>
              </a:p>
            </p:txBody>
          </p:sp>
          <p:sp>
            <p:nvSpPr>
              <p:cNvPr id="118" name="Tekstvak 20">
                <a:extLst>
                  <a:ext uri="{FF2B5EF4-FFF2-40B4-BE49-F238E27FC236}">
                    <a16:creationId xmlns:a16="http://schemas.microsoft.com/office/drawing/2014/main" id="{B57DA856-8538-7F56-8E38-892AF2B91797}"/>
                  </a:ext>
                </a:extLst>
              </p:cNvPr>
              <p:cNvSpPr txBox="1"/>
              <p:nvPr/>
            </p:nvSpPr>
            <p:spPr>
              <a:xfrm>
                <a:off x="11271439" y="6172895"/>
                <a:ext cx="218009" cy="271861"/>
              </a:xfrm>
              <a:prstGeom prst="rect">
                <a:avLst/>
              </a:prstGeom>
              <a:noFill/>
            </p:spPr>
            <p:txBody>
              <a:bodyPr wrap="none" lIns="0" tIns="25714" rIns="0" bIns="25714"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429" b="1" i="0" u="none" strike="noStrike" kern="1200" cap="none" spc="0" normalizeH="0" baseline="0" noProof="0" dirty="0">
                    <a:ln>
                      <a:noFill/>
                    </a:ln>
                    <a:solidFill>
                      <a:prstClr val="white">
                        <a:lumMod val="65000"/>
                      </a:prstClr>
                    </a:solidFill>
                    <a:effectLst/>
                    <a:uLnTx/>
                    <a:uFillTx/>
                    <a:latin typeface="Calibri" panose="020F0502020204030204"/>
                    <a:ea typeface="+mn-ea"/>
                    <a:cs typeface="+mn-cs"/>
                  </a:rPr>
                  <a:t>Q2</a:t>
                </a:r>
              </a:p>
            </p:txBody>
          </p:sp>
        </p:grpSp>
        <p:sp>
          <p:nvSpPr>
            <p:cNvPr id="171" name="Tekstvak 170"/>
            <p:cNvSpPr txBox="1"/>
            <p:nvPr/>
          </p:nvSpPr>
          <p:spPr>
            <a:xfrm>
              <a:off x="8577991" y="2800612"/>
              <a:ext cx="1910497" cy="461665"/>
            </a:xfrm>
            <a:prstGeom prst="rect">
              <a:avLst/>
            </a:prstGeom>
            <a:noFill/>
          </p:spPr>
          <p:txBody>
            <a:bodyPr wrap="square" rtlCol="0">
              <a:spAutoFit/>
            </a:bodyPr>
            <a:lstStyle/>
            <a:p>
              <a:pPr lvl="0" defTabSz="685814">
                <a:defRPr/>
              </a:pPr>
              <a:r>
                <a:rPr lang="nl-NL" sz="1200" dirty="0" smtClean="0">
                  <a:solidFill>
                    <a:srgbClr val="0070C0"/>
                  </a:solidFill>
                </a:rPr>
                <a:t>8. Beleidsalternatieven²</a:t>
              </a:r>
              <a:r>
                <a:rPr kumimoji="0" lang="nl-NL" sz="1200" b="0" i="0" u="none" strike="noStrike" kern="1200" cap="none" spc="0" normalizeH="0" noProof="0" dirty="0" smtClean="0">
                  <a:ln>
                    <a:noFill/>
                  </a:ln>
                  <a:solidFill>
                    <a:srgbClr val="0070C0"/>
                  </a:solidFill>
                  <a:effectLst/>
                  <a:uLnTx/>
                  <a:uFillTx/>
                  <a:latin typeface="Calibri" panose="020F0502020204030204"/>
                  <a:ea typeface="+mn-ea"/>
                  <a:cs typeface="+mn-cs"/>
                </a:rPr>
                <a:t> + 9. Ontwikkelpadenkaarten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89" name="Tekstvak 188"/>
            <p:cNvSpPr txBox="1"/>
            <p:nvPr/>
          </p:nvSpPr>
          <p:spPr>
            <a:xfrm>
              <a:off x="-63729" y="2791220"/>
              <a:ext cx="1494085" cy="1169551"/>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rgbClr val="0070C0"/>
                  </a:solidFill>
                  <a:effectLst/>
                  <a:uLnTx/>
                  <a:uFillTx/>
                  <a:latin typeface="Calibri" panose="020F0502020204030204"/>
                  <a:ea typeface="+mn-ea"/>
                  <a:cs typeface="+mn-cs"/>
                </a:rPr>
                <a:t>Stappen ter voorbereiding op herijking en besluit voorkeurspakket</a:t>
              </a:r>
              <a:endParaRPr kumimoji="0" lang="nl-NL" sz="14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cxnSp>
          <p:nvCxnSpPr>
            <p:cNvPr id="103" name="Rechte verbindingslijn 102"/>
            <p:cNvCxnSpPr/>
            <p:nvPr/>
          </p:nvCxnSpPr>
          <p:spPr>
            <a:xfrm>
              <a:off x="1495294" y="3363027"/>
              <a:ext cx="9432000" cy="0"/>
            </a:xfrm>
            <a:prstGeom prst="line">
              <a:avLst/>
            </a:prstGeom>
            <a:noFill/>
            <a:ln w="57150" cap="flat" cmpd="sng" algn="ctr">
              <a:solidFill>
                <a:srgbClr val="0070C0"/>
              </a:solidFill>
              <a:prstDash val="solid"/>
            </a:ln>
            <a:effectLst/>
          </p:spPr>
        </p:cxnSp>
        <p:sp>
          <p:nvSpPr>
            <p:cNvPr id="163" name="Tekstvak 162"/>
            <p:cNvSpPr txBox="1"/>
            <p:nvPr/>
          </p:nvSpPr>
          <p:spPr>
            <a:xfrm>
              <a:off x="4555000" y="2609072"/>
              <a:ext cx="1252968" cy="646331"/>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1. Landelijke k</a:t>
              </a:r>
              <a:r>
                <a:rPr kumimoji="0" lang="nl-NL" sz="1200" b="0" i="0" u="none" strike="noStrike" kern="1200" cap="none" spc="0" normalizeH="0" baseline="0" noProof="0" dirty="0" err="1" smtClean="0">
                  <a:ln>
                    <a:noFill/>
                  </a:ln>
                  <a:solidFill>
                    <a:srgbClr val="0070C0"/>
                  </a:solidFill>
                  <a:effectLst/>
                  <a:uLnTx/>
                  <a:uFillTx/>
                  <a:latin typeface="Calibri" panose="020F0502020204030204"/>
                  <a:ea typeface="+mn-ea"/>
                  <a:cs typeface="+mn-cs"/>
                </a:rPr>
                <a:t>nelpunten</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-analyse</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66" name="Ovaal 165"/>
            <p:cNvSpPr/>
            <p:nvPr/>
          </p:nvSpPr>
          <p:spPr>
            <a:xfrm>
              <a:off x="5385009" y="3268087"/>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67" name="Ovaal 166"/>
            <p:cNvSpPr/>
            <p:nvPr/>
          </p:nvSpPr>
          <p:spPr>
            <a:xfrm>
              <a:off x="6569936" y="3266833"/>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0" name="Tekstvak 169"/>
            <p:cNvSpPr txBox="1"/>
            <p:nvPr/>
          </p:nvSpPr>
          <p:spPr>
            <a:xfrm>
              <a:off x="5932538" y="2611545"/>
              <a:ext cx="1332033" cy="646331"/>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9. Tussenproduct o</a:t>
              </a:r>
              <a:r>
                <a:rPr kumimoji="0" lang="nl-NL" sz="1200" b="0" i="0" u="none" strike="noStrike" kern="1200" cap="none" spc="0" normalizeH="0" baseline="0" noProof="0" dirty="0" err="1" smtClean="0">
                  <a:ln>
                    <a:noFill/>
                  </a:ln>
                  <a:solidFill>
                    <a:srgbClr val="0070C0"/>
                  </a:solidFill>
                  <a:effectLst/>
                  <a:uLnTx/>
                  <a:uFillTx/>
                  <a:latin typeface="Calibri" panose="020F0502020204030204"/>
                  <a:ea typeface="+mn-ea"/>
                  <a:cs typeface="+mn-cs"/>
                </a:rPr>
                <a:t>ntwikkelpaden</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-kaarten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11" name="Ovaal 110"/>
            <p:cNvSpPr/>
            <p:nvPr/>
          </p:nvSpPr>
          <p:spPr>
            <a:xfrm>
              <a:off x="10223886" y="3274417"/>
              <a:ext cx="193047" cy="193047"/>
            </a:xfrm>
            <a:prstGeom prst="ellipse">
              <a:avLst/>
            </a:prstGeom>
            <a:solidFill>
              <a:schemeClr val="bg1"/>
            </a:solidFill>
            <a:ln w="57150">
              <a:solidFill>
                <a:srgbClr val="0070C0"/>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1200" cap="none" spc="0" normalizeH="0" baseline="0" noProof="0">
                <a:ln>
                  <a:noFill/>
                </a:ln>
                <a:solidFill>
                  <a:prstClr val="white"/>
                </a:solidFill>
                <a:effectLst/>
                <a:uLnTx/>
                <a:uFillTx/>
                <a:latin typeface="Verdana"/>
                <a:ea typeface="+mn-ea"/>
                <a:cs typeface="+mn-cs"/>
              </a:endParaRPr>
            </a:p>
          </p:txBody>
        </p:sp>
        <p:sp>
          <p:nvSpPr>
            <p:cNvPr id="112" name="Ovaal 111"/>
            <p:cNvSpPr/>
            <p:nvPr/>
          </p:nvSpPr>
          <p:spPr>
            <a:xfrm>
              <a:off x="3151196" y="3274417"/>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13" name="Tekstvak 112"/>
            <p:cNvSpPr txBox="1"/>
            <p:nvPr/>
          </p:nvSpPr>
          <p:spPr>
            <a:xfrm>
              <a:off x="2617952" y="3478229"/>
              <a:ext cx="1256687" cy="646331"/>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Concreet hoofddoel</a:t>
              </a:r>
            </a:p>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 DPZW</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68" name="Ovaal 167"/>
            <p:cNvSpPr/>
            <p:nvPr/>
          </p:nvSpPr>
          <p:spPr>
            <a:xfrm>
              <a:off x="8616674" y="3266971"/>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174" name="Ovaal 173"/>
            <p:cNvSpPr/>
            <p:nvPr/>
          </p:nvSpPr>
          <p:spPr>
            <a:xfrm>
              <a:off x="10832168" y="3268890"/>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cxnSp>
          <p:nvCxnSpPr>
            <p:cNvPr id="207" name="Rechte verbindingslijn 206"/>
            <p:cNvCxnSpPr/>
            <p:nvPr/>
          </p:nvCxnSpPr>
          <p:spPr>
            <a:xfrm>
              <a:off x="1499233" y="1438024"/>
              <a:ext cx="10582618" cy="0"/>
            </a:xfrm>
            <a:prstGeom prst="line">
              <a:avLst/>
            </a:prstGeom>
            <a:noFill/>
            <a:ln w="57150" cap="flat" cmpd="sng" algn="ctr">
              <a:solidFill>
                <a:schemeClr val="accent6"/>
              </a:solidFill>
              <a:prstDash val="solid"/>
            </a:ln>
            <a:effectLst/>
          </p:spPr>
        </p:cxnSp>
        <p:sp>
          <p:nvSpPr>
            <p:cNvPr id="214" name="Tekstvak 213"/>
            <p:cNvSpPr txBox="1"/>
            <p:nvPr/>
          </p:nvSpPr>
          <p:spPr>
            <a:xfrm>
              <a:off x="177613" y="1284134"/>
              <a:ext cx="1252968" cy="307777"/>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chemeClr val="accent6"/>
                  </a:solidFill>
                  <a:effectLst/>
                  <a:uLnTx/>
                  <a:uFillTx/>
                  <a:latin typeface="Calibri" panose="020F0502020204030204"/>
                  <a:ea typeface="+mn-ea"/>
                  <a:cs typeface="+mn-cs"/>
                </a:rPr>
                <a:t>Omgeving</a:t>
              </a:r>
              <a:endParaRPr kumimoji="0" lang="nl-NL" sz="1400" b="1"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172" name="Ovaal 171"/>
            <p:cNvSpPr/>
            <p:nvPr/>
          </p:nvSpPr>
          <p:spPr>
            <a:xfrm>
              <a:off x="6098528" y="3266093"/>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cxnSp>
          <p:nvCxnSpPr>
            <p:cNvPr id="116" name="Rechte verbindingslijn met pijl 115"/>
            <p:cNvCxnSpPr/>
            <p:nvPr/>
          </p:nvCxnSpPr>
          <p:spPr>
            <a:xfrm>
              <a:off x="8723952" y="3578581"/>
              <a:ext cx="110789" cy="1029375"/>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Rechte verbindingslijn met pijl 119"/>
            <p:cNvCxnSpPr/>
            <p:nvPr/>
          </p:nvCxnSpPr>
          <p:spPr>
            <a:xfrm>
              <a:off x="7721447" y="1645009"/>
              <a:ext cx="535316" cy="3426066"/>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Rechteraccolade 12"/>
            <p:cNvSpPr/>
            <p:nvPr/>
          </p:nvSpPr>
          <p:spPr>
            <a:xfrm rot="5400000">
              <a:off x="3545652" y="988212"/>
              <a:ext cx="288298" cy="2076094"/>
            </a:xfrm>
            <a:prstGeom prst="rightBrace">
              <a:avLst>
                <a:gd name="adj1" fmla="val 8333"/>
                <a:gd name="adj2" fmla="val 35777"/>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cxnSp>
          <p:nvCxnSpPr>
            <p:cNvPr id="15" name="Rechte verbindingslijn met pijl 14"/>
            <p:cNvCxnSpPr/>
            <p:nvPr/>
          </p:nvCxnSpPr>
          <p:spPr>
            <a:xfrm>
              <a:off x="4099643" y="2263991"/>
              <a:ext cx="775369" cy="444929"/>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Rechte verbindingslijn met pijl 122"/>
            <p:cNvCxnSpPr>
              <a:endCxn id="170" idx="0"/>
            </p:cNvCxnSpPr>
            <p:nvPr/>
          </p:nvCxnSpPr>
          <p:spPr>
            <a:xfrm>
              <a:off x="6235805" y="1645009"/>
              <a:ext cx="362750" cy="966536"/>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2" name="Ovaal 181"/>
            <p:cNvSpPr/>
            <p:nvPr/>
          </p:nvSpPr>
          <p:spPr>
            <a:xfrm>
              <a:off x="4645504" y="1343709"/>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185" name="Ovaal 184"/>
            <p:cNvSpPr/>
            <p:nvPr/>
          </p:nvSpPr>
          <p:spPr>
            <a:xfrm>
              <a:off x="2870476" y="1344553"/>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188" name="Ovaal 187"/>
            <p:cNvSpPr/>
            <p:nvPr/>
          </p:nvSpPr>
          <p:spPr>
            <a:xfrm>
              <a:off x="6116200" y="1348129"/>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191" name="Tekstvak 190"/>
            <p:cNvSpPr txBox="1"/>
            <p:nvPr/>
          </p:nvSpPr>
          <p:spPr>
            <a:xfrm>
              <a:off x="5605809" y="687069"/>
              <a:ext cx="1424706" cy="646331"/>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en-GB" sz="1200" dirty="0" err="1" smtClean="0">
                  <a:solidFill>
                    <a:schemeClr val="accent6"/>
                  </a:solidFill>
                  <a:latin typeface="Calibri" panose="020F0502020204030204"/>
                </a:rPr>
                <a:t>Resultaten</a:t>
              </a:r>
              <a:r>
                <a:rPr lang="en-GB" sz="1200" dirty="0" smtClean="0">
                  <a:solidFill>
                    <a:schemeClr val="accent6"/>
                  </a:solidFill>
                  <a:latin typeface="Calibri" panose="020F0502020204030204"/>
                </a:rPr>
                <a:t> KP ZSS </a:t>
              </a:r>
              <a:r>
                <a:rPr lang="en-GB" sz="1200" dirty="0" err="1" smtClean="0">
                  <a:solidFill>
                    <a:schemeClr val="accent6"/>
                  </a:solidFill>
                  <a:latin typeface="Calibri" panose="020F0502020204030204"/>
                </a:rPr>
                <a:t>fase</a:t>
              </a:r>
              <a:r>
                <a:rPr lang="en-GB" sz="1200" dirty="0" smtClean="0">
                  <a:solidFill>
                    <a:schemeClr val="accent6"/>
                  </a:solidFill>
                  <a:latin typeface="Calibri" panose="020F0502020204030204"/>
                </a:rPr>
                <a:t> 2 (</a:t>
              </a:r>
              <a:r>
                <a:rPr lang="en-GB" sz="1200" dirty="0" err="1" smtClean="0">
                  <a:solidFill>
                    <a:schemeClr val="accent6"/>
                  </a:solidFill>
                  <a:latin typeface="Calibri" panose="020F0502020204030204"/>
                </a:rPr>
                <a:t>o.a</a:t>
              </a:r>
              <a:r>
                <a:rPr lang="en-GB" sz="1200" dirty="0" smtClean="0">
                  <a:solidFill>
                    <a:schemeClr val="accent6"/>
                  </a:solidFill>
                  <a:latin typeface="Calibri" panose="020F0502020204030204"/>
                </a:rPr>
                <a:t>. </a:t>
              </a:r>
              <a:r>
                <a:rPr lang="en-GB" sz="1200" dirty="0" err="1" smtClean="0">
                  <a:solidFill>
                    <a:schemeClr val="accent6"/>
                  </a:solidFill>
                  <a:latin typeface="Calibri" panose="020F0502020204030204"/>
                </a:rPr>
                <a:t>adaptatiepaden</a:t>
              </a:r>
              <a:r>
                <a:rPr lang="en-GB" sz="1200" dirty="0" smtClean="0">
                  <a:solidFill>
                    <a:schemeClr val="accent6"/>
                  </a:solidFill>
                  <a:latin typeface="Calibri" panose="020F0502020204030204"/>
                </a:rPr>
                <a:t>)</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192" name="Tekstvak 191"/>
            <p:cNvSpPr txBox="1"/>
            <p:nvPr/>
          </p:nvSpPr>
          <p:spPr>
            <a:xfrm>
              <a:off x="2754000" y="877317"/>
              <a:ext cx="1252968" cy="461665"/>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Tussenbalans </a:t>
              </a:r>
            </a:p>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KP ZSS</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194" name="Tekstvak 193"/>
            <p:cNvSpPr txBox="1"/>
            <p:nvPr/>
          </p:nvSpPr>
          <p:spPr>
            <a:xfrm>
              <a:off x="3705147" y="1558093"/>
              <a:ext cx="1252968" cy="276999"/>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smtClean="0">
                  <a:solidFill>
                    <a:schemeClr val="accent6"/>
                  </a:solidFill>
                  <a:latin typeface="Calibri" panose="020F0502020204030204"/>
                </a:rPr>
                <a:t>POW-</a:t>
              </a: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IRM</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200" name="Ovaal 199"/>
            <p:cNvSpPr/>
            <p:nvPr/>
          </p:nvSpPr>
          <p:spPr>
            <a:xfrm>
              <a:off x="3752713" y="1336595"/>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21" name="Tekstvak 220"/>
            <p:cNvSpPr txBox="1"/>
            <p:nvPr/>
          </p:nvSpPr>
          <p:spPr>
            <a:xfrm>
              <a:off x="3622044" y="1060060"/>
              <a:ext cx="1252968" cy="276999"/>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Deltascenario’s</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222" name="Ovaal 221"/>
            <p:cNvSpPr/>
            <p:nvPr/>
          </p:nvSpPr>
          <p:spPr>
            <a:xfrm>
              <a:off x="2580445" y="1344553"/>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23" name="Tekstvak 222"/>
            <p:cNvSpPr txBox="1"/>
            <p:nvPr/>
          </p:nvSpPr>
          <p:spPr>
            <a:xfrm>
              <a:off x="1639643" y="1552901"/>
              <a:ext cx="1252968" cy="276999"/>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Concept </a:t>
              </a:r>
              <a:r>
                <a:rPr kumimoji="0" lang="nl-NL" sz="1200" b="0" i="0" u="none" strike="noStrike" kern="1200" cap="none" spc="0" normalizeH="0" baseline="0" noProof="0" dirty="0" err="1" smtClean="0">
                  <a:ln>
                    <a:noFill/>
                  </a:ln>
                  <a:solidFill>
                    <a:schemeClr val="accent6"/>
                  </a:solidFill>
                  <a:effectLst/>
                  <a:uLnTx/>
                  <a:uFillTx/>
                  <a:latin typeface="Calibri" panose="020F0502020204030204"/>
                  <a:ea typeface="+mn-ea"/>
                  <a:cs typeface="+mn-cs"/>
                </a:rPr>
                <a:t>PPLG’s</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224" name="Tekstvak 223"/>
            <p:cNvSpPr txBox="1"/>
            <p:nvPr/>
          </p:nvSpPr>
          <p:spPr>
            <a:xfrm>
              <a:off x="6962221" y="685394"/>
              <a:ext cx="2337141" cy="646331"/>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Afstemming concept herijking </a:t>
              </a:r>
              <a:r>
                <a:rPr lang="nl-NL" sz="1200" dirty="0" smtClean="0">
                  <a:solidFill>
                    <a:schemeClr val="accent6"/>
                  </a:solidFill>
                  <a:latin typeface="Calibri" panose="020F0502020204030204"/>
                </a:rPr>
                <a:t>deltabeslissing </a:t>
              </a: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zoetwater met DP</a:t>
              </a:r>
              <a:r>
                <a:rPr kumimoji="0" lang="nl-NL" sz="1200" b="0" i="0" u="none" strike="noStrike" kern="1200" cap="none" spc="0" normalizeH="0" noProof="0" dirty="0" smtClean="0">
                  <a:ln>
                    <a:noFill/>
                  </a:ln>
                  <a:solidFill>
                    <a:schemeClr val="accent6"/>
                  </a:solidFill>
                  <a:effectLst/>
                  <a:uLnTx/>
                  <a:uFillTx/>
                  <a:latin typeface="Calibri" panose="020F0502020204030204"/>
                  <a:ea typeface="+mn-ea"/>
                  <a:cs typeface="+mn-cs"/>
                </a:rPr>
                <a:t> deelprogramma’s</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226" name="Ovaal 225"/>
            <p:cNvSpPr/>
            <p:nvPr/>
          </p:nvSpPr>
          <p:spPr>
            <a:xfrm>
              <a:off x="7595114" y="1336975"/>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228" name="Ovaal 227"/>
            <p:cNvSpPr/>
            <p:nvPr/>
          </p:nvSpPr>
          <p:spPr>
            <a:xfrm>
              <a:off x="8199412" y="1332261"/>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29" name="Tekstvak 228"/>
            <p:cNvSpPr txBox="1"/>
            <p:nvPr/>
          </p:nvSpPr>
          <p:spPr>
            <a:xfrm>
              <a:off x="9254825" y="679324"/>
              <a:ext cx="1856770" cy="646331"/>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lang="nl-NL" sz="1200" dirty="0" smtClean="0">
                  <a:solidFill>
                    <a:schemeClr val="accent6"/>
                  </a:solidFill>
                  <a:latin typeface="Calibri" panose="020F0502020204030204"/>
                </a:rPr>
                <a:t>Meer duidelijkheid over eindpunt afvoerverdeling en rivierbodemligging IRM</a:t>
              </a:r>
              <a:endParaRPr kumimoji="0" lang="nl-NL" sz="1200" b="0" i="0" u="none" strike="noStrike" kern="1200" cap="none" spc="0" normalizeH="0" baseline="0" noProof="0" dirty="0">
                <a:ln>
                  <a:noFill/>
                </a:ln>
                <a:solidFill>
                  <a:schemeClr val="accent6"/>
                </a:solidFill>
                <a:effectLst/>
                <a:uLnTx/>
                <a:uFillTx/>
                <a:latin typeface="Calibri" panose="020F0502020204030204"/>
              </a:endParaRPr>
            </a:p>
          </p:txBody>
        </p:sp>
        <p:sp>
          <p:nvSpPr>
            <p:cNvPr id="230" name="Ovaal 229"/>
            <p:cNvSpPr/>
            <p:nvPr/>
          </p:nvSpPr>
          <p:spPr>
            <a:xfrm>
              <a:off x="5392381" y="1338244"/>
              <a:ext cx="193047" cy="193047"/>
            </a:xfrm>
            <a:prstGeom prst="ellipse">
              <a:avLst/>
            </a:prstGeom>
            <a:solidFill>
              <a:sysClr val="window" lastClr="FFFFFF"/>
            </a:solidFill>
            <a:ln w="57150" cap="flat" cmpd="sng" algn="ctr">
              <a:solidFill>
                <a:schemeClr val="accent6"/>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6">
                    <a:lumMod val="60000"/>
                    <a:lumOff val="40000"/>
                  </a:schemeClr>
                </a:solidFill>
                <a:effectLst/>
                <a:uLnTx/>
                <a:uFillTx/>
                <a:latin typeface="Verdana"/>
                <a:ea typeface="+mn-ea"/>
                <a:cs typeface="+mn-cs"/>
              </a:endParaRPr>
            </a:p>
          </p:txBody>
        </p:sp>
        <p:sp>
          <p:nvSpPr>
            <p:cNvPr id="231" name="Tekstvak 230"/>
            <p:cNvSpPr txBox="1"/>
            <p:nvPr/>
          </p:nvSpPr>
          <p:spPr>
            <a:xfrm>
              <a:off x="4830668" y="876005"/>
              <a:ext cx="878764"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6"/>
                  </a:solidFill>
                  <a:effectLst/>
                  <a:uLnTx/>
                  <a:uFillTx/>
                  <a:latin typeface="Calibri" panose="020F0502020204030204"/>
                  <a:ea typeface="+mn-ea"/>
                  <a:cs typeface="+mn-cs"/>
                </a:rPr>
                <a:t>Definitieve</a:t>
              </a:r>
              <a:r>
                <a:rPr kumimoji="0" lang="nl-NL" sz="1200" b="0" i="0" u="none" strike="noStrike" kern="1200" cap="none" spc="0" normalizeH="0" noProof="0" dirty="0" smtClean="0">
                  <a:ln>
                    <a:noFill/>
                  </a:ln>
                  <a:solidFill>
                    <a:schemeClr val="accent6"/>
                  </a:solidFill>
                  <a:effectLst/>
                  <a:uLnTx/>
                  <a:uFillTx/>
                  <a:latin typeface="Calibri" panose="020F0502020204030204"/>
                  <a:ea typeface="+mn-ea"/>
                  <a:cs typeface="+mn-cs"/>
                </a:rPr>
                <a:t> </a:t>
              </a:r>
              <a:r>
                <a:rPr kumimoji="0" lang="nl-NL" sz="1200" b="0" i="0" u="none" strike="noStrike" kern="1200" cap="none" spc="0" normalizeH="0" baseline="0" noProof="0" dirty="0" err="1" smtClean="0">
                  <a:ln>
                    <a:noFill/>
                  </a:ln>
                  <a:solidFill>
                    <a:schemeClr val="accent6"/>
                  </a:solidFill>
                  <a:effectLst/>
                  <a:uLnTx/>
                  <a:uFillTx/>
                  <a:latin typeface="Calibri" panose="020F0502020204030204"/>
                  <a:ea typeface="+mn-ea"/>
                  <a:cs typeface="+mn-cs"/>
                </a:rPr>
                <a:t>PPLG’s</a:t>
              </a:r>
              <a:endParaRPr kumimoji="0" lang="nl-NL" sz="1200" b="0" i="0" u="none" strike="noStrike" kern="1200" cap="none" spc="0" normalizeH="0" baseline="0" noProof="0" dirty="0">
                <a:ln>
                  <a:noFill/>
                </a:ln>
                <a:solidFill>
                  <a:schemeClr val="accent6"/>
                </a:solidFill>
                <a:effectLst/>
                <a:uLnTx/>
                <a:uFillTx/>
                <a:latin typeface="Calibri" panose="020F0502020204030204"/>
                <a:ea typeface="+mn-ea"/>
                <a:cs typeface="+mn-cs"/>
              </a:endParaRPr>
            </a:p>
          </p:txBody>
        </p:sp>
        <p:sp>
          <p:nvSpPr>
            <p:cNvPr id="125" name="Tekstvak 124"/>
            <p:cNvSpPr txBox="1"/>
            <p:nvPr/>
          </p:nvSpPr>
          <p:spPr>
            <a:xfrm>
              <a:off x="6711353" y="3470730"/>
              <a:ext cx="1936716" cy="461665"/>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lang="nl-NL" sz="1200" noProof="0" dirty="0" smtClean="0">
                  <a:solidFill>
                    <a:srgbClr val="0070C0"/>
                  </a:solidFill>
                  <a:latin typeface="Calibri" panose="020F0502020204030204"/>
                </a:rPr>
                <a:t>Concept herijking deltabeslissing </a:t>
              </a:r>
              <a:r>
                <a:rPr lang="nl-NL" sz="1200" dirty="0" err="1" smtClean="0">
                  <a:solidFill>
                    <a:srgbClr val="0070C0"/>
                  </a:solidFill>
                  <a:latin typeface="Calibri" panose="020F0502020204030204"/>
                </a:rPr>
                <a:t>zoe</a:t>
              </a:r>
              <a:r>
                <a:rPr lang="nl-NL" sz="1200" noProof="0" dirty="0" err="1" smtClean="0">
                  <a:solidFill>
                    <a:srgbClr val="0070C0"/>
                  </a:solidFill>
                  <a:latin typeface="Calibri" panose="020F0502020204030204"/>
                </a:rPr>
                <a:t>twater</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26" name="Ovaal 125"/>
            <p:cNvSpPr/>
            <p:nvPr/>
          </p:nvSpPr>
          <p:spPr>
            <a:xfrm>
              <a:off x="7022362" y="3263498"/>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cxnSp>
          <p:nvCxnSpPr>
            <p:cNvPr id="127" name="Rechte verbindingslijn met pijl 126"/>
            <p:cNvCxnSpPr/>
            <p:nvPr/>
          </p:nvCxnSpPr>
          <p:spPr>
            <a:xfrm>
              <a:off x="6690140" y="3603569"/>
              <a:ext cx="292511" cy="1266434"/>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Rechte verbindingslijn met pijl 127"/>
            <p:cNvCxnSpPr/>
            <p:nvPr/>
          </p:nvCxnSpPr>
          <p:spPr>
            <a:xfrm>
              <a:off x="5527306" y="3600168"/>
              <a:ext cx="264946" cy="1094185"/>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5" name="Groep 194"/>
            <p:cNvGrpSpPr/>
            <p:nvPr/>
          </p:nvGrpSpPr>
          <p:grpSpPr>
            <a:xfrm>
              <a:off x="1499498" y="33202"/>
              <a:ext cx="10920957" cy="360711"/>
              <a:chOff x="1503598" y="187969"/>
              <a:chExt cx="10920957" cy="360711"/>
            </a:xfrm>
          </p:grpSpPr>
          <p:grpSp>
            <p:nvGrpSpPr>
              <p:cNvPr id="196" name="Groep 195"/>
              <p:cNvGrpSpPr/>
              <p:nvPr/>
            </p:nvGrpSpPr>
            <p:grpSpPr>
              <a:xfrm>
                <a:off x="1503598" y="187969"/>
                <a:ext cx="9735230" cy="360711"/>
                <a:chOff x="1077599" y="548009"/>
                <a:chExt cx="9735230" cy="360711"/>
              </a:xfrm>
            </p:grpSpPr>
            <p:cxnSp>
              <p:nvCxnSpPr>
                <p:cNvPr id="199"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1077599" y="908720"/>
                  <a:ext cx="2340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sp>
              <p:nvSpPr>
                <p:cNvPr id="201" name="Tekstvak 20">
                  <a:extLst>
                    <a:ext uri="{FF2B5EF4-FFF2-40B4-BE49-F238E27FC236}">
                      <a16:creationId xmlns:a16="http://schemas.microsoft.com/office/drawing/2014/main" id="{08A90104-1FED-4316-F490-5118718AD26A}"/>
                    </a:ext>
                  </a:extLst>
                </p:cNvPr>
                <p:cNvSpPr txBox="1"/>
                <p:nvPr/>
              </p:nvSpPr>
              <p:spPr>
                <a:xfrm>
                  <a:off x="9048328" y="548680"/>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besluitvorming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202" name="Tekstvak 23">
                  <a:extLst>
                    <a:ext uri="{FF2B5EF4-FFF2-40B4-BE49-F238E27FC236}">
                      <a16:creationId xmlns:a16="http://schemas.microsoft.com/office/drawing/2014/main" id="{DD637BC6-2CF0-9581-00B2-A3CAAF49C6E4}"/>
                    </a:ext>
                  </a:extLst>
                </p:cNvPr>
                <p:cNvSpPr txBox="1"/>
                <p:nvPr/>
              </p:nvSpPr>
              <p:spPr>
                <a:xfrm>
                  <a:off x="6558395" y="548009"/>
                  <a:ext cx="185653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dirty="0">
                      <a:solidFill>
                        <a:prstClr val="white">
                          <a:lumMod val="50000"/>
                        </a:prstClr>
                      </a:solidFill>
                      <a:latin typeface="Calibri" panose="020F0502020204030204"/>
                    </a:rPr>
                    <a:t>b</a:t>
                  </a:r>
                  <a:r>
                    <a:rPr kumimoji="0" lang="nl-NL" sz="1200" b="0" i="0" u="none" strike="noStrike" kern="1200" cap="none" spc="0" normalizeH="0" baseline="0" noProof="0" dirty="0" err="1" smtClean="0">
                      <a:ln>
                        <a:noFill/>
                      </a:ln>
                      <a:solidFill>
                        <a:prstClr val="white">
                          <a:lumMod val="50000"/>
                        </a:prstClr>
                      </a:solidFill>
                      <a:effectLst/>
                      <a:uLnTx/>
                      <a:uFillTx/>
                      <a:latin typeface="Calibri" panose="020F0502020204030204"/>
                      <a:ea typeface="+mn-ea"/>
                      <a:cs typeface="+mn-cs"/>
                    </a:rPr>
                    <a:t>eoordeling</a:t>
                  </a: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 en afweging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203" name="Tekstvak 23">
                  <a:extLst>
                    <a:ext uri="{FF2B5EF4-FFF2-40B4-BE49-F238E27FC236}">
                      <a16:creationId xmlns:a16="http://schemas.microsoft.com/office/drawing/2014/main" id="{1B1E1550-2A1C-BFFC-DA4B-F25323E396B7}"/>
                    </a:ext>
                  </a:extLst>
                </p:cNvPr>
                <p:cNvSpPr txBox="1"/>
                <p:nvPr/>
              </p:nvSpPr>
              <p:spPr>
                <a:xfrm>
                  <a:off x="3483354" y="548009"/>
                  <a:ext cx="2247203"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lang="nl-NL" sz="1200" smtClean="0">
                      <a:solidFill>
                        <a:prstClr val="white">
                          <a:lumMod val="50000"/>
                        </a:prstClr>
                      </a:solidFill>
                      <a:latin typeface="Calibri" panose="020F0502020204030204"/>
                    </a:rPr>
                    <a:t>opgave </a:t>
                  </a:r>
                  <a:r>
                    <a:rPr lang="nl-NL" sz="1200" dirty="0" smtClean="0">
                      <a:solidFill>
                        <a:prstClr val="white">
                          <a:lumMod val="50000"/>
                        </a:prstClr>
                      </a:solidFill>
                      <a:latin typeface="Calibri" panose="020F0502020204030204"/>
                    </a:rPr>
                    <a:t>en </a:t>
                  </a:r>
                  <a:r>
                    <a:rPr kumimoji="0" lang="nl-NL" sz="1200" b="0" i="0" u="none" strike="noStrike" kern="1200" cap="none" spc="0" normalizeH="0" noProof="0" dirty="0" smtClean="0">
                      <a:ln>
                        <a:noFill/>
                      </a:ln>
                      <a:solidFill>
                        <a:prstClr val="white">
                          <a:lumMod val="50000"/>
                        </a:prstClr>
                      </a:solidFill>
                      <a:effectLst/>
                      <a:uLnTx/>
                      <a:uFillTx/>
                      <a:latin typeface="Calibri" panose="020F0502020204030204"/>
                      <a:ea typeface="+mn-ea"/>
                      <a:cs typeface="+mn-cs"/>
                    </a:rPr>
                    <a:t>maatregelen</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
              <p:nvSpPr>
                <p:cNvPr id="204" name="Tekstvak 23">
                  <a:extLst>
                    <a:ext uri="{FF2B5EF4-FFF2-40B4-BE49-F238E27FC236}">
                      <a16:creationId xmlns:a16="http://schemas.microsoft.com/office/drawing/2014/main" id="{1B1E1550-2A1C-BFFC-DA4B-F25323E396B7}"/>
                    </a:ext>
                  </a:extLst>
                </p:cNvPr>
                <p:cNvSpPr txBox="1"/>
                <p:nvPr/>
              </p:nvSpPr>
              <p:spPr>
                <a:xfrm>
                  <a:off x="1432932" y="548680"/>
                  <a:ext cx="1617785"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voorbereiding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205"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5799505" y="908720"/>
                  <a:ext cx="352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208"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9327470" y="908720"/>
                  <a:ext cx="1188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cxnSp>
              <p:nvCxnSpPr>
                <p:cNvPr id="209" name="Straight Arrow Connector 23">
                  <a:extLst>
                    <a:ext uri="{FF2B5EF4-FFF2-40B4-BE49-F238E27FC236}">
                      <a16:creationId xmlns:a16="http://schemas.microsoft.com/office/drawing/2014/main" id="{189F7897-F2AF-051B-35D5-1A9D116BCDEC}"/>
                    </a:ext>
                  </a:extLst>
                </p:cNvPr>
                <p:cNvCxnSpPr>
                  <a:cxnSpLocks/>
                </p:cNvCxnSpPr>
                <p:nvPr/>
              </p:nvCxnSpPr>
              <p:spPr>
                <a:xfrm flipV="1">
                  <a:off x="3423505" y="908720"/>
                  <a:ext cx="2376000" cy="0"/>
                </a:xfrm>
                <a:prstGeom prst="straightConnector1">
                  <a:avLst/>
                </a:prstGeom>
                <a:noFill/>
                <a:ln w="57150" cap="flat" cmpd="sng" algn="ctr">
                  <a:solidFill>
                    <a:schemeClr val="bg1">
                      <a:lumMod val="65000"/>
                    </a:schemeClr>
                  </a:solidFill>
                  <a:prstDash val="solid"/>
                  <a:miter lim="800000"/>
                  <a:headEnd type="triangle" w="med" len="med"/>
                  <a:tailEnd type="triangle" w="med" len="med"/>
                </a:ln>
                <a:effectLst/>
              </p:spPr>
            </p:cxnSp>
          </p:grpSp>
          <p:sp>
            <p:nvSpPr>
              <p:cNvPr id="197" name="Tekstvak 20">
                <a:extLst>
                  <a:ext uri="{FF2B5EF4-FFF2-40B4-BE49-F238E27FC236}">
                    <a16:creationId xmlns:a16="http://schemas.microsoft.com/office/drawing/2014/main" id="{08A90104-1FED-4316-F490-5118718AD26A}"/>
                  </a:ext>
                </a:extLst>
              </p:cNvPr>
              <p:cNvSpPr txBox="1"/>
              <p:nvPr/>
            </p:nvSpPr>
            <p:spPr>
              <a:xfrm>
                <a:off x="10660054" y="194693"/>
                <a:ext cx="1764501" cy="276999"/>
              </a:xfrm>
              <a:prstGeom prst="rect">
                <a:avLst/>
              </a:prstGeom>
              <a:noFill/>
              <a:ln>
                <a:noFill/>
              </a:ln>
            </p:spPr>
            <p:txBody>
              <a:bodyPr wrap="square" lIns="12857" rIns="12857" rtlCol="0">
                <a:spAutoFit/>
              </a:bodyPr>
              <a:lstStyle/>
              <a:p>
                <a:pPr marL="0" marR="0" lvl="0" indent="0" algn="ctr" defTabSz="326578"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borging</a:t>
                </a:r>
                <a:endParaRPr kumimoji="0" lang="nl-NL"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cxnSp>
            <p:nvCxnSpPr>
              <p:cNvPr id="198" name="Straight Arrow Connector 23">
                <a:extLst>
                  <a:ext uri="{FF2B5EF4-FFF2-40B4-BE49-F238E27FC236}">
                    <a16:creationId xmlns:a16="http://schemas.microsoft.com/office/drawing/2014/main" id="{189F7897-F2AF-051B-35D5-1A9D116BCDEC}"/>
                  </a:ext>
                </a:extLst>
              </p:cNvPr>
              <p:cNvCxnSpPr>
                <a:cxnSpLocks/>
              </p:cNvCxnSpPr>
              <p:nvPr/>
            </p:nvCxnSpPr>
            <p:spPr>
              <a:xfrm>
                <a:off x="10935631" y="544815"/>
                <a:ext cx="1146220" cy="0"/>
              </a:xfrm>
              <a:prstGeom prst="straightConnector1">
                <a:avLst/>
              </a:prstGeom>
              <a:noFill/>
              <a:ln w="57150" cap="flat" cmpd="sng" algn="ctr">
                <a:solidFill>
                  <a:schemeClr val="bg1">
                    <a:lumMod val="65000"/>
                  </a:schemeClr>
                </a:solidFill>
                <a:prstDash val="solid"/>
                <a:miter lim="800000"/>
                <a:headEnd type="triangle" w="med" len="med"/>
                <a:tailEnd type="none" w="med" len="med"/>
              </a:ln>
              <a:effectLst/>
            </p:spPr>
          </p:cxnSp>
        </p:grpSp>
        <p:cxnSp>
          <p:nvCxnSpPr>
            <p:cNvPr id="210" name="Rechte verbindingslijn met pijl 209"/>
            <p:cNvCxnSpPr/>
            <p:nvPr/>
          </p:nvCxnSpPr>
          <p:spPr>
            <a:xfrm flipH="1" flipV="1">
              <a:off x="3549081" y="1628800"/>
              <a:ext cx="0" cy="3096000"/>
            </a:xfrm>
            <a:prstGeom prst="straightConnector1">
              <a:avLst/>
            </a:prstGeom>
            <a:ln w="19050">
              <a:solidFill>
                <a:schemeClr val="accent2">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sp>
          <p:nvSpPr>
            <p:cNvPr id="177" name="Tekstvak 176"/>
            <p:cNvSpPr txBox="1"/>
            <p:nvPr/>
          </p:nvSpPr>
          <p:spPr>
            <a:xfrm>
              <a:off x="10416480" y="2617873"/>
              <a:ext cx="1696699" cy="646331"/>
            </a:xfrm>
            <a:prstGeom prst="rect">
              <a:avLst/>
            </a:prstGeom>
            <a:noFill/>
          </p:spPr>
          <p:txBody>
            <a:bodyPr wrap="square" rtlCol="0">
              <a:spAutoFit/>
            </a:bodyPr>
            <a:lstStyle/>
            <a:p>
              <a:pPr marL="0" marR="0" lvl="0" indent="0"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11. Sociaaleconomische analyse </a:t>
              </a:r>
              <a:r>
                <a:rPr lang="nl-NL" sz="1200" dirty="0" smtClean="0">
                  <a:solidFill>
                    <a:srgbClr val="0070C0"/>
                  </a:solidFill>
                  <a:latin typeface="Calibri" panose="020F0502020204030204"/>
                </a:rPr>
                <a:t>- </a:t>
              </a: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maatregelpakketten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75" name="Tekstvak 174"/>
            <p:cNvSpPr txBox="1"/>
            <p:nvPr/>
          </p:nvSpPr>
          <p:spPr>
            <a:xfrm>
              <a:off x="5519936" y="3479891"/>
              <a:ext cx="1252968" cy="461665"/>
            </a:xfrm>
            <a:prstGeom prst="rect">
              <a:avLst/>
            </a:prstGeom>
            <a:noFill/>
          </p:spPr>
          <p:txBody>
            <a:bodyPr wrap="square" rtlCol="0">
              <a:spAutoFit/>
            </a:bodyPr>
            <a:lstStyle/>
            <a:p>
              <a:pPr lvl="0" algn="ctr" defTabSz="685814">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3. Mogelijke </a:t>
              </a:r>
              <a:r>
                <a:rPr lang="nl-NL" sz="1200" dirty="0" smtClean="0">
                  <a:solidFill>
                    <a:srgbClr val="0070C0"/>
                  </a:solidFill>
                </a:rPr>
                <a:t>maatregelen¹</a:t>
              </a:r>
              <a:endParaRPr lang="nl-NL" sz="1200" dirty="0">
                <a:solidFill>
                  <a:srgbClr val="0070C0"/>
                </a:solidFill>
              </a:endParaRPr>
            </a:p>
          </p:txBody>
        </p:sp>
        <p:sp>
          <p:nvSpPr>
            <p:cNvPr id="110" name="Tekstvak 109"/>
            <p:cNvSpPr txBox="1"/>
            <p:nvPr/>
          </p:nvSpPr>
          <p:spPr>
            <a:xfrm>
              <a:off x="9122704" y="3485970"/>
              <a:ext cx="1797832" cy="461665"/>
            </a:xfrm>
            <a:prstGeom prst="rect">
              <a:avLst/>
            </a:prstGeom>
            <a:noFill/>
            <a:ln>
              <a:noFill/>
            </a:ln>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smtClean="0">
                  <a:solidFill>
                    <a:srgbClr val="0070C0"/>
                  </a:solidFill>
                  <a:latin typeface="Calibri" panose="020F0502020204030204"/>
                </a:rPr>
                <a:t>10. V</a:t>
              </a:r>
              <a:r>
                <a:rPr kumimoji="0" lang="nl-NL" sz="1200" b="0" i="0" u="none" strike="noStrike" kern="1200" cap="none" spc="0" normalizeH="0" baseline="0" noProof="0" dirty="0" err="1" smtClean="0">
                  <a:ln>
                    <a:noFill/>
                  </a:ln>
                  <a:solidFill>
                    <a:srgbClr val="0070C0"/>
                  </a:solidFill>
                  <a:effectLst/>
                  <a:uLnTx/>
                  <a:uFillTx/>
                  <a:latin typeface="Calibri" panose="020F0502020204030204"/>
                  <a:ea typeface="+mn-ea"/>
                  <a:cs typeface="+mn-cs"/>
                </a:rPr>
                <a:t>oorkeursstrategieën</a:t>
              </a:r>
              <a:r>
                <a:rPr kumimoji="0" lang="nl-NL" sz="1200" b="0" i="0" u="none" strike="noStrike" kern="1200" cap="none" spc="0" normalizeH="0" noProof="0" dirty="0" smtClean="0">
                  <a:ln>
                    <a:noFill/>
                  </a:ln>
                  <a:solidFill>
                    <a:srgbClr val="0070C0"/>
                  </a:solidFill>
                  <a:effectLst/>
                  <a:uLnTx/>
                  <a:uFillTx/>
                  <a:latin typeface="Calibri" panose="020F0502020204030204"/>
                  <a:ea typeface="+mn-ea"/>
                  <a:cs typeface="+mn-cs"/>
                </a:rPr>
                <a:t> en maatregelpakketten</a:t>
              </a:r>
              <a:endParaRPr kumimoji="0" lang="nl-NL" sz="135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cxnSp>
          <p:nvCxnSpPr>
            <p:cNvPr id="131" name="Rechte verbindingslijn met pijl 130"/>
            <p:cNvCxnSpPr/>
            <p:nvPr/>
          </p:nvCxnSpPr>
          <p:spPr>
            <a:xfrm flipH="1" flipV="1">
              <a:off x="8328248" y="1628800"/>
              <a:ext cx="0" cy="3096000"/>
            </a:xfrm>
            <a:prstGeom prst="straightConnector1">
              <a:avLst/>
            </a:prstGeom>
            <a:ln w="19050">
              <a:solidFill>
                <a:schemeClr val="accent2">
                  <a:lumMod val="60000"/>
                  <a:lumOff val="40000"/>
                </a:schemeClr>
              </a:solidFill>
              <a:tailEnd type="triangle"/>
            </a:ln>
          </p:spPr>
          <p:style>
            <a:lnRef idx="1">
              <a:schemeClr val="accent2"/>
            </a:lnRef>
            <a:fillRef idx="0">
              <a:schemeClr val="accent2"/>
            </a:fillRef>
            <a:effectRef idx="0">
              <a:schemeClr val="accent2"/>
            </a:effectRef>
            <a:fontRef idx="minor">
              <a:schemeClr val="tx1"/>
            </a:fontRef>
          </p:style>
        </p:cxnSp>
        <p:cxnSp>
          <p:nvCxnSpPr>
            <p:cNvPr id="5" name="Rechte verbindingslijn met pijl 4"/>
            <p:cNvCxnSpPr/>
            <p:nvPr/>
          </p:nvCxnSpPr>
          <p:spPr>
            <a:xfrm flipV="1">
              <a:off x="8472549" y="1155824"/>
              <a:ext cx="793291" cy="186935"/>
            </a:xfrm>
            <a:prstGeom prst="straightConnector1">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Rechte verbindingslijn met pijl 6"/>
            <p:cNvCxnSpPr/>
            <p:nvPr/>
          </p:nvCxnSpPr>
          <p:spPr>
            <a:xfrm flipV="1">
              <a:off x="7134484" y="1645010"/>
              <a:ext cx="460630" cy="1495187"/>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Rechte verbindingslijn met pijl 136"/>
            <p:cNvCxnSpPr/>
            <p:nvPr/>
          </p:nvCxnSpPr>
          <p:spPr>
            <a:xfrm>
              <a:off x="10367098" y="3969195"/>
              <a:ext cx="237051" cy="1076312"/>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Rechte verbindingslijn met pijl 137"/>
            <p:cNvCxnSpPr/>
            <p:nvPr/>
          </p:nvCxnSpPr>
          <p:spPr>
            <a:xfrm>
              <a:off x="3391722" y="4163716"/>
              <a:ext cx="147684" cy="867841"/>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1" name="Tekstvak 140"/>
            <p:cNvSpPr txBox="1"/>
            <p:nvPr/>
          </p:nvSpPr>
          <p:spPr>
            <a:xfrm>
              <a:off x="3527076" y="2790333"/>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en-GB" sz="1200" noProof="0" dirty="0" smtClean="0">
                  <a:solidFill>
                    <a:srgbClr val="0070C0"/>
                  </a:solidFill>
                  <a:latin typeface="Calibri" panose="020F0502020204030204"/>
                </a:rPr>
                <a:t>0. </a:t>
              </a:r>
              <a:r>
                <a:rPr lang="en-GB" sz="1200" dirty="0" err="1" smtClean="0">
                  <a:solidFill>
                    <a:srgbClr val="0070C0"/>
                  </a:solidFill>
                  <a:latin typeface="Calibri" panose="020F0502020204030204"/>
                </a:rPr>
                <a:t>Beoordelings</a:t>
              </a:r>
              <a:r>
                <a:rPr lang="en-GB" sz="1200" dirty="0" smtClean="0">
                  <a:solidFill>
                    <a:srgbClr val="0070C0"/>
                  </a:solidFill>
                  <a:latin typeface="Calibri" panose="020F0502020204030204"/>
                </a:rPr>
                <a:t>-criteria</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90" name="Ovaal 189"/>
            <p:cNvSpPr/>
            <p:nvPr/>
          </p:nvSpPr>
          <p:spPr>
            <a:xfrm>
              <a:off x="4056602" y="3264221"/>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cxnSp>
          <p:nvCxnSpPr>
            <p:cNvPr id="211" name="Rechte verbindingslijn met pijl 210"/>
            <p:cNvCxnSpPr/>
            <p:nvPr/>
          </p:nvCxnSpPr>
          <p:spPr>
            <a:xfrm>
              <a:off x="4158744" y="3578581"/>
              <a:ext cx="274412" cy="1436109"/>
            </a:xfrm>
            <a:prstGeom prst="straightConnector1">
              <a:avLst/>
            </a:prstGeom>
            <a:ln w="19050">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Rechte verbindingslijn 132"/>
            <p:cNvCxnSpPr/>
            <p:nvPr/>
          </p:nvCxnSpPr>
          <p:spPr>
            <a:xfrm>
              <a:off x="1503347" y="5263720"/>
              <a:ext cx="10584000" cy="0"/>
            </a:xfrm>
            <a:prstGeom prst="line">
              <a:avLst/>
            </a:prstGeom>
            <a:noFill/>
            <a:ln w="57150" cap="flat" cmpd="sng" algn="ctr">
              <a:solidFill>
                <a:schemeClr val="accent2"/>
              </a:solidFill>
              <a:prstDash val="solid"/>
            </a:ln>
            <a:effectLst/>
          </p:spPr>
        </p:cxnSp>
        <p:sp>
          <p:nvSpPr>
            <p:cNvPr id="134" name="Ovaal 133"/>
            <p:cNvSpPr/>
            <p:nvPr/>
          </p:nvSpPr>
          <p:spPr>
            <a:xfrm>
              <a:off x="10549111" y="5167196"/>
              <a:ext cx="193047" cy="193047"/>
            </a:xfrm>
            <a:prstGeom prst="ellipse">
              <a:avLst/>
            </a:prstGeom>
            <a:solidFill>
              <a:sysClr val="window" lastClr="FFFFFF"/>
            </a:solidFill>
            <a:ln w="57150" cap="flat" cmpd="sng" algn="ctr">
              <a:solidFill>
                <a:schemeClr val="accent2"/>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35" name="Ovaal 134"/>
            <p:cNvSpPr/>
            <p:nvPr/>
          </p:nvSpPr>
          <p:spPr>
            <a:xfrm>
              <a:off x="8778293" y="5167195"/>
              <a:ext cx="193047" cy="193047"/>
            </a:xfrm>
            <a:prstGeom prst="ellipse">
              <a:avLst/>
            </a:prstGeom>
            <a:solidFill>
              <a:sysClr val="window" lastClr="FFFFFF"/>
            </a:solidFill>
            <a:ln w="57150" cap="flat" cmpd="sng" algn="ctr">
              <a:solidFill>
                <a:schemeClr val="accent2"/>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80" name="Ovaal 179"/>
            <p:cNvSpPr/>
            <p:nvPr/>
          </p:nvSpPr>
          <p:spPr>
            <a:xfrm>
              <a:off x="3465809" y="5159378"/>
              <a:ext cx="193047" cy="193047"/>
            </a:xfrm>
            <a:prstGeom prst="ellipse">
              <a:avLst/>
            </a:prstGeom>
            <a:solidFill>
              <a:sysClr val="window" lastClr="FFFFFF"/>
            </a:solidFill>
            <a:ln w="57150" cap="flat" cmpd="sng" algn="ctr">
              <a:solidFill>
                <a:schemeClr val="accent2"/>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181" name="Ovaal 180"/>
            <p:cNvSpPr/>
            <p:nvPr/>
          </p:nvSpPr>
          <p:spPr>
            <a:xfrm>
              <a:off x="8187910" y="5167195"/>
              <a:ext cx="193047" cy="193047"/>
            </a:xfrm>
            <a:prstGeom prst="ellipse">
              <a:avLst/>
            </a:prstGeom>
            <a:solidFill>
              <a:sysClr val="window" lastClr="FFFFFF"/>
            </a:solidFill>
            <a:ln w="57150" cap="flat" cmpd="sng" algn="ctr">
              <a:solidFill>
                <a:schemeClr val="accent2"/>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12" name="Ovaal 211"/>
            <p:cNvSpPr/>
            <p:nvPr/>
          </p:nvSpPr>
          <p:spPr>
            <a:xfrm>
              <a:off x="7007567" y="5159378"/>
              <a:ext cx="193047" cy="193047"/>
            </a:xfrm>
            <a:prstGeom prst="ellipse">
              <a:avLst/>
            </a:prstGeom>
            <a:solidFill>
              <a:sysClr val="window" lastClr="FFFFFF"/>
            </a:solidFill>
            <a:ln w="57150" cap="flat" cmpd="sng" algn="ctr">
              <a:solidFill>
                <a:schemeClr val="accent2"/>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13" name="Tekstvak 212"/>
            <p:cNvSpPr txBox="1"/>
            <p:nvPr/>
          </p:nvSpPr>
          <p:spPr>
            <a:xfrm>
              <a:off x="2512378" y="5351442"/>
              <a:ext cx="1252968"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solidFill>
                  <a:effectLst/>
                  <a:uLnTx/>
                  <a:uFillTx/>
                  <a:latin typeface="Calibri" panose="020F0502020204030204"/>
                  <a:ea typeface="+mn-ea"/>
                  <a:cs typeface="+mn-cs"/>
                </a:rPr>
                <a:t>Concreet</a:t>
              </a:r>
            </a:p>
            <a:p>
              <a:pPr marL="0" marR="0" lvl="0" indent="0" algn="r" defTabSz="685814" rtl="0" eaLnBrk="1" fontAlgn="auto" latinLnBrk="0" hangingPunct="1">
                <a:lnSpc>
                  <a:spcPct val="100000"/>
                </a:lnSpc>
                <a:spcBef>
                  <a:spcPts val="0"/>
                </a:spcBef>
                <a:spcAft>
                  <a:spcPts val="0"/>
                </a:spcAft>
                <a:buClrTx/>
                <a:buSzTx/>
                <a:buFontTx/>
                <a:buNone/>
                <a:tabLst/>
                <a:defRPr/>
              </a:pPr>
              <a:r>
                <a:rPr lang="nl-NL" sz="1200" dirty="0">
                  <a:solidFill>
                    <a:schemeClr val="accent2"/>
                  </a:solidFill>
                  <a:latin typeface="Calibri" panose="020F0502020204030204"/>
                </a:rPr>
                <a:t>h</a:t>
              </a:r>
              <a:r>
                <a:rPr lang="nl-NL" sz="1200" dirty="0" smtClean="0">
                  <a:solidFill>
                    <a:schemeClr val="accent2"/>
                  </a:solidFill>
                  <a:latin typeface="Calibri" panose="020F0502020204030204"/>
                </a:rPr>
                <a:t>oofd</a:t>
              </a:r>
              <a:r>
                <a:rPr kumimoji="0" lang="nl-NL" sz="1200" b="0" i="0" u="none" strike="noStrike" kern="1200" cap="none" spc="0" normalizeH="0" baseline="0" noProof="0" dirty="0" smtClean="0">
                  <a:ln>
                    <a:noFill/>
                  </a:ln>
                  <a:solidFill>
                    <a:schemeClr val="accent2"/>
                  </a:solidFill>
                  <a:effectLst/>
                  <a:uLnTx/>
                  <a:uFillTx/>
                  <a:latin typeface="Calibri" panose="020F0502020204030204"/>
                  <a:ea typeface="+mn-ea"/>
                  <a:cs typeface="+mn-cs"/>
                </a:rPr>
                <a:t>doel</a:t>
              </a:r>
              <a:r>
                <a:rPr kumimoji="0" lang="nl-NL" sz="1200" b="0" i="0" u="none" strike="noStrike" kern="1200" cap="none" spc="0" normalizeH="0" noProof="0" dirty="0" smtClean="0">
                  <a:ln>
                    <a:noFill/>
                  </a:ln>
                  <a:solidFill>
                    <a:schemeClr val="accent2"/>
                  </a:solidFill>
                  <a:effectLst/>
                  <a:uLnTx/>
                  <a:uFillTx/>
                  <a:latin typeface="Calibri" panose="020F0502020204030204"/>
                  <a:ea typeface="+mn-ea"/>
                  <a:cs typeface="+mn-cs"/>
                </a:rPr>
                <a:t> DPZW</a:t>
              </a:r>
              <a:endParaRPr kumimoji="0" lang="nl-NL" sz="12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15" name="Tekstvak 214"/>
            <p:cNvSpPr txBox="1"/>
            <p:nvPr/>
          </p:nvSpPr>
          <p:spPr>
            <a:xfrm>
              <a:off x="6261910" y="4876191"/>
              <a:ext cx="1943183" cy="276999"/>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solidFill>
                  <a:effectLst/>
                  <a:uLnTx/>
                  <a:uFillTx/>
                  <a:latin typeface="Calibri" panose="020F0502020204030204"/>
                  <a:ea typeface="+mn-ea"/>
                  <a:cs typeface="+mn-cs"/>
                </a:rPr>
                <a:t>Ontwikkelpadenkaarten</a:t>
              </a:r>
              <a:endParaRPr kumimoji="0" lang="nl-NL" sz="12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16" name="Tekstvak 215"/>
            <p:cNvSpPr txBox="1"/>
            <p:nvPr/>
          </p:nvSpPr>
          <p:spPr>
            <a:xfrm>
              <a:off x="7328214" y="5348244"/>
              <a:ext cx="2052283" cy="738664"/>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400" u="sng" dirty="0" smtClean="0">
                  <a:solidFill>
                    <a:schemeClr val="accent2"/>
                  </a:solidFill>
                  <a:latin typeface="Calibri" panose="020F0502020204030204"/>
                </a:rPr>
                <a:t>H</a:t>
              </a:r>
              <a:r>
                <a:rPr kumimoji="0" lang="nl-NL" sz="1400" i="0" u="sng" strike="noStrike" kern="1200" cap="none" spc="0" normalizeH="0" baseline="0" noProof="0" dirty="0" err="1" smtClean="0">
                  <a:ln>
                    <a:noFill/>
                  </a:ln>
                  <a:solidFill>
                    <a:schemeClr val="accent2"/>
                  </a:solidFill>
                  <a:effectLst/>
                  <a:uLnTx/>
                  <a:uFillTx/>
                  <a:latin typeface="Calibri" panose="020F0502020204030204"/>
                </a:rPr>
                <a:t>erijking</a:t>
              </a:r>
              <a:r>
                <a:rPr lang="nl-NL" sz="1400" u="sng" noProof="0" dirty="0">
                  <a:solidFill>
                    <a:schemeClr val="accent2"/>
                  </a:solidFill>
                  <a:latin typeface="Calibri" panose="020F0502020204030204"/>
                </a:rPr>
                <a:t> </a:t>
              </a:r>
              <a:r>
                <a:rPr kumimoji="0" lang="nl-NL" sz="1400" i="0" u="sng" strike="noStrike" kern="1200" cap="none" spc="0" normalizeH="0" baseline="0" noProof="0" dirty="0" smtClean="0">
                  <a:ln>
                    <a:noFill/>
                  </a:ln>
                  <a:solidFill>
                    <a:schemeClr val="accent2"/>
                  </a:solidFill>
                  <a:effectLst/>
                  <a:uLnTx/>
                  <a:uFillTx/>
                  <a:latin typeface="Calibri" panose="020F0502020204030204"/>
                </a:rPr>
                <a:t>deltabeslissing zoetwater (incl. concrete DPZW-doelen)</a:t>
              </a:r>
              <a:endParaRPr kumimoji="0" lang="nl-NL" sz="1400" i="0" u="sng" strike="noStrike" kern="1200" cap="none" spc="0" normalizeH="0" baseline="0" noProof="0" dirty="0">
                <a:ln>
                  <a:noFill/>
                </a:ln>
                <a:solidFill>
                  <a:schemeClr val="accent2"/>
                </a:solidFill>
                <a:effectLst/>
                <a:uLnTx/>
                <a:uFillTx/>
                <a:latin typeface="Calibri" panose="020F0502020204030204"/>
              </a:endParaRPr>
            </a:p>
          </p:txBody>
        </p:sp>
        <p:sp>
          <p:nvSpPr>
            <p:cNvPr id="217" name="Tekstvak 216"/>
            <p:cNvSpPr txBox="1"/>
            <p:nvPr/>
          </p:nvSpPr>
          <p:spPr>
            <a:xfrm>
              <a:off x="9861093" y="5357972"/>
              <a:ext cx="2080669" cy="523220"/>
            </a:xfrm>
            <a:prstGeom prst="rect">
              <a:avLst/>
            </a:prstGeom>
            <a:noFill/>
          </p:spPr>
          <p:txBody>
            <a:bodyPr wrap="square" rtlCol="0">
              <a:spAutoFit/>
            </a:bodyPr>
            <a:lstStyle/>
            <a:p>
              <a:pPr lvl="0" algn="ctr" defTabSz="685814">
                <a:defRPr/>
              </a:pPr>
              <a:r>
                <a:rPr lang="nl-NL" sz="1400" u="sng" dirty="0">
                  <a:solidFill>
                    <a:schemeClr val="accent2"/>
                  </a:solidFill>
                </a:rPr>
                <a:t>V</a:t>
              </a:r>
              <a:r>
                <a:rPr lang="nl-NL" sz="1400" u="sng" dirty="0" smtClean="0">
                  <a:solidFill>
                    <a:schemeClr val="accent2"/>
                  </a:solidFill>
                </a:rPr>
                <a:t>oorkeursstrategieën </a:t>
              </a:r>
              <a:r>
                <a:rPr lang="nl-NL" sz="1400" u="sng" dirty="0">
                  <a:solidFill>
                    <a:schemeClr val="accent2"/>
                  </a:solidFill>
                </a:rPr>
                <a:t>en </a:t>
              </a:r>
              <a:r>
                <a:rPr lang="nl-NL" sz="1400" u="sng" dirty="0" smtClean="0">
                  <a:solidFill>
                    <a:schemeClr val="accent2"/>
                  </a:solidFill>
                </a:rPr>
                <a:t>–maatregelpakketten</a:t>
              </a:r>
              <a:endParaRPr lang="nl-NL" sz="1400" u="sng" dirty="0">
                <a:solidFill>
                  <a:schemeClr val="accent2"/>
                </a:solidFill>
              </a:endParaRPr>
            </a:p>
          </p:txBody>
        </p:sp>
        <p:sp>
          <p:nvSpPr>
            <p:cNvPr id="218" name="Tekstvak 217"/>
            <p:cNvSpPr txBox="1"/>
            <p:nvPr/>
          </p:nvSpPr>
          <p:spPr>
            <a:xfrm>
              <a:off x="8386857" y="4666461"/>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err="1" smtClean="0">
                  <a:ln>
                    <a:noFill/>
                  </a:ln>
                  <a:solidFill>
                    <a:schemeClr val="accent2"/>
                  </a:solidFill>
                  <a:effectLst/>
                  <a:uLnTx/>
                  <a:uFillTx/>
                  <a:latin typeface="Calibri" panose="020F0502020204030204"/>
                  <a:ea typeface="+mn-ea"/>
                  <a:cs typeface="+mn-cs"/>
                </a:rPr>
                <a:t>Beleids-alternatieven</a:t>
              </a:r>
              <a:endParaRPr kumimoji="0" lang="nl-NL" sz="12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27" name="Tekstvak 226"/>
            <p:cNvSpPr txBox="1"/>
            <p:nvPr/>
          </p:nvSpPr>
          <p:spPr>
            <a:xfrm>
              <a:off x="182341" y="5115051"/>
              <a:ext cx="1252968" cy="307777"/>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400" b="1" i="0" u="none" strike="noStrike" kern="1200" cap="none" spc="0" normalizeH="0" baseline="0" noProof="0" dirty="0" smtClean="0">
                  <a:ln>
                    <a:noFill/>
                  </a:ln>
                  <a:solidFill>
                    <a:schemeClr val="accent2"/>
                  </a:solidFill>
                  <a:effectLst/>
                  <a:uLnTx/>
                  <a:uFillTx/>
                  <a:latin typeface="Calibri" panose="020F0502020204030204"/>
                  <a:ea typeface="+mn-ea"/>
                  <a:cs typeface="+mn-cs"/>
                </a:rPr>
                <a:t>BPZ</a:t>
              </a:r>
              <a:endParaRPr kumimoji="0" lang="nl-NL" sz="1400" b="1"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32" name="Ovaal 231"/>
            <p:cNvSpPr/>
            <p:nvPr/>
          </p:nvSpPr>
          <p:spPr>
            <a:xfrm>
              <a:off x="137295" y="5833739"/>
              <a:ext cx="144000" cy="144000"/>
            </a:xfrm>
            <a:prstGeom prst="ellipse">
              <a:avLst/>
            </a:prstGeom>
            <a:solidFill>
              <a:sysClr val="window" lastClr="FFFFFF"/>
            </a:solidFill>
            <a:ln w="57150" cap="flat" cmpd="sng" algn="ctr">
              <a:solidFill>
                <a:schemeClr val="accent2"/>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33" name="Ovaal 232"/>
            <p:cNvSpPr/>
            <p:nvPr/>
          </p:nvSpPr>
          <p:spPr>
            <a:xfrm>
              <a:off x="143084" y="5533211"/>
              <a:ext cx="144000" cy="144000"/>
            </a:xfrm>
            <a:prstGeom prst="ellipse">
              <a:avLst/>
            </a:prstGeom>
            <a:solidFill>
              <a:sysClr val="window" lastClr="FFFFFF"/>
            </a:solidFill>
            <a:ln w="57150" cap="flat" cmpd="sng" algn="ctr">
              <a:solidFill>
                <a:schemeClr val="accent2"/>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34" name="Tekstvak 233"/>
            <p:cNvSpPr txBox="1"/>
            <p:nvPr/>
          </p:nvSpPr>
          <p:spPr>
            <a:xfrm>
              <a:off x="313141" y="5385410"/>
              <a:ext cx="1282452" cy="707886"/>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lang="en-GB" sz="1000" dirty="0" smtClean="0">
                  <a:solidFill>
                    <a:schemeClr val="accent2"/>
                  </a:solidFill>
                  <a:latin typeface="Calibri" panose="020F0502020204030204"/>
                </a:rPr>
                <a:t>Ter </a:t>
              </a:r>
              <a:r>
                <a:rPr lang="en-GB" sz="1000" dirty="0" err="1" smtClean="0">
                  <a:solidFill>
                    <a:schemeClr val="accent2"/>
                  </a:solidFill>
                  <a:latin typeface="Calibri" panose="020F0502020204030204"/>
                </a:rPr>
                <a:t>bespreking</a:t>
              </a:r>
              <a:endParaRPr lang="en-GB" sz="1000" dirty="0" smtClean="0">
                <a:solidFill>
                  <a:schemeClr val="accent2"/>
                </a:solidFill>
                <a:latin typeface="Calibri" panose="020F0502020204030204"/>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nl-NL" sz="1000" b="0" i="0" u="none" strike="noStrike" kern="1200" cap="none" spc="0" normalizeH="0" baseline="0" noProof="0" dirty="0" smtClean="0">
                  <a:ln>
                    <a:noFill/>
                  </a:ln>
                  <a:solidFill>
                    <a:schemeClr val="accent2"/>
                  </a:solidFill>
                  <a:effectLst/>
                  <a:uLnTx/>
                  <a:uFillTx/>
                  <a:latin typeface="Calibri" panose="020F0502020204030204"/>
                  <a:ea typeface="+mn-ea"/>
                  <a:cs typeface="+mn-cs"/>
                </a:rPr>
                <a:t>Ter besluitvorming</a:t>
              </a:r>
              <a:endParaRPr kumimoji="0" lang="nl-NL" sz="10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35" name="Ovaal 234"/>
            <p:cNvSpPr/>
            <p:nvPr/>
          </p:nvSpPr>
          <p:spPr>
            <a:xfrm>
              <a:off x="5824570" y="5156992"/>
              <a:ext cx="193047" cy="193047"/>
            </a:xfrm>
            <a:prstGeom prst="ellipse">
              <a:avLst/>
            </a:prstGeom>
            <a:solidFill>
              <a:sysClr val="window" lastClr="FFFFFF"/>
            </a:solidFill>
            <a:ln w="57150" cap="flat" cmpd="sng" algn="ctr">
              <a:solidFill>
                <a:schemeClr val="accent2"/>
              </a:solidFill>
              <a:prstDash val="sysDot"/>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36" name="Tekstvak 235"/>
            <p:cNvSpPr txBox="1"/>
            <p:nvPr/>
          </p:nvSpPr>
          <p:spPr>
            <a:xfrm>
              <a:off x="4823514" y="4698037"/>
              <a:ext cx="1357394" cy="461665"/>
            </a:xfrm>
            <a:prstGeom prst="rect">
              <a:avLst/>
            </a:prstGeom>
            <a:noFill/>
          </p:spPr>
          <p:txBody>
            <a:bodyPr wrap="square" rtlCol="0">
              <a:spAutoFit/>
            </a:bodyPr>
            <a:lstStyle/>
            <a:p>
              <a:pPr marL="0" marR="0" lvl="0" indent="0" algn="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chemeClr val="accent2"/>
                  </a:solidFill>
                  <a:effectLst/>
                  <a:uLnTx/>
                  <a:uFillTx/>
                  <a:latin typeface="Calibri" panose="020F0502020204030204"/>
                  <a:ea typeface="+mn-ea"/>
                  <a:cs typeface="+mn-cs"/>
                </a:rPr>
                <a:t>Landelijke knelpuntenanalyse</a:t>
              </a:r>
              <a:endParaRPr kumimoji="0" lang="nl-NL" sz="12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37" name="Ovaal 236"/>
            <p:cNvSpPr/>
            <p:nvPr/>
          </p:nvSpPr>
          <p:spPr>
            <a:xfrm>
              <a:off x="4339932" y="5153190"/>
              <a:ext cx="193047" cy="193047"/>
            </a:xfrm>
            <a:prstGeom prst="ellipse">
              <a:avLst/>
            </a:prstGeom>
            <a:solidFill>
              <a:sysClr val="window" lastClr="FFFFFF"/>
            </a:solidFill>
            <a:ln w="57150" cap="flat" cmpd="sng" algn="ctr">
              <a:solidFill>
                <a:schemeClr val="accent2"/>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schemeClr val="accent2">
                    <a:lumMod val="60000"/>
                    <a:lumOff val="40000"/>
                  </a:schemeClr>
                </a:solidFill>
                <a:effectLst/>
                <a:uLnTx/>
                <a:uFillTx/>
                <a:latin typeface="Verdana"/>
                <a:ea typeface="+mn-ea"/>
                <a:cs typeface="+mn-cs"/>
              </a:endParaRPr>
            </a:p>
          </p:txBody>
        </p:sp>
        <p:sp>
          <p:nvSpPr>
            <p:cNvPr id="238" name="Tekstvak 237"/>
            <p:cNvSpPr txBox="1"/>
            <p:nvPr/>
          </p:nvSpPr>
          <p:spPr>
            <a:xfrm>
              <a:off x="3812850" y="5346237"/>
              <a:ext cx="1252968" cy="461665"/>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lang="nl-NL" sz="1200" dirty="0" err="1" smtClean="0">
                  <a:solidFill>
                    <a:schemeClr val="accent2"/>
                  </a:solidFill>
                  <a:latin typeface="Calibri" panose="020F0502020204030204"/>
                </a:rPr>
                <a:t>Beoordelings-criteria</a:t>
              </a:r>
              <a:endParaRPr kumimoji="0" lang="nl-NL" sz="1200" b="0" i="0" u="none" strike="noStrike" kern="1200" cap="none" spc="0" normalizeH="0" baseline="0" noProof="0" dirty="0">
                <a:ln>
                  <a:noFill/>
                </a:ln>
                <a:solidFill>
                  <a:schemeClr val="accent2"/>
                </a:solidFill>
                <a:effectLst/>
                <a:uLnTx/>
                <a:uFillTx/>
                <a:latin typeface="Calibri" panose="020F0502020204030204"/>
                <a:ea typeface="+mn-ea"/>
                <a:cs typeface="+mn-cs"/>
              </a:endParaRPr>
            </a:p>
          </p:txBody>
        </p:sp>
        <p:sp>
          <p:nvSpPr>
            <p:cNvPr id="242" name="Ovaal 241"/>
            <p:cNvSpPr/>
            <p:nvPr/>
          </p:nvSpPr>
          <p:spPr>
            <a:xfrm>
              <a:off x="7888844" y="3258441"/>
              <a:ext cx="193047" cy="193047"/>
            </a:xfrm>
            <a:prstGeom prst="ellipse">
              <a:avLst/>
            </a:prstGeom>
            <a:solidFill>
              <a:sysClr val="window" lastClr="FFFFFF"/>
            </a:solidFill>
            <a:ln w="57150" cap="flat" cmpd="sng" algn="ctr">
              <a:solidFill>
                <a:srgbClr val="0070C0"/>
              </a:solidFill>
              <a:prstDash val="solid"/>
            </a:ln>
            <a:effectLst/>
          </p:spPr>
          <p:txBody>
            <a:bodyPr rtlCol="0" anchor="ctr"/>
            <a:lstStyle/>
            <a:p>
              <a:pPr marL="0" marR="0" lvl="0" indent="0" algn="ctr" defTabSz="685814" rtl="0" eaLnBrk="1" fontAlgn="auto" latinLnBrk="0" hangingPunct="1">
                <a:lnSpc>
                  <a:spcPct val="100000"/>
                </a:lnSpc>
                <a:spcBef>
                  <a:spcPts val="0"/>
                </a:spcBef>
                <a:spcAft>
                  <a:spcPts val="0"/>
                </a:spcAft>
                <a:buClrTx/>
                <a:buSzTx/>
                <a:buFontTx/>
                <a:buNone/>
                <a:tabLst/>
                <a:defRPr/>
              </a:pPr>
              <a:endParaRPr kumimoji="0" lang="nl-NL" sz="1350" b="0" i="0" u="none" strike="noStrike" kern="0" cap="none" spc="0" normalizeH="0" baseline="0" noProof="0" smtClean="0">
                <a:ln>
                  <a:noFill/>
                </a:ln>
                <a:solidFill>
                  <a:prstClr val="white"/>
                </a:solidFill>
                <a:effectLst/>
                <a:uLnTx/>
                <a:uFillTx/>
                <a:latin typeface="Verdana"/>
                <a:ea typeface="+mn-ea"/>
                <a:cs typeface="+mn-cs"/>
              </a:endParaRPr>
            </a:p>
          </p:txBody>
        </p:sp>
        <p:sp>
          <p:nvSpPr>
            <p:cNvPr id="243" name="Tekstvak 242"/>
            <p:cNvSpPr txBox="1"/>
            <p:nvPr/>
          </p:nvSpPr>
          <p:spPr>
            <a:xfrm>
              <a:off x="7153405" y="2610979"/>
              <a:ext cx="1472481" cy="646331"/>
            </a:xfrm>
            <a:prstGeom prst="rect">
              <a:avLst/>
            </a:prstGeom>
            <a:noFill/>
          </p:spPr>
          <p:txBody>
            <a:bodyPr wrap="square" rtlCol="0">
              <a:spAutoFit/>
            </a:bodyPr>
            <a:lstStyle/>
            <a:p>
              <a:pPr marL="0" marR="0" lvl="0" indent="0" algn="ctr" defTabSz="685814"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smtClean="0">
                  <a:ln>
                    <a:noFill/>
                  </a:ln>
                  <a:solidFill>
                    <a:srgbClr val="0070C0"/>
                  </a:solidFill>
                  <a:effectLst/>
                  <a:uLnTx/>
                  <a:uFillTx/>
                  <a:latin typeface="Calibri" panose="020F0502020204030204"/>
                  <a:ea typeface="+mn-ea"/>
                  <a:cs typeface="+mn-cs"/>
                </a:rPr>
                <a:t>Concrete nationale en regionale DPZW-doelen</a:t>
              </a:r>
              <a:endParaRPr kumimoji="0" lang="nl-NL" sz="1200" b="0"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136" name="Tekstvak 135"/>
            <p:cNvSpPr txBox="1"/>
            <p:nvPr/>
          </p:nvSpPr>
          <p:spPr>
            <a:xfrm>
              <a:off x="623392" y="4149080"/>
              <a:ext cx="3839653" cy="338554"/>
            </a:xfrm>
            <a:prstGeom prst="rect">
              <a:avLst/>
            </a:prstGeom>
            <a:noFill/>
          </p:spPr>
          <p:txBody>
            <a:bodyPr wrap="square" rtlCol="0">
              <a:spAutoFit/>
            </a:bodyPr>
            <a:lstStyle/>
            <a:p>
              <a:r>
                <a:rPr lang="nl-NL" sz="800" dirty="0" smtClean="0"/>
                <a:t>¹ Incl. KZH-, DPIJ-, en IRM-varianten</a:t>
              </a:r>
            </a:p>
            <a:p>
              <a:r>
                <a:rPr lang="nl-NL" sz="800" dirty="0" smtClean="0"/>
                <a:t>² Combinatie van regionale zoetwatermaatregelen en een KZH-, DPIJ-, en IRM-variant</a:t>
              </a:r>
              <a:endParaRPr lang="nl-NL" sz="800" dirty="0"/>
            </a:p>
          </p:txBody>
        </p:sp>
      </p:grpSp>
    </p:spTree>
    <p:extLst>
      <p:ext uri="{BB962C8B-B14F-4D97-AF65-F5344CB8AC3E}">
        <p14:creationId xmlns:p14="http://schemas.microsoft.com/office/powerpoint/2010/main" val="2829697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ep 5"/>
          <p:cNvGrpSpPr/>
          <p:nvPr/>
        </p:nvGrpSpPr>
        <p:grpSpPr>
          <a:xfrm>
            <a:off x="280306" y="131432"/>
            <a:ext cx="11714613" cy="6681944"/>
            <a:chOff x="280306" y="131432"/>
            <a:chExt cx="11714613" cy="6681944"/>
          </a:xfrm>
        </p:grpSpPr>
        <p:grpSp>
          <p:nvGrpSpPr>
            <p:cNvPr id="72" name="Groep 71"/>
            <p:cNvGrpSpPr/>
            <p:nvPr/>
          </p:nvGrpSpPr>
          <p:grpSpPr>
            <a:xfrm>
              <a:off x="742205" y="3047149"/>
              <a:ext cx="11252714" cy="3766227"/>
              <a:chOff x="376428" y="2204864"/>
              <a:chExt cx="11252714" cy="3766227"/>
            </a:xfrm>
          </p:grpSpPr>
          <p:grpSp>
            <p:nvGrpSpPr>
              <p:cNvPr id="45" name="Groep 44"/>
              <p:cNvGrpSpPr/>
              <p:nvPr/>
            </p:nvGrpSpPr>
            <p:grpSpPr>
              <a:xfrm>
                <a:off x="376428" y="2204864"/>
                <a:ext cx="8119256" cy="3766227"/>
                <a:chOff x="1301896" y="1556672"/>
                <a:chExt cx="8119256" cy="3766227"/>
              </a:xfrm>
            </p:grpSpPr>
            <p:cxnSp>
              <p:nvCxnSpPr>
                <p:cNvPr id="5" name="Rechte verbindingslijn 4"/>
                <p:cNvCxnSpPr/>
                <p:nvPr/>
              </p:nvCxnSpPr>
              <p:spPr>
                <a:xfrm flipV="1">
                  <a:off x="1789104" y="3240764"/>
                  <a:ext cx="7207004" cy="1345120"/>
                </a:xfrm>
                <a:prstGeom prst="line">
                  <a:avLst/>
                </a:prstGeom>
                <a:ln w="28575">
                  <a:solidFill>
                    <a:srgbClr val="0070C0"/>
                  </a:solidFill>
                </a:ln>
              </p:spPr>
              <p:style>
                <a:lnRef idx="2">
                  <a:schemeClr val="dk1"/>
                </a:lnRef>
                <a:fillRef idx="0">
                  <a:schemeClr val="dk1"/>
                </a:fillRef>
                <a:effectRef idx="1">
                  <a:schemeClr val="dk1"/>
                </a:effectRef>
                <a:fontRef idx="minor">
                  <a:schemeClr val="tx1"/>
                </a:fontRef>
              </p:style>
            </p:cxnSp>
            <p:cxnSp>
              <p:nvCxnSpPr>
                <p:cNvPr id="10" name="Rechte verbindingslijn 9"/>
                <p:cNvCxnSpPr/>
                <p:nvPr/>
              </p:nvCxnSpPr>
              <p:spPr>
                <a:xfrm flipV="1">
                  <a:off x="1781135" y="1800764"/>
                  <a:ext cx="7214973" cy="2785120"/>
                </a:xfrm>
                <a:prstGeom prst="line">
                  <a:avLst/>
                </a:prstGeom>
                <a:ln w="28575">
                  <a:solidFill>
                    <a:srgbClr val="0070C0"/>
                  </a:solidFill>
                </a:ln>
              </p:spPr>
              <p:style>
                <a:lnRef idx="2">
                  <a:schemeClr val="dk1"/>
                </a:lnRef>
                <a:fillRef idx="0">
                  <a:schemeClr val="dk1"/>
                </a:fillRef>
                <a:effectRef idx="1">
                  <a:schemeClr val="dk1"/>
                </a:effectRef>
                <a:fontRef idx="minor">
                  <a:schemeClr val="tx1"/>
                </a:fontRef>
              </p:style>
            </p:cxnSp>
            <p:cxnSp>
              <p:nvCxnSpPr>
                <p:cNvPr id="15" name="Rechte verbindingslijn met pijl 14"/>
                <p:cNvCxnSpPr/>
                <p:nvPr/>
              </p:nvCxnSpPr>
              <p:spPr>
                <a:xfrm flipH="1">
                  <a:off x="8996108" y="1800764"/>
                  <a:ext cx="0" cy="1440000"/>
                </a:xfrm>
                <a:prstGeom prst="straightConnector1">
                  <a:avLst/>
                </a:prstGeom>
                <a:ln w="28575">
                  <a:solidFill>
                    <a:srgbClr val="0070C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 name="Rechte verbindingslijn met pijl 12"/>
                <p:cNvCxnSpPr/>
                <p:nvPr/>
              </p:nvCxnSpPr>
              <p:spPr>
                <a:xfrm flipH="1">
                  <a:off x="4647348" y="3501008"/>
                  <a:ext cx="744" cy="540000"/>
                </a:xfrm>
                <a:prstGeom prst="straightConnector1">
                  <a:avLst/>
                </a:prstGeom>
                <a:ln w="28575">
                  <a:solidFill>
                    <a:srgbClr val="0070C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Rechte verbindingslijn 26"/>
                <p:cNvCxnSpPr/>
                <p:nvPr/>
              </p:nvCxnSpPr>
              <p:spPr>
                <a:xfrm>
                  <a:off x="1789104" y="4863008"/>
                  <a:ext cx="7200000" cy="0"/>
                </a:xfrm>
                <a:prstGeom prst="line">
                  <a:avLst/>
                </a:prstGeom>
                <a:ln w="28575">
                  <a:solidFill>
                    <a:srgbClr val="0070C0"/>
                  </a:solidFill>
                </a:ln>
              </p:spPr>
              <p:style>
                <a:lnRef idx="2">
                  <a:schemeClr val="accent1"/>
                </a:lnRef>
                <a:fillRef idx="0">
                  <a:schemeClr val="accent1"/>
                </a:fillRef>
                <a:effectRef idx="1">
                  <a:schemeClr val="accent1"/>
                </a:effectRef>
                <a:fontRef idx="minor">
                  <a:schemeClr val="tx1"/>
                </a:fontRef>
              </p:style>
            </p:cxnSp>
            <p:sp>
              <p:nvSpPr>
                <p:cNvPr id="28" name="Ovaal 27"/>
                <p:cNvSpPr/>
                <p:nvPr/>
              </p:nvSpPr>
              <p:spPr>
                <a:xfrm>
                  <a:off x="8899104" y="4779160"/>
                  <a:ext cx="180000" cy="180000"/>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2" name="Rechte verbindingslijn 11"/>
                <p:cNvCxnSpPr/>
                <p:nvPr/>
              </p:nvCxnSpPr>
              <p:spPr>
                <a:xfrm flipH="1" flipV="1">
                  <a:off x="1781135" y="1556672"/>
                  <a:ext cx="965" cy="3264412"/>
                </a:xfrm>
                <a:prstGeom prst="line">
                  <a:avLst/>
                </a:prstGeom>
                <a:ln w="28575">
                  <a:solidFill>
                    <a:srgbClr val="0070C0"/>
                  </a:solidFill>
                </a:ln>
              </p:spPr>
              <p:style>
                <a:lnRef idx="2">
                  <a:schemeClr val="accent1"/>
                </a:lnRef>
                <a:fillRef idx="0">
                  <a:schemeClr val="accent1"/>
                </a:fillRef>
                <a:effectRef idx="1">
                  <a:schemeClr val="accent1"/>
                </a:effectRef>
                <a:fontRef idx="minor">
                  <a:schemeClr val="tx1"/>
                </a:fontRef>
              </p:style>
            </p:cxnSp>
            <p:sp>
              <p:nvSpPr>
                <p:cNvPr id="26" name="Ovaal 25"/>
                <p:cNvSpPr/>
                <p:nvPr/>
              </p:nvSpPr>
              <p:spPr>
                <a:xfrm>
                  <a:off x="1692100" y="4779160"/>
                  <a:ext cx="180000" cy="180000"/>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Ovaal 28"/>
                <p:cNvSpPr/>
                <p:nvPr/>
              </p:nvSpPr>
              <p:spPr>
                <a:xfrm>
                  <a:off x="4558092" y="4779160"/>
                  <a:ext cx="180000" cy="180000"/>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Tekstvak 3"/>
                <p:cNvSpPr txBox="1"/>
                <p:nvPr/>
              </p:nvSpPr>
              <p:spPr>
                <a:xfrm>
                  <a:off x="1350052" y="5015122"/>
                  <a:ext cx="86409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2030</a:t>
                  </a:r>
                  <a:endParaRPr kumimoji="0" lang="nl-NL"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0" name="Tekstvak 29"/>
                <p:cNvSpPr txBox="1"/>
                <p:nvPr/>
              </p:nvSpPr>
              <p:spPr>
                <a:xfrm>
                  <a:off x="4216044" y="5015122"/>
                  <a:ext cx="86409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2050</a:t>
                  </a:r>
                  <a:endParaRPr kumimoji="0" lang="nl-NL"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1" name="Tekstvak 30"/>
                <p:cNvSpPr txBox="1"/>
                <p:nvPr/>
              </p:nvSpPr>
              <p:spPr>
                <a:xfrm>
                  <a:off x="8557056" y="5015122"/>
                  <a:ext cx="86409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2100</a:t>
                  </a:r>
                  <a:endParaRPr kumimoji="0" lang="nl-NL"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4" name="Tekstvak 43"/>
                <p:cNvSpPr txBox="1"/>
                <p:nvPr/>
              </p:nvSpPr>
              <p:spPr>
                <a:xfrm rot="16200000">
                  <a:off x="154414" y="2948246"/>
                  <a:ext cx="26642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noProof="0" dirty="0" smtClean="0">
                      <a:solidFill>
                        <a:prstClr val="black"/>
                      </a:solidFill>
                      <a:latin typeface="Calibri"/>
                    </a:rPr>
                    <a:t>DPZW-</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opgave</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61" name="Tekstvak 60"/>
              <p:cNvSpPr txBox="1"/>
              <p:nvPr/>
            </p:nvSpPr>
            <p:spPr>
              <a:xfrm>
                <a:off x="8748822" y="3396556"/>
                <a:ext cx="2880320"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DPZW-</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opgave</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o.b.v</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deltascenario’s</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2023 +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overige</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relevante</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onzekere</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ontwikkelingen</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63" name="Rechte verbindingslijn 62"/>
              <p:cNvCxnSpPr>
                <a:endCxn id="61" idx="1"/>
              </p:cNvCxnSpPr>
              <p:nvPr/>
            </p:nvCxnSpPr>
            <p:spPr>
              <a:xfrm>
                <a:off x="8159675" y="3168956"/>
                <a:ext cx="589147" cy="827765"/>
              </a:xfrm>
              <a:prstGeom prst="line">
                <a:avLst/>
              </a:prstGeom>
              <a:ln w="28575">
                <a:solidFill>
                  <a:srgbClr val="0070C0"/>
                </a:solidFill>
              </a:ln>
            </p:spPr>
            <p:style>
              <a:lnRef idx="2">
                <a:schemeClr val="accent1"/>
              </a:lnRef>
              <a:fillRef idx="0">
                <a:schemeClr val="accent1"/>
              </a:fillRef>
              <a:effectRef idx="1">
                <a:schemeClr val="accent1"/>
              </a:effectRef>
              <a:fontRef idx="minor">
                <a:schemeClr val="tx1"/>
              </a:fontRef>
            </p:style>
          </p:cxnSp>
        </p:grpSp>
        <p:grpSp>
          <p:nvGrpSpPr>
            <p:cNvPr id="3" name="Groep 2"/>
            <p:cNvGrpSpPr/>
            <p:nvPr/>
          </p:nvGrpSpPr>
          <p:grpSpPr>
            <a:xfrm>
              <a:off x="280306" y="530927"/>
              <a:ext cx="4490654" cy="1384995"/>
              <a:chOff x="479376" y="617909"/>
              <a:chExt cx="4490654" cy="1384995"/>
            </a:xfrm>
          </p:grpSpPr>
          <p:grpSp>
            <p:nvGrpSpPr>
              <p:cNvPr id="71" name="Groep 70"/>
              <p:cNvGrpSpPr/>
              <p:nvPr/>
            </p:nvGrpSpPr>
            <p:grpSpPr>
              <a:xfrm>
                <a:off x="479376" y="617909"/>
                <a:ext cx="4490654" cy="1384995"/>
                <a:chOff x="5015880" y="165644"/>
                <a:chExt cx="4490654" cy="1384995"/>
              </a:xfrm>
            </p:grpSpPr>
            <p:cxnSp>
              <p:nvCxnSpPr>
                <p:cNvPr id="65" name="Rechte verbindingslijn met pijl 64"/>
                <p:cNvCxnSpPr/>
                <p:nvPr/>
              </p:nvCxnSpPr>
              <p:spPr>
                <a:xfrm>
                  <a:off x="5015880" y="332656"/>
                  <a:ext cx="468000" cy="0"/>
                </a:xfrm>
                <a:prstGeom prst="straightConnector1">
                  <a:avLst/>
                </a:prstGeom>
                <a:ln w="28575">
                  <a:solidFill>
                    <a:srgbClr val="0070C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Rechte verbindingslijn met pijl 66"/>
                <p:cNvCxnSpPr/>
                <p:nvPr/>
              </p:nvCxnSpPr>
              <p:spPr>
                <a:xfrm>
                  <a:off x="5015880" y="543437"/>
                  <a:ext cx="468000" cy="0"/>
                </a:xfrm>
                <a:prstGeom prst="straightConnector1">
                  <a:avLst/>
                </a:prstGeom>
                <a:ln w="28575">
                  <a:solidFill>
                    <a:srgbClr val="C00000"/>
                  </a:solidFill>
                  <a:prstDash val="solid"/>
                  <a:headEnd type="triangle" w="med" len="med"/>
                  <a:tailEnd type="triangle" w="med" len="med"/>
                </a:ln>
              </p:spPr>
              <p:style>
                <a:lnRef idx="1">
                  <a:schemeClr val="accent3"/>
                </a:lnRef>
                <a:fillRef idx="0">
                  <a:schemeClr val="accent3"/>
                </a:fillRef>
                <a:effectRef idx="0">
                  <a:schemeClr val="accent3"/>
                </a:effectRef>
                <a:fontRef idx="minor">
                  <a:schemeClr val="tx1"/>
                </a:fontRef>
              </p:style>
            </p:cxnSp>
            <p:cxnSp>
              <p:nvCxnSpPr>
                <p:cNvPr id="68" name="Rechte verbindingslijn met pijl 67"/>
                <p:cNvCxnSpPr/>
                <p:nvPr/>
              </p:nvCxnSpPr>
              <p:spPr>
                <a:xfrm>
                  <a:off x="5015880" y="759461"/>
                  <a:ext cx="468000" cy="0"/>
                </a:xfrm>
                <a:prstGeom prst="straightConnector1">
                  <a:avLst/>
                </a:prstGeom>
                <a:ln w="28575">
                  <a:solidFill>
                    <a:schemeClr val="accent3"/>
                  </a:solidFill>
                  <a:prstDash val="solid"/>
                  <a:headEnd type="triangle" w="med" len="med"/>
                  <a:tailEnd type="triangle" w="med" len="med"/>
                </a:ln>
              </p:spPr>
              <p:style>
                <a:lnRef idx="1">
                  <a:schemeClr val="accent4"/>
                </a:lnRef>
                <a:fillRef idx="0">
                  <a:schemeClr val="accent4"/>
                </a:fillRef>
                <a:effectRef idx="0">
                  <a:schemeClr val="accent4"/>
                </a:effectRef>
                <a:fontRef idx="minor">
                  <a:schemeClr val="tx1"/>
                </a:fontRef>
              </p:style>
            </p:cxnSp>
            <p:cxnSp>
              <p:nvCxnSpPr>
                <p:cNvPr id="69" name="Rechte verbindingslijn met pijl 68"/>
                <p:cNvCxnSpPr/>
                <p:nvPr/>
              </p:nvCxnSpPr>
              <p:spPr>
                <a:xfrm>
                  <a:off x="5015880" y="975485"/>
                  <a:ext cx="468000" cy="0"/>
                </a:xfrm>
                <a:prstGeom prst="straightConnector1">
                  <a:avLst/>
                </a:prstGeom>
                <a:ln w="28575">
                  <a:solidFill>
                    <a:schemeClr val="accent6"/>
                  </a:solidFill>
                  <a:prstDash val="solid"/>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sp>
              <p:nvSpPr>
                <p:cNvPr id="70" name="Tekstvak 69"/>
                <p:cNvSpPr txBox="1"/>
                <p:nvPr/>
              </p:nvSpPr>
              <p:spPr>
                <a:xfrm>
                  <a:off x="5519936" y="165644"/>
                  <a:ext cx="398659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DPZW-</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opgave</a:t>
                  </a:r>
                  <a:endParaRPr kumimoji="0" lang="en-GB" sz="14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Bijdrage</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IRM (</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afvoerverdeling</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Bijdrage</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DPIJ (</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peilbesluit</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Bijdrage</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KZH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Opgave</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overige</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DPZW-</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maatregelen</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a:t>
                  </a:r>
                  <a:r>
                    <a:rPr kumimoji="0" lang="en-GB" sz="1400" b="0" i="0" u="none" strike="noStrike" kern="1200" cap="none" spc="0" normalizeH="0" baseline="0" noProof="0" dirty="0" err="1" smtClean="0">
                      <a:ln>
                        <a:noFill/>
                      </a:ln>
                      <a:solidFill>
                        <a:prstClr val="black"/>
                      </a:solidFill>
                      <a:effectLst/>
                      <a:uLnTx/>
                      <a:uFillTx/>
                      <a:latin typeface="Calibri"/>
                      <a:ea typeface="+mn-ea"/>
                      <a:cs typeface="+mn-cs"/>
                    </a:rPr>
                    <a:t>zoetwaterregio’s</a:t>
                  </a:r>
                  <a:r>
                    <a:rPr kumimoji="0" lang="en-GB" sz="1400" b="0" i="0" u="none" strike="noStrike" kern="1200" cap="none" spc="0" normalizeH="0" baseline="0" noProof="0" dirty="0" smtClean="0">
                      <a:ln>
                        <a:noFill/>
                      </a:ln>
                      <a:solidFill>
                        <a:prstClr val="black"/>
                      </a:solidFill>
                      <a:effectLst/>
                      <a:uLnTx/>
                      <a:uFillTx/>
                      <a:latin typeface="Calibri"/>
                      <a:ea typeface="+mn-ea"/>
                      <a:cs typeface="+mn-cs"/>
                    </a:rPr>
                    <a:t> + RWS)</a:t>
                  </a:r>
                  <a:endParaRPr kumimoji="0" lang="nl-NL" sz="1400" b="0" i="0" u="none" strike="noStrike" kern="1200" cap="none" spc="0" normalizeH="0" baseline="0" noProof="0" dirty="0">
                    <a:ln>
                      <a:noFill/>
                    </a:ln>
                    <a:solidFill>
                      <a:prstClr val="black"/>
                    </a:solidFill>
                    <a:effectLst/>
                    <a:uLnTx/>
                    <a:uFillTx/>
                    <a:latin typeface="Calibri"/>
                    <a:ea typeface="+mn-ea"/>
                    <a:cs typeface="+mn-cs"/>
                  </a:endParaRPr>
                </a:p>
              </p:txBody>
            </p:sp>
          </p:grpSp>
          <p:cxnSp>
            <p:nvCxnSpPr>
              <p:cNvPr id="53" name="Rechte verbindingslijn met pijl 52"/>
              <p:cNvCxnSpPr/>
              <p:nvPr/>
            </p:nvCxnSpPr>
            <p:spPr>
              <a:xfrm>
                <a:off x="479376" y="1628800"/>
                <a:ext cx="468000" cy="0"/>
              </a:xfrm>
              <a:prstGeom prst="straightConnector1">
                <a:avLst/>
              </a:prstGeom>
              <a:ln w="28575">
                <a:solidFill>
                  <a:srgbClr val="0070C0"/>
                </a:solidFill>
                <a:prstDash val="sysDot"/>
                <a:headEnd type="triangle" w="med" len="med"/>
                <a:tailEnd type="triangle" w="med" len="med"/>
              </a:ln>
            </p:spPr>
            <p:style>
              <a:lnRef idx="1">
                <a:schemeClr val="accent2"/>
              </a:lnRef>
              <a:fillRef idx="0">
                <a:schemeClr val="accent2"/>
              </a:fillRef>
              <a:effectRef idx="0">
                <a:schemeClr val="accent2"/>
              </a:effectRef>
              <a:fontRef idx="minor">
                <a:schemeClr val="tx1"/>
              </a:fontRef>
            </p:style>
          </p:cxnSp>
        </p:grpSp>
        <p:cxnSp>
          <p:nvCxnSpPr>
            <p:cNvPr id="54" name="Rechte verbindingslijn met pijl 53"/>
            <p:cNvCxnSpPr/>
            <p:nvPr/>
          </p:nvCxnSpPr>
          <p:spPr>
            <a:xfrm>
              <a:off x="6888088" y="295922"/>
              <a:ext cx="0" cy="1800000"/>
            </a:xfrm>
            <a:prstGeom prst="straightConnector1">
              <a:avLst/>
            </a:prstGeom>
            <a:ln w="38100">
              <a:solidFill>
                <a:srgbClr val="0070C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5" name="Rechte verbindingslijn met pijl 54"/>
            <p:cNvCxnSpPr/>
            <p:nvPr/>
          </p:nvCxnSpPr>
          <p:spPr>
            <a:xfrm>
              <a:off x="7254083" y="315993"/>
              <a:ext cx="0" cy="540000"/>
            </a:xfrm>
            <a:prstGeom prst="straightConnector1">
              <a:avLst/>
            </a:prstGeom>
            <a:ln w="28575" cap="flat" cmpd="sng" algn="ctr">
              <a:solidFill>
                <a:srgbClr val="C000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8" name="Rechte verbindingslijn met pijl 57"/>
            <p:cNvCxnSpPr/>
            <p:nvPr/>
          </p:nvCxnSpPr>
          <p:spPr>
            <a:xfrm>
              <a:off x="7398099" y="825905"/>
              <a:ext cx="0" cy="360000"/>
            </a:xfrm>
            <a:prstGeom prst="straightConnector1">
              <a:avLst/>
            </a:prstGeom>
            <a:ln w="28575" cap="flat" cmpd="sng" algn="ctr">
              <a:solidFill>
                <a:schemeClr val="accent3"/>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62" name="Rechte verbindingslijn met pijl 61"/>
            <p:cNvCxnSpPr/>
            <p:nvPr/>
          </p:nvCxnSpPr>
          <p:spPr>
            <a:xfrm>
              <a:off x="7686131" y="1735922"/>
              <a:ext cx="0" cy="360000"/>
            </a:xfrm>
            <a:prstGeom prst="straightConnector1">
              <a:avLst/>
            </a:prstGeom>
            <a:ln w="28575">
              <a:solidFill>
                <a:srgbClr val="0070C0"/>
              </a:solidFill>
              <a:prstDash val="sysDot"/>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64" name="Tekstvak 63"/>
            <p:cNvSpPr txBox="1"/>
            <p:nvPr/>
          </p:nvSpPr>
          <p:spPr>
            <a:xfrm>
              <a:off x="5021835" y="771798"/>
              <a:ext cx="17164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Vb.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Regio</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Noord (2100)</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66" name="Rechte verbindingslijn met pijl 65"/>
            <p:cNvCxnSpPr/>
            <p:nvPr/>
          </p:nvCxnSpPr>
          <p:spPr>
            <a:xfrm>
              <a:off x="8262195" y="1007782"/>
              <a:ext cx="0" cy="1080000"/>
            </a:xfrm>
            <a:prstGeom prst="straightConnector1">
              <a:avLst/>
            </a:prstGeom>
            <a:ln w="28575">
              <a:solidFill>
                <a:srgbClr val="0070C0"/>
              </a:solidFill>
              <a:prstDash val="sysDot"/>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73" name="Rechthoek 72"/>
            <p:cNvSpPr/>
            <p:nvPr/>
          </p:nvSpPr>
          <p:spPr>
            <a:xfrm>
              <a:off x="4867827" y="131432"/>
              <a:ext cx="3604437" cy="2505480"/>
            </a:xfrm>
            <a:prstGeom prst="rect">
              <a:avLst/>
            </a:prstGeom>
            <a:noFill/>
            <a:ln>
              <a:solidFill>
                <a:schemeClr val="bg1">
                  <a:lumMod val="65000"/>
                </a:schemeClr>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74" name="Rechte verbindingslijn 73"/>
            <p:cNvCxnSpPr/>
            <p:nvPr/>
          </p:nvCxnSpPr>
          <p:spPr>
            <a:xfrm>
              <a:off x="7900187" y="254093"/>
              <a:ext cx="1968" cy="2359260"/>
            </a:xfrm>
            <a:prstGeom prst="line">
              <a:avLst/>
            </a:prstGeom>
            <a:ln>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78" name="Tekstvak 77"/>
            <p:cNvSpPr txBox="1"/>
            <p:nvPr/>
          </p:nvSpPr>
          <p:spPr>
            <a:xfrm>
              <a:off x="7180107" y="2244021"/>
              <a:ext cx="43401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1</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80" name="Tekstvak 79"/>
            <p:cNvSpPr txBox="1"/>
            <p:nvPr/>
          </p:nvSpPr>
          <p:spPr>
            <a:xfrm>
              <a:off x="7974163" y="2256198"/>
              <a:ext cx="43401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2</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cxnSp>
          <p:nvCxnSpPr>
            <p:cNvPr id="81" name="Rechte verbindingslijn met pijl 80"/>
            <p:cNvCxnSpPr/>
            <p:nvPr/>
          </p:nvCxnSpPr>
          <p:spPr>
            <a:xfrm>
              <a:off x="7536160" y="1185905"/>
              <a:ext cx="0" cy="540000"/>
            </a:xfrm>
            <a:prstGeom prst="straightConnector1">
              <a:avLst/>
            </a:prstGeom>
            <a:ln w="28575" cap="flat" cmpd="sng" algn="ctr">
              <a:solidFill>
                <a:schemeClr val="accent6"/>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2" name="Rechte verbindingslijn met pijl 81"/>
            <p:cNvCxnSpPr/>
            <p:nvPr/>
          </p:nvCxnSpPr>
          <p:spPr>
            <a:xfrm>
              <a:off x="8112224" y="315993"/>
              <a:ext cx="0" cy="720000"/>
            </a:xfrm>
            <a:prstGeom prst="straightConnector1">
              <a:avLst/>
            </a:prstGeom>
            <a:ln w="28575" cap="flat" cmpd="sng" algn="ctr">
              <a:solidFill>
                <a:schemeClr val="accent3"/>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3" name="Rechte verbindingslijn met pijl 82"/>
            <p:cNvCxnSpPr/>
            <p:nvPr/>
          </p:nvCxnSpPr>
          <p:spPr>
            <a:xfrm>
              <a:off x="10560496" y="827782"/>
              <a:ext cx="0" cy="1260000"/>
            </a:xfrm>
            <a:prstGeom prst="straightConnector1">
              <a:avLst/>
            </a:prstGeom>
            <a:ln w="38100">
              <a:solidFill>
                <a:srgbClr val="0070C0"/>
              </a:solidFill>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84" name="Rechte verbindingslijn met pijl 83"/>
            <p:cNvCxnSpPr/>
            <p:nvPr/>
          </p:nvCxnSpPr>
          <p:spPr>
            <a:xfrm>
              <a:off x="10927276" y="476712"/>
              <a:ext cx="0" cy="360000"/>
            </a:xfrm>
            <a:prstGeom prst="straightConnector1">
              <a:avLst/>
            </a:prstGeom>
            <a:ln w="28575" cap="flat" cmpd="sng" algn="ctr">
              <a:solidFill>
                <a:srgbClr val="C0000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5" name="Rechte verbindingslijn met pijl 84"/>
            <p:cNvCxnSpPr/>
            <p:nvPr/>
          </p:nvCxnSpPr>
          <p:spPr>
            <a:xfrm>
              <a:off x="11141531" y="476712"/>
              <a:ext cx="0" cy="1620000"/>
            </a:xfrm>
            <a:prstGeom prst="straightConnector1">
              <a:avLst/>
            </a:prstGeom>
            <a:ln>
              <a:solidFill>
                <a:srgbClr val="0070C0"/>
              </a:solidFill>
              <a:prstDash val="sysDot"/>
              <a:headEnd type="arrow"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86" name="Rechte verbindingslijn met pijl 85"/>
            <p:cNvCxnSpPr/>
            <p:nvPr/>
          </p:nvCxnSpPr>
          <p:spPr>
            <a:xfrm>
              <a:off x="11575348" y="840515"/>
              <a:ext cx="0" cy="432000"/>
            </a:xfrm>
            <a:prstGeom prst="straightConnector1">
              <a:avLst/>
            </a:prstGeom>
            <a:ln w="28575" cap="flat" cmpd="sng" algn="ctr">
              <a:solidFill>
                <a:schemeClr val="accent6"/>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87" name="Rechte verbindingslijn met pijl 86"/>
            <p:cNvCxnSpPr/>
            <p:nvPr/>
          </p:nvCxnSpPr>
          <p:spPr>
            <a:xfrm>
              <a:off x="11719364" y="1259782"/>
              <a:ext cx="0" cy="828000"/>
            </a:xfrm>
            <a:prstGeom prst="straightConnector1">
              <a:avLst/>
            </a:prstGeom>
            <a:ln>
              <a:solidFill>
                <a:srgbClr val="0070C0"/>
              </a:solidFill>
              <a:prstDash val="sysDot"/>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89" name="Tekstvak 88"/>
            <p:cNvSpPr txBox="1"/>
            <p:nvPr/>
          </p:nvSpPr>
          <p:spPr>
            <a:xfrm>
              <a:off x="8778740" y="771798"/>
              <a:ext cx="17164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Vb.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Regio</a:t>
              </a: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 West (2100)</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0" name="Rechthoek 89"/>
            <p:cNvSpPr/>
            <p:nvPr/>
          </p:nvSpPr>
          <p:spPr>
            <a:xfrm>
              <a:off x="8742177" y="133561"/>
              <a:ext cx="3186471" cy="2505480"/>
            </a:xfrm>
            <a:prstGeom prst="rect">
              <a:avLst/>
            </a:prstGeom>
            <a:noFill/>
            <a:ln>
              <a:solidFill>
                <a:schemeClr val="bg1">
                  <a:lumMod val="65000"/>
                </a:schemeClr>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91" name="Rechte verbindingslijn 90"/>
            <p:cNvCxnSpPr/>
            <p:nvPr/>
          </p:nvCxnSpPr>
          <p:spPr>
            <a:xfrm>
              <a:off x="11356571" y="256222"/>
              <a:ext cx="1968" cy="2359260"/>
            </a:xfrm>
            <a:prstGeom prst="line">
              <a:avLst/>
            </a:prstGeom>
            <a:ln>
              <a:solidFill>
                <a:schemeClr val="bg1">
                  <a:lumMod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92" name="Tekstvak 91"/>
            <p:cNvSpPr txBox="1"/>
            <p:nvPr/>
          </p:nvSpPr>
          <p:spPr>
            <a:xfrm>
              <a:off x="10707515" y="2246150"/>
              <a:ext cx="43401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1</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93" name="Tekstvak 92"/>
            <p:cNvSpPr txBox="1"/>
            <p:nvPr/>
          </p:nvSpPr>
          <p:spPr>
            <a:xfrm>
              <a:off x="11463215" y="2258327"/>
              <a:ext cx="43401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2</a:t>
              </a:r>
              <a:endParaRPr kumimoji="0" lang="nl-NL" sz="18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1560496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ijdelijke aanduiding voor inhoud 4"/>
          <p:cNvGraphicFramePr>
            <a:graphicFrameLocks/>
          </p:cNvGraphicFramePr>
          <p:nvPr>
            <p:extLst>
              <p:ext uri="{D42A27DB-BD31-4B8C-83A1-F6EECF244321}">
                <p14:modId xmlns:p14="http://schemas.microsoft.com/office/powerpoint/2010/main" val="3835395658"/>
              </p:ext>
            </p:extLst>
          </p:nvPr>
        </p:nvGraphicFramePr>
        <p:xfrm>
          <a:off x="3359696" y="2924944"/>
          <a:ext cx="8784974" cy="3870476"/>
        </p:xfrm>
        <a:graphic>
          <a:graphicData uri="http://schemas.openxmlformats.org/drawingml/2006/table">
            <a:tbl>
              <a:tblPr firstRow="1" bandRow="1">
                <a:tableStyleId>{46F890A9-2807-4EBB-B81D-B2AA78EC7F39}</a:tableStyleId>
              </a:tblPr>
              <a:tblGrid>
                <a:gridCol w="1340323">
                  <a:extLst>
                    <a:ext uri="{9D8B030D-6E8A-4147-A177-3AD203B41FA5}">
                      <a16:colId xmlns:a16="http://schemas.microsoft.com/office/drawing/2014/main" val="4100687048"/>
                    </a:ext>
                  </a:extLst>
                </a:gridCol>
                <a:gridCol w="1045279">
                  <a:extLst>
                    <a:ext uri="{9D8B030D-6E8A-4147-A177-3AD203B41FA5}">
                      <a16:colId xmlns:a16="http://schemas.microsoft.com/office/drawing/2014/main" val="539079626"/>
                    </a:ext>
                  </a:extLst>
                </a:gridCol>
                <a:gridCol w="1045279">
                  <a:extLst>
                    <a:ext uri="{9D8B030D-6E8A-4147-A177-3AD203B41FA5}">
                      <a16:colId xmlns:a16="http://schemas.microsoft.com/office/drawing/2014/main" val="1568667889"/>
                    </a:ext>
                  </a:extLst>
                </a:gridCol>
                <a:gridCol w="1045279">
                  <a:extLst>
                    <a:ext uri="{9D8B030D-6E8A-4147-A177-3AD203B41FA5}">
                      <a16:colId xmlns:a16="http://schemas.microsoft.com/office/drawing/2014/main" val="3877705460"/>
                    </a:ext>
                  </a:extLst>
                </a:gridCol>
                <a:gridCol w="1092793">
                  <a:extLst>
                    <a:ext uri="{9D8B030D-6E8A-4147-A177-3AD203B41FA5}">
                      <a16:colId xmlns:a16="http://schemas.microsoft.com/office/drawing/2014/main" val="1950524241"/>
                    </a:ext>
                  </a:extLst>
                </a:gridCol>
                <a:gridCol w="1072007">
                  <a:extLst>
                    <a:ext uri="{9D8B030D-6E8A-4147-A177-3AD203B41FA5}">
                      <a16:colId xmlns:a16="http://schemas.microsoft.com/office/drawing/2014/main" val="2164585221"/>
                    </a:ext>
                  </a:extLst>
                </a:gridCol>
                <a:gridCol w="1072007">
                  <a:extLst>
                    <a:ext uri="{9D8B030D-6E8A-4147-A177-3AD203B41FA5}">
                      <a16:colId xmlns:a16="http://schemas.microsoft.com/office/drawing/2014/main" val="3250471994"/>
                    </a:ext>
                  </a:extLst>
                </a:gridCol>
                <a:gridCol w="1072007">
                  <a:extLst>
                    <a:ext uri="{9D8B030D-6E8A-4147-A177-3AD203B41FA5}">
                      <a16:colId xmlns:a16="http://schemas.microsoft.com/office/drawing/2014/main" val="1136669559"/>
                    </a:ext>
                  </a:extLst>
                </a:gridCol>
              </a:tblGrid>
              <a:tr h="191602">
                <a:tc rowSpan="2">
                  <a:txBody>
                    <a:bodyPr/>
                    <a:lstStyle/>
                    <a:p>
                      <a:pPr algn="ctr"/>
                      <a:r>
                        <a:rPr lang="en-GB" sz="1200" b="1" dirty="0" err="1" smtClean="0">
                          <a:solidFill>
                            <a:schemeClr val="tx1"/>
                          </a:solidFill>
                        </a:rPr>
                        <a:t>Beoordelings</a:t>
                      </a:r>
                      <a:r>
                        <a:rPr lang="en-GB" sz="1200" b="1" dirty="0" smtClean="0">
                          <a:solidFill>
                            <a:schemeClr val="tx1"/>
                          </a:solidFill>
                        </a:rPr>
                        <a:t>-criteria</a:t>
                      </a:r>
                      <a:endParaRPr lang="nl-NL" sz="1200" b="1" dirty="0">
                        <a:solidFill>
                          <a:schemeClr val="tx1"/>
                        </a:solidFill>
                      </a:endParaRPr>
                    </a:p>
                  </a:txBody>
                  <a:tcPr anchor="b">
                    <a:lnR w="127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rowSpan="2">
                  <a:txBody>
                    <a:bodyPr/>
                    <a:lstStyle/>
                    <a:p>
                      <a:pPr algn="ctr"/>
                      <a:r>
                        <a:rPr lang="en-GB" sz="1200" b="1" dirty="0" err="1" smtClean="0">
                          <a:solidFill>
                            <a:schemeClr val="tx1"/>
                          </a:solidFill>
                        </a:rPr>
                        <a:t>Weging</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gridSpan="6">
                  <a:txBody>
                    <a:bodyPr/>
                    <a:lstStyle/>
                    <a:p>
                      <a:pPr algn="ctr"/>
                      <a:r>
                        <a:rPr lang="en-GB" sz="1200" dirty="0" err="1" smtClean="0">
                          <a:solidFill>
                            <a:schemeClr val="tx1"/>
                          </a:solidFill>
                        </a:rPr>
                        <a:t>Individuele</a:t>
                      </a:r>
                      <a:r>
                        <a:rPr lang="en-GB" sz="1200" dirty="0" smtClean="0">
                          <a:solidFill>
                            <a:schemeClr val="tx1"/>
                          </a:solidFill>
                        </a:rPr>
                        <a:t> </a:t>
                      </a:r>
                      <a:r>
                        <a:rPr lang="en-GB" sz="1200" dirty="0" err="1" smtClean="0">
                          <a:solidFill>
                            <a:schemeClr val="tx1"/>
                          </a:solidFill>
                        </a:rPr>
                        <a:t>maatregelen</a:t>
                      </a:r>
                      <a:endParaRPr lang="nl-NL" sz="1200" dirty="0">
                        <a:solidFill>
                          <a:schemeClr val="tx1"/>
                        </a:solidFill>
                      </a:endParaRPr>
                    </a:p>
                  </a:txBody>
                  <a:tcPr anchor="b">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hMerge="1">
                  <a:txBody>
                    <a:bodyPr/>
                    <a:lstStyle/>
                    <a:p>
                      <a:pPr algn="ctr"/>
                      <a:endParaRPr lang="nl-NL" sz="10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solidFill>
                  </a:tcPr>
                </a:tc>
                <a:tc hMerge="1">
                  <a:txBody>
                    <a:bodyPr/>
                    <a:lstStyle/>
                    <a:p>
                      <a:pPr algn="ctr"/>
                      <a:endParaRPr lang="nl-NL" sz="10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solidFill>
                  </a:tcPr>
                </a:tc>
                <a:tc hMerge="1">
                  <a:txBody>
                    <a:bodyPr/>
                    <a:lstStyle/>
                    <a:p>
                      <a:pPr algn="ctr"/>
                      <a:endParaRPr lang="nl-NL" sz="10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solidFill>
                  </a:tcPr>
                </a:tc>
                <a:tc hMerge="1">
                  <a:txBody>
                    <a:bodyPr/>
                    <a:lstStyle/>
                    <a:p>
                      <a:pPr algn="ctr"/>
                      <a:endParaRPr lang="nl-NL" sz="10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solidFill>
                  </a:tcPr>
                </a:tc>
                <a:tc hMerge="1">
                  <a:txBody>
                    <a:bodyPr/>
                    <a:lstStyle/>
                    <a:p>
                      <a:pPr algn="ctr"/>
                      <a:endParaRPr lang="nl-NL" sz="10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solidFill>
                  </a:tcPr>
                </a:tc>
                <a:extLst>
                  <a:ext uri="{0D108BD9-81ED-4DB2-BD59-A6C34878D82A}">
                    <a16:rowId xmlns:a16="http://schemas.microsoft.com/office/drawing/2014/main" val="2803807063"/>
                  </a:ext>
                </a:extLst>
              </a:tr>
              <a:tr h="191602">
                <a:tc vMerge="1">
                  <a:txBody>
                    <a:bodyPr/>
                    <a:lstStyle/>
                    <a:p>
                      <a:pPr algn="ctr"/>
                      <a:endParaRPr lang="nl-NL" sz="1000" dirty="0">
                        <a:solidFill>
                          <a:schemeClr val="tx1"/>
                        </a:solidFill>
                      </a:endParaRPr>
                    </a:p>
                  </a:txBody>
                  <a:tcPr anchor="b">
                    <a:lnR w="12700" cap="flat" cmpd="sng" algn="ctr">
                      <a:solidFill>
                        <a:schemeClr val="bg1"/>
                      </a:solidFill>
                      <a:prstDash val="solid"/>
                      <a:round/>
                      <a:headEnd type="none" w="med" len="med"/>
                      <a:tailEnd type="none" w="med" len="med"/>
                    </a:lnR>
                  </a:tcPr>
                </a:tc>
                <a:tc vMerge="1">
                  <a:txBody>
                    <a:bodyPr/>
                    <a:lstStyle/>
                    <a:p>
                      <a:pPr algn="ctr"/>
                      <a:endParaRPr lang="nl-NL" sz="1000"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en-GB" sz="1200" b="1" dirty="0" smtClean="0">
                          <a:solidFill>
                            <a:schemeClr val="tx1"/>
                          </a:solidFill>
                        </a:rPr>
                        <a:t>Maatregel i</a:t>
                      </a:r>
                      <a:endParaRPr lang="nl-NL" sz="1200" b="1" dirty="0">
                        <a:solidFill>
                          <a:schemeClr val="tx1"/>
                        </a:solidFill>
                      </a:endParaRPr>
                    </a:p>
                  </a:txBody>
                  <a:tcPr anchor="b">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200" b="1" smtClean="0">
                          <a:solidFill>
                            <a:schemeClr val="tx1"/>
                          </a:solidFill>
                        </a:rPr>
                        <a:t>Maatregel ii</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200" b="1" dirty="0" smtClean="0">
                          <a:solidFill>
                            <a:schemeClr val="tx1"/>
                          </a:solidFill>
                        </a:rPr>
                        <a:t>Maatregel</a:t>
                      </a:r>
                      <a:r>
                        <a:rPr lang="en-GB" sz="1200" b="1" baseline="0" dirty="0" smtClean="0">
                          <a:solidFill>
                            <a:schemeClr val="tx1"/>
                          </a:solidFill>
                        </a:rPr>
                        <a:t> iii</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200" b="1" smtClean="0">
                          <a:solidFill>
                            <a:schemeClr val="tx1"/>
                          </a:solidFill>
                        </a:rPr>
                        <a:t>Maatregel iv</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200" b="1" dirty="0" smtClean="0">
                          <a:solidFill>
                            <a:schemeClr val="tx1"/>
                          </a:solidFill>
                        </a:rPr>
                        <a:t>Maatregel v</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200" b="1" dirty="0" smtClean="0">
                          <a:solidFill>
                            <a:schemeClr val="tx1"/>
                          </a:solidFill>
                        </a:rPr>
                        <a:t>Maatregel</a:t>
                      </a:r>
                      <a:r>
                        <a:rPr lang="en-GB" sz="1200" b="1" baseline="0" dirty="0" smtClean="0">
                          <a:solidFill>
                            <a:schemeClr val="tx1"/>
                          </a:solidFill>
                        </a:rPr>
                        <a:t> …</a:t>
                      </a:r>
                      <a:endParaRPr lang="nl-NL" sz="12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545137572"/>
                  </a:ext>
                </a:extLst>
              </a:tr>
              <a:tr h="298117">
                <a:tc>
                  <a:txBody>
                    <a:bodyPr/>
                    <a:lstStyle/>
                    <a:p>
                      <a:pPr marL="228600" indent="-228600">
                        <a:buFont typeface="+mj-lt"/>
                        <a:buAutoNum type="alphaUcPeriod"/>
                      </a:pPr>
                      <a:r>
                        <a:rPr lang="nl-NL" sz="1200" strike="sngStrike" dirty="0" smtClean="0"/>
                        <a:t>Doelbereik</a:t>
                      </a:r>
                      <a:endParaRPr lang="nl-NL" sz="1200" strike="sngStrike" dirty="0"/>
                    </a:p>
                  </a:txBody>
                  <a:tcPr>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GB" sz="1200" strike="sngStrike" dirty="0" smtClean="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93390936"/>
                  </a:ext>
                </a:extLst>
              </a:tr>
              <a:tr h="252378">
                <a:tc>
                  <a:txBody>
                    <a:bodyPr/>
                    <a:lstStyle/>
                    <a:p>
                      <a:pPr marL="228600" indent="-228600">
                        <a:buFont typeface="+mj-lt"/>
                        <a:buAutoNum type="alphaUcPeriod" startAt="2"/>
                      </a:pPr>
                      <a:r>
                        <a:rPr lang="nl-NL" sz="1200" strike="sngStrike" baseline="0" dirty="0" smtClean="0"/>
                        <a:t>Kosten</a:t>
                      </a:r>
                      <a:endParaRPr lang="nl-NL" sz="1200" strike="sngStrike"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59492976"/>
                  </a:ext>
                </a:extLst>
              </a:tr>
              <a:tr h="410114">
                <a:tc>
                  <a:txBody>
                    <a:bodyPr/>
                    <a:lstStyle/>
                    <a:p>
                      <a:pPr marL="228600" indent="-228600">
                        <a:buFont typeface="+mj-lt"/>
                        <a:buAutoNum type="alphaUcPeriod" startAt="3"/>
                      </a:pPr>
                      <a:r>
                        <a:rPr lang="nl-NL" sz="1200" strike="sngStrike" dirty="0" smtClean="0"/>
                        <a:t>Effecten</a:t>
                      </a:r>
                      <a:r>
                        <a:rPr lang="nl-NL" sz="1200" strike="sngStrike" baseline="0" dirty="0" smtClean="0"/>
                        <a:t> op zoetwater gebruiksfuncties</a:t>
                      </a:r>
                      <a:endParaRPr lang="nl-NL" sz="1200" strike="sngStrike"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strike="sngStrike"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14532242"/>
                  </a:ext>
                </a:extLst>
              </a:tr>
              <a:tr h="252378">
                <a:tc>
                  <a:txBody>
                    <a:bodyPr/>
                    <a:lstStyle/>
                    <a:p>
                      <a:pPr marL="228600" indent="-228600">
                        <a:buFont typeface="+mj-lt"/>
                        <a:buAutoNum type="alphaUcPeriod" startAt="4"/>
                      </a:pPr>
                      <a:r>
                        <a:rPr lang="en-GB" sz="1200" dirty="0" smtClean="0"/>
                        <a:t>…</a:t>
                      </a:r>
                      <a:endParaRPr lang="nl-NL" sz="1200" dirty="0" smtClean="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en-GB" sz="1200" dirty="0" smtClean="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45355463"/>
                  </a:ext>
                </a:extLst>
              </a:tr>
              <a:tr h="421777">
                <a:tc>
                  <a:txBody>
                    <a:bodyPr/>
                    <a:lstStyle/>
                    <a:p>
                      <a:pPr marL="228600" indent="-228600">
                        <a:buFont typeface="+mj-lt"/>
                        <a:buAutoNum type="alphaUcPeriod" startAt="5"/>
                      </a:pPr>
                      <a:r>
                        <a:rPr lang="en-GB" sz="1200" dirty="0" smtClean="0"/>
                        <a:t>…</a:t>
                      </a:r>
                      <a:endParaRPr lang="nl-NL" sz="1200" dirty="0" smtClean="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2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3593134"/>
                  </a:ext>
                </a:extLst>
              </a:tr>
              <a:tr h="410114">
                <a:tc>
                  <a:txBody>
                    <a:bodyPr/>
                    <a:lstStyle/>
                    <a:p>
                      <a:pPr marL="228600" indent="-228600">
                        <a:buFont typeface="+mj-lt"/>
                        <a:buAutoNum type="alphaUcPeriod" startAt="6"/>
                      </a:pPr>
                      <a:r>
                        <a:rPr lang="en-GB" sz="1200" dirty="0" smtClean="0"/>
                        <a:t>…</a:t>
                      </a:r>
                      <a:endParaRPr lang="nl-NL" sz="1200" dirty="0"/>
                    </a:p>
                  </a:txBody>
                  <a:tcP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0" dirty="0"/>
                    </a:p>
                  </a:txBody>
                  <a:tcPr>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500683897"/>
                  </a:ext>
                </a:extLst>
              </a:tr>
              <a:tr h="410114">
                <a:tc gridSpan="2">
                  <a:txBody>
                    <a:bodyPr/>
                    <a:lstStyle/>
                    <a:p>
                      <a:pPr marL="0" indent="0" algn="r">
                        <a:buFont typeface="+mj-lt"/>
                        <a:buNone/>
                      </a:pPr>
                      <a:r>
                        <a:rPr lang="en-GB" sz="1200" b="1" dirty="0" err="1" smtClean="0"/>
                        <a:t>Gewogen</a:t>
                      </a:r>
                      <a:r>
                        <a:rPr lang="en-GB" sz="1200" b="1" dirty="0" smtClean="0"/>
                        <a:t> </a:t>
                      </a:r>
                      <a:r>
                        <a:rPr lang="en-GB" sz="1200" b="1" dirty="0" err="1" smtClean="0"/>
                        <a:t>totaalscore</a:t>
                      </a:r>
                      <a:endParaRPr lang="nl-NL" sz="1200" b="1" dirty="0"/>
                    </a:p>
                  </a:txBody>
                  <a:tcP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pPr algn="ctr"/>
                      <a:endParaRPr lang="nl-NL" sz="1000" b="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lang="nl-NL" sz="1200" b="1"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07454909"/>
                  </a:ext>
                </a:extLst>
              </a:tr>
              <a:tr h="410114">
                <a:tc gridSpan="2">
                  <a:txBody>
                    <a:bodyPr/>
                    <a:lstStyle/>
                    <a:p>
                      <a:pPr marL="0" indent="0" algn="r">
                        <a:buFont typeface="+mj-lt"/>
                        <a:buNone/>
                      </a:pPr>
                      <a:r>
                        <a:rPr lang="en-GB" sz="1200" dirty="0" err="1" smtClean="0"/>
                        <a:t>Rangschikking</a:t>
                      </a:r>
                      <a:endParaRPr lang="nl-NL" sz="1200" dirty="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hMerge="1">
                  <a:txBody>
                    <a:bodyPr/>
                    <a:lstStyle/>
                    <a:p>
                      <a:pPr algn="ctr"/>
                      <a:endParaRPr lang="nl-NL" sz="1000" b="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endParaRPr lang="nl-NL" sz="1200" b="1"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2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442704322"/>
                  </a:ext>
                </a:extLst>
              </a:tr>
            </a:tbl>
          </a:graphicData>
        </a:graphic>
      </p:graphicFrame>
      <p:graphicFrame>
        <p:nvGraphicFramePr>
          <p:cNvPr id="5" name="Tijdelijke aanduiding voor inhoud 4"/>
          <p:cNvGraphicFramePr>
            <a:graphicFrameLocks/>
          </p:cNvGraphicFramePr>
          <p:nvPr>
            <p:extLst>
              <p:ext uri="{D42A27DB-BD31-4B8C-83A1-F6EECF244321}">
                <p14:modId xmlns:p14="http://schemas.microsoft.com/office/powerpoint/2010/main" val="1849573463"/>
              </p:ext>
            </p:extLst>
          </p:nvPr>
        </p:nvGraphicFramePr>
        <p:xfrm>
          <a:off x="263352" y="0"/>
          <a:ext cx="7488831" cy="4387791"/>
        </p:xfrm>
        <a:graphic>
          <a:graphicData uri="http://schemas.openxmlformats.org/drawingml/2006/table">
            <a:tbl>
              <a:tblPr firstRow="1" bandRow="1">
                <a:tableStyleId>{46F890A9-2807-4EBB-B81D-B2AA78EC7F39}</a:tableStyleId>
              </a:tblPr>
              <a:tblGrid>
                <a:gridCol w="1511445">
                  <a:extLst>
                    <a:ext uri="{9D8B030D-6E8A-4147-A177-3AD203B41FA5}">
                      <a16:colId xmlns:a16="http://schemas.microsoft.com/office/drawing/2014/main" val="4100687048"/>
                    </a:ext>
                  </a:extLst>
                </a:gridCol>
                <a:gridCol w="1178734">
                  <a:extLst>
                    <a:ext uri="{9D8B030D-6E8A-4147-A177-3AD203B41FA5}">
                      <a16:colId xmlns:a16="http://schemas.microsoft.com/office/drawing/2014/main" val="2182088107"/>
                    </a:ext>
                  </a:extLst>
                </a:gridCol>
                <a:gridCol w="1178734">
                  <a:extLst>
                    <a:ext uri="{9D8B030D-6E8A-4147-A177-3AD203B41FA5}">
                      <a16:colId xmlns:a16="http://schemas.microsoft.com/office/drawing/2014/main" val="1568667889"/>
                    </a:ext>
                  </a:extLst>
                </a:gridCol>
                <a:gridCol w="1178734">
                  <a:extLst>
                    <a:ext uri="{9D8B030D-6E8A-4147-A177-3AD203B41FA5}">
                      <a16:colId xmlns:a16="http://schemas.microsoft.com/office/drawing/2014/main" val="3877705460"/>
                    </a:ext>
                  </a:extLst>
                </a:gridCol>
                <a:gridCol w="1232313">
                  <a:extLst>
                    <a:ext uri="{9D8B030D-6E8A-4147-A177-3AD203B41FA5}">
                      <a16:colId xmlns:a16="http://schemas.microsoft.com/office/drawing/2014/main" val="1950524241"/>
                    </a:ext>
                  </a:extLst>
                </a:gridCol>
                <a:gridCol w="1208871">
                  <a:extLst>
                    <a:ext uri="{9D8B030D-6E8A-4147-A177-3AD203B41FA5}">
                      <a16:colId xmlns:a16="http://schemas.microsoft.com/office/drawing/2014/main" val="2164585221"/>
                    </a:ext>
                  </a:extLst>
                </a:gridCol>
              </a:tblGrid>
              <a:tr h="191602">
                <a:tc rowSpan="2">
                  <a:txBody>
                    <a:bodyPr/>
                    <a:lstStyle/>
                    <a:p>
                      <a:pPr algn="ctr"/>
                      <a:r>
                        <a:rPr lang="en-GB" sz="1100" b="1" dirty="0" err="1" smtClean="0">
                          <a:solidFill>
                            <a:schemeClr val="tx1"/>
                          </a:solidFill>
                        </a:rPr>
                        <a:t>Beoordelingscriteria</a:t>
                      </a:r>
                      <a:endParaRPr lang="nl-NL" sz="1100" b="1" dirty="0">
                        <a:solidFill>
                          <a:schemeClr val="tx1"/>
                        </a:solidFill>
                      </a:endParaRPr>
                    </a:p>
                  </a:txBody>
                  <a:tcPr anchor="b">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rowSpan="2">
                  <a:txBody>
                    <a:bodyPr/>
                    <a:lstStyle/>
                    <a:p>
                      <a:pPr algn="ctr"/>
                      <a:r>
                        <a:rPr lang="nl-NL" sz="1100" b="1" dirty="0" err="1" smtClean="0">
                          <a:solidFill>
                            <a:schemeClr val="tx1"/>
                          </a:solidFill>
                        </a:rPr>
                        <a:t>Nulalternatief</a:t>
                      </a:r>
                      <a:endParaRPr lang="nl-NL" sz="1100" b="1" dirty="0">
                        <a:solidFill>
                          <a:schemeClr val="tx1"/>
                        </a:solidFill>
                      </a:endParaRPr>
                    </a:p>
                  </a:txBody>
                  <a:tcPr anchor="b">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rowSpan="2">
                  <a:txBody>
                    <a:bodyPr/>
                    <a:lstStyle/>
                    <a:p>
                      <a:pPr algn="ctr"/>
                      <a:r>
                        <a:rPr lang="en-GB" sz="1100" b="1" dirty="0" smtClean="0">
                          <a:solidFill>
                            <a:schemeClr val="tx1"/>
                          </a:solidFill>
                        </a:rPr>
                        <a:t>Voorkeurspakket</a:t>
                      </a:r>
                      <a:endParaRPr lang="nl-NL" sz="11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tcPr>
                </a:tc>
                <a:tc gridSpan="3">
                  <a:txBody>
                    <a:bodyPr/>
                    <a:lstStyle/>
                    <a:p>
                      <a:pPr algn="ctr"/>
                      <a:r>
                        <a:rPr lang="en-GB" sz="1200" dirty="0" smtClean="0">
                          <a:solidFill>
                            <a:schemeClr val="tx1"/>
                          </a:solidFill>
                        </a:rPr>
                        <a:t>Beleidsalternatieven</a:t>
                      </a:r>
                      <a:endParaRPr lang="nl-NL" sz="1200" dirty="0">
                        <a:solidFill>
                          <a:schemeClr val="tx1"/>
                        </a:solidFill>
                      </a:endParaRPr>
                    </a:p>
                  </a:txBody>
                  <a:tcPr anchor="b">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hMerge="1">
                  <a:txBody>
                    <a:bodyPr/>
                    <a:lstStyle/>
                    <a:p>
                      <a:endParaRPr lang="nl-NL" sz="1000"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endParaRPr lang="nl-NL" sz="1000" dirty="0">
                        <a:solidFill>
                          <a:schemeClr val="tx1"/>
                        </a:solidFill>
                      </a:endParaRPr>
                    </a:p>
                  </a:txBody>
                  <a:tcPr anchor="b">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27940769"/>
                  </a:ext>
                </a:extLst>
              </a:tr>
              <a:tr h="191602">
                <a:tc vMerge="1">
                  <a:txBody>
                    <a:bodyPr/>
                    <a:lstStyle/>
                    <a:p>
                      <a:endParaRPr lang="nl-NL"/>
                    </a:p>
                  </a:txBody>
                  <a:tcPr/>
                </a:tc>
                <a:tc vMerge="1">
                  <a:txBody>
                    <a:bodyPr/>
                    <a:lstStyle/>
                    <a:p>
                      <a:endParaRPr lang="nl-NL"/>
                    </a:p>
                  </a:txBody>
                  <a:tcPr/>
                </a:tc>
                <a:tc vMerge="1">
                  <a:txBody>
                    <a:bodyPr/>
                    <a:lstStyle/>
                    <a:p>
                      <a:endParaRPr lang="nl-NL"/>
                    </a:p>
                  </a:txBody>
                  <a:tcPr/>
                </a:tc>
                <a:tc>
                  <a:txBody>
                    <a:bodyPr/>
                    <a:lstStyle/>
                    <a:p>
                      <a:pPr algn="ctr"/>
                      <a:r>
                        <a:rPr lang="en-GB" sz="1100" b="1" dirty="0" err="1" smtClean="0">
                          <a:solidFill>
                            <a:schemeClr val="tx1"/>
                          </a:solidFill>
                        </a:rPr>
                        <a:t>Doelenpakket</a:t>
                      </a:r>
                      <a:endParaRPr lang="nl-NL" sz="11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100" b="1" dirty="0" err="1" smtClean="0">
                          <a:solidFill>
                            <a:schemeClr val="tx1"/>
                          </a:solidFill>
                        </a:rPr>
                        <a:t>Economisch</a:t>
                      </a:r>
                      <a:r>
                        <a:rPr lang="en-GB" sz="1100" b="1" dirty="0" smtClean="0">
                          <a:solidFill>
                            <a:schemeClr val="tx1"/>
                          </a:solidFill>
                        </a:rPr>
                        <a:t> </a:t>
                      </a:r>
                      <a:r>
                        <a:rPr lang="en-GB" sz="1100" b="1" dirty="0" err="1" smtClean="0">
                          <a:solidFill>
                            <a:schemeClr val="tx1"/>
                          </a:solidFill>
                        </a:rPr>
                        <a:t>kansrijk</a:t>
                      </a:r>
                      <a:r>
                        <a:rPr lang="en-GB" sz="1100" b="1" dirty="0" smtClean="0">
                          <a:solidFill>
                            <a:schemeClr val="tx1"/>
                          </a:solidFill>
                        </a:rPr>
                        <a:t> </a:t>
                      </a:r>
                      <a:r>
                        <a:rPr lang="en-GB" sz="1100" b="1" dirty="0" err="1" smtClean="0">
                          <a:solidFill>
                            <a:schemeClr val="tx1"/>
                          </a:solidFill>
                        </a:rPr>
                        <a:t>pakket</a:t>
                      </a:r>
                      <a:endParaRPr lang="nl-NL" sz="1100" b="1" dirty="0">
                        <a:solidFill>
                          <a:schemeClr val="tx1"/>
                        </a:solidFill>
                      </a:endParaRP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algn="ctr"/>
                      <a:r>
                        <a:rPr lang="en-GB" sz="1100" b="1" dirty="0" err="1" smtClean="0">
                          <a:solidFill>
                            <a:schemeClr val="tx1"/>
                          </a:solidFill>
                        </a:rPr>
                        <a:t>Sociaal-maatschappelijk</a:t>
                      </a:r>
                      <a:r>
                        <a:rPr lang="en-GB" sz="1100" b="1" baseline="0" dirty="0" smtClean="0">
                          <a:solidFill>
                            <a:schemeClr val="tx1"/>
                          </a:solidFill>
                        </a:rPr>
                        <a:t> </a:t>
                      </a:r>
                      <a:r>
                        <a:rPr lang="en-GB" sz="1100" b="1" baseline="0" dirty="0" err="1" smtClean="0">
                          <a:solidFill>
                            <a:schemeClr val="tx1"/>
                          </a:solidFill>
                        </a:rPr>
                        <a:t>pakket</a:t>
                      </a:r>
                      <a:endParaRPr lang="nl-NL" sz="1100" b="1" dirty="0">
                        <a:solidFill>
                          <a:schemeClr val="tx1"/>
                        </a:solidFill>
                      </a:endParaRPr>
                    </a:p>
                  </a:txBody>
                  <a:tcPr anchor="b">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545137572"/>
                  </a:ext>
                </a:extLst>
              </a:tr>
              <a:tr h="298117">
                <a:tc>
                  <a:txBody>
                    <a:bodyPr/>
                    <a:lstStyle/>
                    <a:p>
                      <a:pPr marL="228600" indent="-228600">
                        <a:buFont typeface="+mj-lt"/>
                        <a:buAutoNum type="alphaUcPeriod"/>
                      </a:pPr>
                      <a:r>
                        <a:rPr lang="nl-NL" sz="1100" dirty="0" smtClean="0"/>
                        <a:t>Doelbereik</a:t>
                      </a:r>
                      <a:endParaRPr lang="nl-NL" sz="1100" dirty="0"/>
                    </a:p>
                  </a:txBody>
                  <a:tcP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indent="0" algn="ctr">
                        <a:buNone/>
                      </a:pPr>
                      <a:endParaRPr lang="nl-NL" sz="1100" dirty="0"/>
                    </a:p>
                  </a:txBody>
                  <a:tcPr>
                    <a:lnL w="127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93390936"/>
                  </a:ext>
                </a:extLst>
              </a:tr>
              <a:tr h="252378">
                <a:tc>
                  <a:txBody>
                    <a:bodyPr/>
                    <a:lstStyle/>
                    <a:p>
                      <a:pPr marL="228600" indent="-228600">
                        <a:buFont typeface="+mj-lt"/>
                        <a:buAutoNum type="alphaUcPeriod" startAt="2"/>
                      </a:pPr>
                      <a:r>
                        <a:rPr lang="nl-NL" sz="1100" baseline="0" dirty="0" smtClean="0"/>
                        <a:t>Kosten</a:t>
                      </a:r>
                      <a:endParaRPr lang="nl-NL" sz="1100" dirty="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smtClean="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59492976"/>
                  </a:ext>
                </a:extLst>
              </a:tr>
              <a:tr h="410114">
                <a:tc>
                  <a:txBody>
                    <a:bodyPr/>
                    <a:lstStyle/>
                    <a:p>
                      <a:pPr marL="228600" indent="-228600">
                        <a:buFont typeface="+mj-lt"/>
                        <a:buAutoNum type="alphaUcPeriod" startAt="3"/>
                      </a:pPr>
                      <a:r>
                        <a:rPr lang="nl-NL" sz="1100" dirty="0" smtClean="0"/>
                        <a:t>Effecten</a:t>
                      </a:r>
                      <a:r>
                        <a:rPr lang="nl-NL" sz="1100" baseline="0" dirty="0" smtClean="0"/>
                        <a:t> op zoetwater </a:t>
                      </a:r>
                      <a:r>
                        <a:rPr lang="nl-NL" sz="1100" baseline="0" dirty="0" smtClean="0"/>
                        <a:t>gebruiksfuncties en keteneffecten</a:t>
                      </a:r>
                      <a:endParaRPr lang="nl-NL" sz="1100" dirty="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14532242"/>
                  </a:ext>
                </a:extLst>
              </a:tr>
              <a:tr h="252378">
                <a:tc>
                  <a:txBody>
                    <a:bodyPr/>
                    <a:lstStyle/>
                    <a:p>
                      <a:pPr marL="228600" indent="-228600">
                        <a:buFont typeface="+mj-lt"/>
                        <a:buAutoNum type="alphaUcPeriod" startAt="4"/>
                      </a:pPr>
                      <a:r>
                        <a:rPr lang="en-GB" sz="1100" dirty="0" err="1" smtClean="0"/>
                        <a:t>Integraliteit</a:t>
                      </a:r>
                      <a:r>
                        <a:rPr lang="en-GB" sz="1100" baseline="0" dirty="0" smtClean="0"/>
                        <a:t> (</a:t>
                      </a:r>
                      <a:r>
                        <a:rPr lang="en-GB" sz="1100" baseline="0" dirty="0" err="1" smtClean="0"/>
                        <a:t>effecten</a:t>
                      </a:r>
                      <a:r>
                        <a:rPr lang="en-GB" sz="1100" baseline="0" dirty="0" smtClean="0"/>
                        <a:t> op </a:t>
                      </a:r>
                      <a:r>
                        <a:rPr lang="en-GB" sz="1100" baseline="0" dirty="0" err="1" smtClean="0"/>
                        <a:t>andere</a:t>
                      </a:r>
                      <a:r>
                        <a:rPr lang="en-GB" sz="1100" baseline="0" dirty="0" smtClean="0"/>
                        <a:t> </a:t>
                      </a:r>
                      <a:r>
                        <a:rPr lang="en-GB" sz="1100" baseline="0" dirty="0" err="1" smtClean="0"/>
                        <a:t>opgaven</a:t>
                      </a:r>
                      <a:r>
                        <a:rPr lang="en-GB" sz="1100" baseline="0" dirty="0" smtClean="0"/>
                        <a:t>)</a:t>
                      </a:r>
                      <a:endParaRPr lang="nl-NL" sz="1100" dirty="0" smtClean="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endParaRPr lang="nl-NL" sz="1100"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745355463"/>
                  </a:ext>
                </a:extLst>
              </a:tr>
              <a:tr h="421777">
                <a:tc>
                  <a:txBody>
                    <a:bodyPr/>
                    <a:lstStyle/>
                    <a:p>
                      <a:pPr marL="228600" indent="-228600">
                        <a:buFont typeface="+mj-lt"/>
                        <a:buAutoNum type="alphaUcPeriod" startAt="5"/>
                      </a:pPr>
                      <a:r>
                        <a:rPr lang="nl-NL" sz="1100" dirty="0" smtClean="0"/>
                        <a:t>Houdbaarheid</a:t>
                      </a:r>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03593134"/>
                  </a:ext>
                </a:extLst>
              </a:tr>
              <a:tr h="421777">
                <a:tc>
                  <a:txBody>
                    <a:bodyPr/>
                    <a:lstStyle/>
                    <a:p>
                      <a:pPr marL="228600" indent="-228600">
                        <a:buFont typeface="+mj-lt"/>
                        <a:buAutoNum type="alphaUcPeriod" startAt="6"/>
                      </a:pPr>
                      <a:r>
                        <a:rPr lang="en-GB" sz="1100" dirty="0" smtClean="0"/>
                        <a:t>Flexibiliteit</a:t>
                      </a:r>
                      <a:endParaRPr lang="nl-NL" sz="1100" dirty="0" smtClean="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lang="nl-NL" sz="1100" dirty="0" smtClean="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042116"/>
                  </a:ext>
                </a:extLst>
              </a:tr>
              <a:tr h="410114">
                <a:tc>
                  <a:txBody>
                    <a:bodyPr/>
                    <a:lstStyle/>
                    <a:p>
                      <a:pPr marL="228600" indent="-228600">
                        <a:buFont typeface="+mj-lt"/>
                        <a:buAutoNum type="alphaUcPeriod" startAt="7"/>
                      </a:pPr>
                      <a:r>
                        <a:rPr lang="en-GB" sz="1100" dirty="0" smtClean="0"/>
                        <a:t>Effecten op</a:t>
                      </a:r>
                      <a:r>
                        <a:rPr lang="en-GB" sz="1100" baseline="0" dirty="0" smtClean="0"/>
                        <a:t> </a:t>
                      </a:r>
                      <a:r>
                        <a:rPr lang="en-GB" sz="1100" baseline="0" dirty="0" err="1" smtClean="0"/>
                        <a:t>ruimtelijke</a:t>
                      </a:r>
                      <a:r>
                        <a:rPr lang="en-GB" sz="1100" baseline="0" dirty="0" smtClean="0"/>
                        <a:t> </a:t>
                      </a:r>
                      <a:r>
                        <a:rPr lang="en-GB" sz="1100" baseline="0" dirty="0" err="1" smtClean="0"/>
                        <a:t>inrichting</a:t>
                      </a:r>
                      <a:r>
                        <a:rPr lang="en-GB" sz="1100" baseline="0" dirty="0" smtClean="0"/>
                        <a:t> </a:t>
                      </a:r>
                      <a:r>
                        <a:rPr lang="en-GB" sz="1100" baseline="0" dirty="0" err="1" smtClean="0"/>
                        <a:t>en</a:t>
                      </a:r>
                      <a:r>
                        <a:rPr lang="en-GB" sz="1100" baseline="0" dirty="0" smtClean="0"/>
                        <a:t> </a:t>
                      </a:r>
                      <a:r>
                        <a:rPr lang="en-GB" sz="1100" baseline="0" dirty="0" err="1" smtClean="0"/>
                        <a:t>landgebruik</a:t>
                      </a:r>
                      <a:endParaRPr lang="nl-NL" sz="1100" dirty="0"/>
                    </a:p>
                  </a:txBody>
                  <a:tcPr>
                    <a:lnR w="381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100" b="1" dirty="0"/>
                    </a:p>
                  </a:txBody>
                  <a:tcPr>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endParaRPr lang="nl-NL" sz="1100" b="1"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500683897"/>
                  </a:ext>
                </a:extLst>
              </a:tr>
            </a:tbl>
          </a:graphicData>
        </a:graphic>
      </p:graphicFrame>
    </p:spTree>
    <p:extLst>
      <p:ext uri="{BB962C8B-B14F-4D97-AF65-F5344CB8AC3E}">
        <p14:creationId xmlns:p14="http://schemas.microsoft.com/office/powerpoint/2010/main" val="20761105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F0007_PPT_Presentatie_0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7605</TotalTime>
  <Words>1792</Words>
  <Application>Microsoft Office PowerPoint</Application>
  <PresentationFormat>Breedbeeld</PresentationFormat>
  <Paragraphs>387</Paragraphs>
  <Slides>7</Slides>
  <Notes>5</Notes>
  <HiddenSlides>1</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7</vt:i4>
      </vt:variant>
    </vt:vector>
  </HeadingPairs>
  <TitlesOfParts>
    <vt:vector size="15" baseType="lpstr">
      <vt:lpstr>Arial</vt:lpstr>
      <vt:lpstr>Calibri</vt:lpstr>
      <vt:lpstr>Calibri Light</vt:lpstr>
      <vt:lpstr>Times New Roman</vt:lpstr>
      <vt:lpstr>Verdana</vt:lpstr>
      <vt:lpstr>Wingdings</vt:lpstr>
      <vt:lpstr>Office Theme</vt:lpstr>
      <vt:lpstr>INF0007_PPT_Presentatie_02</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Rijkswaterstaat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Muurling-van Geffen, Sharon (WVL)</dc:creator>
  <cp:lastModifiedBy>Muurling-van Geffen, Sharon (WVL)</cp:lastModifiedBy>
  <cp:revision>928</cp:revision>
  <dcterms:created xsi:type="dcterms:W3CDTF">2023-03-20T14:28:59Z</dcterms:created>
  <dcterms:modified xsi:type="dcterms:W3CDTF">2023-12-18T20:40:27Z</dcterms:modified>
</cp:coreProperties>
</file>