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CDF610B" w14:textId="7F7F3831" w:rsidR="00B0784B" w:rsidRPr="004E74A6" w:rsidRDefault="00B0784B" w:rsidP="00510C41">
      <w:pPr>
        <w:spacing w:line="240" w:lineRule="auto"/>
        <w:rPr>
          <w:rFonts w:ascii="Georgia" w:hAnsi="Georgia"/>
          <w:color w:val="000000"/>
          <w:sz w:val="20"/>
        </w:rPr>
      </w:pPr>
      <w:bookmarkStart w:id="0" w:name="_Toc447882321"/>
      <w:bookmarkStart w:id="1" w:name="_Toc250730217"/>
    </w:p>
    <w:p w14:paraId="717B084D" w14:textId="77777777" w:rsidR="00B0784B" w:rsidRPr="004E74A6" w:rsidRDefault="00B0784B" w:rsidP="00510C41">
      <w:pPr>
        <w:spacing w:line="240" w:lineRule="auto"/>
        <w:rPr>
          <w:rFonts w:ascii="Georgia" w:hAnsi="Georgia"/>
          <w:color w:val="000000"/>
          <w:sz w:val="20"/>
        </w:rPr>
      </w:pPr>
    </w:p>
    <w:p w14:paraId="7EE98F6F" w14:textId="77777777" w:rsidR="00B0784B" w:rsidRPr="004E74A6" w:rsidRDefault="00B0784B" w:rsidP="00510C41">
      <w:pPr>
        <w:spacing w:line="240" w:lineRule="auto"/>
        <w:rPr>
          <w:rFonts w:ascii="Georgia" w:hAnsi="Georgia"/>
          <w:color w:val="000000"/>
          <w:sz w:val="20"/>
        </w:rPr>
      </w:pPr>
    </w:p>
    <w:p w14:paraId="1CA6733E" w14:textId="77777777" w:rsidR="00B0784B" w:rsidRPr="004E74A6" w:rsidRDefault="00B0784B" w:rsidP="00510C41">
      <w:pPr>
        <w:spacing w:line="240" w:lineRule="auto"/>
        <w:rPr>
          <w:rFonts w:ascii="Arial" w:hAnsi="Arial" w:cs="Arial"/>
          <w:sz w:val="36"/>
          <w:szCs w:val="36"/>
        </w:rPr>
      </w:pPr>
    </w:p>
    <w:p w14:paraId="39B15C00" w14:textId="406C91C1" w:rsidR="00470DA1" w:rsidRPr="004E74A6" w:rsidRDefault="00245CAE" w:rsidP="00510C41">
      <w:pPr>
        <w:spacing w:line="240" w:lineRule="auto"/>
        <w:rPr>
          <w:rFonts w:ascii="Arial" w:hAnsi="Arial" w:cs="Arial"/>
          <w:sz w:val="36"/>
          <w:szCs w:val="36"/>
        </w:rPr>
      </w:pPr>
      <w:r w:rsidRPr="004E74A6">
        <w:rPr>
          <w:rFonts w:ascii="Arial" w:hAnsi="Arial" w:cs="Arial"/>
          <w:sz w:val="36"/>
          <w:szCs w:val="36"/>
        </w:rPr>
        <w:t>Aanbestedingsleidraad</w:t>
      </w:r>
    </w:p>
    <w:p w14:paraId="64234756" w14:textId="77777777" w:rsidR="00470DA1" w:rsidRPr="004E74A6" w:rsidRDefault="00470DA1" w:rsidP="00510C41">
      <w:pPr>
        <w:spacing w:line="240" w:lineRule="auto"/>
        <w:rPr>
          <w:rFonts w:ascii="Arial" w:hAnsi="Arial" w:cs="Arial"/>
          <w:sz w:val="28"/>
          <w:szCs w:val="28"/>
        </w:rPr>
      </w:pPr>
    </w:p>
    <w:p w14:paraId="38749831" w14:textId="0CB82449" w:rsidR="00470DA1" w:rsidRPr="004E74A6" w:rsidRDefault="00470DA1" w:rsidP="00510C41">
      <w:pPr>
        <w:spacing w:line="240" w:lineRule="auto"/>
        <w:rPr>
          <w:rFonts w:ascii="Arial" w:hAnsi="Arial" w:cs="Arial"/>
          <w:sz w:val="28"/>
          <w:szCs w:val="28"/>
        </w:rPr>
      </w:pPr>
    </w:p>
    <w:p w14:paraId="0F54BC6B" w14:textId="77777777" w:rsidR="00EA7104" w:rsidRPr="004E74A6" w:rsidRDefault="00EA7104" w:rsidP="00510C41">
      <w:pPr>
        <w:spacing w:line="240" w:lineRule="auto"/>
        <w:rPr>
          <w:rFonts w:ascii="Arial" w:hAnsi="Arial" w:cs="Arial"/>
          <w:sz w:val="28"/>
          <w:szCs w:val="28"/>
        </w:rPr>
      </w:pPr>
    </w:p>
    <w:p w14:paraId="551826BD" w14:textId="697B8653" w:rsidR="00533187" w:rsidRPr="004E74A6" w:rsidRDefault="00470DA1" w:rsidP="00510C41">
      <w:pPr>
        <w:spacing w:line="240" w:lineRule="auto"/>
        <w:rPr>
          <w:rFonts w:ascii="Arial" w:hAnsi="Arial" w:cs="Arial"/>
          <w:sz w:val="28"/>
          <w:szCs w:val="28"/>
        </w:rPr>
      </w:pPr>
      <w:r w:rsidRPr="004E74A6">
        <w:rPr>
          <w:rFonts w:ascii="Arial" w:hAnsi="Arial" w:cs="Arial"/>
          <w:sz w:val="28"/>
          <w:szCs w:val="28"/>
        </w:rPr>
        <w:t xml:space="preserve">ten behoeve van de </w:t>
      </w:r>
      <w:r w:rsidR="00533187" w:rsidRPr="004E74A6">
        <w:rPr>
          <w:rFonts w:ascii="Arial" w:hAnsi="Arial" w:cs="Arial"/>
          <w:sz w:val="28"/>
          <w:szCs w:val="28"/>
        </w:rPr>
        <w:t>Europese</w:t>
      </w:r>
      <w:r w:rsidRPr="004E74A6">
        <w:rPr>
          <w:rFonts w:ascii="Arial" w:hAnsi="Arial" w:cs="Arial"/>
          <w:sz w:val="28"/>
          <w:szCs w:val="28"/>
        </w:rPr>
        <w:t xml:space="preserve"> </w:t>
      </w:r>
      <w:r w:rsidR="00245CAE" w:rsidRPr="001F76E6">
        <w:rPr>
          <w:rFonts w:ascii="Arial" w:hAnsi="Arial" w:cs="Arial"/>
          <w:sz w:val="28"/>
          <w:szCs w:val="28"/>
        </w:rPr>
        <w:t>o</w:t>
      </w:r>
      <w:r w:rsidRPr="001F76E6">
        <w:rPr>
          <w:rFonts w:ascii="Arial" w:hAnsi="Arial" w:cs="Arial"/>
          <w:sz w:val="28"/>
          <w:szCs w:val="28"/>
        </w:rPr>
        <w:t>penbare</w:t>
      </w:r>
      <w:r w:rsidRPr="004E74A6">
        <w:rPr>
          <w:rFonts w:ascii="Arial" w:hAnsi="Arial" w:cs="Arial"/>
          <w:sz w:val="28"/>
          <w:szCs w:val="28"/>
        </w:rPr>
        <w:t xml:space="preserve"> aanbesteding</w:t>
      </w:r>
      <w:r w:rsidR="007732EC" w:rsidRPr="004E74A6">
        <w:rPr>
          <w:rFonts w:ascii="Arial" w:hAnsi="Arial" w:cs="Arial"/>
          <w:sz w:val="28"/>
          <w:szCs w:val="28"/>
        </w:rPr>
        <w:t xml:space="preserve"> </w:t>
      </w:r>
    </w:p>
    <w:p w14:paraId="56558D54" w14:textId="1A097F49" w:rsidR="00470DA1" w:rsidRPr="004E74A6" w:rsidRDefault="00470DA1" w:rsidP="00510C41">
      <w:pPr>
        <w:spacing w:line="240" w:lineRule="auto"/>
        <w:rPr>
          <w:rFonts w:ascii="Arial" w:hAnsi="Arial" w:cs="Arial"/>
          <w:sz w:val="28"/>
          <w:szCs w:val="28"/>
        </w:rPr>
      </w:pPr>
      <w:r w:rsidRPr="004E74A6">
        <w:rPr>
          <w:rFonts w:ascii="Arial" w:hAnsi="Arial" w:cs="Arial"/>
          <w:sz w:val="28"/>
          <w:szCs w:val="28"/>
        </w:rPr>
        <w:t>met betrekking tot</w:t>
      </w:r>
      <w:r w:rsidR="0019618B" w:rsidRPr="004E74A6">
        <w:rPr>
          <w:rFonts w:ascii="Arial" w:hAnsi="Arial" w:cs="Arial"/>
          <w:sz w:val="28"/>
          <w:szCs w:val="28"/>
        </w:rPr>
        <w:t>:</w:t>
      </w:r>
    </w:p>
    <w:p w14:paraId="2B1BC382" w14:textId="77777777" w:rsidR="00470DA1" w:rsidRPr="004E74A6" w:rsidRDefault="00470DA1" w:rsidP="00510C41">
      <w:pPr>
        <w:spacing w:line="240" w:lineRule="auto"/>
        <w:rPr>
          <w:rFonts w:ascii="Arial" w:hAnsi="Arial" w:cs="Arial"/>
          <w:sz w:val="28"/>
          <w:szCs w:val="28"/>
        </w:rPr>
      </w:pPr>
    </w:p>
    <w:p w14:paraId="1DA783F9" w14:textId="0B74B0AF" w:rsidR="007732EC" w:rsidRPr="002C16A6" w:rsidRDefault="00B92EA3" w:rsidP="00510C41">
      <w:pPr>
        <w:spacing w:line="240" w:lineRule="auto"/>
        <w:rPr>
          <w:rFonts w:ascii="Arial" w:eastAsia="Calibri" w:hAnsi="Arial" w:cs="Arial"/>
          <w:color w:val="000000" w:themeColor="text1"/>
          <w:sz w:val="24"/>
          <w:szCs w:val="24"/>
        </w:rPr>
      </w:pPr>
      <w:r>
        <w:rPr>
          <w:rFonts w:ascii="Arial" w:eastAsia="Calibri" w:hAnsi="Arial" w:cs="Arial"/>
          <w:color w:val="000000" w:themeColor="text1"/>
          <w:sz w:val="24"/>
          <w:szCs w:val="24"/>
        </w:rPr>
        <w:t>Broedvogelmonitoring en Watervogeltellingen 2024</w:t>
      </w:r>
      <w:r w:rsidR="00931C24">
        <w:rPr>
          <w:rFonts w:ascii="Arial" w:eastAsia="Calibri" w:hAnsi="Arial" w:cs="Arial"/>
          <w:color w:val="000000" w:themeColor="text1"/>
          <w:sz w:val="24"/>
          <w:szCs w:val="24"/>
        </w:rPr>
        <w:t xml:space="preserve"> </w:t>
      </w:r>
      <w:r w:rsidR="003E09D6">
        <w:rPr>
          <w:rFonts w:ascii="Arial" w:eastAsia="Calibri" w:hAnsi="Arial" w:cs="Arial"/>
          <w:color w:val="000000" w:themeColor="text1"/>
          <w:sz w:val="24"/>
          <w:szCs w:val="24"/>
        </w:rPr>
        <w:t xml:space="preserve">tot </w:t>
      </w:r>
      <w:r>
        <w:rPr>
          <w:rFonts w:ascii="Arial" w:eastAsia="Calibri" w:hAnsi="Arial" w:cs="Arial"/>
          <w:color w:val="000000" w:themeColor="text1"/>
          <w:sz w:val="24"/>
          <w:szCs w:val="24"/>
        </w:rPr>
        <w:t>2034 provincie Utrecht</w:t>
      </w:r>
    </w:p>
    <w:p w14:paraId="5712CDFD" w14:textId="77777777" w:rsidR="00533187" w:rsidRPr="004E74A6" w:rsidRDefault="00533187" w:rsidP="00510C41">
      <w:pPr>
        <w:spacing w:line="240" w:lineRule="auto"/>
        <w:rPr>
          <w:rFonts w:ascii="Arial" w:eastAsia="Calibri" w:hAnsi="Arial" w:cs="Arial"/>
          <w:sz w:val="28"/>
          <w:szCs w:val="28"/>
        </w:rPr>
      </w:pPr>
    </w:p>
    <w:p w14:paraId="2310F925" w14:textId="69FFF533" w:rsidR="00470DA1" w:rsidRPr="004E74A6" w:rsidRDefault="00980E5B" w:rsidP="00510C41">
      <w:pPr>
        <w:spacing w:line="240" w:lineRule="auto"/>
        <w:rPr>
          <w:rFonts w:ascii="Arial" w:hAnsi="Arial" w:cs="Arial"/>
          <w:b/>
          <w:sz w:val="28"/>
          <w:szCs w:val="28"/>
        </w:rPr>
      </w:pPr>
      <w:r w:rsidRPr="004E74A6">
        <w:rPr>
          <w:rFonts w:ascii="Arial" w:hAnsi="Arial" w:cs="Arial"/>
          <w:iCs/>
          <w:sz w:val="28"/>
          <w:szCs w:val="28"/>
        </w:rPr>
        <w:t xml:space="preserve">Kenmerk </w:t>
      </w:r>
      <w:r w:rsidR="00B56A6F">
        <w:rPr>
          <w:rFonts w:ascii="Arial" w:hAnsi="Arial" w:cs="Arial"/>
          <w:iCs/>
          <w:sz w:val="28"/>
          <w:szCs w:val="28"/>
        </w:rPr>
        <w:t>20279</w:t>
      </w:r>
    </w:p>
    <w:p w14:paraId="5D32CAC5" w14:textId="77777777" w:rsidR="00470DA1" w:rsidRPr="004E74A6" w:rsidRDefault="00470DA1" w:rsidP="00510C41">
      <w:pPr>
        <w:spacing w:line="240" w:lineRule="auto"/>
        <w:rPr>
          <w:rFonts w:ascii="Arial" w:hAnsi="Arial" w:cs="Arial"/>
          <w:b/>
          <w:sz w:val="24"/>
        </w:rPr>
      </w:pPr>
    </w:p>
    <w:p w14:paraId="0099C89A" w14:textId="77777777" w:rsidR="00470DA1" w:rsidRPr="004E74A6" w:rsidRDefault="00470DA1" w:rsidP="00510C41">
      <w:pPr>
        <w:spacing w:line="240" w:lineRule="auto"/>
        <w:rPr>
          <w:rFonts w:ascii="Arial" w:hAnsi="Arial" w:cs="Arial"/>
        </w:rPr>
      </w:pPr>
    </w:p>
    <w:p w14:paraId="0156E50A" w14:textId="2F3C9717" w:rsidR="00470DA1" w:rsidRPr="004E74A6" w:rsidRDefault="00470DA1" w:rsidP="00510C41">
      <w:pPr>
        <w:spacing w:line="240" w:lineRule="auto"/>
        <w:rPr>
          <w:rFonts w:ascii="Arial" w:hAnsi="Arial" w:cs="Arial"/>
        </w:rPr>
      </w:pPr>
    </w:p>
    <w:p w14:paraId="427D2219" w14:textId="559203A1" w:rsidR="007732EC" w:rsidRPr="004E74A6" w:rsidRDefault="007732EC" w:rsidP="00510C41">
      <w:pPr>
        <w:spacing w:line="240" w:lineRule="auto"/>
        <w:rPr>
          <w:rFonts w:ascii="Arial" w:hAnsi="Arial" w:cs="Arial"/>
        </w:rPr>
      </w:pPr>
    </w:p>
    <w:p w14:paraId="5DA21C91" w14:textId="73F10E32" w:rsidR="007732EC" w:rsidRPr="004E74A6" w:rsidRDefault="007732EC" w:rsidP="00510C41">
      <w:pPr>
        <w:spacing w:line="240" w:lineRule="auto"/>
        <w:rPr>
          <w:rFonts w:ascii="Arial" w:hAnsi="Arial" w:cs="Arial"/>
        </w:rPr>
      </w:pPr>
    </w:p>
    <w:p w14:paraId="3D679BC4" w14:textId="5FC0173F" w:rsidR="00E6577F" w:rsidRPr="004E74A6" w:rsidRDefault="00E6577F" w:rsidP="00510C41">
      <w:pPr>
        <w:spacing w:line="240" w:lineRule="auto"/>
        <w:rPr>
          <w:rFonts w:ascii="Arial" w:hAnsi="Arial" w:cs="Arial"/>
        </w:rPr>
      </w:pPr>
    </w:p>
    <w:p w14:paraId="6748C0B3" w14:textId="6D1573AF" w:rsidR="00E6577F" w:rsidRPr="004E74A6" w:rsidRDefault="00E6577F" w:rsidP="00510C41">
      <w:pPr>
        <w:spacing w:line="240" w:lineRule="auto"/>
        <w:rPr>
          <w:rFonts w:ascii="Arial" w:hAnsi="Arial" w:cs="Arial"/>
        </w:rPr>
      </w:pPr>
    </w:p>
    <w:p w14:paraId="1E56C3C2" w14:textId="260A2CFE" w:rsidR="007732EC" w:rsidRPr="004E74A6" w:rsidRDefault="007732EC" w:rsidP="00510C41">
      <w:pPr>
        <w:spacing w:line="240" w:lineRule="auto"/>
        <w:rPr>
          <w:rFonts w:ascii="Arial" w:hAnsi="Arial" w:cs="Arial"/>
        </w:rPr>
      </w:pPr>
    </w:p>
    <w:p w14:paraId="6F6CE609" w14:textId="3FC1D856" w:rsidR="00533187" w:rsidRPr="004E74A6" w:rsidRDefault="00533187" w:rsidP="00510C41">
      <w:pPr>
        <w:spacing w:line="240" w:lineRule="auto"/>
        <w:rPr>
          <w:rFonts w:ascii="Arial" w:hAnsi="Arial" w:cs="Arial"/>
        </w:rPr>
      </w:pPr>
    </w:p>
    <w:p w14:paraId="3D0A284B" w14:textId="77777777" w:rsidR="00533187" w:rsidRPr="004E74A6" w:rsidRDefault="00533187" w:rsidP="00510C41">
      <w:pPr>
        <w:spacing w:line="240" w:lineRule="auto"/>
        <w:rPr>
          <w:rFonts w:ascii="Arial" w:hAnsi="Arial" w:cs="Arial"/>
        </w:rPr>
      </w:pPr>
    </w:p>
    <w:p w14:paraId="098F8FDE" w14:textId="77777777" w:rsidR="007732EC" w:rsidRPr="004E74A6" w:rsidRDefault="007732EC" w:rsidP="00510C41">
      <w:pPr>
        <w:spacing w:line="240" w:lineRule="auto"/>
        <w:rPr>
          <w:rFonts w:ascii="Arial" w:hAnsi="Arial" w:cs="Arial"/>
        </w:rPr>
      </w:pPr>
    </w:p>
    <w:p w14:paraId="7D9D6198" w14:textId="77777777" w:rsidR="00470DA1" w:rsidRPr="004E74A6" w:rsidRDefault="00470DA1" w:rsidP="00510C41">
      <w:pPr>
        <w:spacing w:line="240" w:lineRule="auto"/>
        <w:rPr>
          <w:rFonts w:ascii="Arial" w:hAnsi="Arial" w:cs="Arial"/>
        </w:rPr>
      </w:pPr>
    </w:p>
    <w:p w14:paraId="19B60C2E" w14:textId="77777777" w:rsidR="00470DA1" w:rsidRPr="004E74A6" w:rsidRDefault="00470DA1" w:rsidP="00510C41">
      <w:pPr>
        <w:spacing w:line="240" w:lineRule="auto"/>
        <w:rPr>
          <w:rFonts w:ascii="Arial" w:hAnsi="Arial" w:cs="Arial"/>
        </w:rPr>
      </w:pPr>
      <w:r w:rsidRPr="004E74A6">
        <w:rPr>
          <w:rFonts w:ascii="Arial" w:hAnsi="Arial" w:cs="Arial"/>
          <w:noProof/>
          <w:sz w:val="23"/>
          <w:szCs w:val="23"/>
        </w:rPr>
        <w:drawing>
          <wp:inline distT="0" distB="0" distL="0" distR="0" wp14:anchorId="7D713DBD" wp14:editId="7C5A78F0">
            <wp:extent cx="2880000" cy="392727"/>
            <wp:effectExtent l="0" t="0" r="0" b="7620"/>
            <wp:docPr id="3" name="Afbeelding 3"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6590534C" w14:textId="77777777" w:rsidR="00470DA1" w:rsidRPr="004E74A6" w:rsidRDefault="00470DA1" w:rsidP="00510C41">
      <w:pPr>
        <w:pStyle w:val="Groot"/>
        <w:spacing w:line="240" w:lineRule="auto"/>
        <w:rPr>
          <w:rFonts w:ascii="Arial" w:hAnsi="Arial" w:cs="Arial"/>
        </w:rPr>
      </w:pPr>
    </w:p>
    <w:p w14:paraId="31D0A0E9" w14:textId="77777777" w:rsidR="008252F6" w:rsidRPr="004E74A6" w:rsidRDefault="008252F6" w:rsidP="00510C41">
      <w:pPr>
        <w:spacing w:line="240" w:lineRule="auto"/>
      </w:pPr>
    </w:p>
    <w:p w14:paraId="2A24CA88" w14:textId="77777777" w:rsidR="008252F6" w:rsidRPr="004E74A6" w:rsidRDefault="008252F6" w:rsidP="00510C41">
      <w:pPr>
        <w:spacing w:line="240" w:lineRule="auto"/>
      </w:pPr>
    </w:p>
    <w:p w14:paraId="4807B99E" w14:textId="7D09927B" w:rsidR="00487D98" w:rsidRDefault="00487D98" w:rsidP="00510C41">
      <w:pPr>
        <w:pStyle w:val="Groot"/>
        <w:spacing w:line="240" w:lineRule="auto"/>
        <w:rPr>
          <w:rFonts w:ascii="Arial" w:hAnsi="Arial" w:cs="Arial"/>
          <w:sz w:val="18"/>
          <w:szCs w:val="18"/>
        </w:rPr>
      </w:pPr>
    </w:p>
    <w:p w14:paraId="6914DF90" w14:textId="60D18EE5" w:rsidR="002A0C7E" w:rsidRDefault="002A0C7E" w:rsidP="00510C41">
      <w:pPr>
        <w:spacing w:line="240" w:lineRule="auto"/>
      </w:pPr>
    </w:p>
    <w:p w14:paraId="7C1C2E2B" w14:textId="77777777" w:rsidR="00506E45" w:rsidRDefault="00506E45" w:rsidP="00510C41">
      <w:pPr>
        <w:spacing w:line="240" w:lineRule="auto"/>
      </w:pPr>
    </w:p>
    <w:p w14:paraId="6263E37F" w14:textId="2D1B6617" w:rsidR="002A0C7E" w:rsidRDefault="002A0C7E" w:rsidP="00510C41">
      <w:pPr>
        <w:spacing w:line="240" w:lineRule="auto"/>
      </w:pPr>
    </w:p>
    <w:p w14:paraId="0F2849DD" w14:textId="17A65E08" w:rsidR="002A0C7E" w:rsidRDefault="002A0C7E" w:rsidP="00510C41">
      <w:pPr>
        <w:spacing w:line="240" w:lineRule="auto"/>
      </w:pPr>
    </w:p>
    <w:p w14:paraId="64721BF7" w14:textId="08A7C261" w:rsidR="002A0C7E" w:rsidRDefault="002A0C7E" w:rsidP="00510C41">
      <w:pPr>
        <w:spacing w:line="240" w:lineRule="auto"/>
      </w:pPr>
    </w:p>
    <w:p w14:paraId="26D8A914" w14:textId="60DB33B0" w:rsidR="002A0C7E" w:rsidRDefault="002A0C7E" w:rsidP="00510C41">
      <w:pPr>
        <w:spacing w:line="240" w:lineRule="auto"/>
      </w:pPr>
    </w:p>
    <w:p w14:paraId="545AD575" w14:textId="77777777" w:rsidR="002A0C7E" w:rsidRPr="002A0C7E" w:rsidRDefault="002A0C7E" w:rsidP="00510C41">
      <w:pPr>
        <w:spacing w:line="240" w:lineRule="auto"/>
      </w:pPr>
    </w:p>
    <w:p w14:paraId="63918BDA" w14:textId="00E76DCA" w:rsidR="00470DA1" w:rsidRPr="004E74A6" w:rsidRDefault="00470DA1" w:rsidP="00510C41">
      <w:pPr>
        <w:pStyle w:val="Groot"/>
        <w:spacing w:line="240" w:lineRule="auto"/>
        <w:rPr>
          <w:rFonts w:ascii="Arial" w:hAnsi="Arial" w:cs="Arial"/>
        </w:rPr>
      </w:pPr>
      <w:r w:rsidRPr="004E74A6">
        <w:rPr>
          <w:rFonts w:ascii="Arial" w:hAnsi="Arial" w:cs="Arial"/>
          <w:sz w:val="18"/>
          <w:szCs w:val="18"/>
        </w:rPr>
        <w:t xml:space="preserve">Datum: </w:t>
      </w:r>
      <w:r w:rsidR="00F96F92">
        <w:rPr>
          <w:rFonts w:ascii="Arial" w:hAnsi="Arial" w:cs="Arial"/>
          <w:sz w:val="18"/>
          <w:szCs w:val="18"/>
        </w:rPr>
        <w:t>2</w:t>
      </w:r>
      <w:r w:rsidR="00204B92">
        <w:rPr>
          <w:rFonts w:ascii="Arial" w:hAnsi="Arial" w:cs="Arial"/>
          <w:sz w:val="18"/>
          <w:szCs w:val="18"/>
        </w:rPr>
        <w:t>4</w:t>
      </w:r>
      <w:r w:rsidR="00AA2C72">
        <w:rPr>
          <w:rFonts w:ascii="Arial" w:hAnsi="Arial" w:cs="Arial"/>
          <w:sz w:val="18"/>
          <w:szCs w:val="18"/>
        </w:rPr>
        <w:t xml:space="preserve"> </w:t>
      </w:r>
      <w:r w:rsidR="005A799A">
        <w:rPr>
          <w:rFonts w:ascii="Arial" w:hAnsi="Arial" w:cs="Arial"/>
          <w:sz w:val="18"/>
          <w:szCs w:val="18"/>
        </w:rPr>
        <w:t>augustus</w:t>
      </w:r>
      <w:r w:rsidR="00B92EA3">
        <w:rPr>
          <w:rFonts w:ascii="Arial" w:hAnsi="Arial" w:cs="Arial"/>
          <w:sz w:val="18"/>
          <w:szCs w:val="18"/>
        </w:rPr>
        <w:t xml:space="preserve"> 2023</w:t>
      </w:r>
    </w:p>
    <w:p w14:paraId="61AF09E1" w14:textId="6F13BB5D" w:rsidR="00470DA1" w:rsidRPr="004707B5" w:rsidRDefault="007732EC" w:rsidP="00510C41">
      <w:pPr>
        <w:spacing w:line="240" w:lineRule="auto"/>
        <w:rPr>
          <w:rFonts w:ascii="Arial" w:hAnsi="Arial" w:cs="Arial"/>
        </w:rPr>
      </w:pPr>
      <w:r w:rsidRPr="004707B5">
        <w:rPr>
          <w:rFonts w:ascii="Arial" w:hAnsi="Arial" w:cs="Arial"/>
        </w:rPr>
        <w:t xml:space="preserve">Status: </w:t>
      </w:r>
      <w:r w:rsidR="00F96F92">
        <w:rPr>
          <w:rFonts w:ascii="Arial" w:hAnsi="Arial" w:cs="Arial"/>
        </w:rPr>
        <w:t>Definitief</w:t>
      </w:r>
    </w:p>
    <w:p w14:paraId="131AD4DB" w14:textId="3F86C725" w:rsidR="00470DA1" w:rsidRPr="004707B5" w:rsidRDefault="007732EC" w:rsidP="00510C41">
      <w:pPr>
        <w:spacing w:line="240" w:lineRule="auto"/>
        <w:rPr>
          <w:rFonts w:ascii="Arial" w:hAnsi="Arial" w:cs="Arial"/>
        </w:rPr>
      </w:pPr>
      <w:r w:rsidRPr="004707B5">
        <w:rPr>
          <w:rFonts w:ascii="Arial" w:hAnsi="Arial" w:cs="Arial"/>
        </w:rPr>
        <w:t xml:space="preserve">Versie: </w:t>
      </w:r>
      <w:r w:rsidR="00AA2C72">
        <w:rPr>
          <w:rFonts w:ascii="Arial" w:hAnsi="Arial" w:cs="Arial"/>
        </w:rPr>
        <w:t>0.</w:t>
      </w:r>
      <w:r w:rsidR="00F96F92">
        <w:rPr>
          <w:rFonts w:ascii="Arial" w:hAnsi="Arial" w:cs="Arial"/>
        </w:rPr>
        <w:t>7</w:t>
      </w:r>
    </w:p>
    <w:p w14:paraId="3A6AC798" w14:textId="77777777" w:rsidR="00470DA1" w:rsidRPr="004E74A6" w:rsidRDefault="00470DA1" w:rsidP="00510C41">
      <w:pPr>
        <w:spacing w:line="240" w:lineRule="auto"/>
        <w:rPr>
          <w:rFonts w:ascii="Arial" w:hAnsi="Arial" w:cs="Arial"/>
        </w:rPr>
      </w:pPr>
    </w:p>
    <w:p w14:paraId="4EF85C9A" w14:textId="77777777" w:rsidR="007732EC" w:rsidRPr="004E74A6" w:rsidRDefault="007732EC" w:rsidP="00510C41">
      <w:pPr>
        <w:spacing w:line="240" w:lineRule="auto"/>
        <w:rPr>
          <w:rFonts w:ascii="Arial" w:hAnsi="Arial" w:cs="Arial"/>
          <w:szCs w:val="18"/>
        </w:rPr>
      </w:pPr>
    </w:p>
    <w:p w14:paraId="09644AB7" w14:textId="77777777" w:rsidR="004707B5" w:rsidRDefault="00470DA1" w:rsidP="00510C41">
      <w:pPr>
        <w:spacing w:line="240" w:lineRule="auto"/>
        <w:rPr>
          <w:rFonts w:ascii="Arial" w:hAnsi="Arial" w:cs="Arial"/>
          <w:szCs w:val="18"/>
        </w:rPr>
      </w:pPr>
      <w:r w:rsidRPr="004E74A6">
        <w:rPr>
          <w:rFonts w:ascii="Arial" w:hAnsi="Arial" w:cs="Arial"/>
          <w:szCs w:val="18"/>
        </w:rPr>
        <w:t>© Geh</w:t>
      </w:r>
      <w:r w:rsidR="00255B1B" w:rsidRPr="004E74A6">
        <w:rPr>
          <w:rFonts w:ascii="Arial" w:hAnsi="Arial" w:cs="Arial"/>
          <w:szCs w:val="18"/>
        </w:rPr>
        <w:t xml:space="preserve">ele of gedeeltelijke overneming, </w:t>
      </w:r>
      <w:r w:rsidRPr="004E74A6">
        <w:rPr>
          <w:rFonts w:ascii="Arial" w:hAnsi="Arial" w:cs="Arial"/>
          <w:szCs w:val="18"/>
        </w:rPr>
        <w:t xml:space="preserve">reproductie </w:t>
      </w:r>
      <w:r w:rsidR="00255B1B" w:rsidRPr="004E74A6">
        <w:rPr>
          <w:rFonts w:ascii="Arial" w:hAnsi="Arial" w:cs="Arial"/>
          <w:szCs w:val="18"/>
        </w:rPr>
        <w:t xml:space="preserve">of openbaarmaking </w:t>
      </w:r>
      <w:r w:rsidRPr="004E74A6">
        <w:rPr>
          <w:rFonts w:ascii="Arial" w:hAnsi="Arial" w:cs="Arial"/>
          <w:szCs w:val="18"/>
        </w:rPr>
        <w:t xml:space="preserve">van de aanbestedingsstukken, op welke wijze dan ook, zonder voorafgaande </w:t>
      </w:r>
      <w:r w:rsidR="00255B1B" w:rsidRPr="004E74A6">
        <w:rPr>
          <w:rFonts w:ascii="Arial" w:hAnsi="Arial" w:cs="Arial"/>
          <w:szCs w:val="18"/>
        </w:rPr>
        <w:t>s</w:t>
      </w:r>
      <w:r w:rsidR="003F6397" w:rsidRPr="004E74A6">
        <w:rPr>
          <w:rFonts w:ascii="Arial" w:hAnsi="Arial" w:cs="Arial"/>
          <w:szCs w:val="18"/>
        </w:rPr>
        <w:t>chriftelijk</w:t>
      </w:r>
      <w:r w:rsidR="00255B1B" w:rsidRPr="004E74A6">
        <w:rPr>
          <w:rFonts w:ascii="Arial" w:hAnsi="Arial" w:cs="Arial"/>
          <w:szCs w:val="18"/>
        </w:rPr>
        <w:t>e</w:t>
      </w:r>
      <w:r w:rsidRPr="004E74A6">
        <w:rPr>
          <w:rFonts w:ascii="Arial" w:hAnsi="Arial" w:cs="Arial"/>
          <w:szCs w:val="18"/>
        </w:rPr>
        <w:t xml:space="preserve"> toestemming van de</w:t>
      </w:r>
      <w:r w:rsidR="00255B1B" w:rsidRPr="004E74A6">
        <w:rPr>
          <w:rFonts w:ascii="Arial" w:hAnsi="Arial" w:cs="Arial"/>
          <w:szCs w:val="18"/>
        </w:rPr>
        <w:t xml:space="preserve"> auteursrechthebbende</w:t>
      </w:r>
      <w:r w:rsidRPr="004E74A6">
        <w:rPr>
          <w:rFonts w:ascii="Arial" w:hAnsi="Arial" w:cs="Arial"/>
          <w:szCs w:val="18"/>
        </w:rPr>
        <w:t xml:space="preserve"> is verboden, behoudens de beperkingen bij de wet gesteld. Het verbod betreft ook gehele of gedeeltelijke bewerking.</w:t>
      </w:r>
    </w:p>
    <w:p w14:paraId="0D126D70" w14:textId="77777777" w:rsidR="004707B5" w:rsidRDefault="004707B5" w:rsidP="00510C41">
      <w:pPr>
        <w:spacing w:line="240" w:lineRule="auto"/>
        <w:rPr>
          <w:rFonts w:ascii="Arial" w:hAnsi="Arial" w:cs="Arial"/>
          <w:szCs w:val="18"/>
        </w:rPr>
      </w:pPr>
      <w:r>
        <w:rPr>
          <w:rFonts w:ascii="Arial" w:hAnsi="Arial" w:cs="Arial"/>
          <w:szCs w:val="18"/>
        </w:rPr>
        <w:br w:type="page"/>
      </w:r>
    </w:p>
    <w:p w14:paraId="4A110CB2" w14:textId="6792FD75" w:rsidR="00470DA1" w:rsidRPr="004707B5" w:rsidRDefault="00470DA1" w:rsidP="00510C41">
      <w:pPr>
        <w:spacing w:line="240" w:lineRule="auto"/>
        <w:rPr>
          <w:rFonts w:ascii="Arial" w:hAnsi="Arial" w:cs="Arial"/>
          <w:b/>
          <w:bCs/>
          <w:caps/>
        </w:rPr>
      </w:pPr>
      <w:r w:rsidRPr="004707B5">
        <w:rPr>
          <w:rFonts w:ascii="Arial" w:hAnsi="Arial" w:cs="Arial"/>
          <w:b/>
          <w:bCs/>
          <w:caps/>
        </w:rPr>
        <w:lastRenderedPageBreak/>
        <w:t>Inhoudsopgave</w:t>
      </w:r>
    </w:p>
    <w:p w14:paraId="0B20EC9F" w14:textId="77777777" w:rsidR="00470DA1" w:rsidRPr="004E74A6" w:rsidRDefault="00470DA1" w:rsidP="00510C41">
      <w:pPr>
        <w:spacing w:line="240" w:lineRule="auto"/>
        <w:rPr>
          <w:rFonts w:ascii="Arial" w:hAnsi="Arial" w:cs="Arial"/>
        </w:rPr>
      </w:pPr>
    </w:p>
    <w:sdt>
      <w:sdtPr>
        <w:rPr>
          <w:b w:val="0"/>
          <w:caps w:val="0"/>
          <w:noProof w:val="0"/>
          <w:sz w:val="18"/>
        </w:rPr>
        <w:id w:val="-1680347050"/>
        <w:docPartObj>
          <w:docPartGallery w:val="Table of Contents"/>
          <w:docPartUnique/>
        </w:docPartObj>
      </w:sdtPr>
      <w:sdtEndPr>
        <w:rPr>
          <w:bCs/>
        </w:rPr>
      </w:sdtEndPr>
      <w:sdtContent>
        <w:p w14:paraId="6A96FF0F" w14:textId="5CBE49FA" w:rsidR="004B3D68" w:rsidRDefault="00E6577F">
          <w:pPr>
            <w:pStyle w:val="Inhopg1"/>
            <w:rPr>
              <w:rFonts w:asciiTheme="minorHAnsi" w:eastAsiaTheme="minorEastAsia" w:hAnsiTheme="minorHAnsi" w:cstheme="minorBidi"/>
              <w:b w:val="0"/>
              <w:caps w:val="0"/>
              <w:spacing w:val="0"/>
              <w:kern w:val="2"/>
              <w:sz w:val="22"/>
              <w:szCs w:val="22"/>
              <w14:ligatures w14:val="standardContextual"/>
            </w:rPr>
          </w:pPr>
          <w:r w:rsidRPr="004E74A6">
            <w:rPr>
              <w:b w:val="0"/>
              <w:bCs/>
            </w:rPr>
            <w:fldChar w:fldCharType="begin"/>
          </w:r>
          <w:r w:rsidRPr="004E74A6">
            <w:rPr>
              <w:b w:val="0"/>
              <w:bCs/>
            </w:rPr>
            <w:instrText xml:space="preserve"> TOC \o "1-3" \h \z \u </w:instrText>
          </w:r>
          <w:r w:rsidRPr="004E74A6">
            <w:rPr>
              <w:b w:val="0"/>
              <w:bCs/>
            </w:rPr>
            <w:fldChar w:fldCharType="separate"/>
          </w:r>
          <w:hyperlink w:anchor="_Toc141265852" w:history="1">
            <w:r w:rsidR="004B3D68" w:rsidRPr="00D46D98">
              <w:rPr>
                <w:rStyle w:val="Hyperlink"/>
              </w:rPr>
              <w:t>Definities</w:t>
            </w:r>
            <w:r w:rsidR="004B3D68">
              <w:rPr>
                <w:webHidden/>
              </w:rPr>
              <w:tab/>
            </w:r>
            <w:r w:rsidR="004B3D68">
              <w:rPr>
                <w:webHidden/>
              </w:rPr>
              <w:tab/>
            </w:r>
            <w:r w:rsidR="004B3D68">
              <w:rPr>
                <w:webHidden/>
              </w:rPr>
              <w:fldChar w:fldCharType="begin"/>
            </w:r>
            <w:r w:rsidR="004B3D68">
              <w:rPr>
                <w:webHidden/>
              </w:rPr>
              <w:instrText xml:space="preserve"> PAGEREF _Toc141265852 \h </w:instrText>
            </w:r>
            <w:r w:rsidR="004B3D68">
              <w:rPr>
                <w:webHidden/>
              </w:rPr>
            </w:r>
            <w:r w:rsidR="004B3D68">
              <w:rPr>
                <w:webHidden/>
              </w:rPr>
              <w:fldChar w:fldCharType="separate"/>
            </w:r>
            <w:r w:rsidR="00204B92">
              <w:rPr>
                <w:webHidden/>
              </w:rPr>
              <w:t>3</w:t>
            </w:r>
            <w:r w:rsidR="004B3D68">
              <w:rPr>
                <w:webHidden/>
              </w:rPr>
              <w:fldChar w:fldCharType="end"/>
            </w:r>
          </w:hyperlink>
        </w:p>
        <w:p w14:paraId="3DC3D251" w14:textId="6A12A6FA"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53" w:history="1">
            <w:r w:rsidR="004B3D68" w:rsidRPr="00D46D98">
              <w:rPr>
                <w:rStyle w:val="Hyperlink"/>
                <w:rFonts w:ascii="Arial" w:hAnsi="Arial" w:cs="Arial"/>
                <w14:scene3d>
                  <w14:camera w14:prst="orthographicFront"/>
                  <w14:lightRig w14:rig="threePt" w14:dir="t">
                    <w14:rot w14:lat="0" w14:lon="0" w14:rev="0"/>
                  </w14:lightRig>
                </w14:scene3d>
              </w:rPr>
              <w:t>Hoofdstuk 1</w:t>
            </w:r>
            <w:r w:rsidR="004B3D68">
              <w:rPr>
                <w:rFonts w:asciiTheme="minorHAnsi" w:eastAsiaTheme="minorEastAsia" w:hAnsiTheme="minorHAnsi" w:cstheme="minorBidi"/>
                <w:b w:val="0"/>
                <w:caps w:val="0"/>
                <w:spacing w:val="0"/>
                <w:kern w:val="2"/>
                <w:sz w:val="22"/>
                <w:szCs w:val="22"/>
                <w14:ligatures w14:val="standardContextual"/>
              </w:rPr>
              <w:tab/>
            </w:r>
            <w:r w:rsidR="004B3D68" w:rsidRPr="00D46D98">
              <w:rPr>
                <w:rStyle w:val="Hyperlink"/>
                <w:rFonts w:ascii="Arial" w:hAnsi="Arial" w:cs="Arial"/>
              </w:rPr>
              <w:t>Inleiding</w:t>
            </w:r>
            <w:r w:rsidR="004B3D68">
              <w:rPr>
                <w:webHidden/>
              </w:rPr>
              <w:tab/>
            </w:r>
            <w:r w:rsidR="004B3D68">
              <w:rPr>
                <w:webHidden/>
              </w:rPr>
              <w:fldChar w:fldCharType="begin"/>
            </w:r>
            <w:r w:rsidR="004B3D68">
              <w:rPr>
                <w:webHidden/>
              </w:rPr>
              <w:instrText xml:space="preserve"> PAGEREF _Toc141265853 \h </w:instrText>
            </w:r>
            <w:r w:rsidR="004B3D68">
              <w:rPr>
                <w:webHidden/>
              </w:rPr>
            </w:r>
            <w:r w:rsidR="004B3D68">
              <w:rPr>
                <w:webHidden/>
              </w:rPr>
              <w:fldChar w:fldCharType="separate"/>
            </w:r>
            <w:r w:rsidR="00204B92">
              <w:rPr>
                <w:webHidden/>
              </w:rPr>
              <w:t>5</w:t>
            </w:r>
            <w:r w:rsidR="004B3D68">
              <w:rPr>
                <w:webHidden/>
              </w:rPr>
              <w:fldChar w:fldCharType="end"/>
            </w:r>
          </w:hyperlink>
        </w:p>
        <w:p w14:paraId="1C684E89" w14:textId="451C6BED"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54" w:history="1">
            <w:r w:rsidR="004B3D68" w:rsidRPr="00D46D98">
              <w:rPr>
                <w:rStyle w:val="Hyperlink"/>
              </w:rPr>
              <w:t>1.0</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Inleiding</w:t>
            </w:r>
            <w:r w:rsidR="004B3D68">
              <w:rPr>
                <w:webHidden/>
              </w:rPr>
              <w:tab/>
            </w:r>
            <w:r w:rsidR="004B3D68">
              <w:rPr>
                <w:webHidden/>
              </w:rPr>
              <w:fldChar w:fldCharType="begin"/>
            </w:r>
            <w:r w:rsidR="004B3D68">
              <w:rPr>
                <w:webHidden/>
              </w:rPr>
              <w:instrText xml:space="preserve"> PAGEREF _Toc141265854 \h </w:instrText>
            </w:r>
            <w:r w:rsidR="004B3D68">
              <w:rPr>
                <w:webHidden/>
              </w:rPr>
            </w:r>
            <w:r w:rsidR="004B3D68">
              <w:rPr>
                <w:webHidden/>
              </w:rPr>
              <w:fldChar w:fldCharType="separate"/>
            </w:r>
            <w:r w:rsidR="00204B92">
              <w:rPr>
                <w:webHidden/>
              </w:rPr>
              <w:t>5</w:t>
            </w:r>
            <w:r w:rsidR="004B3D68">
              <w:rPr>
                <w:webHidden/>
              </w:rPr>
              <w:fldChar w:fldCharType="end"/>
            </w:r>
          </w:hyperlink>
        </w:p>
        <w:p w14:paraId="6899A0D4" w14:textId="1902DDA7"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55" w:history="1">
            <w:r w:rsidR="004B3D68" w:rsidRPr="00D46D98">
              <w:rPr>
                <w:rStyle w:val="Hyperlink"/>
              </w:rPr>
              <w:t>1.4</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Keuze aanbestedingsprocedure</w:t>
            </w:r>
            <w:r w:rsidR="004B3D68">
              <w:rPr>
                <w:webHidden/>
              </w:rPr>
              <w:tab/>
            </w:r>
            <w:r w:rsidR="004B3D68">
              <w:rPr>
                <w:webHidden/>
              </w:rPr>
              <w:fldChar w:fldCharType="begin"/>
            </w:r>
            <w:r w:rsidR="004B3D68">
              <w:rPr>
                <w:webHidden/>
              </w:rPr>
              <w:instrText xml:space="preserve"> PAGEREF _Toc141265855 \h </w:instrText>
            </w:r>
            <w:r w:rsidR="004B3D68">
              <w:rPr>
                <w:webHidden/>
              </w:rPr>
            </w:r>
            <w:r w:rsidR="004B3D68">
              <w:rPr>
                <w:webHidden/>
              </w:rPr>
              <w:fldChar w:fldCharType="separate"/>
            </w:r>
            <w:r w:rsidR="00204B92">
              <w:rPr>
                <w:webHidden/>
              </w:rPr>
              <w:t>6</w:t>
            </w:r>
            <w:r w:rsidR="004B3D68">
              <w:rPr>
                <w:webHidden/>
              </w:rPr>
              <w:fldChar w:fldCharType="end"/>
            </w:r>
          </w:hyperlink>
        </w:p>
        <w:p w14:paraId="68BBD4A8" w14:textId="1DF6E0C8"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56" w:history="1">
            <w:r w:rsidR="004B3D68" w:rsidRPr="00D46D98">
              <w:rPr>
                <w:rStyle w:val="Hyperlink"/>
              </w:rPr>
              <w:t>1.5</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Digitaal aanbesteden via TenderNed</w:t>
            </w:r>
            <w:r w:rsidR="004B3D68">
              <w:rPr>
                <w:webHidden/>
              </w:rPr>
              <w:tab/>
            </w:r>
            <w:r w:rsidR="004B3D68">
              <w:rPr>
                <w:webHidden/>
              </w:rPr>
              <w:fldChar w:fldCharType="begin"/>
            </w:r>
            <w:r w:rsidR="004B3D68">
              <w:rPr>
                <w:webHidden/>
              </w:rPr>
              <w:instrText xml:space="preserve"> PAGEREF _Toc141265856 \h </w:instrText>
            </w:r>
            <w:r w:rsidR="004B3D68">
              <w:rPr>
                <w:webHidden/>
              </w:rPr>
            </w:r>
            <w:r w:rsidR="004B3D68">
              <w:rPr>
                <w:webHidden/>
              </w:rPr>
              <w:fldChar w:fldCharType="separate"/>
            </w:r>
            <w:r w:rsidR="00204B92">
              <w:rPr>
                <w:webHidden/>
              </w:rPr>
              <w:t>7</w:t>
            </w:r>
            <w:r w:rsidR="004B3D68">
              <w:rPr>
                <w:webHidden/>
              </w:rPr>
              <w:fldChar w:fldCharType="end"/>
            </w:r>
          </w:hyperlink>
        </w:p>
        <w:p w14:paraId="08DA239A" w14:textId="33A2E311"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57" w:history="1">
            <w:r w:rsidR="004B3D68" w:rsidRPr="00D46D98">
              <w:rPr>
                <w:rStyle w:val="Hyperlink"/>
              </w:rPr>
              <w:t>1.6</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Contact tijdens de aanbestedingsprocedure</w:t>
            </w:r>
            <w:r w:rsidR="004B3D68">
              <w:rPr>
                <w:webHidden/>
              </w:rPr>
              <w:tab/>
            </w:r>
            <w:r w:rsidR="004B3D68">
              <w:rPr>
                <w:webHidden/>
              </w:rPr>
              <w:fldChar w:fldCharType="begin"/>
            </w:r>
            <w:r w:rsidR="004B3D68">
              <w:rPr>
                <w:webHidden/>
              </w:rPr>
              <w:instrText xml:space="preserve"> PAGEREF _Toc141265857 \h </w:instrText>
            </w:r>
            <w:r w:rsidR="004B3D68">
              <w:rPr>
                <w:webHidden/>
              </w:rPr>
            </w:r>
            <w:r w:rsidR="004B3D68">
              <w:rPr>
                <w:webHidden/>
              </w:rPr>
              <w:fldChar w:fldCharType="separate"/>
            </w:r>
            <w:r w:rsidR="00204B92">
              <w:rPr>
                <w:webHidden/>
              </w:rPr>
              <w:t>8</w:t>
            </w:r>
            <w:r w:rsidR="004B3D68">
              <w:rPr>
                <w:webHidden/>
              </w:rPr>
              <w:fldChar w:fldCharType="end"/>
            </w:r>
          </w:hyperlink>
        </w:p>
        <w:p w14:paraId="33947402" w14:textId="4F938DE5"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58" w:history="1">
            <w:r w:rsidR="004B3D68" w:rsidRPr="00D46D98">
              <w:rPr>
                <w:rStyle w:val="Hyperlink"/>
              </w:rPr>
              <w:t>1.7</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Planning (indicatief)</w:t>
            </w:r>
            <w:r w:rsidR="004B3D68">
              <w:rPr>
                <w:webHidden/>
              </w:rPr>
              <w:tab/>
            </w:r>
            <w:r w:rsidR="004B3D68">
              <w:rPr>
                <w:webHidden/>
              </w:rPr>
              <w:fldChar w:fldCharType="begin"/>
            </w:r>
            <w:r w:rsidR="004B3D68">
              <w:rPr>
                <w:webHidden/>
              </w:rPr>
              <w:instrText xml:space="preserve"> PAGEREF _Toc141265858 \h </w:instrText>
            </w:r>
            <w:r w:rsidR="004B3D68">
              <w:rPr>
                <w:webHidden/>
              </w:rPr>
            </w:r>
            <w:r w:rsidR="004B3D68">
              <w:rPr>
                <w:webHidden/>
              </w:rPr>
              <w:fldChar w:fldCharType="separate"/>
            </w:r>
            <w:r w:rsidR="00204B92">
              <w:rPr>
                <w:webHidden/>
              </w:rPr>
              <w:t>8</w:t>
            </w:r>
            <w:r w:rsidR="004B3D68">
              <w:rPr>
                <w:webHidden/>
              </w:rPr>
              <w:fldChar w:fldCharType="end"/>
            </w:r>
          </w:hyperlink>
        </w:p>
        <w:p w14:paraId="613338E1" w14:textId="0F059847"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59" w:history="1">
            <w:r w:rsidR="004B3D68" w:rsidRPr="00D46D98">
              <w:rPr>
                <w:rStyle w:val="Hyperlink"/>
              </w:rPr>
              <w:t>1.8</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Leeswijzer</w:t>
            </w:r>
            <w:r w:rsidR="004B3D68">
              <w:rPr>
                <w:webHidden/>
              </w:rPr>
              <w:tab/>
            </w:r>
            <w:r w:rsidR="004B3D68">
              <w:rPr>
                <w:webHidden/>
              </w:rPr>
              <w:fldChar w:fldCharType="begin"/>
            </w:r>
            <w:r w:rsidR="004B3D68">
              <w:rPr>
                <w:webHidden/>
              </w:rPr>
              <w:instrText xml:space="preserve"> PAGEREF _Toc141265859 \h </w:instrText>
            </w:r>
            <w:r w:rsidR="004B3D68">
              <w:rPr>
                <w:webHidden/>
              </w:rPr>
            </w:r>
            <w:r w:rsidR="004B3D68">
              <w:rPr>
                <w:webHidden/>
              </w:rPr>
              <w:fldChar w:fldCharType="separate"/>
            </w:r>
            <w:r w:rsidR="00204B92">
              <w:rPr>
                <w:webHidden/>
              </w:rPr>
              <w:t>8</w:t>
            </w:r>
            <w:r w:rsidR="004B3D68">
              <w:rPr>
                <w:webHidden/>
              </w:rPr>
              <w:fldChar w:fldCharType="end"/>
            </w:r>
          </w:hyperlink>
        </w:p>
        <w:p w14:paraId="051A0CDF" w14:textId="4F6C38D5"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60" w:history="1">
            <w:r w:rsidR="004B3D68" w:rsidRPr="00D46D98">
              <w:rPr>
                <w:rStyle w:val="Hyperlink"/>
                <w:rFonts w:ascii="Arial" w:hAnsi="Arial" w:cs="Arial"/>
                <w14:scene3d>
                  <w14:camera w14:prst="orthographicFront"/>
                  <w14:lightRig w14:rig="threePt" w14:dir="t">
                    <w14:rot w14:lat="0" w14:lon="0" w14:rev="0"/>
                  </w14:lightRig>
                </w14:scene3d>
              </w:rPr>
              <w:t>Hoofdstuk 2</w:t>
            </w:r>
            <w:r w:rsidR="004B3D68">
              <w:rPr>
                <w:rFonts w:asciiTheme="minorHAnsi" w:eastAsiaTheme="minorEastAsia" w:hAnsiTheme="minorHAnsi" w:cstheme="minorBidi"/>
                <w:b w:val="0"/>
                <w:caps w:val="0"/>
                <w:spacing w:val="0"/>
                <w:kern w:val="2"/>
                <w:sz w:val="22"/>
                <w:szCs w:val="22"/>
                <w14:ligatures w14:val="standardContextual"/>
              </w:rPr>
              <w:tab/>
            </w:r>
            <w:r w:rsidR="004B3D68" w:rsidRPr="00D46D98">
              <w:rPr>
                <w:rStyle w:val="Hyperlink"/>
                <w:rFonts w:ascii="Arial" w:hAnsi="Arial" w:cs="Arial"/>
              </w:rPr>
              <w:t>Over de Opdracht</w:t>
            </w:r>
            <w:r w:rsidR="004B3D68">
              <w:rPr>
                <w:webHidden/>
              </w:rPr>
              <w:tab/>
            </w:r>
            <w:r w:rsidR="004B3D68">
              <w:rPr>
                <w:webHidden/>
              </w:rPr>
              <w:fldChar w:fldCharType="begin"/>
            </w:r>
            <w:r w:rsidR="004B3D68">
              <w:rPr>
                <w:webHidden/>
              </w:rPr>
              <w:instrText xml:space="preserve"> PAGEREF _Toc141265860 \h </w:instrText>
            </w:r>
            <w:r w:rsidR="004B3D68">
              <w:rPr>
                <w:webHidden/>
              </w:rPr>
            </w:r>
            <w:r w:rsidR="004B3D68">
              <w:rPr>
                <w:webHidden/>
              </w:rPr>
              <w:fldChar w:fldCharType="separate"/>
            </w:r>
            <w:r w:rsidR="00204B92">
              <w:rPr>
                <w:webHidden/>
              </w:rPr>
              <w:t>9</w:t>
            </w:r>
            <w:r w:rsidR="004B3D68">
              <w:rPr>
                <w:webHidden/>
              </w:rPr>
              <w:fldChar w:fldCharType="end"/>
            </w:r>
          </w:hyperlink>
        </w:p>
        <w:p w14:paraId="536C8786" w14:textId="0C1237D6"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1" w:history="1">
            <w:r w:rsidR="004B3D68" w:rsidRPr="00D46D98">
              <w:rPr>
                <w:rStyle w:val="Hyperlink"/>
              </w:rPr>
              <w:t>2.1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Inleiding</w:t>
            </w:r>
            <w:r w:rsidR="004B3D68">
              <w:rPr>
                <w:webHidden/>
              </w:rPr>
              <w:tab/>
            </w:r>
            <w:r w:rsidR="004B3D68">
              <w:rPr>
                <w:webHidden/>
              </w:rPr>
              <w:fldChar w:fldCharType="begin"/>
            </w:r>
            <w:r w:rsidR="004B3D68">
              <w:rPr>
                <w:webHidden/>
              </w:rPr>
              <w:instrText xml:space="preserve"> PAGEREF _Toc141265861 \h </w:instrText>
            </w:r>
            <w:r w:rsidR="004B3D68">
              <w:rPr>
                <w:webHidden/>
              </w:rPr>
            </w:r>
            <w:r w:rsidR="004B3D68">
              <w:rPr>
                <w:webHidden/>
              </w:rPr>
              <w:fldChar w:fldCharType="separate"/>
            </w:r>
            <w:r w:rsidR="00204B92">
              <w:rPr>
                <w:webHidden/>
              </w:rPr>
              <w:t>9</w:t>
            </w:r>
            <w:r w:rsidR="004B3D68">
              <w:rPr>
                <w:webHidden/>
              </w:rPr>
              <w:fldChar w:fldCharType="end"/>
            </w:r>
          </w:hyperlink>
        </w:p>
        <w:p w14:paraId="05980895" w14:textId="5CD7A127"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2" w:history="1">
            <w:r w:rsidR="004B3D68" w:rsidRPr="00D46D98">
              <w:rPr>
                <w:rStyle w:val="Hyperlink"/>
              </w:rPr>
              <w:t>2.2</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De Opdracht</w:t>
            </w:r>
            <w:r w:rsidR="004B3D68">
              <w:rPr>
                <w:webHidden/>
              </w:rPr>
              <w:tab/>
            </w:r>
            <w:r w:rsidR="004B3D68">
              <w:rPr>
                <w:webHidden/>
              </w:rPr>
              <w:fldChar w:fldCharType="begin"/>
            </w:r>
            <w:r w:rsidR="004B3D68">
              <w:rPr>
                <w:webHidden/>
              </w:rPr>
              <w:instrText xml:space="preserve"> PAGEREF _Toc141265862 \h </w:instrText>
            </w:r>
            <w:r w:rsidR="004B3D68">
              <w:rPr>
                <w:webHidden/>
              </w:rPr>
            </w:r>
            <w:r w:rsidR="004B3D68">
              <w:rPr>
                <w:webHidden/>
              </w:rPr>
              <w:fldChar w:fldCharType="separate"/>
            </w:r>
            <w:r w:rsidR="00204B92">
              <w:rPr>
                <w:webHidden/>
              </w:rPr>
              <w:t>9</w:t>
            </w:r>
            <w:r w:rsidR="004B3D68">
              <w:rPr>
                <w:webHidden/>
              </w:rPr>
              <w:fldChar w:fldCharType="end"/>
            </w:r>
          </w:hyperlink>
        </w:p>
        <w:p w14:paraId="348DFAFF" w14:textId="01AE1663"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3" w:history="1">
            <w:r w:rsidR="004B3D68" w:rsidRPr="00D46D98">
              <w:rPr>
                <w:rStyle w:val="Hyperlink"/>
              </w:rPr>
              <w:t>2.3</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Projectbeheersing</w:t>
            </w:r>
            <w:r w:rsidR="004B3D68">
              <w:rPr>
                <w:webHidden/>
              </w:rPr>
              <w:tab/>
            </w:r>
            <w:r w:rsidR="004B3D68">
              <w:rPr>
                <w:webHidden/>
              </w:rPr>
              <w:fldChar w:fldCharType="begin"/>
            </w:r>
            <w:r w:rsidR="004B3D68">
              <w:rPr>
                <w:webHidden/>
              </w:rPr>
              <w:instrText xml:space="preserve"> PAGEREF _Toc141265863 \h </w:instrText>
            </w:r>
            <w:r w:rsidR="004B3D68">
              <w:rPr>
                <w:webHidden/>
              </w:rPr>
            </w:r>
            <w:r w:rsidR="004B3D68">
              <w:rPr>
                <w:webHidden/>
              </w:rPr>
              <w:fldChar w:fldCharType="separate"/>
            </w:r>
            <w:r w:rsidR="00204B92">
              <w:rPr>
                <w:webHidden/>
              </w:rPr>
              <w:t>13</w:t>
            </w:r>
            <w:r w:rsidR="004B3D68">
              <w:rPr>
                <w:webHidden/>
              </w:rPr>
              <w:fldChar w:fldCharType="end"/>
            </w:r>
          </w:hyperlink>
        </w:p>
        <w:p w14:paraId="45E2CB53" w14:textId="1575604C"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4" w:history="1">
            <w:r w:rsidR="004B3D68" w:rsidRPr="00D46D98">
              <w:rPr>
                <w:rStyle w:val="Hyperlink"/>
              </w:rPr>
              <w:t>2.4</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Wachtkamerconstructie</w:t>
            </w:r>
            <w:r w:rsidR="004B3D68">
              <w:rPr>
                <w:webHidden/>
              </w:rPr>
              <w:tab/>
            </w:r>
            <w:r w:rsidR="004B3D68">
              <w:rPr>
                <w:webHidden/>
              </w:rPr>
              <w:fldChar w:fldCharType="begin"/>
            </w:r>
            <w:r w:rsidR="004B3D68">
              <w:rPr>
                <w:webHidden/>
              </w:rPr>
              <w:instrText xml:space="preserve"> PAGEREF _Toc141265864 \h </w:instrText>
            </w:r>
            <w:r w:rsidR="004B3D68">
              <w:rPr>
                <w:webHidden/>
              </w:rPr>
            </w:r>
            <w:r w:rsidR="004B3D68">
              <w:rPr>
                <w:webHidden/>
              </w:rPr>
              <w:fldChar w:fldCharType="separate"/>
            </w:r>
            <w:r w:rsidR="00204B92">
              <w:rPr>
                <w:webHidden/>
              </w:rPr>
              <w:t>13</w:t>
            </w:r>
            <w:r w:rsidR="004B3D68">
              <w:rPr>
                <w:webHidden/>
              </w:rPr>
              <w:fldChar w:fldCharType="end"/>
            </w:r>
          </w:hyperlink>
        </w:p>
        <w:p w14:paraId="289EFBF5" w14:textId="218BB143"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65" w:history="1">
            <w:r w:rsidR="004B3D68" w:rsidRPr="00D46D98">
              <w:rPr>
                <w:rStyle w:val="Hyperlink"/>
                <w:rFonts w:ascii="Arial" w:hAnsi="Arial" w:cs="Arial"/>
                <w14:scene3d>
                  <w14:camera w14:prst="orthographicFront"/>
                  <w14:lightRig w14:rig="threePt" w14:dir="t">
                    <w14:rot w14:lat="0" w14:lon="0" w14:rev="0"/>
                  </w14:lightRig>
                </w14:scene3d>
              </w:rPr>
              <w:t>Hoofdstuk 3</w:t>
            </w:r>
            <w:r w:rsidR="004B3D68">
              <w:rPr>
                <w:rFonts w:asciiTheme="minorHAnsi" w:eastAsiaTheme="minorEastAsia" w:hAnsiTheme="minorHAnsi" w:cstheme="minorBidi"/>
                <w:b w:val="0"/>
                <w:caps w:val="0"/>
                <w:spacing w:val="0"/>
                <w:kern w:val="2"/>
                <w:sz w:val="22"/>
                <w:szCs w:val="22"/>
                <w14:ligatures w14:val="standardContextual"/>
              </w:rPr>
              <w:tab/>
            </w:r>
            <w:r w:rsidR="004B3D68" w:rsidRPr="00D46D98">
              <w:rPr>
                <w:rStyle w:val="Hyperlink"/>
                <w:rFonts w:ascii="Arial" w:hAnsi="Arial" w:cs="Arial"/>
              </w:rPr>
              <w:t>Procedurele aspecten en voorschriften</w:t>
            </w:r>
            <w:r w:rsidR="004B3D68">
              <w:rPr>
                <w:webHidden/>
              </w:rPr>
              <w:tab/>
            </w:r>
            <w:r w:rsidR="004B3D68">
              <w:rPr>
                <w:webHidden/>
              </w:rPr>
              <w:fldChar w:fldCharType="begin"/>
            </w:r>
            <w:r w:rsidR="004B3D68">
              <w:rPr>
                <w:webHidden/>
              </w:rPr>
              <w:instrText xml:space="preserve"> PAGEREF _Toc141265865 \h </w:instrText>
            </w:r>
            <w:r w:rsidR="004B3D68">
              <w:rPr>
                <w:webHidden/>
              </w:rPr>
            </w:r>
            <w:r w:rsidR="004B3D68">
              <w:rPr>
                <w:webHidden/>
              </w:rPr>
              <w:fldChar w:fldCharType="separate"/>
            </w:r>
            <w:r w:rsidR="00204B92">
              <w:rPr>
                <w:webHidden/>
              </w:rPr>
              <w:t>15</w:t>
            </w:r>
            <w:r w:rsidR="004B3D68">
              <w:rPr>
                <w:webHidden/>
              </w:rPr>
              <w:fldChar w:fldCharType="end"/>
            </w:r>
          </w:hyperlink>
        </w:p>
        <w:p w14:paraId="7634A072" w14:textId="3487AA5E"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6" w:history="1">
            <w:r w:rsidR="004B3D68" w:rsidRPr="00D46D98">
              <w:rPr>
                <w:rStyle w:val="Hyperlink"/>
              </w:rPr>
              <w:t>3.0</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Algemene voorschriften voor de aanbesteding</w:t>
            </w:r>
            <w:r w:rsidR="004B3D68">
              <w:rPr>
                <w:webHidden/>
              </w:rPr>
              <w:tab/>
            </w:r>
            <w:r w:rsidR="004B3D68">
              <w:rPr>
                <w:webHidden/>
              </w:rPr>
              <w:fldChar w:fldCharType="begin"/>
            </w:r>
            <w:r w:rsidR="004B3D68">
              <w:rPr>
                <w:webHidden/>
              </w:rPr>
              <w:instrText xml:space="preserve"> PAGEREF _Toc141265866 \h </w:instrText>
            </w:r>
            <w:r w:rsidR="004B3D68">
              <w:rPr>
                <w:webHidden/>
              </w:rPr>
            </w:r>
            <w:r w:rsidR="004B3D68">
              <w:rPr>
                <w:webHidden/>
              </w:rPr>
              <w:fldChar w:fldCharType="separate"/>
            </w:r>
            <w:r w:rsidR="00204B92">
              <w:rPr>
                <w:webHidden/>
              </w:rPr>
              <w:t>15</w:t>
            </w:r>
            <w:r w:rsidR="004B3D68">
              <w:rPr>
                <w:webHidden/>
              </w:rPr>
              <w:fldChar w:fldCharType="end"/>
            </w:r>
          </w:hyperlink>
        </w:p>
        <w:p w14:paraId="5BFC2954" w14:textId="009C0A06"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7" w:history="1">
            <w:r w:rsidR="004B3D68" w:rsidRPr="00D46D98">
              <w:rPr>
                <w:rStyle w:val="Hyperlink"/>
              </w:rPr>
              <w:t>3.1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Communicatie, vertrouwelijkheid van gegevens en publiciteit</w:t>
            </w:r>
            <w:r w:rsidR="004B3D68">
              <w:rPr>
                <w:webHidden/>
              </w:rPr>
              <w:tab/>
            </w:r>
            <w:r w:rsidR="004B3D68">
              <w:rPr>
                <w:webHidden/>
              </w:rPr>
              <w:fldChar w:fldCharType="begin"/>
            </w:r>
            <w:r w:rsidR="004B3D68">
              <w:rPr>
                <w:webHidden/>
              </w:rPr>
              <w:instrText xml:space="preserve"> PAGEREF _Toc141265867 \h </w:instrText>
            </w:r>
            <w:r w:rsidR="004B3D68">
              <w:rPr>
                <w:webHidden/>
              </w:rPr>
            </w:r>
            <w:r w:rsidR="004B3D68">
              <w:rPr>
                <w:webHidden/>
              </w:rPr>
              <w:fldChar w:fldCharType="separate"/>
            </w:r>
            <w:r w:rsidR="00204B92">
              <w:rPr>
                <w:webHidden/>
              </w:rPr>
              <w:t>15</w:t>
            </w:r>
            <w:r w:rsidR="004B3D68">
              <w:rPr>
                <w:webHidden/>
              </w:rPr>
              <w:fldChar w:fldCharType="end"/>
            </w:r>
          </w:hyperlink>
        </w:p>
        <w:p w14:paraId="73CA555A" w14:textId="5FD076B8"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8" w:history="1">
            <w:r w:rsidR="004B3D68" w:rsidRPr="00D46D98">
              <w:rPr>
                <w:rStyle w:val="Hyperlink"/>
              </w:rPr>
              <w:t>3.2</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Voorschriften voor het stellen van vragen</w:t>
            </w:r>
            <w:r w:rsidR="004B3D68">
              <w:rPr>
                <w:webHidden/>
              </w:rPr>
              <w:tab/>
            </w:r>
            <w:r w:rsidR="004B3D68">
              <w:rPr>
                <w:webHidden/>
              </w:rPr>
              <w:fldChar w:fldCharType="begin"/>
            </w:r>
            <w:r w:rsidR="004B3D68">
              <w:rPr>
                <w:webHidden/>
              </w:rPr>
              <w:instrText xml:space="preserve"> PAGEREF _Toc141265868 \h </w:instrText>
            </w:r>
            <w:r w:rsidR="004B3D68">
              <w:rPr>
                <w:webHidden/>
              </w:rPr>
            </w:r>
            <w:r w:rsidR="004B3D68">
              <w:rPr>
                <w:webHidden/>
              </w:rPr>
              <w:fldChar w:fldCharType="separate"/>
            </w:r>
            <w:r w:rsidR="00204B92">
              <w:rPr>
                <w:webHidden/>
              </w:rPr>
              <w:t>15</w:t>
            </w:r>
            <w:r w:rsidR="004B3D68">
              <w:rPr>
                <w:webHidden/>
              </w:rPr>
              <w:fldChar w:fldCharType="end"/>
            </w:r>
          </w:hyperlink>
        </w:p>
        <w:p w14:paraId="343955BB" w14:textId="0E43FFC5"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69" w:history="1">
            <w:r w:rsidR="004B3D68" w:rsidRPr="00D46D98">
              <w:rPr>
                <w:rStyle w:val="Hyperlink"/>
              </w:rPr>
              <w:t>3.3</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Het stellen van individuele vragen</w:t>
            </w:r>
            <w:r w:rsidR="004B3D68">
              <w:rPr>
                <w:webHidden/>
              </w:rPr>
              <w:tab/>
            </w:r>
            <w:r w:rsidR="004B3D68">
              <w:rPr>
                <w:webHidden/>
              </w:rPr>
              <w:fldChar w:fldCharType="begin"/>
            </w:r>
            <w:r w:rsidR="004B3D68">
              <w:rPr>
                <w:webHidden/>
              </w:rPr>
              <w:instrText xml:space="preserve"> PAGEREF _Toc141265869 \h </w:instrText>
            </w:r>
            <w:r w:rsidR="004B3D68">
              <w:rPr>
                <w:webHidden/>
              </w:rPr>
            </w:r>
            <w:r w:rsidR="004B3D68">
              <w:rPr>
                <w:webHidden/>
              </w:rPr>
              <w:fldChar w:fldCharType="separate"/>
            </w:r>
            <w:r w:rsidR="00204B92">
              <w:rPr>
                <w:webHidden/>
              </w:rPr>
              <w:t>16</w:t>
            </w:r>
            <w:r w:rsidR="004B3D68">
              <w:rPr>
                <w:webHidden/>
              </w:rPr>
              <w:fldChar w:fldCharType="end"/>
            </w:r>
          </w:hyperlink>
        </w:p>
        <w:p w14:paraId="169AC07A" w14:textId="427DB000"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0" w:history="1">
            <w:r w:rsidR="004B3D68" w:rsidRPr="00D46D98">
              <w:rPr>
                <w:rStyle w:val="Hyperlink"/>
              </w:rPr>
              <w:t>3.4</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Klachtenregeling</w:t>
            </w:r>
            <w:r w:rsidR="004B3D68">
              <w:rPr>
                <w:webHidden/>
              </w:rPr>
              <w:tab/>
            </w:r>
            <w:r w:rsidR="004B3D68">
              <w:rPr>
                <w:webHidden/>
              </w:rPr>
              <w:fldChar w:fldCharType="begin"/>
            </w:r>
            <w:r w:rsidR="004B3D68">
              <w:rPr>
                <w:webHidden/>
              </w:rPr>
              <w:instrText xml:space="preserve"> PAGEREF _Toc141265870 \h </w:instrText>
            </w:r>
            <w:r w:rsidR="004B3D68">
              <w:rPr>
                <w:webHidden/>
              </w:rPr>
            </w:r>
            <w:r w:rsidR="004B3D68">
              <w:rPr>
                <w:webHidden/>
              </w:rPr>
              <w:fldChar w:fldCharType="separate"/>
            </w:r>
            <w:r w:rsidR="00204B92">
              <w:rPr>
                <w:webHidden/>
              </w:rPr>
              <w:t>16</w:t>
            </w:r>
            <w:r w:rsidR="004B3D68">
              <w:rPr>
                <w:webHidden/>
              </w:rPr>
              <w:fldChar w:fldCharType="end"/>
            </w:r>
          </w:hyperlink>
        </w:p>
        <w:p w14:paraId="49D6BE1E" w14:textId="04A5EF4F"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1" w:history="1">
            <w:r w:rsidR="004B3D68" w:rsidRPr="00D46D98">
              <w:rPr>
                <w:rStyle w:val="Hyperlink"/>
              </w:rPr>
              <w:t>3.5</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Voorschriften voor het indienen van een Inschrijving</w:t>
            </w:r>
            <w:r w:rsidR="004B3D68">
              <w:rPr>
                <w:webHidden/>
              </w:rPr>
              <w:tab/>
            </w:r>
            <w:r w:rsidR="004B3D68">
              <w:rPr>
                <w:webHidden/>
              </w:rPr>
              <w:fldChar w:fldCharType="begin"/>
            </w:r>
            <w:r w:rsidR="004B3D68">
              <w:rPr>
                <w:webHidden/>
              </w:rPr>
              <w:instrText xml:space="preserve"> PAGEREF _Toc141265871 \h </w:instrText>
            </w:r>
            <w:r w:rsidR="004B3D68">
              <w:rPr>
                <w:webHidden/>
              </w:rPr>
            </w:r>
            <w:r w:rsidR="004B3D68">
              <w:rPr>
                <w:webHidden/>
              </w:rPr>
              <w:fldChar w:fldCharType="separate"/>
            </w:r>
            <w:r w:rsidR="00204B92">
              <w:rPr>
                <w:webHidden/>
              </w:rPr>
              <w:t>16</w:t>
            </w:r>
            <w:r w:rsidR="004B3D68">
              <w:rPr>
                <w:webHidden/>
              </w:rPr>
              <w:fldChar w:fldCharType="end"/>
            </w:r>
          </w:hyperlink>
        </w:p>
        <w:p w14:paraId="4E486EC6" w14:textId="5CC57B31"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2" w:history="1">
            <w:r w:rsidR="004B3D68" w:rsidRPr="00D46D98">
              <w:rPr>
                <w:rStyle w:val="Hyperlink"/>
                <w:rFonts w:ascii="Corbel" w:hAnsi="Corbel" w:cs="Arial"/>
                <w:b/>
              </w:rPr>
              <w:t>3.5.1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Fonts w:ascii="Arial" w:hAnsi="Arial" w:cs="Arial"/>
                <w:b/>
              </w:rPr>
              <w:t>Inschrijven als Samenwerkingsverband (combinatie)</w:t>
            </w:r>
            <w:r w:rsidR="004B3D68">
              <w:rPr>
                <w:webHidden/>
              </w:rPr>
              <w:tab/>
            </w:r>
            <w:r w:rsidR="004B3D68">
              <w:rPr>
                <w:webHidden/>
              </w:rPr>
              <w:fldChar w:fldCharType="begin"/>
            </w:r>
            <w:r w:rsidR="004B3D68">
              <w:rPr>
                <w:webHidden/>
              </w:rPr>
              <w:instrText xml:space="preserve"> PAGEREF _Toc141265872 \h </w:instrText>
            </w:r>
            <w:r w:rsidR="004B3D68">
              <w:rPr>
                <w:webHidden/>
              </w:rPr>
            </w:r>
            <w:r w:rsidR="004B3D68">
              <w:rPr>
                <w:webHidden/>
              </w:rPr>
              <w:fldChar w:fldCharType="separate"/>
            </w:r>
            <w:r w:rsidR="00204B92">
              <w:rPr>
                <w:webHidden/>
              </w:rPr>
              <w:t>17</w:t>
            </w:r>
            <w:r w:rsidR="004B3D68">
              <w:rPr>
                <w:webHidden/>
              </w:rPr>
              <w:fldChar w:fldCharType="end"/>
            </w:r>
          </w:hyperlink>
        </w:p>
        <w:p w14:paraId="4BCE6EA8" w14:textId="7F7E58CA"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3" w:history="1">
            <w:r w:rsidR="004B3D68" w:rsidRPr="00D46D98">
              <w:rPr>
                <w:rStyle w:val="Hyperlink"/>
              </w:rPr>
              <w:t>3.6</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Het doen van een beroep op een Derde</w:t>
            </w:r>
            <w:r w:rsidR="004B3D68">
              <w:rPr>
                <w:webHidden/>
              </w:rPr>
              <w:tab/>
            </w:r>
            <w:r w:rsidR="004B3D68">
              <w:rPr>
                <w:webHidden/>
              </w:rPr>
              <w:fldChar w:fldCharType="begin"/>
            </w:r>
            <w:r w:rsidR="004B3D68">
              <w:rPr>
                <w:webHidden/>
              </w:rPr>
              <w:instrText xml:space="preserve"> PAGEREF _Toc141265873 \h </w:instrText>
            </w:r>
            <w:r w:rsidR="004B3D68">
              <w:rPr>
                <w:webHidden/>
              </w:rPr>
            </w:r>
            <w:r w:rsidR="004B3D68">
              <w:rPr>
                <w:webHidden/>
              </w:rPr>
              <w:fldChar w:fldCharType="separate"/>
            </w:r>
            <w:r w:rsidR="00204B92">
              <w:rPr>
                <w:webHidden/>
              </w:rPr>
              <w:t>18</w:t>
            </w:r>
            <w:r w:rsidR="004B3D68">
              <w:rPr>
                <w:webHidden/>
              </w:rPr>
              <w:fldChar w:fldCharType="end"/>
            </w:r>
          </w:hyperlink>
        </w:p>
        <w:p w14:paraId="4977FCDF" w14:textId="68ADD0C1"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4" w:history="1">
            <w:r w:rsidR="004B3D68" w:rsidRPr="00D46D98">
              <w:rPr>
                <w:rStyle w:val="Hyperlink"/>
                <w:rFonts w:ascii="Corbel" w:hAnsi="Corbel" w:cs="Arial"/>
                <w:b/>
              </w:rPr>
              <w:t>3.6.1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Fonts w:ascii="Arial" w:hAnsi="Arial" w:cs="Arial"/>
                <w:b/>
              </w:rPr>
              <w:t>Inschrijven met meerdere Ondernemers vanuit een holding</w:t>
            </w:r>
            <w:r w:rsidR="004B3D68">
              <w:rPr>
                <w:webHidden/>
              </w:rPr>
              <w:tab/>
            </w:r>
            <w:r w:rsidR="004B3D68">
              <w:rPr>
                <w:webHidden/>
              </w:rPr>
              <w:fldChar w:fldCharType="begin"/>
            </w:r>
            <w:r w:rsidR="004B3D68">
              <w:rPr>
                <w:webHidden/>
              </w:rPr>
              <w:instrText xml:space="preserve"> PAGEREF _Toc141265874 \h </w:instrText>
            </w:r>
            <w:r w:rsidR="004B3D68">
              <w:rPr>
                <w:webHidden/>
              </w:rPr>
            </w:r>
            <w:r w:rsidR="004B3D68">
              <w:rPr>
                <w:webHidden/>
              </w:rPr>
              <w:fldChar w:fldCharType="separate"/>
            </w:r>
            <w:r w:rsidR="00204B92">
              <w:rPr>
                <w:webHidden/>
              </w:rPr>
              <w:t>19</w:t>
            </w:r>
            <w:r w:rsidR="004B3D68">
              <w:rPr>
                <w:webHidden/>
              </w:rPr>
              <w:fldChar w:fldCharType="end"/>
            </w:r>
          </w:hyperlink>
        </w:p>
        <w:p w14:paraId="1B2CC8B0" w14:textId="7DA42FD0"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5" w:history="1">
            <w:r w:rsidR="004B3D68" w:rsidRPr="00D46D98">
              <w:rPr>
                <w:rStyle w:val="Hyperlink"/>
              </w:rPr>
              <w:t>3.7</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Opmaak en indeling van de Inschrijving</w:t>
            </w:r>
            <w:r w:rsidR="004B3D68">
              <w:rPr>
                <w:webHidden/>
              </w:rPr>
              <w:tab/>
            </w:r>
            <w:r w:rsidR="004B3D68">
              <w:rPr>
                <w:webHidden/>
              </w:rPr>
              <w:fldChar w:fldCharType="begin"/>
            </w:r>
            <w:r w:rsidR="004B3D68">
              <w:rPr>
                <w:webHidden/>
              </w:rPr>
              <w:instrText xml:space="preserve"> PAGEREF _Toc141265875 \h </w:instrText>
            </w:r>
            <w:r w:rsidR="004B3D68">
              <w:rPr>
                <w:webHidden/>
              </w:rPr>
            </w:r>
            <w:r w:rsidR="004B3D68">
              <w:rPr>
                <w:webHidden/>
              </w:rPr>
              <w:fldChar w:fldCharType="separate"/>
            </w:r>
            <w:r w:rsidR="00204B92">
              <w:rPr>
                <w:webHidden/>
              </w:rPr>
              <w:t>19</w:t>
            </w:r>
            <w:r w:rsidR="004B3D68">
              <w:rPr>
                <w:webHidden/>
              </w:rPr>
              <w:fldChar w:fldCharType="end"/>
            </w:r>
          </w:hyperlink>
        </w:p>
        <w:p w14:paraId="201BBAF7" w14:textId="3D15A189"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6" w:history="1">
            <w:r w:rsidR="004B3D68" w:rsidRPr="00D46D98">
              <w:rPr>
                <w:rStyle w:val="Hyperlink"/>
              </w:rPr>
              <w:t>3.8</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Openingsprocedure</w:t>
            </w:r>
            <w:r w:rsidR="004B3D68">
              <w:rPr>
                <w:webHidden/>
              </w:rPr>
              <w:tab/>
            </w:r>
            <w:r w:rsidR="004B3D68">
              <w:rPr>
                <w:webHidden/>
              </w:rPr>
              <w:fldChar w:fldCharType="begin"/>
            </w:r>
            <w:r w:rsidR="004B3D68">
              <w:rPr>
                <w:webHidden/>
              </w:rPr>
              <w:instrText xml:space="preserve"> PAGEREF _Toc141265876 \h </w:instrText>
            </w:r>
            <w:r w:rsidR="004B3D68">
              <w:rPr>
                <w:webHidden/>
              </w:rPr>
            </w:r>
            <w:r w:rsidR="004B3D68">
              <w:rPr>
                <w:webHidden/>
              </w:rPr>
              <w:fldChar w:fldCharType="separate"/>
            </w:r>
            <w:r w:rsidR="00204B92">
              <w:rPr>
                <w:webHidden/>
              </w:rPr>
              <w:t>19</w:t>
            </w:r>
            <w:r w:rsidR="004B3D68">
              <w:rPr>
                <w:webHidden/>
              </w:rPr>
              <w:fldChar w:fldCharType="end"/>
            </w:r>
          </w:hyperlink>
        </w:p>
        <w:p w14:paraId="62E063F4" w14:textId="299AD08A"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7" w:history="1">
            <w:r w:rsidR="004B3D68" w:rsidRPr="00D46D98">
              <w:rPr>
                <w:rStyle w:val="Hyperlink"/>
              </w:rPr>
              <w:t>3.9</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Gunningsbeslissing, gunning en rechtsbescherming</w:t>
            </w:r>
            <w:r w:rsidR="004B3D68">
              <w:rPr>
                <w:webHidden/>
              </w:rPr>
              <w:tab/>
            </w:r>
            <w:r w:rsidR="004B3D68">
              <w:rPr>
                <w:webHidden/>
              </w:rPr>
              <w:fldChar w:fldCharType="begin"/>
            </w:r>
            <w:r w:rsidR="004B3D68">
              <w:rPr>
                <w:webHidden/>
              </w:rPr>
              <w:instrText xml:space="preserve"> PAGEREF _Toc141265877 \h </w:instrText>
            </w:r>
            <w:r w:rsidR="004B3D68">
              <w:rPr>
                <w:webHidden/>
              </w:rPr>
            </w:r>
            <w:r w:rsidR="004B3D68">
              <w:rPr>
                <w:webHidden/>
              </w:rPr>
              <w:fldChar w:fldCharType="separate"/>
            </w:r>
            <w:r w:rsidR="00204B92">
              <w:rPr>
                <w:webHidden/>
              </w:rPr>
              <w:t>19</w:t>
            </w:r>
            <w:r w:rsidR="004B3D68">
              <w:rPr>
                <w:webHidden/>
              </w:rPr>
              <w:fldChar w:fldCharType="end"/>
            </w:r>
          </w:hyperlink>
        </w:p>
        <w:p w14:paraId="556779C1" w14:textId="53B6D13B"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78" w:history="1">
            <w:r w:rsidR="004B3D68" w:rsidRPr="00D46D98">
              <w:rPr>
                <w:rStyle w:val="Hyperlink"/>
                <w:rFonts w:ascii="Arial" w:hAnsi="Arial" w:cs="Arial"/>
                <w14:scene3d>
                  <w14:camera w14:prst="orthographicFront"/>
                  <w14:lightRig w14:rig="threePt" w14:dir="t">
                    <w14:rot w14:lat="0" w14:lon="0" w14:rev="0"/>
                  </w14:lightRig>
                </w14:scene3d>
              </w:rPr>
              <w:t>Hoofdstuk 4</w:t>
            </w:r>
            <w:r w:rsidR="004B3D68">
              <w:rPr>
                <w:rFonts w:asciiTheme="minorHAnsi" w:eastAsiaTheme="minorEastAsia" w:hAnsiTheme="minorHAnsi" w:cstheme="minorBidi"/>
                <w:b w:val="0"/>
                <w:caps w:val="0"/>
                <w:spacing w:val="0"/>
                <w:kern w:val="2"/>
                <w:sz w:val="22"/>
                <w:szCs w:val="22"/>
                <w14:ligatures w14:val="standardContextual"/>
              </w:rPr>
              <w:tab/>
            </w:r>
            <w:r w:rsidR="004B3D68" w:rsidRPr="00D46D98">
              <w:rPr>
                <w:rStyle w:val="Hyperlink"/>
                <w:rFonts w:ascii="Arial" w:hAnsi="Arial" w:cs="Arial"/>
              </w:rPr>
              <w:t>Toetsing van de Inschrijving</w:t>
            </w:r>
            <w:r w:rsidR="004B3D68">
              <w:rPr>
                <w:webHidden/>
              </w:rPr>
              <w:tab/>
            </w:r>
            <w:r w:rsidR="004B3D68">
              <w:rPr>
                <w:webHidden/>
              </w:rPr>
              <w:fldChar w:fldCharType="begin"/>
            </w:r>
            <w:r w:rsidR="004B3D68">
              <w:rPr>
                <w:webHidden/>
              </w:rPr>
              <w:instrText xml:space="preserve"> PAGEREF _Toc141265878 \h </w:instrText>
            </w:r>
            <w:r w:rsidR="004B3D68">
              <w:rPr>
                <w:webHidden/>
              </w:rPr>
            </w:r>
            <w:r w:rsidR="004B3D68">
              <w:rPr>
                <w:webHidden/>
              </w:rPr>
              <w:fldChar w:fldCharType="separate"/>
            </w:r>
            <w:r w:rsidR="00204B92">
              <w:rPr>
                <w:webHidden/>
              </w:rPr>
              <w:t>20</w:t>
            </w:r>
            <w:r w:rsidR="004B3D68">
              <w:rPr>
                <w:webHidden/>
              </w:rPr>
              <w:fldChar w:fldCharType="end"/>
            </w:r>
          </w:hyperlink>
        </w:p>
        <w:p w14:paraId="7DB6D373" w14:textId="69C3650C"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79" w:history="1">
            <w:r w:rsidR="004B3D68" w:rsidRPr="00D46D98">
              <w:rPr>
                <w:rStyle w:val="Hyperlink"/>
              </w:rPr>
              <w:t>4.0</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Stap 1: Toetsen of is voldaan aan de aanbestedingsvoorschriften</w:t>
            </w:r>
            <w:r w:rsidR="004B3D68">
              <w:rPr>
                <w:webHidden/>
              </w:rPr>
              <w:tab/>
            </w:r>
            <w:r w:rsidR="004B3D68">
              <w:rPr>
                <w:webHidden/>
              </w:rPr>
              <w:fldChar w:fldCharType="begin"/>
            </w:r>
            <w:r w:rsidR="004B3D68">
              <w:rPr>
                <w:webHidden/>
              </w:rPr>
              <w:instrText xml:space="preserve"> PAGEREF _Toc141265879 \h </w:instrText>
            </w:r>
            <w:r w:rsidR="004B3D68">
              <w:rPr>
                <w:webHidden/>
              </w:rPr>
            </w:r>
            <w:r w:rsidR="004B3D68">
              <w:rPr>
                <w:webHidden/>
              </w:rPr>
              <w:fldChar w:fldCharType="separate"/>
            </w:r>
            <w:r w:rsidR="00204B92">
              <w:rPr>
                <w:webHidden/>
              </w:rPr>
              <w:t>20</w:t>
            </w:r>
            <w:r w:rsidR="004B3D68">
              <w:rPr>
                <w:webHidden/>
              </w:rPr>
              <w:fldChar w:fldCharType="end"/>
            </w:r>
          </w:hyperlink>
        </w:p>
        <w:p w14:paraId="69DAEA05" w14:textId="18DD9B28"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0" w:history="1">
            <w:r w:rsidR="004B3D68" w:rsidRPr="00D46D98">
              <w:rPr>
                <w:rStyle w:val="Hyperlink"/>
              </w:rPr>
              <w:t>4.1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Stap 2: Toetsen of geen uitsluitingsgronden van toepassing zijn</w:t>
            </w:r>
            <w:r w:rsidR="004B3D68">
              <w:rPr>
                <w:webHidden/>
              </w:rPr>
              <w:tab/>
            </w:r>
            <w:r w:rsidR="004B3D68">
              <w:rPr>
                <w:webHidden/>
              </w:rPr>
              <w:fldChar w:fldCharType="begin"/>
            </w:r>
            <w:r w:rsidR="004B3D68">
              <w:rPr>
                <w:webHidden/>
              </w:rPr>
              <w:instrText xml:space="preserve"> PAGEREF _Toc141265880 \h </w:instrText>
            </w:r>
            <w:r w:rsidR="004B3D68">
              <w:rPr>
                <w:webHidden/>
              </w:rPr>
            </w:r>
            <w:r w:rsidR="004B3D68">
              <w:rPr>
                <w:webHidden/>
              </w:rPr>
              <w:fldChar w:fldCharType="separate"/>
            </w:r>
            <w:r w:rsidR="00204B92">
              <w:rPr>
                <w:webHidden/>
              </w:rPr>
              <w:t>20</w:t>
            </w:r>
            <w:r w:rsidR="004B3D68">
              <w:rPr>
                <w:webHidden/>
              </w:rPr>
              <w:fldChar w:fldCharType="end"/>
            </w:r>
          </w:hyperlink>
        </w:p>
        <w:p w14:paraId="0E50BCC7" w14:textId="5118BAD5"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1" w:history="1">
            <w:r w:rsidR="004B3D68" w:rsidRPr="00D46D98">
              <w:rPr>
                <w:rStyle w:val="Hyperlink"/>
                <w:rFonts w:ascii="Corbel" w:hAnsi="Corbel" w:cs="Arial"/>
                <w:b/>
              </w:rPr>
              <w:t>4.1.1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Fonts w:ascii="Arial" w:hAnsi="Arial" w:cs="Arial"/>
                <w:b/>
              </w:rPr>
              <w:t>Aanvullende uitsluitingsgrond</w:t>
            </w:r>
            <w:r w:rsidR="004B3D68">
              <w:rPr>
                <w:webHidden/>
              </w:rPr>
              <w:tab/>
            </w:r>
            <w:r w:rsidR="004B3D68">
              <w:rPr>
                <w:webHidden/>
              </w:rPr>
              <w:fldChar w:fldCharType="begin"/>
            </w:r>
            <w:r w:rsidR="004B3D68">
              <w:rPr>
                <w:webHidden/>
              </w:rPr>
              <w:instrText xml:space="preserve"> PAGEREF _Toc141265881 \h </w:instrText>
            </w:r>
            <w:r w:rsidR="004B3D68">
              <w:rPr>
                <w:webHidden/>
              </w:rPr>
            </w:r>
            <w:r w:rsidR="004B3D68">
              <w:rPr>
                <w:webHidden/>
              </w:rPr>
              <w:fldChar w:fldCharType="separate"/>
            </w:r>
            <w:r w:rsidR="00204B92">
              <w:rPr>
                <w:webHidden/>
              </w:rPr>
              <w:t>21</w:t>
            </w:r>
            <w:r w:rsidR="004B3D68">
              <w:rPr>
                <w:webHidden/>
              </w:rPr>
              <w:fldChar w:fldCharType="end"/>
            </w:r>
          </w:hyperlink>
        </w:p>
        <w:p w14:paraId="4A66D48A" w14:textId="4ABCAC86"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2" w:history="1">
            <w:r w:rsidR="004B3D68" w:rsidRPr="00D46D98">
              <w:rPr>
                <w:rStyle w:val="Hyperlink"/>
              </w:rPr>
              <w:t>4.2</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Stap 3: Toetsen of aan de geschiktheidseisen is voldaan</w:t>
            </w:r>
            <w:r w:rsidR="004B3D68">
              <w:rPr>
                <w:webHidden/>
              </w:rPr>
              <w:tab/>
            </w:r>
            <w:r w:rsidR="004B3D68">
              <w:rPr>
                <w:webHidden/>
              </w:rPr>
              <w:fldChar w:fldCharType="begin"/>
            </w:r>
            <w:r w:rsidR="004B3D68">
              <w:rPr>
                <w:webHidden/>
              </w:rPr>
              <w:instrText xml:space="preserve"> PAGEREF _Toc141265882 \h </w:instrText>
            </w:r>
            <w:r w:rsidR="004B3D68">
              <w:rPr>
                <w:webHidden/>
              </w:rPr>
            </w:r>
            <w:r w:rsidR="004B3D68">
              <w:rPr>
                <w:webHidden/>
              </w:rPr>
              <w:fldChar w:fldCharType="separate"/>
            </w:r>
            <w:r w:rsidR="00204B92">
              <w:rPr>
                <w:webHidden/>
              </w:rPr>
              <w:t>22</w:t>
            </w:r>
            <w:r w:rsidR="004B3D68">
              <w:rPr>
                <w:webHidden/>
              </w:rPr>
              <w:fldChar w:fldCharType="end"/>
            </w:r>
          </w:hyperlink>
        </w:p>
        <w:p w14:paraId="65F49F74" w14:textId="775441ED"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3" w:history="1">
            <w:r w:rsidR="004B3D68" w:rsidRPr="00D46D98">
              <w:rPr>
                <w:rStyle w:val="Hyperlink"/>
              </w:rPr>
              <w:t>4.3</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Financiële en economische draagkracht</w:t>
            </w:r>
            <w:r w:rsidR="004B3D68">
              <w:rPr>
                <w:webHidden/>
              </w:rPr>
              <w:tab/>
            </w:r>
            <w:r w:rsidR="004B3D68">
              <w:rPr>
                <w:webHidden/>
              </w:rPr>
              <w:fldChar w:fldCharType="begin"/>
            </w:r>
            <w:r w:rsidR="004B3D68">
              <w:rPr>
                <w:webHidden/>
              </w:rPr>
              <w:instrText xml:space="preserve"> PAGEREF _Toc141265883 \h </w:instrText>
            </w:r>
            <w:r w:rsidR="004B3D68">
              <w:rPr>
                <w:webHidden/>
              </w:rPr>
            </w:r>
            <w:r w:rsidR="004B3D68">
              <w:rPr>
                <w:webHidden/>
              </w:rPr>
              <w:fldChar w:fldCharType="separate"/>
            </w:r>
            <w:r w:rsidR="00204B92">
              <w:rPr>
                <w:webHidden/>
              </w:rPr>
              <w:t>22</w:t>
            </w:r>
            <w:r w:rsidR="004B3D68">
              <w:rPr>
                <w:webHidden/>
              </w:rPr>
              <w:fldChar w:fldCharType="end"/>
            </w:r>
          </w:hyperlink>
        </w:p>
        <w:p w14:paraId="7495FF80" w14:textId="4BC0AB63"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4" w:history="1">
            <w:r w:rsidR="004B3D68" w:rsidRPr="00D46D98">
              <w:rPr>
                <w:rStyle w:val="Hyperlink"/>
              </w:rPr>
              <w:t>4.4</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Technische en beroepsbekwaamheid</w:t>
            </w:r>
            <w:r w:rsidR="004B3D68">
              <w:rPr>
                <w:webHidden/>
              </w:rPr>
              <w:tab/>
            </w:r>
            <w:r w:rsidR="004B3D68">
              <w:rPr>
                <w:webHidden/>
              </w:rPr>
              <w:fldChar w:fldCharType="begin"/>
            </w:r>
            <w:r w:rsidR="004B3D68">
              <w:rPr>
                <w:webHidden/>
              </w:rPr>
              <w:instrText xml:space="preserve"> PAGEREF _Toc141265884 \h </w:instrText>
            </w:r>
            <w:r w:rsidR="004B3D68">
              <w:rPr>
                <w:webHidden/>
              </w:rPr>
            </w:r>
            <w:r w:rsidR="004B3D68">
              <w:rPr>
                <w:webHidden/>
              </w:rPr>
              <w:fldChar w:fldCharType="separate"/>
            </w:r>
            <w:r w:rsidR="00204B92">
              <w:rPr>
                <w:webHidden/>
              </w:rPr>
              <w:t>23</w:t>
            </w:r>
            <w:r w:rsidR="004B3D68">
              <w:rPr>
                <w:webHidden/>
              </w:rPr>
              <w:fldChar w:fldCharType="end"/>
            </w:r>
          </w:hyperlink>
        </w:p>
        <w:p w14:paraId="3977D3F3" w14:textId="0BA909DE"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5" w:history="1">
            <w:r w:rsidR="004B3D68" w:rsidRPr="00D46D98">
              <w:rPr>
                <w:rStyle w:val="Hyperlink"/>
              </w:rPr>
              <w:t>4.5</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Beroepsbevoegdheid</w:t>
            </w:r>
            <w:r w:rsidR="004B3D68">
              <w:rPr>
                <w:webHidden/>
              </w:rPr>
              <w:tab/>
            </w:r>
            <w:r w:rsidR="004B3D68">
              <w:rPr>
                <w:webHidden/>
              </w:rPr>
              <w:fldChar w:fldCharType="begin"/>
            </w:r>
            <w:r w:rsidR="004B3D68">
              <w:rPr>
                <w:webHidden/>
              </w:rPr>
              <w:instrText xml:space="preserve"> PAGEREF _Toc141265885 \h </w:instrText>
            </w:r>
            <w:r w:rsidR="004B3D68">
              <w:rPr>
                <w:webHidden/>
              </w:rPr>
            </w:r>
            <w:r w:rsidR="004B3D68">
              <w:rPr>
                <w:webHidden/>
              </w:rPr>
              <w:fldChar w:fldCharType="separate"/>
            </w:r>
            <w:r w:rsidR="00204B92">
              <w:rPr>
                <w:webHidden/>
              </w:rPr>
              <w:t>24</w:t>
            </w:r>
            <w:r w:rsidR="004B3D68">
              <w:rPr>
                <w:webHidden/>
              </w:rPr>
              <w:fldChar w:fldCharType="end"/>
            </w:r>
          </w:hyperlink>
        </w:p>
        <w:p w14:paraId="450AF442" w14:textId="295C88D7"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86" w:history="1">
            <w:r w:rsidR="004B3D68" w:rsidRPr="00D46D98">
              <w:rPr>
                <w:rStyle w:val="Hyperlink"/>
                <w:rFonts w:ascii="Arial" w:hAnsi="Arial" w:cs="Arial"/>
                <w14:scene3d>
                  <w14:camera w14:prst="orthographicFront"/>
                  <w14:lightRig w14:rig="threePt" w14:dir="t">
                    <w14:rot w14:lat="0" w14:lon="0" w14:rev="0"/>
                  </w14:lightRig>
                </w14:scene3d>
              </w:rPr>
              <w:t>Hoofdstuk 5</w:t>
            </w:r>
            <w:r w:rsidR="004B3D68">
              <w:rPr>
                <w:rFonts w:asciiTheme="minorHAnsi" w:eastAsiaTheme="minorEastAsia" w:hAnsiTheme="minorHAnsi" w:cstheme="minorBidi"/>
                <w:b w:val="0"/>
                <w:caps w:val="0"/>
                <w:spacing w:val="0"/>
                <w:kern w:val="2"/>
                <w:sz w:val="22"/>
                <w:szCs w:val="22"/>
                <w14:ligatures w14:val="standardContextual"/>
              </w:rPr>
              <w:tab/>
            </w:r>
            <w:r w:rsidR="004B3D68" w:rsidRPr="00D46D98">
              <w:rPr>
                <w:rStyle w:val="Hyperlink"/>
                <w:rFonts w:ascii="Arial" w:hAnsi="Arial" w:cs="Arial"/>
              </w:rPr>
              <w:t>EMVI: beoordeling van de Inschrijvingen</w:t>
            </w:r>
            <w:r w:rsidR="004B3D68">
              <w:rPr>
                <w:webHidden/>
              </w:rPr>
              <w:tab/>
            </w:r>
            <w:r w:rsidR="004B3D68">
              <w:rPr>
                <w:webHidden/>
              </w:rPr>
              <w:fldChar w:fldCharType="begin"/>
            </w:r>
            <w:r w:rsidR="004B3D68">
              <w:rPr>
                <w:webHidden/>
              </w:rPr>
              <w:instrText xml:space="preserve"> PAGEREF _Toc141265886 \h </w:instrText>
            </w:r>
            <w:r w:rsidR="004B3D68">
              <w:rPr>
                <w:webHidden/>
              </w:rPr>
            </w:r>
            <w:r w:rsidR="004B3D68">
              <w:rPr>
                <w:webHidden/>
              </w:rPr>
              <w:fldChar w:fldCharType="separate"/>
            </w:r>
            <w:r w:rsidR="00204B92">
              <w:rPr>
                <w:webHidden/>
              </w:rPr>
              <w:t>26</w:t>
            </w:r>
            <w:r w:rsidR="004B3D68">
              <w:rPr>
                <w:webHidden/>
              </w:rPr>
              <w:fldChar w:fldCharType="end"/>
            </w:r>
          </w:hyperlink>
        </w:p>
        <w:p w14:paraId="50495FCB" w14:textId="1D760C18"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7" w:history="1">
            <w:r w:rsidR="004B3D68" w:rsidRPr="00D46D98">
              <w:rPr>
                <w:rStyle w:val="Hyperlink"/>
              </w:rPr>
              <w:t>5.0</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Gunningscriterium</w:t>
            </w:r>
            <w:r w:rsidR="004B3D68">
              <w:rPr>
                <w:webHidden/>
              </w:rPr>
              <w:tab/>
            </w:r>
            <w:r w:rsidR="004B3D68">
              <w:rPr>
                <w:webHidden/>
              </w:rPr>
              <w:fldChar w:fldCharType="begin"/>
            </w:r>
            <w:r w:rsidR="004B3D68">
              <w:rPr>
                <w:webHidden/>
              </w:rPr>
              <w:instrText xml:space="preserve"> PAGEREF _Toc141265887 \h </w:instrText>
            </w:r>
            <w:r w:rsidR="004B3D68">
              <w:rPr>
                <w:webHidden/>
              </w:rPr>
            </w:r>
            <w:r w:rsidR="004B3D68">
              <w:rPr>
                <w:webHidden/>
              </w:rPr>
              <w:fldChar w:fldCharType="separate"/>
            </w:r>
            <w:r w:rsidR="00204B92">
              <w:rPr>
                <w:webHidden/>
              </w:rPr>
              <w:t>26</w:t>
            </w:r>
            <w:r w:rsidR="004B3D68">
              <w:rPr>
                <w:webHidden/>
              </w:rPr>
              <w:fldChar w:fldCharType="end"/>
            </w:r>
          </w:hyperlink>
        </w:p>
        <w:p w14:paraId="29ECC417" w14:textId="29E971CC"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8" w:history="1">
            <w:r w:rsidR="004B3D68" w:rsidRPr="00D46D98">
              <w:rPr>
                <w:rStyle w:val="Hyperlink"/>
              </w:rPr>
              <w:t>5.1</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Beoordelingsprocedure</w:t>
            </w:r>
            <w:r w:rsidR="004B3D68">
              <w:rPr>
                <w:webHidden/>
              </w:rPr>
              <w:tab/>
            </w:r>
            <w:r w:rsidR="004B3D68">
              <w:rPr>
                <w:webHidden/>
              </w:rPr>
              <w:fldChar w:fldCharType="begin"/>
            </w:r>
            <w:r w:rsidR="004B3D68">
              <w:rPr>
                <w:webHidden/>
              </w:rPr>
              <w:instrText xml:space="preserve"> PAGEREF _Toc141265888 \h </w:instrText>
            </w:r>
            <w:r w:rsidR="004B3D68">
              <w:rPr>
                <w:webHidden/>
              </w:rPr>
            </w:r>
            <w:r w:rsidR="004B3D68">
              <w:rPr>
                <w:webHidden/>
              </w:rPr>
              <w:fldChar w:fldCharType="separate"/>
            </w:r>
            <w:r w:rsidR="00204B92">
              <w:rPr>
                <w:webHidden/>
              </w:rPr>
              <w:t>26</w:t>
            </w:r>
            <w:r w:rsidR="004B3D68">
              <w:rPr>
                <w:webHidden/>
              </w:rPr>
              <w:fldChar w:fldCharType="end"/>
            </w:r>
          </w:hyperlink>
        </w:p>
        <w:p w14:paraId="7B2B7BEC" w14:textId="64D1E94E"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89" w:history="1">
            <w:r w:rsidR="004B3D68" w:rsidRPr="00D46D98">
              <w:rPr>
                <w:rStyle w:val="Hyperlink"/>
              </w:rPr>
              <w:t>5.2</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Kwaliteit</w:t>
            </w:r>
            <w:r w:rsidR="004B3D68">
              <w:rPr>
                <w:webHidden/>
              </w:rPr>
              <w:tab/>
            </w:r>
            <w:r w:rsidR="004B3D68">
              <w:rPr>
                <w:webHidden/>
              </w:rPr>
              <w:fldChar w:fldCharType="begin"/>
            </w:r>
            <w:r w:rsidR="004B3D68">
              <w:rPr>
                <w:webHidden/>
              </w:rPr>
              <w:instrText xml:space="preserve"> PAGEREF _Toc141265889 \h </w:instrText>
            </w:r>
            <w:r w:rsidR="004B3D68">
              <w:rPr>
                <w:webHidden/>
              </w:rPr>
            </w:r>
            <w:r w:rsidR="004B3D68">
              <w:rPr>
                <w:webHidden/>
              </w:rPr>
              <w:fldChar w:fldCharType="separate"/>
            </w:r>
            <w:r w:rsidR="00204B92">
              <w:rPr>
                <w:webHidden/>
              </w:rPr>
              <w:t>26</w:t>
            </w:r>
            <w:r w:rsidR="004B3D68">
              <w:rPr>
                <w:webHidden/>
              </w:rPr>
              <w:fldChar w:fldCharType="end"/>
            </w:r>
          </w:hyperlink>
        </w:p>
        <w:p w14:paraId="4E3DF735" w14:textId="013A689C"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90" w:history="1">
            <w:r w:rsidR="004B3D68" w:rsidRPr="00D46D98">
              <w:rPr>
                <w:rStyle w:val="Hyperlink"/>
              </w:rPr>
              <w:t>5.3</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Prijs</w:t>
            </w:r>
            <w:r w:rsidR="004B3D68">
              <w:rPr>
                <w:webHidden/>
              </w:rPr>
              <w:tab/>
            </w:r>
            <w:r w:rsidR="004B3D68">
              <w:rPr>
                <w:webHidden/>
              </w:rPr>
              <w:fldChar w:fldCharType="begin"/>
            </w:r>
            <w:r w:rsidR="004B3D68">
              <w:rPr>
                <w:webHidden/>
              </w:rPr>
              <w:instrText xml:space="preserve"> PAGEREF _Toc141265890 \h </w:instrText>
            </w:r>
            <w:r w:rsidR="004B3D68">
              <w:rPr>
                <w:webHidden/>
              </w:rPr>
            </w:r>
            <w:r w:rsidR="004B3D68">
              <w:rPr>
                <w:webHidden/>
              </w:rPr>
              <w:fldChar w:fldCharType="separate"/>
            </w:r>
            <w:r w:rsidR="00204B92">
              <w:rPr>
                <w:webHidden/>
              </w:rPr>
              <w:t>30</w:t>
            </w:r>
            <w:r w:rsidR="004B3D68">
              <w:rPr>
                <w:webHidden/>
              </w:rPr>
              <w:fldChar w:fldCharType="end"/>
            </w:r>
          </w:hyperlink>
        </w:p>
        <w:p w14:paraId="3A418A70" w14:textId="2A2C20ED" w:rsidR="004B3D68" w:rsidRDefault="00000000">
          <w:pPr>
            <w:pStyle w:val="Inhopg2"/>
            <w:rPr>
              <w:rFonts w:asciiTheme="minorHAnsi" w:eastAsiaTheme="minorEastAsia" w:hAnsiTheme="minorHAnsi" w:cstheme="minorBidi"/>
              <w:spacing w:val="0"/>
              <w:kern w:val="2"/>
              <w:sz w:val="22"/>
              <w14:ligatures w14:val="standardContextual"/>
            </w:rPr>
          </w:pPr>
          <w:hyperlink w:anchor="_Toc141265891" w:history="1">
            <w:r w:rsidR="004B3D68" w:rsidRPr="00D46D98">
              <w:rPr>
                <w:rStyle w:val="Hyperlink"/>
              </w:rPr>
              <w:t>5.5</w:t>
            </w:r>
            <w:r w:rsidR="004B3D68">
              <w:rPr>
                <w:rFonts w:asciiTheme="minorHAnsi" w:eastAsiaTheme="minorEastAsia" w:hAnsiTheme="minorHAnsi" w:cstheme="minorBidi"/>
                <w:spacing w:val="0"/>
                <w:kern w:val="2"/>
                <w:sz w:val="22"/>
                <w14:ligatures w14:val="standardContextual"/>
              </w:rPr>
              <w:tab/>
            </w:r>
            <w:r w:rsidR="004B3D68" w:rsidRPr="00D46D98">
              <w:rPr>
                <w:rStyle w:val="Hyperlink"/>
              </w:rPr>
              <w:t>Checklist</w:t>
            </w:r>
            <w:r w:rsidR="004B3D68">
              <w:rPr>
                <w:webHidden/>
              </w:rPr>
              <w:tab/>
            </w:r>
            <w:r w:rsidR="004B3D68">
              <w:rPr>
                <w:webHidden/>
              </w:rPr>
              <w:fldChar w:fldCharType="begin"/>
            </w:r>
            <w:r w:rsidR="004B3D68">
              <w:rPr>
                <w:webHidden/>
              </w:rPr>
              <w:instrText xml:space="preserve"> PAGEREF _Toc141265891 \h </w:instrText>
            </w:r>
            <w:r w:rsidR="004B3D68">
              <w:rPr>
                <w:webHidden/>
              </w:rPr>
            </w:r>
            <w:r w:rsidR="004B3D68">
              <w:rPr>
                <w:webHidden/>
              </w:rPr>
              <w:fldChar w:fldCharType="separate"/>
            </w:r>
            <w:r w:rsidR="00204B92">
              <w:rPr>
                <w:webHidden/>
              </w:rPr>
              <w:t>32</w:t>
            </w:r>
            <w:r w:rsidR="004B3D68">
              <w:rPr>
                <w:webHidden/>
              </w:rPr>
              <w:fldChar w:fldCharType="end"/>
            </w:r>
          </w:hyperlink>
        </w:p>
        <w:p w14:paraId="7F68D0E3" w14:textId="1BBD6B0F"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2" w:history="1">
            <w:r w:rsidR="004B3D68" w:rsidRPr="00D46D98">
              <w:rPr>
                <w:rStyle w:val="Hyperlink"/>
                <w:rFonts w:ascii="Arial" w:hAnsi="Arial" w:cs="Arial"/>
              </w:rPr>
              <w:t>Bijlage 1a Inschrijvingsbiljet</w:t>
            </w:r>
            <w:r w:rsidR="004B3D68">
              <w:rPr>
                <w:webHidden/>
              </w:rPr>
              <w:tab/>
            </w:r>
            <w:r w:rsidR="004B3D68">
              <w:rPr>
                <w:webHidden/>
              </w:rPr>
              <w:fldChar w:fldCharType="begin"/>
            </w:r>
            <w:r w:rsidR="004B3D68">
              <w:rPr>
                <w:webHidden/>
              </w:rPr>
              <w:instrText xml:space="preserve"> PAGEREF _Toc141265892 \h </w:instrText>
            </w:r>
            <w:r w:rsidR="004B3D68">
              <w:rPr>
                <w:webHidden/>
              </w:rPr>
            </w:r>
            <w:r w:rsidR="004B3D68">
              <w:rPr>
                <w:webHidden/>
              </w:rPr>
              <w:fldChar w:fldCharType="separate"/>
            </w:r>
            <w:r w:rsidR="00204B92">
              <w:rPr>
                <w:webHidden/>
              </w:rPr>
              <w:t>33</w:t>
            </w:r>
            <w:r w:rsidR="004B3D68">
              <w:rPr>
                <w:webHidden/>
              </w:rPr>
              <w:fldChar w:fldCharType="end"/>
            </w:r>
          </w:hyperlink>
        </w:p>
        <w:p w14:paraId="73228B60" w14:textId="1D5EB462"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3" w:history="1">
            <w:r w:rsidR="004B3D68" w:rsidRPr="00D46D98">
              <w:rPr>
                <w:rStyle w:val="Hyperlink"/>
                <w:rFonts w:ascii="Arial" w:hAnsi="Arial" w:cs="Arial"/>
              </w:rPr>
              <w:t>Bijlage 1b Inschrijvingsstaat project 20279</w:t>
            </w:r>
            <w:r w:rsidR="004B3D68">
              <w:rPr>
                <w:webHidden/>
              </w:rPr>
              <w:tab/>
            </w:r>
            <w:r w:rsidR="004B3D68">
              <w:rPr>
                <w:webHidden/>
              </w:rPr>
              <w:fldChar w:fldCharType="begin"/>
            </w:r>
            <w:r w:rsidR="004B3D68">
              <w:rPr>
                <w:webHidden/>
              </w:rPr>
              <w:instrText xml:space="preserve"> PAGEREF _Toc141265893 \h </w:instrText>
            </w:r>
            <w:r w:rsidR="004B3D68">
              <w:rPr>
                <w:webHidden/>
              </w:rPr>
            </w:r>
            <w:r w:rsidR="004B3D68">
              <w:rPr>
                <w:webHidden/>
              </w:rPr>
              <w:fldChar w:fldCharType="separate"/>
            </w:r>
            <w:r w:rsidR="00204B92">
              <w:rPr>
                <w:webHidden/>
              </w:rPr>
              <w:t>34</w:t>
            </w:r>
            <w:r w:rsidR="004B3D68">
              <w:rPr>
                <w:webHidden/>
              </w:rPr>
              <w:fldChar w:fldCharType="end"/>
            </w:r>
          </w:hyperlink>
        </w:p>
        <w:p w14:paraId="0F49C5E8" w14:textId="52B143EE"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4" w:history="1">
            <w:r w:rsidR="004B3D68" w:rsidRPr="00D46D98">
              <w:rPr>
                <w:rStyle w:val="Hyperlink"/>
                <w:rFonts w:ascii="Arial" w:hAnsi="Arial" w:cs="Arial"/>
                <w:bCs/>
              </w:rPr>
              <w:t>Bijlage 2 Wachtkamerovereenkomst</w:t>
            </w:r>
            <w:r w:rsidR="004B3D68">
              <w:rPr>
                <w:webHidden/>
              </w:rPr>
              <w:tab/>
            </w:r>
            <w:r w:rsidR="004B3D68">
              <w:rPr>
                <w:webHidden/>
              </w:rPr>
              <w:fldChar w:fldCharType="begin"/>
            </w:r>
            <w:r w:rsidR="004B3D68">
              <w:rPr>
                <w:webHidden/>
              </w:rPr>
              <w:instrText xml:space="preserve"> PAGEREF _Toc141265894 \h </w:instrText>
            </w:r>
            <w:r w:rsidR="004B3D68">
              <w:rPr>
                <w:webHidden/>
              </w:rPr>
            </w:r>
            <w:r w:rsidR="004B3D68">
              <w:rPr>
                <w:webHidden/>
              </w:rPr>
              <w:fldChar w:fldCharType="separate"/>
            </w:r>
            <w:r w:rsidR="00204B92">
              <w:rPr>
                <w:webHidden/>
              </w:rPr>
              <w:t>35</w:t>
            </w:r>
            <w:r w:rsidR="004B3D68">
              <w:rPr>
                <w:webHidden/>
              </w:rPr>
              <w:fldChar w:fldCharType="end"/>
            </w:r>
          </w:hyperlink>
        </w:p>
        <w:p w14:paraId="1C3A1BA4" w14:textId="6A0917B7"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5" w:history="1">
            <w:r w:rsidR="004B3D68" w:rsidRPr="00D46D98">
              <w:rPr>
                <w:rStyle w:val="Hyperlink"/>
                <w:rFonts w:ascii="Arial" w:hAnsi="Arial" w:cs="Arial"/>
              </w:rPr>
              <w:t>Bijlage 3 Concept Overeenkomst</w:t>
            </w:r>
            <w:r w:rsidR="004B3D68">
              <w:rPr>
                <w:webHidden/>
              </w:rPr>
              <w:tab/>
            </w:r>
            <w:r w:rsidR="004B3D68">
              <w:rPr>
                <w:webHidden/>
              </w:rPr>
              <w:fldChar w:fldCharType="begin"/>
            </w:r>
            <w:r w:rsidR="004B3D68">
              <w:rPr>
                <w:webHidden/>
              </w:rPr>
              <w:instrText xml:space="preserve"> PAGEREF _Toc141265895 \h </w:instrText>
            </w:r>
            <w:r w:rsidR="004B3D68">
              <w:rPr>
                <w:webHidden/>
              </w:rPr>
            </w:r>
            <w:r w:rsidR="004B3D68">
              <w:rPr>
                <w:webHidden/>
              </w:rPr>
              <w:fldChar w:fldCharType="separate"/>
            </w:r>
            <w:r w:rsidR="00204B92">
              <w:rPr>
                <w:webHidden/>
              </w:rPr>
              <w:t>36</w:t>
            </w:r>
            <w:r w:rsidR="004B3D68">
              <w:rPr>
                <w:webHidden/>
              </w:rPr>
              <w:fldChar w:fldCharType="end"/>
            </w:r>
          </w:hyperlink>
        </w:p>
        <w:p w14:paraId="7C432B8E" w14:textId="52EC122A"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6" w:history="1">
            <w:r w:rsidR="004B3D68" w:rsidRPr="00D46D98">
              <w:rPr>
                <w:rStyle w:val="Hyperlink"/>
                <w:rFonts w:ascii="Arial" w:eastAsiaTheme="minorHAnsi" w:hAnsi="Arial" w:cs="Arial"/>
              </w:rPr>
              <w:t>Bijlage 4 Gemeenschappelijk reglement klachtafhandeling provincies Flevoland, Noord-Holland, Utrecht en Zuid-Holland  (P4 Midden)</w:t>
            </w:r>
            <w:r w:rsidR="004B3D68">
              <w:rPr>
                <w:webHidden/>
              </w:rPr>
              <w:tab/>
            </w:r>
            <w:r w:rsidR="004B3D68">
              <w:rPr>
                <w:webHidden/>
              </w:rPr>
              <w:fldChar w:fldCharType="begin"/>
            </w:r>
            <w:r w:rsidR="004B3D68">
              <w:rPr>
                <w:webHidden/>
              </w:rPr>
              <w:instrText xml:space="preserve"> PAGEREF _Toc141265896 \h </w:instrText>
            </w:r>
            <w:r w:rsidR="004B3D68">
              <w:rPr>
                <w:webHidden/>
              </w:rPr>
            </w:r>
            <w:r w:rsidR="004B3D68">
              <w:rPr>
                <w:webHidden/>
              </w:rPr>
              <w:fldChar w:fldCharType="separate"/>
            </w:r>
            <w:r w:rsidR="00204B92">
              <w:rPr>
                <w:webHidden/>
              </w:rPr>
              <w:t>39</w:t>
            </w:r>
            <w:r w:rsidR="004B3D68">
              <w:rPr>
                <w:webHidden/>
              </w:rPr>
              <w:fldChar w:fldCharType="end"/>
            </w:r>
          </w:hyperlink>
        </w:p>
        <w:p w14:paraId="37EAE3A4" w14:textId="40A6CAAA"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7" w:history="1">
            <w:r w:rsidR="004B3D68" w:rsidRPr="00D46D98">
              <w:rPr>
                <w:rStyle w:val="Hyperlink"/>
                <w:rFonts w:ascii="Arial" w:hAnsi="Arial" w:cs="Arial"/>
              </w:rPr>
              <w:t>Bijlage 5 Uniform Europees Aanbestedingsdocument (UEA)</w:t>
            </w:r>
            <w:r w:rsidR="004B3D68">
              <w:rPr>
                <w:webHidden/>
              </w:rPr>
              <w:tab/>
            </w:r>
            <w:r w:rsidR="004B3D68">
              <w:rPr>
                <w:webHidden/>
              </w:rPr>
              <w:fldChar w:fldCharType="begin"/>
            </w:r>
            <w:r w:rsidR="004B3D68">
              <w:rPr>
                <w:webHidden/>
              </w:rPr>
              <w:instrText xml:space="preserve"> PAGEREF _Toc141265897 \h </w:instrText>
            </w:r>
            <w:r w:rsidR="004B3D68">
              <w:rPr>
                <w:webHidden/>
              </w:rPr>
            </w:r>
            <w:r w:rsidR="004B3D68">
              <w:rPr>
                <w:webHidden/>
              </w:rPr>
              <w:fldChar w:fldCharType="separate"/>
            </w:r>
            <w:r w:rsidR="00204B92">
              <w:rPr>
                <w:webHidden/>
              </w:rPr>
              <w:t>41</w:t>
            </w:r>
            <w:r w:rsidR="004B3D68">
              <w:rPr>
                <w:webHidden/>
              </w:rPr>
              <w:fldChar w:fldCharType="end"/>
            </w:r>
          </w:hyperlink>
        </w:p>
        <w:p w14:paraId="492BEA90" w14:textId="00701F01"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8" w:history="1">
            <w:r w:rsidR="004B3D68" w:rsidRPr="00D46D98">
              <w:rPr>
                <w:rStyle w:val="Hyperlink"/>
                <w:rFonts w:ascii="Arial" w:hAnsi="Arial" w:cs="Arial"/>
                <w:lang w:eastAsia="ar-SA"/>
              </w:rPr>
              <w:t>Bijlage 6 Format Kerncompetenties</w:t>
            </w:r>
            <w:r w:rsidR="004B3D68">
              <w:rPr>
                <w:webHidden/>
              </w:rPr>
              <w:tab/>
            </w:r>
            <w:r w:rsidR="004B3D68">
              <w:rPr>
                <w:webHidden/>
              </w:rPr>
              <w:fldChar w:fldCharType="begin"/>
            </w:r>
            <w:r w:rsidR="004B3D68">
              <w:rPr>
                <w:webHidden/>
              </w:rPr>
              <w:instrText xml:space="preserve"> PAGEREF _Toc141265898 \h </w:instrText>
            </w:r>
            <w:r w:rsidR="004B3D68">
              <w:rPr>
                <w:webHidden/>
              </w:rPr>
            </w:r>
            <w:r w:rsidR="004B3D68">
              <w:rPr>
                <w:webHidden/>
              </w:rPr>
              <w:fldChar w:fldCharType="separate"/>
            </w:r>
            <w:r w:rsidR="00204B92">
              <w:rPr>
                <w:webHidden/>
              </w:rPr>
              <w:t>42</w:t>
            </w:r>
            <w:r w:rsidR="004B3D68">
              <w:rPr>
                <w:webHidden/>
              </w:rPr>
              <w:fldChar w:fldCharType="end"/>
            </w:r>
          </w:hyperlink>
        </w:p>
        <w:p w14:paraId="34D263F0" w14:textId="1D156C54"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899" w:history="1">
            <w:r w:rsidR="004B3D68" w:rsidRPr="00D46D98">
              <w:rPr>
                <w:rStyle w:val="Hyperlink"/>
                <w:rFonts w:ascii="Arial" w:hAnsi="Arial" w:cs="Arial"/>
                <w:lang w:eastAsia="ar-SA"/>
              </w:rPr>
              <w:t>Bijlage 7 Verklaring i.h.k.v. Russische betrokkenheid uitvoering overeenkomsten</w:t>
            </w:r>
            <w:r w:rsidR="004B3D68">
              <w:rPr>
                <w:webHidden/>
              </w:rPr>
              <w:tab/>
            </w:r>
            <w:r w:rsidR="004B3D68">
              <w:rPr>
                <w:webHidden/>
              </w:rPr>
              <w:tab/>
            </w:r>
            <w:r w:rsidR="004B3D68">
              <w:rPr>
                <w:webHidden/>
              </w:rPr>
              <w:fldChar w:fldCharType="begin"/>
            </w:r>
            <w:r w:rsidR="004B3D68">
              <w:rPr>
                <w:webHidden/>
              </w:rPr>
              <w:instrText xml:space="preserve"> PAGEREF _Toc141265899 \h </w:instrText>
            </w:r>
            <w:r w:rsidR="004B3D68">
              <w:rPr>
                <w:webHidden/>
              </w:rPr>
            </w:r>
            <w:r w:rsidR="004B3D68">
              <w:rPr>
                <w:webHidden/>
              </w:rPr>
              <w:fldChar w:fldCharType="separate"/>
            </w:r>
            <w:r w:rsidR="00204B92">
              <w:rPr>
                <w:webHidden/>
              </w:rPr>
              <w:t>44</w:t>
            </w:r>
            <w:r w:rsidR="004B3D68">
              <w:rPr>
                <w:webHidden/>
              </w:rPr>
              <w:fldChar w:fldCharType="end"/>
            </w:r>
          </w:hyperlink>
        </w:p>
        <w:p w14:paraId="0650CEEC" w14:textId="35B9FE6A" w:rsidR="004B3D68" w:rsidRDefault="00000000">
          <w:pPr>
            <w:pStyle w:val="Inhopg1"/>
            <w:rPr>
              <w:rFonts w:asciiTheme="minorHAnsi" w:eastAsiaTheme="minorEastAsia" w:hAnsiTheme="minorHAnsi" w:cstheme="minorBidi"/>
              <w:b w:val="0"/>
              <w:caps w:val="0"/>
              <w:spacing w:val="0"/>
              <w:kern w:val="2"/>
              <w:sz w:val="22"/>
              <w:szCs w:val="22"/>
              <w14:ligatures w14:val="standardContextual"/>
            </w:rPr>
          </w:pPr>
          <w:hyperlink w:anchor="_Toc141265900" w:history="1">
            <w:r w:rsidR="004B3D68" w:rsidRPr="00D46D98">
              <w:rPr>
                <w:rStyle w:val="Hyperlink"/>
                <w:rFonts w:ascii="Arial" w:hAnsi="Arial" w:cs="Arial"/>
                <w:lang w:eastAsia="ar-SA"/>
              </w:rPr>
              <w:t>Bijlage 8</w:t>
            </w:r>
            <w:r w:rsidR="004B3D68" w:rsidRPr="00D46D98">
              <w:rPr>
                <w:rStyle w:val="Hyperlink"/>
              </w:rPr>
              <w:t xml:space="preserve"> </w:t>
            </w:r>
            <w:r w:rsidR="004B3D68" w:rsidRPr="00D46D98">
              <w:rPr>
                <w:rStyle w:val="Hyperlink"/>
                <w:rFonts w:ascii="Arial" w:hAnsi="Arial" w:cs="Arial"/>
                <w:lang w:eastAsia="ar-SA"/>
              </w:rPr>
              <w:t>Monitoringplan broedvogels Provincie Utrecht</w:t>
            </w:r>
            <w:r w:rsidR="004B3D68">
              <w:rPr>
                <w:webHidden/>
              </w:rPr>
              <w:tab/>
            </w:r>
            <w:r w:rsidR="004B3D68">
              <w:rPr>
                <w:webHidden/>
              </w:rPr>
              <w:fldChar w:fldCharType="begin"/>
            </w:r>
            <w:r w:rsidR="004B3D68">
              <w:rPr>
                <w:webHidden/>
              </w:rPr>
              <w:instrText xml:space="preserve"> PAGEREF _Toc141265900 \h </w:instrText>
            </w:r>
            <w:r w:rsidR="004B3D68">
              <w:rPr>
                <w:webHidden/>
              </w:rPr>
            </w:r>
            <w:r w:rsidR="004B3D68">
              <w:rPr>
                <w:webHidden/>
              </w:rPr>
              <w:fldChar w:fldCharType="separate"/>
            </w:r>
            <w:r w:rsidR="00204B92">
              <w:rPr>
                <w:webHidden/>
              </w:rPr>
              <w:t>45</w:t>
            </w:r>
            <w:r w:rsidR="004B3D68">
              <w:rPr>
                <w:webHidden/>
              </w:rPr>
              <w:fldChar w:fldCharType="end"/>
            </w:r>
          </w:hyperlink>
        </w:p>
        <w:p w14:paraId="2096A866" w14:textId="651EFA51" w:rsidR="00E6577F" w:rsidRPr="004E74A6" w:rsidRDefault="00E6577F" w:rsidP="00510C41">
          <w:pPr>
            <w:spacing w:line="240" w:lineRule="auto"/>
            <w:rPr>
              <w:bCs/>
            </w:rPr>
          </w:pPr>
          <w:r w:rsidRPr="004E74A6">
            <w:rPr>
              <w:bCs/>
            </w:rPr>
            <w:fldChar w:fldCharType="end"/>
          </w:r>
        </w:p>
      </w:sdtContent>
    </w:sdt>
    <w:p w14:paraId="7B3B6416" w14:textId="283E06E6" w:rsidR="00877624" w:rsidRPr="004E74A6" w:rsidRDefault="00877624" w:rsidP="00510C41">
      <w:pPr>
        <w:spacing w:line="240" w:lineRule="auto"/>
      </w:pPr>
      <w:bookmarkStart w:id="2" w:name="_Toc443638998"/>
      <w:bookmarkStart w:id="3" w:name="_Toc446058300"/>
      <w:bookmarkStart w:id="4" w:name="_Toc446324135"/>
      <w:r w:rsidRPr="004E74A6">
        <w:br w:type="page"/>
      </w:r>
    </w:p>
    <w:p w14:paraId="72C0D517" w14:textId="27A9652B" w:rsidR="00470DA1" w:rsidRPr="004E74A6" w:rsidRDefault="00470DA1" w:rsidP="00510C41">
      <w:pPr>
        <w:pStyle w:val="Kop1"/>
        <w:numPr>
          <w:ilvl w:val="0"/>
          <w:numId w:val="0"/>
        </w:numPr>
        <w:spacing w:line="240" w:lineRule="auto"/>
      </w:pPr>
      <w:bookmarkStart w:id="5" w:name="_Toc12976868"/>
      <w:bookmarkStart w:id="6" w:name="_Toc141265852"/>
      <w:r w:rsidRPr="004E74A6">
        <w:lastRenderedPageBreak/>
        <w:t>Definities</w:t>
      </w:r>
      <w:bookmarkEnd w:id="2"/>
      <w:bookmarkEnd w:id="3"/>
      <w:bookmarkEnd w:id="4"/>
      <w:bookmarkEnd w:id="5"/>
      <w:bookmarkEnd w:id="6"/>
    </w:p>
    <w:p w14:paraId="0F228DEB" w14:textId="77777777" w:rsidR="00877624" w:rsidRPr="004E74A6" w:rsidRDefault="00877624" w:rsidP="00510C41">
      <w:pPr>
        <w:spacing w:line="240" w:lineRule="auto"/>
        <w:rPr>
          <w:rFonts w:ascii="Arial" w:hAnsi="Arial" w:cs="Arial"/>
          <w:szCs w:val="18"/>
        </w:rPr>
      </w:pPr>
    </w:p>
    <w:p w14:paraId="6ABBD581" w14:textId="0D5E6508" w:rsidR="00470DA1" w:rsidRPr="004E74A6" w:rsidRDefault="00AF282D" w:rsidP="00510C41">
      <w:pPr>
        <w:spacing w:line="240" w:lineRule="auto"/>
        <w:rPr>
          <w:rFonts w:ascii="Arial" w:hAnsi="Arial" w:cs="Arial"/>
          <w:szCs w:val="18"/>
        </w:rPr>
      </w:pPr>
      <w:r w:rsidRPr="004E74A6">
        <w:rPr>
          <w:rFonts w:ascii="Arial" w:hAnsi="Arial" w:cs="Arial"/>
          <w:szCs w:val="18"/>
        </w:rPr>
        <w:t xml:space="preserve">In deze Gunningsleidraad wordt een aantal begrippen met een beginhoofdletter gebruikt. Ook worden afkortingen gebruikt. </w:t>
      </w:r>
      <w:r w:rsidR="00470DA1" w:rsidRPr="004E74A6">
        <w:rPr>
          <w:rFonts w:ascii="Arial" w:hAnsi="Arial" w:cs="Arial"/>
          <w:szCs w:val="18"/>
        </w:rPr>
        <w:t>Aan deze begrippen en afkortingen komt</w:t>
      </w:r>
      <w:r w:rsidRPr="004E74A6">
        <w:rPr>
          <w:rFonts w:ascii="Arial" w:hAnsi="Arial" w:cs="Arial"/>
          <w:szCs w:val="18"/>
        </w:rPr>
        <w:t xml:space="preserve"> de</w:t>
      </w:r>
      <w:r w:rsidR="00533187" w:rsidRPr="004E74A6">
        <w:rPr>
          <w:rFonts w:ascii="Arial" w:hAnsi="Arial" w:cs="Arial"/>
          <w:szCs w:val="18"/>
        </w:rPr>
        <w:t xml:space="preserve"> onderstaande</w:t>
      </w:r>
      <w:r w:rsidRPr="004E74A6">
        <w:rPr>
          <w:rFonts w:ascii="Arial" w:hAnsi="Arial" w:cs="Arial"/>
          <w:szCs w:val="18"/>
        </w:rPr>
        <w:t xml:space="preserve"> be</w:t>
      </w:r>
      <w:r w:rsidR="00470DA1" w:rsidRPr="004E74A6">
        <w:rPr>
          <w:rFonts w:ascii="Arial" w:hAnsi="Arial" w:cs="Arial"/>
          <w:szCs w:val="18"/>
        </w:rPr>
        <w:t>tekenis toe</w:t>
      </w:r>
      <w:r w:rsidR="007732EC" w:rsidRPr="004E74A6">
        <w:rPr>
          <w:rFonts w:ascii="Arial" w:hAnsi="Arial" w:cs="Arial"/>
          <w:szCs w:val="18"/>
        </w:rPr>
        <w:t>.</w:t>
      </w:r>
    </w:p>
    <w:p w14:paraId="7956A4CA" w14:textId="77777777" w:rsidR="00406D60" w:rsidRPr="004E74A6" w:rsidRDefault="00406D60" w:rsidP="00510C41">
      <w:pPr>
        <w:spacing w:line="240" w:lineRule="auto"/>
        <w:rPr>
          <w:rFonts w:ascii="Arial" w:hAnsi="Arial" w:cs="Arial"/>
          <w:szCs w:val="18"/>
        </w:rPr>
      </w:pPr>
    </w:p>
    <w:tbl>
      <w:tblPr>
        <w:tblStyle w:val="Tabelraster"/>
        <w:tblW w:w="0" w:type="auto"/>
        <w:tblLook w:val="04A0" w:firstRow="1" w:lastRow="0" w:firstColumn="1" w:lastColumn="0" w:noHBand="0" w:noVBand="1"/>
      </w:tblPr>
      <w:tblGrid>
        <w:gridCol w:w="2621"/>
        <w:gridCol w:w="5873"/>
      </w:tblGrid>
      <w:tr w:rsidR="00406D60" w:rsidRPr="004E74A6" w14:paraId="7D1E9000" w14:textId="77777777" w:rsidTr="7EA70C8C">
        <w:tc>
          <w:tcPr>
            <w:tcW w:w="2621" w:type="dxa"/>
          </w:tcPr>
          <w:p w14:paraId="01467569" w14:textId="20A61DA9" w:rsidR="00406D60" w:rsidRPr="004E74A6" w:rsidRDefault="00406D60" w:rsidP="00510C41">
            <w:pPr>
              <w:spacing w:line="240" w:lineRule="auto"/>
              <w:rPr>
                <w:rFonts w:ascii="Arial" w:hAnsi="Arial" w:cs="Arial"/>
                <w:b/>
              </w:rPr>
            </w:pPr>
            <w:r w:rsidRPr="004E74A6">
              <w:rPr>
                <w:rFonts w:ascii="Arial" w:hAnsi="Arial" w:cs="Arial"/>
                <w:b/>
              </w:rPr>
              <w:t>Aanbestedende dienst</w:t>
            </w:r>
          </w:p>
        </w:tc>
        <w:tc>
          <w:tcPr>
            <w:tcW w:w="5873" w:type="dxa"/>
          </w:tcPr>
          <w:p w14:paraId="0712F3C5" w14:textId="07DEBB49" w:rsidR="00406D60" w:rsidRPr="004E74A6" w:rsidRDefault="00406D60" w:rsidP="00510C41">
            <w:pPr>
              <w:spacing w:line="240" w:lineRule="auto"/>
              <w:rPr>
                <w:rFonts w:ascii="Arial" w:hAnsi="Arial" w:cs="Arial"/>
                <w:szCs w:val="18"/>
              </w:rPr>
            </w:pPr>
            <w:r w:rsidRPr="004E74A6">
              <w:rPr>
                <w:rFonts w:ascii="Arial" w:hAnsi="Arial" w:cs="Arial"/>
                <w:szCs w:val="18"/>
              </w:rPr>
              <w:t xml:space="preserve">Provincie </w:t>
            </w:r>
            <w:r w:rsidRPr="004E74A6">
              <w:rPr>
                <w:rFonts w:ascii="Arial" w:hAnsi="Arial" w:cs="Arial"/>
              </w:rPr>
              <w:t>Utrecht,</w:t>
            </w:r>
            <w:r w:rsidR="00036BB2" w:rsidRPr="004E74A6">
              <w:rPr>
                <w:rFonts w:ascii="Arial" w:hAnsi="Arial" w:cs="Arial"/>
              </w:rPr>
              <w:t xml:space="preserve"> </w:t>
            </w:r>
            <w:r w:rsidRPr="004E74A6">
              <w:rPr>
                <w:rFonts w:ascii="Arial" w:hAnsi="Arial" w:cs="Arial"/>
                <w:szCs w:val="18"/>
              </w:rPr>
              <w:t>hierna ook te noemen: Opdrachtgever</w:t>
            </w:r>
            <w:r w:rsidR="00036BB2" w:rsidRPr="004E74A6">
              <w:rPr>
                <w:rFonts w:ascii="Arial" w:hAnsi="Arial" w:cs="Arial"/>
                <w:szCs w:val="18"/>
              </w:rPr>
              <w:t>.</w:t>
            </w:r>
          </w:p>
        </w:tc>
      </w:tr>
      <w:tr w:rsidR="00406D60" w:rsidRPr="004E74A6" w14:paraId="069ADD08" w14:textId="77777777" w:rsidTr="7EA70C8C">
        <w:tc>
          <w:tcPr>
            <w:tcW w:w="2621" w:type="dxa"/>
          </w:tcPr>
          <w:p w14:paraId="188747A0" w14:textId="77777777" w:rsidR="00406D60" w:rsidRPr="004E74A6" w:rsidRDefault="00406D60" w:rsidP="00510C41">
            <w:pPr>
              <w:spacing w:line="240" w:lineRule="auto"/>
              <w:rPr>
                <w:rFonts w:ascii="Arial" w:hAnsi="Arial" w:cs="Arial"/>
                <w:b/>
                <w:szCs w:val="18"/>
              </w:rPr>
            </w:pPr>
            <w:r w:rsidRPr="004E74A6">
              <w:rPr>
                <w:rFonts w:ascii="Arial" w:hAnsi="Arial" w:cs="Arial"/>
                <w:b/>
                <w:szCs w:val="18"/>
              </w:rPr>
              <w:t>Aanbestedingsleidraad</w:t>
            </w:r>
          </w:p>
        </w:tc>
        <w:tc>
          <w:tcPr>
            <w:tcW w:w="5873" w:type="dxa"/>
          </w:tcPr>
          <w:p w14:paraId="18D38B7C" w14:textId="77777777" w:rsidR="00406D60" w:rsidRPr="004E74A6" w:rsidRDefault="00406D60" w:rsidP="00510C41">
            <w:pPr>
              <w:spacing w:line="240" w:lineRule="auto"/>
              <w:rPr>
                <w:rFonts w:ascii="Arial" w:hAnsi="Arial" w:cs="Arial"/>
                <w:szCs w:val="18"/>
              </w:rPr>
            </w:pPr>
            <w:r w:rsidRPr="004E74A6">
              <w:rPr>
                <w:rFonts w:ascii="Arial" w:hAnsi="Arial" w:cs="Arial"/>
                <w:szCs w:val="18"/>
              </w:rPr>
              <w:t>Het voorliggende Aanbestedingsstuk waarmee Ondernemers die aan de minimumeisen voldoen worden uitgenodigd een Inschrijving in te dienen.</w:t>
            </w:r>
          </w:p>
        </w:tc>
      </w:tr>
      <w:tr w:rsidR="00406D60" w:rsidRPr="004E74A6" w14:paraId="5113BB69" w14:textId="77777777" w:rsidTr="7EA70C8C">
        <w:tc>
          <w:tcPr>
            <w:tcW w:w="2621" w:type="dxa"/>
          </w:tcPr>
          <w:p w14:paraId="7E1E2C3B" w14:textId="77777777" w:rsidR="00406D60" w:rsidRPr="004E74A6" w:rsidRDefault="00406D60" w:rsidP="00510C41">
            <w:pPr>
              <w:spacing w:line="240" w:lineRule="auto"/>
              <w:rPr>
                <w:rFonts w:ascii="Arial" w:hAnsi="Arial" w:cs="Arial"/>
                <w:b/>
                <w:szCs w:val="18"/>
              </w:rPr>
            </w:pPr>
            <w:r w:rsidRPr="004E74A6">
              <w:rPr>
                <w:rFonts w:ascii="Arial" w:hAnsi="Arial" w:cs="Arial"/>
                <w:b/>
                <w:szCs w:val="18"/>
              </w:rPr>
              <w:t>Aanbestedingsstukken</w:t>
            </w:r>
          </w:p>
        </w:tc>
        <w:tc>
          <w:tcPr>
            <w:tcW w:w="5873" w:type="dxa"/>
          </w:tcPr>
          <w:p w14:paraId="6693D9B4" w14:textId="77777777" w:rsidR="00406D60" w:rsidRPr="004E74A6" w:rsidRDefault="00406D60" w:rsidP="00510C41">
            <w:pPr>
              <w:spacing w:line="240" w:lineRule="auto"/>
              <w:rPr>
                <w:rFonts w:ascii="Arial" w:hAnsi="Arial" w:cs="Arial"/>
                <w:szCs w:val="18"/>
              </w:rPr>
            </w:pPr>
            <w:r w:rsidRPr="004E74A6">
              <w:rPr>
                <w:rFonts w:ascii="Arial" w:hAnsi="Arial" w:cs="Arial"/>
                <w:szCs w:val="18"/>
              </w:rPr>
              <w:t>Alle stukken die door de Aanbestedende dienst zijn opgesteld of vermeld ter omschrijving of bepaling van onderdelen van de aanbesteding of de procedure. Dit betreft niet uitsluitend deze Aanbestedingsleidraad, de Bijlagen en de Nota(‘s) van inlichtingen.</w:t>
            </w:r>
          </w:p>
        </w:tc>
      </w:tr>
      <w:tr w:rsidR="003403EA" w:rsidRPr="004E74A6" w14:paraId="7FEED0BB" w14:textId="77777777" w:rsidTr="7EA70C8C">
        <w:tc>
          <w:tcPr>
            <w:tcW w:w="2621" w:type="dxa"/>
          </w:tcPr>
          <w:p w14:paraId="7D098FFF" w14:textId="77777777" w:rsidR="003403EA" w:rsidRPr="004E74A6" w:rsidRDefault="003403EA" w:rsidP="00510C41">
            <w:pPr>
              <w:spacing w:line="240" w:lineRule="auto"/>
              <w:rPr>
                <w:rFonts w:ascii="Arial" w:hAnsi="Arial" w:cs="Arial"/>
                <w:b/>
                <w:szCs w:val="18"/>
              </w:rPr>
            </w:pPr>
            <w:r w:rsidRPr="004E74A6">
              <w:rPr>
                <w:rFonts w:ascii="Arial" w:hAnsi="Arial" w:cs="Arial"/>
                <w:b/>
                <w:szCs w:val="18"/>
              </w:rPr>
              <w:t>Algemene inkoopvoorwaarden</w:t>
            </w:r>
          </w:p>
        </w:tc>
        <w:tc>
          <w:tcPr>
            <w:tcW w:w="5873" w:type="dxa"/>
          </w:tcPr>
          <w:p w14:paraId="72E61634" w14:textId="69AD42DB" w:rsidR="003403EA" w:rsidRPr="004E74A6" w:rsidRDefault="003403EA" w:rsidP="00510C41">
            <w:pPr>
              <w:spacing w:line="240" w:lineRule="auto"/>
              <w:rPr>
                <w:rFonts w:ascii="Arial" w:hAnsi="Arial" w:cs="Arial"/>
                <w:szCs w:val="18"/>
              </w:rPr>
            </w:pPr>
            <w:r w:rsidRPr="004E74A6">
              <w:rPr>
                <w:rFonts w:ascii="Arial" w:hAnsi="Arial" w:cs="Arial"/>
                <w:szCs w:val="18"/>
              </w:rPr>
              <w:t xml:space="preserve">Algemene inkoopvoorwaarden </w:t>
            </w:r>
            <w:r w:rsidRPr="004E74A6">
              <w:rPr>
                <w:rFonts w:ascii="Arial" w:hAnsi="Arial" w:cs="Arial"/>
              </w:rPr>
              <w:t>P</w:t>
            </w:r>
            <w:r>
              <w:rPr>
                <w:rFonts w:ascii="Arial" w:hAnsi="Arial" w:cs="Arial"/>
              </w:rPr>
              <w:t>rovincies</w:t>
            </w:r>
            <w:r w:rsidRPr="004E74A6">
              <w:rPr>
                <w:rFonts w:ascii="Arial" w:hAnsi="Arial" w:cs="Arial"/>
              </w:rPr>
              <w:t xml:space="preserve"> 20</w:t>
            </w:r>
            <w:r>
              <w:rPr>
                <w:rFonts w:ascii="Arial" w:hAnsi="Arial" w:cs="Arial"/>
              </w:rPr>
              <w:t>22</w:t>
            </w:r>
            <w:r w:rsidRPr="004E74A6">
              <w:rPr>
                <w:rFonts w:ascii="Arial" w:hAnsi="Arial" w:cs="Arial"/>
                <w:szCs w:val="18"/>
              </w:rPr>
              <w:t>.</w:t>
            </w:r>
          </w:p>
        </w:tc>
      </w:tr>
      <w:tr w:rsidR="003403EA" w:rsidRPr="004E74A6" w14:paraId="006B2784" w14:textId="77777777" w:rsidTr="7EA70C8C">
        <w:tc>
          <w:tcPr>
            <w:tcW w:w="2621" w:type="dxa"/>
          </w:tcPr>
          <w:p w14:paraId="07CAA247" w14:textId="77777777" w:rsidR="003403EA" w:rsidRPr="004E74A6" w:rsidRDefault="003403EA" w:rsidP="00510C41">
            <w:pPr>
              <w:spacing w:line="240" w:lineRule="auto"/>
              <w:rPr>
                <w:rFonts w:ascii="Arial" w:hAnsi="Arial" w:cs="Arial"/>
              </w:rPr>
            </w:pPr>
            <w:r w:rsidRPr="004E74A6">
              <w:rPr>
                <w:rFonts w:ascii="Arial" w:hAnsi="Arial" w:cs="Arial"/>
                <w:b/>
                <w:szCs w:val="18"/>
              </w:rPr>
              <w:t>Bijlagen</w:t>
            </w:r>
          </w:p>
        </w:tc>
        <w:tc>
          <w:tcPr>
            <w:tcW w:w="5873" w:type="dxa"/>
          </w:tcPr>
          <w:p w14:paraId="03C03984" w14:textId="77777777" w:rsidR="003403EA" w:rsidRPr="004E74A6" w:rsidRDefault="003403EA" w:rsidP="00510C41">
            <w:pPr>
              <w:spacing w:line="240" w:lineRule="auto"/>
              <w:rPr>
                <w:rFonts w:ascii="Arial" w:hAnsi="Arial" w:cs="Arial"/>
                <w:szCs w:val="18"/>
              </w:rPr>
            </w:pPr>
            <w:r w:rsidRPr="004E74A6">
              <w:rPr>
                <w:rFonts w:ascii="Arial" w:hAnsi="Arial" w:cs="Arial"/>
                <w:szCs w:val="18"/>
              </w:rPr>
              <w:t>Aanhangsels behorende bij deze Aanbestedingsleidraad.</w:t>
            </w:r>
          </w:p>
        </w:tc>
      </w:tr>
      <w:tr w:rsidR="003403EA" w:rsidRPr="004E74A6" w14:paraId="204BE120" w14:textId="77777777" w:rsidTr="7EA70C8C">
        <w:tc>
          <w:tcPr>
            <w:tcW w:w="2621" w:type="dxa"/>
          </w:tcPr>
          <w:p w14:paraId="29D7AD06" w14:textId="77777777" w:rsidR="003403EA" w:rsidRPr="004E74A6" w:rsidRDefault="003403EA" w:rsidP="00510C41">
            <w:pPr>
              <w:spacing w:line="240" w:lineRule="auto"/>
              <w:rPr>
                <w:rFonts w:ascii="Arial" w:hAnsi="Arial" w:cs="Arial"/>
                <w:b/>
                <w:szCs w:val="18"/>
              </w:rPr>
            </w:pPr>
            <w:proofErr w:type="spellStart"/>
            <w:r w:rsidRPr="004E74A6">
              <w:rPr>
                <w:rFonts w:ascii="Arial" w:hAnsi="Arial" w:cs="Arial"/>
                <w:b/>
                <w:szCs w:val="18"/>
              </w:rPr>
              <w:t>Combinant</w:t>
            </w:r>
            <w:proofErr w:type="spellEnd"/>
          </w:p>
        </w:tc>
        <w:tc>
          <w:tcPr>
            <w:tcW w:w="5873" w:type="dxa"/>
          </w:tcPr>
          <w:p w14:paraId="52159041" w14:textId="77777777" w:rsidR="003403EA" w:rsidRPr="004E74A6" w:rsidRDefault="003403EA" w:rsidP="00510C41">
            <w:pPr>
              <w:spacing w:line="240" w:lineRule="auto"/>
              <w:rPr>
                <w:rFonts w:ascii="Arial" w:hAnsi="Arial" w:cs="Arial"/>
                <w:szCs w:val="18"/>
              </w:rPr>
            </w:pPr>
            <w:r w:rsidRPr="004E74A6">
              <w:rPr>
                <w:rFonts w:ascii="Arial" w:hAnsi="Arial" w:cs="Arial"/>
                <w:szCs w:val="18"/>
              </w:rPr>
              <w:t>Een deelnemer aan een Combinatie.</w:t>
            </w:r>
          </w:p>
        </w:tc>
      </w:tr>
      <w:tr w:rsidR="003403EA" w:rsidRPr="004E74A6" w14:paraId="598A1CAD" w14:textId="77777777" w:rsidTr="7EA70C8C">
        <w:tc>
          <w:tcPr>
            <w:tcW w:w="2621" w:type="dxa"/>
          </w:tcPr>
          <w:p w14:paraId="1A0839C8" w14:textId="77777777" w:rsidR="003403EA" w:rsidRPr="004E74A6" w:rsidRDefault="003403EA" w:rsidP="00510C41">
            <w:pPr>
              <w:spacing w:line="240" w:lineRule="auto"/>
              <w:rPr>
                <w:rFonts w:ascii="Arial" w:hAnsi="Arial" w:cs="Arial"/>
                <w:b/>
                <w:szCs w:val="18"/>
              </w:rPr>
            </w:pPr>
            <w:r w:rsidRPr="004E74A6">
              <w:rPr>
                <w:rFonts w:ascii="Arial" w:hAnsi="Arial" w:cs="Arial"/>
                <w:b/>
                <w:szCs w:val="18"/>
              </w:rPr>
              <w:t>Combinatie</w:t>
            </w:r>
          </w:p>
        </w:tc>
        <w:tc>
          <w:tcPr>
            <w:tcW w:w="5873" w:type="dxa"/>
          </w:tcPr>
          <w:p w14:paraId="489D6720" w14:textId="182D17D0" w:rsidR="003403EA" w:rsidRPr="004E74A6" w:rsidRDefault="003403EA" w:rsidP="00510C41">
            <w:pPr>
              <w:spacing w:line="240" w:lineRule="auto"/>
              <w:rPr>
                <w:rFonts w:ascii="Arial" w:hAnsi="Arial" w:cs="Arial"/>
                <w:szCs w:val="18"/>
              </w:rPr>
            </w:pPr>
            <w:r w:rsidRPr="004E74A6">
              <w:rPr>
                <w:rFonts w:ascii="Arial" w:hAnsi="Arial" w:cs="Arial"/>
                <w:szCs w:val="18"/>
              </w:rPr>
              <w:t>De combinatie van elke natuurlijke en/of rechtspersoon en/of openbaar lichaam die de uitvoering van werken en/of werkzaamheden en/of de levering van producten en/of diensten op de markt aanbiedt</w:t>
            </w:r>
            <w:r>
              <w:rPr>
                <w:rFonts w:ascii="Arial" w:hAnsi="Arial" w:cs="Arial"/>
                <w:szCs w:val="18"/>
              </w:rPr>
              <w:t>.</w:t>
            </w:r>
          </w:p>
        </w:tc>
      </w:tr>
      <w:tr w:rsidR="003403EA" w:rsidRPr="004E74A6" w14:paraId="171F3E95" w14:textId="77777777" w:rsidTr="7EA70C8C">
        <w:tc>
          <w:tcPr>
            <w:tcW w:w="2621" w:type="dxa"/>
          </w:tcPr>
          <w:p w14:paraId="2C838C7A" w14:textId="768995F6" w:rsidR="003403EA" w:rsidRPr="003403EA" w:rsidRDefault="003403EA" w:rsidP="00510C41">
            <w:pPr>
              <w:spacing w:line="240" w:lineRule="auto"/>
              <w:rPr>
                <w:rFonts w:ascii="Arial" w:hAnsi="Arial" w:cs="Arial"/>
                <w:b/>
                <w:szCs w:val="18"/>
              </w:rPr>
            </w:pPr>
            <w:r w:rsidRPr="003403EA">
              <w:rPr>
                <w:rFonts w:ascii="Arial" w:hAnsi="Arial" w:cs="Arial"/>
                <w:b/>
                <w:szCs w:val="18"/>
              </w:rPr>
              <w:t>COVOG</w:t>
            </w:r>
          </w:p>
        </w:tc>
        <w:tc>
          <w:tcPr>
            <w:tcW w:w="5873" w:type="dxa"/>
          </w:tcPr>
          <w:p w14:paraId="4DB0EA74" w14:textId="174AE3D3" w:rsidR="003403EA" w:rsidRPr="003403EA" w:rsidRDefault="003403EA" w:rsidP="00510C41">
            <w:pPr>
              <w:spacing w:line="240" w:lineRule="auto"/>
              <w:rPr>
                <w:rFonts w:ascii="Arial" w:hAnsi="Arial" w:cs="Arial"/>
                <w:szCs w:val="18"/>
              </w:rPr>
            </w:pPr>
            <w:r w:rsidRPr="003403EA">
              <w:rPr>
                <w:rFonts w:ascii="Arial" w:hAnsi="Arial" w:cs="Arial"/>
                <w:szCs w:val="18"/>
              </w:rPr>
              <w:t>Centraal Orgaan Verklaring Omtrent het Gedrag.</w:t>
            </w:r>
          </w:p>
        </w:tc>
      </w:tr>
      <w:tr w:rsidR="003403EA" w:rsidRPr="004E74A6" w14:paraId="40798969" w14:textId="77777777" w:rsidTr="7EA70C8C">
        <w:tc>
          <w:tcPr>
            <w:tcW w:w="2621" w:type="dxa"/>
          </w:tcPr>
          <w:p w14:paraId="076C794E" w14:textId="2F12C708" w:rsidR="003403EA" w:rsidRPr="003403EA" w:rsidRDefault="003403EA" w:rsidP="00510C41">
            <w:pPr>
              <w:spacing w:line="240" w:lineRule="auto"/>
              <w:rPr>
                <w:rFonts w:ascii="Arial" w:hAnsi="Arial" w:cs="Arial"/>
                <w:b/>
                <w:szCs w:val="18"/>
              </w:rPr>
            </w:pPr>
            <w:r w:rsidRPr="003403EA">
              <w:rPr>
                <w:rFonts w:ascii="Arial" w:hAnsi="Arial" w:cs="Arial"/>
                <w:b/>
                <w:szCs w:val="18"/>
              </w:rPr>
              <w:t>Dagen</w:t>
            </w:r>
          </w:p>
        </w:tc>
        <w:tc>
          <w:tcPr>
            <w:tcW w:w="5873" w:type="dxa"/>
          </w:tcPr>
          <w:p w14:paraId="67764D1F" w14:textId="7E6A4C47" w:rsidR="003403EA" w:rsidRPr="003403EA" w:rsidRDefault="003403EA" w:rsidP="00510C41">
            <w:pPr>
              <w:spacing w:line="240" w:lineRule="auto"/>
              <w:rPr>
                <w:rFonts w:ascii="Arial" w:hAnsi="Arial" w:cs="Arial"/>
                <w:szCs w:val="18"/>
              </w:rPr>
            </w:pPr>
            <w:r w:rsidRPr="003403EA">
              <w:rPr>
                <w:rFonts w:ascii="Arial" w:hAnsi="Arial" w:cs="Arial"/>
                <w:szCs w:val="18"/>
              </w:rPr>
              <w:t>Kalenderdagen.</w:t>
            </w:r>
          </w:p>
        </w:tc>
      </w:tr>
      <w:tr w:rsidR="003403EA" w:rsidRPr="004E74A6" w14:paraId="326896FA" w14:textId="77777777" w:rsidTr="7EA70C8C">
        <w:tc>
          <w:tcPr>
            <w:tcW w:w="2621" w:type="dxa"/>
          </w:tcPr>
          <w:p w14:paraId="227B01D3" w14:textId="77777777" w:rsidR="003403EA" w:rsidRPr="004E74A6" w:rsidRDefault="003403EA" w:rsidP="00510C41">
            <w:pPr>
              <w:tabs>
                <w:tab w:val="left" w:pos="7903"/>
              </w:tabs>
              <w:spacing w:line="240" w:lineRule="auto"/>
              <w:rPr>
                <w:rFonts w:ascii="Arial" w:hAnsi="Arial" w:cs="Arial"/>
                <w:b/>
                <w:szCs w:val="18"/>
              </w:rPr>
            </w:pPr>
            <w:r w:rsidRPr="004E74A6">
              <w:rPr>
                <w:rFonts w:ascii="Arial" w:hAnsi="Arial" w:cs="Arial"/>
                <w:b/>
                <w:szCs w:val="18"/>
              </w:rPr>
              <w:t>Derde</w:t>
            </w:r>
          </w:p>
        </w:tc>
        <w:tc>
          <w:tcPr>
            <w:tcW w:w="5873" w:type="dxa"/>
          </w:tcPr>
          <w:p w14:paraId="6401C17C" w14:textId="18723AEC" w:rsidR="003403EA" w:rsidRPr="004E74A6" w:rsidRDefault="003403EA" w:rsidP="00510C41">
            <w:pPr>
              <w:tabs>
                <w:tab w:val="left" w:pos="7903"/>
              </w:tabs>
              <w:spacing w:line="240" w:lineRule="auto"/>
              <w:rPr>
                <w:rFonts w:ascii="Arial" w:hAnsi="Arial" w:cs="Arial"/>
                <w:szCs w:val="18"/>
              </w:rPr>
            </w:pPr>
            <w:r w:rsidRPr="004E74A6">
              <w:rPr>
                <w:rFonts w:ascii="Arial" w:hAnsi="Arial" w:cs="Arial"/>
                <w:szCs w:val="18"/>
              </w:rPr>
              <w:t>Ondernemer waarop Inschrijver een beroep doet om aan de geschiktheidseisen te voldoen en/of voor de uitvoering van de Opdracht, zijnde een Onderaannemer, een onderneming uit dezelfde holding als waartoe de Inschrijver behoort of een andere Ondernemer waarmee de Inschrijver een overeenkomst heeft.</w:t>
            </w:r>
          </w:p>
        </w:tc>
      </w:tr>
      <w:tr w:rsidR="003403EA" w:rsidRPr="004E74A6" w14:paraId="57B8AD1E" w14:textId="77777777" w:rsidTr="7EA70C8C">
        <w:tc>
          <w:tcPr>
            <w:tcW w:w="2621" w:type="dxa"/>
          </w:tcPr>
          <w:p w14:paraId="7174C1FE" w14:textId="77777777" w:rsidR="003403EA" w:rsidRPr="004E74A6" w:rsidRDefault="003403EA" w:rsidP="00510C41">
            <w:pPr>
              <w:tabs>
                <w:tab w:val="left" w:pos="7903"/>
              </w:tabs>
              <w:spacing w:line="240" w:lineRule="auto"/>
              <w:rPr>
                <w:rFonts w:ascii="Arial" w:hAnsi="Arial" w:cs="Arial"/>
                <w:b/>
                <w:szCs w:val="18"/>
              </w:rPr>
            </w:pPr>
            <w:r w:rsidRPr="004E74A6">
              <w:rPr>
                <w:rFonts w:ascii="Arial" w:hAnsi="Arial" w:cs="Arial"/>
                <w:b/>
                <w:szCs w:val="18"/>
              </w:rPr>
              <w:t>EMVI</w:t>
            </w:r>
          </w:p>
        </w:tc>
        <w:tc>
          <w:tcPr>
            <w:tcW w:w="5873" w:type="dxa"/>
          </w:tcPr>
          <w:p w14:paraId="274330ED" w14:textId="77777777" w:rsidR="003403EA" w:rsidRPr="004E74A6" w:rsidRDefault="003403EA" w:rsidP="00510C41">
            <w:pPr>
              <w:tabs>
                <w:tab w:val="left" w:pos="7903"/>
              </w:tabs>
              <w:spacing w:line="240" w:lineRule="auto"/>
              <w:rPr>
                <w:rFonts w:ascii="Arial" w:hAnsi="Arial" w:cs="Arial"/>
                <w:szCs w:val="18"/>
              </w:rPr>
            </w:pPr>
            <w:r w:rsidRPr="004E74A6">
              <w:rPr>
                <w:rFonts w:ascii="Arial" w:hAnsi="Arial" w:cs="Arial"/>
                <w:szCs w:val="18"/>
              </w:rPr>
              <w:t>Economisch meest voordelige inschrijving.</w:t>
            </w:r>
          </w:p>
        </w:tc>
      </w:tr>
      <w:tr w:rsidR="003403EA" w:rsidRPr="004E74A6" w14:paraId="44A0AA39" w14:textId="77777777" w:rsidTr="7EA70C8C">
        <w:tc>
          <w:tcPr>
            <w:tcW w:w="2621" w:type="dxa"/>
          </w:tcPr>
          <w:p w14:paraId="4766AC21" w14:textId="5A1A0FEC" w:rsidR="003403EA" w:rsidRPr="003403EA" w:rsidRDefault="003403EA" w:rsidP="00510C41">
            <w:pPr>
              <w:tabs>
                <w:tab w:val="left" w:pos="7903"/>
              </w:tabs>
              <w:spacing w:line="240" w:lineRule="auto"/>
              <w:rPr>
                <w:rFonts w:ascii="Arial" w:hAnsi="Arial" w:cs="Arial"/>
                <w:b/>
                <w:szCs w:val="18"/>
              </w:rPr>
            </w:pPr>
            <w:r w:rsidRPr="003403EA">
              <w:rPr>
                <w:rFonts w:ascii="Arial" w:hAnsi="Arial" w:cs="Arial"/>
                <w:b/>
                <w:szCs w:val="18"/>
              </w:rPr>
              <w:t>Gegadigde</w:t>
            </w:r>
          </w:p>
        </w:tc>
        <w:tc>
          <w:tcPr>
            <w:tcW w:w="5873" w:type="dxa"/>
          </w:tcPr>
          <w:p w14:paraId="48E642E2" w14:textId="4844CA94" w:rsidR="003403EA" w:rsidRPr="003403EA" w:rsidRDefault="003403EA" w:rsidP="00510C41">
            <w:pPr>
              <w:tabs>
                <w:tab w:val="left" w:pos="7903"/>
              </w:tabs>
              <w:spacing w:line="240" w:lineRule="auto"/>
              <w:rPr>
                <w:rFonts w:ascii="Arial" w:hAnsi="Arial" w:cs="Arial"/>
                <w:szCs w:val="18"/>
              </w:rPr>
            </w:pPr>
            <w:r w:rsidRPr="003403EA">
              <w:rPr>
                <w:rFonts w:ascii="Arial" w:hAnsi="Arial" w:cs="Arial"/>
                <w:szCs w:val="18"/>
              </w:rPr>
              <w:t>Ondernemer die in de Selectiefase van een aanbesteding een Aanmelding heeft ingediend.</w:t>
            </w:r>
          </w:p>
        </w:tc>
      </w:tr>
      <w:tr w:rsidR="003403EA" w:rsidRPr="004E74A6" w14:paraId="45EB887A" w14:textId="77777777" w:rsidTr="7EA70C8C">
        <w:tc>
          <w:tcPr>
            <w:tcW w:w="2621" w:type="dxa"/>
          </w:tcPr>
          <w:p w14:paraId="62D63A81" w14:textId="77777777" w:rsidR="003403EA" w:rsidRPr="004E74A6" w:rsidRDefault="003403EA" w:rsidP="00510C41">
            <w:pPr>
              <w:tabs>
                <w:tab w:val="left" w:pos="7903"/>
              </w:tabs>
              <w:spacing w:line="240" w:lineRule="auto"/>
              <w:rPr>
                <w:rFonts w:ascii="Arial" w:hAnsi="Arial" w:cs="Arial"/>
                <w:b/>
                <w:szCs w:val="18"/>
              </w:rPr>
            </w:pPr>
            <w:r w:rsidRPr="004E74A6">
              <w:rPr>
                <w:rFonts w:ascii="Arial" w:hAnsi="Arial" w:cs="Arial"/>
                <w:b/>
                <w:szCs w:val="18"/>
              </w:rPr>
              <w:t>Gunningsbeslissing</w:t>
            </w:r>
          </w:p>
        </w:tc>
        <w:tc>
          <w:tcPr>
            <w:tcW w:w="5873" w:type="dxa"/>
          </w:tcPr>
          <w:p w14:paraId="4F8F4233" w14:textId="77777777" w:rsidR="003403EA" w:rsidRPr="004E74A6" w:rsidRDefault="003403EA" w:rsidP="00510C41">
            <w:pPr>
              <w:spacing w:line="240" w:lineRule="auto"/>
              <w:rPr>
                <w:rFonts w:ascii="Arial" w:hAnsi="Arial" w:cs="Arial"/>
                <w:szCs w:val="18"/>
              </w:rPr>
            </w:pPr>
            <w:r w:rsidRPr="004E74A6">
              <w:rPr>
                <w:rFonts w:ascii="Arial" w:hAnsi="Arial" w:cs="Arial"/>
                <w:szCs w:val="18"/>
              </w:rPr>
              <w:t>De keuze van de Aanbestedende dienst voor de Inschrijver(s) met wie hij de Overeenkomst waarop deze procedure betrekking heeft wil sluiten, waaronder mede wordt verstaan de keuze om geen Overeenkomst te sluiten.</w:t>
            </w:r>
          </w:p>
        </w:tc>
      </w:tr>
      <w:tr w:rsidR="003403EA" w:rsidRPr="004E74A6" w14:paraId="0C616109" w14:textId="77777777" w:rsidTr="7EA70C8C">
        <w:tc>
          <w:tcPr>
            <w:tcW w:w="2621" w:type="dxa"/>
          </w:tcPr>
          <w:p w14:paraId="77DF8403" w14:textId="77777777" w:rsidR="003403EA" w:rsidRPr="004E74A6" w:rsidRDefault="003403EA" w:rsidP="00510C41">
            <w:pPr>
              <w:tabs>
                <w:tab w:val="left" w:pos="7903"/>
              </w:tabs>
              <w:spacing w:line="240" w:lineRule="auto"/>
              <w:rPr>
                <w:rFonts w:ascii="Arial" w:hAnsi="Arial" w:cs="Arial"/>
                <w:b/>
                <w:szCs w:val="18"/>
              </w:rPr>
            </w:pPr>
            <w:r w:rsidRPr="004E74A6">
              <w:rPr>
                <w:rFonts w:ascii="Arial" w:hAnsi="Arial" w:cs="Arial"/>
                <w:b/>
                <w:szCs w:val="18"/>
              </w:rPr>
              <w:t>GVA</w:t>
            </w:r>
          </w:p>
        </w:tc>
        <w:tc>
          <w:tcPr>
            <w:tcW w:w="5873" w:type="dxa"/>
          </w:tcPr>
          <w:p w14:paraId="54D8632C" w14:textId="77777777" w:rsidR="003403EA" w:rsidRPr="004E74A6" w:rsidRDefault="003403EA" w:rsidP="00510C41">
            <w:pPr>
              <w:spacing w:line="240" w:lineRule="auto"/>
              <w:rPr>
                <w:rFonts w:ascii="Arial" w:hAnsi="Arial" w:cs="Arial"/>
                <w:szCs w:val="18"/>
              </w:rPr>
            </w:pPr>
            <w:r w:rsidRPr="004E74A6">
              <w:rPr>
                <w:rFonts w:ascii="Arial" w:hAnsi="Arial" w:cs="Arial"/>
                <w:szCs w:val="18"/>
              </w:rPr>
              <w:t>Gedragsverklaring Aanbesteden als bedoeld in artikel 4.1 van de Aanbestedingswet 2012.</w:t>
            </w:r>
          </w:p>
        </w:tc>
      </w:tr>
      <w:tr w:rsidR="003403EA" w:rsidRPr="004E74A6" w14:paraId="7711F6DF" w14:textId="77777777" w:rsidTr="7EA70C8C">
        <w:tc>
          <w:tcPr>
            <w:tcW w:w="2621" w:type="dxa"/>
          </w:tcPr>
          <w:p w14:paraId="2430C8C8" w14:textId="73E619E2" w:rsidR="003403EA" w:rsidRPr="004E74A6" w:rsidRDefault="003403EA" w:rsidP="00510C41">
            <w:pPr>
              <w:tabs>
                <w:tab w:val="left" w:pos="7903"/>
              </w:tabs>
              <w:spacing w:line="240" w:lineRule="auto"/>
              <w:rPr>
                <w:rFonts w:ascii="Arial" w:hAnsi="Arial" w:cs="Arial"/>
                <w:b/>
                <w:szCs w:val="18"/>
              </w:rPr>
            </w:pPr>
            <w:r w:rsidRPr="004E74A6">
              <w:rPr>
                <w:rFonts w:ascii="Arial" w:hAnsi="Arial" w:cs="Arial"/>
                <w:b/>
                <w:szCs w:val="18"/>
              </w:rPr>
              <w:t>Hoofdaannemer</w:t>
            </w:r>
          </w:p>
        </w:tc>
        <w:tc>
          <w:tcPr>
            <w:tcW w:w="5873" w:type="dxa"/>
          </w:tcPr>
          <w:p w14:paraId="7E93618A" w14:textId="5D7BEA50" w:rsidR="003403EA" w:rsidRPr="004E74A6" w:rsidRDefault="003403EA" w:rsidP="00510C41">
            <w:pPr>
              <w:spacing w:line="240" w:lineRule="auto"/>
              <w:rPr>
                <w:rFonts w:ascii="Arial" w:hAnsi="Arial" w:cs="Arial"/>
                <w:szCs w:val="18"/>
              </w:rPr>
            </w:pPr>
            <w:r w:rsidRPr="004E74A6">
              <w:rPr>
                <w:rFonts w:ascii="Arial" w:hAnsi="Arial" w:cs="Arial"/>
                <w:szCs w:val="18"/>
              </w:rPr>
              <w:t>De Inschrijver die een Inschrijving heeft ingediend in deze aanbestedingsprocedure en daarbij een beroep heeft gedaan op de technische bekwaamheid van één of meer Onderaannemer(s) en/of bij de eventuele uitvoering van de Opdracht gebruik maakt van één of meer Onderaannemer(s) en zowel tijdens de Aanbestedingsprocedure als tijdens de eventuele uitvoering van de Opdracht het eerste aanspreekpunt is voor Opdrachtgever.</w:t>
            </w:r>
          </w:p>
        </w:tc>
      </w:tr>
      <w:tr w:rsidR="003403EA" w:rsidRPr="004E74A6" w14:paraId="20E18AA3" w14:textId="77777777" w:rsidTr="7EA70C8C">
        <w:tc>
          <w:tcPr>
            <w:tcW w:w="2621" w:type="dxa"/>
          </w:tcPr>
          <w:p w14:paraId="0ED445C7" w14:textId="77777777" w:rsidR="003403EA" w:rsidRPr="004E74A6" w:rsidRDefault="003403EA" w:rsidP="00510C41">
            <w:pPr>
              <w:spacing w:line="240" w:lineRule="auto"/>
              <w:rPr>
                <w:rFonts w:ascii="Arial" w:hAnsi="Arial" w:cs="Arial"/>
                <w:b/>
                <w:szCs w:val="18"/>
              </w:rPr>
            </w:pPr>
            <w:r w:rsidRPr="004E74A6">
              <w:rPr>
                <w:rFonts w:ascii="Arial" w:hAnsi="Arial" w:cs="Arial"/>
                <w:b/>
                <w:szCs w:val="18"/>
              </w:rPr>
              <w:t>Inschrijver</w:t>
            </w:r>
          </w:p>
        </w:tc>
        <w:tc>
          <w:tcPr>
            <w:tcW w:w="5873" w:type="dxa"/>
          </w:tcPr>
          <w:p w14:paraId="00859CEB" w14:textId="77777777" w:rsidR="003403EA" w:rsidRPr="004E74A6" w:rsidRDefault="003403EA" w:rsidP="00510C41">
            <w:pPr>
              <w:spacing w:line="240" w:lineRule="auto"/>
              <w:rPr>
                <w:rFonts w:ascii="Arial" w:hAnsi="Arial" w:cs="Arial"/>
                <w:szCs w:val="18"/>
              </w:rPr>
            </w:pPr>
            <w:r w:rsidRPr="004E74A6">
              <w:rPr>
                <w:rFonts w:ascii="Arial" w:hAnsi="Arial" w:cs="Arial"/>
                <w:szCs w:val="18"/>
              </w:rPr>
              <w:t>Ondernemer die een Inschrijving heeft ingediend, zelfstandig, als hoofdaannemer of in een Samenwerkingsverband (combinatie).</w:t>
            </w:r>
          </w:p>
        </w:tc>
      </w:tr>
      <w:tr w:rsidR="003403EA" w:rsidRPr="004E74A6" w14:paraId="216BE0F0" w14:textId="77777777" w:rsidTr="7EA70C8C">
        <w:tc>
          <w:tcPr>
            <w:tcW w:w="2621" w:type="dxa"/>
          </w:tcPr>
          <w:p w14:paraId="07904997" w14:textId="77777777" w:rsidR="003403EA" w:rsidRPr="00DC6EFD" w:rsidRDefault="003403EA" w:rsidP="00510C41">
            <w:pPr>
              <w:spacing w:line="240" w:lineRule="auto"/>
              <w:rPr>
                <w:rFonts w:ascii="Arial" w:hAnsi="Arial" w:cs="Arial"/>
                <w:b/>
                <w:szCs w:val="18"/>
              </w:rPr>
            </w:pPr>
            <w:r w:rsidRPr="00DC6EFD">
              <w:rPr>
                <w:rFonts w:ascii="Arial" w:hAnsi="Arial" w:cs="Arial"/>
                <w:b/>
                <w:szCs w:val="18"/>
              </w:rPr>
              <w:t>Inschrijving</w:t>
            </w:r>
          </w:p>
        </w:tc>
        <w:tc>
          <w:tcPr>
            <w:tcW w:w="5873" w:type="dxa"/>
          </w:tcPr>
          <w:p w14:paraId="4563D193" w14:textId="77777777" w:rsidR="003403EA" w:rsidRPr="00DC6EFD" w:rsidRDefault="003403EA" w:rsidP="00510C41">
            <w:pPr>
              <w:spacing w:line="240" w:lineRule="auto"/>
              <w:rPr>
                <w:rFonts w:ascii="Arial" w:hAnsi="Arial" w:cs="Arial"/>
                <w:szCs w:val="18"/>
              </w:rPr>
            </w:pPr>
            <w:r w:rsidRPr="00DC6EFD">
              <w:rPr>
                <w:rFonts w:ascii="Arial" w:hAnsi="Arial" w:cs="Arial"/>
                <w:szCs w:val="18"/>
              </w:rPr>
              <w:t xml:space="preserve">Offerte uitgebracht door Inschrijver binnen de kaders van deze aanbesteding. </w:t>
            </w:r>
          </w:p>
        </w:tc>
      </w:tr>
      <w:tr w:rsidR="00DC6EFD" w:rsidRPr="004E74A6" w14:paraId="49861259" w14:textId="77777777" w:rsidTr="7EA70C8C">
        <w:tc>
          <w:tcPr>
            <w:tcW w:w="2621" w:type="dxa"/>
          </w:tcPr>
          <w:p w14:paraId="42A121F7" w14:textId="2462976F" w:rsidR="00DC6EFD" w:rsidRPr="00DC6EFD" w:rsidRDefault="00DC6EFD" w:rsidP="00510C41">
            <w:pPr>
              <w:spacing w:line="240" w:lineRule="auto"/>
              <w:rPr>
                <w:rFonts w:ascii="Arial" w:hAnsi="Arial" w:cs="Arial"/>
                <w:b/>
                <w:szCs w:val="18"/>
              </w:rPr>
            </w:pPr>
            <w:r w:rsidRPr="00DC6EFD">
              <w:rPr>
                <w:rFonts w:ascii="Arial" w:hAnsi="Arial" w:cs="Arial"/>
                <w:b/>
                <w:szCs w:val="18"/>
              </w:rPr>
              <w:t>LBB</w:t>
            </w:r>
          </w:p>
        </w:tc>
        <w:tc>
          <w:tcPr>
            <w:tcW w:w="5873" w:type="dxa"/>
          </w:tcPr>
          <w:p w14:paraId="3AA0E536" w14:textId="755834C5" w:rsidR="00DC6EFD" w:rsidRPr="00DC6EFD" w:rsidRDefault="00DC6EFD" w:rsidP="00510C41">
            <w:pPr>
              <w:spacing w:line="240" w:lineRule="auto"/>
              <w:rPr>
                <w:rFonts w:ascii="Arial" w:hAnsi="Arial" w:cs="Arial"/>
                <w:szCs w:val="18"/>
              </w:rPr>
            </w:pPr>
            <w:r w:rsidRPr="00DC6EFD">
              <w:rPr>
                <w:rFonts w:ascii="Arial" w:hAnsi="Arial" w:cs="Arial"/>
                <w:szCs w:val="18"/>
              </w:rPr>
              <w:t xml:space="preserve">Landelijk Bureau </w:t>
            </w:r>
            <w:proofErr w:type="spellStart"/>
            <w:r w:rsidRPr="00DC6EFD">
              <w:rPr>
                <w:rFonts w:ascii="Arial" w:hAnsi="Arial" w:cs="Arial"/>
                <w:szCs w:val="18"/>
              </w:rPr>
              <w:t>Bibob</w:t>
            </w:r>
            <w:proofErr w:type="spellEnd"/>
            <w:r w:rsidRPr="00DC6EFD">
              <w:rPr>
                <w:rFonts w:ascii="Arial" w:hAnsi="Arial" w:cs="Arial"/>
                <w:szCs w:val="18"/>
              </w:rPr>
              <w:t>.</w:t>
            </w:r>
          </w:p>
        </w:tc>
      </w:tr>
      <w:tr w:rsidR="00DC6EFD" w:rsidRPr="004E74A6" w14:paraId="2E0EF44B" w14:textId="77777777" w:rsidTr="7EA70C8C">
        <w:tc>
          <w:tcPr>
            <w:tcW w:w="2621" w:type="dxa"/>
          </w:tcPr>
          <w:p w14:paraId="377AAFFB" w14:textId="77777777" w:rsidR="00DC6EFD" w:rsidRPr="004E74A6" w:rsidRDefault="00DC6EFD" w:rsidP="00510C41">
            <w:pPr>
              <w:spacing w:line="240" w:lineRule="auto"/>
              <w:rPr>
                <w:rFonts w:ascii="Arial" w:hAnsi="Arial" w:cs="Arial"/>
                <w:b/>
                <w:szCs w:val="18"/>
              </w:rPr>
            </w:pPr>
            <w:r w:rsidRPr="004E74A6">
              <w:rPr>
                <w:rFonts w:ascii="Arial" w:hAnsi="Arial" w:cs="Arial"/>
                <w:b/>
                <w:szCs w:val="18"/>
              </w:rPr>
              <w:t>Minimumeisen</w:t>
            </w:r>
          </w:p>
        </w:tc>
        <w:tc>
          <w:tcPr>
            <w:tcW w:w="5873" w:type="dxa"/>
          </w:tcPr>
          <w:p w14:paraId="78BE0D3E" w14:textId="77777777" w:rsidR="00DC6EFD" w:rsidRPr="004E74A6" w:rsidRDefault="00DC6EFD" w:rsidP="00510C41">
            <w:pPr>
              <w:spacing w:line="240" w:lineRule="auto"/>
              <w:rPr>
                <w:rFonts w:ascii="Arial" w:hAnsi="Arial" w:cs="Arial"/>
                <w:szCs w:val="18"/>
              </w:rPr>
            </w:pPr>
            <w:r w:rsidRPr="004E74A6">
              <w:rPr>
                <w:rFonts w:ascii="Arial" w:hAnsi="Arial" w:cs="Arial"/>
                <w:szCs w:val="18"/>
              </w:rPr>
              <w:t>Eisen van kwalitatieve aard waaraan een Inschrijver moet voldoen teneinde voor (verdere) deelneming aan de aanbestedingsprocedure in aanmerking te komen (‘knock-out eisen’).</w:t>
            </w:r>
          </w:p>
        </w:tc>
      </w:tr>
      <w:tr w:rsidR="00DC6EFD" w:rsidRPr="004E74A6" w14:paraId="43A7287F" w14:textId="77777777" w:rsidTr="7EA70C8C">
        <w:tc>
          <w:tcPr>
            <w:tcW w:w="2621" w:type="dxa"/>
          </w:tcPr>
          <w:p w14:paraId="373531BD" w14:textId="77777777" w:rsidR="00DC6EFD" w:rsidRPr="004E74A6" w:rsidRDefault="00DC6EFD" w:rsidP="00510C41">
            <w:pPr>
              <w:spacing w:line="240" w:lineRule="auto"/>
              <w:rPr>
                <w:rFonts w:ascii="Arial" w:hAnsi="Arial" w:cs="Arial"/>
                <w:b/>
                <w:szCs w:val="18"/>
              </w:rPr>
            </w:pPr>
            <w:r w:rsidRPr="004E74A6">
              <w:rPr>
                <w:rFonts w:ascii="Arial" w:hAnsi="Arial" w:cs="Arial"/>
                <w:b/>
                <w:szCs w:val="18"/>
              </w:rPr>
              <w:t>Nota van inlichtingen</w:t>
            </w:r>
          </w:p>
        </w:tc>
        <w:tc>
          <w:tcPr>
            <w:tcW w:w="5873" w:type="dxa"/>
          </w:tcPr>
          <w:p w14:paraId="0EC200D8" w14:textId="77777777" w:rsidR="00DC6EFD" w:rsidRPr="004E74A6" w:rsidRDefault="00DC6EFD" w:rsidP="00510C41">
            <w:pPr>
              <w:spacing w:line="240" w:lineRule="auto"/>
              <w:rPr>
                <w:rFonts w:ascii="Arial" w:hAnsi="Arial" w:cs="Arial"/>
                <w:szCs w:val="18"/>
              </w:rPr>
            </w:pPr>
            <w:r w:rsidRPr="004E74A6">
              <w:rPr>
                <w:rFonts w:ascii="Arial" w:hAnsi="Arial" w:cs="Arial"/>
                <w:szCs w:val="18"/>
              </w:rPr>
              <w:t>Schriftelijke reactie van de Aanbestedende dienst op door Ondernemers tijdig en op de juiste wijze naar aanleiding van de Aanbestedingsstukken gestelde vragen. De Nota van Inlichtingen kan ook mededelingen en kleine wijzigingen bevatten vanuit de Aanbestedende dienst. Indien sprake is van de beantwoording van vragen in een elektronisch systeem, dan dient elke afzonderlijke beantwoording begrepen te worden als Nota van inlichtingen.</w:t>
            </w:r>
          </w:p>
        </w:tc>
      </w:tr>
      <w:tr w:rsidR="00DC6EFD" w:rsidRPr="004E74A6" w14:paraId="31A5F283" w14:textId="77777777" w:rsidTr="7EA70C8C">
        <w:tc>
          <w:tcPr>
            <w:tcW w:w="2621" w:type="dxa"/>
          </w:tcPr>
          <w:p w14:paraId="7EC97BA8" w14:textId="4D4ED3EC" w:rsidR="00DC6EFD" w:rsidRPr="004E74A6" w:rsidRDefault="00DC6EFD" w:rsidP="00510C41">
            <w:pPr>
              <w:spacing w:line="240" w:lineRule="auto"/>
              <w:rPr>
                <w:rFonts w:ascii="Arial" w:hAnsi="Arial" w:cs="Arial"/>
                <w:b/>
                <w:szCs w:val="18"/>
              </w:rPr>
            </w:pPr>
            <w:r w:rsidRPr="004E74A6">
              <w:rPr>
                <w:rFonts w:ascii="Arial" w:hAnsi="Arial" w:cs="Arial"/>
                <w:b/>
                <w:szCs w:val="18"/>
              </w:rPr>
              <w:t>Onderaannemer</w:t>
            </w:r>
          </w:p>
        </w:tc>
        <w:tc>
          <w:tcPr>
            <w:tcW w:w="5873" w:type="dxa"/>
          </w:tcPr>
          <w:p w14:paraId="1299CEF9" w14:textId="77777777" w:rsidR="00DC6EFD" w:rsidRPr="004E74A6" w:rsidRDefault="00DC6EFD" w:rsidP="00510C41">
            <w:pPr>
              <w:spacing w:line="240" w:lineRule="auto"/>
              <w:rPr>
                <w:rFonts w:ascii="Arial" w:hAnsi="Arial" w:cs="Arial"/>
                <w:szCs w:val="18"/>
              </w:rPr>
            </w:pPr>
            <w:r w:rsidRPr="004E74A6">
              <w:rPr>
                <w:rFonts w:ascii="Arial" w:hAnsi="Arial" w:cs="Arial"/>
                <w:szCs w:val="18"/>
              </w:rPr>
              <w:t xml:space="preserve">Een Ondernemer waarop een Hoofdaannemer, </w:t>
            </w:r>
            <w:r w:rsidRPr="004E74A6">
              <w:rPr>
                <w:rFonts w:ascii="Arial" w:hAnsi="Arial" w:cs="Arial"/>
                <w:iCs/>
                <w:szCs w:val="18"/>
              </w:rPr>
              <w:t xml:space="preserve">ongeacht de juridische aard van de met Hoofdaannemer bestaande banden, in het </w:t>
            </w:r>
            <w:r w:rsidRPr="004E74A6">
              <w:rPr>
                <w:rFonts w:ascii="Arial" w:hAnsi="Arial" w:cs="Arial"/>
                <w:iCs/>
                <w:szCs w:val="18"/>
              </w:rPr>
              <w:lastRenderedPageBreak/>
              <w:t xml:space="preserve">kader van de aanbestedingsprocedure </w:t>
            </w:r>
            <w:r w:rsidRPr="004E74A6">
              <w:rPr>
                <w:rFonts w:ascii="Arial" w:hAnsi="Arial" w:cs="Arial"/>
                <w:szCs w:val="18"/>
              </w:rPr>
              <w:t>een beroep op de technische bekwaamheid heeft gedaan en/of enkel ten aanzien van de uitvoering van (een deel van) de opdracht een beroep doet.</w:t>
            </w:r>
          </w:p>
        </w:tc>
      </w:tr>
      <w:tr w:rsidR="00DC6EFD" w:rsidRPr="004E74A6" w14:paraId="6E70F7C6" w14:textId="77777777" w:rsidTr="7EA70C8C">
        <w:tc>
          <w:tcPr>
            <w:tcW w:w="2621" w:type="dxa"/>
          </w:tcPr>
          <w:p w14:paraId="46554D14" w14:textId="77777777" w:rsidR="00DC6EFD" w:rsidRPr="004E74A6" w:rsidRDefault="00DC6EFD" w:rsidP="00510C41">
            <w:pPr>
              <w:spacing w:line="240" w:lineRule="auto"/>
              <w:rPr>
                <w:rFonts w:ascii="Arial" w:hAnsi="Arial" w:cs="Arial"/>
                <w:b/>
                <w:szCs w:val="18"/>
              </w:rPr>
            </w:pPr>
            <w:r w:rsidRPr="004E74A6">
              <w:rPr>
                <w:rFonts w:ascii="Arial" w:hAnsi="Arial" w:cs="Arial"/>
                <w:b/>
                <w:szCs w:val="18"/>
              </w:rPr>
              <w:lastRenderedPageBreak/>
              <w:t>Ondernemer</w:t>
            </w:r>
          </w:p>
        </w:tc>
        <w:tc>
          <w:tcPr>
            <w:tcW w:w="5873" w:type="dxa"/>
          </w:tcPr>
          <w:p w14:paraId="517AC8AA" w14:textId="64A6C3B3" w:rsidR="00DC6EFD" w:rsidRPr="004E74A6" w:rsidRDefault="00DC6EFD" w:rsidP="00510C41">
            <w:pPr>
              <w:spacing w:line="240" w:lineRule="auto"/>
              <w:rPr>
                <w:rFonts w:ascii="Arial" w:hAnsi="Arial" w:cs="Arial"/>
                <w:szCs w:val="18"/>
              </w:rPr>
            </w:pPr>
            <w:r w:rsidRPr="00DC6EFD">
              <w:rPr>
                <w:rFonts w:ascii="Arial" w:hAnsi="Arial" w:cs="Arial"/>
                <w:szCs w:val="18"/>
              </w:rPr>
              <w:t>De term Ondernemer, die zowel de termen aannemer, leverancier of dienstverlener dekt, omvat elke natuurlijke persoon of rechtspersoon of openbaar lichaam of elke combinatie van deze personen en/of lichamen die de uitvoering van werken en/of werkzaamheden en/of de levering van producten en/of diensten op de markt aanbiedt.</w:t>
            </w:r>
          </w:p>
        </w:tc>
      </w:tr>
      <w:tr w:rsidR="00DC6EFD" w:rsidRPr="004E74A6" w14:paraId="25DB9332" w14:textId="77777777" w:rsidTr="7EA70C8C">
        <w:tc>
          <w:tcPr>
            <w:tcW w:w="2621" w:type="dxa"/>
          </w:tcPr>
          <w:p w14:paraId="7EDE54D9" w14:textId="77777777" w:rsidR="00DC6EFD" w:rsidRPr="004E74A6" w:rsidRDefault="00DC6EFD" w:rsidP="00510C41">
            <w:pPr>
              <w:spacing w:line="240" w:lineRule="auto"/>
              <w:rPr>
                <w:rFonts w:ascii="Arial" w:hAnsi="Arial" w:cs="Arial"/>
                <w:b/>
                <w:szCs w:val="18"/>
              </w:rPr>
            </w:pPr>
            <w:r w:rsidRPr="004E74A6">
              <w:rPr>
                <w:rFonts w:ascii="Arial" w:hAnsi="Arial" w:cs="Arial"/>
                <w:b/>
                <w:szCs w:val="18"/>
              </w:rPr>
              <w:t>Opdracht</w:t>
            </w:r>
          </w:p>
        </w:tc>
        <w:tc>
          <w:tcPr>
            <w:tcW w:w="5873" w:type="dxa"/>
          </w:tcPr>
          <w:p w14:paraId="3269F4A8" w14:textId="77777777" w:rsidR="00DC6EFD" w:rsidRPr="004E74A6" w:rsidRDefault="00DC6EFD" w:rsidP="00510C41">
            <w:pPr>
              <w:spacing w:line="240" w:lineRule="auto"/>
              <w:rPr>
                <w:rFonts w:ascii="Arial" w:hAnsi="Arial" w:cs="Arial"/>
                <w:szCs w:val="18"/>
              </w:rPr>
            </w:pPr>
            <w:r w:rsidRPr="004E74A6">
              <w:rPr>
                <w:rFonts w:ascii="Arial" w:hAnsi="Arial" w:cs="Arial"/>
                <w:szCs w:val="18"/>
              </w:rPr>
              <w:t>De leveringen en of diensten die door de winnende Inschrijver(s) conform de Overeenkomst uitgevoerd worden. De Opdracht is toegelicht in Hoofdstuk 2 van de Aanbestedingsleidraad en bijbehorende Bijlagen.</w:t>
            </w:r>
          </w:p>
        </w:tc>
      </w:tr>
      <w:tr w:rsidR="00DC6EFD" w:rsidRPr="004E74A6" w14:paraId="56EC714F" w14:textId="77777777" w:rsidTr="7EA70C8C">
        <w:tc>
          <w:tcPr>
            <w:tcW w:w="2621" w:type="dxa"/>
          </w:tcPr>
          <w:p w14:paraId="6F438F19" w14:textId="77777777" w:rsidR="00DC6EFD" w:rsidRPr="004E74A6" w:rsidRDefault="00DC6EFD" w:rsidP="00510C41">
            <w:pPr>
              <w:spacing w:line="240" w:lineRule="auto"/>
              <w:rPr>
                <w:rFonts w:ascii="Arial" w:hAnsi="Arial" w:cs="Arial"/>
                <w:b/>
                <w:szCs w:val="18"/>
              </w:rPr>
            </w:pPr>
            <w:r w:rsidRPr="004E74A6">
              <w:rPr>
                <w:rFonts w:ascii="Arial" w:hAnsi="Arial" w:cs="Arial"/>
                <w:b/>
                <w:szCs w:val="18"/>
              </w:rPr>
              <w:t>Opdrachtnemer</w:t>
            </w:r>
          </w:p>
        </w:tc>
        <w:tc>
          <w:tcPr>
            <w:tcW w:w="5873" w:type="dxa"/>
          </w:tcPr>
          <w:p w14:paraId="0DD59CC9" w14:textId="77777777" w:rsidR="00DC6EFD" w:rsidRPr="004E74A6" w:rsidRDefault="00DC6EFD" w:rsidP="00510C41">
            <w:pPr>
              <w:tabs>
                <w:tab w:val="left" w:pos="7903"/>
              </w:tabs>
              <w:spacing w:line="240" w:lineRule="auto"/>
              <w:rPr>
                <w:rFonts w:ascii="Arial" w:hAnsi="Arial" w:cs="Arial"/>
                <w:szCs w:val="18"/>
              </w:rPr>
            </w:pPr>
            <w:r w:rsidRPr="004E74A6">
              <w:rPr>
                <w:rFonts w:ascii="Arial" w:hAnsi="Arial" w:cs="Arial"/>
                <w:szCs w:val="18"/>
              </w:rPr>
              <w:t>De Inschrijver met wie Opdrachtgever de Overeenkomst heeft gesloten.</w:t>
            </w:r>
          </w:p>
        </w:tc>
      </w:tr>
      <w:tr w:rsidR="00DC6EFD" w:rsidRPr="004E74A6" w14:paraId="3DD4C865" w14:textId="77777777" w:rsidTr="7EA70C8C">
        <w:tc>
          <w:tcPr>
            <w:tcW w:w="2621" w:type="dxa"/>
          </w:tcPr>
          <w:p w14:paraId="47C3B692" w14:textId="10A9F6EC" w:rsidR="00DC6EFD" w:rsidRPr="004E74A6" w:rsidRDefault="00DC6EFD" w:rsidP="00510C41">
            <w:pPr>
              <w:spacing w:line="240" w:lineRule="auto"/>
              <w:rPr>
                <w:rFonts w:ascii="Arial" w:hAnsi="Arial" w:cs="Arial"/>
                <w:b/>
                <w:szCs w:val="18"/>
              </w:rPr>
            </w:pPr>
            <w:r w:rsidRPr="004E74A6">
              <w:rPr>
                <w:rFonts w:ascii="Arial" w:hAnsi="Arial" w:cs="Arial"/>
                <w:b/>
                <w:szCs w:val="18"/>
              </w:rPr>
              <w:t>Overeenkomst</w:t>
            </w:r>
          </w:p>
        </w:tc>
        <w:tc>
          <w:tcPr>
            <w:tcW w:w="5873" w:type="dxa"/>
          </w:tcPr>
          <w:p w14:paraId="3A3FD4D5" w14:textId="07AD7630" w:rsidR="00DC6EFD" w:rsidRPr="004E74A6" w:rsidRDefault="00DC6EFD" w:rsidP="00510C41">
            <w:pPr>
              <w:tabs>
                <w:tab w:val="left" w:pos="7903"/>
              </w:tabs>
              <w:spacing w:line="240" w:lineRule="auto"/>
              <w:rPr>
                <w:rFonts w:ascii="Arial" w:hAnsi="Arial" w:cs="Arial"/>
                <w:szCs w:val="18"/>
              </w:rPr>
            </w:pPr>
            <w:r w:rsidRPr="004E74A6">
              <w:rPr>
                <w:rFonts w:ascii="Arial" w:hAnsi="Arial" w:cs="Arial"/>
                <w:szCs w:val="18"/>
              </w:rPr>
              <w:t>De wederkerige raamovereenkomst, dienstverleningsovereenkomst en/of overeenkomst tot leveringen op basis waarvan de Opdracht wordt uitgevoerd en op de totstandkoming waarvan deze aanbestedingsprocedure ziet.</w:t>
            </w:r>
          </w:p>
        </w:tc>
      </w:tr>
      <w:tr w:rsidR="00DC6EFD" w:rsidRPr="004E74A6" w14:paraId="79AF55D1" w14:textId="77777777" w:rsidTr="7EA70C8C">
        <w:tc>
          <w:tcPr>
            <w:tcW w:w="2621" w:type="dxa"/>
          </w:tcPr>
          <w:p w14:paraId="0ACAA80A" w14:textId="62658BF2" w:rsidR="00DC6EFD" w:rsidRPr="00DC6EFD" w:rsidRDefault="00DC6EFD" w:rsidP="00510C41">
            <w:pPr>
              <w:spacing w:line="240" w:lineRule="auto"/>
              <w:rPr>
                <w:rFonts w:ascii="Arial" w:hAnsi="Arial" w:cs="Arial"/>
                <w:b/>
                <w:szCs w:val="18"/>
              </w:rPr>
            </w:pPr>
            <w:r w:rsidRPr="00DC6EFD">
              <w:rPr>
                <w:rFonts w:ascii="Arial" w:hAnsi="Arial" w:cs="Arial"/>
                <w:b/>
                <w:szCs w:val="18"/>
              </w:rPr>
              <w:t>Penvoerder</w:t>
            </w:r>
          </w:p>
        </w:tc>
        <w:tc>
          <w:tcPr>
            <w:tcW w:w="5873" w:type="dxa"/>
          </w:tcPr>
          <w:p w14:paraId="1B9D3963" w14:textId="6CB6B673" w:rsidR="00DC6EFD" w:rsidRPr="00DC6EFD" w:rsidRDefault="00DC6EFD" w:rsidP="00510C41">
            <w:pPr>
              <w:tabs>
                <w:tab w:val="left" w:pos="7903"/>
              </w:tabs>
              <w:spacing w:line="240" w:lineRule="auto"/>
              <w:rPr>
                <w:rFonts w:ascii="Arial" w:hAnsi="Arial" w:cs="Arial"/>
                <w:szCs w:val="18"/>
              </w:rPr>
            </w:pPr>
            <w:r w:rsidRPr="00DC6EFD">
              <w:rPr>
                <w:rFonts w:ascii="Arial" w:hAnsi="Arial" w:cs="Arial"/>
                <w:szCs w:val="18"/>
              </w:rPr>
              <w:t>Namens de Combinatie indienende entiteit die zowel tijdens de aanbesteding als tijdens de uitvoering van de opdracht het eerste aanspreekpunt is voor Opdrachtgever.</w:t>
            </w:r>
          </w:p>
        </w:tc>
      </w:tr>
      <w:tr w:rsidR="00DC6EFD" w:rsidRPr="004E74A6" w14:paraId="1D697777" w14:textId="77777777" w:rsidTr="7EA70C8C">
        <w:tc>
          <w:tcPr>
            <w:tcW w:w="2621" w:type="dxa"/>
          </w:tcPr>
          <w:p w14:paraId="27189C71" w14:textId="43975BB3" w:rsidR="00DC6EFD" w:rsidRPr="004E74A6" w:rsidRDefault="00DC6EFD" w:rsidP="00510C41">
            <w:pPr>
              <w:spacing w:line="240" w:lineRule="auto"/>
              <w:rPr>
                <w:rFonts w:ascii="Arial" w:hAnsi="Arial" w:cs="Arial"/>
                <w:b/>
                <w:szCs w:val="18"/>
              </w:rPr>
            </w:pPr>
            <w:r w:rsidRPr="004E74A6">
              <w:rPr>
                <w:rFonts w:ascii="Arial" w:hAnsi="Arial" w:cs="Arial"/>
                <w:b/>
                <w:szCs w:val="18"/>
              </w:rPr>
              <w:t>Samenwerkingsverband (combinatie)</w:t>
            </w:r>
          </w:p>
        </w:tc>
        <w:tc>
          <w:tcPr>
            <w:tcW w:w="5873" w:type="dxa"/>
          </w:tcPr>
          <w:p w14:paraId="7636550B" w14:textId="20A5C682" w:rsidR="00DC6EFD" w:rsidRPr="004E74A6" w:rsidRDefault="00DC6EFD" w:rsidP="00510C41">
            <w:pPr>
              <w:tabs>
                <w:tab w:val="left" w:pos="7903"/>
              </w:tabs>
              <w:spacing w:line="240" w:lineRule="auto"/>
              <w:rPr>
                <w:rFonts w:ascii="Arial" w:hAnsi="Arial" w:cs="Arial"/>
                <w:szCs w:val="18"/>
              </w:rPr>
            </w:pPr>
            <w:r w:rsidRPr="004E74A6">
              <w:rPr>
                <w:rFonts w:ascii="Arial" w:hAnsi="Arial" w:cs="Arial"/>
                <w:szCs w:val="18"/>
              </w:rPr>
              <w:t>Een combinatie van Ondernemers in de hoedanigheid van Inschrijver welke afzonderlijk hoofdelijk aansprakelijk zijn voor de Inschrijving en de uitvoering van de Opdracht.</w:t>
            </w:r>
          </w:p>
        </w:tc>
      </w:tr>
      <w:tr w:rsidR="00DC6EFD" w:rsidRPr="004E74A6" w14:paraId="679256E7" w14:textId="77777777" w:rsidTr="7EA70C8C">
        <w:tc>
          <w:tcPr>
            <w:tcW w:w="2621" w:type="dxa"/>
          </w:tcPr>
          <w:p w14:paraId="7218DC6E" w14:textId="12BD32F6" w:rsidR="00DC6EFD" w:rsidRPr="004E74A6" w:rsidRDefault="00DC6EFD" w:rsidP="00510C41">
            <w:pPr>
              <w:tabs>
                <w:tab w:val="left" w:pos="7903"/>
              </w:tabs>
              <w:spacing w:line="240" w:lineRule="auto"/>
              <w:rPr>
                <w:rFonts w:ascii="Arial" w:hAnsi="Arial" w:cs="Arial"/>
                <w:b/>
                <w:szCs w:val="18"/>
              </w:rPr>
            </w:pPr>
            <w:r w:rsidRPr="004E74A6">
              <w:rPr>
                <w:rFonts w:ascii="Arial" w:hAnsi="Arial" w:cs="Arial"/>
                <w:b/>
                <w:szCs w:val="18"/>
              </w:rPr>
              <w:t>Schriftelijk(e)</w:t>
            </w:r>
          </w:p>
        </w:tc>
        <w:tc>
          <w:tcPr>
            <w:tcW w:w="5873" w:type="dxa"/>
          </w:tcPr>
          <w:p w14:paraId="3ECD5DC0" w14:textId="7F58B0A6" w:rsidR="00DC6EFD" w:rsidRPr="004E74A6" w:rsidRDefault="00DC6EFD" w:rsidP="00510C41">
            <w:pPr>
              <w:tabs>
                <w:tab w:val="left" w:pos="7903"/>
              </w:tabs>
              <w:spacing w:line="240" w:lineRule="auto"/>
              <w:rPr>
                <w:rFonts w:ascii="Arial" w:hAnsi="Arial" w:cs="Arial"/>
                <w:szCs w:val="18"/>
              </w:rPr>
            </w:pPr>
            <w:r w:rsidRPr="004E74A6">
              <w:rPr>
                <w:rFonts w:ascii="Arial" w:hAnsi="Arial" w:cs="Arial"/>
                <w:szCs w:val="18"/>
              </w:rPr>
              <w:t>Elk uit woorden of cijfers bestaand geheel dat kan worden gelezen, gereproduceerd en vervolgens medegedeeld, daaronder begrepen met elektronische middelen overgebrachte of opgeslagen informatie.</w:t>
            </w:r>
          </w:p>
        </w:tc>
      </w:tr>
      <w:tr w:rsidR="00DC6EFD" w:rsidRPr="004E74A6" w14:paraId="52CCA41A" w14:textId="77777777" w:rsidTr="7EA70C8C">
        <w:tc>
          <w:tcPr>
            <w:tcW w:w="2621" w:type="dxa"/>
          </w:tcPr>
          <w:p w14:paraId="0464C5FD" w14:textId="45432A47" w:rsidR="00DC6EFD" w:rsidRPr="004E74A6" w:rsidRDefault="00DC6EFD" w:rsidP="00510C41">
            <w:pPr>
              <w:tabs>
                <w:tab w:val="left" w:pos="7903"/>
              </w:tabs>
              <w:spacing w:line="240" w:lineRule="auto"/>
              <w:rPr>
                <w:rFonts w:ascii="Arial" w:hAnsi="Arial" w:cs="Arial"/>
                <w:b/>
              </w:rPr>
            </w:pPr>
            <w:r w:rsidRPr="004E74A6">
              <w:rPr>
                <w:rFonts w:ascii="Arial" w:hAnsi="Arial" w:cs="Arial"/>
                <w:b/>
              </w:rPr>
              <w:t>SROI</w:t>
            </w:r>
          </w:p>
        </w:tc>
        <w:tc>
          <w:tcPr>
            <w:tcW w:w="5873" w:type="dxa"/>
          </w:tcPr>
          <w:p w14:paraId="290C2AA4" w14:textId="472ED33F" w:rsidR="00DC6EFD" w:rsidRPr="004E74A6" w:rsidRDefault="00DC6EFD" w:rsidP="00510C41">
            <w:pPr>
              <w:tabs>
                <w:tab w:val="left" w:pos="7903"/>
              </w:tabs>
              <w:spacing w:line="240" w:lineRule="auto"/>
              <w:rPr>
                <w:rFonts w:ascii="Arial" w:hAnsi="Arial" w:cs="Arial"/>
                <w:szCs w:val="18"/>
              </w:rPr>
            </w:pPr>
            <w:proofErr w:type="spellStart"/>
            <w:r w:rsidRPr="004E74A6">
              <w:rPr>
                <w:rFonts w:ascii="Arial" w:hAnsi="Arial" w:cs="Arial"/>
              </w:rPr>
              <w:t>Social</w:t>
            </w:r>
            <w:proofErr w:type="spellEnd"/>
            <w:r w:rsidRPr="004E74A6">
              <w:rPr>
                <w:rFonts w:ascii="Arial" w:hAnsi="Arial" w:cs="Arial"/>
              </w:rPr>
              <w:t xml:space="preserve"> return on investment.</w:t>
            </w:r>
          </w:p>
        </w:tc>
      </w:tr>
      <w:tr w:rsidR="00DC6EFD" w:rsidRPr="004E74A6" w14:paraId="74B81ABE" w14:textId="77777777" w:rsidTr="7EA70C8C">
        <w:tc>
          <w:tcPr>
            <w:tcW w:w="2621" w:type="dxa"/>
          </w:tcPr>
          <w:p w14:paraId="010CC7C4" w14:textId="77777777" w:rsidR="00DC6EFD" w:rsidRPr="004E74A6" w:rsidRDefault="00DC6EFD" w:rsidP="00510C41">
            <w:pPr>
              <w:tabs>
                <w:tab w:val="left" w:pos="7903"/>
              </w:tabs>
              <w:spacing w:line="240" w:lineRule="auto"/>
              <w:rPr>
                <w:rFonts w:ascii="Arial" w:hAnsi="Arial" w:cs="Arial"/>
                <w:b/>
                <w:szCs w:val="18"/>
              </w:rPr>
            </w:pPr>
            <w:proofErr w:type="spellStart"/>
            <w:r w:rsidRPr="004E74A6">
              <w:rPr>
                <w:rFonts w:ascii="Arial" w:hAnsi="Arial" w:cs="Arial"/>
                <w:b/>
                <w:szCs w:val="18"/>
              </w:rPr>
              <w:t>TenderNed</w:t>
            </w:r>
            <w:proofErr w:type="spellEnd"/>
          </w:p>
        </w:tc>
        <w:tc>
          <w:tcPr>
            <w:tcW w:w="5873" w:type="dxa"/>
          </w:tcPr>
          <w:p w14:paraId="625868C4" w14:textId="77777777" w:rsidR="00DC6EFD" w:rsidRPr="004E74A6" w:rsidRDefault="00DC6EFD" w:rsidP="00510C41">
            <w:pPr>
              <w:tabs>
                <w:tab w:val="left" w:pos="7903"/>
              </w:tabs>
              <w:spacing w:line="240" w:lineRule="auto"/>
              <w:rPr>
                <w:rFonts w:ascii="Arial" w:hAnsi="Arial" w:cs="Arial"/>
                <w:szCs w:val="18"/>
              </w:rPr>
            </w:pPr>
            <w:r w:rsidRPr="004E74A6">
              <w:rPr>
                <w:rFonts w:ascii="Arial" w:hAnsi="Arial" w:cs="Arial"/>
                <w:szCs w:val="18"/>
              </w:rPr>
              <w:t xml:space="preserve">Het elektronische systeem voor aanbestedingen als bedoeld in artikel 4.13 van de Aanbestedingswet 2012. Zie </w:t>
            </w:r>
            <w:hyperlink r:id="rId14" w:history="1">
              <w:r w:rsidRPr="004E74A6">
                <w:rPr>
                  <w:rStyle w:val="Hyperlink"/>
                  <w:rFonts w:ascii="Arial" w:hAnsi="Arial" w:cs="Arial"/>
                  <w:szCs w:val="18"/>
                </w:rPr>
                <w:t>www.TenderNed.nl</w:t>
              </w:r>
            </w:hyperlink>
          </w:p>
        </w:tc>
      </w:tr>
      <w:tr w:rsidR="00DC6EFD" w:rsidRPr="004E74A6" w14:paraId="12015761" w14:textId="77777777" w:rsidTr="7EA70C8C">
        <w:tc>
          <w:tcPr>
            <w:tcW w:w="2621" w:type="dxa"/>
          </w:tcPr>
          <w:p w14:paraId="55E6D3C6" w14:textId="77777777" w:rsidR="00DC6EFD" w:rsidRPr="004E74A6" w:rsidRDefault="00DC6EFD" w:rsidP="00510C41">
            <w:pPr>
              <w:tabs>
                <w:tab w:val="left" w:pos="7903"/>
              </w:tabs>
              <w:spacing w:line="240" w:lineRule="auto"/>
              <w:rPr>
                <w:rFonts w:ascii="Arial" w:hAnsi="Arial" w:cs="Arial"/>
                <w:b/>
                <w:szCs w:val="18"/>
              </w:rPr>
            </w:pPr>
            <w:r w:rsidRPr="004E74A6">
              <w:rPr>
                <w:rFonts w:ascii="Arial" w:hAnsi="Arial" w:cs="Arial"/>
                <w:b/>
                <w:szCs w:val="18"/>
              </w:rPr>
              <w:t>Uitsluitingsgrond</w:t>
            </w:r>
          </w:p>
        </w:tc>
        <w:tc>
          <w:tcPr>
            <w:tcW w:w="5873" w:type="dxa"/>
          </w:tcPr>
          <w:p w14:paraId="13572A60" w14:textId="77777777" w:rsidR="00DC6EFD" w:rsidRPr="004E74A6" w:rsidRDefault="00DC6EFD" w:rsidP="00510C41">
            <w:pPr>
              <w:tabs>
                <w:tab w:val="left" w:pos="7903"/>
              </w:tabs>
              <w:spacing w:line="240" w:lineRule="auto"/>
              <w:rPr>
                <w:rFonts w:ascii="Arial" w:hAnsi="Arial" w:cs="Arial"/>
                <w:szCs w:val="18"/>
              </w:rPr>
            </w:pPr>
            <w:r w:rsidRPr="004E74A6">
              <w:rPr>
                <w:rFonts w:ascii="Arial" w:hAnsi="Arial" w:cs="Arial"/>
                <w:szCs w:val="18"/>
              </w:rPr>
              <w:t>Grond de aanbieder betreffende die diens uitsluiting van deelname aan aanbestedingen in het algemeen kunnen rechtvaardigen zoals vermeld in de artikelen 2.86 en 2.87 van de Aanbestedingswet 2012.</w:t>
            </w:r>
          </w:p>
        </w:tc>
      </w:tr>
      <w:tr w:rsidR="00DC6EFD" w:rsidRPr="004E74A6" w14:paraId="7A1FCCD6" w14:textId="77777777" w:rsidTr="7EA70C8C">
        <w:tc>
          <w:tcPr>
            <w:tcW w:w="2621" w:type="dxa"/>
          </w:tcPr>
          <w:p w14:paraId="75751A2F" w14:textId="687FF459" w:rsidR="00DC6EFD" w:rsidRPr="00DC6EFD" w:rsidRDefault="00DC6EFD" w:rsidP="00510C41">
            <w:pPr>
              <w:tabs>
                <w:tab w:val="left" w:pos="7903"/>
              </w:tabs>
              <w:spacing w:line="240" w:lineRule="auto"/>
              <w:rPr>
                <w:rFonts w:ascii="Arial" w:hAnsi="Arial" w:cs="Arial"/>
                <w:b/>
                <w:szCs w:val="18"/>
              </w:rPr>
            </w:pPr>
            <w:r w:rsidRPr="00DC6EFD">
              <w:rPr>
                <w:rFonts w:ascii="Arial" w:hAnsi="Arial" w:cs="Arial"/>
                <w:b/>
                <w:szCs w:val="18"/>
              </w:rPr>
              <w:t>VOG (</w:t>
            </w:r>
            <w:proofErr w:type="spellStart"/>
            <w:r w:rsidRPr="00DC6EFD">
              <w:rPr>
                <w:rFonts w:ascii="Arial" w:hAnsi="Arial" w:cs="Arial"/>
                <w:b/>
                <w:szCs w:val="18"/>
              </w:rPr>
              <w:t>rp</w:t>
            </w:r>
            <w:proofErr w:type="spellEnd"/>
            <w:r w:rsidRPr="00DC6EFD">
              <w:rPr>
                <w:rFonts w:ascii="Arial" w:hAnsi="Arial" w:cs="Arial"/>
                <w:b/>
                <w:szCs w:val="18"/>
              </w:rPr>
              <w:t>)</w:t>
            </w:r>
          </w:p>
        </w:tc>
        <w:tc>
          <w:tcPr>
            <w:tcW w:w="5873" w:type="dxa"/>
          </w:tcPr>
          <w:p w14:paraId="287A6274" w14:textId="0FCDE45C" w:rsidR="00DC6EFD" w:rsidRPr="00DC6EFD" w:rsidRDefault="00DC6EFD" w:rsidP="00510C41">
            <w:pPr>
              <w:tabs>
                <w:tab w:val="left" w:pos="7903"/>
              </w:tabs>
              <w:spacing w:line="240" w:lineRule="auto"/>
              <w:rPr>
                <w:rFonts w:ascii="Arial" w:hAnsi="Arial" w:cs="Arial"/>
                <w:szCs w:val="18"/>
              </w:rPr>
            </w:pPr>
            <w:r w:rsidRPr="00DC6EFD">
              <w:rPr>
                <w:rFonts w:ascii="Arial" w:hAnsi="Arial" w:cs="Arial"/>
                <w:szCs w:val="18"/>
              </w:rPr>
              <w:t>Verklaring Omtrent het Gedrag (rechtspersonen).</w:t>
            </w:r>
          </w:p>
        </w:tc>
      </w:tr>
      <w:tr w:rsidR="00DC6EFD" w:rsidRPr="004E74A6" w14:paraId="28E47C1F" w14:textId="77777777" w:rsidTr="7EA70C8C">
        <w:tc>
          <w:tcPr>
            <w:tcW w:w="2621" w:type="dxa"/>
          </w:tcPr>
          <w:p w14:paraId="60E09139" w14:textId="68BE51B8" w:rsidR="00DC6EFD" w:rsidRPr="00DC6EFD" w:rsidRDefault="00DC6EFD" w:rsidP="00510C41">
            <w:pPr>
              <w:tabs>
                <w:tab w:val="left" w:pos="7903"/>
              </w:tabs>
              <w:spacing w:line="240" w:lineRule="auto"/>
              <w:rPr>
                <w:rFonts w:ascii="Arial" w:hAnsi="Arial" w:cs="Arial"/>
                <w:b/>
                <w:szCs w:val="18"/>
              </w:rPr>
            </w:pPr>
            <w:r w:rsidRPr="00DC6EFD">
              <w:rPr>
                <w:rFonts w:ascii="Arial" w:hAnsi="Arial" w:cs="Arial"/>
                <w:b/>
                <w:szCs w:val="18"/>
              </w:rPr>
              <w:t xml:space="preserve">Wet </w:t>
            </w:r>
            <w:proofErr w:type="spellStart"/>
            <w:r w:rsidRPr="00DC6EFD">
              <w:rPr>
                <w:rFonts w:ascii="Arial" w:hAnsi="Arial" w:cs="Arial"/>
                <w:b/>
                <w:szCs w:val="18"/>
              </w:rPr>
              <w:t>Bibob</w:t>
            </w:r>
            <w:proofErr w:type="spellEnd"/>
          </w:p>
        </w:tc>
        <w:tc>
          <w:tcPr>
            <w:tcW w:w="5873" w:type="dxa"/>
          </w:tcPr>
          <w:p w14:paraId="2230100D" w14:textId="6851F7CD" w:rsidR="00DC6EFD" w:rsidRPr="00DC6EFD" w:rsidRDefault="00DC6EFD" w:rsidP="00510C41">
            <w:pPr>
              <w:tabs>
                <w:tab w:val="left" w:pos="7903"/>
              </w:tabs>
              <w:spacing w:line="240" w:lineRule="auto"/>
              <w:rPr>
                <w:rFonts w:ascii="Arial" w:hAnsi="Arial" w:cs="Arial"/>
                <w:szCs w:val="18"/>
              </w:rPr>
            </w:pPr>
            <w:r w:rsidRPr="00DC6EFD">
              <w:rPr>
                <w:rFonts w:ascii="Arial" w:hAnsi="Arial" w:cs="Arial"/>
                <w:szCs w:val="18"/>
              </w:rPr>
              <w:t>Wet bevordering integriteitsbeoordelingen door het openbaar bestuur.</w:t>
            </w:r>
          </w:p>
        </w:tc>
      </w:tr>
    </w:tbl>
    <w:p w14:paraId="38FBEB1D" w14:textId="337776C7" w:rsidR="00406D60" w:rsidRPr="004E74A6" w:rsidRDefault="00406D60" w:rsidP="00510C41">
      <w:pPr>
        <w:spacing w:line="240" w:lineRule="auto"/>
        <w:rPr>
          <w:rFonts w:ascii="Arial" w:hAnsi="Arial" w:cs="Arial"/>
          <w:szCs w:val="18"/>
        </w:rPr>
      </w:pPr>
    </w:p>
    <w:p w14:paraId="4BDACD58" w14:textId="416A1CBB" w:rsidR="00470DA1" w:rsidRPr="00D76B32" w:rsidRDefault="00D76B32" w:rsidP="00510C41">
      <w:pPr>
        <w:pStyle w:val="Kop1"/>
        <w:spacing w:line="240" w:lineRule="auto"/>
        <w:ind w:left="851"/>
        <w:rPr>
          <w:rFonts w:ascii="Arial" w:hAnsi="Arial" w:cs="Arial"/>
        </w:rPr>
      </w:pPr>
      <w:bookmarkStart w:id="7" w:name="_Toc12976869"/>
      <w:r>
        <w:rPr>
          <w:rFonts w:ascii="Arial" w:hAnsi="Arial" w:cs="Arial"/>
        </w:rPr>
        <w:lastRenderedPageBreak/>
        <w:tab/>
      </w:r>
      <w:bookmarkStart w:id="8" w:name="_Toc141265853"/>
      <w:r w:rsidR="002534E9" w:rsidRPr="00D76B32">
        <w:rPr>
          <w:rFonts w:ascii="Arial" w:hAnsi="Arial" w:cs="Arial"/>
        </w:rPr>
        <w:t>Inleiding</w:t>
      </w:r>
      <w:bookmarkEnd w:id="7"/>
      <w:bookmarkEnd w:id="8"/>
      <w:r w:rsidR="00470DA1" w:rsidRPr="00D76B32">
        <w:rPr>
          <w:rFonts w:ascii="Arial" w:hAnsi="Arial" w:cs="Arial"/>
        </w:rPr>
        <w:t xml:space="preserve"> </w:t>
      </w:r>
    </w:p>
    <w:p w14:paraId="24049817" w14:textId="2AC9272C" w:rsidR="00470DA1" w:rsidRPr="00526DCD" w:rsidRDefault="001E09F3" w:rsidP="00076459">
      <w:pPr>
        <w:pStyle w:val="Kop2"/>
      </w:pPr>
      <w:bookmarkStart w:id="9" w:name="_Toc141265854"/>
      <w:r w:rsidRPr="00526DCD">
        <w:t>Inleid</w:t>
      </w:r>
      <w:r w:rsidR="00D76B32" w:rsidRPr="00526DCD">
        <w:t>ing</w:t>
      </w:r>
      <w:bookmarkEnd w:id="9"/>
    </w:p>
    <w:p w14:paraId="7EF853CA" w14:textId="74AFD4A5" w:rsidR="001B2D53" w:rsidRPr="00CA18D9" w:rsidRDefault="001B2D53" w:rsidP="00510C41">
      <w:pPr>
        <w:spacing w:line="240" w:lineRule="auto"/>
        <w:rPr>
          <w:rFonts w:ascii="Arial" w:eastAsia="Arial" w:hAnsi="Arial" w:cs="Arial"/>
        </w:rPr>
      </w:pPr>
      <w:r w:rsidRPr="041E96C8">
        <w:rPr>
          <w:rFonts w:ascii="Arial" w:eastAsia="Arial" w:hAnsi="Arial" w:cs="Arial"/>
        </w:rPr>
        <w:t>Voor u ligt de Aanbestedingsleidraad behorende bij de Europese openbare aanbesteding voor het</w:t>
      </w:r>
      <w:r w:rsidR="00843223" w:rsidRPr="041E96C8">
        <w:rPr>
          <w:rFonts w:ascii="Arial" w:eastAsia="Arial" w:hAnsi="Arial" w:cs="Arial"/>
        </w:rPr>
        <w:t xml:space="preserve"> </w:t>
      </w:r>
      <w:r w:rsidR="00031649" w:rsidRPr="041E96C8">
        <w:rPr>
          <w:rFonts w:ascii="Arial" w:eastAsia="Arial" w:hAnsi="Arial" w:cs="Arial"/>
        </w:rPr>
        <w:t>af</w:t>
      </w:r>
      <w:r w:rsidRPr="041E96C8">
        <w:rPr>
          <w:rFonts w:ascii="Arial" w:eastAsia="Arial" w:hAnsi="Arial" w:cs="Arial"/>
        </w:rPr>
        <w:t xml:space="preserve">sluiten van een overeenkomst met één (1) Opdrachtnemer voor het uitvoeren van </w:t>
      </w:r>
      <w:r w:rsidR="00B92EA3" w:rsidRPr="041E96C8">
        <w:rPr>
          <w:rFonts w:ascii="Arial" w:eastAsia="Arial" w:hAnsi="Arial" w:cs="Arial"/>
        </w:rPr>
        <w:t>Broedvogelmonitoring</w:t>
      </w:r>
      <w:r w:rsidR="00AA2C72">
        <w:rPr>
          <w:rFonts w:ascii="Arial" w:eastAsia="Arial" w:hAnsi="Arial" w:cs="Arial"/>
        </w:rPr>
        <w:t xml:space="preserve"> (inclusief het bepalen van het</w:t>
      </w:r>
      <w:r w:rsidR="5700C1FD" w:rsidRPr="041E96C8">
        <w:rPr>
          <w:rFonts w:ascii="Arial" w:eastAsia="Arial" w:hAnsi="Arial" w:cs="Arial"/>
        </w:rPr>
        <w:t xml:space="preserve"> percentage juveniele ganzen</w:t>
      </w:r>
      <w:r w:rsidR="00AA2C72">
        <w:rPr>
          <w:rFonts w:ascii="Arial" w:eastAsia="Arial" w:hAnsi="Arial" w:cs="Arial"/>
        </w:rPr>
        <w:t xml:space="preserve"> binnen</w:t>
      </w:r>
      <w:r w:rsidR="5700C1FD" w:rsidRPr="041E96C8">
        <w:rPr>
          <w:rFonts w:ascii="Arial" w:eastAsia="Arial" w:hAnsi="Arial" w:cs="Arial"/>
        </w:rPr>
        <w:t xml:space="preserve"> tellingen</w:t>
      </w:r>
      <w:r w:rsidR="00AA2C72">
        <w:rPr>
          <w:rFonts w:ascii="Arial" w:eastAsia="Arial" w:hAnsi="Arial" w:cs="Arial"/>
        </w:rPr>
        <w:t>)</w:t>
      </w:r>
      <w:r w:rsidR="00B92EA3" w:rsidRPr="041E96C8">
        <w:rPr>
          <w:rFonts w:ascii="Arial" w:eastAsia="Arial" w:hAnsi="Arial" w:cs="Arial"/>
        </w:rPr>
        <w:t xml:space="preserve"> en Watervogeltellingen in de periode 2024</w:t>
      </w:r>
      <w:r w:rsidR="00AA2C72">
        <w:rPr>
          <w:rFonts w:ascii="Arial" w:eastAsia="Arial" w:hAnsi="Arial" w:cs="Arial"/>
        </w:rPr>
        <w:t xml:space="preserve"> </w:t>
      </w:r>
      <w:r w:rsidR="00AA2C72" w:rsidRPr="00E20124">
        <w:rPr>
          <w:rFonts w:ascii="Arial" w:eastAsia="Arial" w:hAnsi="Arial" w:cs="Arial"/>
          <w:u w:val="single"/>
        </w:rPr>
        <w:t>tot</w:t>
      </w:r>
      <w:r w:rsidR="00AA2C72">
        <w:rPr>
          <w:rFonts w:ascii="Arial" w:eastAsia="Arial" w:hAnsi="Arial" w:cs="Arial"/>
        </w:rPr>
        <w:t xml:space="preserve"> </w:t>
      </w:r>
      <w:r w:rsidR="00B92EA3" w:rsidRPr="041E96C8">
        <w:rPr>
          <w:rFonts w:ascii="Arial" w:eastAsia="Arial" w:hAnsi="Arial" w:cs="Arial"/>
        </w:rPr>
        <w:t>2034</w:t>
      </w:r>
      <w:r w:rsidR="00E20124">
        <w:rPr>
          <w:rFonts w:ascii="Arial" w:eastAsia="Arial" w:hAnsi="Arial" w:cs="Arial"/>
        </w:rPr>
        <w:t xml:space="preserve"> (10 jaar)</w:t>
      </w:r>
      <w:r w:rsidR="145C2B12" w:rsidRPr="041E96C8">
        <w:rPr>
          <w:rFonts w:ascii="Arial" w:eastAsia="Arial" w:hAnsi="Arial" w:cs="Arial"/>
        </w:rPr>
        <w:t xml:space="preserve"> binnen de provincie Utrecht</w:t>
      </w:r>
      <w:r w:rsidRPr="041E96C8">
        <w:rPr>
          <w:rFonts w:ascii="Arial" w:eastAsia="Arial" w:hAnsi="Arial" w:cs="Arial"/>
        </w:rPr>
        <w:t xml:space="preserve">. </w:t>
      </w:r>
    </w:p>
    <w:p w14:paraId="4AF57C50" w14:textId="77777777" w:rsidR="001B2D53" w:rsidRPr="00CA18D9" w:rsidRDefault="001B2D53" w:rsidP="00510C41">
      <w:pPr>
        <w:spacing w:line="240" w:lineRule="auto"/>
        <w:rPr>
          <w:rFonts w:ascii="Arial" w:eastAsia="Arial" w:hAnsi="Arial" w:cs="Arial"/>
          <w:szCs w:val="18"/>
        </w:rPr>
      </w:pPr>
    </w:p>
    <w:p w14:paraId="696F2183" w14:textId="7481229B" w:rsidR="00470DA1" w:rsidRPr="00CA18D9" w:rsidRDefault="001B2D53" w:rsidP="00510C41">
      <w:pPr>
        <w:spacing w:line="240" w:lineRule="auto"/>
        <w:rPr>
          <w:rFonts w:ascii="Arial" w:eastAsia="Arial" w:hAnsi="Arial" w:cs="Arial"/>
          <w:szCs w:val="18"/>
        </w:rPr>
      </w:pPr>
      <w:r w:rsidRPr="00CA18D9">
        <w:rPr>
          <w:rFonts w:ascii="Arial" w:eastAsia="Arial" w:hAnsi="Arial" w:cs="Arial"/>
          <w:szCs w:val="18"/>
        </w:rPr>
        <w:t xml:space="preserve">In deze Aanbestedingsleidraad en bijbehorende Bijlagen worden de </w:t>
      </w:r>
      <w:r w:rsidR="0093664A">
        <w:rPr>
          <w:rFonts w:ascii="Arial" w:eastAsia="Arial" w:hAnsi="Arial" w:cs="Arial"/>
          <w:szCs w:val="18"/>
        </w:rPr>
        <w:t>o</w:t>
      </w:r>
      <w:r w:rsidRPr="00CA18D9">
        <w:rPr>
          <w:rFonts w:ascii="Arial" w:eastAsia="Arial" w:hAnsi="Arial" w:cs="Arial"/>
          <w:szCs w:val="18"/>
        </w:rPr>
        <w:t xml:space="preserve">pdracht, de </w:t>
      </w:r>
      <w:r w:rsidR="007014A5" w:rsidRPr="00CA18D9">
        <w:rPr>
          <w:rFonts w:ascii="Arial" w:eastAsia="Arial" w:hAnsi="Arial" w:cs="Arial"/>
          <w:szCs w:val="18"/>
        </w:rPr>
        <w:t>aanbestedingsprocedure</w:t>
      </w:r>
      <w:r w:rsidRPr="00CA18D9">
        <w:rPr>
          <w:rFonts w:ascii="Arial" w:eastAsia="Arial" w:hAnsi="Arial" w:cs="Arial"/>
          <w:szCs w:val="18"/>
        </w:rPr>
        <w:t xml:space="preserve">, de eisen waaraan Inschrijvers en hun Inschrijvingen moeten voldoen en de wijze waarop de </w:t>
      </w:r>
      <w:r w:rsidR="00C74169">
        <w:rPr>
          <w:rFonts w:ascii="Arial" w:eastAsia="Arial" w:hAnsi="Arial" w:cs="Arial"/>
          <w:szCs w:val="18"/>
        </w:rPr>
        <w:t>e</w:t>
      </w:r>
      <w:r w:rsidRPr="00CA18D9">
        <w:rPr>
          <w:rFonts w:ascii="Arial" w:eastAsia="Arial" w:hAnsi="Arial" w:cs="Arial"/>
          <w:szCs w:val="18"/>
        </w:rPr>
        <w:t>con</w:t>
      </w:r>
      <w:r w:rsidR="00996D4D" w:rsidRPr="00CA18D9">
        <w:rPr>
          <w:rFonts w:ascii="Arial" w:eastAsia="Arial" w:hAnsi="Arial" w:cs="Arial"/>
          <w:szCs w:val="18"/>
        </w:rPr>
        <w:t>o</w:t>
      </w:r>
      <w:r w:rsidRPr="00CA18D9">
        <w:rPr>
          <w:rFonts w:ascii="Arial" w:eastAsia="Arial" w:hAnsi="Arial" w:cs="Arial"/>
          <w:szCs w:val="18"/>
        </w:rPr>
        <w:t xml:space="preserve">misch </w:t>
      </w:r>
      <w:r w:rsidR="00C74169">
        <w:rPr>
          <w:rFonts w:ascii="Arial" w:eastAsia="Arial" w:hAnsi="Arial" w:cs="Arial"/>
          <w:szCs w:val="18"/>
        </w:rPr>
        <w:t>m</w:t>
      </w:r>
      <w:r w:rsidRPr="00CA18D9">
        <w:rPr>
          <w:rFonts w:ascii="Arial" w:eastAsia="Arial" w:hAnsi="Arial" w:cs="Arial"/>
          <w:szCs w:val="18"/>
        </w:rPr>
        <w:t xml:space="preserve">eest </w:t>
      </w:r>
      <w:r w:rsidR="00C74169">
        <w:rPr>
          <w:rFonts w:ascii="Arial" w:eastAsia="Arial" w:hAnsi="Arial" w:cs="Arial"/>
          <w:szCs w:val="18"/>
        </w:rPr>
        <w:t>v</w:t>
      </w:r>
      <w:r w:rsidRPr="00CA18D9">
        <w:rPr>
          <w:rFonts w:ascii="Arial" w:eastAsia="Arial" w:hAnsi="Arial" w:cs="Arial"/>
          <w:szCs w:val="18"/>
        </w:rPr>
        <w:t xml:space="preserve">oordelige </w:t>
      </w:r>
      <w:r w:rsidR="00C74169">
        <w:rPr>
          <w:rFonts w:ascii="Arial" w:eastAsia="Arial" w:hAnsi="Arial" w:cs="Arial"/>
          <w:szCs w:val="18"/>
        </w:rPr>
        <w:t>i</w:t>
      </w:r>
      <w:r w:rsidRPr="00CA18D9">
        <w:rPr>
          <w:rFonts w:ascii="Arial" w:eastAsia="Arial" w:hAnsi="Arial" w:cs="Arial"/>
          <w:szCs w:val="18"/>
        </w:rPr>
        <w:t xml:space="preserve">nschrijving, </w:t>
      </w:r>
      <w:r w:rsidR="00C70108" w:rsidRPr="00CA18D9">
        <w:rPr>
          <w:rFonts w:ascii="Arial" w:eastAsia="Arial" w:hAnsi="Arial" w:cs="Arial"/>
          <w:szCs w:val="18"/>
        </w:rPr>
        <w:t>Beste Prijs-/Kwaliteitverhouding (BPK)</w:t>
      </w:r>
      <w:r w:rsidRPr="00CA18D9">
        <w:rPr>
          <w:rFonts w:ascii="Arial" w:eastAsia="Arial" w:hAnsi="Arial" w:cs="Arial"/>
          <w:szCs w:val="18"/>
        </w:rPr>
        <w:t>, wordt gekozen toegelicht.</w:t>
      </w:r>
    </w:p>
    <w:p w14:paraId="6CF08E03" w14:textId="77777777" w:rsidR="00F724C1" w:rsidRDefault="00F724C1" w:rsidP="00510C41">
      <w:pPr>
        <w:spacing w:line="240" w:lineRule="auto"/>
        <w:rPr>
          <w:rFonts w:ascii="Arial" w:eastAsia="Arial" w:hAnsi="Arial" w:cs="Arial"/>
          <w:szCs w:val="18"/>
        </w:rPr>
      </w:pPr>
    </w:p>
    <w:p w14:paraId="6B826AC2" w14:textId="235CE9D0" w:rsidR="00510C41" w:rsidRPr="00510C41" w:rsidRDefault="00076459" w:rsidP="00510C41">
      <w:pPr>
        <w:spacing w:line="240" w:lineRule="auto"/>
        <w:rPr>
          <w:rFonts w:ascii="Arial" w:eastAsia="Arial" w:hAnsi="Arial" w:cs="Arial"/>
          <w:b/>
          <w:bCs/>
        </w:rPr>
      </w:pPr>
      <w:r>
        <w:rPr>
          <w:rFonts w:ascii="Arial" w:hAnsi="Arial" w:cs="Arial"/>
          <w:b/>
          <w:bCs/>
        </w:rPr>
        <w:t>1.2</w:t>
      </w:r>
      <w:r>
        <w:rPr>
          <w:rFonts w:ascii="Arial" w:hAnsi="Arial" w:cs="Arial"/>
          <w:b/>
          <w:bCs/>
        </w:rPr>
        <w:tab/>
      </w:r>
      <w:r w:rsidR="00510C41" w:rsidRPr="00510C41">
        <w:rPr>
          <w:rFonts w:ascii="Arial" w:hAnsi="Arial" w:cs="Arial"/>
          <w:b/>
          <w:bCs/>
        </w:rPr>
        <w:t>Voorgeschiedenis</w:t>
      </w:r>
    </w:p>
    <w:p w14:paraId="0546980E" w14:textId="77777777" w:rsidR="00510C41" w:rsidRPr="000B461C" w:rsidRDefault="00510C41" w:rsidP="00510C41">
      <w:pPr>
        <w:spacing w:line="240" w:lineRule="auto"/>
        <w:rPr>
          <w:rFonts w:ascii="Arial" w:hAnsi="Arial" w:cs="Arial"/>
        </w:rPr>
      </w:pPr>
      <w:r w:rsidRPr="000B461C">
        <w:rPr>
          <w:rFonts w:ascii="Arial" w:hAnsi="Arial" w:cs="Arial"/>
        </w:rPr>
        <w:t>Op 7 januari 2019 heeft Gedeputeerde Staten het Supplement monitoring en bijsturing (</w:t>
      </w:r>
      <w:hyperlink r:id="rId15" w:history="1">
        <w:r w:rsidRPr="000B461C">
          <w:rPr>
            <w:rStyle w:val="Hyperlink"/>
            <w:rFonts w:ascii="Arial" w:hAnsi="Arial" w:cs="Arial"/>
          </w:rPr>
          <w:t>supplement_monitoring_en_bijsturing.pdf (provincie-utrecht.nl)</w:t>
        </w:r>
      </w:hyperlink>
      <w:r w:rsidRPr="000B461C">
        <w:rPr>
          <w:rFonts w:ascii="Arial" w:hAnsi="Arial" w:cs="Arial"/>
        </w:rPr>
        <w:t>) – behorend bij de natuurvisie Provincie Utrecht (</w:t>
      </w:r>
      <w:hyperlink r:id="rId16" w:history="1">
        <w:r w:rsidRPr="000B461C">
          <w:rPr>
            <w:rStyle w:val="Hyperlink"/>
            <w:rFonts w:ascii="Arial" w:hAnsi="Arial" w:cs="Arial"/>
          </w:rPr>
          <w:t>natuurvisie_provincie_utrecht_2017.pdf (provincie-utrecht.nl)</w:t>
        </w:r>
      </w:hyperlink>
      <w:r w:rsidRPr="000B461C">
        <w:rPr>
          <w:rFonts w:ascii="Arial" w:hAnsi="Arial" w:cs="Arial"/>
        </w:rPr>
        <w:t>) vastgesteld. Daarin heeft zij afgesproken om het Netwerk Ecologische Monitoring (NEM) uit te breiden, met als doel in kaart te kunnen brengen wat de duurzame instandhouding is van alle aandacht soorten (</w:t>
      </w:r>
      <w:hyperlink r:id="rId17" w:history="1">
        <w:r w:rsidRPr="000B461C">
          <w:rPr>
            <w:rStyle w:val="Hyperlink"/>
            <w:rFonts w:ascii="Arial" w:hAnsi="Arial" w:cs="Arial"/>
          </w:rPr>
          <w:t>Aandachtssoorten actief soortenbeleid-A3.pdf (provincie-utrecht.nl)</w:t>
        </w:r>
      </w:hyperlink>
      <w:r w:rsidRPr="000B461C">
        <w:rPr>
          <w:rFonts w:ascii="Arial" w:hAnsi="Arial" w:cs="Arial"/>
        </w:rPr>
        <w:t>) en icoonsoorten (</w:t>
      </w:r>
      <w:hyperlink r:id="rId18" w:history="1">
        <w:r w:rsidRPr="000B461C">
          <w:rPr>
            <w:rStyle w:val="Hyperlink"/>
            <w:rFonts w:ascii="Arial" w:hAnsi="Arial" w:cs="Arial"/>
          </w:rPr>
          <w:t>https://www.provincie-utrecht.nl/sites/default/files/2020-03/41_icoonsoorten.pdf</w:t>
        </w:r>
      </w:hyperlink>
      <w:r w:rsidRPr="000B461C">
        <w:rPr>
          <w:rFonts w:ascii="Arial" w:hAnsi="Arial" w:cs="Arial"/>
        </w:rPr>
        <w:t>). Zij wil inzicht krijgen in de kwaliteit van het Natuurnetwerk (NNN) en N2000, de effecten van agrarisch natuurbeheer en de natuur buiten deze gebieden. Door trendtellingen uit te laten voeren in meer telgebieden kan voor een groot deel van de broedvogels in verschillende beheer- en habitattypen en met of zonder beschermingsmaatregelen (</w:t>
      </w:r>
      <w:proofErr w:type="spellStart"/>
      <w:r w:rsidRPr="000B461C">
        <w:rPr>
          <w:rFonts w:ascii="Arial" w:hAnsi="Arial" w:cs="Arial"/>
        </w:rPr>
        <w:t>ANLb</w:t>
      </w:r>
      <w:proofErr w:type="spellEnd"/>
      <w:r w:rsidRPr="000B461C">
        <w:rPr>
          <w:rFonts w:ascii="Arial" w:hAnsi="Arial" w:cs="Arial"/>
        </w:rPr>
        <w:t xml:space="preserve">/NNN/N2000) bepaald worden hoe het met de staat van instandhouding is gesteld en of beschermingsmaatregelen effectief zijn. </w:t>
      </w:r>
    </w:p>
    <w:p w14:paraId="00440311" w14:textId="77777777" w:rsidR="00510C41" w:rsidRDefault="00510C41" w:rsidP="00510C41">
      <w:pPr>
        <w:spacing w:line="240" w:lineRule="auto"/>
        <w:rPr>
          <w:rFonts w:ascii="Arial" w:hAnsi="Arial" w:cs="Arial"/>
        </w:rPr>
      </w:pPr>
    </w:p>
    <w:p w14:paraId="36EAE089" w14:textId="77777777" w:rsidR="006419A9" w:rsidRPr="00973071" w:rsidRDefault="006419A9" w:rsidP="006419A9">
      <w:pPr>
        <w:spacing w:line="240" w:lineRule="auto"/>
        <w:rPr>
          <w:rFonts w:ascii="Arial" w:hAnsi="Arial" w:cs="Arial"/>
        </w:rPr>
      </w:pPr>
      <w:r w:rsidRPr="168CB6C8">
        <w:rPr>
          <w:rFonts w:ascii="Arial" w:eastAsia="Arial" w:hAnsi="Arial" w:cs="Arial"/>
        </w:rPr>
        <w:t>De provincie Utrecht loopt in het kunnen bepalen van trends op basis van tellingen van broedvogels achter t.a.v. andere provincies. De broedvogelrapportage uit 2021</w:t>
      </w:r>
      <w:r w:rsidRPr="168CB6C8">
        <w:rPr>
          <w:rFonts w:ascii="Arial" w:hAnsi="Arial" w:cs="Arial"/>
        </w:rPr>
        <w:t xml:space="preserve"> (</w:t>
      </w:r>
      <w:hyperlink r:id="rId19">
        <w:r w:rsidRPr="168CB6C8">
          <w:rPr>
            <w:rStyle w:val="Hyperlink"/>
            <w:rFonts w:ascii="Arial" w:hAnsi="Arial" w:cs="Arial"/>
          </w:rPr>
          <w:t>Rap_2022-59_Brv-in-Nederland-in-2021-kl-Sovon.pdf</w:t>
        </w:r>
      </w:hyperlink>
      <w:r w:rsidRPr="168CB6C8">
        <w:rPr>
          <w:rFonts w:ascii="Arial" w:hAnsi="Arial" w:cs="Arial"/>
        </w:rPr>
        <w:t xml:space="preserve">) laat zien dat voor slechts 73 soorten trends te berekenen zijn, terwijl dit in bv. Provincie Gelderland voor 131 soorten mogelijk is. Ook uit een recente inventarisatie blijkt dat voor 81 soorten waarvoor wij een provinciale trend zouden willen kunnen bepalen, dit niet mogelijk is. Het gaat om 50 Algemene/Bijzondere soorten en 31 Zeldzame soorten. Tevens blijkt dat onvoldoende zicht is op de aantalsontwikkeling van ganzen, zwanen en smienten gedurende de winter, waardoor een mogelijke koppeling tussen voorjaarschade aan gras en aantallen watervogels lastig te maken is. Deze voorjaarschade neemt elk jaar toe, waardoor het noodzakelijk is om maatregelen te nemen, mogelijk in de vorm van afschot. Echter, dit kan alleen als onderliggende data, zoals de aantallen ganzen, op orde is. Dit is nu onvoldoende door tekortkoming in de monitoringsinspanningen in de provincie Utrecht. Tot slot, ook is er geen inzicht in het broedsucces van </w:t>
      </w:r>
      <w:proofErr w:type="spellStart"/>
      <w:r w:rsidRPr="168CB6C8">
        <w:rPr>
          <w:rFonts w:ascii="Arial" w:hAnsi="Arial" w:cs="Arial"/>
        </w:rPr>
        <w:t>standganzen</w:t>
      </w:r>
      <w:proofErr w:type="spellEnd"/>
      <w:r w:rsidRPr="168CB6C8">
        <w:rPr>
          <w:rFonts w:ascii="Arial" w:hAnsi="Arial" w:cs="Arial"/>
        </w:rPr>
        <w:t xml:space="preserve">, wat een belangrijke parameter is in het bepalen van de ruimte voor populatiebeheer t.b.v. schadebeperking aan gras door </w:t>
      </w:r>
      <w:proofErr w:type="spellStart"/>
      <w:r w:rsidRPr="168CB6C8">
        <w:rPr>
          <w:rFonts w:ascii="Arial" w:hAnsi="Arial" w:cs="Arial"/>
        </w:rPr>
        <w:t>standganzen</w:t>
      </w:r>
      <w:proofErr w:type="spellEnd"/>
      <w:r w:rsidRPr="168CB6C8">
        <w:rPr>
          <w:rFonts w:ascii="Arial" w:hAnsi="Arial" w:cs="Arial"/>
        </w:rPr>
        <w:t xml:space="preserve">. </w:t>
      </w:r>
    </w:p>
    <w:p w14:paraId="500119B5" w14:textId="77777777" w:rsidR="006419A9" w:rsidRDefault="006419A9" w:rsidP="00510C41">
      <w:pPr>
        <w:spacing w:line="240" w:lineRule="auto"/>
        <w:rPr>
          <w:rFonts w:ascii="Arial" w:hAnsi="Arial" w:cs="Arial"/>
        </w:rPr>
      </w:pPr>
    </w:p>
    <w:p w14:paraId="3BCB9CBE" w14:textId="77777777" w:rsidR="00510C41" w:rsidRPr="008C30CD" w:rsidRDefault="00510C41" w:rsidP="00510C41">
      <w:pPr>
        <w:spacing w:line="240" w:lineRule="auto"/>
        <w:rPr>
          <w:rFonts w:ascii="Arial" w:eastAsia="Arial" w:hAnsi="Arial" w:cs="Arial"/>
          <w:szCs w:val="18"/>
        </w:rPr>
      </w:pPr>
      <w:r w:rsidRPr="008C30CD">
        <w:rPr>
          <w:rFonts w:ascii="Arial" w:eastAsia="Arial" w:hAnsi="Arial" w:cs="Arial"/>
          <w:szCs w:val="18"/>
        </w:rPr>
        <w:t xml:space="preserve">Bovengenoemde inzichten zijn wel noodzakelijk om de duurzame instandhouding van soorten te kunnen bepalen (waar de trend een van de onderdelen is om die te bepalen) en het effect van je beheermaatregelen te kunnen bepalen en daarmee of aan te tonen dat gedeputeerde staten hun wettelijke en beleidsmatige verplichtingen nakomen t.a.v. het beschermen van vogelsoorten en hun </w:t>
      </w:r>
      <w:proofErr w:type="spellStart"/>
      <w:r w:rsidRPr="008C30CD">
        <w:rPr>
          <w:rFonts w:ascii="Arial" w:eastAsia="Arial" w:hAnsi="Arial" w:cs="Arial"/>
          <w:szCs w:val="18"/>
        </w:rPr>
        <w:t>habitats</w:t>
      </w:r>
      <w:proofErr w:type="spellEnd"/>
      <w:r w:rsidRPr="008C30CD">
        <w:rPr>
          <w:rFonts w:ascii="Arial" w:eastAsia="Arial" w:hAnsi="Arial" w:cs="Arial"/>
          <w:szCs w:val="18"/>
        </w:rPr>
        <w:t xml:space="preserve">, dan wel om onderbouwd af te kunnen wijken van de bescherming, mocht dat omwille van een in de wet genoemd belang noodzakelijk zijn (schadebestrijding &amp; beheer &amp; ruimtelijke ontwikkeling). Om deze reden is besloten om het Netwerk Ecologische Monitoring (NEM) op het gebied van broedvogels, juveniele percentages van ganzen en watervogels uit te breiden, met als doel in kaart te brengen wat duurzame instandhouding is van alle aandacht- en icoonsoorten en een betere relatie te kunnen leggen tussen aantallen en schade. De juveniele percentage ganzen is hier ook onderdeel in, omdat de ruimte voor afschot t.b.v. populatiebeheer, mede bepaald wordt door het broedsucces in het jaar voorafgaand aan populatiebeheer. </w:t>
      </w:r>
    </w:p>
    <w:p w14:paraId="0D490C0E" w14:textId="77777777" w:rsidR="00510C41" w:rsidRPr="009B5826" w:rsidRDefault="00510C41" w:rsidP="00510C41">
      <w:pPr>
        <w:spacing w:line="240" w:lineRule="auto"/>
        <w:rPr>
          <w:rFonts w:ascii="Arial" w:hAnsi="Arial" w:cs="Arial"/>
          <w:szCs w:val="18"/>
        </w:rPr>
      </w:pPr>
    </w:p>
    <w:p w14:paraId="46601F32" w14:textId="7588BB17" w:rsidR="00510C41" w:rsidRDefault="00510C41" w:rsidP="00510C41">
      <w:pPr>
        <w:spacing w:line="240" w:lineRule="auto"/>
        <w:rPr>
          <w:rFonts w:ascii="Arial" w:hAnsi="Arial" w:cs="Arial"/>
        </w:rPr>
      </w:pPr>
      <w:r w:rsidRPr="3AE59B61">
        <w:rPr>
          <w:rFonts w:ascii="Arial" w:hAnsi="Arial" w:cs="Arial"/>
        </w:rPr>
        <w:t>Deze monitoring kan in de toekomst tevens bijdragen als instrument om te kunnen rapporteren over de voortgang van de in de maak zijnde ‘Verordening Natuurherstel’. Deze verordening als doel om bij te dragen aan een doorlopend, langdurig en bestendig herstel van diverse en veerkrachtige natuur in de EU, zowel op land als zee, door herstel van ecosystemen, habitattypen en soorten. Ten tweede beoogt het bij te dragen aan het bereiken van de EU-doelstellingen op het gebied van klimaatmitigatie en -adaptatie. Ten derde is het voorstel bedoeld om bij te dragen aan de internationale inzet van de EU op natuurterrein, onder meer in het kader van het VN-Biodiversiteitsverdrag</w:t>
      </w:r>
      <w:r w:rsidR="6F72BE9B" w:rsidRPr="3AE59B61">
        <w:rPr>
          <w:rFonts w:ascii="Arial" w:hAnsi="Arial" w:cs="Arial"/>
        </w:rPr>
        <w:t xml:space="preserve"> </w:t>
      </w:r>
      <w:r w:rsidRPr="3AE59B61">
        <w:rPr>
          <w:rFonts w:ascii="Arial" w:hAnsi="Arial" w:cs="Arial"/>
        </w:rPr>
        <w:t xml:space="preserve">(CBD). Om bovenstaande doelen te bereiken bevat het voorstel verschillende, bindende natuurhersteldoelen en verplichtingen voor een breed scala aan ecosystemen en soorten, met een focus op systemen met veel potentie om koolstof vast te leggen en natuurrampen te voorkomen of de impact daarvan te verkleinen. Het betreft: 1. terrestrische, kust- en zoetwaterecosystemen; 2. mariene ecosystemen; 3. stedelijke ecosystemen; 4. rivieren en uiterwaarden; 5. </w:t>
      </w:r>
      <w:proofErr w:type="spellStart"/>
      <w:r w:rsidRPr="3AE59B61">
        <w:rPr>
          <w:rFonts w:ascii="Arial" w:hAnsi="Arial" w:cs="Arial"/>
        </w:rPr>
        <w:t>bestuivers</w:t>
      </w:r>
      <w:proofErr w:type="spellEnd"/>
      <w:r w:rsidRPr="3AE59B61">
        <w:rPr>
          <w:rFonts w:ascii="Arial" w:hAnsi="Arial" w:cs="Arial"/>
        </w:rPr>
        <w:t>; 6. landbouwecosystemen; en 7. bossen.</w:t>
      </w:r>
    </w:p>
    <w:p w14:paraId="70999E26" w14:textId="77777777" w:rsidR="00510C41" w:rsidRPr="009B5826" w:rsidRDefault="00510C41" w:rsidP="00510C41">
      <w:pPr>
        <w:spacing w:line="240" w:lineRule="auto"/>
        <w:rPr>
          <w:rFonts w:ascii="Arial" w:hAnsi="Arial" w:cs="Arial"/>
        </w:rPr>
      </w:pPr>
    </w:p>
    <w:p w14:paraId="758D2EC9" w14:textId="73F627C6" w:rsidR="006419A9" w:rsidRPr="009F4DA0" w:rsidRDefault="006419A9" w:rsidP="006419A9">
      <w:pPr>
        <w:spacing w:line="240" w:lineRule="auto"/>
        <w:rPr>
          <w:rFonts w:ascii="Arial" w:hAnsi="Arial" w:cs="Arial"/>
        </w:rPr>
      </w:pPr>
      <w:r w:rsidRPr="168CB6C8">
        <w:rPr>
          <w:rFonts w:ascii="Arial" w:hAnsi="Arial" w:cs="Arial"/>
        </w:rPr>
        <w:lastRenderedPageBreak/>
        <w:t xml:space="preserve">In 2023 zijn door Sovon broedvogeltellingen uitgevoerd in lege telgebieden volgens het broedvogelmonitoringsprogramma (BMP-tellingen). De dag-actieve zoogdieren zijn meegenomen in de tellingen. De gekozen telgebieden voor deze inventarisaties zijn aangewezen aan de hand van een Monitoringsplan door Sovon in opdracht van de provincie opgesteld (Bijlage </w:t>
      </w:r>
      <w:r>
        <w:rPr>
          <w:rFonts w:ascii="Arial" w:hAnsi="Arial" w:cs="Arial"/>
        </w:rPr>
        <w:t>8</w:t>
      </w:r>
      <w:r w:rsidRPr="168CB6C8">
        <w:rPr>
          <w:rFonts w:ascii="Arial" w:hAnsi="Arial" w:cs="Arial"/>
        </w:rPr>
        <w:t>). Hierbij zijn op basis van broedvogelsoorten waarvan de provinciale trends ontbreken, prioritaire gebieden aangewezen waar verschillende van deze soorten voorkomen. Waar mogelijk worden eerder wel getelde telgebieden waar al meerdere jaren niet geteld wordt, opgenomen in het plan zodat er kan worden voortgeborduurd op bestaande telreeksen uit het verleden. Het Monitoringsplan broedvogels Provincie Utrecht (</w:t>
      </w:r>
      <w:r>
        <w:rPr>
          <w:rFonts w:ascii="Arial" w:hAnsi="Arial" w:cs="Arial"/>
        </w:rPr>
        <w:t>B</w:t>
      </w:r>
      <w:r w:rsidRPr="168CB6C8">
        <w:rPr>
          <w:rFonts w:ascii="Arial" w:hAnsi="Arial" w:cs="Arial"/>
        </w:rPr>
        <w:t xml:space="preserve">ijlage </w:t>
      </w:r>
      <w:r>
        <w:rPr>
          <w:rFonts w:ascii="Arial" w:hAnsi="Arial" w:cs="Arial"/>
        </w:rPr>
        <w:t>8</w:t>
      </w:r>
      <w:r w:rsidRPr="168CB6C8">
        <w:rPr>
          <w:rFonts w:ascii="Arial" w:hAnsi="Arial" w:cs="Arial"/>
        </w:rPr>
        <w:t xml:space="preserve">) en de extra uitgevoerde Watervogeltellingen (uitgevoerd volgens het watervogel-telprotocol, </w:t>
      </w:r>
      <w:hyperlink r:id="rId20">
        <w:r w:rsidRPr="168CB6C8">
          <w:rPr>
            <w:rStyle w:val="Hyperlink"/>
            <w:rFonts w:ascii="Arial" w:eastAsia="Arial" w:hAnsi="Arial" w:cs="Arial"/>
            <w:szCs w:val="18"/>
          </w:rPr>
          <w:t>Watervogeltelling | Sovon</w:t>
        </w:r>
      </w:hyperlink>
      <w:r w:rsidRPr="168CB6C8">
        <w:rPr>
          <w:rFonts w:ascii="Arial" w:hAnsi="Arial" w:cs="Arial"/>
        </w:rPr>
        <w:t>) in de winter van 2022/2023 in telgebieden die zijn aangewezen op basis van schade-</w:t>
      </w:r>
      <w:r w:rsidRPr="00135F5B">
        <w:rPr>
          <w:rFonts w:ascii="Arial" w:hAnsi="Arial" w:cs="Arial"/>
        </w:rPr>
        <w:t xml:space="preserve">hotspots (zie figuur </w:t>
      </w:r>
      <w:r w:rsidR="00135F5B" w:rsidRPr="00135F5B">
        <w:rPr>
          <w:rFonts w:ascii="Arial" w:hAnsi="Arial" w:cs="Arial"/>
        </w:rPr>
        <w:t>2 verder in dit document</w:t>
      </w:r>
      <w:r w:rsidRPr="00135F5B">
        <w:rPr>
          <w:rFonts w:ascii="Arial" w:hAnsi="Arial" w:cs="Arial"/>
        </w:rPr>
        <w:t>) vormen</w:t>
      </w:r>
      <w:r w:rsidRPr="168CB6C8">
        <w:rPr>
          <w:rFonts w:ascii="Arial" w:hAnsi="Arial" w:cs="Arial"/>
        </w:rPr>
        <w:t xml:space="preserve"> het uitgangspunt voor deze uitvraag met betrekking tot het voortzetten van de BMP-tellingen en de Watervogeltellingen in de periode 2024 tot 2034. Voor het bepalen van het juveniele aandeel </w:t>
      </w:r>
      <w:proofErr w:type="spellStart"/>
      <w:r w:rsidRPr="168CB6C8">
        <w:rPr>
          <w:rFonts w:ascii="Arial" w:hAnsi="Arial" w:cs="Arial"/>
        </w:rPr>
        <w:t>standganzen</w:t>
      </w:r>
      <w:proofErr w:type="spellEnd"/>
      <w:r w:rsidRPr="168CB6C8">
        <w:rPr>
          <w:rFonts w:ascii="Arial" w:hAnsi="Arial" w:cs="Arial"/>
        </w:rPr>
        <w:t xml:space="preserve"> van grauwe gans, brandgans en andere aanwezige </w:t>
      </w:r>
      <w:proofErr w:type="spellStart"/>
      <w:r w:rsidRPr="168CB6C8">
        <w:rPr>
          <w:rFonts w:ascii="Arial" w:hAnsi="Arial" w:cs="Arial"/>
        </w:rPr>
        <w:t>standganzen</w:t>
      </w:r>
      <w:proofErr w:type="spellEnd"/>
      <w:r w:rsidRPr="168CB6C8">
        <w:rPr>
          <w:rFonts w:ascii="Arial" w:hAnsi="Arial" w:cs="Arial"/>
        </w:rPr>
        <w:t xml:space="preserve"> zal een representatieve telsteekproef voorgesteld moeten worden.  </w:t>
      </w:r>
    </w:p>
    <w:p w14:paraId="1CCB74EF" w14:textId="77777777" w:rsidR="006419A9" w:rsidRDefault="006419A9" w:rsidP="00510C41">
      <w:pPr>
        <w:spacing w:line="240" w:lineRule="auto"/>
        <w:rPr>
          <w:rFonts w:ascii="Arial" w:eastAsia="Arial" w:hAnsi="Arial" w:cs="Arial"/>
          <w:szCs w:val="18"/>
        </w:rPr>
      </w:pPr>
    </w:p>
    <w:p w14:paraId="0866986E" w14:textId="72A2CDEA" w:rsidR="00510C41" w:rsidRPr="00076459" w:rsidRDefault="00076459" w:rsidP="00510C41">
      <w:pPr>
        <w:spacing w:line="240" w:lineRule="auto"/>
        <w:rPr>
          <w:rFonts w:ascii="Arial" w:eastAsia="Arial" w:hAnsi="Arial" w:cs="Arial"/>
          <w:b/>
          <w:bCs/>
          <w:szCs w:val="18"/>
        </w:rPr>
      </w:pPr>
      <w:r>
        <w:rPr>
          <w:rFonts w:ascii="Arial" w:eastAsia="Arial" w:hAnsi="Arial" w:cs="Arial"/>
          <w:b/>
          <w:bCs/>
          <w:szCs w:val="18"/>
        </w:rPr>
        <w:t>1.3</w:t>
      </w:r>
      <w:r>
        <w:rPr>
          <w:rFonts w:ascii="Arial" w:eastAsia="Arial" w:hAnsi="Arial" w:cs="Arial"/>
          <w:b/>
          <w:bCs/>
          <w:szCs w:val="18"/>
        </w:rPr>
        <w:tab/>
      </w:r>
      <w:r w:rsidRPr="00076459">
        <w:rPr>
          <w:rFonts w:ascii="Arial" w:eastAsia="Arial" w:hAnsi="Arial" w:cs="Arial"/>
          <w:b/>
          <w:bCs/>
          <w:szCs w:val="18"/>
        </w:rPr>
        <w:t>De Opdracht</w:t>
      </w:r>
    </w:p>
    <w:p w14:paraId="723EE487" w14:textId="77777777" w:rsidR="00A32BB3" w:rsidRDefault="008F010A" w:rsidP="00510C41">
      <w:pPr>
        <w:pStyle w:val="pf0"/>
        <w:rPr>
          <w:rFonts w:ascii="Arial" w:hAnsi="Arial" w:cs="Arial"/>
          <w:sz w:val="18"/>
          <w:szCs w:val="18"/>
        </w:rPr>
      </w:pPr>
      <w:r w:rsidRPr="00E93EC7">
        <w:rPr>
          <w:rFonts w:ascii="Arial" w:hAnsi="Arial" w:cs="Arial"/>
          <w:sz w:val="18"/>
          <w:szCs w:val="18"/>
        </w:rPr>
        <w:t>Doel van deze opdracht is om meer inzicht te verkrijgen in trends van broedvogels</w:t>
      </w:r>
      <w:r>
        <w:rPr>
          <w:rFonts w:ascii="Arial" w:hAnsi="Arial" w:cs="Arial"/>
          <w:sz w:val="18"/>
          <w:szCs w:val="18"/>
        </w:rPr>
        <w:t xml:space="preserve"> en </w:t>
      </w:r>
      <w:proofErr w:type="spellStart"/>
      <w:r w:rsidRPr="00B34E44">
        <w:rPr>
          <w:rFonts w:ascii="Arial" w:hAnsi="Arial" w:cs="Arial"/>
          <w:sz w:val="18"/>
          <w:szCs w:val="18"/>
        </w:rPr>
        <w:t>dagactieve</w:t>
      </w:r>
      <w:proofErr w:type="spellEnd"/>
      <w:r w:rsidRPr="00B34E44">
        <w:rPr>
          <w:rFonts w:ascii="Arial" w:hAnsi="Arial" w:cs="Arial"/>
          <w:sz w:val="18"/>
          <w:szCs w:val="18"/>
        </w:rPr>
        <w:t xml:space="preserve"> zoogdieren</w:t>
      </w:r>
      <w:r w:rsidRPr="00E93EC7">
        <w:rPr>
          <w:rFonts w:ascii="Arial" w:hAnsi="Arial" w:cs="Arial"/>
          <w:sz w:val="18"/>
          <w:szCs w:val="18"/>
        </w:rPr>
        <w:t>, het broedsucces van ganzen en watervogeltrends binnen de provincie Utrecht dan nu het geval is. De focus dient daarbij te liggen op het verbreden van de kennis in het agrarisch gebied, bos/heide gebied (Utrechtse heuvelrug) en moeras/uiterwaarde gebieden (</w:t>
      </w:r>
      <w:proofErr w:type="spellStart"/>
      <w:r w:rsidRPr="00E93EC7">
        <w:rPr>
          <w:rFonts w:ascii="Arial" w:hAnsi="Arial" w:cs="Arial"/>
          <w:sz w:val="18"/>
          <w:szCs w:val="18"/>
        </w:rPr>
        <w:t>Nederrijn</w:t>
      </w:r>
      <w:proofErr w:type="spellEnd"/>
      <w:r w:rsidRPr="00E93EC7">
        <w:rPr>
          <w:rFonts w:ascii="Arial" w:hAnsi="Arial" w:cs="Arial"/>
          <w:sz w:val="18"/>
          <w:szCs w:val="18"/>
        </w:rPr>
        <w:t xml:space="preserve"> &amp; Vechtplassen). Daarnaast is het doel monitoringsdata genereren die door de provincie te gebruiken zijn voor onze evaluaties m.b.t. natuurdoelen (</w:t>
      </w:r>
      <w:r w:rsidR="00160CDF" w:rsidRPr="00E93EC7">
        <w:rPr>
          <w:rFonts w:ascii="Arial" w:hAnsi="Arial" w:cs="Arial"/>
          <w:sz w:val="18"/>
          <w:szCs w:val="18"/>
        </w:rPr>
        <w:t>VHR-doelen</w:t>
      </w:r>
      <w:r w:rsidRPr="00E93EC7">
        <w:rPr>
          <w:rFonts w:ascii="Arial" w:hAnsi="Arial" w:cs="Arial"/>
          <w:sz w:val="18"/>
          <w:szCs w:val="18"/>
        </w:rPr>
        <w:t>, faunabeheerdoelen) en de effectiviteit van de diverse programma’s en instrumenten die ontwikkeld zijn om de natuurdoelen te realiseren.</w:t>
      </w:r>
      <w:r>
        <w:rPr>
          <w:rFonts w:ascii="Arial" w:hAnsi="Arial" w:cs="Arial"/>
          <w:sz w:val="18"/>
          <w:szCs w:val="18"/>
        </w:rPr>
        <w:t xml:space="preserve"> </w:t>
      </w:r>
      <w:r w:rsidRPr="005227C7">
        <w:rPr>
          <w:rFonts w:ascii="Arial" w:hAnsi="Arial" w:cs="Arial"/>
          <w:sz w:val="18"/>
          <w:szCs w:val="18"/>
        </w:rPr>
        <w:t xml:space="preserve">Tevens heeft de gegenereerde monitoringsdata betrekking </w:t>
      </w:r>
      <w:r>
        <w:rPr>
          <w:rFonts w:ascii="Arial" w:hAnsi="Arial" w:cs="Arial"/>
          <w:sz w:val="18"/>
          <w:szCs w:val="18"/>
        </w:rPr>
        <w:t>op</w:t>
      </w:r>
      <w:r w:rsidRPr="005227C7">
        <w:rPr>
          <w:rFonts w:ascii="Arial" w:hAnsi="Arial" w:cs="Arial"/>
          <w:sz w:val="18"/>
          <w:szCs w:val="18"/>
        </w:rPr>
        <w:t xml:space="preserve"> het uiteindelijk bepalen van de (landelijke) staat van instandhouding.</w:t>
      </w:r>
    </w:p>
    <w:p w14:paraId="74F17681" w14:textId="6D3865E7" w:rsidR="00526DCD" w:rsidRDefault="001F537E" w:rsidP="00510C41">
      <w:pPr>
        <w:spacing w:line="240" w:lineRule="auto"/>
        <w:rPr>
          <w:rFonts w:ascii="Arial" w:eastAsia="Arial" w:hAnsi="Arial" w:cs="Arial"/>
          <w:szCs w:val="18"/>
        </w:rPr>
      </w:pPr>
      <w:r>
        <w:rPr>
          <w:rFonts w:ascii="Arial" w:eastAsia="Arial" w:hAnsi="Arial" w:cs="Arial"/>
          <w:szCs w:val="18"/>
        </w:rPr>
        <w:t>De</w:t>
      </w:r>
      <w:r w:rsidR="00AA2C72">
        <w:rPr>
          <w:rFonts w:ascii="Arial" w:eastAsia="Arial" w:hAnsi="Arial" w:cs="Arial"/>
          <w:szCs w:val="18"/>
        </w:rPr>
        <w:t xml:space="preserve"> (hieronder genoemde)</w:t>
      </w:r>
      <w:r>
        <w:rPr>
          <w:rFonts w:ascii="Arial" w:eastAsia="Arial" w:hAnsi="Arial" w:cs="Arial"/>
          <w:szCs w:val="18"/>
        </w:rPr>
        <w:t xml:space="preserve"> in het Meetplan genoemde uitbreidingsmogelijkheden van het basisplan vallen </w:t>
      </w:r>
      <w:r w:rsidR="00510C41" w:rsidRPr="00AA259C">
        <w:rPr>
          <w:rFonts w:ascii="Arial" w:eastAsia="Arial" w:hAnsi="Arial" w:cs="Arial"/>
          <w:szCs w:val="18"/>
        </w:rPr>
        <w:t xml:space="preserve">(in beginsel) </w:t>
      </w:r>
      <w:r w:rsidRPr="00AA259C">
        <w:rPr>
          <w:rFonts w:ascii="Arial" w:eastAsia="Arial" w:hAnsi="Arial" w:cs="Arial"/>
          <w:szCs w:val="18"/>
        </w:rPr>
        <w:t>buiten</w:t>
      </w:r>
      <w:r>
        <w:rPr>
          <w:rFonts w:ascii="Arial" w:eastAsia="Arial" w:hAnsi="Arial" w:cs="Arial"/>
          <w:szCs w:val="18"/>
        </w:rPr>
        <w:t xml:space="preserve"> de </w:t>
      </w:r>
      <w:r w:rsidR="00AA2C72">
        <w:rPr>
          <w:rFonts w:ascii="Arial" w:eastAsia="Arial" w:hAnsi="Arial" w:cs="Arial"/>
          <w:szCs w:val="18"/>
        </w:rPr>
        <w:t>O</w:t>
      </w:r>
      <w:r>
        <w:rPr>
          <w:rFonts w:ascii="Arial" w:eastAsia="Arial" w:hAnsi="Arial" w:cs="Arial"/>
          <w:szCs w:val="18"/>
        </w:rPr>
        <w:t xml:space="preserve">pdracht: </w:t>
      </w:r>
    </w:p>
    <w:p w14:paraId="28E82B7B" w14:textId="44C7C9AF" w:rsidR="005346D7" w:rsidRPr="005346D7" w:rsidRDefault="00AA2C72" w:rsidP="00510C41">
      <w:pPr>
        <w:pStyle w:val="Lijstalinea"/>
        <w:numPr>
          <w:ilvl w:val="0"/>
          <w:numId w:val="56"/>
        </w:numPr>
        <w:rPr>
          <w:rFonts w:ascii="Arial" w:eastAsia="Arial" w:hAnsi="Arial" w:cs="Arial"/>
          <w:spacing w:val="5"/>
          <w:sz w:val="18"/>
          <w:szCs w:val="18"/>
          <w:lang w:val="nl-NL" w:eastAsia="nl-NL"/>
        </w:rPr>
      </w:pPr>
      <w:r>
        <w:rPr>
          <w:rFonts w:ascii="Arial" w:eastAsia="Arial" w:hAnsi="Arial" w:cs="Arial"/>
          <w:spacing w:val="5"/>
          <w:sz w:val="18"/>
          <w:szCs w:val="18"/>
          <w:lang w:val="nl-NL" w:eastAsia="nl-NL"/>
        </w:rPr>
        <w:t>m</w:t>
      </w:r>
      <w:r w:rsidR="005346D7" w:rsidRPr="005346D7">
        <w:rPr>
          <w:rFonts w:ascii="Arial" w:eastAsia="Arial" w:hAnsi="Arial" w:cs="Arial"/>
          <w:spacing w:val="5"/>
          <w:sz w:val="18"/>
          <w:szCs w:val="18"/>
          <w:lang w:val="nl-NL" w:eastAsia="nl-NL"/>
        </w:rPr>
        <w:t>onitoren Kromme Rijngebied</w:t>
      </w:r>
      <w:r>
        <w:rPr>
          <w:rFonts w:ascii="Arial" w:eastAsia="Arial" w:hAnsi="Arial" w:cs="Arial"/>
          <w:spacing w:val="5"/>
          <w:sz w:val="18"/>
          <w:szCs w:val="18"/>
          <w:lang w:val="nl-NL" w:eastAsia="nl-NL"/>
        </w:rPr>
        <w:t>;</w:t>
      </w:r>
    </w:p>
    <w:p w14:paraId="7AF6C55B" w14:textId="24C28F68" w:rsidR="001F537E" w:rsidRDefault="00AA2C72" w:rsidP="00510C41">
      <w:pPr>
        <w:pStyle w:val="Lijstalinea"/>
        <w:numPr>
          <w:ilvl w:val="0"/>
          <w:numId w:val="56"/>
        </w:numPr>
        <w:rPr>
          <w:rFonts w:ascii="Arial" w:eastAsia="Arial" w:hAnsi="Arial" w:cs="Arial"/>
          <w:spacing w:val="5"/>
          <w:sz w:val="18"/>
          <w:szCs w:val="18"/>
          <w:lang w:val="nl-NL" w:eastAsia="nl-NL"/>
        </w:rPr>
      </w:pPr>
      <w:r>
        <w:rPr>
          <w:rFonts w:ascii="Arial" w:eastAsia="Arial" w:hAnsi="Arial" w:cs="Arial"/>
          <w:spacing w:val="5"/>
          <w:sz w:val="18"/>
          <w:szCs w:val="18"/>
          <w:lang w:val="nl-NL" w:eastAsia="nl-NL"/>
        </w:rPr>
        <w:t>m</w:t>
      </w:r>
      <w:r w:rsidR="005346D7" w:rsidRPr="005346D7">
        <w:rPr>
          <w:rFonts w:ascii="Arial" w:eastAsia="Arial" w:hAnsi="Arial" w:cs="Arial"/>
          <w:spacing w:val="5"/>
          <w:sz w:val="18"/>
          <w:szCs w:val="18"/>
          <w:lang w:val="nl-NL" w:eastAsia="nl-NL"/>
        </w:rPr>
        <w:t xml:space="preserve">onitoren </w:t>
      </w:r>
      <w:proofErr w:type="spellStart"/>
      <w:r w:rsidR="005346D7" w:rsidRPr="005346D7">
        <w:rPr>
          <w:rFonts w:ascii="Arial" w:eastAsia="Arial" w:hAnsi="Arial" w:cs="Arial"/>
          <w:spacing w:val="5"/>
          <w:sz w:val="18"/>
          <w:szCs w:val="18"/>
          <w:lang w:val="nl-NL" w:eastAsia="nl-NL"/>
        </w:rPr>
        <w:t>nachtactieve</w:t>
      </w:r>
      <w:proofErr w:type="spellEnd"/>
      <w:r w:rsidR="005346D7" w:rsidRPr="005346D7">
        <w:rPr>
          <w:rFonts w:ascii="Arial" w:eastAsia="Arial" w:hAnsi="Arial" w:cs="Arial"/>
          <w:spacing w:val="5"/>
          <w:sz w:val="18"/>
          <w:szCs w:val="18"/>
          <w:lang w:val="nl-NL" w:eastAsia="nl-NL"/>
        </w:rPr>
        <w:t xml:space="preserve"> soorten en in de provincie Utrecht zeer </w:t>
      </w:r>
      <w:r w:rsidR="00CA18D9" w:rsidRPr="005346D7">
        <w:rPr>
          <w:rFonts w:ascii="Arial" w:eastAsia="Arial" w:hAnsi="Arial" w:cs="Arial"/>
          <w:spacing w:val="5"/>
          <w:sz w:val="18"/>
          <w:szCs w:val="18"/>
          <w:lang w:val="nl-NL" w:eastAsia="nl-NL"/>
        </w:rPr>
        <w:t>zeldzame broedvogelsoorten, zoals wulp en de ringmus</w:t>
      </w:r>
      <w:r>
        <w:rPr>
          <w:rFonts w:ascii="Arial" w:eastAsia="Arial" w:hAnsi="Arial" w:cs="Arial"/>
          <w:spacing w:val="5"/>
          <w:sz w:val="18"/>
          <w:szCs w:val="18"/>
          <w:lang w:val="nl-NL" w:eastAsia="nl-NL"/>
        </w:rPr>
        <w:t>;</w:t>
      </w:r>
    </w:p>
    <w:p w14:paraId="65938D38" w14:textId="1950506A" w:rsidR="005346D7" w:rsidRPr="00A6519E" w:rsidRDefault="005346D7" w:rsidP="00510C41">
      <w:pPr>
        <w:pStyle w:val="Lijstalinea"/>
        <w:numPr>
          <w:ilvl w:val="0"/>
          <w:numId w:val="56"/>
        </w:numPr>
        <w:rPr>
          <w:rFonts w:ascii="Arial" w:eastAsia="Arial" w:hAnsi="Arial" w:cs="Arial"/>
          <w:sz w:val="18"/>
          <w:szCs w:val="18"/>
          <w:lang w:val="nl-NL"/>
        </w:rPr>
      </w:pPr>
      <w:r w:rsidRPr="005346D7">
        <w:rPr>
          <w:rFonts w:ascii="Arial" w:eastAsia="Arial" w:hAnsi="Arial" w:cs="Arial"/>
          <w:spacing w:val="5"/>
          <w:sz w:val="18"/>
          <w:szCs w:val="18"/>
          <w:lang w:val="nl-NL" w:eastAsia="nl-NL"/>
        </w:rPr>
        <w:t xml:space="preserve">adviseren over de inzet van </w:t>
      </w:r>
      <w:r>
        <w:rPr>
          <w:rFonts w:ascii="Arial" w:eastAsia="Arial" w:hAnsi="Arial" w:cs="Arial"/>
          <w:spacing w:val="5"/>
          <w:sz w:val="18"/>
          <w:szCs w:val="18"/>
          <w:lang w:val="nl-NL" w:eastAsia="nl-NL"/>
        </w:rPr>
        <w:t xml:space="preserve">de verzamelde </w:t>
      </w:r>
      <w:r w:rsidRPr="005346D7">
        <w:rPr>
          <w:rFonts w:ascii="Arial" w:eastAsia="Arial" w:hAnsi="Arial" w:cs="Arial"/>
          <w:spacing w:val="5"/>
          <w:sz w:val="18"/>
          <w:szCs w:val="18"/>
          <w:lang w:val="nl-NL" w:eastAsia="nl-NL"/>
        </w:rPr>
        <w:t xml:space="preserve">gegevens ten behoeve van de evaluatie van de ingezette beheer instrumenten </w:t>
      </w:r>
      <w:r>
        <w:rPr>
          <w:rFonts w:ascii="Arial" w:eastAsia="Arial" w:hAnsi="Arial" w:cs="Arial"/>
          <w:spacing w:val="5"/>
          <w:sz w:val="18"/>
          <w:szCs w:val="18"/>
          <w:lang w:val="nl-NL" w:eastAsia="nl-NL"/>
        </w:rPr>
        <w:t>door de provincie Utrecht</w:t>
      </w:r>
      <w:r w:rsidRPr="005346D7">
        <w:rPr>
          <w:rFonts w:ascii="Arial" w:eastAsia="Arial" w:hAnsi="Arial" w:cs="Arial"/>
          <w:spacing w:val="5"/>
          <w:sz w:val="18"/>
          <w:szCs w:val="18"/>
          <w:lang w:val="nl-NL" w:eastAsia="nl-NL"/>
        </w:rPr>
        <w:t>.</w:t>
      </w:r>
    </w:p>
    <w:p w14:paraId="00C63094" w14:textId="77777777" w:rsidR="00CB07FF" w:rsidRDefault="00CB07FF" w:rsidP="00510C41">
      <w:pPr>
        <w:spacing w:line="240" w:lineRule="auto"/>
        <w:rPr>
          <w:rFonts w:ascii="Arial" w:eastAsia="Arial" w:hAnsi="Arial" w:cs="Arial"/>
          <w:szCs w:val="18"/>
        </w:rPr>
      </w:pPr>
    </w:p>
    <w:p w14:paraId="77885C5B" w14:textId="2C4B1644" w:rsidR="004350A5" w:rsidRDefault="004350A5" w:rsidP="00510C41">
      <w:pPr>
        <w:spacing w:line="240" w:lineRule="auto"/>
        <w:rPr>
          <w:rFonts w:ascii="Arial" w:eastAsia="Arial" w:hAnsi="Arial" w:cs="Arial"/>
          <w:szCs w:val="18"/>
        </w:rPr>
      </w:pPr>
      <w:r w:rsidRPr="004350A5">
        <w:rPr>
          <w:rFonts w:ascii="Arial" w:eastAsia="Arial" w:hAnsi="Arial" w:cs="Arial"/>
          <w:szCs w:val="18"/>
        </w:rPr>
        <w:t xml:space="preserve">Bovenstaande </w:t>
      </w:r>
      <w:r w:rsidR="00871331">
        <w:rPr>
          <w:rFonts w:ascii="Arial" w:eastAsia="Arial" w:hAnsi="Arial" w:cs="Arial"/>
          <w:szCs w:val="18"/>
        </w:rPr>
        <w:t>uitbreidingsmogelijkheden</w:t>
      </w:r>
      <w:r w:rsidRPr="004350A5">
        <w:rPr>
          <w:rFonts w:ascii="Arial" w:eastAsia="Arial" w:hAnsi="Arial" w:cs="Arial"/>
          <w:szCs w:val="18"/>
        </w:rPr>
        <w:t xml:space="preserve"> </w:t>
      </w:r>
      <w:r w:rsidR="005346D7">
        <w:rPr>
          <w:rFonts w:ascii="Arial" w:eastAsia="Arial" w:hAnsi="Arial" w:cs="Arial"/>
          <w:szCs w:val="18"/>
        </w:rPr>
        <w:t>kunnen</w:t>
      </w:r>
      <w:r w:rsidRPr="004350A5">
        <w:rPr>
          <w:rFonts w:ascii="Arial" w:eastAsia="Arial" w:hAnsi="Arial" w:cs="Arial"/>
          <w:szCs w:val="18"/>
        </w:rPr>
        <w:t xml:space="preserve"> op verzoek van c.q. op aangeven van Opdrachtgever en afhankelijk van de dan voorliggende situatie als opdracht aan Opdrachtnemer worden gegund indien Opdrachtgever zich daartoe genoodzaakt ziet c.q. daar aanleiding toe ziet. Opdrachtnemer is niet verplicht deze opdracht</w:t>
      </w:r>
      <w:r w:rsidR="00510C41">
        <w:rPr>
          <w:rFonts w:ascii="Arial" w:eastAsia="Arial" w:hAnsi="Arial" w:cs="Arial"/>
          <w:szCs w:val="18"/>
        </w:rPr>
        <w:t>(en)</w:t>
      </w:r>
      <w:r w:rsidRPr="004350A5">
        <w:rPr>
          <w:rFonts w:ascii="Arial" w:eastAsia="Arial" w:hAnsi="Arial" w:cs="Arial"/>
          <w:szCs w:val="18"/>
        </w:rPr>
        <w:t xml:space="preserve"> aan te nemen. Opdrachtverlening zal plaatsvinden nadat Opdrachtgever </w:t>
      </w:r>
      <w:r w:rsidR="00510C41">
        <w:rPr>
          <w:rFonts w:ascii="Arial" w:eastAsia="Arial" w:hAnsi="Arial" w:cs="Arial"/>
          <w:szCs w:val="18"/>
        </w:rPr>
        <w:t>(</w:t>
      </w:r>
      <w:r w:rsidRPr="004350A5">
        <w:rPr>
          <w:rFonts w:ascii="Arial" w:eastAsia="Arial" w:hAnsi="Arial" w:cs="Arial"/>
          <w:szCs w:val="18"/>
        </w:rPr>
        <w:t>o.b.v. een offerteaanvraag</w:t>
      </w:r>
      <w:r w:rsidR="00510C41">
        <w:rPr>
          <w:rFonts w:ascii="Arial" w:eastAsia="Arial" w:hAnsi="Arial" w:cs="Arial"/>
          <w:szCs w:val="18"/>
        </w:rPr>
        <w:t>)</w:t>
      </w:r>
      <w:r w:rsidRPr="004350A5">
        <w:rPr>
          <w:rFonts w:ascii="Arial" w:eastAsia="Arial" w:hAnsi="Arial" w:cs="Arial"/>
          <w:szCs w:val="18"/>
        </w:rPr>
        <w:t xml:space="preserve"> van Opdrachtnemer een aanbieding heeft ontvangen welke door Opdrachtgever is geaccepteerd.</w:t>
      </w:r>
    </w:p>
    <w:p w14:paraId="21D70696" w14:textId="42C23EAA" w:rsidR="00510C41" w:rsidRPr="000B461C" w:rsidRDefault="00510C41" w:rsidP="00510C41">
      <w:pPr>
        <w:pStyle w:val="pf0"/>
        <w:rPr>
          <w:rFonts w:ascii="Arial" w:hAnsi="Arial" w:cs="Arial"/>
          <w:sz w:val="18"/>
          <w:szCs w:val="18"/>
        </w:rPr>
      </w:pPr>
      <w:r w:rsidRPr="000B461C">
        <w:rPr>
          <w:rFonts w:ascii="Arial" w:hAnsi="Arial" w:cs="Arial"/>
          <w:sz w:val="18"/>
          <w:szCs w:val="18"/>
        </w:rPr>
        <w:t>Ook valt het 3-jaarlijks in kaart brengen van weidevogelterritoria buiten</w:t>
      </w:r>
      <w:r w:rsidR="006419A9">
        <w:rPr>
          <w:rFonts w:ascii="Arial" w:hAnsi="Arial" w:cs="Arial"/>
          <w:sz w:val="18"/>
          <w:szCs w:val="18"/>
        </w:rPr>
        <w:t xml:space="preserve"> de scope van</w:t>
      </w:r>
      <w:r w:rsidRPr="000B461C">
        <w:rPr>
          <w:rFonts w:ascii="Arial" w:hAnsi="Arial" w:cs="Arial"/>
          <w:sz w:val="18"/>
          <w:szCs w:val="18"/>
        </w:rPr>
        <w:t xml:space="preserve"> deze </w:t>
      </w:r>
      <w:r>
        <w:rPr>
          <w:rFonts w:ascii="Arial" w:hAnsi="Arial" w:cs="Arial"/>
          <w:sz w:val="18"/>
          <w:szCs w:val="18"/>
        </w:rPr>
        <w:t>O</w:t>
      </w:r>
      <w:r w:rsidRPr="000B461C">
        <w:rPr>
          <w:rFonts w:ascii="Arial" w:hAnsi="Arial" w:cs="Arial"/>
          <w:sz w:val="18"/>
          <w:szCs w:val="18"/>
        </w:rPr>
        <w:t xml:space="preserve">pdracht. Wel verwachten wij dat diegene die deze </w:t>
      </w:r>
      <w:r>
        <w:rPr>
          <w:rFonts w:ascii="Arial" w:hAnsi="Arial" w:cs="Arial"/>
          <w:sz w:val="18"/>
          <w:szCs w:val="18"/>
        </w:rPr>
        <w:t>O</w:t>
      </w:r>
      <w:r w:rsidRPr="000B461C">
        <w:rPr>
          <w:rFonts w:ascii="Arial" w:hAnsi="Arial" w:cs="Arial"/>
          <w:sz w:val="18"/>
          <w:szCs w:val="18"/>
        </w:rPr>
        <w:t xml:space="preserve">pdracht gegund wordt, bereid is om met </w:t>
      </w:r>
      <w:r>
        <w:rPr>
          <w:rFonts w:ascii="Arial" w:hAnsi="Arial" w:cs="Arial"/>
          <w:sz w:val="18"/>
          <w:szCs w:val="18"/>
        </w:rPr>
        <w:t>O</w:t>
      </w:r>
      <w:r w:rsidRPr="000B461C">
        <w:rPr>
          <w:rFonts w:ascii="Arial" w:hAnsi="Arial" w:cs="Arial"/>
          <w:sz w:val="18"/>
          <w:szCs w:val="18"/>
        </w:rPr>
        <w:t xml:space="preserve">pdrachtgever en eventuele andere opdrachtnemers voor vogeltellingen die uitgevoerd worden onder een specifiek project, af te stemmen en daar waar dit efficiënt en mogelijk is, gegevens met elkaar te delen. </w:t>
      </w:r>
    </w:p>
    <w:p w14:paraId="7E6B9620" w14:textId="0E33FB79" w:rsidR="00F724C1" w:rsidRDefault="00F724C1" w:rsidP="00076459">
      <w:pPr>
        <w:pStyle w:val="Kop2"/>
        <w:numPr>
          <w:ilvl w:val="1"/>
          <w:numId w:val="58"/>
        </w:numPr>
      </w:pPr>
      <w:bookmarkStart w:id="10" w:name="_Toc141265855"/>
      <w:r>
        <w:t>Keuze aanbestedingsprocedure</w:t>
      </w:r>
      <w:bookmarkEnd w:id="10"/>
    </w:p>
    <w:p w14:paraId="3AA2E2C0" w14:textId="64646604" w:rsidR="00F724C1" w:rsidRDefault="00DD4D48" w:rsidP="00510C41">
      <w:pPr>
        <w:spacing w:line="240" w:lineRule="auto"/>
        <w:rPr>
          <w:rFonts w:ascii="Arial" w:hAnsi="Arial" w:cs="Arial"/>
          <w:szCs w:val="18"/>
        </w:rPr>
      </w:pPr>
      <w:r w:rsidRPr="00DD4D48">
        <w:rPr>
          <w:rFonts w:ascii="Arial" w:hAnsi="Arial" w:cs="Arial"/>
          <w:szCs w:val="18"/>
        </w:rPr>
        <w:t>De aankondiging van deze Opdracht is gepubliceerd op www.TenderNed.nl en in het Supplement op het Publicatieblad van de Europese Unie (T.E.D.). Alle Ondernemers die aan de minimumeisen voldoen worden van harte uitgenodigd een Inschrijving te doen, zelfstandig, in Samenwerkingsverband (combinatie) en eventueel door een beroep te doen op Derden.</w:t>
      </w:r>
    </w:p>
    <w:p w14:paraId="02AF2FD4" w14:textId="77777777" w:rsidR="00F724C1" w:rsidRDefault="00F724C1" w:rsidP="00510C41">
      <w:pPr>
        <w:spacing w:line="240" w:lineRule="auto"/>
        <w:rPr>
          <w:rFonts w:ascii="Arial" w:hAnsi="Arial" w:cs="Arial"/>
          <w:szCs w:val="18"/>
        </w:rPr>
      </w:pPr>
    </w:p>
    <w:p w14:paraId="587EAA03" w14:textId="77777777" w:rsidR="00DD4D48" w:rsidRDefault="00DD4D48" w:rsidP="00510C41">
      <w:pPr>
        <w:spacing w:line="240" w:lineRule="auto"/>
        <w:rPr>
          <w:rFonts w:ascii="Arial" w:hAnsi="Arial" w:cs="Arial"/>
          <w:szCs w:val="18"/>
        </w:rPr>
      </w:pPr>
      <w:r w:rsidRPr="00D33436">
        <w:rPr>
          <w:rFonts w:ascii="Arial" w:hAnsi="Arial" w:cs="Arial"/>
          <w:szCs w:val="18"/>
        </w:rPr>
        <w:t xml:space="preserve">Op deze aanbesteding is de </w:t>
      </w:r>
      <w:r>
        <w:rPr>
          <w:rFonts w:ascii="Arial" w:hAnsi="Arial" w:cs="Arial"/>
          <w:szCs w:val="18"/>
        </w:rPr>
        <w:t>Aanbestedingswet 2012</w:t>
      </w:r>
      <w:r w:rsidRPr="00D33436">
        <w:rPr>
          <w:rFonts w:ascii="Arial" w:hAnsi="Arial" w:cs="Arial"/>
          <w:szCs w:val="18"/>
        </w:rPr>
        <w:t xml:space="preserve"> van toepassing. Omdat </w:t>
      </w:r>
      <w:r>
        <w:rPr>
          <w:rFonts w:ascii="Arial" w:hAnsi="Arial" w:cs="Arial"/>
          <w:szCs w:val="18"/>
        </w:rPr>
        <w:t>het</w:t>
      </w:r>
      <w:r w:rsidRPr="00D33436">
        <w:rPr>
          <w:rFonts w:ascii="Arial" w:hAnsi="Arial" w:cs="Arial"/>
          <w:szCs w:val="18"/>
        </w:rPr>
        <w:t xml:space="preserve"> zogenaamde Europese drempelbedrag voor decentrale overheden wordt overschreden en er geen wettelijke uitzonderingen van toepassing zijn</w:t>
      </w:r>
      <w:r>
        <w:rPr>
          <w:rFonts w:ascii="Arial" w:hAnsi="Arial" w:cs="Arial"/>
          <w:szCs w:val="18"/>
        </w:rPr>
        <w:t>,</w:t>
      </w:r>
      <w:r w:rsidRPr="00D33436">
        <w:rPr>
          <w:rFonts w:ascii="Arial" w:hAnsi="Arial" w:cs="Arial"/>
          <w:szCs w:val="18"/>
        </w:rPr>
        <w:t xml:space="preserve"> dient een Europese aanbesteding gehouden te worden.</w:t>
      </w:r>
      <w:r>
        <w:rPr>
          <w:rFonts w:ascii="Arial" w:hAnsi="Arial" w:cs="Arial"/>
          <w:szCs w:val="18"/>
        </w:rPr>
        <w:t xml:space="preserve"> </w:t>
      </w:r>
      <w:r w:rsidRPr="00D33436">
        <w:rPr>
          <w:rFonts w:ascii="Arial" w:hAnsi="Arial" w:cs="Arial"/>
          <w:szCs w:val="18"/>
        </w:rPr>
        <w:t>Gekozen is om deze Opdracht Europees aan te besteden via een zogenaamde openbare aanbestedingsprocedure</w:t>
      </w:r>
      <w:r>
        <w:rPr>
          <w:rFonts w:ascii="Arial" w:hAnsi="Arial" w:cs="Arial"/>
          <w:szCs w:val="18"/>
        </w:rPr>
        <w:t xml:space="preserve"> met name gelet op:</w:t>
      </w:r>
    </w:p>
    <w:p w14:paraId="0E4D2064" w14:textId="38E5B823" w:rsidR="00DD4D48" w:rsidRPr="00847D36" w:rsidRDefault="00DD4D48" w:rsidP="00510C41">
      <w:pPr>
        <w:numPr>
          <w:ilvl w:val="0"/>
          <w:numId w:val="45"/>
        </w:numPr>
        <w:spacing w:line="240" w:lineRule="auto"/>
        <w:rPr>
          <w:rFonts w:ascii="Arial" w:eastAsia="Calibri" w:hAnsi="Arial" w:cs="Arial"/>
          <w:spacing w:val="0"/>
          <w:szCs w:val="18"/>
          <w:lang w:val="en-US" w:eastAsia="en-US"/>
        </w:rPr>
      </w:pPr>
      <w:proofErr w:type="spellStart"/>
      <w:r w:rsidRPr="00847D36">
        <w:rPr>
          <w:rFonts w:ascii="Arial" w:eastAsia="Calibri" w:hAnsi="Arial" w:cs="Arial"/>
          <w:spacing w:val="0"/>
          <w:szCs w:val="18"/>
          <w:lang w:val="en-US" w:eastAsia="en-US"/>
        </w:rPr>
        <w:t>omvang</w:t>
      </w:r>
      <w:proofErr w:type="spellEnd"/>
      <w:r w:rsidRPr="00847D36">
        <w:rPr>
          <w:rFonts w:ascii="Arial" w:eastAsia="Calibri" w:hAnsi="Arial" w:cs="Arial"/>
          <w:spacing w:val="0"/>
          <w:szCs w:val="18"/>
          <w:lang w:val="en-US" w:eastAsia="en-US"/>
        </w:rPr>
        <w:t xml:space="preserve"> van de </w:t>
      </w:r>
      <w:proofErr w:type="spellStart"/>
      <w:r w:rsidR="001F5F14">
        <w:rPr>
          <w:rFonts w:ascii="Arial" w:eastAsia="Calibri" w:hAnsi="Arial" w:cs="Arial"/>
          <w:spacing w:val="0"/>
          <w:szCs w:val="18"/>
          <w:lang w:val="en-US" w:eastAsia="en-US"/>
        </w:rPr>
        <w:t>O</w:t>
      </w:r>
      <w:r w:rsidRPr="00847D36">
        <w:rPr>
          <w:rFonts w:ascii="Arial" w:eastAsia="Calibri" w:hAnsi="Arial" w:cs="Arial"/>
          <w:spacing w:val="0"/>
          <w:szCs w:val="18"/>
          <w:lang w:val="en-US" w:eastAsia="en-US"/>
        </w:rPr>
        <w:t>pdracht</w:t>
      </w:r>
      <w:proofErr w:type="spellEnd"/>
      <w:r w:rsidRPr="00847D36">
        <w:rPr>
          <w:rFonts w:ascii="Arial" w:eastAsia="Calibri" w:hAnsi="Arial" w:cs="Arial"/>
          <w:spacing w:val="0"/>
          <w:szCs w:val="18"/>
          <w:lang w:val="en-US" w:eastAsia="en-US"/>
        </w:rPr>
        <w:t>;</w:t>
      </w:r>
    </w:p>
    <w:p w14:paraId="3FE05400" w14:textId="77777777" w:rsidR="00DD4D48" w:rsidRPr="00847D36" w:rsidRDefault="00DD4D48" w:rsidP="00510C41">
      <w:pPr>
        <w:numPr>
          <w:ilvl w:val="0"/>
          <w:numId w:val="45"/>
        </w:numPr>
        <w:spacing w:line="240" w:lineRule="auto"/>
        <w:rPr>
          <w:rFonts w:ascii="Arial" w:eastAsia="Calibri" w:hAnsi="Arial" w:cs="Arial"/>
          <w:spacing w:val="0"/>
          <w:lang w:eastAsia="en-US"/>
        </w:rPr>
      </w:pPr>
      <w:r w:rsidRPr="041E96C8">
        <w:rPr>
          <w:rFonts w:ascii="Arial" w:eastAsia="Calibri" w:hAnsi="Arial" w:cs="Arial"/>
          <w:spacing w:val="0"/>
          <w:lang w:eastAsia="en-US"/>
        </w:rPr>
        <w:t>transactiekosten voor de aanbestedende dienst en de Inschrijvers;</w:t>
      </w:r>
    </w:p>
    <w:p w14:paraId="1C035C45" w14:textId="77777777" w:rsidR="00DD4D48" w:rsidRPr="00847D36" w:rsidRDefault="00DD4D48" w:rsidP="00510C41">
      <w:pPr>
        <w:numPr>
          <w:ilvl w:val="0"/>
          <w:numId w:val="45"/>
        </w:numPr>
        <w:spacing w:line="240" w:lineRule="auto"/>
        <w:rPr>
          <w:rFonts w:ascii="Arial" w:eastAsia="Calibri" w:hAnsi="Arial" w:cs="Arial"/>
          <w:spacing w:val="0"/>
          <w:szCs w:val="18"/>
          <w:lang w:val="en-US" w:eastAsia="en-US"/>
        </w:rPr>
      </w:pPr>
      <w:proofErr w:type="spellStart"/>
      <w:r w:rsidRPr="00847D36">
        <w:rPr>
          <w:rFonts w:ascii="Arial" w:eastAsia="Calibri" w:hAnsi="Arial" w:cs="Arial"/>
          <w:spacing w:val="0"/>
          <w:szCs w:val="18"/>
          <w:lang w:val="en-US" w:eastAsia="en-US"/>
        </w:rPr>
        <w:t>aantal</w:t>
      </w:r>
      <w:proofErr w:type="spellEnd"/>
      <w:r w:rsidRPr="00847D36">
        <w:rPr>
          <w:rFonts w:ascii="Arial" w:eastAsia="Calibri" w:hAnsi="Arial" w:cs="Arial"/>
          <w:spacing w:val="0"/>
          <w:szCs w:val="18"/>
          <w:lang w:val="en-US" w:eastAsia="en-US"/>
        </w:rPr>
        <w:t xml:space="preserve"> </w:t>
      </w:r>
      <w:proofErr w:type="spellStart"/>
      <w:r w:rsidRPr="00847D36">
        <w:rPr>
          <w:rFonts w:ascii="Arial" w:eastAsia="Calibri" w:hAnsi="Arial" w:cs="Arial"/>
          <w:spacing w:val="0"/>
          <w:szCs w:val="18"/>
          <w:lang w:val="en-US" w:eastAsia="en-US"/>
        </w:rPr>
        <w:t>potentiële</w:t>
      </w:r>
      <w:proofErr w:type="spellEnd"/>
      <w:r w:rsidRPr="00847D36">
        <w:rPr>
          <w:rFonts w:ascii="Arial" w:eastAsia="Calibri" w:hAnsi="Arial" w:cs="Arial"/>
          <w:spacing w:val="0"/>
          <w:szCs w:val="18"/>
          <w:lang w:val="en-US" w:eastAsia="en-US"/>
        </w:rPr>
        <w:t xml:space="preserve"> </w:t>
      </w:r>
      <w:proofErr w:type="spellStart"/>
      <w:r w:rsidRPr="00847D36">
        <w:rPr>
          <w:rFonts w:ascii="Arial" w:eastAsia="Calibri" w:hAnsi="Arial" w:cs="Arial"/>
          <w:spacing w:val="0"/>
          <w:szCs w:val="18"/>
          <w:lang w:val="en-US" w:eastAsia="en-US"/>
        </w:rPr>
        <w:t>Inschrijvers</w:t>
      </w:r>
      <w:proofErr w:type="spellEnd"/>
      <w:r w:rsidRPr="00847D36">
        <w:rPr>
          <w:rFonts w:ascii="Arial" w:eastAsia="Calibri" w:hAnsi="Arial" w:cs="Arial"/>
          <w:spacing w:val="0"/>
          <w:szCs w:val="18"/>
          <w:lang w:val="en-US" w:eastAsia="en-US"/>
        </w:rPr>
        <w:t>;</w:t>
      </w:r>
    </w:p>
    <w:p w14:paraId="47F7757E" w14:textId="564DB8B0" w:rsidR="00DD4D48" w:rsidRPr="00847D36" w:rsidRDefault="00DD4D48" w:rsidP="00510C41">
      <w:pPr>
        <w:numPr>
          <w:ilvl w:val="0"/>
          <w:numId w:val="45"/>
        </w:numPr>
        <w:spacing w:line="240" w:lineRule="auto"/>
        <w:rPr>
          <w:rFonts w:ascii="Arial" w:eastAsia="Calibri" w:hAnsi="Arial" w:cs="Arial"/>
          <w:spacing w:val="0"/>
          <w:szCs w:val="18"/>
          <w:lang w:val="en-US" w:eastAsia="en-US"/>
        </w:rPr>
      </w:pPr>
      <w:proofErr w:type="spellStart"/>
      <w:r w:rsidRPr="00847D36">
        <w:rPr>
          <w:rFonts w:ascii="Arial" w:eastAsia="Calibri" w:hAnsi="Arial" w:cs="Arial"/>
          <w:spacing w:val="0"/>
          <w:szCs w:val="18"/>
          <w:lang w:val="en-US" w:eastAsia="en-US"/>
        </w:rPr>
        <w:t>gewenst</w:t>
      </w:r>
      <w:r w:rsidR="001F5F14">
        <w:rPr>
          <w:rFonts w:ascii="Arial" w:eastAsia="Calibri" w:hAnsi="Arial" w:cs="Arial"/>
          <w:spacing w:val="0"/>
          <w:szCs w:val="18"/>
          <w:lang w:val="en-US" w:eastAsia="en-US"/>
        </w:rPr>
        <w:t>e</w:t>
      </w:r>
      <w:proofErr w:type="spellEnd"/>
      <w:r w:rsidRPr="00847D36">
        <w:rPr>
          <w:rFonts w:ascii="Arial" w:eastAsia="Calibri" w:hAnsi="Arial" w:cs="Arial"/>
          <w:spacing w:val="0"/>
          <w:szCs w:val="18"/>
          <w:lang w:val="en-US" w:eastAsia="en-US"/>
        </w:rPr>
        <w:t xml:space="preserve"> </w:t>
      </w:r>
      <w:r w:rsidR="001F5F14">
        <w:rPr>
          <w:rFonts w:ascii="Arial" w:eastAsia="Calibri" w:hAnsi="Arial" w:cs="Arial"/>
          <w:spacing w:val="0"/>
          <w:szCs w:val="18"/>
          <w:lang w:val="en-US" w:eastAsia="en-US"/>
        </w:rPr>
        <w:t>(</w:t>
      </w:r>
      <w:proofErr w:type="spellStart"/>
      <w:r w:rsidRPr="00847D36">
        <w:rPr>
          <w:rFonts w:ascii="Arial" w:eastAsia="Calibri" w:hAnsi="Arial" w:cs="Arial"/>
          <w:spacing w:val="0"/>
          <w:szCs w:val="18"/>
          <w:lang w:val="en-US" w:eastAsia="en-US"/>
        </w:rPr>
        <w:t>eind</w:t>
      </w:r>
      <w:proofErr w:type="spellEnd"/>
      <w:r w:rsidR="001F5F14">
        <w:rPr>
          <w:rFonts w:ascii="Arial" w:eastAsia="Calibri" w:hAnsi="Arial" w:cs="Arial"/>
          <w:spacing w:val="0"/>
          <w:szCs w:val="18"/>
          <w:lang w:val="en-US" w:eastAsia="en-US"/>
        </w:rPr>
        <w:t>)</w:t>
      </w:r>
      <w:proofErr w:type="spellStart"/>
      <w:r w:rsidRPr="00847D36">
        <w:rPr>
          <w:rFonts w:ascii="Arial" w:eastAsia="Calibri" w:hAnsi="Arial" w:cs="Arial"/>
          <w:spacing w:val="0"/>
          <w:szCs w:val="18"/>
          <w:lang w:val="en-US" w:eastAsia="en-US"/>
        </w:rPr>
        <w:t>resultat</w:t>
      </w:r>
      <w:r w:rsidR="001F5F14">
        <w:rPr>
          <w:rFonts w:ascii="Arial" w:eastAsia="Calibri" w:hAnsi="Arial" w:cs="Arial"/>
          <w:spacing w:val="0"/>
          <w:szCs w:val="18"/>
          <w:lang w:val="en-US" w:eastAsia="en-US"/>
        </w:rPr>
        <w:t>en</w:t>
      </w:r>
      <w:proofErr w:type="spellEnd"/>
      <w:r w:rsidRPr="00847D36">
        <w:rPr>
          <w:rFonts w:ascii="Arial" w:eastAsia="Calibri" w:hAnsi="Arial" w:cs="Arial"/>
          <w:spacing w:val="0"/>
          <w:szCs w:val="18"/>
          <w:lang w:val="en-US" w:eastAsia="en-US"/>
        </w:rPr>
        <w:t>;</w:t>
      </w:r>
    </w:p>
    <w:p w14:paraId="67B578D8" w14:textId="14A049D8" w:rsidR="00DD4D48" w:rsidRPr="0053121C" w:rsidRDefault="00DD4D48" w:rsidP="00510C41">
      <w:pPr>
        <w:numPr>
          <w:ilvl w:val="0"/>
          <w:numId w:val="45"/>
        </w:numPr>
        <w:spacing w:line="240" w:lineRule="auto"/>
        <w:rPr>
          <w:rFonts w:ascii="Arial" w:hAnsi="Arial" w:cs="Arial"/>
          <w:szCs w:val="18"/>
        </w:rPr>
      </w:pPr>
      <w:r w:rsidRPr="00A6519E">
        <w:rPr>
          <w:rFonts w:ascii="Arial" w:eastAsia="Calibri" w:hAnsi="Arial" w:cs="Arial"/>
          <w:spacing w:val="0"/>
          <w:szCs w:val="18"/>
          <w:lang w:eastAsia="en-US"/>
        </w:rPr>
        <w:t xml:space="preserve">complexiteit van de </w:t>
      </w:r>
      <w:r w:rsidR="00AD6702" w:rsidRPr="00A6519E">
        <w:rPr>
          <w:rFonts w:ascii="Arial" w:eastAsia="Calibri" w:hAnsi="Arial" w:cs="Arial"/>
          <w:spacing w:val="0"/>
          <w:szCs w:val="18"/>
          <w:lang w:eastAsia="en-US"/>
        </w:rPr>
        <w:t>O</w:t>
      </w:r>
      <w:r w:rsidRPr="00A6519E">
        <w:rPr>
          <w:rFonts w:ascii="Arial" w:eastAsia="Calibri" w:hAnsi="Arial" w:cs="Arial"/>
          <w:spacing w:val="0"/>
          <w:szCs w:val="18"/>
          <w:lang w:eastAsia="en-US"/>
        </w:rPr>
        <w:t>pdrach</w:t>
      </w:r>
      <w:r w:rsidR="00DC6EFD" w:rsidRPr="00A6519E">
        <w:rPr>
          <w:rFonts w:ascii="Arial" w:eastAsia="Calibri" w:hAnsi="Arial" w:cs="Arial"/>
          <w:spacing w:val="0"/>
          <w:szCs w:val="18"/>
          <w:lang w:eastAsia="en-US"/>
        </w:rPr>
        <w:t>t (lees: de Nadere overeenkomsten)</w:t>
      </w:r>
      <w:r w:rsidR="005C1950" w:rsidRPr="00A6519E">
        <w:rPr>
          <w:rFonts w:ascii="Arial" w:eastAsia="Calibri" w:hAnsi="Arial" w:cs="Arial"/>
          <w:spacing w:val="0"/>
          <w:szCs w:val="18"/>
          <w:lang w:eastAsia="en-US"/>
        </w:rPr>
        <w:t>.</w:t>
      </w:r>
    </w:p>
    <w:p w14:paraId="7248362F" w14:textId="77777777" w:rsidR="0053121C" w:rsidRPr="00A6519E" w:rsidRDefault="0053121C" w:rsidP="00510C41">
      <w:pPr>
        <w:spacing w:line="240" w:lineRule="auto"/>
        <w:rPr>
          <w:rFonts w:ascii="Arial" w:eastAsia="Calibri" w:hAnsi="Arial" w:cs="Arial"/>
          <w:spacing w:val="0"/>
          <w:szCs w:val="18"/>
          <w:lang w:eastAsia="en-US"/>
        </w:rPr>
      </w:pPr>
    </w:p>
    <w:p w14:paraId="0344DDA6" w14:textId="2BB00E31" w:rsidR="0053121C" w:rsidRPr="005C1950" w:rsidRDefault="0053121C" w:rsidP="00510C41">
      <w:pPr>
        <w:spacing w:line="240" w:lineRule="auto"/>
        <w:rPr>
          <w:rFonts w:ascii="Arial" w:hAnsi="Arial" w:cs="Arial"/>
        </w:rPr>
      </w:pPr>
      <w:r w:rsidRPr="005C1950">
        <w:rPr>
          <w:rFonts w:ascii="Arial" w:hAnsi="Arial" w:cs="Arial"/>
        </w:rPr>
        <w:t>Naar het oordeel van de Aanbestedende dienst is bij deze Opdracht</w:t>
      </w:r>
      <w:r w:rsidR="006E4CC1">
        <w:rPr>
          <w:rFonts w:ascii="Arial" w:hAnsi="Arial" w:cs="Arial"/>
        </w:rPr>
        <w:t xml:space="preserve"> geen</w:t>
      </w:r>
      <w:r w:rsidRPr="005C1950">
        <w:rPr>
          <w:rFonts w:ascii="Arial" w:hAnsi="Arial" w:cs="Arial"/>
        </w:rPr>
        <w:t xml:space="preserve"> sprake van het </w:t>
      </w:r>
      <w:r w:rsidR="006E4CC1">
        <w:rPr>
          <w:rFonts w:ascii="Arial" w:hAnsi="Arial" w:cs="Arial"/>
        </w:rPr>
        <w:t xml:space="preserve">onnodig </w:t>
      </w:r>
      <w:r w:rsidRPr="005C1950">
        <w:rPr>
          <w:rFonts w:ascii="Arial" w:hAnsi="Arial" w:cs="Arial"/>
        </w:rPr>
        <w:t xml:space="preserve">samenvoegen van </w:t>
      </w:r>
      <w:r>
        <w:rPr>
          <w:rFonts w:ascii="Arial" w:hAnsi="Arial" w:cs="Arial"/>
        </w:rPr>
        <w:t>o</w:t>
      </w:r>
      <w:r w:rsidRPr="005C1950">
        <w:rPr>
          <w:rFonts w:ascii="Arial" w:hAnsi="Arial" w:cs="Arial"/>
        </w:rPr>
        <w:t xml:space="preserve">pdrachten. </w:t>
      </w:r>
      <w:r w:rsidR="00D76B32">
        <w:rPr>
          <w:rFonts w:ascii="Arial" w:hAnsi="Arial" w:cs="Arial"/>
        </w:rPr>
        <w:t>Opdrachtgever heeft daarnaast gekozen de beoogde werkzaamheden niet in Percelen op te delen.</w:t>
      </w:r>
    </w:p>
    <w:p w14:paraId="03F7EBB2" w14:textId="77777777" w:rsidR="0053121C" w:rsidRPr="005C1950" w:rsidRDefault="0053121C" w:rsidP="00510C41">
      <w:pPr>
        <w:spacing w:line="240" w:lineRule="auto"/>
        <w:rPr>
          <w:rFonts w:ascii="Arial" w:hAnsi="Arial" w:cs="Arial"/>
        </w:rPr>
      </w:pPr>
    </w:p>
    <w:p w14:paraId="5919BC98" w14:textId="4930C0F2" w:rsidR="0053121C" w:rsidRPr="005C1950" w:rsidRDefault="0053121C" w:rsidP="00510C41">
      <w:pPr>
        <w:spacing w:line="240" w:lineRule="auto"/>
        <w:rPr>
          <w:rFonts w:ascii="Arial" w:hAnsi="Arial" w:cs="Arial"/>
        </w:rPr>
      </w:pPr>
      <w:r>
        <w:rPr>
          <w:rFonts w:ascii="Arial" w:hAnsi="Arial" w:cs="Arial"/>
        </w:rPr>
        <w:t xml:space="preserve">Bij de gekozen samenvoegingen van diensten </w:t>
      </w:r>
      <w:r w:rsidRPr="005C1950">
        <w:rPr>
          <w:rFonts w:ascii="Arial" w:hAnsi="Arial" w:cs="Arial"/>
        </w:rPr>
        <w:t>is acht geslagen op:</w:t>
      </w:r>
    </w:p>
    <w:p w14:paraId="4B64F524" w14:textId="128AD079" w:rsidR="0053121C" w:rsidRPr="005C1950" w:rsidRDefault="0053121C" w:rsidP="00510C41">
      <w:pPr>
        <w:spacing w:line="240" w:lineRule="auto"/>
        <w:ind w:left="709" w:hanging="283"/>
        <w:rPr>
          <w:rFonts w:ascii="Arial" w:hAnsi="Arial" w:cs="Arial"/>
        </w:rPr>
      </w:pPr>
      <w:r w:rsidRPr="005C1950">
        <w:rPr>
          <w:rFonts w:ascii="Arial" w:hAnsi="Arial" w:cs="Arial"/>
        </w:rPr>
        <w:t>a)</w:t>
      </w:r>
      <w:r w:rsidRPr="005C1950">
        <w:rPr>
          <w:rFonts w:ascii="Arial" w:hAnsi="Arial" w:cs="Arial"/>
        </w:rPr>
        <w:tab/>
      </w:r>
      <w:r w:rsidR="00EF79AA">
        <w:rPr>
          <w:rFonts w:ascii="Arial" w:hAnsi="Arial" w:cs="Arial"/>
        </w:rPr>
        <w:t>d</w:t>
      </w:r>
      <w:r w:rsidRPr="005C1950">
        <w:rPr>
          <w:rFonts w:ascii="Arial" w:hAnsi="Arial" w:cs="Arial"/>
        </w:rPr>
        <w:t>e samenstelling van de relevante markt en de invloed van de samenvoeging voor de toegang voor MKB-bedrijven;</w:t>
      </w:r>
    </w:p>
    <w:p w14:paraId="7B1D4023" w14:textId="41E6D73B" w:rsidR="0053121C" w:rsidRPr="005C1950" w:rsidRDefault="0053121C" w:rsidP="00510C41">
      <w:pPr>
        <w:spacing w:line="240" w:lineRule="auto"/>
        <w:ind w:left="709" w:hanging="283"/>
        <w:rPr>
          <w:rFonts w:ascii="Arial" w:hAnsi="Arial" w:cs="Arial"/>
        </w:rPr>
      </w:pPr>
      <w:r w:rsidRPr="005C1950">
        <w:rPr>
          <w:rFonts w:ascii="Arial" w:hAnsi="Arial" w:cs="Arial"/>
        </w:rPr>
        <w:t>b)</w:t>
      </w:r>
      <w:r w:rsidRPr="005C1950">
        <w:rPr>
          <w:rFonts w:ascii="Arial" w:hAnsi="Arial" w:cs="Arial"/>
        </w:rPr>
        <w:tab/>
      </w:r>
      <w:r w:rsidR="00EF79AA">
        <w:rPr>
          <w:rFonts w:ascii="Arial" w:hAnsi="Arial" w:cs="Arial"/>
        </w:rPr>
        <w:t>d</w:t>
      </w:r>
      <w:r w:rsidRPr="005C1950">
        <w:rPr>
          <w:rFonts w:ascii="Arial" w:hAnsi="Arial" w:cs="Arial"/>
        </w:rPr>
        <w:t xml:space="preserve">e organisatorische </w:t>
      </w:r>
      <w:r>
        <w:rPr>
          <w:rFonts w:ascii="Arial" w:hAnsi="Arial" w:cs="Arial"/>
        </w:rPr>
        <w:t xml:space="preserve">en financiële </w:t>
      </w:r>
      <w:r w:rsidRPr="005C1950">
        <w:rPr>
          <w:rFonts w:ascii="Arial" w:hAnsi="Arial" w:cs="Arial"/>
        </w:rPr>
        <w:t>gevolgen en risico’s voor de provincie</w:t>
      </w:r>
      <w:r>
        <w:rPr>
          <w:rFonts w:ascii="Arial" w:hAnsi="Arial" w:cs="Arial"/>
        </w:rPr>
        <w:t xml:space="preserve"> (waaronder risico’s van gebrekkige</w:t>
      </w:r>
      <w:r w:rsidRPr="005C1950">
        <w:rPr>
          <w:rFonts w:ascii="Arial" w:hAnsi="Arial" w:cs="Arial"/>
        </w:rPr>
        <w:t xml:space="preserve"> afstemming/coördinatie</w:t>
      </w:r>
      <w:r>
        <w:rPr>
          <w:rFonts w:ascii="Arial" w:hAnsi="Arial" w:cs="Arial"/>
        </w:rPr>
        <w:t xml:space="preserve"> van planning/resultaten/onderzoeken, alsmede </w:t>
      </w:r>
      <w:r w:rsidRPr="005C1950">
        <w:rPr>
          <w:rFonts w:ascii="Arial" w:hAnsi="Arial" w:cs="Arial"/>
        </w:rPr>
        <w:t>methodeverschillen, meetverschillen en rapportageverschillen</w:t>
      </w:r>
      <w:r>
        <w:rPr>
          <w:rFonts w:ascii="Arial" w:hAnsi="Arial" w:cs="Arial"/>
        </w:rPr>
        <w:t>)</w:t>
      </w:r>
      <w:r w:rsidRPr="005C1950">
        <w:rPr>
          <w:rFonts w:ascii="Arial" w:hAnsi="Arial" w:cs="Arial"/>
        </w:rPr>
        <w:t xml:space="preserve"> en de Ondernemer;</w:t>
      </w:r>
    </w:p>
    <w:p w14:paraId="2C328BA8" w14:textId="3E4A44C8" w:rsidR="0053121C" w:rsidRPr="005C1950" w:rsidRDefault="0053121C" w:rsidP="00510C41">
      <w:pPr>
        <w:spacing w:line="240" w:lineRule="auto"/>
        <w:ind w:left="709" w:hanging="283"/>
        <w:rPr>
          <w:rFonts w:ascii="Arial" w:hAnsi="Arial" w:cs="Arial"/>
        </w:rPr>
      </w:pPr>
      <w:r w:rsidRPr="041E96C8">
        <w:rPr>
          <w:rFonts w:ascii="Arial" w:hAnsi="Arial" w:cs="Arial"/>
        </w:rPr>
        <w:t>c)</w:t>
      </w:r>
      <w:r>
        <w:tab/>
      </w:r>
      <w:r w:rsidR="00EF79AA" w:rsidRPr="041E96C8">
        <w:rPr>
          <w:rFonts w:ascii="Arial" w:hAnsi="Arial" w:cs="Arial"/>
        </w:rPr>
        <w:t>d</w:t>
      </w:r>
      <w:r w:rsidRPr="041E96C8">
        <w:rPr>
          <w:rFonts w:ascii="Arial" w:hAnsi="Arial" w:cs="Arial"/>
        </w:rPr>
        <w:t xml:space="preserve">e mate van samenhang van de </w:t>
      </w:r>
      <w:r w:rsidR="00CB594E" w:rsidRPr="041E96C8">
        <w:rPr>
          <w:rFonts w:ascii="Arial" w:hAnsi="Arial" w:cs="Arial"/>
        </w:rPr>
        <w:t>benoemde onderwerpen/onderdelen</w:t>
      </w:r>
      <w:r w:rsidRPr="041E96C8">
        <w:rPr>
          <w:rFonts w:ascii="Arial" w:hAnsi="Arial" w:cs="Arial"/>
        </w:rPr>
        <w:t xml:space="preserve"> en daarmee het belang van Opdrachtgever om tot een zelfstandige efficiënte uitvoering en aansturing te komen ten aanzien van inhoudelijk/</w:t>
      </w:r>
      <w:proofErr w:type="spellStart"/>
      <w:r w:rsidRPr="041E96C8">
        <w:rPr>
          <w:rFonts w:ascii="Arial" w:hAnsi="Arial" w:cs="Arial"/>
        </w:rPr>
        <w:t>tijdvolgordelijk</w:t>
      </w:r>
      <w:proofErr w:type="spellEnd"/>
      <w:r w:rsidRPr="041E96C8">
        <w:rPr>
          <w:rFonts w:ascii="Arial" w:hAnsi="Arial" w:cs="Arial"/>
        </w:rPr>
        <w:t xml:space="preserve"> met elkaar samenhangende werkzaamheden waardoor risico’s (op b.v. vertraging) zo klein mogelijk zijn c.q. optimaal/afgestemd</w:t>
      </w:r>
      <w:r w:rsidR="00CB594E" w:rsidRPr="041E96C8">
        <w:rPr>
          <w:rFonts w:ascii="Arial" w:hAnsi="Arial" w:cs="Arial"/>
        </w:rPr>
        <w:t xml:space="preserve"> en</w:t>
      </w:r>
      <w:r w:rsidRPr="041E96C8">
        <w:rPr>
          <w:rFonts w:ascii="Arial" w:hAnsi="Arial" w:cs="Arial"/>
        </w:rPr>
        <w:t xml:space="preserve"> beheerst worden;</w:t>
      </w:r>
      <w:r w:rsidR="009451EB" w:rsidRPr="041E96C8">
        <w:rPr>
          <w:rFonts w:ascii="Arial" w:hAnsi="Arial" w:cs="Arial"/>
        </w:rPr>
        <w:t xml:space="preserve"> Opdrachtgever ziet de gevraagde werkzaamheden als één functioneel, logisch bij elkaar horend geheel voor het effectief en efficiënt kunnen uitoefenen van de gevraagde dienstverlening</w:t>
      </w:r>
      <w:r w:rsidR="006E4CC1">
        <w:rPr>
          <w:rFonts w:ascii="Arial" w:hAnsi="Arial" w:cs="Arial"/>
        </w:rPr>
        <w:t>.</w:t>
      </w:r>
    </w:p>
    <w:p w14:paraId="5447E3AB" w14:textId="77777777" w:rsidR="0053121C" w:rsidRDefault="0053121C" w:rsidP="00510C41">
      <w:pPr>
        <w:spacing w:line="240" w:lineRule="auto"/>
        <w:rPr>
          <w:rFonts w:ascii="Arial" w:hAnsi="Arial" w:cs="Arial"/>
        </w:rPr>
      </w:pPr>
    </w:p>
    <w:p w14:paraId="6E058DE9" w14:textId="6A94E479" w:rsidR="00D76B32" w:rsidRDefault="0053121C" w:rsidP="00510C41">
      <w:pPr>
        <w:spacing w:line="240" w:lineRule="auto"/>
        <w:rPr>
          <w:rFonts w:ascii="Arial" w:hAnsi="Arial" w:cs="Arial"/>
        </w:rPr>
      </w:pPr>
      <w:r>
        <w:rPr>
          <w:rFonts w:ascii="Arial" w:hAnsi="Arial" w:cs="Arial"/>
        </w:rPr>
        <w:t>Opdrachtgever hecht een groot belang aan continuïteit</w:t>
      </w:r>
      <w:r w:rsidR="007B1EF4">
        <w:rPr>
          <w:rFonts w:ascii="Arial" w:hAnsi="Arial" w:cs="Arial"/>
        </w:rPr>
        <w:t>, effectiviteit</w:t>
      </w:r>
      <w:r w:rsidR="006E4CC1">
        <w:rPr>
          <w:rFonts w:ascii="Arial" w:hAnsi="Arial" w:cs="Arial"/>
        </w:rPr>
        <w:t>,</w:t>
      </w:r>
      <w:r>
        <w:rPr>
          <w:rFonts w:ascii="Arial" w:hAnsi="Arial" w:cs="Arial"/>
        </w:rPr>
        <w:t xml:space="preserve"> </w:t>
      </w:r>
      <w:r w:rsidR="00EF79AA">
        <w:rPr>
          <w:rFonts w:ascii="Arial" w:hAnsi="Arial" w:cs="Arial"/>
        </w:rPr>
        <w:t xml:space="preserve">alsmede </w:t>
      </w:r>
      <w:r w:rsidR="007B1EF4">
        <w:rPr>
          <w:rFonts w:ascii="Arial" w:hAnsi="Arial" w:cs="Arial"/>
        </w:rPr>
        <w:t>aan</w:t>
      </w:r>
      <w:r w:rsidR="00EF79AA">
        <w:rPr>
          <w:rFonts w:ascii="Arial" w:hAnsi="Arial" w:cs="Arial"/>
        </w:rPr>
        <w:t xml:space="preserve"> kwaliteitsborging van proces en resultaten ingegeven vanuit de constatering dat in dit document benoemde werkzaamheden een sterke onderlinge relatie met elkaar vormen.</w:t>
      </w:r>
      <w:r>
        <w:rPr>
          <w:rFonts w:ascii="Arial" w:hAnsi="Arial" w:cs="Arial"/>
        </w:rPr>
        <w:t xml:space="preserve"> </w:t>
      </w:r>
      <w:r w:rsidR="00D76B32">
        <w:rPr>
          <w:rFonts w:ascii="Arial" w:hAnsi="Arial" w:cs="Arial"/>
        </w:rPr>
        <w:t xml:space="preserve">Op deze wijze </w:t>
      </w:r>
      <w:r w:rsidR="00D76B32" w:rsidRPr="14B49252">
        <w:rPr>
          <w:rFonts w:ascii="Arial" w:eastAsiaTheme="minorEastAsia" w:hAnsi="Arial" w:cs="Arial"/>
        </w:rPr>
        <w:t>wordt bereikt dat de provincie Utrecht de komende jaren op een slagvaardige wijze kan beschikken over de benodigde capaciteit en expertise</w:t>
      </w:r>
      <w:r w:rsidR="00D76B32">
        <w:rPr>
          <w:rFonts w:ascii="Arial" w:eastAsiaTheme="minorEastAsia" w:hAnsi="Arial" w:cs="Arial"/>
        </w:rPr>
        <w:t xml:space="preserve"> ten behoeve van de voorliggende opgave.</w:t>
      </w:r>
    </w:p>
    <w:p w14:paraId="47071E79" w14:textId="77777777" w:rsidR="0053121C" w:rsidRPr="005C1950" w:rsidRDefault="0053121C" w:rsidP="00510C41">
      <w:pPr>
        <w:spacing w:line="240" w:lineRule="auto"/>
        <w:rPr>
          <w:rFonts w:ascii="Arial" w:hAnsi="Arial" w:cs="Arial"/>
        </w:rPr>
      </w:pPr>
    </w:p>
    <w:p w14:paraId="64F5FA8D" w14:textId="49506E45" w:rsidR="0053121C" w:rsidRDefault="0053121C" w:rsidP="00510C41">
      <w:pPr>
        <w:spacing w:line="240" w:lineRule="auto"/>
        <w:rPr>
          <w:rFonts w:ascii="Arial" w:hAnsi="Arial" w:cs="Arial"/>
        </w:rPr>
      </w:pPr>
      <w:r w:rsidRPr="041E96C8">
        <w:rPr>
          <w:rFonts w:ascii="Arial" w:hAnsi="Arial" w:cs="Arial"/>
        </w:rPr>
        <w:t>Om de markt (voldoende) kansen te geven om te kunnen worden gecontracteerd heeft Opdrachtgever d</w:t>
      </w:r>
      <w:r w:rsidR="00CB594E" w:rsidRPr="041E96C8">
        <w:rPr>
          <w:rFonts w:ascii="Arial" w:hAnsi="Arial" w:cs="Arial"/>
        </w:rPr>
        <w:t>it</w:t>
      </w:r>
      <w:r w:rsidRPr="041E96C8">
        <w:rPr>
          <w:rFonts w:ascii="Arial" w:hAnsi="Arial" w:cs="Arial"/>
        </w:rPr>
        <w:t xml:space="preserve"> document</w:t>
      </w:r>
      <w:r w:rsidR="00CB594E" w:rsidRPr="041E96C8">
        <w:rPr>
          <w:rFonts w:ascii="Arial" w:hAnsi="Arial" w:cs="Arial"/>
        </w:rPr>
        <w:t xml:space="preserve"> (en Bijlagen)</w:t>
      </w:r>
      <w:r w:rsidRPr="041E96C8">
        <w:rPr>
          <w:rFonts w:ascii="Arial" w:hAnsi="Arial" w:cs="Arial"/>
        </w:rPr>
        <w:t xml:space="preserve"> zo vorm gegeven dat in </w:t>
      </w:r>
      <w:r w:rsidR="007B1EF4" w:rsidRPr="041E96C8">
        <w:rPr>
          <w:rFonts w:ascii="Arial" w:hAnsi="Arial" w:cs="Arial"/>
        </w:rPr>
        <w:t>zijn</w:t>
      </w:r>
      <w:r w:rsidRPr="041E96C8">
        <w:rPr>
          <w:rFonts w:ascii="Arial" w:hAnsi="Arial" w:cs="Arial"/>
        </w:rPr>
        <w:t xml:space="preserve"> ogen meerdere partijen in staat moeten kunnen worden geacht (al dan niet in Combinatie dan wel middels gebruikmaking van </w:t>
      </w:r>
      <w:proofErr w:type="spellStart"/>
      <w:r w:rsidRPr="041E96C8">
        <w:rPr>
          <w:rFonts w:ascii="Arial" w:hAnsi="Arial" w:cs="Arial"/>
        </w:rPr>
        <w:t>Onderaanneming</w:t>
      </w:r>
      <w:proofErr w:type="spellEnd"/>
      <w:r w:rsidRPr="041E96C8">
        <w:rPr>
          <w:rFonts w:ascii="Arial" w:hAnsi="Arial" w:cs="Arial"/>
        </w:rPr>
        <w:t xml:space="preserve">) het gevraagde in te vullen en </w:t>
      </w:r>
      <w:r w:rsidR="007B1EF4" w:rsidRPr="041E96C8">
        <w:rPr>
          <w:rFonts w:ascii="Arial" w:hAnsi="Arial" w:cs="Arial"/>
        </w:rPr>
        <w:t xml:space="preserve">tevens </w:t>
      </w:r>
      <w:r w:rsidRPr="041E96C8">
        <w:rPr>
          <w:rFonts w:ascii="Arial" w:hAnsi="Arial" w:cs="Arial"/>
        </w:rPr>
        <w:t xml:space="preserve">Opdrachtgever het vertrouwen </w:t>
      </w:r>
      <w:r w:rsidR="007B1EF4" w:rsidRPr="041E96C8">
        <w:rPr>
          <w:rFonts w:ascii="Arial" w:hAnsi="Arial" w:cs="Arial"/>
        </w:rPr>
        <w:t xml:space="preserve">te </w:t>
      </w:r>
      <w:r w:rsidRPr="041E96C8">
        <w:rPr>
          <w:rFonts w:ascii="Arial" w:hAnsi="Arial" w:cs="Arial"/>
        </w:rPr>
        <w:t>ge</w:t>
      </w:r>
      <w:r w:rsidR="007B1EF4" w:rsidRPr="041E96C8">
        <w:rPr>
          <w:rFonts w:ascii="Arial" w:hAnsi="Arial" w:cs="Arial"/>
        </w:rPr>
        <w:t>ven</w:t>
      </w:r>
      <w:r w:rsidRPr="041E96C8">
        <w:rPr>
          <w:rFonts w:ascii="Arial" w:hAnsi="Arial" w:cs="Arial"/>
        </w:rPr>
        <w:t xml:space="preserve"> dat </w:t>
      </w:r>
      <w:r w:rsidR="007B1EF4" w:rsidRPr="041E96C8">
        <w:rPr>
          <w:rFonts w:ascii="Arial" w:hAnsi="Arial" w:cs="Arial"/>
        </w:rPr>
        <w:t xml:space="preserve">risico’s beheerst en </w:t>
      </w:r>
      <w:r w:rsidRPr="041E96C8">
        <w:rPr>
          <w:rFonts w:ascii="Arial" w:hAnsi="Arial" w:cs="Arial"/>
        </w:rPr>
        <w:t>de gewenste resultaten bereikt zullen worden.</w:t>
      </w:r>
    </w:p>
    <w:p w14:paraId="67659CC4" w14:textId="6AE059C6" w:rsidR="00470DA1" w:rsidRPr="004E74A6" w:rsidRDefault="00470DA1" w:rsidP="00076459">
      <w:pPr>
        <w:pStyle w:val="Kop2"/>
      </w:pPr>
      <w:bookmarkStart w:id="11" w:name="_Toc12976871"/>
      <w:bookmarkStart w:id="12" w:name="_Toc141265856"/>
      <w:r>
        <w:t xml:space="preserve">Digitaal aanbesteden via </w:t>
      </w:r>
      <w:proofErr w:type="spellStart"/>
      <w:r>
        <w:t>TenderNed</w:t>
      </w:r>
      <w:bookmarkEnd w:id="11"/>
      <w:bookmarkEnd w:id="12"/>
      <w:proofErr w:type="spellEnd"/>
    </w:p>
    <w:p w14:paraId="327DE2AA" w14:textId="77777777" w:rsidR="00393AA4" w:rsidRPr="004E74A6" w:rsidRDefault="00393AA4" w:rsidP="00510C41">
      <w:pPr>
        <w:spacing w:line="240" w:lineRule="auto"/>
        <w:rPr>
          <w:rFonts w:ascii="Arial" w:hAnsi="Arial" w:cs="Arial"/>
          <w:szCs w:val="18"/>
        </w:rPr>
      </w:pPr>
      <w:r w:rsidRPr="004E74A6">
        <w:rPr>
          <w:rFonts w:ascii="Arial" w:hAnsi="Arial" w:cs="Arial"/>
          <w:szCs w:val="18"/>
        </w:rPr>
        <w:t xml:space="preserve">De gehele aanbesteding verloopt digitaal via </w:t>
      </w:r>
      <w:proofErr w:type="spellStart"/>
      <w:r w:rsidRPr="004E74A6">
        <w:rPr>
          <w:rFonts w:ascii="Arial" w:hAnsi="Arial" w:cs="Arial"/>
          <w:szCs w:val="18"/>
        </w:rPr>
        <w:t>TenderNed</w:t>
      </w:r>
      <w:proofErr w:type="spellEnd"/>
      <w:r w:rsidRPr="004E74A6">
        <w:rPr>
          <w:rFonts w:ascii="Arial" w:hAnsi="Arial" w:cs="Arial"/>
          <w:szCs w:val="18"/>
        </w:rPr>
        <w:t>. Dit betekent onder meer dat:</w:t>
      </w:r>
    </w:p>
    <w:p w14:paraId="226D5433" w14:textId="77777777" w:rsidR="00393AA4" w:rsidRPr="004E74A6" w:rsidRDefault="00393AA4" w:rsidP="00510C41">
      <w:pPr>
        <w:numPr>
          <w:ilvl w:val="0"/>
          <w:numId w:val="33"/>
        </w:numPr>
        <w:spacing w:line="240" w:lineRule="auto"/>
        <w:rPr>
          <w:rFonts w:ascii="Arial" w:eastAsia="Calibri" w:hAnsi="Arial" w:cs="Arial"/>
          <w:spacing w:val="0"/>
          <w:lang w:eastAsia="en-US"/>
        </w:rPr>
      </w:pPr>
      <w:r w:rsidRPr="041E96C8">
        <w:rPr>
          <w:rFonts w:ascii="Arial" w:eastAsia="Calibri" w:hAnsi="Arial" w:cs="Arial"/>
          <w:spacing w:val="0"/>
          <w:lang w:eastAsia="en-US"/>
        </w:rPr>
        <w:t xml:space="preserve">alle Aanbestedingsstukken kosteloos en digitaal ter beschikking worden gesteld via </w:t>
      </w:r>
      <w:proofErr w:type="spellStart"/>
      <w:r w:rsidRPr="041E96C8">
        <w:rPr>
          <w:rFonts w:ascii="Arial" w:eastAsia="Calibri" w:hAnsi="Arial" w:cs="Arial"/>
          <w:spacing w:val="0"/>
          <w:lang w:eastAsia="en-US"/>
        </w:rPr>
        <w:t>TenderNed</w:t>
      </w:r>
      <w:proofErr w:type="spellEnd"/>
      <w:r w:rsidRPr="041E96C8">
        <w:rPr>
          <w:rFonts w:ascii="Arial" w:eastAsia="Calibri" w:hAnsi="Arial" w:cs="Arial"/>
          <w:spacing w:val="0"/>
          <w:lang w:eastAsia="en-US"/>
        </w:rPr>
        <w:t>;</w:t>
      </w:r>
    </w:p>
    <w:p w14:paraId="5743E418" w14:textId="77777777" w:rsidR="00393AA4" w:rsidRPr="004E74A6" w:rsidRDefault="00393AA4" w:rsidP="00510C41">
      <w:pPr>
        <w:numPr>
          <w:ilvl w:val="0"/>
          <w:numId w:val="33"/>
        </w:numPr>
        <w:spacing w:line="240" w:lineRule="auto"/>
        <w:rPr>
          <w:rFonts w:ascii="Arial" w:eastAsia="Calibri" w:hAnsi="Arial" w:cs="Arial"/>
          <w:spacing w:val="0"/>
          <w:lang w:eastAsia="en-US"/>
        </w:rPr>
      </w:pPr>
      <w:r w:rsidRPr="041E96C8">
        <w:rPr>
          <w:rFonts w:ascii="Arial" w:eastAsia="Calibri" w:hAnsi="Arial" w:cs="Arial"/>
          <w:spacing w:val="0"/>
          <w:lang w:eastAsia="en-US"/>
        </w:rPr>
        <w:t xml:space="preserve">het stellen van vragen op </w:t>
      </w:r>
      <w:proofErr w:type="spellStart"/>
      <w:r w:rsidRPr="041E96C8">
        <w:rPr>
          <w:rFonts w:ascii="Arial" w:eastAsia="Calibri" w:hAnsi="Arial" w:cs="Arial"/>
          <w:spacing w:val="0"/>
          <w:lang w:eastAsia="en-US"/>
        </w:rPr>
        <w:t>TenderNed</w:t>
      </w:r>
      <w:proofErr w:type="spellEnd"/>
      <w:r w:rsidRPr="041E96C8">
        <w:rPr>
          <w:rFonts w:ascii="Arial" w:eastAsia="Calibri" w:hAnsi="Arial" w:cs="Arial"/>
          <w:spacing w:val="0"/>
          <w:lang w:eastAsia="en-US"/>
        </w:rPr>
        <w:t xml:space="preserve"> plaatsvindt;</w:t>
      </w:r>
    </w:p>
    <w:p w14:paraId="62925611" w14:textId="77777777" w:rsidR="00393AA4" w:rsidRPr="004E74A6" w:rsidRDefault="00393AA4" w:rsidP="00510C41">
      <w:pPr>
        <w:numPr>
          <w:ilvl w:val="0"/>
          <w:numId w:val="33"/>
        </w:num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 xml:space="preserve">Inschrijvingen digitaal dienen te worden ingediend in </w:t>
      </w:r>
      <w:proofErr w:type="spellStart"/>
      <w:r w:rsidRPr="004E74A6">
        <w:rPr>
          <w:rFonts w:ascii="Arial" w:eastAsia="Calibri" w:hAnsi="Arial" w:cs="Arial"/>
          <w:spacing w:val="0"/>
          <w:szCs w:val="18"/>
          <w:lang w:eastAsia="en-US"/>
        </w:rPr>
        <w:t>TenderNed</w:t>
      </w:r>
      <w:proofErr w:type="spellEnd"/>
      <w:r w:rsidRPr="004E74A6">
        <w:rPr>
          <w:rFonts w:ascii="Arial" w:eastAsia="Calibri" w:hAnsi="Arial" w:cs="Arial"/>
          <w:spacing w:val="0"/>
          <w:szCs w:val="18"/>
          <w:lang w:eastAsia="en-US"/>
        </w:rPr>
        <w:t>;</w:t>
      </w:r>
    </w:p>
    <w:p w14:paraId="22FCB2DA" w14:textId="77777777" w:rsidR="00393AA4" w:rsidRPr="004E74A6" w:rsidRDefault="00393AA4" w:rsidP="00510C41">
      <w:pPr>
        <w:pStyle w:val="Lijstalinea"/>
        <w:numPr>
          <w:ilvl w:val="0"/>
          <w:numId w:val="33"/>
        </w:numPr>
        <w:rPr>
          <w:rFonts w:ascii="Arial" w:hAnsi="Arial" w:cs="Arial"/>
          <w:sz w:val="18"/>
          <w:szCs w:val="18"/>
          <w:lang w:val="nl-NL"/>
        </w:rPr>
      </w:pPr>
      <w:r w:rsidRPr="004E74A6">
        <w:rPr>
          <w:rFonts w:ascii="Arial" w:hAnsi="Arial" w:cs="Arial"/>
          <w:sz w:val="18"/>
          <w:szCs w:val="18"/>
          <w:lang w:val="nl-NL"/>
        </w:rPr>
        <w:t xml:space="preserve">Ook alle verdere correspondentie in beginsel plaatsvindt via de berichtenmodule van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w:t>
      </w:r>
    </w:p>
    <w:p w14:paraId="1E0B35E7" w14:textId="2855E7E0" w:rsidR="00470DA1" w:rsidRPr="004E74A6" w:rsidRDefault="00470DA1" w:rsidP="00510C41">
      <w:pPr>
        <w:spacing w:line="240" w:lineRule="auto"/>
        <w:rPr>
          <w:rFonts w:ascii="Arial" w:hAnsi="Arial" w:cs="Arial"/>
          <w:szCs w:val="18"/>
        </w:rPr>
      </w:pPr>
    </w:p>
    <w:p w14:paraId="2F1FA7A3" w14:textId="77777777" w:rsidR="00470DA1" w:rsidRPr="004E74A6" w:rsidRDefault="00470DA1" w:rsidP="00510C41">
      <w:pPr>
        <w:spacing w:line="240" w:lineRule="auto"/>
        <w:rPr>
          <w:rFonts w:ascii="Arial" w:hAnsi="Arial" w:cs="Arial"/>
          <w:b/>
          <w:szCs w:val="18"/>
        </w:rPr>
      </w:pPr>
    </w:p>
    <w:p w14:paraId="6C6EE9B2" w14:textId="77777777" w:rsidR="00470DA1" w:rsidRPr="004E74A6" w:rsidRDefault="00470DA1" w:rsidP="00510C41">
      <w:pPr>
        <w:spacing w:line="240" w:lineRule="auto"/>
        <w:rPr>
          <w:rFonts w:ascii="Arial" w:hAnsi="Arial" w:cs="Arial"/>
          <w:b/>
          <w:szCs w:val="18"/>
        </w:rPr>
      </w:pPr>
      <w:r w:rsidRPr="004E74A6">
        <w:rPr>
          <w:rFonts w:ascii="Arial" w:hAnsi="Arial" w:cs="Arial"/>
          <w:b/>
          <w:szCs w:val="18"/>
        </w:rPr>
        <w:t xml:space="preserve">Hierbij enkele tips met betrekking tot het </w:t>
      </w:r>
      <w:r w:rsidR="00163861" w:rsidRPr="004E74A6">
        <w:rPr>
          <w:rFonts w:ascii="Arial" w:hAnsi="Arial" w:cs="Arial"/>
          <w:b/>
          <w:szCs w:val="18"/>
        </w:rPr>
        <w:t>indienen van een Inschrijving via</w:t>
      </w:r>
      <w:r w:rsidRPr="004E74A6">
        <w:rPr>
          <w:rFonts w:ascii="Arial" w:hAnsi="Arial" w:cs="Arial"/>
          <w:b/>
          <w:szCs w:val="18"/>
        </w:rPr>
        <w:t xml:space="preserve"> </w:t>
      </w:r>
      <w:proofErr w:type="spellStart"/>
      <w:r w:rsidRPr="004E74A6">
        <w:rPr>
          <w:rFonts w:ascii="Arial" w:hAnsi="Arial" w:cs="Arial"/>
          <w:b/>
          <w:szCs w:val="18"/>
        </w:rPr>
        <w:t>TenderNed</w:t>
      </w:r>
      <w:proofErr w:type="spellEnd"/>
      <w:r w:rsidRPr="004E74A6">
        <w:rPr>
          <w:rFonts w:ascii="Arial" w:hAnsi="Arial" w:cs="Arial"/>
          <w:b/>
          <w:szCs w:val="18"/>
        </w:rPr>
        <w:t>:</w:t>
      </w:r>
    </w:p>
    <w:p w14:paraId="7608532D" w14:textId="77777777" w:rsidR="00470DA1" w:rsidRPr="004E74A6" w:rsidRDefault="00470DA1" w:rsidP="00510C41">
      <w:pPr>
        <w:spacing w:line="240" w:lineRule="auto"/>
        <w:rPr>
          <w:rFonts w:ascii="Arial" w:hAnsi="Arial" w:cs="Arial"/>
          <w:szCs w:val="18"/>
        </w:rPr>
      </w:pPr>
    </w:p>
    <w:p w14:paraId="386BD12C" w14:textId="21986CDB" w:rsidR="00470DA1" w:rsidRPr="004E74A6" w:rsidRDefault="00470DA1" w:rsidP="00510C41">
      <w:pPr>
        <w:pStyle w:val="Lijstalinea"/>
        <w:numPr>
          <w:ilvl w:val="0"/>
          <w:numId w:val="12"/>
        </w:numPr>
        <w:ind w:left="426" w:hanging="426"/>
        <w:rPr>
          <w:rFonts w:ascii="Arial" w:hAnsi="Arial" w:cs="Arial"/>
          <w:sz w:val="18"/>
          <w:szCs w:val="18"/>
          <w:lang w:val="nl-NL"/>
        </w:rPr>
      </w:pPr>
      <w:r w:rsidRPr="004E74A6">
        <w:rPr>
          <w:rFonts w:ascii="Arial" w:hAnsi="Arial" w:cs="Arial"/>
          <w:sz w:val="18"/>
          <w:szCs w:val="18"/>
          <w:lang w:val="nl-NL"/>
        </w:rPr>
        <w:t>Om gebruik te kunnen maken van de functio</w:t>
      </w:r>
      <w:r w:rsidR="00AC6F00" w:rsidRPr="004E74A6">
        <w:rPr>
          <w:rFonts w:ascii="Arial" w:hAnsi="Arial" w:cs="Arial"/>
          <w:sz w:val="18"/>
          <w:szCs w:val="18"/>
          <w:lang w:val="nl-NL"/>
        </w:rPr>
        <w:t xml:space="preserve">naliteit van </w:t>
      </w:r>
      <w:proofErr w:type="spellStart"/>
      <w:r w:rsidR="00AC6F00" w:rsidRPr="004E74A6">
        <w:rPr>
          <w:rFonts w:ascii="Arial" w:hAnsi="Arial" w:cs="Arial"/>
          <w:sz w:val="18"/>
          <w:szCs w:val="18"/>
          <w:lang w:val="nl-NL"/>
        </w:rPr>
        <w:t>TenderNed</w:t>
      </w:r>
      <w:proofErr w:type="spellEnd"/>
      <w:r w:rsidR="00AC6F00" w:rsidRPr="004E74A6">
        <w:rPr>
          <w:rFonts w:ascii="Arial" w:hAnsi="Arial" w:cs="Arial"/>
          <w:sz w:val="18"/>
          <w:szCs w:val="18"/>
          <w:lang w:val="nl-NL"/>
        </w:rPr>
        <w:t xml:space="preserve"> is het noodzakelijk dat de onderneming</w:t>
      </w:r>
      <w:r w:rsidR="004612C5" w:rsidRPr="004E74A6">
        <w:rPr>
          <w:rFonts w:ascii="Arial" w:hAnsi="Arial" w:cs="Arial"/>
          <w:sz w:val="18"/>
          <w:szCs w:val="18"/>
          <w:lang w:val="nl-NL"/>
        </w:rPr>
        <w:t xml:space="preserve"> </w:t>
      </w:r>
      <w:r w:rsidRPr="004E74A6">
        <w:rPr>
          <w:rFonts w:ascii="Arial" w:hAnsi="Arial" w:cs="Arial"/>
          <w:sz w:val="18"/>
          <w:szCs w:val="18"/>
          <w:lang w:val="nl-NL"/>
        </w:rPr>
        <w:t xml:space="preserve">juist geregistreerd </w:t>
      </w:r>
      <w:r w:rsidR="003F13F8" w:rsidRPr="004E74A6">
        <w:rPr>
          <w:rFonts w:ascii="Arial" w:hAnsi="Arial" w:cs="Arial"/>
          <w:sz w:val="18"/>
          <w:szCs w:val="18"/>
          <w:lang w:val="nl-NL"/>
        </w:rPr>
        <w:t xml:space="preserve">is </w:t>
      </w:r>
      <w:r w:rsidRPr="004E74A6">
        <w:rPr>
          <w:rFonts w:ascii="Arial" w:hAnsi="Arial" w:cs="Arial"/>
          <w:sz w:val="18"/>
          <w:szCs w:val="18"/>
          <w:lang w:val="nl-NL"/>
        </w:rPr>
        <w:t>en binnen de organisatie-account voldoende personen een passend autorisatieniveau wordt toegekend, ook met het oog op vak</w:t>
      </w:r>
      <w:r w:rsidR="00345BC8" w:rsidRPr="004E74A6">
        <w:rPr>
          <w:rFonts w:ascii="Arial" w:hAnsi="Arial" w:cs="Arial"/>
          <w:sz w:val="18"/>
          <w:szCs w:val="18"/>
          <w:lang w:val="nl-NL"/>
        </w:rPr>
        <w:t>antieperiodes, ziekte et cetera. Indien sprake is van een samenwerkingsverband is het raadzaam dat alle deelnemers hierin afzonderlijk geregistreerd zijn.</w:t>
      </w:r>
    </w:p>
    <w:p w14:paraId="2BFEAD82" w14:textId="77777777" w:rsidR="001B2D53" w:rsidRPr="004E74A6" w:rsidRDefault="001B2D53" w:rsidP="00510C41">
      <w:pPr>
        <w:pStyle w:val="Lijstalinea"/>
        <w:numPr>
          <w:ilvl w:val="0"/>
          <w:numId w:val="12"/>
        </w:numPr>
        <w:ind w:left="426" w:hanging="426"/>
        <w:rPr>
          <w:rFonts w:ascii="Arial" w:hAnsi="Arial" w:cs="Arial"/>
          <w:sz w:val="18"/>
          <w:szCs w:val="18"/>
          <w:lang w:val="nl-NL"/>
        </w:rPr>
      </w:pPr>
      <w:r w:rsidRPr="004E74A6">
        <w:rPr>
          <w:rFonts w:ascii="Arial" w:hAnsi="Arial" w:cs="Arial"/>
          <w:sz w:val="18"/>
          <w:szCs w:val="18"/>
          <w:lang w:val="nl-NL"/>
        </w:rPr>
        <w:t xml:space="preserve">Gebruikers van Nederlandse ondernemingen kunnen alleen inloggen op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 xml:space="preserve"> via </w:t>
      </w:r>
      <w:proofErr w:type="spellStart"/>
      <w:r w:rsidRPr="004E74A6">
        <w:rPr>
          <w:rFonts w:ascii="Arial" w:hAnsi="Arial" w:cs="Arial"/>
          <w:sz w:val="18"/>
          <w:szCs w:val="18"/>
          <w:u w:val="single"/>
          <w:lang w:val="nl-NL"/>
        </w:rPr>
        <w:t>eHerkenning</w:t>
      </w:r>
      <w:proofErr w:type="spellEnd"/>
      <w:r w:rsidRPr="004E74A6">
        <w:rPr>
          <w:rFonts w:ascii="Arial" w:hAnsi="Arial" w:cs="Arial"/>
          <w:sz w:val="18"/>
          <w:szCs w:val="18"/>
          <w:lang w:val="nl-NL"/>
        </w:rPr>
        <w:t xml:space="preserve">. Zonder </w:t>
      </w:r>
      <w:proofErr w:type="spellStart"/>
      <w:r w:rsidRPr="004E74A6">
        <w:rPr>
          <w:rFonts w:ascii="Arial" w:hAnsi="Arial" w:cs="Arial"/>
          <w:sz w:val="18"/>
          <w:szCs w:val="18"/>
          <w:lang w:val="nl-NL"/>
        </w:rPr>
        <w:t>eHerkenning</w:t>
      </w:r>
      <w:proofErr w:type="spellEnd"/>
      <w:r w:rsidRPr="004E74A6">
        <w:rPr>
          <w:rFonts w:ascii="Arial" w:hAnsi="Arial" w:cs="Arial"/>
          <w:sz w:val="18"/>
          <w:szCs w:val="18"/>
          <w:lang w:val="nl-NL"/>
        </w:rPr>
        <w:t xml:space="preserve"> kunnen Ondernemers niet deelnemen aan deze aanbesteding. Schaf daarom tijdig een persoonsgebonden </w:t>
      </w:r>
      <w:proofErr w:type="spellStart"/>
      <w:r w:rsidRPr="004E74A6">
        <w:rPr>
          <w:rFonts w:ascii="Arial" w:hAnsi="Arial" w:cs="Arial"/>
          <w:sz w:val="18"/>
          <w:szCs w:val="18"/>
          <w:lang w:val="nl-NL"/>
        </w:rPr>
        <w:t>eHerkenningsmiddel</w:t>
      </w:r>
      <w:proofErr w:type="spellEnd"/>
      <w:r w:rsidRPr="004E74A6">
        <w:rPr>
          <w:rFonts w:ascii="Arial" w:hAnsi="Arial" w:cs="Arial"/>
          <w:sz w:val="18"/>
          <w:szCs w:val="18"/>
          <w:lang w:val="nl-NL"/>
        </w:rPr>
        <w:t xml:space="preserve"> met minimaal </w:t>
      </w:r>
      <w:r w:rsidRPr="004E74A6">
        <w:rPr>
          <w:rFonts w:ascii="Arial" w:hAnsi="Arial" w:cs="Arial"/>
          <w:sz w:val="18"/>
          <w:szCs w:val="18"/>
          <w:u w:val="single"/>
          <w:lang w:val="nl-NL"/>
        </w:rPr>
        <w:t>betrouwbaarheidsniveau 2</w:t>
      </w:r>
      <w:r w:rsidRPr="004E74A6">
        <w:rPr>
          <w:rFonts w:ascii="Arial" w:hAnsi="Arial" w:cs="Arial"/>
          <w:sz w:val="18"/>
          <w:szCs w:val="18"/>
          <w:lang w:val="nl-NL"/>
        </w:rPr>
        <w:t xml:space="preserve"> aan en koppel dit aan het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-account.</w:t>
      </w:r>
    </w:p>
    <w:p w14:paraId="645313D7" w14:textId="77777777" w:rsidR="001B2D53" w:rsidRPr="004E74A6" w:rsidRDefault="001B2D53" w:rsidP="00510C41">
      <w:pPr>
        <w:pStyle w:val="Lijstalinea"/>
        <w:numPr>
          <w:ilvl w:val="0"/>
          <w:numId w:val="12"/>
        </w:numPr>
        <w:ind w:left="426" w:hanging="426"/>
        <w:rPr>
          <w:rFonts w:ascii="Arial" w:hAnsi="Arial" w:cs="Arial"/>
          <w:lang w:val="nl-NL"/>
        </w:rPr>
      </w:pPr>
      <w:r w:rsidRPr="004E74A6">
        <w:rPr>
          <w:rFonts w:ascii="Arial" w:hAnsi="Arial" w:cs="Arial"/>
          <w:sz w:val="18"/>
          <w:szCs w:val="18"/>
          <w:lang w:val="nl-NL"/>
        </w:rPr>
        <w:t xml:space="preserve">Alleen als een Ondernemer in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 xml:space="preserve"> op de groene knop “Houd mij op de hoogte van deze aanbesteding” heeft gedrukt, ontvangt deze bepaalde automatische berichten die bijvoorbeeld attenderen op het feit dat Aanbestedingsstukken zijn toegevoegd door de Aanbestedende dienst. Het sec downloaden van de Aanbestedingsstukken is hiervoor dus niet voldoende.</w:t>
      </w:r>
    </w:p>
    <w:p w14:paraId="622D011C" w14:textId="77777777" w:rsidR="001B2D53" w:rsidRPr="004E74A6" w:rsidRDefault="001B2D53" w:rsidP="00510C41">
      <w:pPr>
        <w:pStyle w:val="Lijstalinea"/>
        <w:numPr>
          <w:ilvl w:val="0"/>
          <w:numId w:val="12"/>
        </w:numPr>
        <w:ind w:left="426" w:hanging="426"/>
        <w:rPr>
          <w:rFonts w:ascii="Arial" w:hAnsi="Arial" w:cs="Arial"/>
          <w:sz w:val="18"/>
          <w:szCs w:val="18"/>
          <w:lang w:val="nl-NL"/>
        </w:rPr>
      </w:pPr>
      <w:r w:rsidRPr="004E74A6">
        <w:rPr>
          <w:rFonts w:ascii="Arial" w:hAnsi="Arial" w:cs="Arial"/>
          <w:sz w:val="18"/>
          <w:szCs w:val="18"/>
          <w:lang w:val="nl-NL"/>
        </w:rPr>
        <w:t xml:space="preserve">Mede vanwege de beperkte bereikbaarheid van de helpdesk (tijdens kantooruren) wordt Ondernemers aangeraden tijdig te beginnen met de benodigde acties in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 in het bijzonder het stellen van vragen en het indienen van de Aanmelding.</w:t>
      </w:r>
    </w:p>
    <w:p w14:paraId="6F94C35B" w14:textId="6010071D" w:rsidR="001B2D53" w:rsidRPr="004E74A6" w:rsidRDefault="001B2D53" w:rsidP="00510C41">
      <w:pPr>
        <w:pStyle w:val="Lijstalinea"/>
        <w:numPr>
          <w:ilvl w:val="0"/>
          <w:numId w:val="12"/>
        </w:numPr>
        <w:ind w:left="426" w:hanging="426"/>
        <w:rPr>
          <w:rFonts w:ascii="Arial" w:hAnsi="Arial" w:cs="Arial"/>
          <w:b/>
          <w:i/>
          <w:sz w:val="18"/>
          <w:szCs w:val="18"/>
          <w:lang w:val="nl-NL"/>
        </w:rPr>
      </w:pPr>
      <w:r w:rsidRPr="004E74A6">
        <w:rPr>
          <w:rFonts w:ascii="Arial" w:hAnsi="Arial" w:cs="Arial"/>
          <w:sz w:val="18"/>
          <w:szCs w:val="18"/>
          <w:lang w:val="nl-NL"/>
        </w:rPr>
        <w:t>Ten tijde van het indienen van een Inschr</w:t>
      </w:r>
      <w:r w:rsidR="0068656A" w:rsidRPr="004E74A6">
        <w:rPr>
          <w:rFonts w:ascii="Arial" w:hAnsi="Arial" w:cs="Arial"/>
          <w:sz w:val="18"/>
          <w:szCs w:val="18"/>
          <w:lang w:val="nl-NL"/>
        </w:rPr>
        <w:t>i</w:t>
      </w:r>
      <w:r w:rsidRPr="004E74A6">
        <w:rPr>
          <w:rFonts w:ascii="Arial" w:hAnsi="Arial" w:cs="Arial"/>
          <w:sz w:val="18"/>
          <w:szCs w:val="18"/>
          <w:lang w:val="nl-NL"/>
        </w:rPr>
        <w:t xml:space="preserve">jving dienen Ondernemers rekening te houden met het volgende: </w:t>
      </w:r>
      <w:r w:rsidRPr="004E74A6">
        <w:rPr>
          <w:rFonts w:ascii="Arial" w:hAnsi="Arial" w:cs="Arial"/>
          <w:sz w:val="18"/>
          <w:szCs w:val="18"/>
          <w:highlight w:val="lightGray"/>
          <w:lang w:val="nl-NL"/>
        </w:rPr>
        <w:t xml:space="preserve"> </w:t>
      </w:r>
      <w:r w:rsidRPr="004E74A6">
        <w:rPr>
          <w:rFonts w:ascii="Arial" w:hAnsi="Arial" w:cs="Arial"/>
          <w:sz w:val="18"/>
          <w:szCs w:val="18"/>
          <w:lang w:val="nl-NL"/>
        </w:rPr>
        <w:t xml:space="preserve">indien wordt gevraagd documenten te uploaden dienen deze geüpload te worden op de daarvoor bestemde plaats in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w:t>
      </w:r>
    </w:p>
    <w:p w14:paraId="78071217" w14:textId="72CDD662" w:rsidR="00470DA1" w:rsidRPr="004E74A6" w:rsidRDefault="00470DA1" w:rsidP="00510C41">
      <w:pPr>
        <w:pStyle w:val="Lijstalinea"/>
        <w:numPr>
          <w:ilvl w:val="0"/>
          <w:numId w:val="12"/>
        </w:numPr>
        <w:ind w:left="426" w:hanging="426"/>
        <w:rPr>
          <w:rFonts w:ascii="Arial" w:hAnsi="Arial" w:cs="Arial"/>
          <w:b/>
          <w:i/>
          <w:sz w:val="18"/>
          <w:szCs w:val="18"/>
          <w:lang w:val="nl-NL"/>
        </w:rPr>
      </w:pPr>
      <w:r w:rsidRPr="004E74A6">
        <w:rPr>
          <w:rFonts w:ascii="Arial" w:hAnsi="Arial" w:cs="Arial"/>
          <w:sz w:val="18"/>
          <w:szCs w:val="18"/>
          <w:lang w:val="nl-NL"/>
        </w:rPr>
        <w:t xml:space="preserve">Het beantwoorden van vragen en uploaden van documenten in </w:t>
      </w:r>
      <w:proofErr w:type="spellStart"/>
      <w:r w:rsidRPr="004E74A6">
        <w:rPr>
          <w:rFonts w:ascii="Arial" w:hAnsi="Arial" w:cs="Arial"/>
          <w:sz w:val="18"/>
          <w:szCs w:val="18"/>
          <w:lang w:val="nl-NL"/>
        </w:rPr>
        <w:t>TenderNed</w:t>
      </w:r>
      <w:proofErr w:type="spellEnd"/>
      <w:r w:rsidRPr="004E74A6">
        <w:rPr>
          <w:rFonts w:ascii="Arial" w:hAnsi="Arial" w:cs="Arial"/>
          <w:sz w:val="18"/>
          <w:szCs w:val="18"/>
          <w:lang w:val="nl-NL"/>
        </w:rPr>
        <w:t xml:space="preserve"> staat niet gelijk aan het indienen van een Inschrijving. </w:t>
      </w:r>
      <w:r w:rsidR="00010AF9" w:rsidRPr="004E74A6">
        <w:rPr>
          <w:rFonts w:ascii="Arial" w:hAnsi="Arial" w:cs="Arial"/>
          <w:sz w:val="18"/>
          <w:szCs w:val="18"/>
          <w:lang w:val="nl-NL"/>
        </w:rPr>
        <w:t>Dit</w:t>
      </w:r>
      <w:r w:rsidRPr="004E74A6">
        <w:rPr>
          <w:rFonts w:ascii="Arial" w:hAnsi="Arial" w:cs="Arial"/>
          <w:sz w:val="18"/>
          <w:szCs w:val="18"/>
          <w:lang w:val="nl-NL"/>
        </w:rPr>
        <w:t xml:space="preserve"> vereist een separate </w:t>
      </w:r>
      <w:r w:rsidR="00915D46" w:rsidRPr="004E74A6">
        <w:rPr>
          <w:rFonts w:ascii="Arial" w:hAnsi="Arial" w:cs="Arial"/>
          <w:sz w:val="18"/>
          <w:szCs w:val="18"/>
          <w:lang w:val="nl-NL"/>
        </w:rPr>
        <w:t xml:space="preserve">handeling </w:t>
      </w:r>
      <w:r w:rsidRPr="004E74A6">
        <w:rPr>
          <w:rFonts w:ascii="Arial" w:hAnsi="Arial" w:cs="Arial"/>
          <w:sz w:val="18"/>
          <w:szCs w:val="18"/>
          <w:lang w:val="nl-NL"/>
        </w:rPr>
        <w:t>die bevestigd wordt met een SMS-code.</w:t>
      </w:r>
    </w:p>
    <w:p w14:paraId="424DEDA6" w14:textId="77777777" w:rsidR="00470DA1" w:rsidRPr="004E74A6" w:rsidRDefault="00470DA1" w:rsidP="00510C41">
      <w:pPr>
        <w:pStyle w:val="Lijstalinea"/>
        <w:ind w:left="680"/>
        <w:rPr>
          <w:rFonts w:ascii="Arial" w:hAnsi="Arial" w:cs="Arial"/>
          <w:b/>
          <w:i/>
          <w:sz w:val="18"/>
          <w:szCs w:val="18"/>
          <w:lang w:val="nl-NL"/>
        </w:rPr>
      </w:pPr>
    </w:p>
    <w:p w14:paraId="42A2C55B" w14:textId="77777777" w:rsidR="00470DA1" w:rsidRPr="004E74A6" w:rsidRDefault="00470DA1" w:rsidP="00510C41">
      <w:pPr>
        <w:spacing w:line="240" w:lineRule="auto"/>
        <w:rPr>
          <w:rFonts w:ascii="Arial" w:hAnsi="Arial" w:cs="Arial"/>
          <w:szCs w:val="18"/>
        </w:rPr>
      </w:pPr>
      <w:r w:rsidRPr="004E74A6">
        <w:rPr>
          <w:rFonts w:ascii="Arial" w:hAnsi="Arial" w:cs="Arial"/>
          <w:szCs w:val="18"/>
        </w:rPr>
        <w:t xml:space="preserve">Via </w:t>
      </w:r>
      <w:hyperlink r:id="rId21" w:history="1">
        <w:r w:rsidRPr="004E74A6">
          <w:rPr>
            <w:rStyle w:val="Hyperlink"/>
            <w:rFonts w:ascii="Arial" w:hAnsi="Arial" w:cs="Arial"/>
            <w:szCs w:val="18"/>
          </w:rPr>
          <w:t>www.tenderned.nl/voor-ondernemingen/ondersteuning</w:t>
        </w:r>
      </w:hyperlink>
      <w:r w:rsidRPr="004E74A6">
        <w:rPr>
          <w:rFonts w:ascii="Arial" w:hAnsi="Arial" w:cs="Arial"/>
          <w:szCs w:val="18"/>
        </w:rPr>
        <w:t xml:space="preserve"> zijn tal van kennisbronnen te raadplegen. Indien Ondernemers technische problemen ervaren of vragen hebben over de werking van </w:t>
      </w:r>
      <w:proofErr w:type="spellStart"/>
      <w:r w:rsidRPr="004E74A6">
        <w:rPr>
          <w:rFonts w:ascii="Arial" w:hAnsi="Arial" w:cs="Arial"/>
          <w:szCs w:val="18"/>
        </w:rPr>
        <w:t>TenderNed</w:t>
      </w:r>
      <w:proofErr w:type="spellEnd"/>
      <w:r w:rsidRPr="004E74A6">
        <w:rPr>
          <w:rFonts w:ascii="Arial" w:hAnsi="Arial" w:cs="Arial"/>
          <w:szCs w:val="18"/>
        </w:rPr>
        <w:t>, dan dient contact opgenomen te worden met de</w:t>
      </w:r>
      <w:r w:rsidR="0080034E" w:rsidRPr="004E74A6">
        <w:rPr>
          <w:rFonts w:ascii="Arial" w:hAnsi="Arial" w:cs="Arial"/>
          <w:szCs w:val="18"/>
        </w:rPr>
        <w:t xml:space="preserve"> servicedesk van </w:t>
      </w:r>
      <w:proofErr w:type="spellStart"/>
      <w:r w:rsidR="0080034E" w:rsidRPr="004E74A6">
        <w:rPr>
          <w:rFonts w:ascii="Arial" w:hAnsi="Arial" w:cs="Arial"/>
          <w:szCs w:val="18"/>
        </w:rPr>
        <w:t>TenderNed</w:t>
      </w:r>
      <w:proofErr w:type="spellEnd"/>
      <w:r w:rsidR="0080034E" w:rsidRPr="004E74A6">
        <w:rPr>
          <w:rFonts w:ascii="Arial" w:hAnsi="Arial" w:cs="Arial"/>
          <w:szCs w:val="18"/>
        </w:rPr>
        <w:t xml:space="preserve"> zelf en niet met de Aanbestedende dienst.</w:t>
      </w:r>
      <w:r w:rsidRPr="004E74A6">
        <w:rPr>
          <w:rFonts w:ascii="Arial" w:hAnsi="Arial" w:cs="Arial"/>
          <w:szCs w:val="18"/>
        </w:rPr>
        <w:t xml:space="preserve"> De servicedesk is bereikbaar op werkdagen van 08.30 tot 17.00 uur via 0800-TenderNed (0800-8363376) of </w:t>
      </w:r>
      <w:hyperlink r:id="rId22" w:history="1">
        <w:r w:rsidRPr="004E74A6">
          <w:rPr>
            <w:rStyle w:val="Hyperlink"/>
            <w:rFonts w:ascii="Arial" w:hAnsi="Arial" w:cs="Arial"/>
            <w:szCs w:val="18"/>
          </w:rPr>
          <w:t>servicedesk@TenderNed.nl</w:t>
        </w:r>
      </w:hyperlink>
      <w:r w:rsidRPr="004E74A6">
        <w:rPr>
          <w:rFonts w:ascii="Arial" w:hAnsi="Arial" w:cs="Arial"/>
          <w:szCs w:val="18"/>
        </w:rPr>
        <w:t>.</w:t>
      </w:r>
    </w:p>
    <w:p w14:paraId="797A1BE8" w14:textId="77777777" w:rsidR="00470DA1" w:rsidRPr="004E74A6" w:rsidRDefault="00470DA1" w:rsidP="00076459">
      <w:pPr>
        <w:pStyle w:val="Kop2"/>
      </w:pPr>
      <w:bookmarkStart w:id="13" w:name="_Toc12976872"/>
      <w:bookmarkStart w:id="14" w:name="_Toc141265857"/>
      <w:r>
        <w:lastRenderedPageBreak/>
        <w:t>Contact tijdens de aanbestedingsprocedure</w:t>
      </w:r>
      <w:bookmarkEnd w:id="13"/>
      <w:bookmarkEnd w:id="14"/>
    </w:p>
    <w:p w14:paraId="5C8D8A0B" w14:textId="664B0B2E" w:rsidR="00470DA1" w:rsidRPr="004E74A6" w:rsidRDefault="00470DA1" w:rsidP="00510C41">
      <w:pPr>
        <w:spacing w:line="240" w:lineRule="auto"/>
        <w:rPr>
          <w:rFonts w:ascii="Arial" w:hAnsi="Arial" w:cs="Arial"/>
        </w:rPr>
      </w:pPr>
      <w:r w:rsidRPr="004E74A6">
        <w:rPr>
          <w:rFonts w:ascii="Arial" w:hAnsi="Arial" w:cs="Arial"/>
        </w:rPr>
        <w:t>Tot op het moment van de definitieve gunning is</w:t>
      </w:r>
      <w:r w:rsidR="00BB7539" w:rsidRPr="004E74A6">
        <w:rPr>
          <w:rFonts w:ascii="Arial" w:hAnsi="Arial" w:cs="Arial"/>
        </w:rPr>
        <w:t xml:space="preserve"> namens de Opdrachtgever</w:t>
      </w:r>
      <w:r w:rsidRPr="004E74A6">
        <w:rPr>
          <w:rFonts w:ascii="Arial" w:hAnsi="Arial" w:cs="Arial"/>
        </w:rPr>
        <w:t xml:space="preserve"> </w:t>
      </w:r>
      <w:r w:rsidR="00BD75DB" w:rsidRPr="00F7477B">
        <w:rPr>
          <w:rFonts w:ascii="Arial" w:hAnsi="Arial" w:cs="Arial"/>
        </w:rPr>
        <w:t xml:space="preserve">de heer </w:t>
      </w:r>
      <w:r w:rsidR="002D5ADE" w:rsidRPr="00F7477B">
        <w:rPr>
          <w:rFonts w:ascii="Arial" w:hAnsi="Arial" w:cs="Arial"/>
        </w:rPr>
        <w:t>T. van der Stelt</w:t>
      </w:r>
      <w:r w:rsidR="00F443D8" w:rsidRPr="004E74A6">
        <w:rPr>
          <w:rFonts w:ascii="Arial" w:hAnsi="Arial" w:cs="Arial"/>
        </w:rPr>
        <w:t xml:space="preserve"> </w:t>
      </w:r>
      <w:r w:rsidRPr="004E74A6">
        <w:rPr>
          <w:rFonts w:ascii="Arial" w:hAnsi="Arial" w:cs="Arial"/>
        </w:rPr>
        <w:t xml:space="preserve">voor </w:t>
      </w:r>
      <w:r w:rsidR="002D5ADE" w:rsidRPr="004E74A6">
        <w:rPr>
          <w:rFonts w:ascii="Arial" w:hAnsi="Arial" w:cs="Arial"/>
        </w:rPr>
        <w:t>Inschrijvers</w:t>
      </w:r>
      <w:r w:rsidRPr="004E74A6">
        <w:rPr>
          <w:rFonts w:ascii="Arial" w:hAnsi="Arial" w:cs="Arial"/>
        </w:rPr>
        <w:t xml:space="preserve"> het enige aanspreekpunt </w:t>
      </w:r>
      <w:r w:rsidR="00010AF9" w:rsidRPr="004E74A6">
        <w:rPr>
          <w:rFonts w:ascii="Arial" w:hAnsi="Arial" w:cs="Arial"/>
        </w:rPr>
        <w:t>inzake</w:t>
      </w:r>
      <w:r w:rsidRPr="004E74A6">
        <w:rPr>
          <w:rFonts w:ascii="Arial" w:hAnsi="Arial" w:cs="Arial"/>
        </w:rPr>
        <w:t xml:space="preserve"> deze aanbestedingsprocedure. Alle correspondentie vindt in beginsel</w:t>
      </w:r>
      <w:r w:rsidR="0080034E" w:rsidRPr="004E74A6">
        <w:rPr>
          <w:rFonts w:ascii="Arial" w:hAnsi="Arial" w:cs="Arial"/>
        </w:rPr>
        <w:t xml:space="preserve"> </w:t>
      </w:r>
      <w:r w:rsidRPr="004E74A6">
        <w:rPr>
          <w:rFonts w:ascii="Arial" w:hAnsi="Arial" w:cs="Arial"/>
        </w:rPr>
        <w:t xml:space="preserve">plaats via </w:t>
      </w:r>
      <w:proofErr w:type="spellStart"/>
      <w:r w:rsidRPr="004E74A6">
        <w:rPr>
          <w:rFonts w:ascii="Arial" w:hAnsi="Arial" w:cs="Arial"/>
        </w:rPr>
        <w:t>TenderNed</w:t>
      </w:r>
      <w:proofErr w:type="spellEnd"/>
      <w:r w:rsidRPr="004E74A6">
        <w:rPr>
          <w:rFonts w:ascii="Arial" w:hAnsi="Arial" w:cs="Arial"/>
        </w:rPr>
        <w:t xml:space="preserve">. Mocht dit om technische redenen niet mogelijk of contact anderszins daadwerkelijk noodzakelijk zijn, dan kunnen </w:t>
      </w:r>
      <w:r w:rsidR="001B2D53" w:rsidRPr="004E74A6">
        <w:rPr>
          <w:rFonts w:ascii="Arial" w:hAnsi="Arial" w:cs="Arial"/>
        </w:rPr>
        <w:t>Ondernemers</w:t>
      </w:r>
      <w:r w:rsidRPr="004E74A6">
        <w:rPr>
          <w:rFonts w:ascii="Arial" w:hAnsi="Arial" w:cs="Arial"/>
        </w:rPr>
        <w:t xml:space="preserve"> contact opnemen </w:t>
      </w:r>
      <w:r w:rsidR="00505F1D" w:rsidRPr="004E74A6">
        <w:rPr>
          <w:rFonts w:ascii="Arial" w:hAnsi="Arial" w:cs="Arial"/>
        </w:rPr>
        <w:t xml:space="preserve">via </w:t>
      </w:r>
      <w:hyperlink r:id="rId23">
        <w:r w:rsidR="00505F1D" w:rsidRPr="004E74A6">
          <w:rPr>
            <w:rStyle w:val="Hyperlink"/>
            <w:rFonts w:ascii="Arial" w:hAnsi="Arial" w:cs="Arial"/>
          </w:rPr>
          <w:t>inkoop@provincie-utrecht.nl</w:t>
        </w:r>
      </w:hyperlink>
      <w:r w:rsidR="00505F1D" w:rsidRPr="004E74A6">
        <w:rPr>
          <w:rFonts w:ascii="Arial" w:hAnsi="Arial" w:cs="Arial"/>
        </w:rPr>
        <w:t xml:space="preserve">. </w:t>
      </w:r>
    </w:p>
    <w:p w14:paraId="3CF59E17" w14:textId="70BEED72" w:rsidR="00470DA1" w:rsidRPr="004E74A6" w:rsidRDefault="00470DA1" w:rsidP="00076459">
      <w:pPr>
        <w:pStyle w:val="Kop2"/>
      </w:pPr>
      <w:bookmarkStart w:id="15" w:name="_Toc12976873"/>
      <w:bookmarkStart w:id="16" w:name="_Toc141265858"/>
      <w:bookmarkStart w:id="17" w:name="_Hlk14263225"/>
      <w:r>
        <w:t>Planning (indicatief)</w:t>
      </w:r>
      <w:bookmarkEnd w:id="15"/>
      <w:bookmarkEnd w:id="16"/>
    </w:p>
    <w:p w14:paraId="6E14ED5D" w14:textId="531ECBFA" w:rsidR="00777DE6" w:rsidRDefault="00195825" w:rsidP="00510C41">
      <w:pPr>
        <w:spacing w:line="240" w:lineRule="auto"/>
        <w:rPr>
          <w:rFonts w:ascii="Arial" w:hAnsi="Arial" w:cs="Arial"/>
          <w:szCs w:val="18"/>
        </w:rPr>
      </w:pPr>
      <w:bookmarkStart w:id="18" w:name="_Hlk14266513"/>
      <w:r w:rsidRPr="004E74A6">
        <w:rPr>
          <w:rFonts w:ascii="Arial" w:hAnsi="Arial" w:cs="Arial"/>
          <w:szCs w:val="18"/>
        </w:rPr>
        <w:t>De Aanbestedende dienst streeft ernaar de volgende planning te realiseren. Zonder expliciet tegenbericht, in de vorm van een Nota van inlichtingen, dienen Ondernemers hiervan uit te gaan. Aan deze planning kunnen geen rechten worden ontleend.</w:t>
      </w:r>
    </w:p>
    <w:p w14:paraId="3315829B" w14:textId="77777777" w:rsidR="009B0ED0" w:rsidRPr="004E74A6" w:rsidRDefault="009B0ED0" w:rsidP="00510C41">
      <w:pPr>
        <w:spacing w:line="240" w:lineRule="auto"/>
        <w:rPr>
          <w:rFonts w:ascii="Arial" w:hAnsi="Arial" w:cs="Arial"/>
          <w:szCs w:val="18"/>
        </w:rPr>
      </w:pPr>
      <w:bookmarkStart w:id="19" w:name="_Hlk5183687"/>
    </w:p>
    <w:tbl>
      <w:tblPr>
        <w:tblStyle w:val="Professioneletabel"/>
        <w:tblW w:w="4713" w:type="pct"/>
        <w:tblInd w:w="109" w:type="dxa"/>
        <w:tblLook w:val="04A0" w:firstRow="1" w:lastRow="0" w:firstColumn="1" w:lastColumn="0" w:noHBand="0" w:noVBand="1"/>
      </w:tblPr>
      <w:tblGrid>
        <w:gridCol w:w="4419"/>
        <w:gridCol w:w="2129"/>
        <w:gridCol w:w="1987"/>
      </w:tblGrid>
      <w:tr w:rsidR="009B0ED0" w:rsidRPr="004E74A6" w14:paraId="14FDF3E5" w14:textId="77777777" w:rsidTr="7EA70C8C">
        <w:trPr>
          <w:cnfStyle w:val="100000000000" w:firstRow="1" w:lastRow="0" w:firstColumn="0" w:lastColumn="0" w:oddVBand="0" w:evenVBand="0" w:oddHBand="0" w:evenHBand="0" w:firstRowFirstColumn="0" w:firstRowLastColumn="0" w:lastRowFirstColumn="0" w:lastRowLastColumn="0"/>
          <w:trHeight w:val="397"/>
          <w:tblHeader/>
        </w:trPr>
        <w:tc>
          <w:tcPr>
            <w:tcW w:w="2589" w:type="pct"/>
            <w:vAlign w:val="center"/>
          </w:tcPr>
          <w:p w14:paraId="5B403712" w14:textId="77777777" w:rsidR="009B0ED0" w:rsidRPr="004E74A6" w:rsidRDefault="009B0ED0" w:rsidP="00510C41">
            <w:pPr>
              <w:spacing w:line="240" w:lineRule="auto"/>
              <w:rPr>
                <w:rFonts w:ascii="Arial" w:hAnsi="Arial" w:cs="Arial"/>
                <w:b w:val="0"/>
                <w:bCs w:val="0"/>
                <w:color w:val="FFFFFF"/>
                <w:spacing w:val="0"/>
                <w:sz w:val="16"/>
                <w:szCs w:val="16"/>
              </w:rPr>
            </w:pPr>
            <w:r w:rsidRPr="004E74A6">
              <w:rPr>
                <w:rFonts w:ascii="Arial" w:hAnsi="Arial" w:cs="Arial"/>
                <w:color w:val="FFFFFF"/>
                <w:spacing w:val="0"/>
                <w:sz w:val="16"/>
                <w:szCs w:val="16"/>
              </w:rPr>
              <w:t>Activiteit</w:t>
            </w:r>
          </w:p>
        </w:tc>
        <w:tc>
          <w:tcPr>
            <w:tcW w:w="1247" w:type="pct"/>
            <w:vAlign w:val="center"/>
            <w:hideMark/>
          </w:tcPr>
          <w:p w14:paraId="498D814F" w14:textId="77777777" w:rsidR="009B0ED0" w:rsidRPr="004E74A6" w:rsidRDefault="009B0ED0" w:rsidP="00510C41">
            <w:pPr>
              <w:spacing w:line="240" w:lineRule="auto"/>
              <w:rPr>
                <w:rFonts w:ascii="Arial" w:hAnsi="Arial" w:cs="Arial"/>
                <w:b w:val="0"/>
                <w:bCs w:val="0"/>
                <w:color w:val="FFFFFF"/>
                <w:spacing w:val="0"/>
                <w:sz w:val="16"/>
                <w:szCs w:val="16"/>
              </w:rPr>
            </w:pPr>
            <w:r w:rsidRPr="004E74A6">
              <w:rPr>
                <w:rFonts w:ascii="Arial" w:hAnsi="Arial" w:cs="Arial"/>
                <w:color w:val="FFFFFF"/>
                <w:spacing w:val="0"/>
                <w:sz w:val="16"/>
                <w:szCs w:val="16"/>
              </w:rPr>
              <w:t>Datum</w:t>
            </w:r>
          </w:p>
        </w:tc>
        <w:tc>
          <w:tcPr>
            <w:tcW w:w="1164" w:type="pct"/>
            <w:vAlign w:val="center"/>
            <w:hideMark/>
          </w:tcPr>
          <w:p w14:paraId="54A69062" w14:textId="77777777" w:rsidR="009B0ED0" w:rsidRPr="004E74A6" w:rsidRDefault="009B0ED0" w:rsidP="00510C41">
            <w:pPr>
              <w:spacing w:line="240" w:lineRule="auto"/>
              <w:rPr>
                <w:rFonts w:ascii="Arial" w:hAnsi="Arial" w:cs="Arial"/>
                <w:b w:val="0"/>
                <w:bCs w:val="0"/>
                <w:color w:val="FFFFFF"/>
                <w:spacing w:val="0"/>
                <w:sz w:val="16"/>
                <w:szCs w:val="16"/>
              </w:rPr>
            </w:pPr>
            <w:r w:rsidRPr="004E74A6">
              <w:rPr>
                <w:rFonts w:ascii="Arial" w:hAnsi="Arial" w:cs="Arial"/>
                <w:color w:val="FFFFFF"/>
                <w:spacing w:val="0"/>
                <w:sz w:val="16"/>
                <w:szCs w:val="16"/>
              </w:rPr>
              <w:t>Tijd (CET)</w:t>
            </w:r>
          </w:p>
        </w:tc>
      </w:tr>
      <w:tr w:rsidR="009B0ED0" w:rsidRPr="002A0C7E" w14:paraId="21605A89" w14:textId="77777777" w:rsidTr="00076459">
        <w:trPr>
          <w:trHeight w:val="354"/>
        </w:trPr>
        <w:tc>
          <w:tcPr>
            <w:tcW w:w="2589" w:type="pct"/>
            <w:tcBorders>
              <w:bottom w:val="single" w:sz="6" w:space="0" w:color="000000" w:themeColor="text1"/>
            </w:tcBorders>
            <w:vAlign w:val="center"/>
          </w:tcPr>
          <w:p w14:paraId="6D824811" w14:textId="549B3662" w:rsidR="009B0ED0" w:rsidRPr="002A0C7E" w:rsidRDefault="006A0EF9" w:rsidP="00510C41">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Publicatie</w:t>
            </w:r>
            <w:r w:rsidR="009C44E6" w:rsidRPr="002A0C7E">
              <w:rPr>
                <w:rFonts w:ascii="Arial" w:hAnsi="Arial" w:cs="Arial"/>
                <w:color w:val="000000"/>
                <w:spacing w:val="0"/>
                <w:sz w:val="16"/>
                <w:szCs w:val="16"/>
              </w:rPr>
              <w:t xml:space="preserve"> op</w:t>
            </w:r>
            <w:r w:rsidR="009B0ED0" w:rsidRPr="002A0C7E">
              <w:rPr>
                <w:rFonts w:ascii="Arial" w:hAnsi="Arial" w:cs="Arial"/>
                <w:color w:val="000000"/>
                <w:spacing w:val="0"/>
                <w:sz w:val="16"/>
                <w:szCs w:val="16"/>
              </w:rPr>
              <w:t xml:space="preserve"> </w:t>
            </w:r>
            <w:proofErr w:type="spellStart"/>
            <w:r w:rsidR="009B0ED0" w:rsidRPr="002A0C7E">
              <w:rPr>
                <w:rFonts w:ascii="Arial" w:hAnsi="Arial" w:cs="Arial"/>
                <w:color w:val="000000"/>
                <w:spacing w:val="0"/>
                <w:sz w:val="16"/>
                <w:szCs w:val="16"/>
              </w:rPr>
              <w:t>TenderNed</w:t>
            </w:r>
            <w:proofErr w:type="spellEnd"/>
          </w:p>
        </w:tc>
        <w:tc>
          <w:tcPr>
            <w:tcW w:w="2411" w:type="pct"/>
            <w:gridSpan w:val="2"/>
            <w:tcBorders>
              <w:bottom w:val="single" w:sz="6" w:space="0" w:color="000000" w:themeColor="text1"/>
            </w:tcBorders>
            <w:vAlign w:val="center"/>
          </w:tcPr>
          <w:p w14:paraId="3A13B700" w14:textId="17C67E39" w:rsidR="009B0ED0" w:rsidRPr="002A0C7E" w:rsidRDefault="00E20124" w:rsidP="00510C41">
            <w:pPr>
              <w:spacing w:line="240" w:lineRule="auto"/>
              <w:rPr>
                <w:rFonts w:ascii="Arial" w:hAnsi="Arial" w:cs="Arial"/>
                <w:color w:val="000000"/>
                <w:spacing w:val="0"/>
                <w:sz w:val="16"/>
                <w:szCs w:val="16"/>
              </w:rPr>
            </w:pPr>
            <w:r>
              <w:rPr>
                <w:rFonts w:ascii="Arial" w:hAnsi="Arial" w:cs="Arial"/>
                <w:bCs/>
                <w:color w:val="000000"/>
                <w:spacing w:val="0"/>
                <w:sz w:val="16"/>
                <w:szCs w:val="16"/>
              </w:rPr>
              <w:t>24 augustus</w:t>
            </w:r>
            <w:r w:rsidR="00D37021">
              <w:rPr>
                <w:rFonts w:ascii="Arial" w:hAnsi="Arial" w:cs="Arial"/>
                <w:bCs/>
                <w:color w:val="000000"/>
                <w:spacing w:val="0"/>
                <w:sz w:val="16"/>
                <w:szCs w:val="16"/>
              </w:rPr>
              <w:t xml:space="preserve"> </w:t>
            </w:r>
            <w:r w:rsidR="009B5826">
              <w:rPr>
                <w:rFonts w:ascii="Arial" w:hAnsi="Arial" w:cs="Arial"/>
                <w:bCs/>
                <w:color w:val="000000"/>
                <w:spacing w:val="0"/>
                <w:sz w:val="16"/>
                <w:szCs w:val="16"/>
              </w:rPr>
              <w:t>2023</w:t>
            </w:r>
          </w:p>
        </w:tc>
      </w:tr>
      <w:tr w:rsidR="00D44919" w:rsidRPr="002A0C7E" w14:paraId="7688C045" w14:textId="77777777" w:rsidTr="7EA70C8C">
        <w:trPr>
          <w:trHeight w:val="397"/>
        </w:trPr>
        <w:tc>
          <w:tcPr>
            <w:tcW w:w="2589" w:type="pct"/>
            <w:tcBorders>
              <w:top w:val="single" w:sz="4" w:space="0" w:color="auto"/>
            </w:tcBorders>
            <w:vAlign w:val="center"/>
          </w:tcPr>
          <w:p w14:paraId="415640F0" w14:textId="07DFE26B" w:rsidR="00D44919" w:rsidRPr="002A0C7E" w:rsidRDefault="00D44919" w:rsidP="00510C41">
            <w:pPr>
              <w:spacing w:line="240" w:lineRule="auto"/>
              <w:rPr>
                <w:rFonts w:ascii="Arial" w:hAnsi="Arial" w:cs="Arial"/>
                <w:b/>
                <w:color w:val="000000"/>
                <w:spacing w:val="0"/>
                <w:sz w:val="16"/>
                <w:szCs w:val="16"/>
              </w:rPr>
            </w:pPr>
            <w:r w:rsidRPr="002A0C7E">
              <w:rPr>
                <w:rFonts w:ascii="Arial" w:hAnsi="Arial" w:cs="Arial"/>
                <w:b/>
                <w:color w:val="000000"/>
                <w:spacing w:val="0"/>
                <w:sz w:val="16"/>
                <w:szCs w:val="16"/>
              </w:rPr>
              <w:t>Uiterste datum voor het stellen van vragen</w:t>
            </w:r>
            <w:r w:rsidR="00773268">
              <w:rPr>
                <w:rFonts w:ascii="Arial" w:hAnsi="Arial" w:cs="Arial"/>
                <w:b/>
                <w:color w:val="000000"/>
                <w:spacing w:val="0"/>
                <w:sz w:val="16"/>
                <w:szCs w:val="16"/>
              </w:rPr>
              <w:t xml:space="preserve"> </w:t>
            </w:r>
            <w:proofErr w:type="spellStart"/>
            <w:r w:rsidR="00773268">
              <w:rPr>
                <w:rFonts w:ascii="Arial" w:hAnsi="Arial" w:cs="Arial"/>
                <w:b/>
                <w:color w:val="000000"/>
                <w:spacing w:val="0"/>
                <w:sz w:val="16"/>
                <w:szCs w:val="16"/>
              </w:rPr>
              <w:t>NvI</w:t>
            </w:r>
            <w:proofErr w:type="spellEnd"/>
          </w:p>
        </w:tc>
        <w:tc>
          <w:tcPr>
            <w:tcW w:w="1247" w:type="pct"/>
            <w:tcBorders>
              <w:top w:val="single" w:sz="4" w:space="0" w:color="auto"/>
            </w:tcBorders>
            <w:vAlign w:val="center"/>
          </w:tcPr>
          <w:p w14:paraId="25060CFB" w14:textId="04B96071" w:rsidR="00D44919" w:rsidRPr="002A0C7E" w:rsidRDefault="00E20124" w:rsidP="00510C41">
            <w:pPr>
              <w:spacing w:line="240" w:lineRule="auto"/>
              <w:rPr>
                <w:rFonts w:ascii="Arial" w:hAnsi="Arial" w:cs="Arial"/>
                <w:b/>
                <w:color w:val="000000"/>
                <w:spacing w:val="0"/>
                <w:sz w:val="16"/>
                <w:szCs w:val="16"/>
              </w:rPr>
            </w:pPr>
            <w:r>
              <w:rPr>
                <w:rFonts w:ascii="Arial" w:hAnsi="Arial" w:cs="Arial"/>
                <w:bCs/>
                <w:color w:val="000000"/>
                <w:spacing w:val="0"/>
                <w:sz w:val="16"/>
                <w:szCs w:val="16"/>
              </w:rPr>
              <w:t xml:space="preserve">18 september </w:t>
            </w:r>
            <w:r w:rsidR="009B5826">
              <w:rPr>
                <w:rFonts w:ascii="Arial" w:hAnsi="Arial" w:cs="Arial"/>
                <w:bCs/>
                <w:color w:val="000000"/>
                <w:spacing w:val="0"/>
                <w:sz w:val="16"/>
                <w:szCs w:val="16"/>
              </w:rPr>
              <w:t>2023</w:t>
            </w:r>
          </w:p>
        </w:tc>
        <w:tc>
          <w:tcPr>
            <w:tcW w:w="1164" w:type="pct"/>
            <w:tcBorders>
              <w:top w:val="single" w:sz="4" w:space="0" w:color="auto"/>
            </w:tcBorders>
            <w:vAlign w:val="center"/>
          </w:tcPr>
          <w:p w14:paraId="742CD232" w14:textId="4DFB3228" w:rsidR="00D44919" w:rsidRPr="00E20124" w:rsidRDefault="00E20124" w:rsidP="00510C41">
            <w:pPr>
              <w:spacing w:line="240" w:lineRule="auto"/>
              <w:rPr>
                <w:rFonts w:ascii="Arial" w:hAnsi="Arial" w:cs="Arial"/>
                <w:color w:val="000000"/>
                <w:spacing w:val="0"/>
                <w:sz w:val="16"/>
                <w:szCs w:val="16"/>
              </w:rPr>
            </w:pPr>
            <w:r w:rsidRPr="00E20124">
              <w:rPr>
                <w:rFonts w:ascii="Arial" w:hAnsi="Arial" w:cs="Arial"/>
                <w:color w:val="000000"/>
                <w:spacing w:val="0"/>
                <w:sz w:val="16"/>
                <w:szCs w:val="16"/>
              </w:rPr>
              <w:t>10.00 uur</w:t>
            </w:r>
          </w:p>
        </w:tc>
      </w:tr>
      <w:tr w:rsidR="00D44919" w:rsidRPr="002A0C7E" w14:paraId="3527D55C" w14:textId="77777777" w:rsidTr="7EA70C8C">
        <w:trPr>
          <w:trHeight w:val="397"/>
        </w:trPr>
        <w:tc>
          <w:tcPr>
            <w:tcW w:w="2589" w:type="pct"/>
            <w:vAlign w:val="center"/>
          </w:tcPr>
          <w:p w14:paraId="0815D399" w14:textId="4EC05A11" w:rsidR="00D44919" w:rsidRPr="002A0C7E" w:rsidRDefault="00D44919" w:rsidP="00510C41">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Publicatie</w:t>
            </w:r>
            <w:r w:rsidR="00773268">
              <w:rPr>
                <w:rFonts w:ascii="Arial" w:hAnsi="Arial" w:cs="Arial"/>
                <w:color w:val="000000"/>
                <w:spacing w:val="0"/>
                <w:sz w:val="16"/>
                <w:szCs w:val="16"/>
              </w:rPr>
              <w:t xml:space="preserve"> </w:t>
            </w:r>
            <w:r w:rsidRPr="002A0C7E">
              <w:rPr>
                <w:rFonts w:ascii="Arial" w:hAnsi="Arial" w:cs="Arial"/>
                <w:color w:val="000000"/>
                <w:spacing w:val="0"/>
                <w:sz w:val="16"/>
                <w:szCs w:val="16"/>
              </w:rPr>
              <w:t>Nota van inlichtingen</w:t>
            </w:r>
            <w:r w:rsidR="00773268">
              <w:rPr>
                <w:rFonts w:ascii="Arial" w:hAnsi="Arial" w:cs="Arial"/>
                <w:color w:val="000000"/>
                <w:spacing w:val="0"/>
                <w:sz w:val="16"/>
                <w:szCs w:val="16"/>
              </w:rPr>
              <w:t xml:space="preserve"> (</w:t>
            </w:r>
            <w:proofErr w:type="spellStart"/>
            <w:r w:rsidR="00773268">
              <w:rPr>
                <w:rFonts w:ascii="Arial" w:hAnsi="Arial" w:cs="Arial"/>
                <w:color w:val="000000"/>
                <w:spacing w:val="0"/>
                <w:sz w:val="16"/>
                <w:szCs w:val="16"/>
              </w:rPr>
              <w:t>NvI</w:t>
            </w:r>
            <w:proofErr w:type="spellEnd"/>
            <w:r w:rsidR="00773268">
              <w:rPr>
                <w:rFonts w:ascii="Arial" w:hAnsi="Arial" w:cs="Arial"/>
                <w:color w:val="000000"/>
                <w:spacing w:val="0"/>
                <w:sz w:val="16"/>
                <w:szCs w:val="16"/>
              </w:rPr>
              <w:t>)</w:t>
            </w:r>
          </w:p>
        </w:tc>
        <w:tc>
          <w:tcPr>
            <w:tcW w:w="2411" w:type="pct"/>
            <w:gridSpan w:val="2"/>
            <w:vAlign w:val="center"/>
          </w:tcPr>
          <w:p w14:paraId="257C85DA" w14:textId="292BACEF" w:rsidR="00D44919" w:rsidRPr="00E20124" w:rsidRDefault="00E20124" w:rsidP="00510C41">
            <w:pPr>
              <w:spacing w:line="240" w:lineRule="auto"/>
              <w:rPr>
                <w:rFonts w:ascii="Arial" w:hAnsi="Arial" w:cs="Arial"/>
                <w:color w:val="000000"/>
                <w:spacing w:val="0"/>
                <w:sz w:val="16"/>
                <w:szCs w:val="16"/>
              </w:rPr>
            </w:pPr>
            <w:r w:rsidRPr="00E20124">
              <w:rPr>
                <w:rFonts w:ascii="Arial" w:hAnsi="Arial" w:cs="Arial"/>
                <w:color w:val="000000"/>
                <w:spacing w:val="0"/>
                <w:sz w:val="16"/>
                <w:szCs w:val="16"/>
              </w:rPr>
              <w:t xml:space="preserve">2 oktober </w:t>
            </w:r>
            <w:r w:rsidR="009B5826" w:rsidRPr="00E20124">
              <w:rPr>
                <w:rFonts w:ascii="Arial" w:hAnsi="Arial" w:cs="Arial"/>
                <w:color w:val="000000"/>
                <w:spacing w:val="0"/>
                <w:sz w:val="16"/>
                <w:szCs w:val="16"/>
              </w:rPr>
              <w:t>2023</w:t>
            </w:r>
          </w:p>
        </w:tc>
      </w:tr>
      <w:tr w:rsidR="00773268" w:rsidRPr="002A0C7E" w14:paraId="6DB162C7" w14:textId="77777777" w:rsidTr="7EA70C8C">
        <w:trPr>
          <w:trHeight w:val="397"/>
        </w:trPr>
        <w:tc>
          <w:tcPr>
            <w:tcW w:w="2589" w:type="pct"/>
            <w:vAlign w:val="center"/>
          </w:tcPr>
          <w:p w14:paraId="744DF695" w14:textId="77777777" w:rsidR="00773268" w:rsidRPr="002A0C7E" w:rsidRDefault="00773268" w:rsidP="00510C41">
            <w:pPr>
              <w:spacing w:line="240" w:lineRule="auto"/>
              <w:rPr>
                <w:rFonts w:ascii="Arial" w:hAnsi="Arial" w:cs="Arial"/>
                <w:b/>
                <w:bCs/>
                <w:color w:val="000000"/>
                <w:spacing w:val="0"/>
                <w:sz w:val="16"/>
                <w:szCs w:val="16"/>
              </w:rPr>
            </w:pPr>
            <w:r w:rsidRPr="002A0C7E">
              <w:rPr>
                <w:rFonts w:ascii="Arial" w:hAnsi="Arial" w:cs="Arial"/>
                <w:b/>
                <w:bCs/>
                <w:color w:val="000000"/>
                <w:spacing w:val="0"/>
                <w:sz w:val="16"/>
                <w:szCs w:val="16"/>
              </w:rPr>
              <w:t>Sluiting termijn voor het indienen van een Inschrijving</w:t>
            </w:r>
          </w:p>
        </w:tc>
        <w:tc>
          <w:tcPr>
            <w:tcW w:w="1247" w:type="pct"/>
            <w:vAlign w:val="center"/>
          </w:tcPr>
          <w:p w14:paraId="6DF9A045" w14:textId="24FEDF78" w:rsidR="00773268" w:rsidRPr="002A0C7E" w:rsidRDefault="00E20124" w:rsidP="00510C41">
            <w:pPr>
              <w:spacing w:line="240" w:lineRule="auto"/>
              <w:rPr>
                <w:rFonts w:ascii="Arial" w:hAnsi="Arial" w:cs="Arial"/>
                <w:b/>
                <w:bCs/>
                <w:color w:val="000000"/>
                <w:spacing w:val="0"/>
                <w:sz w:val="16"/>
                <w:szCs w:val="16"/>
              </w:rPr>
            </w:pPr>
            <w:r>
              <w:rPr>
                <w:rFonts w:ascii="Arial" w:hAnsi="Arial" w:cs="Arial"/>
                <w:bCs/>
                <w:color w:val="000000"/>
                <w:spacing w:val="0"/>
                <w:sz w:val="16"/>
                <w:szCs w:val="16"/>
              </w:rPr>
              <w:t>1</w:t>
            </w:r>
            <w:r w:rsidR="00ED42B9">
              <w:rPr>
                <w:rFonts w:ascii="Arial" w:hAnsi="Arial" w:cs="Arial"/>
                <w:bCs/>
                <w:color w:val="000000"/>
                <w:spacing w:val="0"/>
                <w:sz w:val="16"/>
                <w:szCs w:val="16"/>
              </w:rPr>
              <w:t>6</w:t>
            </w:r>
            <w:r>
              <w:rPr>
                <w:rFonts w:ascii="Arial" w:hAnsi="Arial" w:cs="Arial"/>
                <w:bCs/>
                <w:color w:val="000000"/>
                <w:spacing w:val="0"/>
                <w:sz w:val="16"/>
                <w:szCs w:val="16"/>
              </w:rPr>
              <w:t xml:space="preserve"> oktober </w:t>
            </w:r>
            <w:r w:rsidR="009B5826">
              <w:rPr>
                <w:rFonts w:ascii="Arial" w:hAnsi="Arial" w:cs="Arial"/>
                <w:bCs/>
                <w:color w:val="000000"/>
                <w:spacing w:val="0"/>
                <w:sz w:val="16"/>
                <w:szCs w:val="16"/>
              </w:rPr>
              <w:t>2023</w:t>
            </w:r>
          </w:p>
        </w:tc>
        <w:tc>
          <w:tcPr>
            <w:tcW w:w="1164" w:type="pct"/>
            <w:vAlign w:val="center"/>
          </w:tcPr>
          <w:p w14:paraId="1C8677DF" w14:textId="425FB431" w:rsidR="00773268" w:rsidRPr="00E20124" w:rsidRDefault="00E20124" w:rsidP="00510C41">
            <w:pPr>
              <w:spacing w:line="240" w:lineRule="auto"/>
              <w:rPr>
                <w:rFonts w:ascii="Arial" w:hAnsi="Arial" w:cs="Arial"/>
                <w:color w:val="000000"/>
                <w:spacing w:val="0"/>
                <w:sz w:val="16"/>
                <w:szCs w:val="16"/>
              </w:rPr>
            </w:pPr>
            <w:r w:rsidRPr="00E20124">
              <w:rPr>
                <w:rFonts w:ascii="Arial" w:hAnsi="Arial" w:cs="Arial"/>
                <w:color w:val="000000"/>
                <w:spacing w:val="0"/>
                <w:sz w:val="16"/>
                <w:szCs w:val="16"/>
              </w:rPr>
              <w:t>10.00 uur</w:t>
            </w:r>
          </w:p>
        </w:tc>
      </w:tr>
      <w:tr w:rsidR="00773268" w:rsidRPr="002A0C7E" w14:paraId="43FE5FF0" w14:textId="77777777" w:rsidTr="7EA70C8C">
        <w:trPr>
          <w:trHeight w:val="397"/>
        </w:trPr>
        <w:tc>
          <w:tcPr>
            <w:tcW w:w="2589" w:type="pct"/>
            <w:vAlign w:val="center"/>
          </w:tcPr>
          <w:p w14:paraId="505AA288" w14:textId="77777777" w:rsidR="00773268" w:rsidRPr="002A0C7E" w:rsidRDefault="00773268" w:rsidP="00510C41">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Mededeling gunningsbeslissing, start bezwaartermijn</w:t>
            </w:r>
          </w:p>
        </w:tc>
        <w:tc>
          <w:tcPr>
            <w:tcW w:w="2411" w:type="pct"/>
            <w:gridSpan w:val="2"/>
            <w:vAlign w:val="center"/>
          </w:tcPr>
          <w:p w14:paraId="401A1758" w14:textId="5E7BB0F9" w:rsidR="00773268" w:rsidRPr="002A0C7E" w:rsidRDefault="00E20124" w:rsidP="00510C41">
            <w:pPr>
              <w:spacing w:line="240" w:lineRule="auto"/>
              <w:rPr>
                <w:rFonts w:ascii="Arial" w:hAnsi="Arial" w:cs="Arial"/>
                <w:color w:val="000000"/>
                <w:spacing w:val="0"/>
                <w:sz w:val="16"/>
                <w:szCs w:val="16"/>
              </w:rPr>
            </w:pPr>
            <w:r>
              <w:rPr>
                <w:rFonts w:ascii="Arial" w:hAnsi="Arial" w:cs="Arial"/>
                <w:bCs/>
                <w:color w:val="000000"/>
                <w:spacing w:val="0"/>
                <w:sz w:val="16"/>
                <w:szCs w:val="16"/>
              </w:rPr>
              <w:t>2</w:t>
            </w:r>
            <w:r w:rsidR="00ED42B9">
              <w:rPr>
                <w:rFonts w:ascii="Arial" w:hAnsi="Arial" w:cs="Arial"/>
                <w:bCs/>
                <w:color w:val="000000"/>
                <w:spacing w:val="0"/>
                <w:sz w:val="16"/>
                <w:szCs w:val="16"/>
              </w:rPr>
              <w:t>6</w:t>
            </w:r>
            <w:r>
              <w:rPr>
                <w:rFonts w:ascii="Arial" w:hAnsi="Arial" w:cs="Arial"/>
                <w:bCs/>
                <w:color w:val="000000"/>
                <w:spacing w:val="0"/>
                <w:sz w:val="16"/>
                <w:szCs w:val="16"/>
              </w:rPr>
              <w:t xml:space="preserve"> oktober </w:t>
            </w:r>
            <w:r w:rsidR="009B5826">
              <w:rPr>
                <w:rFonts w:ascii="Arial" w:hAnsi="Arial" w:cs="Arial"/>
                <w:bCs/>
                <w:color w:val="000000"/>
                <w:spacing w:val="0"/>
                <w:sz w:val="16"/>
                <w:szCs w:val="16"/>
              </w:rPr>
              <w:t>2023</w:t>
            </w:r>
          </w:p>
        </w:tc>
      </w:tr>
      <w:tr w:rsidR="00773268" w:rsidRPr="002A0C7E" w14:paraId="5D238E76" w14:textId="77777777" w:rsidTr="7EA70C8C">
        <w:trPr>
          <w:trHeight w:val="397"/>
        </w:trPr>
        <w:tc>
          <w:tcPr>
            <w:tcW w:w="2589" w:type="pct"/>
            <w:vAlign w:val="center"/>
          </w:tcPr>
          <w:p w14:paraId="10B35348" w14:textId="1EEED8D3" w:rsidR="00773268" w:rsidRPr="002A0C7E" w:rsidRDefault="00773268" w:rsidP="00510C41">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 xml:space="preserve">Definitieve gunning (einde </w:t>
            </w:r>
            <w:proofErr w:type="spellStart"/>
            <w:r w:rsidRPr="002A0C7E">
              <w:rPr>
                <w:rFonts w:ascii="Arial" w:hAnsi="Arial" w:cs="Arial"/>
                <w:color w:val="000000"/>
                <w:spacing w:val="0"/>
                <w:sz w:val="16"/>
                <w:szCs w:val="16"/>
              </w:rPr>
              <w:t>standstill</w:t>
            </w:r>
            <w:proofErr w:type="spellEnd"/>
            <w:r w:rsidRPr="002A0C7E">
              <w:rPr>
                <w:rFonts w:ascii="Arial" w:hAnsi="Arial" w:cs="Arial"/>
                <w:color w:val="000000"/>
                <w:spacing w:val="0"/>
                <w:sz w:val="16"/>
                <w:szCs w:val="16"/>
              </w:rPr>
              <w:t>-periode, tevens vervaldatum</w:t>
            </w:r>
            <w:r>
              <w:rPr>
                <w:rFonts w:ascii="Arial" w:hAnsi="Arial" w:cs="Arial"/>
                <w:color w:val="000000"/>
                <w:spacing w:val="0"/>
                <w:sz w:val="16"/>
                <w:szCs w:val="16"/>
              </w:rPr>
              <w:t>/-tijd</w:t>
            </w:r>
            <w:r w:rsidRPr="002A0C7E">
              <w:rPr>
                <w:rFonts w:ascii="Arial" w:hAnsi="Arial" w:cs="Arial"/>
                <w:color w:val="000000"/>
                <w:spacing w:val="0"/>
                <w:sz w:val="16"/>
                <w:szCs w:val="16"/>
              </w:rPr>
              <w:t>)</w:t>
            </w:r>
          </w:p>
        </w:tc>
        <w:tc>
          <w:tcPr>
            <w:tcW w:w="2411" w:type="pct"/>
            <w:gridSpan w:val="2"/>
            <w:vAlign w:val="center"/>
          </w:tcPr>
          <w:p w14:paraId="4A8EA382" w14:textId="4271BB0D" w:rsidR="00773268" w:rsidRPr="002A0C7E" w:rsidRDefault="00E20124" w:rsidP="00510C41">
            <w:pPr>
              <w:spacing w:line="240" w:lineRule="auto"/>
              <w:rPr>
                <w:rFonts w:ascii="Arial" w:hAnsi="Arial" w:cs="Arial"/>
                <w:color w:val="000000"/>
                <w:spacing w:val="0"/>
                <w:sz w:val="16"/>
                <w:szCs w:val="16"/>
              </w:rPr>
            </w:pPr>
            <w:r>
              <w:rPr>
                <w:rFonts w:ascii="Arial" w:hAnsi="Arial" w:cs="Arial"/>
                <w:bCs/>
                <w:color w:val="000000"/>
                <w:spacing w:val="0"/>
                <w:sz w:val="16"/>
                <w:szCs w:val="16"/>
              </w:rPr>
              <w:t>1</w:t>
            </w:r>
            <w:r w:rsidR="00ED42B9">
              <w:rPr>
                <w:rFonts w:ascii="Arial" w:hAnsi="Arial" w:cs="Arial"/>
                <w:bCs/>
                <w:color w:val="000000"/>
                <w:spacing w:val="0"/>
                <w:sz w:val="16"/>
                <w:szCs w:val="16"/>
              </w:rPr>
              <w:t>6</w:t>
            </w:r>
            <w:r>
              <w:rPr>
                <w:rFonts w:ascii="Arial" w:hAnsi="Arial" w:cs="Arial"/>
                <w:bCs/>
                <w:color w:val="000000"/>
                <w:spacing w:val="0"/>
                <w:sz w:val="16"/>
                <w:szCs w:val="16"/>
              </w:rPr>
              <w:t xml:space="preserve"> november </w:t>
            </w:r>
            <w:r w:rsidR="009B5826">
              <w:rPr>
                <w:rFonts w:ascii="Arial" w:hAnsi="Arial" w:cs="Arial"/>
                <w:bCs/>
                <w:color w:val="000000"/>
                <w:spacing w:val="0"/>
                <w:sz w:val="16"/>
                <w:szCs w:val="16"/>
              </w:rPr>
              <w:t>2023</w:t>
            </w:r>
            <w:r>
              <w:rPr>
                <w:rFonts w:ascii="Arial" w:hAnsi="Arial" w:cs="Arial"/>
                <w:bCs/>
                <w:color w:val="000000"/>
                <w:spacing w:val="0"/>
                <w:sz w:val="16"/>
                <w:szCs w:val="16"/>
              </w:rPr>
              <w:t xml:space="preserve"> 00.00 uur</w:t>
            </w:r>
          </w:p>
        </w:tc>
      </w:tr>
      <w:tr w:rsidR="00773268" w:rsidRPr="004E74A6" w14:paraId="14D9466C" w14:textId="77777777" w:rsidTr="7EA70C8C">
        <w:trPr>
          <w:trHeight w:val="397"/>
        </w:trPr>
        <w:tc>
          <w:tcPr>
            <w:tcW w:w="2589" w:type="pct"/>
            <w:vAlign w:val="center"/>
          </w:tcPr>
          <w:p w14:paraId="381D35B6" w14:textId="77777777" w:rsidR="00773268" w:rsidRPr="002A0C7E" w:rsidRDefault="00773268" w:rsidP="00510C41">
            <w:pPr>
              <w:spacing w:line="240" w:lineRule="auto"/>
              <w:rPr>
                <w:rFonts w:ascii="Arial" w:hAnsi="Arial" w:cs="Arial"/>
                <w:b/>
                <w:bCs/>
                <w:color w:val="000000"/>
                <w:spacing w:val="0"/>
                <w:sz w:val="16"/>
                <w:szCs w:val="16"/>
              </w:rPr>
            </w:pPr>
            <w:r w:rsidRPr="002A0C7E">
              <w:rPr>
                <w:rFonts w:ascii="Arial" w:hAnsi="Arial" w:cs="Arial"/>
                <w:b/>
                <w:bCs/>
                <w:color w:val="000000"/>
                <w:spacing w:val="0"/>
                <w:sz w:val="16"/>
                <w:szCs w:val="16"/>
              </w:rPr>
              <w:t>Ingangsdatum Overeenkomst</w:t>
            </w:r>
          </w:p>
        </w:tc>
        <w:tc>
          <w:tcPr>
            <w:tcW w:w="2411" w:type="pct"/>
            <w:gridSpan w:val="2"/>
            <w:vAlign w:val="center"/>
          </w:tcPr>
          <w:p w14:paraId="534E1024" w14:textId="77777777" w:rsidR="00E20124" w:rsidRPr="00E20124" w:rsidRDefault="00E20124" w:rsidP="00510C41">
            <w:pPr>
              <w:spacing w:line="240" w:lineRule="auto"/>
              <w:rPr>
                <w:rFonts w:ascii="Arial" w:hAnsi="Arial" w:cs="Arial"/>
                <w:bCs/>
                <w:color w:val="000000"/>
                <w:spacing w:val="0"/>
                <w:sz w:val="16"/>
                <w:szCs w:val="16"/>
              </w:rPr>
            </w:pPr>
            <w:r w:rsidRPr="00E20124">
              <w:rPr>
                <w:rFonts w:ascii="Arial" w:hAnsi="Arial" w:cs="Arial"/>
                <w:bCs/>
                <w:color w:val="000000"/>
                <w:spacing w:val="0"/>
                <w:sz w:val="16"/>
                <w:szCs w:val="16"/>
              </w:rPr>
              <w:t xml:space="preserve">20 november 2023 </w:t>
            </w:r>
          </w:p>
          <w:p w14:paraId="53A24FB9" w14:textId="77A41FFB" w:rsidR="00773268" w:rsidRPr="00E20124" w:rsidRDefault="00E20124" w:rsidP="00510C41">
            <w:pPr>
              <w:spacing w:line="240" w:lineRule="auto"/>
              <w:rPr>
                <w:rFonts w:ascii="Arial" w:hAnsi="Arial" w:cs="Arial"/>
                <w:bCs/>
                <w:color w:val="000000"/>
                <w:spacing w:val="0"/>
                <w:sz w:val="16"/>
                <w:szCs w:val="16"/>
              </w:rPr>
            </w:pPr>
            <w:r w:rsidRPr="00E20124">
              <w:rPr>
                <w:rFonts w:ascii="Arial" w:hAnsi="Arial" w:cs="Arial"/>
                <w:bCs/>
                <w:color w:val="000000"/>
                <w:spacing w:val="0"/>
                <w:sz w:val="16"/>
                <w:szCs w:val="16"/>
              </w:rPr>
              <w:t xml:space="preserve">(start werkzaamheden 1 januari </w:t>
            </w:r>
            <w:r w:rsidR="001F0580" w:rsidRPr="00E20124">
              <w:rPr>
                <w:rFonts w:ascii="Arial" w:hAnsi="Arial" w:cs="Arial"/>
                <w:bCs/>
                <w:color w:val="000000"/>
                <w:spacing w:val="0"/>
                <w:sz w:val="16"/>
                <w:szCs w:val="16"/>
              </w:rPr>
              <w:t>202</w:t>
            </w:r>
            <w:r w:rsidR="009B5826" w:rsidRPr="00E20124">
              <w:rPr>
                <w:rFonts w:ascii="Arial" w:hAnsi="Arial" w:cs="Arial"/>
                <w:bCs/>
                <w:color w:val="000000"/>
                <w:spacing w:val="0"/>
                <w:sz w:val="16"/>
                <w:szCs w:val="16"/>
              </w:rPr>
              <w:t>4</w:t>
            </w:r>
            <w:r w:rsidR="008C24EB">
              <w:rPr>
                <w:rFonts w:ascii="Arial" w:hAnsi="Arial" w:cs="Arial"/>
                <w:bCs/>
                <w:color w:val="000000"/>
                <w:spacing w:val="0"/>
                <w:sz w:val="16"/>
                <w:szCs w:val="16"/>
              </w:rPr>
              <w:t>)</w:t>
            </w:r>
          </w:p>
        </w:tc>
      </w:tr>
    </w:tbl>
    <w:p w14:paraId="4F125C02" w14:textId="77777777" w:rsidR="000075F5" w:rsidRPr="004E74A6" w:rsidRDefault="000075F5" w:rsidP="00076459">
      <w:pPr>
        <w:pStyle w:val="Kop2"/>
      </w:pPr>
      <w:bookmarkStart w:id="20" w:name="_Toc141265859"/>
      <w:bookmarkEnd w:id="17"/>
      <w:bookmarkEnd w:id="18"/>
      <w:bookmarkEnd w:id="19"/>
      <w:r>
        <w:t>Leeswijzer</w:t>
      </w:r>
      <w:bookmarkEnd w:id="20"/>
    </w:p>
    <w:p w14:paraId="120B8B9A" w14:textId="77777777" w:rsidR="000075F5" w:rsidRDefault="000075F5" w:rsidP="00510C41">
      <w:pPr>
        <w:spacing w:line="240" w:lineRule="auto"/>
        <w:rPr>
          <w:rFonts w:ascii="Arial" w:hAnsi="Arial" w:cs="Arial"/>
          <w:szCs w:val="18"/>
        </w:rPr>
      </w:pPr>
    </w:p>
    <w:p w14:paraId="0BEE5706" w14:textId="5B7AD35D" w:rsidR="00195825" w:rsidRPr="004E74A6" w:rsidRDefault="00195825" w:rsidP="00510C41">
      <w:pPr>
        <w:spacing w:line="240" w:lineRule="auto"/>
        <w:rPr>
          <w:rFonts w:ascii="Arial" w:hAnsi="Arial" w:cs="Arial"/>
          <w:szCs w:val="18"/>
        </w:rPr>
      </w:pPr>
      <w:r w:rsidRPr="004E74A6">
        <w:rPr>
          <w:rFonts w:ascii="Arial" w:hAnsi="Arial" w:cs="Arial"/>
          <w:szCs w:val="18"/>
        </w:rPr>
        <w:t>Het vervolg van deze Aanbestedingsleidraad bestaat uit vier hoofdstukken, een checklist en verschillende Bijlagen:</w:t>
      </w:r>
    </w:p>
    <w:p w14:paraId="518D3F72" w14:textId="77777777" w:rsidR="00195825" w:rsidRPr="004E74A6" w:rsidRDefault="00195825" w:rsidP="00510C41">
      <w:pPr>
        <w:spacing w:line="240" w:lineRule="auto"/>
        <w:rPr>
          <w:rFonts w:ascii="Arial" w:hAnsi="Arial" w:cs="Arial"/>
          <w:szCs w:val="18"/>
        </w:rPr>
      </w:pPr>
    </w:p>
    <w:p w14:paraId="32C7D015" w14:textId="12969C1E" w:rsidR="00195825" w:rsidRPr="004E74A6" w:rsidRDefault="00195825" w:rsidP="00510C41">
      <w:pPr>
        <w:spacing w:line="240" w:lineRule="auto"/>
        <w:rPr>
          <w:rFonts w:ascii="Arial" w:hAnsi="Arial" w:cs="Arial"/>
          <w:szCs w:val="18"/>
        </w:rPr>
      </w:pPr>
      <w:r w:rsidRPr="004E74A6">
        <w:rPr>
          <w:rFonts w:ascii="Arial" w:hAnsi="Arial" w:cs="Arial"/>
          <w:szCs w:val="18"/>
        </w:rPr>
        <w:t>Hoofdstuk 2 gaat in op het doel van de aanbesteding en de aard, omvang en duur van de Opdracht en de context waarbinnen deze plaats vindt.</w:t>
      </w:r>
    </w:p>
    <w:p w14:paraId="36867D09" w14:textId="2C2FCF2B" w:rsidR="00195825" w:rsidRPr="004E74A6" w:rsidRDefault="00195825" w:rsidP="00510C41">
      <w:pPr>
        <w:spacing w:line="240" w:lineRule="auto"/>
        <w:rPr>
          <w:rFonts w:ascii="Arial" w:hAnsi="Arial" w:cs="Arial"/>
          <w:szCs w:val="18"/>
        </w:rPr>
      </w:pPr>
      <w:r w:rsidRPr="004E74A6">
        <w:rPr>
          <w:rFonts w:ascii="Arial" w:hAnsi="Arial" w:cs="Arial"/>
          <w:szCs w:val="18"/>
        </w:rPr>
        <w:t>Hoofdstuk 3 beschrijft de aanbestedingsvoorschriften en het procedureverloop.</w:t>
      </w:r>
    </w:p>
    <w:p w14:paraId="6077A014" w14:textId="20154147" w:rsidR="00195825" w:rsidRPr="004E74A6" w:rsidRDefault="00195825" w:rsidP="00510C41">
      <w:pPr>
        <w:spacing w:line="240" w:lineRule="auto"/>
        <w:rPr>
          <w:rFonts w:ascii="Arial" w:hAnsi="Arial" w:cs="Arial"/>
          <w:szCs w:val="18"/>
        </w:rPr>
      </w:pPr>
      <w:r w:rsidRPr="004E74A6">
        <w:rPr>
          <w:rFonts w:ascii="Arial" w:hAnsi="Arial" w:cs="Arial"/>
          <w:szCs w:val="18"/>
        </w:rPr>
        <w:t>Hoofdstuk 4 beschrijft de minimumeisen waaraan Ondernemers moeten voldoen om een Inschrijving in te kunnen dienen in termen van uitsluitingsgronden, financieel-economische draagkracht, technische en beroepsbekwaamheid en beroepsbevoegdheid.</w:t>
      </w:r>
    </w:p>
    <w:p w14:paraId="684508FD" w14:textId="492253A5" w:rsidR="00195825" w:rsidRPr="004E74A6" w:rsidRDefault="00195825" w:rsidP="00510C41">
      <w:pPr>
        <w:spacing w:line="240" w:lineRule="auto"/>
        <w:rPr>
          <w:rFonts w:ascii="Arial" w:hAnsi="Arial" w:cs="Arial"/>
          <w:szCs w:val="18"/>
        </w:rPr>
      </w:pPr>
      <w:r w:rsidRPr="004E74A6">
        <w:rPr>
          <w:rFonts w:ascii="Arial" w:hAnsi="Arial" w:cs="Arial"/>
          <w:szCs w:val="18"/>
        </w:rPr>
        <w:t>Hoofdstuk 5 beschrijft de eisen waaraan de Inschrijving moet voldoen, de gunningscriteria en wijze waarop de Inschrijvingen worden beoordeeld.</w:t>
      </w:r>
    </w:p>
    <w:p w14:paraId="2818D1AF" w14:textId="3EA07C84" w:rsidR="00777DE6" w:rsidRPr="004E74A6" w:rsidRDefault="00195825" w:rsidP="00510C41">
      <w:pPr>
        <w:spacing w:line="240" w:lineRule="auto"/>
        <w:rPr>
          <w:rFonts w:ascii="Arial" w:hAnsi="Arial" w:cs="Arial"/>
          <w:szCs w:val="18"/>
        </w:rPr>
      </w:pPr>
      <w:r w:rsidRPr="004E74A6">
        <w:rPr>
          <w:rFonts w:ascii="Arial" w:hAnsi="Arial" w:cs="Arial"/>
          <w:szCs w:val="18"/>
        </w:rPr>
        <w:t>Checklist: geeft alle documenten beknopt weer die bij Inschrijving moeten worden overgelegd.</w:t>
      </w:r>
    </w:p>
    <w:p w14:paraId="4255519D" w14:textId="77777777" w:rsidR="00195825" w:rsidRPr="004E74A6" w:rsidRDefault="00195825" w:rsidP="00510C41">
      <w:pPr>
        <w:spacing w:line="240" w:lineRule="auto"/>
        <w:ind w:left="360"/>
        <w:rPr>
          <w:rFonts w:ascii="Arial" w:hAnsi="Arial" w:cs="Arial"/>
          <w:szCs w:val="18"/>
        </w:rPr>
      </w:pPr>
    </w:p>
    <w:p w14:paraId="7D776764" w14:textId="40979D49" w:rsidR="00470DA1" w:rsidRPr="004E74A6" w:rsidRDefault="00470DA1" w:rsidP="00510C41">
      <w:pPr>
        <w:spacing w:line="240" w:lineRule="auto"/>
        <w:rPr>
          <w:rFonts w:ascii="Arial" w:hAnsi="Arial" w:cs="Arial"/>
          <w:szCs w:val="18"/>
        </w:rPr>
      </w:pPr>
      <w:r w:rsidRPr="004E74A6">
        <w:rPr>
          <w:rFonts w:ascii="Arial" w:hAnsi="Arial" w:cs="Arial"/>
          <w:szCs w:val="18"/>
        </w:rPr>
        <w:t>De volgende Bijlage</w:t>
      </w:r>
      <w:r w:rsidR="009F3902" w:rsidRPr="004E74A6">
        <w:rPr>
          <w:rFonts w:ascii="Arial" w:hAnsi="Arial" w:cs="Arial"/>
          <w:szCs w:val="18"/>
        </w:rPr>
        <w:t>n</w:t>
      </w:r>
      <w:r w:rsidRPr="004E74A6">
        <w:rPr>
          <w:rFonts w:ascii="Arial" w:hAnsi="Arial" w:cs="Arial"/>
          <w:szCs w:val="18"/>
        </w:rPr>
        <w:t xml:space="preserve"> m</w:t>
      </w:r>
      <w:r w:rsidR="00AA4865" w:rsidRPr="004E74A6">
        <w:rPr>
          <w:rFonts w:ascii="Arial" w:hAnsi="Arial" w:cs="Arial"/>
          <w:szCs w:val="18"/>
        </w:rPr>
        <w:t>a</w:t>
      </w:r>
      <w:r w:rsidRPr="004E74A6">
        <w:rPr>
          <w:rFonts w:ascii="Arial" w:hAnsi="Arial" w:cs="Arial"/>
          <w:szCs w:val="18"/>
        </w:rPr>
        <w:t>k</w:t>
      </w:r>
      <w:r w:rsidR="009F3902" w:rsidRPr="004E74A6">
        <w:rPr>
          <w:rFonts w:ascii="Arial" w:hAnsi="Arial" w:cs="Arial"/>
          <w:szCs w:val="18"/>
        </w:rPr>
        <w:t>en</w:t>
      </w:r>
      <w:r w:rsidRPr="004E74A6">
        <w:rPr>
          <w:rFonts w:ascii="Arial" w:hAnsi="Arial" w:cs="Arial"/>
          <w:szCs w:val="18"/>
        </w:rPr>
        <w:t xml:space="preserve"> onlosmakelijk </w:t>
      </w:r>
      <w:r w:rsidR="0014537A" w:rsidRPr="004E74A6">
        <w:rPr>
          <w:rFonts w:ascii="Arial" w:hAnsi="Arial" w:cs="Arial"/>
          <w:szCs w:val="18"/>
        </w:rPr>
        <w:t>o</w:t>
      </w:r>
      <w:r w:rsidRPr="004E74A6">
        <w:rPr>
          <w:rFonts w:ascii="Arial" w:hAnsi="Arial" w:cs="Arial"/>
          <w:szCs w:val="18"/>
        </w:rPr>
        <w:t xml:space="preserve">nderdeel uit van deze </w:t>
      </w:r>
      <w:r w:rsidR="00195825" w:rsidRPr="004E74A6">
        <w:rPr>
          <w:rFonts w:ascii="Arial" w:hAnsi="Arial" w:cs="Arial"/>
          <w:szCs w:val="18"/>
        </w:rPr>
        <w:t>Aanbestedings</w:t>
      </w:r>
      <w:r w:rsidR="00487D98" w:rsidRPr="004E74A6">
        <w:rPr>
          <w:rFonts w:ascii="Arial" w:hAnsi="Arial" w:cs="Arial"/>
          <w:szCs w:val="18"/>
        </w:rPr>
        <w:t>leidraad</w:t>
      </w:r>
      <w:r w:rsidRPr="004E74A6">
        <w:rPr>
          <w:rFonts w:ascii="Arial" w:hAnsi="Arial" w:cs="Arial"/>
          <w:szCs w:val="18"/>
        </w:rPr>
        <w:t>:</w:t>
      </w:r>
    </w:p>
    <w:p w14:paraId="186375A4" w14:textId="6450A8B9" w:rsidR="00BA5F5C" w:rsidRPr="008914B0" w:rsidRDefault="00BA5F5C" w:rsidP="00510C41">
      <w:pPr>
        <w:numPr>
          <w:ilvl w:val="0"/>
          <w:numId w:val="20"/>
        </w:numPr>
        <w:spacing w:line="240" w:lineRule="auto"/>
        <w:rPr>
          <w:rFonts w:ascii="Arial" w:hAnsi="Arial" w:cs="Arial"/>
          <w:szCs w:val="18"/>
          <w:lang w:eastAsia="ar-SA"/>
        </w:rPr>
      </w:pPr>
      <w:bookmarkStart w:id="21" w:name="_Hlk42542415"/>
      <w:r w:rsidRPr="008914B0">
        <w:rPr>
          <w:rFonts w:ascii="Arial" w:hAnsi="Arial" w:cs="Arial"/>
          <w:szCs w:val="18"/>
          <w:lang w:eastAsia="ar-SA"/>
        </w:rPr>
        <w:t>Bijlage 1</w:t>
      </w:r>
      <w:r w:rsidR="000676AA" w:rsidRPr="008914B0">
        <w:rPr>
          <w:rFonts w:ascii="Arial" w:hAnsi="Arial" w:cs="Arial"/>
          <w:szCs w:val="18"/>
          <w:lang w:eastAsia="ar-SA"/>
        </w:rPr>
        <w:t>a</w:t>
      </w:r>
      <w:r w:rsidRPr="008914B0">
        <w:rPr>
          <w:rFonts w:ascii="Arial" w:hAnsi="Arial" w:cs="Arial"/>
          <w:szCs w:val="18"/>
          <w:lang w:eastAsia="ar-SA"/>
        </w:rPr>
        <w:t xml:space="preserve"> Inschrijvingsbiljet</w:t>
      </w:r>
      <w:r w:rsidR="00953B9D" w:rsidRPr="008914B0">
        <w:rPr>
          <w:rFonts w:ascii="Arial" w:hAnsi="Arial" w:cs="Arial"/>
          <w:szCs w:val="18"/>
          <w:lang w:eastAsia="ar-SA"/>
        </w:rPr>
        <w:t xml:space="preserve"> (onderdeel van dit document)</w:t>
      </w:r>
      <w:r w:rsidR="006267EB" w:rsidRPr="008914B0">
        <w:rPr>
          <w:rFonts w:ascii="Arial" w:hAnsi="Arial" w:cs="Arial"/>
          <w:szCs w:val="18"/>
          <w:lang w:eastAsia="ar-SA"/>
        </w:rPr>
        <w:t>;</w:t>
      </w:r>
    </w:p>
    <w:p w14:paraId="04F77D57" w14:textId="193D4E4E" w:rsidR="00FF419D" w:rsidRPr="004C447A" w:rsidRDefault="00FF419D" w:rsidP="00510C41">
      <w:pPr>
        <w:numPr>
          <w:ilvl w:val="0"/>
          <w:numId w:val="20"/>
        </w:numPr>
        <w:spacing w:line="240" w:lineRule="auto"/>
        <w:rPr>
          <w:rFonts w:ascii="Arial" w:hAnsi="Arial"/>
        </w:rPr>
      </w:pPr>
      <w:r w:rsidRPr="004C447A">
        <w:rPr>
          <w:rFonts w:ascii="Arial" w:hAnsi="Arial"/>
        </w:rPr>
        <w:t>Bijlage 1b Inschrijvingsstaat (onderdeel van dit document);</w:t>
      </w:r>
    </w:p>
    <w:p w14:paraId="78BBDF25" w14:textId="1C1D81BC" w:rsidR="00321759" w:rsidRPr="004E74A6" w:rsidRDefault="00321759" w:rsidP="00510C41">
      <w:pPr>
        <w:numPr>
          <w:ilvl w:val="0"/>
          <w:numId w:val="20"/>
        </w:numPr>
        <w:spacing w:line="240" w:lineRule="auto"/>
        <w:rPr>
          <w:rFonts w:ascii="Arial" w:hAnsi="Arial" w:cs="Arial"/>
          <w:szCs w:val="18"/>
          <w:lang w:eastAsia="ar-SA"/>
        </w:rPr>
      </w:pPr>
      <w:r w:rsidRPr="004E74A6">
        <w:rPr>
          <w:rFonts w:ascii="Arial" w:hAnsi="Arial" w:cs="Arial"/>
          <w:szCs w:val="18"/>
          <w:lang w:eastAsia="ar-SA"/>
        </w:rPr>
        <w:t>Bijlage 2 Concept wachtkamerovereenkomst</w:t>
      </w:r>
      <w:r w:rsidR="00953B9D" w:rsidRPr="004E74A6">
        <w:rPr>
          <w:rFonts w:ascii="Arial" w:hAnsi="Arial" w:cs="Arial"/>
          <w:szCs w:val="18"/>
          <w:lang w:eastAsia="ar-SA"/>
        </w:rPr>
        <w:t xml:space="preserve"> (onderdeel van dit document)</w:t>
      </w:r>
      <w:r w:rsidRPr="004E74A6">
        <w:rPr>
          <w:rFonts w:ascii="Arial" w:hAnsi="Arial" w:cs="Arial"/>
          <w:szCs w:val="18"/>
          <w:lang w:eastAsia="ar-SA"/>
        </w:rPr>
        <w:t>;</w:t>
      </w:r>
    </w:p>
    <w:p w14:paraId="7CAD147C" w14:textId="43408067" w:rsidR="00321759" w:rsidRPr="004E74A6" w:rsidRDefault="00321759" w:rsidP="00510C41">
      <w:pPr>
        <w:numPr>
          <w:ilvl w:val="0"/>
          <w:numId w:val="20"/>
        </w:numPr>
        <w:spacing w:line="240" w:lineRule="auto"/>
        <w:rPr>
          <w:rFonts w:ascii="Arial" w:hAnsi="Arial" w:cs="Arial"/>
          <w:szCs w:val="18"/>
          <w:lang w:eastAsia="ar-SA"/>
        </w:rPr>
      </w:pPr>
      <w:r w:rsidRPr="004E74A6">
        <w:rPr>
          <w:rFonts w:ascii="Arial" w:hAnsi="Arial" w:cs="Arial"/>
          <w:szCs w:val="18"/>
          <w:lang w:eastAsia="ar-SA"/>
        </w:rPr>
        <w:t xml:space="preserve">Bijlage 3 Concept </w:t>
      </w:r>
      <w:r w:rsidR="00357C23">
        <w:rPr>
          <w:rFonts w:ascii="Arial" w:hAnsi="Arial" w:cs="Arial"/>
          <w:szCs w:val="18"/>
          <w:lang w:eastAsia="ar-SA"/>
        </w:rPr>
        <w:t>O</w:t>
      </w:r>
      <w:r w:rsidRPr="004E74A6">
        <w:rPr>
          <w:rFonts w:ascii="Arial" w:hAnsi="Arial" w:cs="Arial"/>
          <w:szCs w:val="18"/>
          <w:lang w:eastAsia="ar-SA"/>
        </w:rPr>
        <w:t>vereenkomst</w:t>
      </w:r>
      <w:r w:rsidR="00953B9D" w:rsidRPr="004E74A6">
        <w:rPr>
          <w:rFonts w:ascii="Arial" w:hAnsi="Arial" w:cs="Arial"/>
          <w:szCs w:val="18"/>
          <w:lang w:eastAsia="ar-SA"/>
        </w:rPr>
        <w:t xml:space="preserve"> (onderdeel van dit document)</w:t>
      </w:r>
      <w:r w:rsidR="006267EB" w:rsidRPr="004E74A6">
        <w:rPr>
          <w:rFonts w:ascii="Arial" w:hAnsi="Arial" w:cs="Arial"/>
          <w:szCs w:val="18"/>
          <w:lang w:eastAsia="ar-SA"/>
        </w:rPr>
        <w:t>;</w:t>
      </w:r>
    </w:p>
    <w:p w14:paraId="26FCC208" w14:textId="351114E3" w:rsidR="006267EB" w:rsidRPr="004E74A6" w:rsidRDefault="006267EB" w:rsidP="00510C41">
      <w:pPr>
        <w:numPr>
          <w:ilvl w:val="0"/>
          <w:numId w:val="20"/>
        </w:numPr>
        <w:spacing w:line="240" w:lineRule="auto"/>
        <w:rPr>
          <w:rFonts w:ascii="Arial" w:hAnsi="Arial" w:cs="Arial"/>
          <w:szCs w:val="18"/>
          <w:lang w:eastAsia="ar-SA"/>
        </w:rPr>
      </w:pPr>
      <w:r w:rsidRPr="004E74A6">
        <w:rPr>
          <w:rFonts w:ascii="Arial" w:hAnsi="Arial" w:cs="Arial"/>
          <w:szCs w:val="18"/>
          <w:lang w:eastAsia="ar-SA"/>
        </w:rPr>
        <w:t>Bijlage 4 Klachtreglement</w:t>
      </w:r>
      <w:r w:rsidR="00953B9D" w:rsidRPr="004E74A6">
        <w:rPr>
          <w:rFonts w:ascii="Arial" w:hAnsi="Arial" w:cs="Arial"/>
          <w:szCs w:val="18"/>
          <w:lang w:eastAsia="ar-SA"/>
        </w:rPr>
        <w:t xml:space="preserve"> (onderdeel van dit document)</w:t>
      </w:r>
      <w:r w:rsidR="00195825" w:rsidRPr="004E74A6">
        <w:rPr>
          <w:rFonts w:ascii="Arial" w:hAnsi="Arial" w:cs="Arial"/>
          <w:szCs w:val="18"/>
          <w:lang w:eastAsia="ar-SA"/>
        </w:rPr>
        <w:t>;</w:t>
      </w:r>
    </w:p>
    <w:p w14:paraId="1E17ABC7" w14:textId="3C3E3947" w:rsidR="00195825" w:rsidRPr="004E74A6" w:rsidRDefault="00195825" w:rsidP="00510C41">
      <w:pPr>
        <w:numPr>
          <w:ilvl w:val="0"/>
          <w:numId w:val="20"/>
        </w:numPr>
        <w:spacing w:line="240" w:lineRule="auto"/>
        <w:rPr>
          <w:rFonts w:ascii="Arial" w:hAnsi="Arial" w:cs="Arial"/>
          <w:szCs w:val="18"/>
          <w:lang w:eastAsia="ar-SA"/>
        </w:rPr>
      </w:pPr>
      <w:r w:rsidRPr="004E74A6">
        <w:rPr>
          <w:rFonts w:ascii="Arial" w:hAnsi="Arial" w:cs="Arial"/>
          <w:szCs w:val="18"/>
        </w:rPr>
        <w:t>Bijlage 5 Uniform Europees Aanbestedingsdocument (UEA)</w:t>
      </w:r>
      <w:r w:rsidRPr="004E74A6">
        <w:rPr>
          <w:rFonts w:ascii="Arial" w:hAnsi="Arial" w:cs="Arial"/>
          <w:b/>
          <w:szCs w:val="18"/>
        </w:rPr>
        <w:t xml:space="preserve"> </w:t>
      </w:r>
      <w:r w:rsidRPr="004E74A6">
        <w:rPr>
          <w:rFonts w:ascii="Arial" w:hAnsi="Arial" w:cs="Arial"/>
          <w:szCs w:val="18"/>
          <w:lang w:eastAsia="ar-SA"/>
        </w:rPr>
        <w:t>(separaat toegevoegd)</w:t>
      </w:r>
      <w:r w:rsidR="003B366C" w:rsidRPr="004E74A6">
        <w:rPr>
          <w:rFonts w:ascii="Arial" w:hAnsi="Arial" w:cs="Arial"/>
          <w:szCs w:val="18"/>
          <w:lang w:eastAsia="ar-SA"/>
        </w:rPr>
        <w:t>;</w:t>
      </w:r>
    </w:p>
    <w:p w14:paraId="3F825600" w14:textId="60A5E66D" w:rsidR="00D90626" w:rsidRDefault="00195825" w:rsidP="00510C41">
      <w:pPr>
        <w:numPr>
          <w:ilvl w:val="0"/>
          <w:numId w:val="20"/>
        </w:numPr>
        <w:spacing w:line="240" w:lineRule="auto"/>
        <w:rPr>
          <w:rFonts w:ascii="Arial" w:hAnsi="Arial" w:cs="Arial"/>
          <w:szCs w:val="18"/>
          <w:lang w:eastAsia="ar-SA"/>
        </w:rPr>
      </w:pPr>
      <w:r w:rsidRPr="004E74A6">
        <w:rPr>
          <w:rFonts w:ascii="Arial" w:hAnsi="Arial" w:cs="Arial"/>
          <w:szCs w:val="18"/>
          <w:lang w:eastAsia="ar-SA"/>
        </w:rPr>
        <w:t>Bijlage 6 Format Kerncompetenties (onderdeel van dit document)</w:t>
      </w:r>
      <w:r w:rsidR="00C145F7">
        <w:rPr>
          <w:rFonts w:ascii="Arial" w:hAnsi="Arial" w:cs="Arial"/>
          <w:szCs w:val="18"/>
          <w:lang w:eastAsia="ar-SA"/>
        </w:rPr>
        <w:t>;</w:t>
      </w:r>
    </w:p>
    <w:p w14:paraId="4350A5E0" w14:textId="7C5ED92F" w:rsidR="00C145F7" w:rsidRDefault="00C145F7" w:rsidP="00510C41">
      <w:pPr>
        <w:numPr>
          <w:ilvl w:val="0"/>
          <w:numId w:val="20"/>
        </w:numPr>
        <w:spacing w:line="240" w:lineRule="auto"/>
        <w:rPr>
          <w:rFonts w:ascii="Arial" w:hAnsi="Arial" w:cs="Arial"/>
          <w:szCs w:val="18"/>
          <w:lang w:eastAsia="ar-SA"/>
        </w:rPr>
      </w:pPr>
      <w:r>
        <w:rPr>
          <w:rFonts w:ascii="Arial" w:hAnsi="Arial" w:cs="Arial"/>
          <w:szCs w:val="18"/>
          <w:lang w:eastAsia="ar-SA"/>
        </w:rPr>
        <w:t>Bijlage 7</w:t>
      </w:r>
      <w:r w:rsidRPr="00C145F7">
        <w:t xml:space="preserve"> </w:t>
      </w:r>
      <w:r w:rsidRPr="00C145F7">
        <w:rPr>
          <w:rFonts w:ascii="Arial" w:hAnsi="Arial" w:cs="Arial"/>
          <w:szCs w:val="18"/>
          <w:lang w:eastAsia="ar-SA"/>
        </w:rPr>
        <w:t xml:space="preserve">Verklaring </w:t>
      </w:r>
      <w:proofErr w:type="spellStart"/>
      <w:r w:rsidRPr="00C145F7">
        <w:rPr>
          <w:rFonts w:ascii="Arial" w:hAnsi="Arial" w:cs="Arial"/>
          <w:szCs w:val="18"/>
          <w:lang w:eastAsia="ar-SA"/>
        </w:rPr>
        <w:t>i.h.k.v</w:t>
      </w:r>
      <w:proofErr w:type="spellEnd"/>
      <w:r w:rsidRPr="00C145F7">
        <w:rPr>
          <w:rFonts w:ascii="Arial" w:hAnsi="Arial" w:cs="Arial"/>
          <w:szCs w:val="18"/>
          <w:lang w:eastAsia="ar-SA"/>
        </w:rPr>
        <w:t>. Russische betrokkenheid uitvoering overeenkomsten</w:t>
      </w:r>
      <w:r w:rsidR="00ED42B9">
        <w:rPr>
          <w:rFonts w:ascii="Arial" w:hAnsi="Arial" w:cs="Arial"/>
          <w:szCs w:val="18"/>
          <w:lang w:eastAsia="ar-SA"/>
        </w:rPr>
        <w:t xml:space="preserve"> (onderdeel van dit document)</w:t>
      </w:r>
      <w:r>
        <w:rPr>
          <w:rFonts w:ascii="Arial" w:hAnsi="Arial" w:cs="Arial"/>
          <w:szCs w:val="18"/>
          <w:lang w:eastAsia="ar-SA"/>
        </w:rPr>
        <w:t>;</w:t>
      </w:r>
    </w:p>
    <w:p w14:paraId="1DA31F6F" w14:textId="3D965F75" w:rsidR="005346D7" w:rsidRPr="00E20124" w:rsidRDefault="003068A4" w:rsidP="00510C41">
      <w:pPr>
        <w:numPr>
          <w:ilvl w:val="0"/>
          <w:numId w:val="20"/>
        </w:numPr>
        <w:spacing w:line="240" w:lineRule="auto"/>
        <w:rPr>
          <w:rFonts w:ascii="Arial" w:hAnsi="Arial" w:cs="Arial"/>
          <w:lang w:eastAsia="ar-SA"/>
        </w:rPr>
      </w:pPr>
      <w:r w:rsidRPr="00E20124">
        <w:rPr>
          <w:rFonts w:ascii="Arial" w:hAnsi="Arial" w:cs="Arial"/>
          <w:lang w:eastAsia="ar-SA"/>
        </w:rPr>
        <w:t xml:space="preserve">Bijlage </w:t>
      </w:r>
      <w:r w:rsidR="00C145F7" w:rsidRPr="00E20124">
        <w:rPr>
          <w:rFonts w:ascii="Arial" w:hAnsi="Arial" w:cs="Arial"/>
          <w:lang w:eastAsia="ar-SA"/>
        </w:rPr>
        <w:t>8</w:t>
      </w:r>
      <w:r w:rsidRPr="00E20124">
        <w:rPr>
          <w:rFonts w:ascii="Arial" w:hAnsi="Arial" w:cs="Arial"/>
          <w:lang w:eastAsia="ar-SA"/>
        </w:rPr>
        <w:t xml:space="preserve"> </w:t>
      </w:r>
      <w:r w:rsidR="005346D7" w:rsidRPr="00E20124">
        <w:rPr>
          <w:rFonts w:ascii="Arial" w:hAnsi="Arial" w:cs="Arial"/>
          <w:lang w:eastAsia="ar-SA"/>
        </w:rPr>
        <w:t>Monitoringplan broedvogels Provincie Utrecht</w:t>
      </w:r>
      <w:r w:rsidR="00ED42B9">
        <w:rPr>
          <w:rFonts w:ascii="Arial" w:hAnsi="Arial" w:cs="Arial"/>
          <w:lang w:eastAsia="ar-SA"/>
        </w:rPr>
        <w:t xml:space="preserve"> (separaat toegevoegd)</w:t>
      </w:r>
      <w:r w:rsidR="00135F5B" w:rsidRPr="00E20124">
        <w:rPr>
          <w:rFonts w:ascii="Arial" w:hAnsi="Arial" w:cs="Arial"/>
          <w:lang w:eastAsia="ar-SA"/>
        </w:rPr>
        <w:t>.</w:t>
      </w:r>
    </w:p>
    <w:p w14:paraId="37E53CD5" w14:textId="48564343" w:rsidR="00470DA1" w:rsidRPr="004E74A6" w:rsidRDefault="00F3573E" w:rsidP="00076459">
      <w:pPr>
        <w:pStyle w:val="Kop1"/>
        <w:spacing w:line="240" w:lineRule="auto"/>
        <w:ind w:left="1701" w:hanging="1701"/>
        <w:rPr>
          <w:rFonts w:ascii="Arial" w:hAnsi="Arial" w:cs="Arial"/>
          <w:szCs w:val="24"/>
        </w:rPr>
      </w:pPr>
      <w:bookmarkStart w:id="22" w:name="_Toc12976876"/>
      <w:bookmarkStart w:id="23" w:name="_Toc141265860"/>
      <w:bookmarkEnd w:id="21"/>
      <w:r w:rsidRPr="004E74A6">
        <w:rPr>
          <w:rFonts w:ascii="Arial" w:hAnsi="Arial" w:cs="Arial"/>
          <w:szCs w:val="24"/>
        </w:rPr>
        <w:lastRenderedPageBreak/>
        <w:t>O</w:t>
      </w:r>
      <w:r w:rsidR="00470DA1" w:rsidRPr="004E74A6">
        <w:rPr>
          <w:rFonts w:ascii="Arial" w:hAnsi="Arial" w:cs="Arial"/>
          <w:szCs w:val="24"/>
        </w:rPr>
        <w:t>ver de Opdracht</w:t>
      </w:r>
      <w:bookmarkEnd w:id="22"/>
      <w:bookmarkEnd w:id="23"/>
    </w:p>
    <w:p w14:paraId="705B82AE" w14:textId="6F730F2C" w:rsidR="00911AB4" w:rsidRPr="004E74A6" w:rsidRDefault="00552F31" w:rsidP="00510C41">
      <w:pPr>
        <w:spacing w:line="240" w:lineRule="auto"/>
        <w:rPr>
          <w:rFonts w:ascii="Arial" w:hAnsi="Arial" w:cs="Arial"/>
          <w:szCs w:val="18"/>
        </w:rPr>
      </w:pPr>
      <w:r w:rsidRPr="004E74A6">
        <w:rPr>
          <w:rFonts w:ascii="Arial" w:hAnsi="Arial" w:cs="Arial"/>
          <w:szCs w:val="18"/>
        </w:rPr>
        <w:t xml:space="preserve">Dit hoofdstuk omschrijft de Opdracht, de achtergrond van de aanbesteding, de doelstellingen die de Aanbestedende dienst nastreeft, de aard en omvang van de werkzaamheden en de belangrijkste kenmerken op basis waarvan de </w:t>
      </w:r>
      <w:r w:rsidR="00365CB8">
        <w:rPr>
          <w:rFonts w:ascii="Arial" w:hAnsi="Arial" w:cs="Arial"/>
          <w:szCs w:val="18"/>
        </w:rPr>
        <w:t>Overeenkomst</w:t>
      </w:r>
      <w:r w:rsidRPr="004E74A6">
        <w:rPr>
          <w:rFonts w:ascii="Arial" w:hAnsi="Arial" w:cs="Arial"/>
          <w:szCs w:val="18"/>
        </w:rPr>
        <w:t xml:space="preserve"> zal worden uitgevoerd.</w:t>
      </w:r>
    </w:p>
    <w:p w14:paraId="5A773324" w14:textId="5998F9E7" w:rsidR="00DA6BFE" w:rsidRPr="004E74A6" w:rsidRDefault="00AA6312" w:rsidP="00CB07FF">
      <w:pPr>
        <w:pStyle w:val="Kop2"/>
        <w:numPr>
          <w:ilvl w:val="1"/>
          <w:numId w:val="59"/>
        </w:numPr>
      </w:pPr>
      <w:bookmarkStart w:id="24" w:name="_Toc141265861"/>
      <w:r w:rsidRPr="004E74A6">
        <w:t>Inleiding</w:t>
      </w:r>
      <w:bookmarkEnd w:id="24"/>
    </w:p>
    <w:p w14:paraId="0FD90304" w14:textId="794CC6F2" w:rsidR="005F35BD" w:rsidRDefault="005F35BD" w:rsidP="00510C41">
      <w:pPr>
        <w:spacing w:line="240" w:lineRule="auto"/>
        <w:rPr>
          <w:rFonts w:ascii="Arial" w:hAnsi="Arial" w:cs="Arial"/>
          <w:szCs w:val="18"/>
        </w:rPr>
      </w:pPr>
      <w:r w:rsidRPr="005F35BD">
        <w:rPr>
          <w:rFonts w:ascii="Arial" w:hAnsi="Arial" w:cs="Arial"/>
          <w:iCs/>
          <w:szCs w:val="18"/>
        </w:rPr>
        <w:t xml:space="preserve">De provincie Utrecht kent u als het hart van Nederland, centrum van verkeer, vervoer, bedrijvigheid en cultuur. Maar als provincie is het ook een veelzijdige organisatie met een politiek bestuur en ruim 700 ambtenaren die zich iedere dag inzetten voor een gezond milieu, een goed onderhouden wegennet, natuurbehoud, toereikende gezondheidszorg, een veelzijdig cultuuraanbod en een vitaal bedrijfsleven. Voor meer informatie over de provincie Utrecht kunt u ook de provinciale website bezoeken: </w:t>
      </w:r>
      <w:hyperlink r:id="rId24" w:history="1">
        <w:r w:rsidRPr="005F35BD">
          <w:rPr>
            <w:rFonts w:ascii="Arial" w:hAnsi="Arial" w:cs="Arial"/>
            <w:iCs/>
            <w:szCs w:val="18"/>
          </w:rPr>
          <w:t>www.provincie-utrecht.nl</w:t>
        </w:r>
      </w:hyperlink>
      <w:r w:rsidR="00E73C32">
        <w:rPr>
          <w:rFonts w:ascii="Arial" w:hAnsi="Arial" w:cs="Arial"/>
          <w:iCs/>
          <w:szCs w:val="18"/>
        </w:rPr>
        <w:t xml:space="preserve">. </w:t>
      </w:r>
    </w:p>
    <w:p w14:paraId="2A3FF4FB" w14:textId="717294A6" w:rsidR="007A398B" w:rsidRPr="004E74A6" w:rsidRDefault="00C0695A" w:rsidP="00510C41">
      <w:pPr>
        <w:spacing w:line="240" w:lineRule="auto"/>
        <w:rPr>
          <w:rFonts w:ascii="Arial" w:hAnsi="Arial" w:cs="Arial"/>
          <w:iCs/>
          <w:szCs w:val="18"/>
        </w:rPr>
      </w:pPr>
      <w:r w:rsidRPr="004E74A6">
        <w:rPr>
          <w:rFonts w:ascii="Arial" w:hAnsi="Arial" w:cs="Arial"/>
          <w:iCs/>
          <w:szCs w:val="18"/>
        </w:rPr>
        <w:t xml:space="preserve">Met deze aanbesteding zoekt de Opdrachtgever een partij die de beschreven werkzaamheden </w:t>
      </w:r>
      <w:r w:rsidR="00B36ED4">
        <w:rPr>
          <w:rFonts w:ascii="Arial" w:hAnsi="Arial" w:cs="Arial"/>
          <w:iCs/>
          <w:szCs w:val="18"/>
        </w:rPr>
        <w:t xml:space="preserve">kan en zal </w:t>
      </w:r>
      <w:r w:rsidRPr="004E74A6">
        <w:rPr>
          <w:rFonts w:ascii="Arial" w:hAnsi="Arial" w:cs="Arial"/>
          <w:iCs/>
          <w:szCs w:val="18"/>
        </w:rPr>
        <w:t>uitvoer</w:t>
      </w:r>
      <w:r w:rsidR="00B36ED4">
        <w:rPr>
          <w:rFonts w:ascii="Arial" w:hAnsi="Arial" w:cs="Arial"/>
          <w:iCs/>
          <w:szCs w:val="18"/>
        </w:rPr>
        <w:t>en</w:t>
      </w:r>
      <w:r w:rsidRPr="004E74A6">
        <w:rPr>
          <w:rFonts w:ascii="Arial" w:hAnsi="Arial" w:cs="Arial"/>
          <w:iCs/>
          <w:szCs w:val="18"/>
        </w:rPr>
        <w:t>.</w:t>
      </w:r>
    </w:p>
    <w:p w14:paraId="69848CEC" w14:textId="77777777" w:rsidR="00463F55" w:rsidRPr="004E74A6" w:rsidRDefault="00463F55" w:rsidP="00510C41">
      <w:pPr>
        <w:spacing w:line="240" w:lineRule="auto"/>
        <w:rPr>
          <w:rFonts w:ascii="Arial" w:hAnsi="Arial" w:cs="Arial"/>
          <w:szCs w:val="18"/>
          <w:highlight w:val="lightGray"/>
        </w:rPr>
      </w:pPr>
    </w:p>
    <w:p w14:paraId="50F2239E" w14:textId="561FECF5" w:rsidR="00D21344" w:rsidRPr="004E74A6" w:rsidRDefault="00A1337B" w:rsidP="00510C41">
      <w:pPr>
        <w:spacing w:line="240" w:lineRule="auto"/>
        <w:rPr>
          <w:rFonts w:ascii="Arial" w:hAnsi="Arial" w:cs="Arial"/>
          <w:szCs w:val="18"/>
        </w:rPr>
      </w:pPr>
      <w:r w:rsidRPr="004E74A6">
        <w:rPr>
          <w:rFonts w:ascii="Arial" w:hAnsi="Arial" w:cs="Arial"/>
          <w:szCs w:val="18"/>
        </w:rPr>
        <w:t>De minimumeisen waaraan Opdrachtnemer gehouden is bij de uitvoering van de Opdracht, zijn neergelegd in de</w:t>
      </w:r>
      <w:r w:rsidR="00270751" w:rsidRPr="004E74A6">
        <w:rPr>
          <w:rFonts w:ascii="Arial" w:hAnsi="Arial" w:cs="Arial"/>
          <w:szCs w:val="18"/>
        </w:rPr>
        <w:t xml:space="preserve"> Aanbestedingsstukken</w:t>
      </w:r>
      <w:r w:rsidRPr="004E74A6">
        <w:rPr>
          <w:rFonts w:ascii="Arial" w:hAnsi="Arial" w:cs="Arial"/>
          <w:szCs w:val="18"/>
        </w:rPr>
        <w:t>. Inschrijvers dienen zich hier, op straffe van uitsluiting, onvoorwaardelijk aan te conformeren hetgeen zij doen door het indienen van een Inschrijving.</w:t>
      </w:r>
    </w:p>
    <w:p w14:paraId="06B9DFCC" w14:textId="46965A4D" w:rsidR="00876831" w:rsidRPr="007C4F02" w:rsidRDefault="00876831" w:rsidP="00076459">
      <w:pPr>
        <w:pStyle w:val="Kop2"/>
      </w:pPr>
      <w:bookmarkStart w:id="25" w:name="_Toc141265862"/>
      <w:r w:rsidRPr="007C4F02">
        <w:t xml:space="preserve">De </w:t>
      </w:r>
      <w:r w:rsidR="00CB07FF">
        <w:t>O</w:t>
      </w:r>
      <w:r w:rsidRPr="007C4F02">
        <w:t>pdracht</w:t>
      </w:r>
      <w:bookmarkEnd w:id="25"/>
    </w:p>
    <w:p w14:paraId="45C499C6" w14:textId="77777777" w:rsidR="004604DB" w:rsidRDefault="004604DB" w:rsidP="00510C41">
      <w:pPr>
        <w:spacing w:line="240" w:lineRule="auto"/>
        <w:rPr>
          <w:rFonts w:ascii="Arial" w:eastAsiaTheme="minorEastAsia" w:hAnsi="Arial" w:cs="Arial"/>
          <w:szCs w:val="18"/>
          <w:highlight w:val="yellow"/>
        </w:rPr>
      </w:pPr>
    </w:p>
    <w:p w14:paraId="1E847FB8" w14:textId="219B344E" w:rsidR="001B60C0" w:rsidRDefault="00005D53" w:rsidP="00510C41">
      <w:pPr>
        <w:spacing w:line="240" w:lineRule="auto"/>
        <w:rPr>
          <w:rFonts w:ascii="Arial" w:eastAsiaTheme="minorEastAsia" w:hAnsi="Arial" w:cs="Arial"/>
        </w:rPr>
      </w:pPr>
      <w:r w:rsidRPr="041E96C8">
        <w:rPr>
          <w:rFonts w:ascii="Arial" w:eastAsiaTheme="minorEastAsia" w:hAnsi="Arial" w:cs="Arial"/>
        </w:rPr>
        <w:t xml:space="preserve">De </w:t>
      </w:r>
      <w:r w:rsidR="00CB07FF">
        <w:rPr>
          <w:rFonts w:ascii="Arial" w:eastAsiaTheme="minorEastAsia" w:hAnsi="Arial" w:cs="Arial"/>
        </w:rPr>
        <w:t>O</w:t>
      </w:r>
      <w:r w:rsidRPr="041E96C8">
        <w:rPr>
          <w:rFonts w:ascii="Arial" w:eastAsiaTheme="minorEastAsia" w:hAnsi="Arial" w:cs="Arial"/>
        </w:rPr>
        <w:t>pdracht betreft de uitvoering van de BMP en Watervogeltellingen</w:t>
      </w:r>
      <w:r w:rsidR="007F53AD">
        <w:rPr>
          <w:rFonts w:ascii="Arial" w:eastAsiaTheme="minorEastAsia" w:hAnsi="Arial" w:cs="Arial"/>
        </w:rPr>
        <w:t xml:space="preserve"> inclusief</w:t>
      </w:r>
      <w:r w:rsidR="00EF5904">
        <w:rPr>
          <w:rFonts w:ascii="Arial" w:eastAsiaTheme="minorEastAsia" w:hAnsi="Arial" w:cs="Arial"/>
        </w:rPr>
        <w:t xml:space="preserve"> juveniele ganzen</w:t>
      </w:r>
      <w:r w:rsidRPr="041E96C8">
        <w:rPr>
          <w:rFonts w:ascii="Arial" w:eastAsiaTheme="minorEastAsia" w:hAnsi="Arial" w:cs="Arial"/>
        </w:rPr>
        <w:t xml:space="preserve"> in de periode 2024</w:t>
      </w:r>
      <w:r w:rsidR="00076459">
        <w:rPr>
          <w:rFonts w:ascii="Arial" w:eastAsiaTheme="minorEastAsia" w:hAnsi="Arial" w:cs="Arial"/>
        </w:rPr>
        <w:t xml:space="preserve"> tot </w:t>
      </w:r>
      <w:r w:rsidRPr="041E96C8">
        <w:rPr>
          <w:rFonts w:ascii="Arial" w:eastAsiaTheme="minorEastAsia" w:hAnsi="Arial" w:cs="Arial"/>
        </w:rPr>
        <w:t>2034</w:t>
      </w:r>
      <w:r w:rsidR="003068A4" w:rsidRPr="041E96C8">
        <w:rPr>
          <w:rFonts w:ascii="Arial" w:eastAsiaTheme="minorEastAsia" w:hAnsi="Arial" w:cs="Arial"/>
        </w:rPr>
        <w:t xml:space="preserve"> volgens de methodiek beschreven in het</w:t>
      </w:r>
      <w:r w:rsidR="003068A4">
        <w:t xml:space="preserve"> </w:t>
      </w:r>
      <w:r w:rsidR="003068A4" w:rsidRPr="041E96C8">
        <w:rPr>
          <w:rFonts w:ascii="Arial" w:eastAsiaTheme="minorEastAsia" w:hAnsi="Arial" w:cs="Arial"/>
        </w:rPr>
        <w:t xml:space="preserve">Monitoringplan broedvogels Provincie Utrecht en </w:t>
      </w:r>
      <w:r w:rsidR="001B60C0" w:rsidRPr="168CB6C8">
        <w:rPr>
          <w:rFonts w:ascii="Arial" w:eastAsiaTheme="minorEastAsia" w:hAnsi="Arial" w:cs="Arial"/>
        </w:rPr>
        <w:t xml:space="preserve">het op basis van de eerder extra uitgevoerde watervogeltellingen in de winter van '22/'23 in de Provincie Utrecht, conform het watervogeltellingen protocol van SOVON. De verzamelde BMP en Watervogeltelgegevens moeten worden ingevoerd in </w:t>
      </w:r>
      <w:proofErr w:type="spellStart"/>
      <w:r w:rsidR="001B60C0" w:rsidRPr="168CB6C8">
        <w:rPr>
          <w:rFonts w:ascii="Arial" w:eastAsiaTheme="minorEastAsia" w:hAnsi="Arial" w:cs="Arial"/>
        </w:rPr>
        <w:t>Avimap</w:t>
      </w:r>
      <w:proofErr w:type="spellEnd"/>
      <w:r w:rsidR="001B60C0" w:rsidRPr="168CB6C8">
        <w:rPr>
          <w:rFonts w:ascii="Arial" w:eastAsiaTheme="minorEastAsia" w:hAnsi="Arial" w:cs="Arial"/>
        </w:rPr>
        <w:t xml:space="preserve"> en NDFF (Nationale Databank Flora en Fauna) zodat zij gebruikt kunnen worden voor het bepalen van trends, waarmee vervolgens vragen vanuit het beleid beantwoord kunnen worden.</w:t>
      </w:r>
      <w:r w:rsidR="00E73C32">
        <w:rPr>
          <w:rFonts w:ascii="Arial" w:eastAsiaTheme="minorEastAsia" w:hAnsi="Arial" w:cs="Arial"/>
        </w:rPr>
        <w:t xml:space="preserve"> De gevraagde werkzaamheden dienen jaarlijks voor zowel het gehele areaal broedvogels als watervogels te worden uitgevoerd.</w:t>
      </w:r>
    </w:p>
    <w:p w14:paraId="7B4E0771" w14:textId="77777777" w:rsidR="001B60C0" w:rsidRDefault="001B60C0" w:rsidP="00510C41">
      <w:pPr>
        <w:spacing w:line="240" w:lineRule="auto"/>
        <w:rPr>
          <w:rFonts w:ascii="Arial" w:eastAsiaTheme="minorEastAsia" w:hAnsi="Arial" w:cs="Arial"/>
        </w:rPr>
      </w:pPr>
    </w:p>
    <w:p w14:paraId="7C45F166" w14:textId="691FFA18" w:rsidR="001B60C0" w:rsidRDefault="00990D59" w:rsidP="001B60C0">
      <w:pPr>
        <w:spacing w:line="240" w:lineRule="auto"/>
      </w:pPr>
      <w:r w:rsidRPr="00675AE9">
        <w:rPr>
          <w:rFonts w:ascii="Arial" w:eastAsiaTheme="minorEastAsia" w:hAnsi="Arial" w:cs="Arial"/>
          <w:szCs w:val="18"/>
        </w:rPr>
        <w:t xml:space="preserve">Voor de BMP tellingen gaat het om </w:t>
      </w:r>
      <w:r w:rsidR="008E5F38" w:rsidRPr="00675AE9">
        <w:rPr>
          <w:rFonts w:ascii="Arial" w:eastAsiaTheme="minorEastAsia" w:hAnsi="Arial" w:cs="Arial"/>
          <w:szCs w:val="18"/>
        </w:rPr>
        <w:t>onderstaande 57 telgebieden</w:t>
      </w:r>
      <w:r w:rsidR="001B60C0">
        <w:rPr>
          <w:rFonts w:ascii="Arial" w:eastAsiaTheme="minorEastAsia" w:hAnsi="Arial" w:cs="Arial"/>
          <w:szCs w:val="18"/>
        </w:rPr>
        <w:t xml:space="preserve">, </w:t>
      </w:r>
      <w:r w:rsidR="001B60C0" w:rsidRPr="168CB6C8">
        <w:rPr>
          <w:rFonts w:ascii="Arial" w:eastAsiaTheme="minorEastAsia" w:hAnsi="Arial" w:cs="Arial"/>
        </w:rPr>
        <w:t xml:space="preserve">plus door de </w:t>
      </w:r>
      <w:r w:rsidR="001B60C0">
        <w:rPr>
          <w:rFonts w:ascii="Arial" w:eastAsiaTheme="minorEastAsia" w:hAnsi="Arial" w:cs="Arial"/>
        </w:rPr>
        <w:t>O</w:t>
      </w:r>
      <w:r w:rsidR="001B60C0" w:rsidRPr="168CB6C8">
        <w:rPr>
          <w:rFonts w:ascii="Arial" w:eastAsiaTheme="minorEastAsia" w:hAnsi="Arial" w:cs="Arial"/>
        </w:rPr>
        <w:t xml:space="preserve">pdrachtnemer </w:t>
      </w:r>
      <w:r w:rsidR="00D46724">
        <w:rPr>
          <w:rFonts w:ascii="Arial" w:eastAsiaTheme="minorEastAsia" w:hAnsi="Arial" w:cs="Arial"/>
        </w:rPr>
        <w:t>voor te stellen en in samenspraak met Opdrachtgever t</w:t>
      </w:r>
      <w:r w:rsidR="001B60C0" w:rsidRPr="168CB6C8">
        <w:rPr>
          <w:rFonts w:ascii="Arial" w:eastAsiaTheme="minorEastAsia" w:hAnsi="Arial" w:cs="Arial"/>
        </w:rPr>
        <w:t>e bepalen (circa) 25 agrarische telgebieden</w:t>
      </w:r>
      <w:r w:rsidR="006F2627">
        <w:rPr>
          <w:rFonts w:ascii="Arial" w:eastAsiaTheme="minorEastAsia" w:hAnsi="Arial" w:cs="Arial"/>
        </w:rPr>
        <w:t xml:space="preserve"> van gemiddeld 100ha per telgebied dus in totaal ongeveer 2500ha</w:t>
      </w:r>
      <w:r w:rsidR="001B60C0" w:rsidRPr="168CB6C8">
        <w:rPr>
          <w:rFonts w:ascii="Arial" w:eastAsiaTheme="minorEastAsia" w:hAnsi="Arial" w:cs="Arial"/>
        </w:rPr>
        <w:t xml:space="preserve">, zodat een vergelijk gemaakt kan worden tussen </w:t>
      </w:r>
      <w:proofErr w:type="spellStart"/>
      <w:r w:rsidR="001B60C0" w:rsidRPr="168CB6C8">
        <w:rPr>
          <w:rFonts w:ascii="Arial" w:eastAsiaTheme="minorEastAsia" w:hAnsi="Arial" w:cs="Arial"/>
        </w:rPr>
        <w:t>ANLb</w:t>
      </w:r>
      <w:proofErr w:type="spellEnd"/>
      <w:r w:rsidR="001B60C0" w:rsidRPr="168CB6C8">
        <w:rPr>
          <w:rFonts w:ascii="Arial" w:eastAsiaTheme="minorEastAsia" w:hAnsi="Arial" w:cs="Arial"/>
        </w:rPr>
        <w:t>-gebied en referentiegebied (agrarische percelen zonder natuurbeheermaatregelen).</w:t>
      </w:r>
    </w:p>
    <w:p w14:paraId="63D6218A" w14:textId="5C43FD82" w:rsidR="00B614BE" w:rsidRDefault="00E73C32" w:rsidP="00E73C32">
      <w:pPr>
        <w:spacing w:line="240" w:lineRule="auto"/>
        <w:rPr>
          <w:rFonts w:ascii="Arial" w:eastAsiaTheme="minorEastAsia" w:hAnsi="Arial" w:cs="Arial"/>
          <w:szCs w:val="18"/>
        </w:rPr>
      </w:pPr>
      <w:r w:rsidRPr="00675AE9">
        <w:rPr>
          <w:noProof/>
        </w:rPr>
        <w:drawing>
          <wp:anchor distT="0" distB="0" distL="114300" distR="114300" simplePos="0" relativeHeight="251658240" behindDoc="0" locked="0" layoutInCell="1" allowOverlap="1" wp14:anchorId="4E07EC92" wp14:editId="0E0125CA">
            <wp:simplePos x="0" y="0"/>
            <wp:positionH relativeFrom="margin">
              <wp:align>left</wp:align>
            </wp:positionH>
            <wp:positionV relativeFrom="paragraph">
              <wp:posOffset>159385</wp:posOffset>
            </wp:positionV>
            <wp:extent cx="5448300" cy="3467735"/>
            <wp:effectExtent l="0" t="0" r="0" b="0"/>
            <wp:wrapSquare wrapText="bothSides"/>
            <wp:docPr id="21" name="Afbeelding 21" descr="Afbeelding met kaar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Afbeelding 21" descr="Afbeelding met kaart&#10;&#10;Automatisch gegenereerde beschrijving"/>
                    <pic:cNvPicPr/>
                  </pic:nvPicPr>
                  <pic:blipFill>
                    <a:blip r:embed="rId25">
                      <a:extLst>
                        <a:ext uri="{28A0092B-C50C-407E-A947-70E740481C1C}">
                          <a14:useLocalDpi xmlns:a14="http://schemas.microsoft.com/office/drawing/2010/main" val="0"/>
                        </a:ext>
                      </a:extLst>
                    </a:blip>
                    <a:stretch>
                      <a:fillRect/>
                    </a:stretch>
                  </pic:blipFill>
                  <pic:spPr>
                    <a:xfrm>
                      <a:off x="0" y="0"/>
                      <a:ext cx="5448300" cy="3467735"/>
                    </a:xfrm>
                    <a:prstGeom prst="rect">
                      <a:avLst/>
                    </a:prstGeom>
                  </pic:spPr>
                </pic:pic>
              </a:graphicData>
            </a:graphic>
            <wp14:sizeRelH relativeFrom="margin">
              <wp14:pctWidth>0</wp14:pctWidth>
            </wp14:sizeRelH>
            <wp14:sizeRelV relativeFrom="margin">
              <wp14:pctHeight>0</wp14:pctHeight>
            </wp14:sizeRelV>
          </wp:anchor>
        </w:drawing>
      </w:r>
      <w:r w:rsidR="00675AE9">
        <w:rPr>
          <w:rFonts w:ascii="Arial" w:eastAsiaTheme="minorEastAsia" w:hAnsi="Arial" w:cs="Arial"/>
          <w:szCs w:val="18"/>
        </w:rPr>
        <w:br/>
      </w:r>
      <w:r w:rsidR="003A7921" w:rsidRPr="003A7921">
        <w:rPr>
          <w:rFonts w:ascii="Arial" w:hAnsi="Arial" w:cs="Arial"/>
          <w:i/>
          <w:iCs/>
          <w:noProof/>
          <w:szCs w:val="18"/>
        </w:rPr>
        <w:t>Figuur 1. Ligging en begrenzing van de te karteren telgebieden</w:t>
      </w:r>
      <w:r w:rsidR="008B39DA">
        <w:rPr>
          <w:rFonts w:ascii="Arial" w:hAnsi="Arial" w:cs="Arial"/>
          <w:i/>
          <w:iCs/>
          <w:noProof/>
          <w:szCs w:val="18"/>
        </w:rPr>
        <w:t xml:space="preserve"> broedvogels</w:t>
      </w:r>
      <w:r w:rsidR="003A7921" w:rsidRPr="003A7921">
        <w:rPr>
          <w:rFonts w:ascii="Arial" w:hAnsi="Arial" w:cs="Arial"/>
          <w:i/>
          <w:iCs/>
          <w:noProof/>
          <w:szCs w:val="18"/>
        </w:rPr>
        <w:t>.</w:t>
      </w:r>
      <w:r w:rsidR="00B614BE">
        <w:rPr>
          <w:rFonts w:ascii="Arial" w:eastAsiaTheme="minorEastAsia" w:hAnsi="Arial" w:cs="Arial"/>
          <w:szCs w:val="18"/>
        </w:rPr>
        <w:br w:type="page"/>
      </w:r>
    </w:p>
    <w:p w14:paraId="38E7308C" w14:textId="7301221B" w:rsidR="000C6DE1" w:rsidRPr="000C6DE1" w:rsidRDefault="000C6DE1" w:rsidP="000C6DE1">
      <w:pPr>
        <w:pStyle w:val="Level1"/>
        <w:widowControl/>
        <w:numPr>
          <w:ilvl w:val="12"/>
          <w:numId w:val="0"/>
        </w:numPr>
        <w:tabs>
          <w:tab w:val="left" w:pos="0"/>
          <w:tab w:val="left" w:pos="566"/>
          <w:tab w:val="left" w:pos="1132"/>
          <w:tab w:val="left" w:pos="1699"/>
          <w:tab w:val="left" w:pos="2265"/>
          <w:tab w:val="left" w:pos="2832"/>
          <w:tab w:val="left" w:pos="3398"/>
          <w:tab w:val="left" w:pos="3964"/>
          <w:tab w:val="left" w:pos="4531"/>
          <w:tab w:val="left" w:pos="5097"/>
          <w:tab w:val="left" w:pos="5664"/>
          <w:tab w:val="left" w:pos="6230"/>
          <w:tab w:val="left" w:pos="6796"/>
          <w:tab w:val="left" w:pos="7363"/>
          <w:tab w:val="left" w:pos="7929"/>
          <w:tab w:val="left" w:pos="8496"/>
          <w:tab w:val="left" w:pos="9062"/>
          <w:tab w:val="left" w:pos="9628"/>
          <w:tab w:val="left" w:pos="10195"/>
          <w:tab w:val="left" w:pos="10761"/>
          <w:tab w:val="left" w:pos="11328"/>
          <w:tab w:val="left" w:pos="11894"/>
          <w:tab w:val="left" w:pos="12460"/>
          <w:tab w:val="left" w:pos="13027"/>
          <w:tab w:val="left" w:pos="13593"/>
          <w:tab w:val="left" w:pos="14160"/>
          <w:tab w:val="left" w:pos="14726"/>
          <w:tab w:val="left" w:pos="15292"/>
          <w:tab w:val="left" w:pos="15859"/>
          <w:tab w:val="left" w:pos="16425"/>
          <w:tab w:val="left" w:pos="16992"/>
          <w:tab w:val="left" w:pos="17558"/>
          <w:tab w:val="left" w:pos="18124"/>
          <w:tab w:val="left" w:pos="18691"/>
          <w:tab w:val="left" w:pos="19257"/>
          <w:tab w:val="left" w:pos="19824"/>
          <w:tab w:val="left" w:pos="20390"/>
          <w:tab w:val="left" w:pos="20956"/>
          <w:tab w:val="left" w:pos="21523"/>
          <w:tab w:val="left" w:pos="22089"/>
        </w:tabs>
        <w:spacing w:line="255" w:lineRule="exact"/>
        <w:rPr>
          <w:rFonts w:ascii="Arial" w:hAnsi="Arial" w:cs="Arial"/>
          <w:i/>
          <w:iCs/>
          <w:sz w:val="18"/>
          <w:szCs w:val="18"/>
        </w:rPr>
      </w:pPr>
      <w:r w:rsidRPr="000C6DE1">
        <w:rPr>
          <w:rFonts w:ascii="Arial" w:hAnsi="Arial" w:cs="Arial"/>
          <w:i/>
          <w:iCs/>
          <w:sz w:val="18"/>
          <w:szCs w:val="18"/>
        </w:rPr>
        <w:lastRenderedPageBreak/>
        <w:t>Tabel 1. Overzicht van de te karteren telgebieden</w:t>
      </w:r>
      <w:r w:rsidR="00B91BFA">
        <w:rPr>
          <w:rFonts w:ascii="Arial" w:hAnsi="Arial" w:cs="Arial"/>
          <w:i/>
          <w:iCs/>
          <w:sz w:val="18"/>
          <w:szCs w:val="18"/>
        </w:rPr>
        <w:t xml:space="preserve"> broedvogels</w:t>
      </w:r>
      <w:r w:rsidRPr="000C6DE1">
        <w:rPr>
          <w:rFonts w:ascii="Arial" w:hAnsi="Arial" w:cs="Arial"/>
          <w:i/>
          <w:iCs/>
          <w:sz w:val="18"/>
          <w:szCs w:val="18"/>
        </w:rPr>
        <w:t>.</w:t>
      </w:r>
    </w:p>
    <w:tbl>
      <w:tblPr>
        <w:tblW w:w="9406" w:type="dxa"/>
        <w:tblBorders>
          <w:top w:val="single" w:sz="4" w:space="0" w:color="00637D"/>
          <w:left w:val="single" w:sz="4" w:space="0" w:color="00637D"/>
          <w:bottom w:val="single" w:sz="4" w:space="0" w:color="00637D"/>
          <w:right w:val="single" w:sz="4" w:space="0" w:color="00637D"/>
          <w:insideH w:val="single" w:sz="4" w:space="0" w:color="00637D"/>
          <w:insideV w:val="single" w:sz="4" w:space="0" w:color="00637D"/>
        </w:tblBorders>
        <w:tblCellMar>
          <w:left w:w="70" w:type="dxa"/>
          <w:right w:w="70" w:type="dxa"/>
        </w:tblCellMar>
        <w:tblLook w:val="04A0" w:firstRow="1" w:lastRow="0" w:firstColumn="1" w:lastColumn="0" w:noHBand="0" w:noVBand="1"/>
      </w:tblPr>
      <w:tblGrid>
        <w:gridCol w:w="2938"/>
        <w:gridCol w:w="922"/>
        <w:gridCol w:w="3031"/>
        <w:gridCol w:w="2515"/>
      </w:tblGrid>
      <w:tr w:rsidR="00B614BE" w:rsidRPr="002D43A6" w14:paraId="2C6CE355" w14:textId="77777777" w:rsidTr="002D43A6">
        <w:trPr>
          <w:trHeight w:val="290"/>
          <w:tblHeader/>
        </w:trPr>
        <w:tc>
          <w:tcPr>
            <w:tcW w:w="2938" w:type="dxa"/>
            <w:shd w:val="clear" w:color="auto" w:fill="D9D9D9" w:themeFill="background1" w:themeFillShade="D9"/>
            <w:noWrap/>
            <w:vAlign w:val="bottom"/>
            <w:hideMark/>
          </w:tcPr>
          <w:p w14:paraId="01B1870F" w14:textId="77777777" w:rsidR="00B614BE" w:rsidRPr="002D43A6" w:rsidRDefault="00B614BE">
            <w:pPr>
              <w:rPr>
                <w:rFonts w:ascii="Arial" w:hAnsi="Arial" w:cs="Arial"/>
                <w:b/>
                <w:bCs/>
                <w:szCs w:val="18"/>
              </w:rPr>
            </w:pPr>
            <w:r w:rsidRPr="002D43A6">
              <w:rPr>
                <w:rFonts w:ascii="Arial" w:hAnsi="Arial" w:cs="Arial"/>
                <w:b/>
                <w:bCs/>
                <w:szCs w:val="18"/>
              </w:rPr>
              <w:t>Plotnaam</w:t>
            </w:r>
          </w:p>
        </w:tc>
        <w:tc>
          <w:tcPr>
            <w:tcW w:w="922" w:type="dxa"/>
            <w:shd w:val="clear" w:color="auto" w:fill="D9D9D9" w:themeFill="background1" w:themeFillShade="D9"/>
            <w:noWrap/>
            <w:vAlign w:val="bottom"/>
            <w:hideMark/>
          </w:tcPr>
          <w:p w14:paraId="1296F8AF" w14:textId="77777777" w:rsidR="00B614BE" w:rsidRPr="002D43A6" w:rsidRDefault="00B614BE">
            <w:pPr>
              <w:rPr>
                <w:rFonts w:ascii="Arial" w:hAnsi="Arial" w:cs="Arial"/>
                <w:b/>
                <w:bCs/>
                <w:szCs w:val="18"/>
              </w:rPr>
            </w:pPr>
            <w:r w:rsidRPr="002D43A6">
              <w:rPr>
                <w:rFonts w:ascii="Arial" w:hAnsi="Arial" w:cs="Arial"/>
                <w:b/>
                <w:bCs/>
                <w:szCs w:val="18"/>
              </w:rPr>
              <w:t>Grootte (ha)</w:t>
            </w:r>
          </w:p>
        </w:tc>
        <w:tc>
          <w:tcPr>
            <w:tcW w:w="3031" w:type="dxa"/>
            <w:shd w:val="clear" w:color="auto" w:fill="D9D9D9" w:themeFill="background1" w:themeFillShade="D9"/>
            <w:noWrap/>
            <w:vAlign w:val="bottom"/>
            <w:hideMark/>
          </w:tcPr>
          <w:p w14:paraId="44CF07D3" w14:textId="77777777" w:rsidR="00B614BE" w:rsidRPr="002D43A6" w:rsidRDefault="00B614BE">
            <w:pPr>
              <w:rPr>
                <w:rFonts w:ascii="Arial" w:hAnsi="Arial" w:cs="Arial"/>
                <w:b/>
                <w:bCs/>
                <w:szCs w:val="18"/>
              </w:rPr>
            </w:pPr>
            <w:r w:rsidRPr="002D43A6">
              <w:rPr>
                <w:rFonts w:ascii="Arial" w:hAnsi="Arial" w:cs="Arial"/>
                <w:b/>
                <w:bCs/>
                <w:szCs w:val="18"/>
              </w:rPr>
              <w:t>Gebied</w:t>
            </w:r>
          </w:p>
        </w:tc>
        <w:tc>
          <w:tcPr>
            <w:tcW w:w="2515" w:type="dxa"/>
            <w:shd w:val="clear" w:color="auto" w:fill="D9D9D9" w:themeFill="background1" w:themeFillShade="D9"/>
            <w:noWrap/>
            <w:vAlign w:val="bottom"/>
            <w:hideMark/>
          </w:tcPr>
          <w:p w14:paraId="556C079D" w14:textId="77777777" w:rsidR="00B614BE" w:rsidRPr="002D43A6" w:rsidRDefault="00B614BE">
            <w:pPr>
              <w:rPr>
                <w:rFonts w:ascii="Arial" w:hAnsi="Arial" w:cs="Arial"/>
                <w:b/>
                <w:bCs/>
                <w:szCs w:val="18"/>
              </w:rPr>
            </w:pPr>
            <w:r w:rsidRPr="002D43A6">
              <w:rPr>
                <w:rFonts w:ascii="Arial" w:hAnsi="Arial" w:cs="Arial"/>
                <w:b/>
                <w:bCs/>
                <w:szCs w:val="18"/>
              </w:rPr>
              <w:t>Habitat</w:t>
            </w:r>
          </w:p>
        </w:tc>
      </w:tr>
      <w:tr w:rsidR="00B614BE" w:rsidRPr="002D43A6" w14:paraId="7021080B" w14:textId="77777777">
        <w:trPr>
          <w:trHeight w:val="290"/>
        </w:trPr>
        <w:tc>
          <w:tcPr>
            <w:tcW w:w="2938" w:type="dxa"/>
            <w:shd w:val="clear" w:color="auto" w:fill="auto"/>
            <w:noWrap/>
            <w:vAlign w:val="bottom"/>
            <w:hideMark/>
          </w:tcPr>
          <w:p w14:paraId="685A10CA" w14:textId="77777777" w:rsidR="00B614BE" w:rsidRPr="002D43A6" w:rsidRDefault="00B614BE">
            <w:pPr>
              <w:rPr>
                <w:rFonts w:ascii="Arial" w:hAnsi="Arial" w:cs="Arial"/>
                <w:color w:val="000000"/>
                <w:szCs w:val="18"/>
              </w:rPr>
            </w:pPr>
            <w:r w:rsidRPr="002D43A6">
              <w:rPr>
                <w:rFonts w:ascii="Arial" w:hAnsi="Arial" w:cs="Arial"/>
                <w:color w:val="000000"/>
                <w:szCs w:val="18"/>
              </w:rPr>
              <w:t>De Kampen</w:t>
            </w:r>
          </w:p>
        </w:tc>
        <w:tc>
          <w:tcPr>
            <w:tcW w:w="922" w:type="dxa"/>
            <w:shd w:val="clear" w:color="auto" w:fill="auto"/>
            <w:noWrap/>
            <w:vAlign w:val="bottom"/>
            <w:hideMark/>
          </w:tcPr>
          <w:p w14:paraId="6242F836"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134</w:t>
            </w:r>
          </w:p>
        </w:tc>
        <w:tc>
          <w:tcPr>
            <w:tcW w:w="3031" w:type="dxa"/>
            <w:shd w:val="clear" w:color="auto" w:fill="auto"/>
            <w:noWrap/>
            <w:vAlign w:val="bottom"/>
            <w:hideMark/>
          </w:tcPr>
          <w:p w14:paraId="3E391FDC" w14:textId="77777777" w:rsidR="00B614BE" w:rsidRPr="002D43A6" w:rsidRDefault="00B614BE">
            <w:pPr>
              <w:rPr>
                <w:rFonts w:ascii="Arial" w:hAnsi="Arial" w:cs="Arial"/>
                <w:color w:val="000000"/>
                <w:szCs w:val="18"/>
              </w:rPr>
            </w:pPr>
            <w:r w:rsidRPr="002D43A6">
              <w:rPr>
                <w:rFonts w:ascii="Arial" w:hAnsi="Arial" w:cs="Arial"/>
                <w:color w:val="000000"/>
                <w:szCs w:val="18"/>
              </w:rPr>
              <w:t>Binnenveld</w:t>
            </w:r>
          </w:p>
        </w:tc>
        <w:tc>
          <w:tcPr>
            <w:tcW w:w="2515" w:type="dxa"/>
            <w:shd w:val="clear" w:color="auto" w:fill="auto"/>
            <w:noWrap/>
            <w:vAlign w:val="bottom"/>
            <w:hideMark/>
          </w:tcPr>
          <w:p w14:paraId="30881882"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34AA16F5" w14:textId="77777777">
        <w:trPr>
          <w:trHeight w:val="290"/>
        </w:trPr>
        <w:tc>
          <w:tcPr>
            <w:tcW w:w="2938" w:type="dxa"/>
            <w:shd w:val="clear" w:color="auto" w:fill="auto"/>
            <w:noWrap/>
            <w:vAlign w:val="bottom"/>
            <w:hideMark/>
          </w:tcPr>
          <w:p w14:paraId="3E3E7F83"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Achterbergse</w:t>
            </w:r>
            <w:proofErr w:type="spellEnd"/>
            <w:r w:rsidRPr="002D43A6">
              <w:rPr>
                <w:rFonts w:ascii="Arial" w:hAnsi="Arial" w:cs="Arial"/>
                <w:color w:val="000000"/>
                <w:szCs w:val="18"/>
              </w:rPr>
              <w:t xml:space="preserve"> Hooilanden</w:t>
            </w:r>
          </w:p>
        </w:tc>
        <w:tc>
          <w:tcPr>
            <w:tcW w:w="922" w:type="dxa"/>
            <w:shd w:val="clear" w:color="auto" w:fill="auto"/>
            <w:noWrap/>
            <w:vAlign w:val="bottom"/>
            <w:hideMark/>
          </w:tcPr>
          <w:p w14:paraId="7EAEA59E"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109</w:t>
            </w:r>
          </w:p>
        </w:tc>
        <w:tc>
          <w:tcPr>
            <w:tcW w:w="3031" w:type="dxa"/>
            <w:shd w:val="clear" w:color="auto" w:fill="auto"/>
            <w:noWrap/>
            <w:vAlign w:val="bottom"/>
            <w:hideMark/>
          </w:tcPr>
          <w:p w14:paraId="0D14A739" w14:textId="77777777" w:rsidR="00B614BE" w:rsidRPr="002D43A6" w:rsidRDefault="00B614BE">
            <w:pPr>
              <w:rPr>
                <w:rFonts w:ascii="Arial" w:hAnsi="Arial" w:cs="Arial"/>
                <w:color w:val="000000"/>
                <w:szCs w:val="18"/>
              </w:rPr>
            </w:pPr>
            <w:r w:rsidRPr="002D43A6">
              <w:rPr>
                <w:rFonts w:ascii="Arial" w:hAnsi="Arial" w:cs="Arial"/>
                <w:color w:val="000000"/>
                <w:szCs w:val="18"/>
              </w:rPr>
              <w:t>Binnenveld</w:t>
            </w:r>
          </w:p>
        </w:tc>
        <w:tc>
          <w:tcPr>
            <w:tcW w:w="2515" w:type="dxa"/>
            <w:shd w:val="clear" w:color="auto" w:fill="auto"/>
            <w:noWrap/>
            <w:vAlign w:val="bottom"/>
            <w:hideMark/>
          </w:tcPr>
          <w:p w14:paraId="6C5FDCE4"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5895672C" w14:textId="77777777">
        <w:trPr>
          <w:trHeight w:val="290"/>
        </w:trPr>
        <w:tc>
          <w:tcPr>
            <w:tcW w:w="2938" w:type="dxa"/>
            <w:shd w:val="clear" w:color="auto" w:fill="auto"/>
            <w:noWrap/>
            <w:vAlign w:val="bottom"/>
            <w:hideMark/>
          </w:tcPr>
          <w:p w14:paraId="7C3F7FDB" w14:textId="77777777" w:rsidR="00B614BE" w:rsidRPr="002D43A6" w:rsidRDefault="00B614BE">
            <w:pPr>
              <w:rPr>
                <w:rFonts w:ascii="Arial" w:hAnsi="Arial" w:cs="Arial"/>
                <w:color w:val="000000"/>
                <w:szCs w:val="18"/>
              </w:rPr>
            </w:pPr>
            <w:r w:rsidRPr="002D43A6">
              <w:rPr>
                <w:rFonts w:ascii="Arial" w:hAnsi="Arial" w:cs="Arial"/>
                <w:color w:val="000000"/>
                <w:szCs w:val="18"/>
              </w:rPr>
              <w:t>Binnenveld1</w:t>
            </w:r>
          </w:p>
        </w:tc>
        <w:tc>
          <w:tcPr>
            <w:tcW w:w="922" w:type="dxa"/>
            <w:shd w:val="clear" w:color="auto" w:fill="auto"/>
            <w:noWrap/>
            <w:vAlign w:val="bottom"/>
            <w:hideMark/>
          </w:tcPr>
          <w:p w14:paraId="2B18E002"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143</w:t>
            </w:r>
          </w:p>
        </w:tc>
        <w:tc>
          <w:tcPr>
            <w:tcW w:w="3031" w:type="dxa"/>
            <w:shd w:val="clear" w:color="auto" w:fill="auto"/>
            <w:noWrap/>
            <w:vAlign w:val="bottom"/>
            <w:hideMark/>
          </w:tcPr>
          <w:p w14:paraId="7456727B" w14:textId="77777777" w:rsidR="00B614BE" w:rsidRPr="002D43A6" w:rsidRDefault="00B614BE">
            <w:pPr>
              <w:rPr>
                <w:rFonts w:ascii="Arial" w:hAnsi="Arial" w:cs="Arial"/>
                <w:color w:val="000000"/>
                <w:szCs w:val="18"/>
              </w:rPr>
            </w:pPr>
            <w:r w:rsidRPr="002D43A6">
              <w:rPr>
                <w:rFonts w:ascii="Arial" w:hAnsi="Arial" w:cs="Arial"/>
                <w:color w:val="000000"/>
                <w:szCs w:val="18"/>
              </w:rPr>
              <w:t>Binnenveld</w:t>
            </w:r>
          </w:p>
        </w:tc>
        <w:tc>
          <w:tcPr>
            <w:tcW w:w="2515" w:type="dxa"/>
            <w:shd w:val="clear" w:color="auto" w:fill="auto"/>
            <w:noWrap/>
            <w:vAlign w:val="bottom"/>
            <w:hideMark/>
          </w:tcPr>
          <w:p w14:paraId="3372DD02"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04B9DE9E" w14:textId="77777777">
        <w:trPr>
          <w:trHeight w:val="290"/>
        </w:trPr>
        <w:tc>
          <w:tcPr>
            <w:tcW w:w="2938" w:type="dxa"/>
            <w:shd w:val="clear" w:color="auto" w:fill="auto"/>
            <w:noWrap/>
            <w:vAlign w:val="bottom"/>
            <w:hideMark/>
          </w:tcPr>
          <w:p w14:paraId="76A3EDD4" w14:textId="77777777" w:rsidR="00B614BE" w:rsidRPr="002D43A6" w:rsidRDefault="00B614BE">
            <w:pPr>
              <w:rPr>
                <w:rFonts w:ascii="Arial" w:hAnsi="Arial" w:cs="Arial"/>
                <w:color w:val="000000"/>
                <w:szCs w:val="18"/>
              </w:rPr>
            </w:pPr>
            <w:r w:rsidRPr="002D43A6">
              <w:rPr>
                <w:rFonts w:ascii="Arial" w:hAnsi="Arial" w:cs="Arial"/>
                <w:color w:val="000000"/>
                <w:szCs w:val="18"/>
              </w:rPr>
              <w:t>Binnenveld2</w:t>
            </w:r>
          </w:p>
        </w:tc>
        <w:tc>
          <w:tcPr>
            <w:tcW w:w="922" w:type="dxa"/>
            <w:shd w:val="clear" w:color="auto" w:fill="auto"/>
            <w:noWrap/>
            <w:vAlign w:val="bottom"/>
            <w:hideMark/>
          </w:tcPr>
          <w:p w14:paraId="09E7DEF9"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105</w:t>
            </w:r>
          </w:p>
        </w:tc>
        <w:tc>
          <w:tcPr>
            <w:tcW w:w="3031" w:type="dxa"/>
            <w:shd w:val="clear" w:color="auto" w:fill="auto"/>
            <w:noWrap/>
            <w:vAlign w:val="bottom"/>
            <w:hideMark/>
          </w:tcPr>
          <w:p w14:paraId="1F619ACD" w14:textId="77777777" w:rsidR="00B614BE" w:rsidRPr="002D43A6" w:rsidRDefault="00B614BE">
            <w:pPr>
              <w:rPr>
                <w:rFonts w:ascii="Arial" w:hAnsi="Arial" w:cs="Arial"/>
                <w:color w:val="000000"/>
                <w:szCs w:val="18"/>
              </w:rPr>
            </w:pPr>
            <w:r w:rsidRPr="002D43A6">
              <w:rPr>
                <w:rFonts w:ascii="Arial" w:hAnsi="Arial" w:cs="Arial"/>
                <w:color w:val="000000"/>
                <w:szCs w:val="18"/>
              </w:rPr>
              <w:t>Binnenveld</w:t>
            </w:r>
          </w:p>
        </w:tc>
        <w:tc>
          <w:tcPr>
            <w:tcW w:w="2515" w:type="dxa"/>
            <w:shd w:val="clear" w:color="auto" w:fill="auto"/>
            <w:noWrap/>
            <w:vAlign w:val="bottom"/>
            <w:hideMark/>
          </w:tcPr>
          <w:p w14:paraId="7E7C619E"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1B2923C9" w14:textId="77777777">
        <w:trPr>
          <w:trHeight w:val="290"/>
        </w:trPr>
        <w:tc>
          <w:tcPr>
            <w:tcW w:w="2938" w:type="dxa"/>
            <w:shd w:val="clear" w:color="auto" w:fill="auto"/>
            <w:noWrap/>
            <w:vAlign w:val="bottom"/>
            <w:hideMark/>
          </w:tcPr>
          <w:p w14:paraId="699DFC62" w14:textId="77777777" w:rsidR="00B614BE" w:rsidRPr="002D43A6" w:rsidRDefault="00B614BE">
            <w:pPr>
              <w:rPr>
                <w:rFonts w:ascii="Arial" w:hAnsi="Arial" w:cs="Arial"/>
                <w:color w:val="000000"/>
                <w:szCs w:val="18"/>
              </w:rPr>
            </w:pPr>
            <w:r w:rsidRPr="002D43A6">
              <w:rPr>
                <w:rFonts w:ascii="Arial" w:hAnsi="Arial" w:cs="Arial"/>
                <w:color w:val="000000"/>
                <w:szCs w:val="18"/>
              </w:rPr>
              <w:t>Buitengebied Achterberg</w:t>
            </w:r>
          </w:p>
        </w:tc>
        <w:tc>
          <w:tcPr>
            <w:tcW w:w="922" w:type="dxa"/>
            <w:shd w:val="clear" w:color="auto" w:fill="auto"/>
            <w:noWrap/>
            <w:vAlign w:val="bottom"/>
            <w:hideMark/>
          </w:tcPr>
          <w:p w14:paraId="6CE82326"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94</w:t>
            </w:r>
          </w:p>
        </w:tc>
        <w:tc>
          <w:tcPr>
            <w:tcW w:w="3031" w:type="dxa"/>
            <w:shd w:val="clear" w:color="auto" w:fill="auto"/>
            <w:noWrap/>
            <w:vAlign w:val="bottom"/>
            <w:hideMark/>
          </w:tcPr>
          <w:p w14:paraId="20996A0F" w14:textId="77777777" w:rsidR="00B614BE" w:rsidRPr="002D43A6" w:rsidRDefault="00B614BE">
            <w:pPr>
              <w:rPr>
                <w:rFonts w:ascii="Arial" w:hAnsi="Arial" w:cs="Arial"/>
                <w:color w:val="000000"/>
                <w:szCs w:val="18"/>
              </w:rPr>
            </w:pPr>
            <w:r w:rsidRPr="002D43A6">
              <w:rPr>
                <w:rFonts w:ascii="Arial" w:hAnsi="Arial" w:cs="Arial"/>
                <w:color w:val="000000"/>
                <w:szCs w:val="18"/>
              </w:rPr>
              <w:t>Binnenveld</w:t>
            </w:r>
          </w:p>
        </w:tc>
        <w:tc>
          <w:tcPr>
            <w:tcW w:w="2515" w:type="dxa"/>
            <w:shd w:val="clear" w:color="auto" w:fill="auto"/>
            <w:noWrap/>
            <w:vAlign w:val="bottom"/>
            <w:hideMark/>
          </w:tcPr>
          <w:p w14:paraId="388681AA"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46DD9DA6" w14:textId="77777777">
        <w:trPr>
          <w:trHeight w:val="290"/>
        </w:trPr>
        <w:tc>
          <w:tcPr>
            <w:tcW w:w="2938" w:type="dxa"/>
            <w:shd w:val="clear" w:color="auto" w:fill="auto"/>
            <w:noWrap/>
            <w:vAlign w:val="bottom"/>
            <w:hideMark/>
          </w:tcPr>
          <w:p w14:paraId="144EA55F"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AEE-372</w:t>
            </w:r>
          </w:p>
        </w:tc>
        <w:tc>
          <w:tcPr>
            <w:tcW w:w="922" w:type="dxa"/>
            <w:shd w:val="clear" w:color="auto" w:fill="auto"/>
            <w:noWrap/>
            <w:vAlign w:val="bottom"/>
            <w:hideMark/>
          </w:tcPr>
          <w:p w14:paraId="282AEEB3"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99</w:t>
            </w:r>
          </w:p>
        </w:tc>
        <w:tc>
          <w:tcPr>
            <w:tcW w:w="3031" w:type="dxa"/>
            <w:shd w:val="clear" w:color="auto" w:fill="auto"/>
            <w:noWrap/>
            <w:vAlign w:val="bottom"/>
            <w:hideMark/>
          </w:tcPr>
          <w:p w14:paraId="121423EB" w14:textId="77777777" w:rsidR="00B614BE" w:rsidRPr="002D43A6" w:rsidRDefault="00B614BE">
            <w:pPr>
              <w:rPr>
                <w:rFonts w:ascii="Arial" w:hAnsi="Arial" w:cs="Arial"/>
                <w:color w:val="000000"/>
                <w:szCs w:val="18"/>
              </w:rPr>
            </w:pPr>
            <w:r w:rsidRPr="002D43A6">
              <w:rPr>
                <w:rFonts w:ascii="Arial" w:hAnsi="Arial" w:cs="Arial"/>
                <w:color w:val="000000"/>
                <w:szCs w:val="18"/>
              </w:rPr>
              <w:t>Eempolder</w:t>
            </w:r>
          </w:p>
        </w:tc>
        <w:tc>
          <w:tcPr>
            <w:tcW w:w="2515" w:type="dxa"/>
            <w:shd w:val="clear" w:color="auto" w:fill="auto"/>
            <w:noWrap/>
            <w:vAlign w:val="bottom"/>
            <w:hideMark/>
          </w:tcPr>
          <w:p w14:paraId="29B2AE83"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2435008B" w14:textId="77777777">
        <w:trPr>
          <w:trHeight w:val="290"/>
        </w:trPr>
        <w:tc>
          <w:tcPr>
            <w:tcW w:w="2938" w:type="dxa"/>
            <w:shd w:val="clear" w:color="auto" w:fill="auto"/>
            <w:noWrap/>
            <w:vAlign w:val="bottom"/>
            <w:hideMark/>
          </w:tcPr>
          <w:p w14:paraId="3EF5BCC6"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AEE-373</w:t>
            </w:r>
          </w:p>
        </w:tc>
        <w:tc>
          <w:tcPr>
            <w:tcW w:w="922" w:type="dxa"/>
            <w:shd w:val="clear" w:color="auto" w:fill="auto"/>
            <w:noWrap/>
            <w:vAlign w:val="bottom"/>
            <w:hideMark/>
          </w:tcPr>
          <w:p w14:paraId="7457DF1A"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102</w:t>
            </w:r>
          </w:p>
        </w:tc>
        <w:tc>
          <w:tcPr>
            <w:tcW w:w="3031" w:type="dxa"/>
            <w:shd w:val="clear" w:color="auto" w:fill="auto"/>
            <w:noWrap/>
            <w:vAlign w:val="bottom"/>
            <w:hideMark/>
          </w:tcPr>
          <w:p w14:paraId="6A16ED37" w14:textId="77777777" w:rsidR="00B614BE" w:rsidRPr="002D43A6" w:rsidRDefault="00B614BE">
            <w:pPr>
              <w:rPr>
                <w:rFonts w:ascii="Arial" w:hAnsi="Arial" w:cs="Arial"/>
                <w:color w:val="000000"/>
                <w:szCs w:val="18"/>
              </w:rPr>
            </w:pPr>
            <w:r w:rsidRPr="002D43A6">
              <w:rPr>
                <w:rFonts w:ascii="Arial" w:hAnsi="Arial" w:cs="Arial"/>
                <w:color w:val="000000"/>
                <w:szCs w:val="18"/>
              </w:rPr>
              <w:t>Eempolder</w:t>
            </w:r>
          </w:p>
        </w:tc>
        <w:tc>
          <w:tcPr>
            <w:tcW w:w="2515" w:type="dxa"/>
            <w:shd w:val="clear" w:color="auto" w:fill="auto"/>
            <w:noWrap/>
            <w:vAlign w:val="bottom"/>
            <w:hideMark/>
          </w:tcPr>
          <w:p w14:paraId="0C975217"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6B58BCDE" w14:textId="77777777">
        <w:trPr>
          <w:trHeight w:val="290"/>
        </w:trPr>
        <w:tc>
          <w:tcPr>
            <w:tcW w:w="2938" w:type="dxa"/>
            <w:shd w:val="clear" w:color="auto" w:fill="auto"/>
            <w:noWrap/>
            <w:vAlign w:val="bottom"/>
            <w:hideMark/>
          </w:tcPr>
          <w:p w14:paraId="20629337"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AEE-374</w:t>
            </w:r>
          </w:p>
        </w:tc>
        <w:tc>
          <w:tcPr>
            <w:tcW w:w="922" w:type="dxa"/>
            <w:shd w:val="clear" w:color="auto" w:fill="auto"/>
            <w:noWrap/>
            <w:vAlign w:val="bottom"/>
            <w:hideMark/>
          </w:tcPr>
          <w:p w14:paraId="00B659BC"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113</w:t>
            </w:r>
          </w:p>
        </w:tc>
        <w:tc>
          <w:tcPr>
            <w:tcW w:w="3031" w:type="dxa"/>
            <w:shd w:val="clear" w:color="auto" w:fill="auto"/>
            <w:noWrap/>
            <w:vAlign w:val="bottom"/>
            <w:hideMark/>
          </w:tcPr>
          <w:p w14:paraId="6E9D2FFA" w14:textId="77777777" w:rsidR="00B614BE" w:rsidRPr="002D43A6" w:rsidRDefault="00B614BE">
            <w:pPr>
              <w:rPr>
                <w:rFonts w:ascii="Arial" w:hAnsi="Arial" w:cs="Arial"/>
                <w:color w:val="000000"/>
                <w:szCs w:val="18"/>
              </w:rPr>
            </w:pPr>
            <w:r w:rsidRPr="002D43A6">
              <w:rPr>
                <w:rFonts w:ascii="Arial" w:hAnsi="Arial" w:cs="Arial"/>
                <w:color w:val="000000"/>
                <w:szCs w:val="18"/>
              </w:rPr>
              <w:t>Eempolder</w:t>
            </w:r>
          </w:p>
        </w:tc>
        <w:tc>
          <w:tcPr>
            <w:tcW w:w="2515" w:type="dxa"/>
            <w:shd w:val="clear" w:color="auto" w:fill="auto"/>
            <w:noWrap/>
            <w:vAlign w:val="bottom"/>
            <w:hideMark/>
          </w:tcPr>
          <w:p w14:paraId="1F4669E2"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59504091" w14:textId="77777777">
        <w:trPr>
          <w:trHeight w:val="290"/>
        </w:trPr>
        <w:tc>
          <w:tcPr>
            <w:tcW w:w="2938" w:type="dxa"/>
            <w:shd w:val="clear" w:color="auto" w:fill="auto"/>
            <w:noWrap/>
            <w:vAlign w:val="bottom"/>
            <w:hideMark/>
          </w:tcPr>
          <w:p w14:paraId="46529293"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AEE-437</w:t>
            </w:r>
          </w:p>
        </w:tc>
        <w:tc>
          <w:tcPr>
            <w:tcW w:w="922" w:type="dxa"/>
            <w:shd w:val="clear" w:color="auto" w:fill="auto"/>
            <w:noWrap/>
            <w:vAlign w:val="bottom"/>
            <w:hideMark/>
          </w:tcPr>
          <w:p w14:paraId="68CDEA0A"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88</w:t>
            </w:r>
          </w:p>
        </w:tc>
        <w:tc>
          <w:tcPr>
            <w:tcW w:w="3031" w:type="dxa"/>
            <w:shd w:val="clear" w:color="auto" w:fill="auto"/>
            <w:noWrap/>
            <w:vAlign w:val="bottom"/>
            <w:hideMark/>
          </w:tcPr>
          <w:p w14:paraId="3E987D44" w14:textId="77777777" w:rsidR="00B614BE" w:rsidRPr="002D43A6" w:rsidRDefault="00B614BE">
            <w:pPr>
              <w:rPr>
                <w:rFonts w:ascii="Arial" w:hAnsi="Arial" w:cs="Arial"/>
                <w:color w:val="000000"/>
                <w:szCs w:val="18"/>
              </w:rPr>
            </w:pPr>
            <w:r w:rsidRPr="002D43A6">
              <w:rPr>
                <w:rFonts w:ascii="Arial" w:hAnsi="Arial" w:cs="Arial"/>
                <w:color w:val="000000"/>
                <w:szCs w:val="18"/>
              </w:rPr>
              <w:t>Eempolder</w:t>
            </w:r>
          </w:p>
        </w:tc>
        <w:tc>
          <w:tcPr>
            <w:tcW w:w="2515" w:type="dxa"/>
            <w:shd w:val="clear" w:color="auto" w:fill="auto"/>
            <w:noWrap/>
            <w:vAlign w:val="bottom"/>
            <w:hideMark/>
          </w:tcPr>
          <w:p w14:paraId="7B0A684D"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37547D6F" w14:textId="77777777">
        <w:trPr>
          <w:trHeight w:val="290"/>
        </w:trPr>
        <w:tc>
          <w:tcPr>
            <w:tcW w:w="2938" w:type="dxa"/>
            <w:shd w:val="clear" w:color="auto" w:fill="auto"/>
            <w:noWrap/>
            <w:vAlign w:val="bottom"/>
            <w:hideMark/>
          </w:tcPr>
          <w:p w14:paraId="76C9D868"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AEE-450</w:t>
            </w:r>
          </w:p>
        </w:tc>
        <w:tc>
          <w:tcPr>
            <w:tcW w:w="922" w:type="dxa"/>
            <w:shd w:val="clear" w:color="auto" w:fill="auto"/>
            <w:noWrap/>
            <w:vAlign w:val="bottom"/>
            <w:hideMark/>
          </w:tcPr>
          <w:p w14:paraId="388016E7"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98</w:t>
            </w:r>
          </w:p>
        </w:tc>
        <w:tc>
          <w:tcPr>
            <w:tcW w:w="3031" w:type="dxa"/>
            <w:shd w:val="clear" w:color="auto" w:fill="auto"/>
            <w:noWrap/>
            <w:vAlign w:val="bottom"/>
            <w:hideMark/>
          </w:tcPr>
          <w:p w14:paraId="24FB5EFB" w14:textId="77777777" w:rsidR="00B614BE" w:rsidRPr="002D43A6" w:rsidRDefault="00B614BE">
            <w:pPr>
              <w:rPr>
                <w:rFonts w:ascii="Arial" w:hAnsi="Arial" w:cs="Arial"/>
                <w:color w:val="000000"/>
                <w:szCs w:val="18"/>
              </w:rPr>
            </w:pPr>
            <w:r w:rsidRPr="002D43A6">
              <w:rPr>
                <w:rFonts w:ascii="Arial" w:hAnsi="Arial" w:cs="Arial"/>
                <w:color w:val="000000"/>
                <w:szCs w:val="18"/>
              </w:rPr>
              <w:t>Eempolder</w:t>
            </w:r>
          </w:p>
        </w:tc>
        <w:tc>
          <w:tcPr>
            <w:tcW w:w="2515" w:type="dxa"/>
            <w:shd w:val="clear" w:color="auto" w:fill="auto"/>
            <w:noWrap/>
            <w:vAlign w:val="bottom"/>
            <w:hideMark/>
          </w:tcPr>
          <w:p w14:paraId="5A778C76"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4C4A5BB2" w14:textId="77777777">
        <w:trPr>
          <w:trHeight w:val="290"/>
        </w:trPr>
        <w:tc>
          <w:tcPr>
            <w:tcW w:w="2938" w:type="dxa"/>
            <w:shd w:val="clear" w:color="auto" w:fill="auto"/>
            <w:noWrap/>
            <w:vAlign w:val="bottom"/>
            <w:hideMark/>
          </w:tcPr>
          <w:p w14:paraId="3F5CDAC0"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DUV-341</w:t>
            </w:r>
          </w:p>
        </w:tc>
        <w:tc>
          <w:tcPr>
            <w:tcW w:w="922" w:type="dxa"/>
            <w:shd w:val="clear" w:color="auto" w:fill="auto"/>
            <w:noWrap/>
            <w:vAlign w:val="bottom"/>
            <w:hideMark/>
          </w:tcPr>
          <w:p w14:paraId="6840BFE7"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96</w:t>
            </w:r>
          </w:p>
        </w:tc>
        <w:tc>
          <w:tcPr>
            <w:tcW w:w="3031" w:type="dxa"/>
            <w:shd w:val="clear" w:color="auto" w:fill="auto"/>
            <w:noWrap/>
            <w:vAlign w:val="bottom"/>
            <w:hideMark/>
          </w:tcPr>
          <w:p w14:paraId="170EFE0D"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Abcoude-Mijdrecht</w:t>
            </w:r>
          </w:p>
        </w:tc>
        <w:tc>
          <w:tcPr>
            <w:tcW w:w="2515" w:type="dxa"/>
            <w:shd w:val="clear" w:color="auto" w:fill="auto"/>
            <w:noWrap/>
            <w:vAlign w:val="bottom"/>
            <w:hideMark/>
          </w:tcPr>
          <w:p w14:paraId="3534F93D"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6081241A" w14:textId="77777777">
        <w:trPr>
          <w:trHeight w:val="290"/>
        </w:trPr>
        <w:tc>
          <w:tcPr>
            <w:tcW w:w="2938" w:type="dxa"/>
            <w:shd w:val="clear" w:color="auto" w:fill="auto"/>
            <w:noWrap/>
            <w:vAlign w:val="bottom"/>
            <w:hideMark/>
          </w:tcPr>
          <w:p w14:paraId="5BACA0E4"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Demmerikse</w:t>
            </w:r>
            <w:proofErr w:type="spellEnd"/>
            <w:r w:rsidRPr="002D43A6">
              <w:rPr>
                <w:rFonts w:ascii="Arial" w:hAnsi="Arial" w:cs="Arial"/>
                <w:color w:val="000000"/>
                <w:szCs w:val="18"/>
              </w:rPr>
              <w:t xml:space="preserve"> </w:t>
            </w:r>
            <w:proofErr w:type="spellStart"/>
            <w:r w:rsidRPr="002D43A6">
              <w:rPr>
                <w:rFonts w:ascii="Arial" w:hAnsi="Arial" w:cs="Arial"/>
                <w:color w:val="000000"/>
                <w:szCs w:val="18"/>
              </w:rPr>
              <w:t>Pold.agrarisch</w:t>
            </w:r>
            <w:proofErr w:type="spellEnd"/>
          </w:p>
        </w:tc>
        <w:tc>
          <w:tcPr>
            <w:tcW w:w="922" w:type="dxa"/>
            <w:shd w:val="clear" w:color="auto" w:fill="auto"/>
            <w:noWrap/>
            <w:vAlign w:val="bottom"/>
            <w:hideMark/>
          </w:tcPr>
          <w:p w14:paraId="08A533E2"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264</w:t>
            </w:r>
          </w:p>
        </w:tc>
        <w:tc>
          <w:tcPr>
            <w:tcW w:w="3031" w:type="dxa"/>
            <w:shd w:val="clear" w:color="auto" w:fill="auto"/>
            <w:noWrap/>
            <w:vAlign w:val="bottom"/>
            <w:hideMark/>
          </w:tcPr>
          <w:p w14:paraId="44C40B8A"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Abcoude-Mijdrecht</w:t>
            </w:r>
          </w:p>
        </w:tc>
        <w:tc>
          <w:tcPr>
            <w:tcW w:w="2515" w:type="dxa"/>
            <w:shd w:val="clear" w:color="auto" w:fill="auto"/>
            <w:noWrap/>
            <w:vAlign w:val="bottom"/>
            <w:hideMark/>
          </w:tcPr>
          <w:p w14:paraId="2FFB8DF1"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7AF454EC" w14:textId="77777777">
        <w:trPr>
          <w:trHeight w:val="290"/>
        </w:trPr>
        <w:tc>
          <w:tcPr>
            <w:tcW w:w="2938" w:type="dxa"/>
            <w:shd w:val="clear" w:color="auto" w:fill="auto"/>
            <w:noWrap/>
            <w:vAlign w:val="bottom"/>
            <w:hideMark/>
          </w:tcPr>
          <w:p w14:paraId="5552D335"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DUV-284</w:t>
            </w:r>
          </w:p>
        </w:tc>
        <w:tc>
          <w:tcPr>
            <w:tcW w:w="922" w:type="dxa"/>
            <w:shd w:val="clear" w:color="auto" w:fill="auto"/>
            <w:noWrap/>
            <w:vAlign w:val="bottom"/>
            <w:hideMark/>
          </w:tcPr>
          <w:p w14:paraId="657D8952"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97</w:t>
            </w:r>
          </w:p>
        </w:tc>
        <w:tc>
          <w:tcPr>
            <w:tcW w:w="3031" w:type="dxa"/>
            <w:shd w:val="clear" w:color="auto" w:fill="auto"/>
            <w:noWrap/>
            <w:vAlign w:val="bottom"/>
            <w:hideMark/>
          </w:tcPr>
          <w:p w14:paraId="1C09EC4D"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Abcoude-Mijdrecht</w:t>
            </w:r>
          </w:p>
        </w:tc>
        <w:tc>
          <w:tcPr>
            <w:tcW w:w="2515" w:type="dxa"/>
            <w:shd w:val="clear" w:color="auto" w:fill="auto"/>
            <w:noWrap/>
            <w:vAlign w:val="bottom"/>
            <w:hideMark/>
          </w:tcPr>
          <w:p w14:paraId="43BB13D3"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30565B20" w14:textId="77777777">
        <w:trPr>
          <w:trHeight w:val="290"/>
        </w:trPr>
        <w:tc>
          <w:tcPr>
            <w:tcW w:w="2938" w:type="dxa"/>
            <w:shd w:val="clear" w:color="auto" w:fill="auto"/>
            <w:noWrap/>
            <w:vAlign w:val="bottom"/>
            <w:hideMark/>
          </w:tcPr>
          <w:p w14:paraId="0A6AE8AF"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DUV-285</w:t>
            </w:r>
          </w:p>
        </w:tc>
        <w:tc>
          <w:tcPr>
            <w:tcW w:w="922" w:type="dxa"/>
            <w:shd w:val="clear" w:color="auto" w:fill="auto"/>
            <w:noWrap/>
            <w:vAlign w:val="bottom"/>
            <w:hideMark/>
          </w:tcPr>
          <w:p w14:paraId="426D3A4C"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119</w:t>
            </w:r>
          </w:p>
        </w:tc>
        <w:tc>
          <w:tcPr>
            <w:tcW w:w="3031" w:type="dxa"/>
            <w:shd w:val="clear" w:color="auto" w:fill="auto"/>
            <w:noWrap/>
            <w:vAlign w:val="bottom"/>
            <w:hideMark/>
          </w:tcPr>
          <w:p w14:paraId="73623C57"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Abcoude-Mijdrecht</w:t>
            </w:r>
          </w:p>
        </w:tc>
        <w:tc>
          <w:tcPr>
            <w:tcW w:w="2515" w:type="dxa"/>
            <w:shd w:val="clear" w:color="auto" w:fill="auto"/>
            <w:noWrap/>
            <w:vAlign w:val="bottom"/>
            <w:hideMark/>
          </w:tcPr>
          <w:p w14:paraId="1AB1C16E"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3E149C3F" w14:textId="77777777">
        <w:trPr>
          <w:trHeight w:val="290"/>
        </w:trPr>
        <w:tc>
          <w:tcPr>
            <w:tcW w:w="2938" w:type="dxa"/>
            <w:shd w:val="clear" w:color="auto" w:fill="auto"/>
            <w:noWrap/>
            <w:vAlign w:val="bottom"/>
            <w:hideMark/>
          </w:tcPr>
          <w:p w14:paraId="7BF29D02"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Cabauw</w:t>
            </w:r>
            <w:proofErr w:type="spellEnd"/>
            <w:r w:rsidRPr="002D43A6">
              <w:rPr>
                <w:rFonts w:ascii="Arial" w:hAnsi="Arial" w:cs="Arial"/>
                <w:color w:val="000000"/>
                <w:szCs w:val="18"/>
              </w:rPr>
              <w:t xml:space="preserve"> west, Lopik</w:t>
            </w:r>
          </w:p>
        </w:tc>
        <w:tc>
          <w:tcPr>
            <w:tcW w:w="922" w:type="dxa"/>
            <w:shd w:val="clear" w:color="auto" w:fill="auto"/>
            <w:noWrap/>
            <w:vAlign w:val="bottom"/>
            <w:hideMark/>
          </w:tcPr>
          <w:p w14:paraId="257E5362"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152</w:t>
            </w:r>
          </w:p>
        </w:tc>
        <w:tc>
          <w:tcPr>
            <w:tcW w:w="3031" w:type="dxa"/>
            <w:shd w:val="clear" w:color="auto" w:fill="auto"/>
            <w:noWrap/>
            <w:vAlign w:val="bottom"/>
            <w:hideMark/>
          </w:tcPr>
          <w:p w14:paraId="7A51A19A"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Groene Hart, </w:t>
            </w:r>
            <w:proofErr w:type="spellStart"/>
            <w:r w:rsidRPr="002D43A6">
              <w:rPr>
                <w:rFonts w:ascii="Arial" w:hAnsi="Arial" w:cs="Arial"/>
                <w:color w:val="000000"/>
                <w:szCs w:val="18"/>
              </w:rPr>
              <w:t>Lopikerwaard</w:t>
            </w:r>
            <w:proofErr w:type="spellEnd"/>
          </w:p>
        </w:tc>
        <w:tc>
          <w:tcPr>
            <w:tcW w:w="2515" w:type="dxa"/>
            <w:shd w:val="clear" w:color="auto" w:fill="auto"/>
            <w:noWrap/>
            <w:vAlign w:val="bottom"/>
            <w:hideMark/>
          </w:tcPr>
          <w:p w14:paraId="28B18A55"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5B76C6E6" w14:textId="77777777">
        <w:trPr>
          <w:trHeight w:val="290"/>
        </w:trPr>
        <w:tc>
          <w:tcPr>
            <w:tcW w:w="2938" w:type="dxa"/>
            <w:shd w:val="clear" w:color="auto" w:fill="auto"/>
            <w:noWrap/>
            <w:vAlign w:val="bottom"/>
            <w:hideMark/>
          </w:tcPr>
          <w:p w14:paraId="37BAEDA9"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LOP-481</w:t>
            </w:r>
          </w:p>
        </w:tc>
        <w:tc>
          <w:tcPr>
            <w:tcW w:w="922" w:type="dxa"/>
            <w:shd w:val="clear" w:color="auto" w:fill="auto"/>
            <w:noWrap/>
            <w:vAlign w:val="bottom"/>
            <w:hideMark/>
          </w:tcPr>
          <w:p w14:paraId="193C3EE5"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100</w:t>
            </w:r>
          </w:p>
        </w:tc>
        <w:tc>
          <w:tcPr>
            <w:tcW w:w="3031" w:type="dxa"/>
            <w:shd w:val="clear" w:color="auto" w:fill="auto"/>
            <w:noWrap/>
            <w:vAlign w:val="bottom"/>
            <w:hideMark/>
          </w:tcPr>
          <w:p w14:paraId="37458A25"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Groene Hart, </w:t>
            </w:r>
            <w:proofErr w:type="spellStart"/>
            <w:r w:rsidRPr="002D43A6">
              <w:rPr>
                <w:rFonts w:ascii="Arial" w:hAnsi="Arial" w:cs="Arial"/>
                <w:color w:val="000000"/>
                <w:szCs w:val="18"/>
              </w:rPr>
              <w:t>Lopikerwaard</w:t>
            </w:r>
            <w:proofErr w:type="spellEnd"/>
          </w:p>
        </w:tc>
        <w:tc>
          <w:tcPr>
            <w:tcW w:w="2515" w:type="dxa"/>
            <w:shd w:val="clear" w:color="auto" w:fill="auto"/>
            <w:noWrap/>
            <w:vAlign w:val="bottom"/>
            <w:hideMark/>
          </w:tcPr>
          <w:p w14:paraId="01D174B4"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664C301C" w14:textId="77777777">
        <w:trPr>
          <w:trHeight w:val="290"/>
        </w:trPr>
        <w:tc>
          <w:tcPr>
            <w:tcW w:w="2938" w:type="dxa"/>
            <w:shd w:val="clear" w:color="auto" w:fill="auto"/>
            <w:noWrap/>
            <w:vAlign w:val="bottom"/>
            <w:hideMark/>
          </w:tcPr>
          <w:p w14:paraId="76B95785"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LOP-482</w:t>
            </w:r>
          </w:p>
        </w:tc>
        <w:tc>
          <w:tcPr>
            <w:tcW w:w="922" w:type="dxa"/>
            <w:shd w:val="clear" w:color="auto" w:fill="auto"/>
            <w:noWrap/>
            <w:vAlign w:val="bottom"/>
            <w:hideMark/>
          </w:tcPr>
          <w:p w14:paraId="3F5F84B9"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103</w:t>
            </w:r>
          </w:p>
        </w:tc>
        <w:tc>
          <w:tcPr>
            <w:tcW w:w="3031" w:type="dxa"/>
            <w:shd w:val="clear" w:color="auto" w:fill="auto"/>
            <w:noWrap/>
            <w:vAlign w:val="bottom"/>
            <w:hideMark/>
          </w:tcPr>
          <w:p w14:paraId="4E738D57"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Groene Hart, </w:t>
            </w:r>
            <w:proofErr w:type="spellStart"/>
            <w:r w:rsidRPr="002D43A6">
              <w:rPr>
                <w:rFonts w:ascii="Arial" w:hAnsi="Arial" w:cs="Arial"/>
                <w:color w:val="000000"/>
                <w:szCs w:val="18"/>
              </w:rPr>
              <w:t>Lopikerwaard</w:t>
            </w:r>
            <w:proofErr w:type="spellEnd"/>
          </w:p>
        </w:tc>
        <w:tc>
          <w:tcPr>
            <w:tcW w:w="2515" w:type="dxa"/>
            <w:shd w:val="clear" w:color="auto" w:fill="auto"/>
            <w:noWrap/>
            <w:vAlign w:val="bottom"/>
            <w:hideMark/>
          </w:tcPr>
          <w:p w14:paraId="42021E2B"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033BB303" w14:textId="77777777">
        <w:trPr>
          <w:trHeight w:val="290"/>
        </w:trPr>
        <w:tc>
          <w:tcPr>
            <w:tcW w:w="2938" w:type="dxa"/>
            <w:shd w:val="clear" w:color="auto" w:fill="auto"/>
            <w:noWrap/>
            <w:vAlign w:val="bottom"/>
            <w:hideMark/>
          </w:tcPr>
          <w:p w14:paraId="13DE8FDF"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LOP-723</w:t>
            </w:r>
          </w:p>
        </w:tc>
        <w:tc>
          <w:tcPr>
            <w:tcW w:w="922" w:type="dxa"/>
            <w:shd w:val="clear" w:color="auto" w:fill="auto"/>
            <w:noWrap/>
            <w:vAlign w:val="bottom"/>
            <w:hideMark/>
          </w:tcPr>
          <w:p w14:paraId="5C420E7D"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94</w:t>
            </w:r>
          </w:p>
        </w:tc>
        <w:tc>
          <w:tcPr>
            <w:tcW w:w="3031" w:type="dxa"/>
            <w:shd w:val="clear" w:color="auto" w:fill="auto"/>
            <w:noWrap/>
            <w:vAlign w:val="bottom"/>
            <w:hideMark/>
          </w:tcPr>
          <w:p w14:paraId="6D32BF41"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Groene Hart, </w:t>
            </w:r>
            <w:proofErr w:type="spellStart"/>
            <w:r w:rsidRPr="002D43A6">
              <w:rPr>
                <w:rFonts w:ascii="Arial" w:hAnsi="Arial" w:cs="Arial"/>
                <w:color w:val="000000"/>
                <w:szCs w:val="18"/>
              </w:rPr>
              <w:t>Lopikerwaard</w:t>
            </w:r>
            <w:proofErr w:type="spellEnd"/>
          </w:p>
        </w:tc>
        <w:tc>
          <w:tcPr>
            <w:tcW w:w="2515" w:type="dxa"/>
            <w:shd w:val="clear" w:color="auto" w:fill="auto"/>
            <w:noWrap/>
            <w:vAlign w:val="bottom"/>
            <w:hideMark/>
          </w:tcPr>
          <w:p w14:paraId="4EE00564"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22219377" w14:textId="77777777">
        <w:trPr>
          <w:trHeight w:val="290"/>
        </w:trPr>
        <w:tc>
          <w:tcPr>
            <w:tcW w:w="2938" w:type="dxa"/>
            <w:shd w:val="clear" w:color="auto" w:fill="auto"/>
            <w:noWrap/>
            <w:vAlign w:val="bottom"/>
            <w:hideMark/>
          </w:tcPr>
          <w:p w14:paraId="244F19DD"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Pld</w:t>
            </w:r>
            <w:proofErr w:type="spellEnd"/>
            <w:r w:rsidRPr="002D43A6">
              <w:rPr>
                <w:rFonts w:ascii="Arial" w:hAnsi="Arial" w:cs="Arial"/>
                <w:color w:val="000000"/>
                <w:szCs w:val="18"/>
              </w:rPr>
              <w:t>. Diemerbroek Noord</w:t>
            </w:r>
          </w:p>
        </w:tc>
        <w:tc>
          <w:tcPr>
            <w:tcW w:w="922" w:type="dxa"/>
            <w:shd w:val="clear" w:color="auto" w:fill="auto"/>
            <w:noWrap/>
            <w:vAlign w:val="bottom"/>
            <w:hideMark/>
          </w:tcPr>
          <w:p w14:paraId="099FE75E"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109</w:t>
            </w:r>
          </w:p>
        </w:tc>
        <w:tc>
          <w:tcPr>
            <w:tcW w:w="3031" w:type="dxa"/>
            <w:shd w:val="clear" w:color="auto" w:fill="auto"/>
            <w:noWrap/>
            <w:vAlign w:val="bottom"/>
            <w:hideMark/>
          </w:tcPr>
          <w:p w14:paraId="567BAE7B"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Woerden-Oudewater</w:t>
            </w:r>
          </w:p>
        </w:tc>
        <w:tc>
          <w:tcPr>
            <w:tcW w:w="2515" w:type="dxa"/>
            <w:shd w:val="clear" w:color="auto" w:fill="auto"/>
            <w:noWrap/>
            <w:vAlign w:val="bottom"/>
            <w:hideMark/>
          </w:tcPr>
          <w:p w14:paraId="61E17A66"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721464B9" w14:textId="77777777">
        <w:trPr>
          <w:trHeight w:val="290"/>
        </w:trPr>
        <w:tc>
          <w:tcPr>
            <w:tcW w:w="2938" w:type="dxa"/>
            <w:shd w:val="clear" w:color="auto" w:fill="auto"/>
            <w:noWrap/>
            <w:vAlign w:val="bottom"/>
            <w:hideMark/>
          </w:tcPr>
          <w:p w14:paraId="7D231218"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LRW-757</w:t>
            </w:r>
          </w:p>
        </w:tc>
        <w:tc>
          <w:tcPr>
            <w:tcW w:w="922" w:type="dxa"/>
            <w:shd w:val="clear" w:color="auto" w:fill="auto"/>
            <w:noWrap/>
            <w:vAlign w:val="bottom"/>
            <w:hideMark/>
          </w:tcPr>
          <w:p w14:paraId="457A2911"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100</w:t>
            </w:r>
          </w:p>
        </w:tc>
        <w:tc>
          <w:tcPr>
            <w:tcW w:w="3031" w:type="dxa"/>
            <w:shd w:val="clear" w:color="auto" w:fill="auto"/>
            <w:noWrap/>
            <w:vAlign w:val="bottom"/>
            <w:hideMark/>
          </w:tcPr>
          <w:p w14:paraId="7A863EE0"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Woerden-Oudewater</w:t>
            </w:r>
          </w:p>
        </w:tc>
        <w:tc>
          <w:tcPr>
            <w:tcW w:w="2515" w:type="dxa"/>
            <w:shd w:val="clear" w:color="auto" w:fill="auto"/>
            <w:noWrap/>
            <w:vAlign w:val="bottom"/>
            <w:hideMark/>
          </w:tcPr>
          <w:p w14:paraId="0B26FF14"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04C7C39A" w14:textId="77777777">
        <w:trPr>
          <w:trHeight w:val="290"/>
        </w:trPr>
        <w:tc>
          <w:tcPr>
            <w:tcW w:w="2938" w:type="dxa"/>
            <w:shd w:val="clear" w:color="auto" w:fill="auto"/>
            <w:noWrap/>
            <w:vAlign w:val="bottom"/>
            <w:hideMark/>
          </w:tcPr>
          <w:p w14:paraId="136911D5"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LOP-713</w:t>
            </w:r>
          </w:p>
        </w:tc>
        <w:tc>
          <w:tcPr>
            <w:tcW w:w="922" w:type="dxa"/>
            <w:shd w:val="clear" w:color="auto" w:fill="auto"/>
            <w:noWrap/>
            <w:vAlign w:val="bottom"/>
            <w:hideMark/>
          </w:tcPr>
          <w:p w14:paraId="40DDDF56"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112</w:t>
            </w:r>
          </w:p>
        </w:tc>
        <w:tc>
          <w:tcPr>
            <w:tcW w:w="3031" w:type="dxa"/>
            <w:shd w:val="clear" w:color="auto" w:fill="auto"/>
            <w:noWrap/>
            <w:vAlign w:val="bottom"/>
            <w:hideMark/>
          </w:tcPr>
          <w:p w14:paraId="1ACDC09C"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Woerden-Oudewater</w:t>
            </w:r>
          </w:p>
        </w:tc>
        <w:tc>
          <w:tcPr>
            <w:tcW w:w="2515" w:type="dxa"/>
            <w:shd w:val="clear" w:color="auto" w:fill="auto"/>
            <w:noWrap/>
            <w:vAlign w:val="bottom"/>
            <w:hideMark/>
          </w:tcPr>
          <w:p w14:paraId="6262D665"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5C94D83E" w14:textId="77777777">
        <w:trPr>
          <w:trHeight w:val="290"/>
        </w:trPr>
        <w:tc>
          <w:tcPr>
            <w:tcW w:w="2938" w:type="dxa"/>
            <w:shd w:val="clear" w:color="auto" w:fill="auto"/>
            <w:noWrap/>
            <w:vAlign w:val="bottom"/>
            <w:hideMark/>
          </w:tcPr>
          <w:p w14:paraId="7EA7956D"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LOP-712</w:t>
            </w:r>
          </w:p>
        </w:tc>
        <w:tc>
          <w:tcPr>
            <w:tcW w:w="922" w:type="dxa"/>
            <w:shd w:val="clear" w:color="auto" w:fill="auto"/>
            <w:noWrap/>
            <w:vAlign w:val="bottom"/>
            <w:hideMark/>
          </w:tcPr>
          <w:p w14:paraId="7E1C766C"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51</w:t>
            </w:r>
          </w:p>
        </w:tc>
        <w:tc>
          <w:tcPr>
            <w:tcW w:w="3031" w:type="dxa"/>
            <w:shd w:val="clear" w:color="auto" w:fill="auto"/>
            <w:noWrap/>
            <w:vAlign w:val="bottom"/>
            <w:hideMark/>
          </w:tcPr>
          <w:p w14:paraId="24F808F1"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Woerden-Oudewater</w:t>
            </w:r>
          </w:p>
        </w:tc>
        <w:tc>
          <w:tcPr>
            <w:tcW w:w="2515" w:type="dxa"/>
            <w:shd w:val="clear" w:color="auto" w:fill="auto"/>
            <w:noWrap/>
            <w:vAlign w:val="bottom"/>
            <w:hideMark/>
          </w:tcPr>
          <w:p w14:paraId="5A7BDB31"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79D9F03B" w14:textId="77777777">
        <w:trPr>
          <w:trHeight w:val="290"/>
        </w:trPr>
        <w:tc>
          <w:tcPr>
            <w:tcW w:w="2938" w:type="dxa"/>
            <w:shd w:val="clear" w:color="auto" w:fill="auto"/>
            <w:noWrap/>
            <w:vAlign w:val="bottom"/>
            <w:hideMark/>
          </w:tcPr>
          <w:p w14:paraId="55389C83"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LOP-711</w:t>
            </w:r>
          </w:p>
        </w:tc>
        <w:tc>
          <w:tcPr>
            <w:tcW w:w="922" w:type="dxa"/>
            <w:shd w:val="clear" w:color="auto" w:fill="auto"/>
            <w:noWrap/>
            <w:vAlign w:val="bottom"/>
            <w:hideMark/>
          </w:tcPr>
          <w:p w14:paraId="77D92D32"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65</w:t>
            </w:r>
          </w:p>
        </w:tc>
        <w:tc>
          <w:tcPr>
            <w:tcW w:w="3031" w:type="dxa"/>
            <w:shd w:val="clear" w:color="auto" w:fill="auto"/>
            <w:noWrap/>
            <w:vAlign w:val="bottom"/>
            <w:hideMark/>
          </w:tcPr>
          <w:p w14:paraId="61A7CEAC"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Woerden-Oudewater</w:t>
            </w:r>
          </w:p>
        </w:tc>
        <w:tc>
          <w:tcPr>
            <w:tcW w:w="2515" w:type="dxa"/>
            <w:shd w:val="clear" w:color="auto" w:fill="auto"/>
            <w:noWrap/>
            <w:vAlign w:val="bottom"/>
            <w:hideMark/>
          </w:tcPr>
          <w:p w14:paraId="7DB091E5"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6DB33E21" w14:textId="77777777">
        <w:trPr>
          <w:trHeight w:val="290"/>
        </w:trPr>
        <w:tc>
          <w:tcPr>
            <w:tcW w:w="2938" w:type="dxa"/>
            <w:shd w:val="clear" w:color="auto" w:fill="auto"/>
            <w:noWrap/>
            <w:vAlign w:val="bottom"/>
            <w:hideMark/>
          </w:tcPr>
          <w:p w14:paraId="38E1F2F5"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DUV-221</w:t>
            </w:r>
          </w:p>
        </w:tc>
        <w:tc>
          <w:tcPr>
            <w:tcW w:w="922" w:type="dxa"/>
            <w:shd w:val="clear" w:color="auto" w:fill="auto"/>
            <w:noWrap/>
            <w:vAlign w:val="bottom"/>
            <w:hideMark/>
          </w:tcPr>
          <w:p w14:paraId="4F326DA8"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107</w:t>
            </w:r>
          </w:p>
        </w:tc>
        <w:tc>
          <w:tcPr>
            <w:tcW w:w="3031" w:type="dxa"/>
            <w:shd w:val="clear" w:color="auto" w:fill="auto"/>
            <w:noWrap/>
            <w:vAlign w:val="bottom"/>
            <w:hideMark/>
          </w:tcPr>
          <w:p w14:paraId="5CA598E7"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omgeving Zegveld</w:t>
            </w:r>
          </w:p>
        </w:tc>
        <w:tc>
          <w:tcPr>
            <w:tcW w:w="2515" w:type="dxa"/>
            <w:shd w:val="clear" w:color="auto" w:fill="auto"/>
            <w:noWrap/>
            <w:vAlign w:val="bottom"/>
            <w:hideMark/>
          </w:tcPr>
          <w:p w14:paraId="57E7ABB6"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74F69A0D" w14:textId="77777777">
        <w:trPr>
          <w:trHeight w:val="290"/>
        </w:trPr>
        <w:tc>
          <w:tcPr>
            <w:tcW w:w="2938" w:type="dxa"/>
            <w:shd w:val="clear" w:color="auto" w:fill="auto"/>
            <w:noWrap/>
            <w:vAlign w:val="bottom"/>
            <w:hideMark/>
          </w:tcPr>
          <w:p w14:paraId="1063701A"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DUV-332</w:t>
            </w:r>
          </w:p>
        </w:tc>
        <w:tc>
          <w:tcPr>
            <w:tcW w:w="922" w:type="dxa"/>
            <w:shd w:val="clear" w:color="auto" w:fill="auto"/>
            <w:noWrap/>
            <w:vAlign w:val="bottom"/>
            <w:hideMark/>
          </w:tcPr>
          <w:p w14:paraId="51D04F84"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86</w:t>
            </w:r>
          </w:p>
        </w:tc>
        <w:tc>
          <w:tcPr>
            <w:tcW w:w="3031" w:type="dxa"/>
            <w:shd w:val="clear" w:color="auto" w:fill="auto"/>
            <w:noWrap/>
            <w:vAlign w:val="bottom"/>
            <w:hideMark/>
          </w:tcPr>
          <w:p w14:paraId="3F874C07"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omgeving Zegveld</w:t>
            </w:r>
          </w:p>
        </w:tc>
        <w:tc>
          <w:tcPr>
            <w:tcW w:w="2515" w:type="dxa"/>
            <w:shd w:val="clear" w:color="auto" w:fill="auto"/>
            <w:noWrap/>
            <w:vAlign w:val="bottom"/>
            <w:hideMark/>
          </w:tcPr>
          <w:p w14:paraId="447C708D"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70DCCEFF" w14:textId="77777777">
        <w:trPr>
          <w:trHeight w:val="290"/>
        </w:trPr>
        <w:tc>
          <w:tcPr>
            <w:tcW w:w="2938" w:type="dxa"/>
            <w:shd w:val="clear" w:color="auto" w:fill="auto"/>
            <w:noWrap/>
            <w:vAlign w:val="bottom"/>
            <w:hideMark/>
          </w:tcPr>
          <w:p w14:paraId="3380D3D8"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Meye</w:t>
            </w:r>
            <w:proofErr w:type="spellEnd"/>
          </w:p>
        </w:tc>
        <w:tc>
          <w:tcPr>
            <w:tcW w:w="922" w:type="dxa"/>
            <w:shd w:val="clear" w:color="auto" w:fill="auto"/>
            <w:noWrap/>
            <w:vAlign w:val="bottom"/>
            <w:hideMark/>
          </w:tcPr>
          <w:p w14:paraId="704BC754"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47</w:t>
            </w:r>
          </w:p>
        </w:tc>
        <w:tc>
          <w:tcPr>
            <w:tcW w:w="3031" w:type="dxa"/>
            <w:shd w:val="clear" w:color="auto" w:fill="auto"/>
            <w:noWrap/>
            <w:vAlign w:val="bottom"/>
            <w:hideMark/>
          </w:tcPr>
          <w:p w14:paraId="262AD4C2"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omgeving Zegveld</w:t>
            </w:r>
          </w:p>
        </w:tc>
        <w:tc>
          <w:tcPr>
            <w:tcW w:w="2515" w:type="dxa"/>
            <w:shd w:val="clear" w:color="auto" w:fill="auto"/>
            <w:noWrap/>
            <w:vAlign w:val="bottom"/>
            <w:hideMark/>
          </w:tcPr>
          <w:p w14:paraId="5430D80A"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4AFA6E64" w14:textId="77777777">
        <w:trPr>
          <w:trHeight w:val="290"/>
        </w:trPr>
        <w:tc>
          <w:tcPr>
            <w:tcW w:w="2938" w:type="dxa"/>
            <w:shd w:val="clear" w:color="auto" w:fill="auto"/>
            <w:noWrap/>
            <w:vAlign w:val="bottom"/>
            <w:hideMark/>
          </w:tcPr>
          <w:p w14:paraId="61FE04E5"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DUV-223</w:t>
            </w:r>
          </w:p>
        </w:tc>
        <w:tc>
          <w:tcPr>
            <w:tcW w:w="922" w:type="dxa"/>
            <w:shd w:val="clear" w:color="auto" w:fill="auto"/>
            <w:noWrap/>
            <w:vAlign w:val="bottom"/>
            <w:hideMark/>
          </w:tcPr>
          <w:p w14:paraId="690EB38F"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129</w:t>
            </w:r>
          </w:p>
        </w:tc>
        <w:tc>
          <w:tcPr>
            <w:tcW w:w="3031" w:type="dxa"/>
            <w:shd w:val="clear" w:color="auto" w:fill="auto"/>
            <w:noWrap/>
            <w:vAlign w:val="bottom"/>
            <w:hideMark/>
          </w:tcPr>
          <w:p w14:paraId="740B6424"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Woerden-Kockengen</w:t>
            </w:r>
          </w:p>
        </w:tc>
        <w:tc>
          <w:tcPr>
            <w:tcW w:w="2515" w:type="dxa"/>
            <w:shd w:val="clear" w:color="auto" w:fill="auto"/>
            <w:noWrap/>
            <w:vAlign w:val="bottom"/>
            <w:hideMark/>
          </w:tcPr>
          <w:p w14:paraId="740DA832"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7AA89755" w14:textId="77777777">
        <w:trPr>
          <w:trHeight w:val="290"/>
        </w:trPr>
        <w:tc>
          <w:tcPr>
            <w:tcW w:w="2938" w:type="dxa"/>
            <w:shd w:val="clear" w:color="auto" w:fill="auto"/>
            <w:noWrap/>
            <w:vAlign w:val="bottom"/>
            <w:hideMark/>
          </w:tcPr>
          <w:p w14:paraId="0469BF49"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DUV-228</w:t>
            </w:r>
          </w:p>
        </w:tc>
        <w:tc>
          <w:tcPr>
            <w:tcW w:w="922" w:type="dxa"/>
            <w:shd w:val="clear" w:color="auto" w:fill="auto"/>
            <w:noWrap/>
            <w:vAlign w:val="bottom"/>
            <w:hideMark/>
          </w:tcPr>
          <w:p w14:paraId="67DBF589"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113</w:t>
            </w:r>
          </w:p>
        </w:tc>
        <w:tc>
          <w:tcPr>
            <w:tcW w:w="3031" w:type="dxa"/>
            <w:shd w:val="clear" w:color="auto" w:fill="auto"/>
            <w:noWrap/>
            <w:vAlign w:val="bottom"/>
            <w:hideMark/>
          </w:tcPr>
          <w:p w14:paraId="7C677470"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Woerden-Kockengen</w:t>
            </w:r>
          </w:p>
        </w:tc>
        <w:tc>
          <w:tcPr>
            <w:tcW w:w="2515" w:type="dxa"/>
            <w:shd w:val="clear" w:color="auto" w:fill="auto"/>
            <w:noWrap/>
            <w:vAlign w:val="bottom"/>
            <w:hideMark/>
          </w:tcPr>
          <w:p w14:paraId="27EAED91"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0F04CC4F" w14:textId="77777777">
        <w:trPr>
          <w:trHeight w:val="290"/>
        </w:trPr>
        <w:tc>
          <w:tcPr>
            <w:tcW w:w="2938" w:type="dxa"/>
            <w:shd w:val="clear" w:color="auto" w:fill="auto"/>
            <w:noWrap/>
            <w:vAlign w:val="bottom"/>
            <w:hideMark/>
          </w:tcPr>
          <w:p w14:paraId="30C298E8"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NB-210</w:t>
            </w:r>
          </w:p>
        </w:tc>
        <w:tc>
          <w:tcPr>
            <w:tcW w:w="922" w:type="dxa"/>
            <w:shd w:val="clear" w:color="auto" w:fill="auto"/>
            <w:noWrap/>
            <w:vAlign w:val="bottom"/>
            <w:hideMark/>
          </w:tcPr>
          <w:p w14:paraId="3470CE07"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107</w:t>
            </w:r>
          </w:p>
        </w:tc>
        <w:tc>
          <w:tcPr>
            <w:tcW w:w="3031" w:type="dxa"/>
            <w:shd w:val="clear" w:color="auto" w:fill="auto"/>
            <w:noWrap/>
            <w:vAlign w:val="bottom"/>
            <w:hideMark/>
          </w:tcPr>
          <w:p w14:paraId="669CC2E6"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Woerden-Kockengen</w:t>
            </w:r>
          </w:p>
        </w:tc>
        <w:tc>
          <w:tcPr>
            <w:tcW w:w="2515" w:type="dxa"/>
            <w:shd w:val="clear" w:color="auto" w:fill="auto"/>
            <w:noWrap/>
            <w:vAlign w:val="bottom"/>
            <w:hideMark/>
          </w:tcPr>
          <w:p w14:paraId="26EDE206"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0841A3C2" w14:textId="77777777">
        <w:trPr>
          <w:trHeight w:val="290"/>
        </w:trPr>
        <w:tc>
          <w:tcPr>
            <w:tcW w:w="2938" w:type="dxa"/>
            <w:shd w:val="clear" w:color="auto" w:fill="auto"/>
            <w:noWrap/>
            <w:vAlign w:val="bottom"/>
            <w:hideMark/>
          </w:tcPr>
          <w:p w14:paraId="461EBB28" w14:textId="77777777" w:rsidR="00B614BE" w:rsidRPr="002D43A6" w:rsidRDefault="00B614BE">
            <w:pPr>
              <w:rPr>
                <w:rFonts w:ascii="Arial" w:hAnsi="Arial" w:cs="Arial"/>
                <w:color w:val="000000"/>
                <w:szCs w:val="18"/>
              </w:rPr>
            </w:pPr>
            <w:r w:rsidRPr="002D43A6">
              <w:rPr>
                <w:rFonts w:ascii="Arial" w:hAnsi="Arial" w:cs="Arial"/>
                <w:color w:val="000000"/>
                <w:szCs w:val="18"/>
              </w:rPr>
              <w:t>Veelzijdig Boerenland DUV-229</w:t>
            </w:r>
          </w:p>
        </w:tc>
        <w:tc>
          <w:tcPr>
            <w:tcW w:w="922" w:type="dxa"/>
            <w:shd w:val="clear" w:color="auto" w:fill="auto"/>
            <w:noWrap/>
            <w:vAlign w:val="bottom"/>
            <w:hideMark/>
          </w:tcPr>
          <w:p w14:paraId="23FEB9CF"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100</w:t>
            </w:r>
          </w:p>
        </w:tc>
        <w:tc>
          <w:tcPr>
            <w:tcW w:w="3031" w:type="dxa"/>
            <w:shd w:val="clear" w:color="auto" w:fill="auto"/>
            <w:noWrap/>
            <w:vAlign w:val="bottom"/>
            <w:hideMark/>
          </w:tcPr>
          <w:p w14:paraId="7E2B1097" w14:textId="77777777" w:rsidR="00B614BE" w:rsidRPr="002D43A6" w:rsidRDefault="00B614BE">
            <w:pPr>
              <w:rPr>
                <w:rFonts w:ascii="Arial" w:hAnsi="Arial" w:cs="Arial"/>
                <w:color w:val="000000"/>
                <w:szCs w:val="18"/>
              </w:rPr>
            </w:pPr>
            <w:r w:rsidRPr="002D43A6">
              <w:rPr>
                <w:rFonts w:ascii="Arial" w:hAnsi="Arial" w:cs="Arial"/>
                <w:color w:val="000000"/>
                <w:szCs w:val="18"/>
              </w:rPr>
              <w:t>Groene Hart, Woerden-Kockengen</w:t>
            </w:r>
          </w:p>
        </w:tc>
        <w:tc>
          <w:tcPr>
            <w:tcW w:w="2515" w:type="dxa"/>
            <w:shd w:val="clear" w:color="auto" w:fill="auto"/>
            <w:noWrap/>
            <w:vAlign w:val="bottom"/>
            <w:hideMark/>
          </w:tcPr>
          <w:p w14:paraId="55285B41" w14:textId="77777777" w:rsidR="00B614BE" w:rsidRPr="002D43A6" w:rsidRDefault="00B614BE">
            <w:pPr>
              <w:rPr>
                <w:rFonts w:ascii="Arial" w:hAnsi="Arial" w:cs="Arial"/>
                <w:color w:val="000000"/>
                <w:szCs w:val="18"/>
              </w:rPr>
            </w:pPr>
            <w:r w:rsidRPr="002D43A6">
              <w:rPr>
                <w:rFonts w:ascii="Arial" w:hAnsi="Arial" w:cs="Arial"/>
                <w:color w:val="000000"/>
                <w:szCs w:val="18"/>
              </w:rPr>
              <w:t>Agrarisch</w:t>
            </w:r>
          </w:p>
        </w:tc>
      </w:tr>
      <w:tr w:rsidR="00B614BE" w:rsidRPr="002D43A6" w14:paraId="20D6D5D7" w14:textId="77777777">
        <w:trPr>
          <w:trHeight w:val="290"/>
        </w:trPr>
        <w:tc>
          <w:tcPr>
            <w:tcW w:w="2938" w:type="dxa"/>
            <w:shd w:val="clear" w:color="auto" w:fill="auto"/>
            <w:noWrap/>
            <w:vAlign w:val="bottom"/>
            <w:hideMark/>
          </w:tcPr>
          <w:p w14:paraId="59340678"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Molenpolder, </w:t>
            </w:r>
            <w:proofErr w:type="spellStart"/>
            <w:r w:rsidRPr="002D43A6">
              <w:rPr>
                <w:rFonts w:ascii="Arial" w:hAnsi="Arial" w:cs="Arial"/>
                <w:color w:val="000000"/>
                <w:szCs w:val="18"/>
              </w:rPr>
              <w:t>Maarssev</w:t>
            </w:r>
            <w:proofErr w:type="spellEnd"/>
            <w:r w:rsidRPr="002D43A6">
              <w:rPr>
                <w:rFonts w:ascii="Arial" w:hAnsi="Arial" w:cs="Arial"/>
                <w:color w:val="000000"/>
                <w:szCs w:val="18"/>
              </w:rPr>
              <w:t xml:space="preserve">. </w:t>
            </w:r>
          </w:p>
        </w:tc>
        <w:tc>
          <w:tcPr>
            <w:tcW w:w="922" w:type="dxa"/>
            <w:shd w:val="clear" w:color="auto" w:fill="auto"/>
            <w:noWrap/>
            <w:vAlign w:val="bottom"/>
            <w:hideMark/>
          </w:tcPr>
          <w:p w14:paraId="3BE8FDE3"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84</w:t>
            </w:r>
          </w:p>
        </w:tc>
        <w:tc>
          <w:tcPr>
            <w:tcW w:w="3031" w:type="dxa"/>
            <w:shd w:val="clear" w:color="auto" w:fill="auto"/>
            <w:noWrap/>
            <w:vAlign w:val="bottom"/>
            <w:hideMark/>
          </w:tcPr>
          <w:p w14:paraId="7460D490" w14:textId="77777777" w:rsidR="00B614BE" w:rsidRPr="002D43A6" w:rsidRDefault="00B614BE">
            <w:pPr>
              <w:rPr>
                <w:rFonts w:ascii="Arial" w:hAnsi="Arial" w:cs="Arial"/>
                <w:color w:val="000000"/>
                <w:szCs w:val="18"/>
              </w:rPr>
            </w:pPr>
            <w:r w:rsidRPr="002D43A6">
              <w:rPr>
                <w:rFonts w:ascii="Arial" w:hAnsi="Arial" w:cs="Arial"/>
                <w:color w:val="000000"/>
                <w:szCs w:val="18"/>
              </w:rPr>
              <w:t>Vechtplassen</w:t>
            </w:r>
          </w:p>
        </w:tc>
        <w:tc>
          <w:tcPr>
            <w:tcW w:w="2515" w:type="dxa"/>
            <w:shd w:val="clear" w:color="auto" w:fill="auto"/>
            <w:noWrap/>
            <w:vAlign w:val="bottom"/>
            <w:hideMark/>
          </w:tcPr>
          <w:p w14:paraId="41C7961E" w14:textId="77777777" w:rsidR="00B614BE" w:rsidRPr="002D43A6" w:rsidRDefault="00B614BE">
            <w:pPr>
              <w:rPr>
                <w:rFonts w:ascii="Arial" w:hAnsi="Arial" w:cs="Arial"/>
                <w:color w:val="000000"/>
                <w:szCs w:val="18"/>
              </w:rPr>
            </w:pPr>
            <w:r w:rsidRPr="002D43A6">
              <w:rPr>
                <w:rFonts w:ascii="Arial" w:hAnsi="Arial" w:cs="Arial"/>
                <w:color w:val="000000"/>
                <w:szCs w:val="18"/>
              </w:rPr>
              <w:t>Moeras</w:t>
            </w:r>
          </w:p>
        </w:tc>
      </w:tr>
      <w:tr w:rsidR="00B614BE" w:rsidRPr="002D43A6" w14:paraId="04E7B4DE" w14:textId="77777777">
        <w:trPr>
          <w:trHeight w:val="290"/>
        </w:trPr>
        <w:tc>
          <w:tcPr>
            <w:tcW w:w="2938" w:type="dxa"/>
            <w:shd w:val="clear" w:color="auto" w:fill="auto"/>
            <w:noWrap/>
            <w:vAlign w:val="bottom"/>
            <w:hideMark/>
          </w:tcPr>
          <w:p w14:paraId="6CD663E2"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Westbroekse</w:t>
            </w:r>
            <w:proofErr w:type="spellEnd"/>
            <w:r w:rsidRPr="002D43A6">
              <w:rPr>
                <w:rFonts w:ascii="Arial" w:hAnsi="Arial" w:cs="Arial"/>
                <w:color w:val="000000"/>
                <w:szCs w:val="18"/>
              </w:rPr>
              <w:t xml:space="preserve"> </w:t>
            </w:r>
            <w:proofErr w:type="spellStart"/>
            <w:r w:rsidRPr="002D43A6">
              <w:rPr>
                <w:rFonts w:ascii="Arial" w:hAnsi="Arial" w:cs="Arial"/>
                <w:color w:val="000000"/>
                <w:szCs w:val="18"/>
              </w:rPr>
              <w:t>Zodden</w:t>
            </w:r>
            <w:proofErr w:type="spellEnd"/>
            <w:r w:rsidRPr="002D43A6">
              <w:rPr>
                <w:rFonts w:ascii="Arial" w:hAnsi="Arial" w:cs="Arial"/>
                <w:color w:val="000000"/>
                <w:szCs w:val="18"/>
              </w:rPr>
              <w:t xml:space="preserve"> 1</w:t>
            </w:r>
          </w:p>
        </w:tc>
        <w:tc>
          <w:tcPr>
            <w:tcW w:w="922" w:type="dxa"/>
            <w:shd w:val="clear" w:color="auto" w:fill="auto"/>
            <w:noWrap/>
            <w:vAlign w:val="bottom"/>
            <w:hideMark/>
          </w:tcPr>
          <w:p w14:paraId="77C2B994"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96</w:t>
            </w:r>
          </w:p>
        </w:tc>
        <w:tc>
          <w:tcPr>
            <w:tcW w:w="3031" w:type="dxa"/>
            <w:shd w:val="clear" w:color="auto" w:fill="auto"/>
            <w:noWrap/>
            <w:vAlign w:val="bottom"/>
            <w:hideMark/>
          </w:tcPr>
          <w:p w14:paraId="045652F0" w14:textId="77777777" w:rsidR="00B614BE" w:rsidRPr="002D43A6" w:rsidRDefault="00B614BE">
            <w:pPr>
              <w:rPr>
                <w:rFonts w:ascii="Arial" w:hAnsi="Arial" w:cs="Arial"/>
                <w:color w:val="000000"/>
                <w:szCs w:val="18"/>
              </w:rPr>
            </w:pPr>
            <w:r w:rsidRPr="002D43A6">
              <w:rPr>
                <w:rFonts w:ascii="Arial" w:hAnsi="Arial" w:cs="Arial"/>
                <w:color w:val="000000"/>
                <w:szCs w:val="18"/>
              </w:rPr>
              <w:t>Vechtplassen</w:t>
            </w:r>
          </w:p>
        </w:tc>
        <w:tc>
          <w:tcPr>
            <w:tcW w:w="2515" w:type="dxa"/>
            <w:shd w:val="clear" w:color="auto" w:fill="auto"/>
            <w:noWrap/>
            <w:vAlign w:val="bottom"/>
            <w:hideMark/>
          </w:tcPr>
          <w:p w14:paraId="7EB87183" w14:textId="77777777" w:rsidR="00B614BE" w:rsidRPr="002D43A6" w:rsidRDefault="00B614BE">
            <w:pPr>
              <w:rPr>
                <w:rFonts w:ascii="Arial" w:hAnsi="Arial" w:cs="Arial"/>
                <w:color w:val="000000"/>
                <w:szCs w:val="18"/>
              </w:rPr>
            </w:pPr>
            <w:r w:rsidRPr="002D43A6">
              <w:rPr>
                <w:rFonts w:ascii="Arial" w:hAnsi="Arial" w:cs="Arial"/>
                <w:color w:val="000000"/>
                <w:szCs w:val="18"/>
              </w:rPr>
              <w:t>Moeras</w:t>
            </w:r>
          </w:p>
        </w:tc>
      </w:tr>
      <w:tr w:rsidR="00B614BE" w:rsidRPr="002D43A6" w14:paraId="4D8B11DC" w14:textId="77777777">
        <w:trPr>
          <w:trHeight w:val="290"/>
        </w:trPr>
        <w:tc>
          <w:tcPr>
            <w:tcW w:w="2938" w:type="dxa"/>
            <w:shd w:val="clear" w:color="auto" w:fill="auto"/>
            <w:noWrap/>
            <w:vAlign w:val="bottom"/>
            <w:hideMark/>
          </w:tcPr>
          <w:p w14:paraId="481248F1"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Westbroekse</w:t>
            </w:r>
            <w:proofErr w:type="spellEnd"/>
            <w:r w:rsidRPr="002D43A6">
              <w:rPr>
                <w:rFonts w:ascii="Arial" w:hAnsi="Arial" w:cs="Arial"/>
                <w:color w:val="000000"/>
                <w:szCs w:val="18"/>
              </w:rPr>
              <w:t xml:space="preserve"> </w:t>
            </w:r>
            <w:proofErr w:type="spellStart"/>
            <w:r w:rsidRPr="002D43A6">
              <w:rPr>
                <w:rFonts w:ascii="Arial" w:hAnsi="Arial" w:cs="Arial"/>
                <w:color w:val="000000"/>
                <w:szCs w:val="18"/>
              </w:rPr>
              <w:t>Zodden</w:t>
            </w:r>
            <w:proofErr w:type="spellEnd"/>
            <w:r w:rsidRPr="002D43A6">
              <w:rPr>
                <w:rFonts w:ascii="Arial" w:hAnsi="Arial" w:cs="Arial"/>
                <w:color w:val="000000"/>
                <w:szCs w:val="18"/>
              </w:rPr>
              <w:t xml:space="preserve"> 2</w:t>
            </w:r>
          </w:p>
        </w:tc>
        <w:tc>
          <w:tcPr>
            <w:tcW w:w="922" w:type="dxa"/>
            <w:shd w:val="clear" w:color="auto" w:fill="auto"/>
            <w:noWrap/>
            <w:vAlign w:val="bottom"/>
            <w:hideMark/>
          </w:tcPr>
          <w:p w14:paraId="00852A69"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66</w:t>
            </w:r>
          </w:p>
        </w:tc>
        <w:tc>
          <w:tcPr>
            <w:tcW w:w="3031" w:type="dxa"/>
            <w:shd w:val="clear" w:color="auto" w:fill="auto"/>
            <w:noWrap/>
            <w:vAlign w:val="bottom"/>
            <w:hideMark/>
          </w:tcPr>
          <w:p w14:paraId="0FB89DFE" w14:textId="77777777" w:rsidR="00B614BE" w:rsidRPr="002D43A6" w:rsidRDefault="00B614BE">
            <w:pPr>
              <w:rPr>
                <w:rFonts w:ascii="Arial" w:hAnsi="Arial" w:cs="Arial"/>
                <w:color w:val="000000"/>
                <w:szCs w:val="18"/>
              </w:rPr>
            </w:pPr>
            <w:r w:rsidRPr="002D43A6">
              <w:rPr>
                <w:rFonts w:ascii="Arial" w:hAnsi="Arial" w:cs="Arial"/>
                <w:color w:val="000000"/>
                <w:szCs w:val="18"/>
              </w:rPr>
              <w:t>Vechtplassen</w:t>
            </w:r>
          </w:p>
        </w:tc>
        <w:tc>
          <w:tcPr>
            <w:tcW w:w="2515" w:type="dxa"/>
            <w:shd w:val="clear" w:color="auto" w:fill="auto"/>
            <w:noWrap/>
            <w:vAlign w:val="bottom"/>
            <w:hideMark/>
          </w:tcPr>
          <w:p w14:paraId="3891D452" w14:textId="77777777" w:rsidR="00B614BE" w:rsidRPr="002D43A6" w:rsidRDefault="00B614BE">
            <w:pPr>
              <w:rPr>
                <w:rFonts w:ascii="Arial" w:hAnsi="Arial" w:cs="Arial"/>
                <w:color w:val="000000"/>
                <w:szCs w:val="18"/>
              </w:rPr>
            </w:pPr>
            <w:r w:rsidRPr="002D43A6">
              <w:rPr>
                <w:rFonts w:ascii="Arial" w:hAnsi="Arial" w:cs="Arial"/>
                <w:color w:val="000000"/>
                <w:szCs w:val="18"/>
              </w:rPr>
              <w:t>Moeras</w:t>
            </w:r>
          </w:p>
        </w:tc>
      </w:tr>
      <w:tr w:rsidR="00B614BE" w:rsidRPr="002D43A6" w14:paraId="7243CA4F" w14:textId="77777777">
        <w:trPr>
          <w:trHeight w:val="290"/>
        </w:trPr>
        <w:tc>
          <w:tcPr>
            <w:tcW w:w="2938" w:type="dxa"/>
            <w:shd w:val="clear" w:color="auto" w:fill="auto"/>
            <w:noWrap/>
            <w:vAlign w:val="bottom"/>
            <w:hideMark/>
          </w:tcPr>
          <w:p w14:paraId="6B3912C4" w14:textId="77777777" w:rsidR="00B614BE" w:rsidRPr="002D43A6" w:rsidRDefault="00B614BE">
            <w:pPr>
              <w:rPr>
                <w:rFonts w:ascii="Arial" w:hAnsi="Arial" w:cs="Arial"/>
                <w:color w:val="000000"/>
                <w:szCs w:val="18"/>
              </w:rPr>
            </w:pPr>
            <w:r w:rsidRPr="002D43A6">
              <w:rPr>
                <w:rFonts w:ascii="Arial" w:hAnsi="Arial" w:cs="Arial"/>
                <w:color w:val="000000"/>
                <w:szCs w:val="18"/>
              </w:rPr>
              <w:t>Vechtplassen Kievitsbuurt</w:t>
            </w:r>
          </w:p>
        </w:tc>
        <w:tc>
          <w:tcPr>
            <w:tcW w:w="922" w:type="dxa"/>
            <w:shd w:val="clear" w:color="auto" w:fill="auto"/>
            <w:noWrap/>
            <w:vAlign w:val="bottom"/>
            <w:hideMark/>
          </w:tcPr>
          <w:p w14:paraId="0791CDFC"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59</w:t>
            </w:r>
          </w:p>
        </w:tc>
        <w:tc>
          <w:tcPr>
            <w:tcW w:w="3031" w:type="dxa"/>
            <w:shd w:val="clear" w:color="auto" w:fill="auto"/>
            <w:noWrap/>
            <w:vAlign w:val="bottom"/>
            <w:hideMark/>
          </w:tcPr>
          <w:p w14:paraId="7F97FBDC" w14:textId="77777777" w:rsidR="00B614BE" w:rsidRPr="002D43A6" w:rsidRDefault="00B614BE">
            <w:pPr>
              <w:rPr>
                <w:rFonts w:ascii="Arial" w:hAnsi="Arial" w:cs="Arial"/>
                <w:color w:val="000000"/>
                <w:szCs w:val="18"/>
              </w:rPr>
            </w:pPr>
            <w:r w:rsidRPr="002D43A6">
              <w:rPr>
                <w:rFonts w:ascii="Arial" w:hAnsi="Arial" w:cs="Arial"/>
                <w:color w:val="000000"/>
                <w:szCs w:val="18"/>
              </w:rPr>
              <w:t>Vechtplassen</w:t>
            </w:r>
          </w:p>
        </w:tc>
        <w:tc>
          <w:tcPr>
            <w:tcW w:w="2515" w:type="dxa"/>
            <w:shd w:val="clear" w:color="auto" w:fill="auto"/>
            <w:noWrap/>
            <w:vAlign w:val="bottom"/>
            <w:hideMark/>
          </w:tcPr>
          <w:p w14:paraId="04A6136C" w14:textId="77777777" w:rsidR="00B614BE" w:rsidRPr="002D43A6" w:rsidRDefault="00B614BE">
            <w:pPr>
              <w:rPr>
                <w:rFonts w:ascii="Arial" w:hAnsi="Arial" w:cs="Arial"/>
                <w:color w:val="000000"/>
                <w:szCs w:val="18"/>
              </w:rPr>
            </w:pPr>
            <w:r w:rsidRPr="002D43A6">
              <w:rPr>
                <w:rFonts w:ascii="Arial" w:hAnsi="Arial" w:cs="Arial"/>
                <w:color w:val="000000"/>
                <w:szCs w:val="18"/>
              </w:rPr>
              <w:t>Moeras</w:t>
            </w:r>
          </w:p>
        </w:tc>
      </w:tr>
      <w:tr w:rsidR="00B614BE" w:rsidRPr="002D43A6" w14:paraId="07BE1228" w14:textId="77777777">
        <w:trPr>
          <w:trHeight w:val="290"/>
        </w:trPr>
        <w:tc>
          <w:tcPr>
            <w:tcW w:w="2938" w:type="dxa"/>
            <w:shd w:val="clear" w:color="auto" w:fill="auto"/>
            <w:noWrap/>
            <w:vAlign w:val="bottom"/>
            <w:hideMark/>
          </w:tcPr>
          <w:p w14:paraId="2DB51BC2"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Amerongse</w:t>
            </w:r>
            <w:proofErr w:type="spellEnd"/>
            <w:r w:rsidRPr="002D43A6">
              <w:rPr>
                <w:rFonts w:ascii="Arial" w:hAnsi="Arial" w:cs="Arial"/>
                <w:color w:val="000000"/>
                <w:szCs w:val="18"/>
              </w:rPr>
              <w:t xml:space="preserve"> </w:t>
            </w:r>
            <w:proofErr w:type="spellStart"/>
            <w:r w:rsidRPr="002D43A6">
              <w:rPr>
                <w:rFonts w:ascii="Arial" w:hAnsi="Arial" w:cs="Arial"/>
                <w:color w:val="000000"/>
                <w:szCs w:val="18"/>
              </w:rPr>
              <w:t>Bovenpolder</w:t>
            </w:r>
            <w:proofErr w:type="spellEnd"/>
            <w:r w:rsidRPr="002D43A6">
              <w:rPr>
                <w:rFonts w:ascii="Arial" w:hAnsi="Arial" w:cs="Arial"/>
                <w:color w:val="000000"/>
                <w:szCs w:val="18"/>
              </w:rPr>
              <w:t xml:space="preserve"> Oost</w:t>
            </w:r>
          </w:p>
        </w:tc>
        <w:tc>
          <w:tcPr>
            <w:tcW w:w="922" w:type="dxa"/>
            <w:shd w:val="clear" w:color="auto" w:fill="auto"/>
            <w:noWrap/>
            <w:vAlign w:val="bottom"/>
            <w:hideMark/>
          </w:tcPr>
          <w:p w14:paraId="17F69A0D"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79</w:t>
            </w:r>
          </w:p>
        </w:tc>
        <w:tc>
          <w:tcPr>
            <w:tcW w:w="3031" w:type="dxa"/>
            <w:shd w:val="clear" w:color="auto" w:fill="auto"/>
            <w:noWrap/>
            <w:vAlign w:val="bottom"/>
            <w:hideMark/>
          </w:tcPr>
          <w:p w14:paraId="6A809D84" w14:textId="77777777" w:rsidR="00B614BE" w:rsidRPr="002D43A6" w:rsidRDefault="00B614BE">
            <w:pPr>
              <w:rPr>
                <w:rFonts w:ascii="Arial" w:hAnsi="Arial" w:cs="Arial"/>
                <w:color w:val="000000"/>
                <w:szCs w:val="18"/>
              </w:rPr>
            </w:pPr>
            <w:r w:rsidRPr="002D43A6">
              <w:rPr>
                <w:rFonts w:ascii="Arial" w:hAnsi="Arial" w:cs="Arial"/>
                <w:color w:val="000000"/>
                <w:szCs w:val="18"/>
              </w:rPr>
              <w:t>Uiterwaarden Neder-Rijn</w:t>
            </w:r>
          </w:p>
        </w:tc>
        <w:tc>
          <w:tcPr>
            <w:tcW w:w="2515" w:type="dxa"/>
            <w:shd w:val="clear" w:color="auto" w:fill="auto"/>
            <w:noWrap/>
            <w:vAlign w:val="bottom"/>
            <w:hideMark/>
          </w:tcPr>
          <w:p w14:paraId="6327C504" w14:textId="77777777" w:rsidR="00B614BE" w:rsidRPr="002D43A6" w:rsidRDefault="00B614BE">
            <w:pPr>
              <w:rPr>
                <w:rFonts w:ascii="Arial" w:hAnsi="Arial" w:cs="Arial"/>
                <w:color w:val="000000"/>
                <w:szCs w:val="18"/>
              </w:rPr>
            </w:pPr>
            <w:r w:rsidRPr="002D43A6">
              <w:rPr>
                <w:rFonts w:ascii="Arial" w:hAnsi="Arial" w:cs="Arial"/>
                <w:color w:val="000000"/>
                <w:szCs w:val="18"/>
              </w:rPr>
              <w:t>Moeras</w:t>
            </w:r>
          </w:p>
        </w:tc>
      </w:tr>
      <w:tr w:rsidR="00B614BE" w:rsidRPr="002D43A6" w14:paraId="5B4D5C21" w14:textId="77777777">
        <w:trPr>
          <w:trHeight w:val="290"/>
        </w:trPr>
        <w:tc>
          <w:tcPr>
            <w:tcW w:w="2938" w:type="dxa"/>
            <w:shd w:val="clear" w:color="auto" w:fill="auto"/>
            <w:noWrap/>
            <w:vAlign w:val="bottom"/>
            <w:hideMark/>
          </w:tcPr>
          <w:p w14:paraId="21CB4AFF"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Amerongse</w:t>
            </w:r>
            <w:proofErr w:type="spellEnd"/>
            <w:r w:rsidRPr="002D43A6">
              <w:rPr>
                <w:rFonts w:ascii="Arial" w:hAnsi="Arial" w:cs="Arial"/>
                <w:color w:val="000000"/>
                <w:szCs w:val="18"/>
              </w:rPr>
              <w:t xml:space="preserve"> </w:t>
            </w:r>
            <w:proofErr w:type="spellStart"/>
            <w:r w:rsidRPr="002D43A6">
              <w:rPr>
                <w:rFonts w:ascii="Arial" w:hAnsi="Arial" w:cs="Arial"/>
                <w:color w:val="000000"/>
                <w:szCs w:val="18"/>
              </w:rPr>
              <w:t>Bovenpolder</w:t>
            </w:r>
            <w:proofErr w:type="spellEnd"/>
            <w:r w:rsidRPr="002D43A6">
              <w:rPr>
                <w:rFonts w:ascii="Arial" w:hAnsi="Arial" w:cs="Arial"/>
                <w:color w:val="000000"/>
                <w:szCs w:val="18"/>
              </w:rPr>
              <w:t xml:space="preserve"> West</w:t>
            </w:r>
          </w:p>
        </w:tc>
        <w:tc>
          <w:tcPr>
            <w:tcW w:w="922" w:type="dxa"/>
            <w:shd w:val="clear" w:color="auto" w:fill="auto"/>
            <w:noWrap/>
            <w:vAlign w:val="bottom"/>
            <w:hideMark/>
          </w:tcPr>
          <w:p w14:paraId="0F08D089"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203</w:t>
            </w:r>
          </w:p>
        </w:tc>
        <w:tc>
          <w:tcPr>
            <w:tcW w:w="3031" w:type="dxa"/>
            <w:shd w:val="clear" w:color="auto" w:fill="auto"/>
            <w:noWrap/>
            <w:vAlign w:val="bottom"/>
            <w:hideMark/>
          </w:tcPr>
          <w:p w14:paraId="6034DE93" w14:textId="77777777" w:rsidR="00B614BE" w:rsidRPr="002D43A6" w:rsidRDefault="00B614BE">
            <w:pPr>
              <w:rPr>
                <w:rFonts w:ascii="Arial" w:hAnsi="Arial" w:cs="Arial"/>
                <w:color w:val="000000"/>
                <w:szCs w:val="18"/>
              </w:rPr>
            </w:pPr>
            <w:r w:rsidRPr="002D43A6">
              <w:rPr>
                <w:rFonts w:ascii="Arial" w:hAnsi="Arial" w:cs="Arial"/>
                <w:color w:val="000000"/>
                <w:szCs w:val="18"/>
              </w:rPr>
              <w:t>Uiterwaarden Neder-Rijn</w:t>
            </w:r>
          </w:p>
        </w:tc>
        <w:tc>
          <w:tcPr>
            <w:tcW w:w="2515" w:type="dxa"/>
            <w:shd w:val="clear" w:color="auto" w:fill="auto"/>
            <w:noWrap/>
            <w:vAlign w:val="bottom"/>
            <w:hideMark/>
          </w:tcPr>
          <w:p w14:paraId="674BA031" w14:textId="77777777" w:rsidR="00B614BE" w:rsidRPr="002D43A6" w:rsidRDefault="00B614BE">
            <w:pPr>
              <w:rPr>
                <w:rFonts w:ascii="Arial" w:hAnsi="Arial" w:cs="Arial"/>
                <w:color w:val="000000"/>
                <w:szCs w:val="18"/>
              </w:rPr>
            </w:pPr>
            <w:r w:rsidRPr="002D43A6">
              <w:rPr>
                <w:rFonts w:ascii="Arial" w:hAnsi="Arial" w:cs="Arial"/>
                <w:color w:val="000000"/>
                <w:szCs w:val="18"/>
              </w:rPr>
              <w:t>Moeras</w:t>
            </w:r>
          </w:p>
        </w:tc>
      </w:tr>
      <w:tr w:rsidR="00B614BE" w:rsidRPr="002D43A6" w14:paraId="654990BC" w14:textId="77777777">
        <w:trPr>
          <w:trHeight w:val="290"/>
        </w:trPr>
        <w:tc>
          <w:tcPr>
            <w:tcW w:w="2938" w:type="dxa"/>
            <w:shd w:val="clear" w:color="auto" w:fill="auto"/>
            <w:noWrap/>
            <w:vAlign w:val="bottom"/>
            <w:hideMark/>
          </w:tcPr>
          <w:p w14:paraId="41D44025"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Amerongse</w:t>
            </w:r>
            <w:proofErr w:type="spellEnd"/>
            <w:r w:rsidRPr="002D43A6">
              <w:rPr>
                <w:rFonts w:ascii="Arial" w:hAnsi="Arial" w:cs="Arial"/>
                <w:color w:val="000000"/>
                <w:szCs w:val="18"/>
              </w:rPr>
              <w:t xml:space="preserve"> </w:t>
            </w:r>
            <w:proofErr w:type="spellStart"/>
            <w:r w:rsidRPr="002D43A6">
              <w:rPr>
                <w:rFonts w:ascii="Arial" w:hAnsi="Arial" w:cs="Arial"/>
                <w:color w:val="000000"/>
                <w:szCs w:val="18"/>
              </w:rPr>
              <w:t>Bovenpolder</w:t>
            </w:r>
            <w:proofErr w:type="spellEnd"/>
            <w:r w:rsidRPr="002D43A6">
              <w:rPr>
                <w:rFonts w:ascii="Arial" w:hAnsi="Arial" w:cs="Arial"/>
                <w:color w:val="000000"/>
                <w:szCs w:val="18"/>
              </w:rPr>
              <w:t xml:space="preserve"> Zuid</w:t>
            </w:r>
          </w:p>
        </w:tc>
        <w:tc>
          <w:tcPr>
            <w:tcW w:w="922" w:type="dxa"/>
            <w:shd w:val="clear" w:color="auto" w:fill="auto"/>
            <w:noWrap/>
            <w:vAlign w:val="bottom"/>
            <w:hideMark/>
          </w:tcPr>
          <w:p w14:paraId="06ADA356"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125</w:t>
            </w:r>
          </w:p>
        </w:tc>
        <w:tc>
          <w:tcPr>
            <w:tcW w:w="3031" w:type="dxa"/>
            <w:shd w:val="clear" w:color="auto" w:fill="auto"/>
            <w:noWrap/>
            <w:vAlign w:val="bottom"/>
            <w:hideMark/>
          </w:tcPr>
          <w:p w14:paraId="4E5FD031" w14:textId="77777777" w:rsidR="00B614BE" w:rsidRPr="002D43A6" w:rsidRDefault="00B614BE">
            <w:pPr>
              <w:rPr>
                <w:rFonts w:ascii="Arial" w:hAnsi="Arial" w:cs="Arial"/>
                <w:color w:val="000000"/>
                <w:szCs w:val="18"/>
              </w:rPr>
            </w:pPr>
            <w:r w:rsidRPr="002D43A6">
              <w:rPr>
                <w:rFonts w:ascii="Arial" w:hAnsi="Arial" w:cs="Arial"/>
                <w:color w:val="000000"/>
                <w:szCs w:val="18"/>
              </w:rPr>
              <w:t>Uiterwaarden Neder-Rijn</w:t>
            </w:r>
          </w:p>
        </w:tc>
        <w:tc>
          <w:tcPr>
            <w:tcW w:w="2515" w:type="dxa"/>
            <w:shd w:val="clear" w:color="auto" w:fill="auto"/>
            <w:noWrap/>
            <w:vAlign w:val="bottom"/>
            <w:hideMark/>
          </w:tcPr>
          <w:p w14:paraId="4CC2B93F" w14:textId="77777777" w:rsidR="00B614BE" w:rsidRPr="002D43A6" w:rsidRDefault="00B614BE">
            <w:pPr>
              <w:rPr>
                <w:rFonts w:ascii="Arial" w:hAnsi="Arial" w:cs="Arial"/>
                <w:color w:val="000000"/>
                <w:szCs w:val="18"/>
              </w:rPr>
            </w:pPr>
            <w:r w:rsidRPr="002D43A6">
              <w:rPr>
                <w:rFonts w:ascii="Arial" w:hAnsi="Arial" w:cs="Arial"/>
                <w:color w:val="000000"/>
                <w:szCs w:val="18"/>
              </w:rPr>
              <w:t>Moeras/agrarisch</w:t>
            </w:r>
          </w:p>
        </w:tc>
      </w:tr>
      <w:tr w:rsidR="00B614BE" w:rsidRPr="002D43A6" w14:paraId="594D1FF6" w14:textId="77777777">
        <w:trPr>
          <w:trHeight w:val="290"/>
        </w:trPr>
        <w:tc>
          <w:tcPr>
            <w:tcW w:w="2938" w:type="dxa"/>
            <w:shd w:val="clear" w:color="auto" w:fill="auto"/>
            <w:noWrap/>
            <w:vAlign w:val="bottom"/>
            <w:hideMark/>
          </w:tcPr>
          <w:p w14:paraId="524256E2"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Amerongse</w:t>
            </w:r>
            <w:proofErr w:type="spellEnd"/>
            <w:r w:rsidRPr="002D43A6">
              <w:rPr>
                <w:rFonts w:ascii="Arial" w:hAnsi="Arial" w:cs="Arial"/>
                <w:color w:val="000000"/>
                <w:szCs w:val="18"/>
              </w:rPr>
              <w:t xml:space="preserve"> Bos</w:t>
            </w:r>
          </w:p>
        </w:tc>
        <w:tc>
          <w:tcPr>
            <w:tcW w:w="922" w:type="dxa"/>
            <w:shd w:val="clear" w:color="auto" w:fill="auto"/>
            <w:noWrap/>
            <w:vAlign w:val="bottom"/>
            <w:hideMark/>
          </w:tcPr>
          <w:p w14:paraId="560C0D18"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66</w:t>
            </w:r>
          </w:p>
        </w:tc>
        <w:tc>
          <w:tcPr>
            <w:tcW w:w="3031" w:type="dxa"/>
            <w:shd w:val="clear" w:color="auto" w:fill="auto"/>
            <w:noWrap/>
            <w:vAlign w:val="bottom"/>
            <w:hideMark/>
          </w:tcPr>
          <w:p w14:paraId="275F2843"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08986451" w14:textId="77777777" w:rsidR="00B614BE" w:rsidRPr="002D43A6" w:rsidRDefault="00B614BE">
            <w:pPr>
              <w:rPr>
                <w:rFonts w:ascii="Arial" w:hAnsi="Arial" w:cs="Arial"/>
                <w:color w:val="000000"/>
                <w:szCs w:val="18"/>
              </w:rPr>
            </w:pPr>
            <w:r w:rsidRPr="002D43A6">
              <w:rPr>
                <w:rFonts w:ascii="Arial" w:hAnsi="Arial" w:cs="Arial"/>
                <w:color w:val="000000"/>
                <w:szCs w:val="18"/>
              </w:rPr>
              <w:t>Bos</w:t>
            </w:r>
          </w:p>
        </w:tc>
      </w:tr>
      <w:tr w:rsidR="00B614BE" w:rsidRPr="002D43A6" w14:paraId="2944926A" w14:textId="77777777">
        <w:trPr>
          <w:trHeight w:val="290"/>
        </w:trPr>
        <w:tc>
          <w:tcPr>
            <w:tcW w:w="2938" w:type="dxa"/>
            <w:shd w:val="clear" w:color="auto" w:fill="auto"/>
            <w:noWrap/>
            <w:vAlign w:val="bottom"/>
            <w:hideMark/>
          </w:tcPr>
          <w:p w14:paraId="7ED00478"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lastRenderedPageBreak/>
              <w:t>Bornia</w:t>
            </w:r>
            <w:proofErr w:type="spellEnd"/>
          </w:p>
        </w:tc>
        <w:tc>
          <w:tcPr>
            <w:tcW w:w="922" w:type="dxa"/>
            <w:shd w:val="clear" w:color="auto" w:fill="auto"/>
            <w:noWrap/>
            <w:vAlign w:val="bottom"/>
            <w:hideMark/>
          </w:tcPr>
          <w:p w14:paraId="0D486336"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180</w:t>
            </w:r>
          </w:p>
        </w:tc>
        <w:tc>
          <w:tcPr>
            <w:tcW w:w="3031" w:type="dxa"/>
            <w:shd w:val="clear" w:color="auto" w:fill="auto"/>
            <w:noWrap/>
            <w:vAlign w:val="bottom"/>
            <w:hideMark/>
          </w:tcPr>
          <w:p w14:paraId="2D12CC96"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453F5249" w14:textId="77777777" w:rsidR="00B614BE" w:rsidRPr="002D43A6" w:rsidRDefault="00B614BE">
            <w:pPr>
              <w:rPr>
                <w:rFonts w:ascii="Arial" w:hAnsi="Arial" w:cs="Arial"/>
                <w:color w:val="000000"/>
                <w:szCs w:val="18"/>
              </w:rPr>
            </w:pPr>
            <w:r w:rsidRPr="002D43A6">
              <w:rPr>
                <w:rFonts w:ascii="Arial" w:hAnsi="Arial" w:cs="Arial"/>
                <w:color w:val="000000"/>
                <w:szCs w:val="18"/>
              </w:rPr>
              <w:t>Bos/stuifzand</w:t>
            </w:r>
          </w:p>
        </w:tc>
      </w:tr>
      <w:tr w:rsidR="00B614BE" w:rsidRPr="002D43A6" w14:paraId="46F212AF" w14:textId="77777777">
        <w:trPr>
          <w:trHeight w:val="290"/>
        </w:trPr>
        <w:tc>
          <w:tcPr>
            <w:tcW w:w="2938" w:type="dxa"/>
            <w:shd w:val="clear" w:color="auto" w:fill="auto"/>
            <w:noWrap/>
            <w:vAlign w:val="bottom"/>
            <w:hideMark/>
          </w:tcPr>
          <w:p w14:paraId="46B1A275" w14:textId="77777777" w:rsidR="00B614BE" w:rsidRPr="002D43A6" w:rsidRDefault="00B614BE">
            <w:pPr>
              <w:rPr>
                <w:rFonts w:ascii="Arial" w:hAnsi="Arial" w:cs="Arial"/>
                <w:color w:val="000000"/>
                <w:szCs w:val="18"/>
              </w:rPr>
            </w:pPr>
            <w:r w:rsidRPr="002D43A6">
              <w:rPr>
                <w:rFonts w:ascii="Arial" w:hAnsi="Arial" w:cs="Arial"/>
                <w:color w:val="000000"/>
                <w:szCs w:val="18"/>
              </w:rPr>
              <w:t>Bosreservaat Galgenberg</w:t>
            </w:r>
          </w:p>
        </w:tc>
        <w:tc>
          <w:tcPr>
            <w:tcW w:w="922" w:type="dxa"/>
            <w:shd w:val="clear" w:color="auto" w:fill="auto"/>
            <w:noWrap/>
            <w:vAlign w:val="bottom"/>
            <w:hideMark/>
          </w:tcPr>
          <w:p w14:paraId="27B233F4"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72</w:t>
            </w:r>
          </w:p>
        </w:tc>
        <w:tc>
          <w:tcPr>
            <w:tcW w:w="3031" w:type="dxa"/>
            <w:shd w:val="clear" w:color="auto" w:fill="auto"/>
            <w:noWrap/>
            <w:vAlign w:val="bottom"/>
            <w:hideMark/>
          </w:tcPr>
          <w:p w14:paraId="7A7FDC1F"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162C9237"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0A66B153" w14:textId="77777777">
        <w:trPr>
          <w:trHeight w:val="290"/>
        </w:trPr>
        <w:tc>
          <w:tcPr>
            <w:tcW w:w="2938" w:type="dxa"/>
            <w:shd w:val="clear" w:color="auto" w:fill="auto"/>
            <w:noWrap/>
            <w:vAlign w:val="bottom"/>
            <w:hideMark/>
          </w:tcPr>
          <w:p w14:paraId="4FC3A116" w14:textId="77777777" w:rsidR="00B614BE" w:rsidRPr="002D43A6" w:rsidRDefault="00B614BE">
            <w:pPr>
              <w:rPr>
                <w:rFonts w:ascii="Arial" w:hAnsi="Arial" w:cs="Arial"/>
                <w:color w:val="000000"/>
                <w:szCs w:val="18"/>
              </w:rPr>
            </w:pPr>
            <w:r w:rsidRPr="002D43A6">
              <w:rPr>
                <w:rFonts w:ascii="Arial" w:hAnsi="Arial" w:cs="Arial"/>
                <w:color w:val="000000"/>
                <w:szCs w:val="18"/>
              </w:rPr>
              <w:t>Defensie - 47 OT Oude Kamp 1</w:t>
            </w:r>
          </w:p>
        </w:tc>
        <w:tc>
          <w:tcPr>
            <w:tcW w:w="922" w:type="dxa"/>
            <w:shd w:val="clear" w:color="auto" w:fill="auto"/>
            <w:noWrap/>
            <w:vAlign w:val="bottom"/>
            <w:hideMark/>
          </w:tcPr>
          <w:p w14:paraId="1F0796D8"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87</w:t>
            </w:r>
          </w:p>
        </w:tc>
        <w:tc>
          <w:tcPr>
            <w:tcW w:w="3031" w:type="dxa"/>
            <w:shd w:val="clear" w:color="auto" w:fill="auto"/>
            <w:noWrap/>
            <w:vAlign w:val="bottom"/>
            <w:hideMark/>
          </w:tcPr>
          <w:p w14:paraId="0132ABBF"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0FF3789C"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09ABD7CF" w14:textId="77777777">
        <w:trPr>
          <w:trHeight w:val="290"/>
        </w:trPr>
        <w:tc>
          <w:tcPr>
            <w:tcW w:w="2938" w:type="dxa"/>
            <w:shd w:val="clear" w:color="auto" w:fill="auto"/>
            <w:noWrap/>
            <w:vAlign w:val="bottom"/>
            <w:hideMark/>
          </w:tcPr>
          <w:p w14:paraId="20AD620F"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Den Treek - </w:t>
            </w:r>
            <w:proofErr w:type="spellStart"/>
            <w:r w:rsidRPr="002D43A6">
              <w:rPr>
                <w:rFonts w:ascii="Arial" w:hAnsi="Arial" w:cs="Arial"/>
                <w:color w:val="000000"/>
                <w:szCs w:val="18"/>
              </w:rPr>
              <w:t>Henschoten</w:t>
            </w:r>
            <w:proofErr w:type="spellEnd"/>
          </w:p>
        </w:tc>
        <w:tc>
          <w:tcPr>
            <w:tcW w:w="922" w:type="dxa"/>
            <w:shd w:val="clear" w:color="auto" w:fill="auto"/>
            <w:noWrap/>
            <w:vAlign w:val="bottom"/>
            <w:hideMark/>
          </w:tcPr>
          <w:p w14:paraId="36978B51"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185</w:t>
            </w:r>
          </w:p>
        </w:tc>
        <w:tc>
          <w:tcPr>
            <w:tcW w:w="3031" w:type="dxa"/>
            <w:shd w:val="clear" w:color="auto" w:fill="auto"/>
            <w:noWrap/>
            <w:vAlign w:val="bottom"/>
            <w:hideMark/>
          </w:tcPr>
          <w:p w14:paraId="6EC8648C"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18C64759"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056470E7" w14:textId="77777777">
        <w:trPr>
          <w:trHeight w:val="290"/>
        </w:trPr>
        <w:tc>
          <w:tcPr>
            <w:tcW w:w="2938" w:type="dxa"/>
            <w:shd w:val="clear" w:color="auto" w:fill="auto"/>
            <w:noWrap/>
            <w:vAlign w:val="bottom"/>
            <w:hideMark/>
          </w:tcPr>
          <w:p w14:paraId="2082D5B3" w14:textId="77777777" w:rsidR="00B614BE" w:rsidRPr="002D43A6" w:rsidRDefault="00B614BE">
            <w:pPr>
              <w:rPr>
                <w:rFonts w:ascii="Arial" w:hAnsi="Arial" w:cs="Arial"/>
                <w:color w:val="000000"/>
                <w:szCs w:val="18"/>
              </w:rPr>
            </w:pPr>
            <w:r w:rsidRPr="002D43A6">
              <w:rPr>
                <w:rFonts w:ascii="Arial" w:hAnsi="Arial" w:cs="Arial"/>
                <w:color w:val="000000"/>
                <w:szCs w:val="18"/>
              </w:rPr>
              <w:t>Den Treek - Leusden</w:t>
            </w:r>
          </w:p>
        </w:tc>
        <w:tc>
          <w:tcPr>
            <w:tcW w:w="922" w:type="dxa"/>
            <w:shd w:val="clear" w:color="auto" w:fill="auto"/>
            <w:noWrap/>
            <w:vAlign w:val="bottom"/>
            <w:hideMark/>
          </w:tcPr>
          <w:p w14:paraId="564D0207"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93</w:t>
            </w:r>
          </w:p>
        </w:tc>
        <w:tc>
          <w:tcPr>
            <w:tcW w:w="3031" w:type="dxa"/>
            <w:shd w:val="clear" w:color="auto" w:fill="auto"/>
            <w:noWrap/>
            <w:vAlign w:val="bottom"/>
            <w:hideMark/>
          </w:tcPr>
          <w:p w14:paraId="6353A3C0"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1ABDFB75"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630ED8DA" w14:textId="77777777">
        <w:trPr>
          <w:trHeight w:val="290"/>
        </w:trPr>
        <w:tc>
          <w:tcPr>
            <w:tcW w:w="2938" w:type="dxa"/>
            <w:shd w:val="clear" w:color="auto" w:fill="auto"/>
            <w:noWrap/>
            <w:vAlign w:val="bottom"/>
            <w:hideMark/>
          </w:tcPr>
          <w:p w14:paraId="794C06A3" w14:textId="77777777" w:rsidR="00B614BE" w:rsidRPr="002D43A6" w:rsidRDefault="00B614BE">
            <w:pPr>
              <w:rPr>
                <w:rFonts w:ascii="Arial" w:hAnsi="Arial" w:cs="Arial"/>
                <w:color w:val="000000"/>
                <w:szCs w:val="18"/>
              </w:rPr>
            </w:pPr>
            <w:r w:rsidRPr="002D43A6">
              <w:rPr>
                <w:rFonts w:ascii="Arial" w:hAnsi="Arial" w:cs="Arial"/>
                <w:color w:val="000000"/>
                <w:szCs w:val="18"/>
              </w:rPr>
              <w:t>Den Treek - Leusden 2</w:t>
            </w:r>
          </w:p>
        </w:tc>
        <w:tc>
          <w:tcPr>
            <w:tcW w:w="922" w:type="dxa"/>
            <w:shd w:val="clear" w:color="auto" w:fill="auto"/>
            <w:noWrap/>
            <w:vAlign w:val="bottom"/>
            <w:hideMark/>
          </w:tcPr>
          <w:p w14:paraId="74A7884F"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130</w:t>
            </w:r>
          </w:p>
        </w:tc>
        <w:tc>
          <w:tcPr>
            <w:tcW w:w="3031" w:type="dxa"/>
            <w:shd w:val="clear" w:color="auto" w:fill="auto"/>
            <w:noWrap/>
            <w:vAlign w:val="bottom"/>
            <w:hideMark/>
          </w:tcPr>
          <w:p w14:paraId="5A252A85"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5EDD18D7"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6A54A46C" w14:textId="77777777">
        <w:trPr>
          <w:trHeight w:val="290"/>
        </w:trPr>
        <w:tc>
          <w:tcPr>
            <w:tcW w:w="2938" w:type="dxa"/>
            <w:shd w:val="clear" w:color="auto" w:fill="auto"/>
            <w:noWrap/>
            <w:vAlign w:val="bottom"/>
            <w:hideMark/>
          </w:tcPr>
          <w:p w14:paraId="4BA220DA" w14:textId="77777777" w:rsidR="00B614BE" w:rsidRPr="002D43A6" w:rsidRDefault="00B614BE">
            <w:pPr>
              <w:rPr>
                <w:rFonts w:ascii="Arial" w:hAnsi="Arial" w:cs="Arial"/>
                <w:color w:val="000000"/>
                <w:szCs w:val="18"/>
              </w:rPr>
            </w:pPr>
            <w:r w:rsidRPr="002D43A6">
              <w:rPr>
                <w:rFonts w:ascii="Arial" w:hAnsi="Arial" w:cs="Arial"/>
                <w:color w:val="000000"/>
                <w:szCs w:val="18"/>
              </w:rPr>
              <w:t>Den Treek - Zevensprong</w:t>
            </w:r>
          </w:p>
        </w:tc>
        <w:tc>
          <w:tcPr>
            <w:tcW w:w="922" w:type="dxa"/>
            <w:shd w:val="clear" w:color="auto" w:fill="auto"/>
            <w:noWrap/>
            <w:vAlign w:val="bottom"/>
            <w:hideMark/>
          </w:tcPr>
          <w:p w14:paraId="25D31620"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150</w:t>
            </w:r>
          </w:p>
        </w:tc>
        <w:tc>
          <w:tcPr>
            <w:tcW w:w="3031" w:type="dxa"/>
            <w:shd w:val="clear" w:color="auto" w:fill="auto"/>
            <w:noWrap/>
            <w:vAlign w:val="bottom"/>
            <w:hideMark/>
          </w:tcPr>
          <w:p w14:paraId="2E0495AE"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00EEF5B4"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5E9AF457" w14:textId="77777777">
        <w:trPr>
          <w:trHeight w:val="290"/>
        </w:trPr>
        <w:tc>
          <w:tcPr>
            <w:tcW w:w="2938" w:type="dxa"/>
            <w:shd w:val="clear" w:color="auto" w:fill="auto"/>
            <w:noWrap/>
            <w:vAlign w:val="bottom"/>
            <w:hideMark/>
          </w:tcPr>
          <w:p w14:paraId="4C34BF9E" w14:textId="77777777" w:rsidR="00B614BE" w:rsidRPr="002D43A6" w:rsidRDefault="00B614BE">
            <w:pPr>
              <w:rPr>
                <w:rFonts w:ascii="Arial" w:hAnsi="Arial" w:cs="Arial"/>
                <w:color w:val="000000"/>
                <w:szCs w:val="18"/>
              </w:rPr>
            </w:pPr>
            <w:r w:rsidRPr="002D43A6">
              <w:rPr>
                <w:rFonts w:ascii="Arial" w:hAnsi="Arial" w:cs="Arial"/>
                <w:color w:val="000000"/>
                <w:szCs w:val="18"/>
              </w:rPr>
              <w:t>Egelmeer</w:t>
            </w:r>
          </w:p>
        </w:tc>
        <w:tc>
          <w:tcPr>
            <w:tcW w:w="922" w:type="dxa"/>
            <w:shd w:val="clear" w:color="auto" w:fill="auto"/>
            <w:noWrap/>
            <w:vAlign w:val="bottom"/>
            <w:hideMark/>
          </w:tcPr>
          <w:p w14:paraId="1EA7E36C"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150</w:t>
            </w:r>
          </w:p>
        </w:tc>
        <w:tc>
          <w:tcPr>
            <w:tcW w:w="3031" w:type="dxa"/>
            <w:shd w:val="clear" w:color="auto" w:fill="auto"/>
            <w:noWrap/>
            <w:vAlign w:val="bottom"/>
            <w:hideMark/>
          </w:tcPr>
          <w:p w14:paraId="29CC639A"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2115DBB8"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7ABE4713" w14:textId="77777777">
        <w:trPr>
          <w:trHeight w:val="290"/>
        </w:trPr>
        <w:tc>
          <w:tcPr>
            <w:tcW w:w="2938" w:type="dxa"/>
            <w:shd w:val="clear" w:color="auto" w:fill="auto"/>
            <w:noWrap/>
            <w:vAlign w:val="bottom"/>
            <w:hideMark/>
          </w:tcPr>
          <w:p w14:paraId="799C86EB"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Heidestein</w:t>
            </w:r>
            <w:proofErr w:type="spellEnd"/>
          </w:p>
        </w:tc>
        <w:tc>
          <w:tcPr>
            <w:tcW w:w="922" w:type="dxa"/>
            <w:shd w:val="clear" w:color="auto" w:fill="auto"/>
            <w:noWrap/>
            <w:vAlign w:val="bottom"/>
            <w:hideMark/>
          </w:tcPr>
          <w:p w14:paraId="04F0D2FF"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171</w:t>
            </w:r>
          </w:p>
        </w:tc>
        <w:tc>
          <w:tcPr>
            <w:tcW w:w="3031" w:type="dxa"/>
            <w:shd w:val="clear" w:color="auto" w:fill="auto"/>
            <w:noWrap/>
            <w:vAlign w:val="bottom"/>
            <w:hideMark/>
          </w:tcPr>
          <w:p w14:paraId="25DB2A39"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63EF9F47"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07B1A6D4" w14:textId="77777777">
        <w:trPr>
          <w:trHeight w:val="290"/>
        </w:trPr>
        <w:tc>
          <w:tcPr>
            <w:tcW w:w="2938" w:type="dxa"/>
            <w:shd w:val="clear" w:color="auto" w:fill="auto"/>
            <w:noWrap/>
            <w:vAlign w:val="bottom"/>
            <w:hideMark/>
          </w:tcPr>
          <w:p w14:paraId="70B98D66" w14:textId="77777777" w:rsidR="00B614BE" w:rsidRPr="002D43A6" w:rsidRDefault="00B614BE">
            <w:pPr>
              <w:rPr>
                <w:rFonts w:ascii="Arial" w:hAnsi="Arial" w:cs="Arial"/>
                <w:color w:val="000000"/>
                <w:szCs w:val="18"/>
              </w:rPr>
            </w:pPr>
            <w:r w:rsidRPr="002D43A6">
              <w:rPr>
                <w:rFonts w:ascii="Arial" w:hAnsi="Arial" w:cs="Arial"/>
                <w:color w:val="000000"/>
                <w:szCs w:val="18"/>
              </w:rPr>
              <w:t>Hoge Kleij</w:t>
            </w:r>
          </w:p>
        </w:tc>
        <w:tc>
          <w:tcPr>
            <w:tcW w:w="922" w:type="dxa"/>
            <w:shd w:val="clear" w:color="auto" w:fill="auto"/>
            <w:noWrap/>
            <w:vAlign w:val="bottom"/>
            <w:hideMark/>
          </w:tcPr>
          <w:p w14:paraId="197278AB"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35</w:t>
            </w:r>
          </w:p>
        </w:tc>
        <w:tc>
          <w:tcPr>
            <w:tcW w:w="3031" w:type="dxa"/>
            <w:shd w:val="clear" w:color="auto" w:fill="auto"/>
            <w:noWrap/>
            <w:vAlign w:val="bottom"/>
            <w:hideMark/>
          </w:tcPr>
          <w:p w14:paraId="578C0047"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30F37A90" w14:textId="77777777" w:rsidR="00B614BE" w:rsidRPr="002D43A6" w:rsidRDefault="00B614BE">
            <w:pPr>
              <w:rPr>
                <w:rFonts w:ascii="Arial" w:hAnsi="Arial" w:cs="Arial"/>
                <w:color w:val="000000"/>
                <w:szCs w:val="18"/>
              </w:rPr>
            </w:pPr>
            <w:r w:rsidRPr="002D43A6">
              <w:rPr>
                <w:rFonts w:ascii="Arial" w:hAnsi="Arial" w:cs="Arial"/>
                <w:color w:val="000000"/>
                <w:szCs w:val="18"/>
              </w:rPr>
              <w:t>Bos</w:t>
            </w:r>
          </w:p>
        </w:tc>
      </w:tr>
      <w:tr w:rsidR="00B614BE" w:rsidRPr="002D43A6" w14:paraId="708526BB" w14:textId="77777777">
        <w:trPr>
          <w:trHeight w:val="290"/>
        </w:trPr>
        <w:tc>
          <w:tcPr>
            <w:tcW w:w="2938" w:type="dxa"/>
            <w:shd w:val="clear" w:color="auto" w:fill="auto"/>
            <w:noWrap/>
            <w:vAlign w:val="bottom"/>
            <w:hideMark/>
          </w:tcPr>
          <w:p w14:paraId="4559D58D" w14:textId="77777777" w:rsidR="00B614BE" w:rsidRPr="002D43A6" w:rsidRDefault="00B614BE">
            <w:pPr>
              <w:rPr>
                <w:rFonts w:ascii="Arial" w:hAnsi="Arial" w:cs="Arial"/>
                <w:color w:val="000000"/>
                <w:szCs w:val="18"/>
              </w:rPr>
            </w:pPr>
            <w:r w:rsidRPr="002D43A6">
              <w:rPr>
                <w:rFonts w:ascii="Arial" w:hAnsi="Arial" w:cs="Arial"/>
                <w:color w:val="000000"/>
                <w:szCs w:val="18"/>
              </w:rPr>
              <w:t xml:space="preserve">Landgoed de </w:t>
            </w:r>
            <w:proofErr w:type="spellStart"/>
            <w:r w:rsidRPr="002D43A6">
              <w:rPr>
                <w:rFonts w:ascii="Arial" w:hAnsi="Arial" w:cs="Arial"/>
                <w:color w:val="000000"/>
                <w:szCs w:val="18"/>
              </w:rPr>
              <w:t>Paltz</w:t>
            </w:r>
            <w:proofErr w:type="spellEnd"/>
          </w:p>
        </w:tc>
        <w:tc>
          <w:tcPr>
            <w:tcW w:w="922" w:type="dxa"/>
            <w:shd w:val="clear" w:color="auto" w:fill="auto"/>
            <w:noWrap/>
            <w:vAlign w:val="bottom"/>
            <w:hideMark/>
          </w:tcPr>
          <w:p w14:paraId="22626774"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84</w:t>
            </w:r>
          </w:p>
        </w:tc>
        <w:tc>
          <w:tcPr>
            <w:tcW w:w="3031" w:type="dxa"/>
            <w:shd w:val="clear" w:color="auto" w:fill="auto"/>
            <w:noWrap/>
            <w:vAlign w:val="bottom"/>
            <w:hideMark/>
          </w:tcPr>
          <w:p w14:paraId="34278FD4"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6CC584D1"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7798EBF5" w14:textId="77777777">
        <w:trPr>
          <w:trHeight w:val="290"/>
        </w:trPr>
        <w:tc>
          <w:tcPr>
            <w:tcW w:w="2938" w:type="dxa"/>
            <w:shd w:val="clear" w:color="auto" w:fill="auto"/>
            <w:noWrap/>
            <w:vAlign w:val="bottom"/>
            <w:hideMark/>
          </w:tcPr>
          <w:p w14:paraId="3F2BC7D9" w14:textId="77777777" w:rsidR="00B614BE" w:rsidRPr="002D43A6" w:rsidRDefault="00B614BE">
            <w:pPr>
              <w:rPr>
                <w:rFonts w:ascii="Arial" w:hAnsi="Arial" w:cs="Arial"/>
                <w:color w:val="000000"/>
                <w:szCs w:val="18"/>
              </w:rPr>
            </w:pPr>
            <w:r w:rsidRPr="002D43A6">
              <w:rPr>
                <w:rFonts w:ascii="Arial" w:hAnsi="Arial" w:cs="Arial"/>
                <w:color w:val="000000"/>
                <w:szCs w:val="18"/>
              </w:rPr>
              <w:t>Landgoed Maarsbergen</w:t>
            </w:r>
          </w:p>
        </w:tc>
        <w:tc>
          <w:tcPr>
            <w:tcW w:w="922" w:type="dxa"/>
            <w:shd w:val="clear" w:color="auto" w:fill="auto"/>
            <w:noWrap/>
            <w:vAlign w:val="bottom"/>
            <w:hideMark/>
          </w:tcPr>
          <w:p w14:paraId="0D9EA9AD"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105</w:t>
            </w:r>
          </w:p>
        </w:tc>
        <w:tc>
          <w:tcPr>
            <w:tcW w:w="3031" w:type="dxa"/>
            <w:shd w:val="clear" w:color="auto" w:fill="auto"/>
            <w:noWrap/>
            <w:vAlign w:val="bottom"/>
            <w:hideMark/>
          </w:tcPr>
          <w:p w14:paraId="1ADFFD29"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1DFFC0EC" w14:textId="77777777" w:rsidR="00B614BE" w:rsidRPr="002D43A6" w:rsidRDefault="00B614BE">
            <w:pPr>
              <w:rPr>
                <w:rFonts w:ascii="Arial" w:hAnsi="Arial" w:cs="Arial"/>
                <w:color w:val="000000"/>
                <w:szCs w:val="18"/>
              </w:rPr>
            </w:pPr>
            <w:r w:rsidRPr="002D43A6">
              <w:rPr>
                <w:rFonts w:ascii="Arial" w:hAnsi="Arial" w:cs="Arial"/>
                <w:color w:val="000000"/>
                <w:szCs w:val="18"/>
              </w:rPr>
              <w:t>Bos</w:t>
            </w:r>
          </w:p>
        </w:tc>
      </w:tr>
      <w:tr w:rsidR="00B614BE" w:rsidRPr="002D43A6" w14:paraId="321AA98B" w14:textId="77777777">
        <w:trPr>
          <w:trHeight w:val="290"/>
        </w:trPr>
        <w:tc>
          <w:tcPr>
            <w:tcW w:w="2938" w:type="dxa"/>
            <w:shd w:val="clear" w:color="auto" w:fill="auto"/>
            <w:noWrap/>
            <w:vAlign w:val="bottom"/>
            <w:hideMark/>
          </w:tcPr>
          <w:p w14:paraId="40A1081F"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Leersumseveld</w:t>
            </w:r>
            <w:proofErr w:type="spellEnd"/>
            <w:r w:rsidRPr="002D43A6">
              <w:rPr>
                <w:rFonts w:ascii="Arial" w:hAnsi="Arial" w:cs="Arial"/>
                <w:color w:val="000000"/>
                <w:szCs w:val="18"/>
              </w:rPr>
              <w:t xml:space="preserve"> Zuidoost</w:t>
            </w:r>
          </w:p>
        </w:tc>
        <w:tc>
          <w:tcPr>
            <w:tcW w:w="922" w:type="dxa"/>
            <w:shd w:val="clear" w:color="auto" w:fill="auto"/>
            <w:noWrap/>
            <w:vAlign w:val="bottom"/>
            <w:hideMark/>
          </w:tcPr>
          <w:p w14:paraId="7CC15950"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97</w:t>
            </w:r>
          </w:p>
        </w:tc>
        <w:tc>
          <w:tcPr>
            <w:tcW w:w="3031" w:type="dxa"/>
            <w:shd w:val="clear" w:color="auto" w:fill="auto"/>
            <w:noWrap/>
            <w:vAlign w:val="bottom"/>
            <w:hideMark/>
          </w:tcPr>
          <w:p w14:paraId="208C39EA"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3E96968E"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0418E14A" w14:textId="77777777">
        <w:trPr>
          <w:trHeight w:val="290"/>
        </w:trPr>
        <w:tc>
          <w:tcPr>
            <w:tcW w:w="2938" w:type="dxa"/>
            <w:shd w:val="clear" w:color="auto" w:fill="auto"/>
            <w:noWrap/>
            <w:vAlign w:val="bottom"/>
            <w:hideMark/>
          </w:tcPr>
          <w:p w14:paraId="43E6F8D0"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Leersumseveld</w:t>
            </w:r>
            <w:proofErr w:type="spellEnd"/>
            <w:r w:rsidRPr="002D43A6">
              <w:rPr>
                <w:rFonts w:ascii="Arial" w:hAnsi="Arial" w:cs="Arial"/>
                <w:color w:val="000000"/>
                <w:szCs w:val="18"/>
              </w:rPr>
              <w:t xml:space="preserve"> Zuidwest</w:t>
            </w:r>
          </w:p>
        </w:tc>
        <w:tc>
          <w:tcPr>
            <w:tcW w:w="922" w:type="dxa"/>
            <w:shd w:val="clear" w:color="auto" w:fill="auto"/>
            <w:noWrap/>
            <w:vAlign w:val="bottom"/>
            <w:hideMark/>
          </w:tcPr>
          <w:p w14:paraId="0EE409B3"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141</w:t>
            </w:r>
          </w:p>
        </w:tc>
        <w:tc>
          <w:tcPr>
            <w:tcW w:w="3031" w:type="dxa"/>
            <w:shd w:val="clear" w:color="auto" w:fill="auto"/>
            <w:noWrap/>
            <w:vAlign w:val="bottom"/>
            <w:hideMark/>
          </w:tcPr>
          <w:p w14:paraId="5D54CC1A"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1926E481"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6EB4D51D" w14:textId="77777777">
        <w:trPr>
          <w:trHeight w:val="290"/>
        </w:trPr>
        <w:tc>
          <w:tcPr>
            <w:tcW w:w="2938" w:type="dxa"/>
            <w:shd w:val="clear" w:color="auto" w:fill="auto"/>
            <w:noWrap/>
            <w:vAlign w:val="bottom"/>
            <w:hideMark/>
          </w:tcPr>
          <w:p w14:paraId="49877EBE" w14:textId="77777777" w:rsidR="00B614BE" w:rsidRPr="002D43A6" w:rsidRDefault="00B614BE">
            <w:pPr>
              <w:rPr>
                <w:rFonts w:ascii="Arial" w:hAnsi="Arial" w:cs="Arial"/>
                <w:color w:val="000000"/>
                <w:szCs w:val="18"/>
              </w:rPr>
            </w:pPr>
            <w:r w:rsidRPr="002D43A6">
              <w:rPr>
                <w:rFonts w:ascii="Arial" w:hAnsi="Arial" w:cs="Arial"/>
                <w:color w:val="000000"/>
                <w:szCs w:val="18"/>
              </w:rPr>
              <w:t>Noordhout</w:t>
            </w:r>
          </w:p>
        </w:tc>
        <w:tc>
          <w:tcPr>
            <w:tcW w:w="922" w:type="dxa"/>
            <w:shd w:val="clear" w:color="auto" w:fill="auto"/>
            <w:noWrap/>
            <w:vAlign w:val="bottom"/>
            <w:hideMark/>
          </w:tcPr>
          <w:p w14:paraId="6E1614F7"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102</w:t>
            </w:r>
          </w:p>
        </w:tc>
        <w:tc>
          <w:tcPr>
            <w:tcW w:w="3031" w:type="dxa"/>
            <w:shd w:val="clear" w:color="auto" w:fill="auto"/>
            <w:noWrap/>
            <w:vAlign w:val="bottom"/>
            <w:hideMark/>
          </w:tcPr>
          <w:p w14:paraId="602F2EAE"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0D1EB93B" w14:textId="77777777" w:rsidR="00B614BE" w:rsidRPr="002D43A6" w:rsidRDefault="00B614BE">
            <w:pPr>
              <w:rPr>
                <w:rFonts w:ascii="Arial" w:hAnsi="Arial" w:cs="Arial"/>
                <w:color w:val="000000"/>
                <w:szCs w:val="18"/>
              </w:rPr>
            </w:pPr>
            <w:r w:rsidRPr="002D43A6">
              <w:rPr>
                <w:rFonts w:ascii="Arial" w:hAnsi="Arial" w:cs="Arial"/>
                <w:color w:val="000000"/>
                <w:szCs w:val="18"/>
              </w:rPr>
              <w:t>Bos</w:t>
            </w:r>
          </w:p>
        </w:tc>
      </w:tr>
      <w:tr w:rsidR="00B614BE" w:rsidRPr="002D43A6" w14:paraId="3D570283" w14:textId="77777777">
        <w:trPr>
          <w:trHeight w:val="290"/>
        </w:trPr>
        <w:tc>
          <w:tcPr>
            <w:tcW w:w="2938" w:type="dxa"/>
            <w:shd w:val="clear" w:color="auto" w:fill="auto"/>
            <w:noWrap/>
            <w:vAlign w:val="bottom"/>
            <w:hideMark/>
          </w:tcPr>
          <w:p w14:paraId="2A609AB8"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Remmerdense</w:t>
            </w:r>
            <w:proofErr w:type="spellEnd"/>
            <w:r w:rsidRPr="002D43A6">
              <w:rPr>
                <w:rFonts w:ascii="Arial" w:hAnsi="Arial" w:cs="Arial"/>
                <w:color w:val="000000"/>
                <w:szCs w:val="18"/>
              </w:rPr>
              <w:t xml:space="preserve"> Heide</w:t>
            </w:r>
          </w:p>
        </w:tc>
        <w:tc>
          <w:tcPr>
            <w:tcW w:w="922" w:type="dxa"/>
            <w:shd w:val="clear" w:color="auto" w:fill="auto"/>
            <w:noWrap/>
            <w:vAlign w:val="bottom"/>
            <w:hideMark/>
          </w:tcPr>
          <w:p w14:paraId="571C4EF2"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116</w:t>
            </w:r>
          </w:p>
        </w:tc>
        <w:tc>
          <w:tcPr>
            <w:tcW w:w="3031" w:type="dxa"/>
            <w:shd w:val="clear" w:color="auto" w:fill="auto"/>
            <w:noWrap/>
            <w:vAlign w:val="bottom"/>
            <w:hideMark/>
          </w:tcPr>
          <w:p w14:paraId="740D8C67"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46D03A3D"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r w:rsidR="00B614BE" w:rsidRPr="002D43A6" w14:paraId="0ECEB9EC" w14:textId="77777777">
        <w:trPr>
          <w:trHeight w:val="290"/>
        </w:trPr>
        <w:tc>
          <w:tcPr>
            <w:tcW w:w="2938" w:type="dxa"/>
            <w:shd w:val="clear" w:color="auto" w:fill="auto"/>
            <w:noWrap/>
            <w:vAlign w:val="bottom"/>
            <w:hideMark/>
          </w:tcPr>
          <w:p w14:paraId="4E0838F3"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Soesterduinen</w:t>
            </w:r>
            <w:proofErr w:type="spellEnd"/>
            <w:r w:rsidRPr="002D43A6">
              <w:rPr>
                <w:rFonts w:ascii="Arial" w:hAnsi="Arial" w:cs="Arial"/>
                <w:color w:val="000000"/>
                <w:szCs w:val="18"/>
              </w:rPr>
              <w:t xml:space="preserve"> - Korte Duinen</w:t>
            </w:r>
          </w:p>
        </w:tc>
        <w:tc>
          <w:tcPr>
            <w:tcW w:w="922" w:type="dxa"/>
            <w:shd w:val="clear" w:color="auto" w:fill="auto"/>
            <w:noWrap/>
            <w:vAlign w:val="bottom"/>
            <w:hideMark/>
          </w:tcPr>
          <w:p w14:paraId="2C7DA88E"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89</w:t>
            </w:r>
          </w:p>
        </w:tc>
        <w:tc>
          <w:tcPr>
            <w:tcW w:w="3031" w:type="dxa"/>
            <w:shd w:val="clear" w:color="auto" w:fill="auto"/>
            <w:noWrap/>
            <w:vAlign w:val="bottom"/>
            <w:hideMark/>
          </w:tcPr>
          <w:p w14:paraId="6BB8271A"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12C0F048" w14:textId="77777777" w:rsidR="00B614BE" w:rsidRPr="002D43A6" w:rsidRDefault="00B614BE">
            <w:pPr>
              <w:rPr>
                <w:rFonts w:ascii="Arial" w:hAnsi="Arial" w:cs="Arial"/>
                <w:color w:val="000000"/>
                <w:szCs w:val="18"/>
              </w:rPr>
            </w:pPr>
            <w:r w:rsidRPr="002D43A6">
              <w:rPr>
                <w:rFonts w:ascii="Arial" w:hAnsi="Arial" w:cs="Arial"/>
                <w:color w:val="000000"/>
                <w:szCs w:val="18"/>
              </w:rPr>
              <w:t>Bos/stuifzand</w:t>
            </w:r>
          </w:p>
        </w:tc>
      </w:tr>
      <w:tr w:rsidR="00B614BE" w:rsidRPr="002D43A6" w14:paraId="61D488A3" w14:textId="77777777">
        <w:trPr>
          <w:trHeight w:val="290"/>
        </w:trPr>
        <w:tc>
          <w:tcPr>
            <w:tcW w:w="2938" w:type="dxa"/>
            <w:shd w:val="clear" w:color="auto" w:fill="auto"/>
            <w:noWrap/>
            <w:vAlign w:val="bottom"/>
            <w:hideMark/>
          </w:tcPr>
          <w:p w14:paraId="2BBF5C51"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Soesterduinen</w:t>
            </w:r>
            <w:proofErr w:type="spellEnd"/>
            <w:r w:rsidRPr="002D43A6">
              <w:rPr>
                <w:rFonts w:ascii="Arial" w:hAnsi="Arial" w:cs="Arial"/>
                <w:color w:val="000000"/>
                <w:szCs w:val="18"/>
              </w:rPr>
              <w:t xml:space="preserve"> - Lange Duinen</w:t>
            </w:r>
          </w:p>
        </w:tc>
        <w:tc>
          <w:tcPr>
            <w:tcW w:w="922" w:type="dxa"/>
            <w:shd w:val="clear" w:color="auto" w:fill="auto"/>
            <w:noWrap/>
            <w:vAlign w:val="bottom"/>
            <w:hideMark/>
          </w:tcPr>
          <w:p w14:paraId="67455123"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172</w:t>
            </w:r>
          </w:p>
        </w:tc>
        <w:tc>
          <w:tcPr>
            <w:tcW w:w="3031" w:type="dxa"/>
            <w:shd w:val="clear" w:color="auto" w:fill="auto"/>
            <w:noWrap/>
            <w:vAlign w:val="bottom"/>
            <w:hideMark/>
          </w:tcPr>
          <w:p w14:paraId="69469104"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53363678" w14:textId="77777777" w:rsidR="00B614BE" w:rsidRPr="002D43A6" w:rsidRDefault="00B614BE">
            <w:pPr>
              <w:rPr>
                <w:rFonts w:ascii="Arial" w:hAnsi="Arial" w:cs="Arial"/>
                <w:color w:val="000000"/>
                <w:szCs w:val="18"/>
              </w:rPr>
            </w:pPr>
            <w:r w:rsidRPr="002D43A6">
              <w:rPr>
                <w:rFonts w:ascii="Arial" w:hAnsi="Arial" w:cs="Arial"/>
                <w:color w:val="000000"/>
                <w:szCs w:val="18"/>
              </w:rPr>
              <w:t>Bos/stuifzand</w:t>
            </w:r>
          </w:p>
        </w:tc>
      </w:tr>
      <w:tr w:rsidR="00B614BE" w:rsidRPr="002D43A6" w14:paraId="214E4D4B" w14:textId="77777777">
        <w:trPr>
          <w:trHeight w:val="290"/>
        </w:trPr>
        <w:tc>
          <w:tcPr>
            <w:tcW w:w="2938" w:type="dxa"/>
            <w:shd w:val="clear" w:color="auto" w:fill="auto"/>
            <w:noWrap/>
            <w:vAlign w:val="bottom"/>
            <w:hideMark/>
          </w:tcPr>
          <w:p w14:paraId="318AB666" w14:textId="77777777" w:rsidR="00B614BE" w:rsidRPr="002D43A6" w:rsidRDefault="00B614BE">
            <w:pPr>
              <w:rPr>
                <w:rFonts w:ascii="Arial" w:hAnsi="Arial" w:cs="Arial"/>
                <w:color w:val="000000"/>
                <w:szCs w:val="18"/>
              </w:rPr>
            </w:pPr>
            <w:proofErr w:type="spellStart"/>
            <w:r w:rsidRPr="002D43A6">
              <w:rPr>
                <w:rFonts w:ascii="Arial" w:hAnsi="Arial" w:cs="Arial"/>
                <w:color w:val="000000"/>
                <w:szCs w:val="18"/>
              </w:rPr>
              <w:t>Stameren</w:t>
            </w:r>
            <w:proofErr w:type="spellEnd"/>
          </w:p>
        </w:tc>
        <w:tc>
          <w:tcPr>
            <w:tcW w:w="922" w:type="dxa"/>
            <w:shd w:val="clear" w:color="auto" w:fill="auto"/>
            <w:noWrap/>
            <w:vAlign w:val="bottom"/>
            <w:hideMark/>
          </w:tcPr>
          <w:p w14:paraId="31843116" w14:textId="77777777" w:rsidR="00B614BE" w:rsidRPr="002D43A6" w:rsidRDefault="00B614BE">
            <w:pPr>
              <w:jc w:val="right"/>
              <w:rPr>
                <w:rFonts w:ascii="Arial" w:hAnsi="Arial" w:cs="Arial"/>
                <w:color w:val="000000"/>
                <w:szCs w:val="18"/>
              </w:rPr>
            </w:pPr>
            <w:r w:rsidRPr="002D43A6">
              <w:rPr>
                <w:rFonts w:ascii="Arial" w:hAnsi="Arial" w:cs="Arial"/>
                <w:color w:val="000000"/>
                <w:szCs w:val="18"/>
              </w:rPr>
              <w:t>85</w:t>
            </w:r>
          </w:p>
        </w:tc>
        <w:tc>
          <w:tcPr>
            <w:tcW w:w="3031" w:type="dxa"/>
            <w:shd w:val="clear" w:color="auto" w:fill="auto"/>
            <w:noWrap/>
            <w:vAlign w:val="bottom"/>
            <w:hideMark/>
          </w:tcPr>
          <w:p w14:paraId="375BDE27" w14:textId="77777777" w:rsidR="00B614BE" w:rsidRPr="002D43A6" w:rsidRDefault="00B614BE">
            <w:pPr>
              <w:rPr>
                <w:rFonts w:ascii="Arial" w:hAnsi="Arial" w:cs="Arial"/>
                <w:color w:val="000000"/>
                <w:szCs w:val="18"/>
              </w:rPr>
            </w:pPr>
            <w:r w:rsidRPr="002D43A6">
              <w:rPr>
                <w:rFonts w:ascii="Arial" w:hAnsi="Arial" w:cs="Arial"/>
                <w:color w:val="000000"/>
                <w:szCs w:val="18"/>
              </w:rPr>
              <w:t>Utrechtse Heuvelrug</w:t>
            </w:r>
          </w:p>
        </w:tc>
        <w:tc>
          <w:tcPr>
            <w:tcW w:w="2515" w:type="dxa"/>
            <w:shd w:val="clear" w:color="auto" w:fill="auto"/>
            <w:noWrap/>
            <w:vAlign w:val="bottom"/>
            <w:hideMark/>
          </w:tcPr>
          <w:p w14:paraId="5A664ABE" w14:textId="77777777" w:rsidR="00B614BE" w:rsidRPr="002D43A6" w:rsidRDefault="00B614BE">
            <w:pPr>
              <w:rPr>
                <w:rFonts w:ascii="Arial" w:hAnsi="Arial" w:cs="Arial"/>
                <w:color w:val="000000"/>
                <w:szCs w:val="18"/>
              </w:rPr>
            </w:pPr>
            <w:r w:rsidRPr="002D43A6">
              <w:rPr>
                <w:rFonts w:ascii="Arial" w:hAnsi="Arial" w:cs="Arial"/>
                <w:color w:val="000000"/>
                <w:szCs w:val="18"/>
              </w:rPr>
              <w:t>Bos/heide</w:t>
            </w:r>
          </w:p>
        </w:tc>
      </w:tr>
    </w:tbl>
    <w:p w14:paraId="3B7ADADB" w14:textId="25550C68" w:rsidR="00675AE9" w:rsidRDefault="00675AE9" w:rsidP="00510C41">
      <w:pPr>
        <w:spacing w:line="240" w:lineRule="auto"/>
        <w:rPr>
          <w:noProof/>
        </w:rPr>
      </w:pPr>
    </w:p>
    <w:p w14:paraId="7898B185" w14:textId="77777777" w:rsidR="008B39DA" w:rsidRDefault="008B39DA" w:rsidP="00510C41">
      <w:pPr>
        <w:spacing w:line="240" w:lineRule="auto"/>
        <w:rPr>
          <w:rFonts w:ascii="Arial" w:eastAsiaTheme="minorEastAsia" w:hAnsi="Arial" w:cs="Arial"/>
        </w:rPr>
      </w:pPr>
    </w:p>
    <w:p w14:paraId="19DD0076" w14:textId="3B835790" w:rsidR="00C14706" w:rsidRDefault="00AC0134" w:rsidP="00C14706">
      <w:pPr>
        <w:spacing w:line="240" w:lineRule="auto"/>
        <w:rPr>
          <w:rFonts w:ascii="Arial" w:eastAsiaTheme="minorEastAsia" w:hAnsi="Arial" w:cs="Arial"/>
        </w:rPr>
      </w:pPr>
      <w:r w:rsidRPr="11C32F6D">
        <w:rPr>
          <w:rFonts w:ascii="Arial" w:eastAsiaTheme="minorEastAsia" w:hAnsi="Arial" w:cs="Arial"/>
        </w:rPr>
        <w:t xml:space="preserve">Voor de Watervogeltellingen gaat het om </w:t>
      </w:r>
      <w:r w:rsidR="00F049D3" w:rsidRPr="11C32F6D">
        <w:rPr>
          <w:rFonts w:ascii="Arial" w:eastAsiaTheme="minorEastAsia" w:hAnsi="Arial" w:cs="Arial"/>
        </w:rPr>
        <w:t>onderstaande 30 telgebieden</w:t>
      </w:r>
      <w:r w:rsidR="00760E49">
        <w:rPr>
          <w:rFonts w:ascii="Arial" w:eastAsiaTheme="minorEastAsia" w:hAnsi="Arial" w:cs="Arial"/>
        </w:rPr>
        <w:t>, Figuur 2</w:t>
      </w:r>
      <w:r w:rsidR="00F049D3" w:rsidRPr="11C32F6D">
        <w:rPr>
          <w:rFonts w:ascii="Arial" w:eastAsiaTheme="minorEastAsia" w:hAnsi="Arial" w:cs="Arial"/>
        </w:rPr>
        <w:t>.</w:t>
      </w:r>
    </w:p>
    <w:p w14:paraId="4E677F7D" w14:textId="77777777" w:rsidR="00C14706" w:rsidRDefault="00C14706" w:rsidP="00C14706">
      <w:pPr>
        <w:spacing w:line="240" w:lineRule="auto"/>
      </w:pPr>
      <w:r>
        <w:rPr>
          <w:noProof/>
        </w:rPr>
        <w:drawing>
          <wp:inline distT="0" distB="0" distL="0" distR="0" wp14:anchorId="18ABBF55" wp14:editId="0FD7D874">
            <wp:extent cx="5191125" cy="2984897"/>
            <wp:effectExtent l="0" t="0" r="0" b="0"/>
            <wp:docPr id="74043422" name="Afbeelding 74043422" descr="Afbeelding met kaart, tekst, atla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43422" name="Afbeelding 74043422" descr="Afbeelding met kaart, tekst, atlas&#10;&#10;Automatisch gegenereerde beschrijving"/>
                    <pic:cNvPicPr/>
                  </pic:nvPicPr>
                  <pic:blipFill>
                    <a:blip r:embed="rId26">
                      <a:extLst>
                        <a:ext uri="{28A0092B-C50C-407E-A947-70E740481C1C}">
                          <a14:useLocalDpi xmlns:a14="http://schemas.microsoft.com/office/drawing/2010/main" val="0"/>
                        </a:ext>
                      </a:extLst>
                    </a:blip>
                    <a:stretch>
                      <a:fillRect/>
                    </a:stretch>
                  </pic:blipFill>
                  <pic:spPr>
                    <a:xfrm>
                      <a:off x="0" y="0"/>
                      <a:ext cx="5191125" cy="2984897"/>
                    </a:xfrm>
                    <a:prstGeom prst="rect">
                      <a:avLst/>
                    </a:prstGeom>
                  </pic:spPr>
                </pic:pic>
              </a:graphicData>
            </a:graphic>
          </wp:inline>
        </w:drawing>
      </w:r>
    </w:p>
    <w:p w14:paraId="6142A36F" w14:textId="12DDBFD6" w:rsidR="00C14706" w:rsidRDefault="00C14706" w:rsidP="00C14706">
      <w:pPr>
        <w:spacing w:line="240" w:lineRule="auto"/>
        <w:rPr>
          <w:i/>
          <w:iCs/>
        </w:rPr>
      </w:pPr>
      <w:r w:rsidRPr="168CB6C8">
        <w:rPr>
          <w:i/>
          <w:iCs/>
        </w:rPr>
        <w:t xml:space="preserve">Figuur 2: </w:t>
      </w:r>
      <w:r w:rsidR="008B39DA" w:rsidRPr="003A7921">
        <w:rPr>
          <w:rFonts w:ascii="Arial" w:hAnsi="Arial" w:cs="Arial"/>
          <w:i/>
          <w:iCs/>
          <w:noProof/>
          <w:szCs w:val="18"/>
        </w:rPr>
        <w:t>Ligging en begrenzing van de te karteren telgebieden</w:t>
      </w:r>
      <w:r w:rsidR="008B39DA">
        <w:rPr>
          <w:rFonts w:ascii="Arial" w:hAnsi="Arial" w:cs="Arial"/>
          <w:i/>
          <w:iCs/>
          <w:noProof/>
          <w:szCs w:val="18"/>
        </w:rPr>
        <w:t xml:space="preserve"> watervogels</w:t>
      </w:r>
      <w:r w:rsidR="008B39DA" w:rsidRPr="003A7921">
        <w:rPr>
          <w:rFonts w:ascii="Arial" w:hAnsi="Arial" w:cs="Arial"/>
          <w:i/>
          <w:iCs/>
          <w:noProof/>
          <w:szCs w:val="18"/>
        </w:rPr>
        <w:t>.</w:t>
      </w:r>
    </w:p>
    <w:p w14:paraId="492E6B6A" w14:textId="77777777" w:rsidR="00575D16" w:rsidRDefault="00575D16" w:rsidP="00C14706">
      <w:pPr>
        <w:spacing w:line="240" w:lineRule="auto"/>
        <w:rPr>
          <w:i/>
          <w:iCs/>
        </w:rPr>
      </w:pPr>
    </w:p>
    <w:p w14:paraId="6A864C57" w14:textId="353E3A73" w:rsidR="008B39DA" w:rsidRDefault="00575D16" w:rsidP="008B39DA">
      <w:pPr>
        <w:spacing w:line="240" w:lineRule="auto"/>
        <w:rPr>
          <w:rFonts w:ascii="Arial" w:eastAsiaTheme="minorEastAsia" w:hAnsi="Arial" w:cs="Arial"/>
        </w:rPr>
      </w:pPr>
      <w:r>
        <w:rPr>
          <w:i/>
          <w:iCs/>
        </w:rPr>
        <w:t xml:space="preserve">Tabel </w:t>
      </w:r>
      <w:r w:rsidR="00B91BFA">
        <w:rPr>
          <w:i/>
          <w:iCs/>
        </w:rPr>
        <w:t xml:space="preserve">2: </w:t>
      </w:r>
      <w:r w:rsidR="008B39DA" w:rsidRPr="000C6DE1">
        <w:rPr>
          <w:rFonts w:ascii="Arial" w:hAnsi="Arial" w:cs="Arial"/>
          <w:i/>
          <w:iCs/>
          <w:szCs w:val="18"/>
        </w:rPr>
        <w:t>Overzicht van de te karteren telgebieden</w:t>
      </w:r>
      <w:r w:rsidR="008B39DA">
        <w:rPr>
          <w:rFonts w:ascii="Arial" w:hAnsi="Arial" w:cs="Arial"/>
          <w:i/>
          <w:iCs/>
          <w:szCs w:val="18"/>
        </w:rPr>
        <w:t xml:space="preserve"> watervogels</w:t>
      </w:r>
      <w:r w:rsidR="008B39DA" w:rsidRPr="000C6DE1">
        <w:rPr>
          <w:rFonts w:ascii="Arial" w:hAnsi="Arial" w:cs="Arial"/>
          <w:i/>
          <w:iCs/>
          <w:szCs w:val="18"/>
        </w:rPr>
        <w:t>.</w:t>
      </w:r>
    </w:p>
    <w:tbl>
      <w:tblPr>
        <w:tblW w:w="5949" w:type="dxa"/>
        <w:tblCellMar>
          <w:top w:w="15" w:type="dxa"/>
          <w:bottom w:w="15" w:type="dxa"/>
        </w:tblCellMar>
        <w:tblLook w:val="04A0" w:firstRow="1" w:lastRow="0" w:firstColumn="1" w:lastColumn="0" w:noHBand="0" w:noVBand="1"/>
      </w:tblPr>
      <w:tblGrid>
        <w:gridCol w:w="1838"/>
        <w:gridCol w:w="1360"/>
        <w:gridCol w:w="1333"/>
        <w:gridCol w:w="1418"/>
      </w:tblGrid>
      <w:tr w:rsidR="00252ED8" w:rsidRPr="00252ED8" w14:paraId="6FA22043"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shd w:val="clear" w:color="000000" w:fill="E7E6E6"/>
            <w:noWrap/>
            <w:vAlign w:val="bottom"/>
            <w:hideMark/>
          </w:tcPr>
          <w:p w14:paraId="5F546401" w14:textId="77777777" w:rsidR="00252ED8" w:rsidRPr="00252ED8" w:rsidRDefault="00252ED8" w:rsidP="00252ED8">
            <w:pPr>
              <w:spacing w:line="240" w:lineRule="auto"/>
              <w:rPr>
                <w:rFonts w:ascii="Arial" w:hAnsi="Arial" w:cs="Arial"/>
                <w:b/>
                <w:bCs/>
                <w:color w:val="000000"/>
                <w:spacing w:val="0"/>
                <w:szCs w:val="18"/>
                <w:lang w:val="en-GB" w:eastAsia="en-GB"/>
              </w:rPr>
            </w:pPr>
            <w:r w:rsidRPr="00252ED8">
              <w:rPr>
                <w:rFonts w:ascii="Arial" w:hAnsi="Arial" w:cs="Arial"/>
                <w:b/>
                <w:bCs/>
                <w:color w:val="000000"/>
                <w:spacing w:val="0"/>
                <w:szCs w:val="18"/>
                <w:lang w:val="en-GB" w:eastAsia="en-GB"/>
              </w:rPr>
              <w:t>Plot code</w:t>
            </w:r>
          </w:p>
        </w:tc>
        <w:tc>
          <w:tcPr>
            <w:tcW w:w="1360" w:type="dxa"/>
            <w:tcBorders>
              <w:top w:val="single" w:sz="4" w:space="0" w:color="000000"/>
              <w:left w:val="single" w:sz="4" w:space="0" w:color="000000"/>
              <w:bottom w:val="single" w:sz="4" w:space="0" w:color="000000"/>
              <w:right w:val="single" w:sz="4" w:space="0" w:color="000000"/>
            </w:tcBorders>
            <w:shd w:val="clear" w:color="000000" w:fill="E7E6E6"/>
            <w:noWrap/>
            <w:vAlign w:val="bottom"/>
            <w:hideMark/>
          </w:tcPr>
          <w:p w14:paraId="438D65D0" w14:textId="4EC272F7" w:rsidR="00252ED8" w:rsidRPr="00252ED8" w:rsidRDefault="00252ED8" w:rsidP="00252ED8">
            <w:pPr>
              <w:spacing w:line="240" w:lineRule="auto"/>
              <w:rPr>
                <w:rFonts w:ascii="Arial" w:hAnsi="Arial" w:cs="Arial"/>
                <w:b/>
                <w:bCs/>
                <w:color w:val="000000"/>
                <w:spacing w:val="0"/>
                <w:szCs w:val="18"/>
                <w:lang w:val="en-GB" w:eastAsia="en-GB"/>
              </w:rPr>
            </w:pPr>
            <w:r w:rsidRPr="00252ED8">
              <w:rPr>
                <w:rFonts w:ascii="Arial" w:hAnsi="Arial" w:cs="Arial"/>
                <w:b/>
                <w:bCs/>
                <w:color w:val="000000"/>
                <w:spacing w:val="0"/>
                <w:szCs w:val="18"/>
                <w:lang w:val="en-GB" w:eastAsia="en-GB"/>
              </w:rPr>
              <w:t xml:space="preserve">Plot </w:t>
            </w:r>
            <w:proofErr w:type="spellStart"/>
            <w:r w:rsidRPr="00252ED8">
              <w:rPr>
                <w:rFonts w:ascii="Arial" w:hAnsi="Arial" w:cs="Arial"/>
                <w:b/>
                <w:bCs/>
                <w:color w:val="000000"/>
                <w:spacing w:val="0"/>
                <w:szCs w:val="18"/>
                <w:lang w:val="en-GB" w:eastAsia="en-GB"/>
              </w:rPr>
              <w:t>gr</w:t>
            </w:r>
            <w:r w:rsidR="00476C87">
              <w:rPr>
                <w:rFonts w:ascii="Arial" w:hAnsi="Arial" w:cs="Arial"/>
                <w:b/>
                <w:bCs/>
                <w:color w:val="000000"/>
                <w:spacing w:val="0"/>
                <w:szCs w:val="18"/>
                <w:lang w:val="en-GB" w:eastAsia="en-GB"/>
              </w:rPr>
              <w:t>o</w:t>
            </w:r>
            <w:r w:rsidRPr="00252ED8">
              <w:rPr>
                <w:rFonts w:ascii="Arial" w:hAnsi="Arial" w:cs="Arial"/>
                <w:b/>
                <w:bCs/>
                <w:color w:val="000000"/>
                <w:spacing w:val="0"/>
                <w:szCs w:val="18"/>
                <w:lang w:val="en-GB" w:eastAsia="en-GB"/>
              </w:rPr>
              <w:t>otte</w:t>
            </w:r>
            <w:proofErr w:type="spellEnd"/>
            <w:r w:rsidRPr="00252ED8">
              <w:rPr>
                <w:rFonts w:ascii="Arial" w:hAnsi="Arial" w:cs="Arial"/>
                <w:b/>
                <w:bCs/>
                <w:color w:val="000000"/>
                <w:spacing w:val="0"/>
                <w:szCs w:val="18"/>
                <w:lang w:val="en-GB" w:eastAsia="en-GB"/>
              </w:rPr>
              <w:t xml:space="preserve"> (ha)</w:t>
            </w:r>
          </w:p>
        </w:tc>
        <w:tc>
          <w:tcPr>
            <w:tcW w:w="1333" w:type="dxa"/>
            <w:tcBorders>
              <w:top w:val="single" w:sz="4" w:space="0" w:color="000000"/>
              <w:left w:val="single" w:sz="4" w:space="0" w:color="000000"/>
              <w:bottom w:val="single" w:sz="4" w:space="0" w:color="000000"/>
              <w:right w:val="single" w:sz="4" w:space="0" w:color="000000"/>
            </w:tcBorders>
            <w:shd w:val="clear" w:color="000000" w:fill="E7E6E6"/>
            <w:noWrap/>
            <w:vAlign w:val="bottom"/>
            <w:hideMark/>
          </w:tcPr>
          <w:p w14:paraId="2287A22C" w14:textId="77777777" w:rsidR="00252ED8" w:rsidRPr="00252ED8" w:rsidRDefault="00252ED8" w:rsidP="00252ED8">
            <w:pPr>
              <w:spacing w:line="240" w:lineRule="auto"/>
              <w:rPr>
                <w:rFonts w:ascii="Arial" w:hAnsi="Arial" w:cs="Arial"/>
                <w:b/>
                <w:bCs/>
                <w:color w:val="000000"/>
                <w:spacing w:val="0"/>
                <w:szCs w:val="18"/>
                <w:lang w:val="en-GB" w:eastAsia="en-GB"/>
              </w:rPr>
            </w:pPr>
            <w:r w:rsidRPr="00252ED8">
              <w:rPr>
                <w:rFonts w:ascii="Arial" w:hAnsi="Arial" w:cs="Arial"/>
                <w:b/>
                <w:bCs/>
                <w:color w:val="000000"/>
                <w:spacing w:val="0"/>
                <w:szCs w:val="18"/>
                <w:lang w:val="en-GB" w:eastAsia="en-GB"/>
              </w:rPr>
              <w:t>Plot code</w:t>
            </w:r>
          </w:p>
        </w:tc>
        <w:tc>
          <w:tcPr>
            <w:tcW w:w="1418" w:type="dxa"/>
            <w:tcBorders>
              <w:top w:val="single" w:sz="4" w:space="0" w:color="000000"/>
              <w:left w:val="single" w:sz="4" w:space="0" w:color="000000"/>
              <w:bottom w:val="single" w:sz="4" w:space="0" w:color="000000"/>
              <w:right w:val="single" w:sz="4" w:space="0" w:color="000000"/>
            </w:tcBorders>
            <w:shd w:val="clear" w:color="000000" w:fill="E7E6E6"/>
            <w:noWrap/>
            <w:vAlign w:val="bottom"/>
            <w:hideMark/>
          </w:tcPr>
          <w:p w14:paraId="48654202" w14:textId="516DEE4B" w:rsidR="00252ED8" w:rsidRPr="00252ED8" w:rsidRDefault="00252ED8" w:rsidP="00252ED8">
            <w:pPr>
              <w:spacing w:line="240" w:lineRule="auto"/>
              <w:rPr>
                <w:rFonts w:ascii="Arial" w:hAnsi="Arial" w:cs="Arial"/>
                <w:b/>
                <w:bCs/>
                <w:color w:val="000000"/>
                <w:spacing w:val="0"/>
                <w:szCs w:val="18"/>
                <w:lang w:val="en-GB" w:eastAsia="en-GB"/>
              </w:rPr>
            </w:pPr>
            <w:r w:rsidRPr="00252ED8">
              <w:rPr>
                <w:rFonts w:ascii="Arial" w:hAnsi="Arial" w:cs="Arial"/>
                <w:b/>
                <w:bCs/>
                <w:color w:val="000000"/>
                <w:spacing w:val="0"/>
                <w:szCs w:val="18"/>
                <w:lang w:val="en-GB" w:eastAsia="en-GB"/>
              </w:rPr>
              <w:t xml:space="preserve">Plot </w:t>
            </w:r>
            <w:proofErr w:type="spellStart"/>
            <w:r w:rsidRPr="00252ED8">
              <w:rPr>
                <w:rFonts w:ascii="Arial" w:hAnsi="Arial" w:cs="Arial"/>
                <w:b/>
                <w:bCs/>
                <w:color w:val="000000"/>
                <w:spacing w:val="0"/>
                <w:szCs w:val="18"/>
                <w:lang w:val="en-GB" w:eastAsia="en-GB"/>
              </w:rPr>
              <w:t>gro</w:t>
            </w:r>
            <w:r w:rsidR="00476C87">
              <w:rPr>
                <w:rFonts w:ascii="Arial" w:hAnsi="Arial" w:cs="Arial"/>
                <w:b/>
                <w:bCs/>
                <w:color w:val="000000"/>
                <w:spacing w:val="0"/>
                <w:szCs w:val="18"/>
                <w:lang w:val="en-GB" w:eastAsia="en-GB"/>
              </w:rPr>
              <w:t>o</w:t>
            </w:r>
            <w:r w:rsidRPr="00252ED8">
              <w:rPr>
                <w:rFonts w:ascii="Arial" w:hAnsi="Arial" w:cs="Arial"/>
                <w:b/>
                <w:bCs/>
                <w:color w:val="000000"/>
                <w:spacing w:val="0"/>
                <w:szCs w:val="18"/>
                <w:lang w:val="en-GB" w:eastAsia="en-GB"/>
              </w:rPr>
              <w:t>tte</w:t>
            </w:r>
            <w:proofErr w:type="spellEnd"/>
            <w:r w:rsidRPr="00252ED8">
              <w:rPr>
                <w:rFonts w:ascii="Arial" w:hAnsi="Arial" w:cs="Arial"/>
                <w:b/>
                <w:bCs/>
                <w:color w:val="000000"/>
                <w:spacing w:val="0"/>
                <w:szCs w:val="18"/>
                <w:lang w:val="en-GB" w:eastAsia="en-GB"/>
              </w:rPr>
              <w:t xml:space="preserve"> (ha)</w:t>
            </w:r>
          </w:p>
        </w:tc>
      </w:tr>
      <w:tr w:rsidR="00617CAD" w:rsidRPr="00252ED8" w14:paraId="30BA76CA"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39BCACDE"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UT1150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16408450"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1160</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4420A55D"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UT3111</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3374B262"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127</w:t>
            </w:r>
          </w:p>
        </w:tc>
      </w:tr>
      <w:tr w:rsidR="00617CAD" w:rsidRPr="00252ED8" w14:paraId="56FB6B59"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6561B486"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UT1271</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70576A6B"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423</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649A80BB"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UT3112</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16497B80"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359</w:t>
            </w:r>
          </w:p>
        </w:tc>
      </w:tr>
      <w:tr w:rsidR="00617CAD" w:rsidRPr="00252ED8" w14:paraId="55EC7651"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35A4F8E2"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UT1272</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14ECB57E"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175</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57FB6FE0"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UT3113</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63FFBAB1"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350</w:t>
            </w:r>
          </w:p>
        </w:tc>
      </w:tr>
      <w:tr w:rsidR="00617CAD" w:rsidRPr="00252ED8" w14:paraId="01A7F2D1"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682B1032"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lastRenderedPageBreak/>
              <w:t>UT1293</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57193125"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217</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7C7F3041"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UT3114</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366B2952"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190</w:t>
            </w:r>
          </w:p>
        </w:tc>
      </w:tr>
      <w:tr w:rsidR="00617CAD" w:rsidRPr="00252ED8" w14:paraId="5B590CBF"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1C3FE168"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UT1333</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59B70668"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301</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5D7DA363"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UT3120</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37F2047A"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914</w:t>
            </w:r>
          </w:p>
        </w:tc>
      </w:tr>
      <w:tr w:rsidR="00617CAD" w:rsidRPr="00252ED8" w14:paraId="1473F941"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28C6A752"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UT1341</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680DBDEB"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335</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723BC4FF"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UT3141</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7A0168AA"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449</w:t>
            </w:r>
          </w:p>
        </w:tc>
      </w:tr>
      <w:tr w:rsidR="00617CAD" w:rsidRPr="00252ED8" w14:paraId="4A0F4D71"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1846EBAC"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UT1343</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73CBE791"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295</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707FADD1"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UT3142</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6D3C2CC6"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603</w:t>
            </w:r>
          </w:p>
        </w:tc>
      </w:tr>
      <w:tr w:rsidR="00617CAD" w:rsidRPr="00252ED8" w14:paraId="03A60CE1"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5298C053"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UT2213</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49170977"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260</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13D307DB"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UT3160</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21E10612"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1052</w:t>
            </w:r>
          </w:p>
        </w:tc>
      </w:tr>
      <w:tr w:rsidR="00617CAD" w:rsidRPr="00252ED8" w14:paraId="61500C1D"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7182C57B"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UT2220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40DEE8CF"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653</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4296210B"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ZH3414</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147E86A7"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472</w:t>
            </w:r>
          </w:p>
        </w:tc>
      </w:tr>
      <w:tr w:rsidR="00617CAD" w:rsidRPr="00252ED8" w14:paraId="02FFF7BE"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0F00BE94"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UT2230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2A9BE658"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835</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39E088BF"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ZH3832</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75EAEBDD"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60</w:t>
            </w:r>
          </w:p>
        </w:tc>
      </w:tr>
      <w:tr w:rsidR="00617CAD" w:rsidRPr="00252ED8" w14:paraId="74226D27"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2ADBF1E4"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UT2240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52DB6E86"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682</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472BFB72"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ZH3833</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7D5A2C69"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239</w:t>
            </w:r>
          </w:p>
        </w:tc>
      </w:tr>
      <w:tr w:rsidR="00617CAD" w:rsidRPr="00252ED8" w14:paraId="0C818A9C"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0B677853"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UT2250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1B7FB111"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160</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0CB89366"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ZH3844</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1FFB68B4"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138</w:t>
            </w:r>
          </w:p>
        </w:tc>
      </w:tr>
      <w:tr w:rsidR="00617CAD" w:rsidRPr="00252ED8" w14:paraId="5057BA84"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2E23A51D"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UT2260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28820B40"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767</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1FF65531"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ZH6316</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482F0275"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221</w:t>
            </w:r>
          </w:p>
        </w:tc>
      </w:tr>
      <w:tr w:rsidR="00617CAD" w:rsidRPr="00252ED8" w14:paraId="19CB2C40"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547FEB41"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UT2270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4A710D01"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484</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6E0CCAE2"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ZH6337</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7BD0330A"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330</w:t>
            </w:r>
          </w:p>
        </w:tc>
      </w:tr>
      <w:tr w:rsidR="00617CAD" w:rsidRPr="00252ED8" w14:paraId="1A69E30C" w14:textId="77777777" w:rsidTr="007B5089">
        <w:trPr>
          <w:trHeight w:val="300"/>
        </w:trPr>
        <w:tc>
          <w:tcPr>
            <w:tcW w:w="1838" w:type="dxa"/>
            <w:tcBorders>
              <w:top w:val="single" w:sz="4" w:space="0" w:color="000000"/>
              <w:left w:val="single" w:sz="4" w:space="0" w:color="000000"/>
              <w:bottom w:val="single" w:sz="4" w:space="0" w:color="000000"/>
              <w:right w:val="single" w:sz="4" w:space="0" w:color="000000"/>
            </w:tcBorders>
            <w:noWrap/>
            <w:vAlign w:val="bottom"/>
            <w:hideMark/>
          </w:tcPr>
          <w:p w14:paraId="0D59294A"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UT2280</w:t>
            </w:r>
          </w:p>
        </w:tc>
        <w:tc>
          <w:tcPr>
            <w:tcW w:w="1360" w:type="dxa"/>
            <w:tcBorders>
              <w:top w:val="single" w:sz="4" w:space="0" w:color="000000"/>
              <w:left w:val="single" w:sz="4" w:space="0" w:color="000000"/>
              <w:bottom w:val="single" w:sz="4" w:space="0" w:color="000000"/>
              <w:right w:val="single" w:sz="4" w:space="0" w:color="000000"/>
            </w:tcBorders>
            <w:noWrap/>
            <w:vAlign w:val="bottom"/>
            <w:hideMark/>
          </w:tcPr>
          <w:p w14:paraId="3091ACF6"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564</w:t>
            </w:r>
          </w:p>
        </w:tc>
        <w:tc>
          <w:tcPr>
            <w:tcW w:w="1333" w:type="dxa"/>
            <w:tcBorders>
              <w:top w:val="single" w:sz="4" w:space="0" w:color="000000"/>
              <w:left w:val="single" w:sz="4" w:space="0" w:color="000000"/>
              <w:bottom w:val="single" w:sz="4" w:space="0" w:color="000000"/>
              <w:right w:val="single" w:sz="4" w:space="0" w:color="000000"/>
            </w:tcBorders>
            <w:noWrap/>
            <w:vAlign w:val="bottom"/>
            <w:hideMark/>
          </w:tcPr>
          <w:p w14:paraId="5FA5323B" w14:textId="77777777" w:rsidR="00252ED8" w:rsidRPr="00252ED8" w:rsidRDefault="00252ED8" w:rsidP="00252ED8">
            <w:pPr>
              <w:spacing w:line="240" w:lineRule="auto"/>
              <w:rPr>
                <w:rFonts w:ascii="Arial" w:hAnsi="Arial" w:cs="Arial"/>
                <w:spacing w:val="0"/>
                <w:szCs w:val="18"/>
                <w:lang w:val="en-GB" w:eastAsia="en-GB"/>
              </w:rPr>
            </w:pPr>
            <w:r w:rsidRPr="00252ED8">
              <w:rPr>
                <w:rFonts w:ascii="Arial" w:hAnsi="Arial" w:cs="Arial"/>
                <w:spacing w:val="0"/>
                <w:szCs w:val="18"/>
                <w:lang w:val="en-GB" w:eastAsia="en-GB"/>
              </w:rPr>
              <w:t>ZH6344</w:t>
            </w:r>
          </w:p>
        </w:tc>
        <w:tc>
          <w:tcPr>
            <w:tcW w:w="1418" w:type="dxa"/>
            <w:tcBorders>
              <w:top w:val="single" w:sz="4" w:space="0" w:color="000000"/>
              <w:left w:val="single" w:sz="4" w:space="0" w:color="000000"/>
              <w:bottom w:val="single" w:sz="4" w:space="0" w:color="000000"/>
              <w:right w:val="single" w:sz="4" w:space="0" w:color="000000"/>
            </w:tcBorders>
            <w:noWrap/>
            <w:vAlign w:val="bottom"/>
            <w:hideMark/>
          </w:tcPr>
          <w:p w14:paraId="5F84EB9B" w14:textId="77777777" w:rsidR="00252ED8" w:rsidRPr="00252ED8" w:rsidRDefault="00252ED8" w:rsidP="00252ED8">
            <w:pPr>
              <w:spacing w:line="240" w:lineRule="auto"/>
              <w:jc w:val="right"/>
              <w:rPr>
                <w:rFonts w:ascii="Arial" w:hAnsi="Arial" w:cs="Arial"/>
                <w:spacing w:val="0"/>
                <w:szCs w:val="18"/>
                <w:lang w:val="en-GB" w:eastAsia="en-GB"/>
              </w:rPr>
            </w:pPr>
            <w:r w:rsidRPr="00252ED8">
              <w:rPr>
                <w:rFonts w:ascii="Arial" w:hAnsi="Arial" w:cs="Arial"/>
                <w:spacing w:val="0"/>
                <w:szCs w:val="18"/>
                <w:lang w:val="en-GB" w:eastAsia="en-GB"/>
              </w:rPr>
              <w:t>443</w:t>
            </w:r>
          </w:p>
        </w:tc>
      </w:tr>
    </w:tbl>
    <w:p w14:paraId="2ABD7439" w14:textId="77777777" w:rsidR="00575D16" w:rsidRDefault="00575D16" w:rsidP="00C14706">
      <w:pPr>
        <w:spacing w:line="240" w:lineRule="auto"/>
        <w:rPr>
          <w:i/>
          <w:iCs/>
        </w:rPr>
      </w:pPr>
    </w:p>
    <w:p w14:paraId="5484C658" w14:textId="1E00483E" w:rsidR="00C14706" w:rsidRDefault="00C14706" w:rsidP="00C14706">
      <w:pPr>
        <w:spacing w:line="240" w:lineRule="auto"/>
        <w:rPr>
          <w:i/>
          <w:iCs/>
        </w:rPr>
      </w:pPr>
      <w:r w:rsidRPr="168CB6C8">
        <w:rPr>
          <w:i/>
          <w:iCs/>
        </w:rPr>
        <w:t xml:space="preserve">Tabel </w:t>
      </w:r>
      <w:r w:rsidR="00840C76">
        <w:rPr>
          <w:i/>
          <w:iCs/>
        </w:rPr>
        <w:t>3</w:t>
      </w:r>
      <w:r w:rsidRPr="168CB6C8">
        <w:rPr>
          <w:i/>
          <w:iCs/>
        </w:rPr>
        <w:t xml:space="preserve">: Codes van de telgebieden en wanneer te tellen (elk telgebied 4x per </w:t>
      </w:r>
      <w:r w:rsidR="00D46724">
        <w:rPr>
          <w:i/>
          <w:iCs/>
        </w:rPr>
        <w:t>watervogeltel</w:t>
      </w:r>
      <w:r w:rsidRPr="168CB6C8">
        <w:rPr>
          <w:i/>
          <w:iCs/>
        </w:rPr>
        <w:t xml:space="preserve">seizoen). </w:t>
      </w:r>
    </w:p>
    <w:p w14:paraId="04BA02D4" w14:textId="35AC1C77" w:rsidR="00C14706" w:rsidRDefault="00C14706" w:rsidP="00C14706">
      <w:pPr>
        <w:spacing w:line="240" w:lineRule="auto"/>
      </w:pPr>
      <w:r>
        <w:rPr>
          <w:noProof/>
        </w:rPr>
        <w:drawing>
          <wp:inline distT="0" distB="0" distL="0" distR="0" wp14:anchorId="669792EF" wp14:editId="26CCC32B">
            <wp:extent cx="4572000" cy="2085975"/>
            <wp:effectExtent l="0" t="0" r="0" b="0"/>
            <wp:docPr id="1762898975" name="Afbeelding 1762898975" descr="Afbeelding met tekst, nummer, schermopname, Lettertype&#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898975" name="Afbeelding 1762898975" descr="Afbeelding met tekst, nummer, schermopname, Lettertype&#10;&#10;Automatisch gegenereerde beschrijving"/>
                    <pic:cNvPicPr/>
                  </pic:nvPicPr>
                  <pic:blipFill>
                    <a:blip r:embed="rId27">
                      <a:extLst>
                        <a:ext uri="{28A0092B-C50C-407E-A947-70E740481C1C}">
                          <a14:useLocalDpi xmlns:a14="http://schemas.microsoft.com/office/drawing/2010/main" val="0"/>
                        </a:ext>
                      </a:extLst>
                    </a:blip>
                    <a:stretch>
                      <a:fillRect/>
                    </a:stretch>
                  </pic:blipFill>
                  <pic:spPr>
                    <a:xfrm>
                      <a:off x="0" y="0"/>
                      <a:ext cx="4572000" cy="2085975"/>
                    </a:xfrm>
                    <a:prstGeom prst="rect">
                      <a:avLst/>
                    </a:prstGeom>
                  </pic:spPr>
                </pic:pic>
              </a:graphicData>
            </a:graphic>
          </wp:inline>
        </w:drawing>
      </w:r>
    </w:p>
    <w:p w14:paraId="6F0B1EDC" w14:textId="77777777" w:rsidR="00C14706" w:rsidRDefault="00C14706" w:rsidP="00C14706">
      <w:pPr>
        <w:spacing w:line="240" w:lineRule="auto"/>
      </w:pPr>
    </w:p>
    <w:p w14:paraId="3031CC8F" w14:textId="77777777" w:rsidR="00C14706" w:rsidRDefault="00C14706" w:rsidP="00C14706">
      <w:pPr>
        <w:spacing w:line="240" w:lineRule="auto"/>
        <w:contextualSpacing/>
        <w:rPr>
          <w:rFonts w:ascii="Arial" w:eastAsia="Arial" w:hAnsi="Arial" w:cs="Arial"/>
          <w:color w:val="000000" w:themeColor="text1"/>
          <w:spacing w:val="0"/>
          <w:lang w:eastAsia="en-US"/>
        </w:rPr>
      </w:pPr>
      <w:r w:rsidRPr="168CB6C8">
        <w:rPr>
          <w:rFonts w:ascii="Arial" w:eastAsia="Arial" w:hAnsi="Arial" w:cs="Arial"/>
          <w:color w:val="000000" w:themeColor="text1"/>
          <w:spacing w:val="0"/>
          <w:lang w:eastAsia="en-US"/>
        </w:rPr>
        <w:t xml:space="preserve">De Opdracht omvat alle werkzaamheden die nodig zijn voor een efficiënte uitvoering van de tellingen in de periode 2024 tot 2034 van voorbereiding tot en met het rapporteren van de jaarlijkse uitkomsten. De telgegevens moeten naast ingevoerd zijn via </w:t>
      </w:r>
      <w:proofErr w:type="spellStart"/>
      <w:r w:rsidRPr="168CB6C8">
        <w:rPr>
          <w:rFonts w:ascii="Arial" w:eastAsia="Arial" w:hAnsi="Arial" w:cs="Arial"/>
          <w:color w:val="000000" w:themeColor="text1"/>
          <w:spacing w:val="0"/>
          <w:lang w:eastAsia="en-US"/>
        </w:rPr>
        <w:t>Avimap</w:t>
      </w:r>
      <w:proofErr w:type="spellEnd"/>
      <w:r w:rsidRPr="168CB6C8">
        <w:rPr>
          <w:rFonts w:ascii="Arial" w:eastAsia="Arial" w:hAnsi="Arial" w:cs="Arial"/>
          <w:color w:val="000000" w:themeColor="text1"/>
          <w:spacing w:val="0"/>
          <w:lang w:eastAsia="en-US"/>
        </w:rPr>
        <w:t xml:space="preserve">, tevens aangeleverd worden aan de NDFF (Nationale Databank Flora en Fauna. </w:t>
      </w:r>
    </w:p>
    <w:p w14:paraId="0E5D498B" w14:textId="77777777" w:rsidR="00C14706" w:rsidRPr="00AC0134" w:rsidRDefault="00C14706" w:rsidP="00510C41">
      <w:pPr>
        <w:spacing w:line="240" w:lineRule="auto"/>
        <w:contextualSpacing/>
        <w:rPr>
          <w:rFonts w:ascii="Arial" w:eastAsia="Arial" w:hAnsi="Arial" w:cs="Arial"/>
          <w:color w:val="000000" w:themeColor="text1"/>
          <w:spacing w:val="0"/>
          <w:szCs w:val="18"/>
          <w:lang w:eastAsia="en-US"/>
        </w:rPr>
      </w:pPr>
    </w:p>
    <w:p w14:paraId="6B23DEAC" w14:textId="3727B004" w:rsidR="004604DB" w:rsidRDefault="00C1521D" w:rsidP="00510C41">
      <w:pPr>
        <w:spacing w:line="240" w:lineRule="auto"/>
        <w:rPr>
          <w:rFonts w:ascii="Arial" w:eastAsia="Arial" w:hAnsi="Arial" w:cs="Arial"/>
          <w:color w:val="000000" w:themeColor="text1"/>
          <w:spacing w:val="0"/>
          <w:szCs w:val="18"/>
          <w:lang w:eastAsia="en-US"/>
        </w:rPr>
      </w:pPr>
      <w:r w:rsidRPr="00AC0134">
        <w:rPr>
          <w:rFonts w:ascii="Arial" w:eastAsia="Arial" w:hAnsi="Arial" w:cs="Arial"/>
          <w:color w:val="000000" w:themeColor="text1"/>
          <w:spacing w:val="0"/>
          <w:szCs w:val="18"/>
          <w:lang w:eastAsia="en-US"/>
        </w:rPr>
        <w:t xml:space="preserve">De volgende werkzaamheden worden </w:t>
      </w:r>
      <w:r w:rsidR="00F93F81">
        <w:rPr>
          <w:rFonts w:ascii="Arial" w:eastAsia="Arial" w:hAnsi="Arial" w:cs="Arial"/>
          <w:color w:val="000000" w:themeColor="text1"/>
          <w:spacing w:val="0"/>
          <w:szCs w:val="18"/>
          <w:lang w:eastAsia="en-US"/>
        </w:rPr>
        <w:t xml:space="preserve">jaarlijks </w:t>
      </w:r>
      <w:r w:rsidRPr="00AC0134">
        <w:rPr>
          <w:rFonts w:ascii="Arial" w:eastAsia="Arial" w:hAnsi="Arial" w:cs="Arial"/>
          <w:color w:val="000000" w:themeColor="text1"/>
          <w:spacing w:val="0"/>
          <w:szCs w:val="18"/>
          <w:lang w:eastAsia="en-US"/>
        </w:rPr>
        <w:t>onderscheiden:</w:t>
      </w:r>
    </w:p>
    <w:p w14:paraId="7693DDDA" w14:textId="77777777" w:rsidR="00731BA4" w:rsidRDefault="00731BA4" w:rsidP="00510C41">
      <w:pPr>
        <w:spacing w:line="240" w:lineRule="auto"/>
        <w:rPr>
          <w:rFonts w:ascii="Arial" w:eastAsia="Arial" w:hAnsi="Arial" w:cs="Arial"/>
          <w:color w:val="000000" w:themeColor="text1"/>
          <w:spacing w:val="0"/>
          <w:lang w:eastAsia="en-US"/>
        </w:rPr>
      </w:pPr>
    </w:p>
    <w:p w14:paraId="40AF978A" w14:textId="77777777" w:rsidR="0080054E" w:rsidRPr="00990AC2" w:rsidRDefault="0080054E" w:rsidP="0080054E">
      <w:pPr>
        <w:spacing w:line="240" w:lineRule="auto"/>
        <w:ind w:left="284" w:hanging="284"/>
        <w:contextualSpacing/>
        <w:rPr>
          <w:rFonts w:ascii="Arial" w:hAnsi="Arial" w:cs="Arial"/>
        </w:rPr>
      </w:pPr>
      <w:r w:rsidRPr="00990AC2">
        <w:rPr>
          <w:rFonts w:ascii="Arial" w:hAnsi="Arial" w:cs="Arial"/>
        </w:rPr>
        <w:t>Veldwerk:</w:t>
      </w:r>
    </w:p>
    <w:p w14:paraId="2B555CFB" w14:textId="77777777" w:rsidR="0080054E" w:rsidRPr="00F049D3"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41E96C8">
        <w:rPr>
          <w:rFonts w:ascii="Arial" w:eastAsia="Arial" w:hAnsi="Arial" w:cs="Arial"/>
          <w:color w:val="000000" w:themeColor="text1"/>
          <w:spacing w:val="0"/>
          <w:lang w:eastAsia="en-US"/>
        </w:rPr>
        <w:t xml:space="preserve">Monitoring broedvogels conform BMP karteringsmethode en BMP-B soortenlijst (incl. </w:t>
      </w:r>
      <w:proofErr w:type="spellStart"/>
      <w:r w:rsidRPr="041E96C8">
        <w:rPr>
          <w:rFonts w:ascii="Arial" w:eastAsia="Arial" w:hAnsi="Arial" w:cs="Arial"/>
          <w:color w:val="000000" w:themeColor="text1"/>
          <w:spacing w:val="0"/>
          <w:lang w:eastAsia="en-US"/>
        </w:rPr>
        <w:t>dagactieve</w:t>
      </w:r>
      <w:proofErr w:type="spellEnd"/>
      <w:r w:rsidRPr="041E96C8">
        <w:rPr>
          <w:rFonts w:ascii="Arial" w:eastAsia="Arial" w:hAnsi="Arial" w:cs="Arial"/>
          <w:color w:val="000000" w:themeColor="text1"/>
          <w:spacing w:val="0"/>
          <w:lang w:eastAsia="en-US"/>
        </w:rPr>
        <w:t xml:space="preserve"> zoogdieren) aangevuld met de volgende jacht/schadesoorten: houtduif, holenduif, fazant, zwarte kraai, kauw en ekster, zoals beschreven in meetplan: basismonitoring en </w:t>
      </w:r>
      <w:proofErr w:type="spellStart"/>
      <w:r w:rsidRPr="041E96C8">
        <w:rPr>
          <w:rFonts w:ascii="Arial" w:eastAsia="Arial" w:hAnsi="Arial" w:cs="Arial"/>
          <w:color w:val="000000" w:themeColor="text1"/>
          <w:spacing w:val="0"/>
          <w:lang w:eastAsia="en-US"/>
        </w:rPr>
        <w:t>A</w:t>
      </w:r>
      <w:r>
        <w:rPr>
          <w:rFonts w:ascii="Arial" w:eastAsia="Arial" w:hAnsi="Arial" w:cs="Arial"/>
          <w:color w:val="000000" w:themeColor="text1"/>
          <w:spacing w:val="0"/>
          <w:lang w:eastAsia="en-US"/>
        </w:rPr>
        <w:t>NLb</w:t>
      </w:r>
      <w:proofErr w:type="spellEnd"/>
      <w:r w:rsidRPr="041E96C8">
        <w:rPr>
          <w:rFonts w:ascii="Arial" w:eastAsia="Arial" w:hAnsi="Arial" w:cs="Arial"/>
          <w:color w:val="000000" w:themeColor="text1"/>
          <w:spacing w:val="0"/>
          <w:lang w:eastAsia="en-US"/>
        </w:rPr>
        <w:t>-monitoring</w:t>
      </w:r>
      <w:r>
        <w:rPr>
          <w:rFonts w:ascii="Arial" w:eastAsia="Arial" w:hAnsi="Arial" w:cs="Arial"/>
          <w:color w:val="000000" w:themeColor="text1"/>
          <w:spacing w:val="0"/>
          <w:lang w:eastAsia="en-US"/>
        </w:rPr>
        <w:t xml:space="preserve">. Tellingen vinden plaats in </w:t>
      </w:r>
      <w:r w:rsidRPr="00526DCD">
        <w:rPr>
          <w:rFonts w:ascii="Arial" w:eastAsia="Arial" w:hAnsi="Arial" w:cs="Arial"/>
          <w:szCs w:val="18"/>
        </w:rPr>
        <w:t>57 telgebieden</w:t>
      </w:r>
      <w:r>
        <w:rPr>
          <w:rFonts w:ascii="Arial" w:eastAsia="Arial" w:hAnsi="Arial" w:cs="Arial"/>
          <w:szCs w:val="18"/>
        </w:rPr>
        <w:t xml:space="preserve"> en een extra 25 telgebieden in het agrarisch gebied om zo </w:t>
      </w:r>
      <w:proofErr w:type="spellStart"/>
      <w:r>
        <w:rPr>
          <w:rFonts w:ascii="Arial" w:eastAsia="Arial" w:hAnsi="Arial" w:cs="Arial"/>
          <w:szCs w:val="18"/>
        </w:rPr>
        <w:t>ANLb</w:t>
      </w:r>
      <w:proofErr w:type="spellEnd"/>
      <w:r>
        <w:rPr>
          <w:rFonts w:ascii="Arial" w:eastAsia="Arial" w:hAnsi="Arial" w:cs="Arial"/>
          <w:szCs w:val="18"/>
        </w:rPr>
        <w:t xml:space="preserve"> effecten te kunnen beoordelen.</w:t>
      </w:r>
    </w:p>
    <w:p w14:paraId="04DCC67B" w14:textId="6E6A4AA9" w:rsidR="0080054E" w:rsidRPr="00C20853"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0C20853">
        <w:rPr>
          <w:rFonts w:ascii="Arial" w:eastAsia="Arial" w:hAnsi="Arial" w:cs="Arial"/>
          <w:color w:val="000000" w:themeColor="text1"/>
          <w:spacing w:val="0"/>
          <w:lang w:eastAsia="en-US"/>
        </w:rPr>
        <w:t xml:space="preserve">Tellingen watervogels (alle ganzen, knobbelzwanen en smienten) conform de telrichtlijn van het Meetnet Watervogels conform het meetplan watervogels. </w:t>
      </w:r>
      <w:r>
        <w:rPr>
          <w:rFonts w:ascii="Arial" w:eastAsia="Arial" w:hAnsi="Arial" w:cs="Arial"/>
          <w:color w:val="000000" w:themeColor="text1"/>
          <w:spacing w:val="0"/>
          <w:lang w:eastAsia="en-US"/>
        </w:rPr>
        <w:t xml:space="preserve">Tellingen vinden plaats in </w:t>
      </w:r>
      <w:r w:rsidRPr="00C20853">
        <w:rPr>
          <w:rFonts w:ascii="Arial" w:eastAsia="Arial" w:hAnsi="Arial" w:cs="Arial"/>
          <w:color w:val="000000" w:themeColor="text1"/>
          <w:spacing w:val="0"/>
          <w:lang w:eastAsia="en-US"/>
        </w:rPr>
        <w:t>30 telgebieden</w:t>
      </w:r>
      <w:r w:rsidR="00D46724">
        <w:rPr>
          <w:rFonts w:ascii="Arial" w:eastAsia="Arial" w:hAnsi="Arial" w:cs="Arial"/>
          <w:color w:val="000000" w:themeColor="text1"/>
          <w:spacing w:val="0"/>
          <w:lang w:eastAsia="en-US"/>
        </w:rPr>
        <w:t xml:space="preserve"> waarin</w:t>
      </w:r>
      <w:r w:rsidRPr="00C20853">
        <w:rPr>
          <w:rFonts w:ascii="Arial" w:eastAsia="Arial" w:hAnsi="Arial" w:cs="Arial"/>
          <w:color w:val="000000" w:themeColor="text1"/>
          <w:spacing w:val="0"/>
          <w:lang w:eastAsia="en-US"/>
        </w:rPr>
        <w:t xml:space="preserve"> waar relatief veel voorjaarschade aan gras door ganzen, zwanen en smienten is gerapporteerd</w:t>
      </w:r>
      <w:r w:rsidR="00AE313D">
        <w:rPr>
          <w:rFonts w:ascii="Arial" w:eastAsia="Arial" w:hAnsi="Arial" w:cs="Arial"/>
          <w:color w:val="000000" w:themeColor="text1"/>
          <w:spacing w:val="0"/>
          <w:lang w:eastAsia="en-US"/>
        </w:rPr>
        <w:t>.</w:t>
      </w:r>
    </w:p>
    <w:p w14:paraId="24B70020" w14:textId="0589C229" w:rsidR="0080054E" w:rsidRPr="00AC0134"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41E96C8">
        <w:rPr>
          <w:rFonts w:ascii="Arial" w:eastAsia="Arial" w:hAnsi="Arial" w:cs="Arial"/>
          <w:color w:val="000000" w:themeColor="text1"/>
          <w:lang w:eastAsia="en-US"/>
        </w:rPr>
        <w:t>P</w:t>
      </w:r>
      <w:r w:rsidRPr="041E96C8">
        <w:rPr>
          <w:rFonts w:ascii="Arial" w:eastAsia="Arial" w:hAnsi="Arial" w:cs="Arial"/>
          <w:color w:val="000000" w:themeColor="text1"/>
          <w:spacing w:val="0"/>
          <w:lang w:eastAsia="en-US"/>
        </w:rPr>
        <w:t xml:space="preserve">ercentage juveniele broedganzen bepalen conform het meetplan </w:t>
      </w:r>
      <w:r>
        <w:rPr>
          <w:rFonts w:ascii="Arial" w:eastAsia="Arial" w:hAnsi="Arial" w:cs="Arial"/>
          <w:color w:val="000000" w:themeColor="text1"/>
          <w:spacing w:val="0"/>
          <w:lang w:eastAsia="en-US"/>
        </w:rPr>
        <w:t>W</w:t>
      </w:r>
      <w:r w:rsidRPr="041E96C8">
        <w:rPr>
          <w:rFonts w:ascii="Arial" w:eastAsia="Arial" w:hAnsi="Arial" w:cs="Arial"/>
          <w:color w:val="000000" w:themeColor="text1"/>
          <w:spacing w:val="0"/>
          <w:lang w:eastAsia="en-US"/>
        </w:rPr>
        <w:t>atervogels</w:t>
      </w:r>
      <w:r w:rsidR="00AE313D">
        <w:rPr>
          <w:rFonts w:ascii="Arial" w:eastAsia="Arial" w:hAnsi="Arial" w:cs="Arial"/>
          <w:color w:val="000000" w:themeColor="text1"/>
          <w:spacing w:val="0"/>
          <w:lang w:eastAsia="en-US"/>
        </w:rPr>
        <w:t>.</w:t>
      </w:r>
    </w:p>
    <w:p w14:paraId="1B8CA23F" w14:textId="0AA5BE52" w:rsidR="0080054E" w:rsidRPr="00AC0134"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41E96C8">
        <w:rPr>
          <w:rFonts w:ascii="Arial" w:eastAsia="Arial" w:hAnsi="Arial" w:cs="Arial"/>
          <w:color w:val="000000" w:themeColor="text1"/>
          <w:spacing w:val="0"/>
          <w:lang w:eastAsia="en-US"/>
        </w:rPr>
        <w:t>Het voorbereiden van het veldwerk (o.a. regelen toestemming terreineigenaren; opstellen van een planning voor deze tellingen)</w:t>
      </w:r>
      <w:r w:rsidR="00AE313D">
        <w:rPr>
          <w:rFonts w:ascii="Arial" w:eastAsia="Arial" w:hAnsi="Arial" w:cs="Arial"/>
          <w:color w:val="000000" w:themeColor="text1"/>
          <w:spacing w:val="0"/>
          <w:lang w:eastAsia="en-US"/>
        </w:rPr>
        <w:t>.</w:t>
      </w:r>
    </w:p>
    <w:p w14:paraId="7D38FD76" w14:textId="2706B803" w:rsidR="0080054E" w:rsidRPr="00C20853"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41E96C8">
        <w:rPr>
          <w:rFonts w:ascii="Arial" w:eastAsia="Arial" w:hAnsi="Arial" w:cs="Arial"/>
          <w:color w:val="000000" w:themeColor="text1"/>
          <w:spacing w:val="0"/>
          <w:lang w:eastAsia="en-US"/>
        </w:rPr>
        <w:t>Gegevens worden ingevoerd in Avi-map</w:t>
      </w:r>
      <w:r>
        <w:rPr>
          <w:rFonts w:ascii="Arial" w:eastAsia="Arial" w:hAnsi="Arial" w:cs="Arial"/>
          <w:color w:val="000000" w:themeColor="text1"/>
          <w:spacing w:val="0"/>
          <w:lang w:eastAsia="en-US"/>
        </w:rPr>
        <w:t xml:space="preserve"> en opgeslagen in de </w:t>
      </w:r>
      <w:r w:rsidRPr="00C20853">
        <w:rPr>
          <w:rFonts w:ascii="Arial" w:eastAsia="Arial" w:hAnsi="Arial" w:cs="Arial"/>
          <w:color w:val="000000" w:themeColor="text1"/>
          <w:spacing w:val="0"/>
          <w:lang w:eastAsia="en-US"/>
        </w:rPr>
        <w:t>N</w:t>
      </w:r>
      <w:r>
        <w:rPr>
          <w:rFonts w:ascii="Arial" w:eastAsia="Arial" w:hAnsi="Arial" w:cs="Arial"/>
          <w:color w:val="000000" w:themeColor="text1"/>
          <w:spacing w:val="0"/>
          <w:lang w:eastAsia="en-US"/>
        </w:rPr>
        <w:t xml:space="preserve">ationale </w:t>
      </w:r>
      <w:r w:rsidRPr="00C20853">
        <w:rPr>
          <w:rFonts w:ascii="Arial" w:eastAsia="Arial" w:hAnsi="Arial" w:cs="Arial"/>
          <w:color w:val="000000" w:themeColor="text1"/>
          <w:spacing w:val="0"/>
          <w:lang w:eastAsia="en-US"/>
        </w:rPr>
        <w:t>D</w:t>
      </w:r>
      <w:r>
        <w:rPr>
          <w:rFonts w:ascii="Arial" w:eastAsia="Arial" w:hAnsi="Arial" w:cs="Arial"/>
          <w:color w:val="000000" w:themeColor="text1"/>
          <w:spacing w:val="0"/>
          <w:lang w:eastAsia="en-US"/>
        </w:rPr>
        <w:t xml:space="preserve">atabank </w:t>
      </w:r>
      <w:r w:rsidRPr="00C20853">
        <w:rPr>
          <w:rFonts w:ascii="Arial" w:eastAsia="Arial" w:hAnsi="Arial" w:cs="Arial"/>
          <w:color w:val="000000" w:themeColor="text1"/>
          <w:spacing w:val="0"/>
          <w:lang w:eastAsia="en-US"/>
        </w:rPr>
        <w:t>F</w:t>
      </w:r>
      <w:r>
        <w:rPr>
          <w:rFonts w:ascii="Arial" w:eastAsia="Arial" w:hAnsi="Arial" w:cs="Arial"/>
          <w:color w:val="000000" w:themeColor="text1"/>
          <w:spacing w:val="0"/>
          <w:lang w:eastAsia="en-US"/>
        </w:rPr>
        <w:t xml:space="preserve">lora en </w:t>
      </w:r>
      <w:r w:rsidRPr="00C20853">
        <w:rPr>
          <w:rFonts w:ascii="Arial" w:eastAsia="Arial" w:hAnsi="Arial" w:cs="Arial"/>
          <w:color w:val="000000" w:themeColor="text1"/>
          <w:spacing w:val="0"/>
          <w:lang w:eastAsia="en-US"/>
        </w:rPr>
        <w:t>F</w:t>
      </w:r>
      <w:r>
        <w:rPr>
          <w:rFonts w:ascii="Arial" w:eastAsia="Arial" w:hAnsi="Arial" w:cs="Arial"/>
          <w:color w:val="000000" w:themeColor="text1"/>
          <w:spacing w:val="0"/>
          <w:lang w:eastAsia="en-US"/>
        </w:rPr>
        <w:t>auna</w:t>
      </w:r>
      <w:r w:rsidR="00C14706">
        <w:rPr>
          <w:rFonts w:ascii="Arial" w:eastAsia="Arial" w:hAnsi="Arial" w:cs="Arial"/>
          <w:color w:val="000000" w:themeColor="text1"/>
          <w:spacing w:val="0"/>
          <w:lang w:eastAsia="en-US"/>
        </w:rPr>
        <w:t xml:space="preserve"> (NDFF)</w:t>
      </w:r>
      <w:r w:rsidR="00AE313D">
        <w:rPr>
          <w:rFonts w:ascii="Arial" w:eastAsia="Arial" w:hAnsi="Arial" w:cs="Arial"/>
          <w:color w:val="000000" w:themeColor="text1"/>
          <w:spacing w:val="0"/>
          <w:lang w:eastAsia="en-US"/>
        </w:rPr>
        <w:t>.</w:t>
      </w:r>
    </w:p>
    <w:p w14:paraId="0E608903" w14:textId="77777777" w:rsidR="0080054E" w:rsidRDefault="0080054E" w:rsidP="0080054E">
      <w:pPr>
        <w:spacing w:line="240" w:lineRule="auto"/>
        <w:ind w:left="284"/>
        <w:contextualSpacing/>
        <w:rPr>
          <w:rFonts w:ascii="Arial" w:eastAsia="Arial" w:hAnsi="Arial" w:cs="Arial"/>
          <w:color w:val="000000" w:themeColor="text1"/>
          <w:spacing w:val="0"/>
          <w:lang w:eastAsia="en-US"/>
        </w:rPr>
      </w:pPr>
    </w:p>
    <w:p w14:paraId="2874F65B" w14:textId="77777777" w:rsidR="0080054E" w:rsidRDefault="0080054E" w:rsidP="0080054E">
      <w:pPr>
        <w:spacing w:line="240" w:lineRule="auto"/>
        <w:ind w:left="284" w:hanging="284"/>
        <w:contextualSpacing/>
        <w:rPr>
          <w:rFonts w:ascii="Arial" w:eastAsia="Arial" w:hAnsi="Arial" w:cs="Arial"/>
          <w:color w:val="000000" w:themeColor="text1"/>
          <w:spacing w:val="0"/>
          <w:lang w:eastAsia="en-US"/>
        </w:rPr>
      </w:pPr>
      <w:r>
        <w:rPr>
          <w:rFonts w:ascii="Arial" w:eastAsia="Arial" w:hAnsi="Arial" w:cs="Arial"/>
          <w:color w:val="000000" w:themeColor="text1"/>
          <w:spacing w:val="0"/>
          <w:lang w:eastAsia="en-US"/>
        </w:rPr>
        <w:t>U</w:t>
      </w:r>
      <w:r w:rsidRPr="041E96C8">
        <w:rPr>
          <w:rFonts w:ascii="Arial" w:eastAsia="Arial" w:hAnsi="Arial" w:cs="Arial"/>
          <w:color w:val="000000" w:themeColor="text1"/>
          <w:spacing w:val="0"/>
          <w:lang w:eastAsia="en-US"/>
        </w:rPr>
        <w:t xml:space="preserve">itwerken, interpreteren en </w:t>
      </w:r>
      <w:r>
        <w:rPr>
          <w:rFonts w:ascii="Arial" w:eastAsia="Arial" w:hAnsi="Arial" w:cs="Arial"/>
          <w:color w:val="000000" w:themeColor="text1"/>
          <w:spacing w:val="0"/>
          <w:lang w:eastAsia="en-US"/>
        </w:rPr>
        <w:t>beoordelen</w:t>
      </w:r>
      <w:r w:rsidRPr="041E96C8">
        <w:rPr>
          <w:rFonts w:ascii="Arial" w:eastAsia="Arial" w:hAnsi="Arial" w:cs="Arial"/>
          <w:color w:val="000000" w:themeColor="text1"/>
          <w:spacing w:val="0"/>
          <w:lang w:eastAsia="en-US"/>
        </w:rPr>
        <w:t xml:space="preserve"> van gegevens</w:t>
      </w:r>
      <w:r>
        <w:rPr>
          <w:rFonts w:ascii="Arial" w:eastAsia="Arial" w:hAnsi="Arial" w:cs="Arial"/>
          <w:color w:val="000000" w:themeColor="text1"/>
          <w:spacing w:val="0"/>
          <w:lang w:eastAsia="en-US"/>
        </w:rPr>
        <w:t>:</w:t>
      </w:r>
    </w:p>
    <w:p w14:paraId="2A1BD8BA" w14:textId="77777777" w:rsidR="0080054E" w:rsidRPr="00B11733"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0B11733">
        <w:rPr>
          <w:rFonts w:ascii="Arial" w:eastAsia="Arial" w:hAnsi="Arial" w:cs="Arial"/>
          <w:color w:val="000000" w:themeColor="text1"/>
          <w:spacing w:val="0"/>
          <w:lang w:eastAsia="en-US"/>
        </w:rPr>
        <w:t>Afstemmen methodiek met de opdrachtgever</w:t>
      </w:r>
      <w:r>
        <w:rPr>
          <w:rFonts w:ascii="Arial" w:eastAsia="Arial" w:hAnsi="Arial" w:cs="Arial"/>
          <w:color w:val="000000" w:themeColor="text1"/>
          <w:spacing w:val="0"/>
          <w:lang w:eastAsia="en-US"/>
        </w:rPr>
        <w:t>.</w:t>
      </w:r>
    </w:p>
    <w:p w14:paraId="09561EFB" w14:textId="77777777" w:rsidR="0080054E"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0D624F7">
        <w:rPr>
          <w:rFonts w:ascii="Arial" w:eastAsia="Arial" w:hAnsi="Arial" w:cs="Arial"/>
          <w:color w:val="000000" w:themeColor="text1"/>
          <w:spacing w:val="0"/>
          <w:lang w:eastAsia="en-US"/>
        </w:rPr>
        <w:t xml:space="preserve">Het analyseren van de data tot provinciale trends en het </w:t>
      </w:r>
      <w:r>
        <w:rPr>
          <w:rFonts w:ascii="Arial" w:eastAsia="Arial" w:hAnsi="Arial" w:cs="Arial"/>
          <w:color w:val="000000" w:themeColor="text1"/>
          <w:spacing w:val="0"/>
          <w:lang w:eastAsia="en-US"/>
        </w:rPr>
        <w:t xml:space="preserve">verwerken van de resultaten in een rapportage. </w:t>
      </w:r>
      <w:r w:rsidRPr="00D624F7">
        <w:rPr>
          <w:rFonts w:ascii="Arial" w:eastAsia="Arial" w:hAnsi="Arial" w:cs="Arial"/>
          <w:color w:val="000000" w:themeColor="text1"/>
          <w:spacing w:val="0"/>
          <w:lang w:eastAsia="en-US"/>
        </w:rPr>
        <w:t xml:space="preserve">Hiervoor worden </w:t>
      </w:r>
      <w:r w:rsidRPr="00CB07FF">
        <w:rPr>
          <w:rFonts w:ascii="Arial" w:eastAsia="Arial" w:hAnsi="Arial" w:cs="Arial"/>
          <w:color w:val="000000" w:themeColor="text1"/>
          <w:spacing w:val="0"/>
          <w:lang w:eastAsia="en-US"/>
        </w:rPr>
        <w:t>ook de data meegenomen die via het Broedvogel Monitoring Programma en het watervogelmeetnet in eerdere opdrachten door Sovon zijn verzameld.</w:t>
      </w:r>
    </w:p>
    <w:p w14:paraId="3FA91C36" w14:textId="68218F3A" w:rsidR="0080054E" w:rsidRPr="00990AC2"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0990AC2">
        <w:rPr>
          <w:rFonts w:ascii="Arial" w:eastAsia="Arial" w:hAnsi="Arial" w:cs="Arial"/>
          <w:color w:val="000000" w:themeColor="text1"/>
          <w:spacing w:val="0"/>
          <w:lang w:eastAsia="en-US"/>
        </w:rPr>
        <w:t xml:space="preserve">Het maken van een voorstel hoe de BMP, juveniele telling ganzen en Watervogeltelling opgenomen kan worden in onze 3-jaarlijkse rapportage natuur, zie: </w:t>
      </w:r>
      <w:hyperlink r:id="rId28" w:history="1">
        <w:r w:rsidRPr="00990AC2">
          <w:rPr>
            <w:rFonts w:eastAsia="Arial"/>
            <w:color w:val="000000" w:themeColor="text1"/>
            <w:spacing w:val="0"/>
            <w:lang w:eastAsia="en-US"/>
          </w:rPr>
          <w:t xml:space="preserve">Natuurbeleid | provincie Utrecht (provincie-utrecht.nl </w:t>
        </w:r>
        <w:r w:rsidRPr="00990AC2">
          <w:rPr>
            <w:rFonts w:eastAsia="Arial"/>
            <w:color w:val="000000" w:themeColor="text1"/>
            <w:spacing w:val="0"/>
            <w:lang w:eastAsia="en-US"/>
          </w:rPr>
          <w:lastRenderedPageBreak/>
          <w:t>of Storymap)</w:t>
        </w:r>
      </w:hyperlink>
      <w:r w:rsidRPr="00990AC2">
        <w:rPr>
          <w:rFonts w:ascii="Arial" w:eastAsia="Arial" w:hAnsi="Arial" w:cs="Arial"/>
          <w:color w:val="000000" w:themeColor="text1"/>
          <w:spacing w:val="0"/>
          <w:lang w:eastAsia="en-US"/>
        </w:rPr>
        <w:t>, waarbij het voorstel in elk geval bestaat uit een standard format dat elke drie jaar ge-update kan worden</w:t>
      </w:r>
      <w:r w:rsidR="00C14706">
        <w:rPr>
          <w:rFonts w:ascii="Arial" w:eastAsia="Arial" w:hAnsi="Arial" w:cs="Arial"/>
          <w:color w:val="000000" w:themeColor="text1"/>
          <w:spacing w:val="0"/>
          <w:lang w:eastAsia="en-US"/>
        </w:rPr>
        <w:t>.</w:t>
      </w:r>
    </w:p>
    <w:p w14:paraId="55AC28C5" w14:textId="77777777" w:rsidR="0080054E" w:rsidRPr="00CB07FF"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0CB07FF">
        <w:rPr>
          <w:rFonts w:ascii="Arial" w:eastAsia="Arial" w:hAnsi="Arial" w:cs="Arial"/>
          <w:color w:val="000000" w:themeColor="text1"/>
          <w:spacing w:val="0"/>
          <w:lang w:eastAsia="en-US"/>
        </w:rPr>
        <w:t>De verzamelde gegevens zo aanleveren dat zij bruikbaar voor analyses ten aanzien van specifieke locaties en bijvoorbeeld schadegegevens en onze 3-jaarlijkse rapportage natuur.</w:t>
      </w:r>
    </w:p>
    <w:p w14:paraId="48A4EFA6" w14:textId="77777777" w:rsidR="0080054E" w:rsidRPr="00D624F7" w:rsidRDefault="0080054E" w:rsidP="0080054E">
      <w:pPr>
        <w:numPr>
          <w:ilvl w:val="0"/>
          <w:numId w:val="51"/>
        </w:numPr>
        <w:spacing w:line="240" w:lineRule="auto"/>
        <w:ind w:left="284" w:hanging="284"/>
        <w:contextualSpacing/>
        <w:rPr>
          <w:rFonts w:ascii="Arial" w:eastAsia="Arial" w:hAnsi="Arial" w:cs="Arial"/>
          <w:color w:val="000000" w:themeColor="text1"/>
          <w:spacing w:val="0"/>
          <w:lang w:eastAsia="en-US"/>
        </w:rPr>
      </w:pPr>
      <w:r w:rsidRPr="00D624F7">
        <w:rPr>
          <w:rFonts w:ascii="Arial" w:eastAsia="Arial" w:hAnsi="Arial" w:cs="Arial"/>
          <w:color w:val="000000" w:themeColor="text1"/>
          <w:spacing w:val="0"/>
          <w:lang w:eastAsia="en-US"/>
        </w:rPr>
        <w:t>De verzamelde gegevens zo aanleveren dat zij input kunnen vormen voor 3, 5 en 10 jaarlijkse beheerevaluatie van de instrumenten die de provincie Utrecht inzet om de natuur te verbeteren (o.a. beheervergoedingen binnen het Natuurnetwerk, Weidevogelkerngebieden/</w:t>
      </w:r>
      <w:proofErr w:type="spellStart"/>
      <w:r w:rsidRPr="00D624F7">
        <w:rPr>
          <w:rFonts w:ascii="Arial" w:eastAsia="Arial" w:hAnsi="Arial" w:cs="Arial"/>
          <w:color w:val="000000" w:themeColor="text1"/>
          <w:spacing w:val="0"/>
          <w:lang w:eastAsia="en-US"/>
        </w:rPr>
        <w:t>ANLb</w:t>
      </w:r>
      <w:proofErr w:type="spellEnd"/>
      <w:r w:rsidRPr="00D624F7">
        <w:rPr>
          <w:rFonts w:ascii="Arial" w:eastAsia="Arial" w:hAnsi="Arial" w:cs="Arial"/>
          <w:color w:val="000000" w:themeColor="text1"/>
          <w:spacing w:val="0"/>
          <w:lang w:eastAsia="en-US"/>
        </w:rPr>
        <w:t xml:space="preserve"> subsidies, subsidieregeling biodiversiteit, en subsidie Kleine Landschapselementen) en bij kunnen dragen aan inzicht in de voortgang ten aanzien van nieuwe ontwikkelingen in het kader van het Nationaal Programma Landelijk gebied (voor Utrecht: het Utrechtse Programma Landelijk Gebied).</w:t>
      </w:r>
    </w:p>
    <w:p w14:paraId="7A8A8439" w14:textId="77777777" w:rsidR="0080054E" w:rsidRDefault="0080054E" w:rsidP="0080054E">
      <w:pPr>
        <w:spacing w:line="240" w:lineRule="auto"/>
        <w:contextualSpacing/>
        <w:rPr>
          <w:rFonts w:ascii="Arial" w:eastAsia="Arial" w:hAnsi="Arial" w:cs="Arial"/>
          <w:color w:val="000000" w:themeColor="text1"/>
          <w:spacing w:val="0"/>
          <w:lang w:eastAsia="en-US"/>
        </w:rPr>
      </w:pPr>
    </w:p>
    <w:p w14:paraId="2EFF8581" w14:textId="77777777" w:rsidR="0080054E" w:rsidRDefault="0080054E" w:rsidP="0080054E">
      <w:pPr>
        <w:spacing w:line="240" w:lineRule="auto"/>
        <w:contextualSpacing/>
        <w:rPr>
          <w:rFonts w:ascii="Arial" w:eastAsia="Arial" w:hAnsi="Arial" w:cs="Arial"/>
          <w:color w:val="000000" w:themeColor="text1"/>
          <w:spacing w:val="0"/>
          <w:lang w:eastAsia="en-US"/>
        </w:rPr>
      </w:pPr>
      <w:r>
        <w:rPr>
          <w:rFonts w:ascii="Arial" w:eastAsia="Arial" w:hAnsi="Arial" w:cs="Arial"/>
          <w:color w:val="000000" w:themeColor="text1"/>
          <w:spacing w:val="0"/>
          <w:lang w:eastAsia="en-US"/>
        </w:rPr>
        <w:t>Communicatie:</w:t>
      </w:r>
    </w:p>
    <w:p w14:paraId="797CDE24" w14:textId="14228677" w:rsidR="00C14706" w:rsidRDefault="00C14706" w:rsidP="00C14706">
      <w:pPr>
        <w:numPr>
          <w:ilvl w:val="0"/>
          <w:numId w:val="51"/>
        </w:numPr>
        <w:spacing w:line="240" w:lineRule="auto"/>
        <w:ind w:left="284" w:hanging="284"/>
        <w:contextualSpacing/>
        <w:rPr>
          <w:rFonts w:ascii="Arial" w:eastAsia="Arial" w:hAnsi="Arial" w:cs="Arial"/>
          <w:color w:val="000000" w:themeColor="text1"/>
          <w:spacing w:val="0"/>
          <w:lang w:eastAsia="en-US"/>
        </w:rPr>
      </w:pPr>
      <w:r w:rsidRPr="00990AC2">
        <w:rPr>
          <w:rFonts w:ascii="Arial" w:eastAsia="Arial" w:hAnsi="Arial" w:cs="Arial"/>
          <w:color w:val="000000" w:themeColor="text1"/>
          <w:spacing w:val="0"/>
          <w:lang w:eastAsia="en-US"/>
        </w:rPr>
        <w:t xml:space="preserve">In samenspraak met de provincie zorgdragen voor jaarlijkse publieks- en stakeholdercommunicatie. Dit in de vorm van een nieuwsbericht waarin de rapportages met resultaten te downloaden zijn en naar verwachting een presentatie per jaar richting stakeholders en provincie </w:t>
      </w:r>
      <w:r w:rsidR="00961EF3">
        <w:rPr>
          <w:rFonts w:ascii="Arial" w:eastAsia="Arial" w:hAnsi="Arial" w:cs="Arial"/>
          <w:color w:val="000000" w:themeColor="text1"/>
          <w:spacing w:val="0"/>
          <w:lang w:eastAsia="en-US"/>
        </w:rPr>
        <w:t>U</w:t>
      </w:r>
      <w:r w:rsidRPr="00990AC2">
        <w:rPr>
          <w:rFonts w:ascii="Arial" w:eastAsia="Arial" w:hAnsi="Arial" w:cs="Arial"/>
          <w:color w:val="000000" w:themeColor="text1"/>
          <w:spacing w:val="0"/>
          <w:lang w:eastAsia="en-US"/>
        </w:rPr>
        <w:t>trecht</w:t>
      </w:r>
      <w:r>
        <w:rPr>
          <w:rFonts w:ascii="Arial" w:eastAsia="Arial" w:hAnsi="Arial" w:cs="Arial"/>
          <w:color w:val="000000" w:themeColor="text1"/>
          <w:spacing w:val="0"/>
          <w:lang w:eastAsia="en-US"/>
        </w:rPr>
        <w:t>.</w:t>
      </w:r>
    </w:p>
    <w:p w14:paraId="4662FE05" w14:textId="3B9EACFA" w:rsidR="00C14706" w:rsidRPr="00990AC2" w:rsidRDefault="00C14706" w:rsidP="00C14706">
      <w:pPr>
        <w:numPr>
          <w:ilvl w:val="0"/>
          <w:numId w:val="51"/>
        </w:numPr>
        <w:spacing w:line="240" w:lineRule="auto"/>
        <w:ind w:left="284" w:hanging="284"/>
        <w:contextualSpacing/>
        <w:rPr>
          <w:rFonts w:ascii="Arial" w:eastAsia="Arial" w:hAnsi="Arial" w:cs="Arial"/>
          <w:color w:val="000000" w:themeColor="text1"/>
          <w:spacing w:val="0"/>
          <w:lang w:eastAsia="en-US"/>
        </w:rPr>
      </w:pPr>
      <w:r w:rsidRPr="041E96C8">
        <w:rPr>
          <w:rFonts w:ascii="Arial" w:eastAsia="Arial" w:hAnsi="Arial" w:cs="Arial"/>
          <w:color w:val="000000" w:themeColor="text1"/>
          <w:spacing w:val="0"/>
          <w:lang w:eastAsia="en-US"/>
        </w:rPr>
        <w:t xml:space="preserve">De rapportages moeten voldoen aan </w:t>
      </w:r>
      <w:r>
        <w:rPr>
          <w:rFonts w:ascii="Arial" w:eastAsia="Arial" w:hAnsi="Arial" w:cs="Arial"/>
          <w:color w:val="000000" w:themeColor="text1"/>
          <w:spacing w:val="0"/>
          <w:lang w:eastAsia="en-US"/>
        </w:rPr>
        <w:t xml:space="preserve">de in dit document gestelde regels t.a.v. </w:t>
      </w:r>
      <w:r w:rsidRPr="041E96C8">
        <w:rPr>
          <w:rFonts w:ascii="Arial" w:eastAsia="Arial" w:hAnsi="Arial" w:cs="Arial"/>
          <w:color w:val="000000" w:themeColor="text1"/>
          <w:spacing w:val="0"/>
          <w:lang w:eastAsia="en-US"/>
        </w:rPr>
        <w:t>toegankelijk</w:t>
      </w:r>
      <w:r>
        <w:rPr>
          <w:rFonts w:ascii="Arial" w:eastAsia="Arial" w:hAnsi="Arial" w:cs="Arial"/>
          <w:color w:val="000000" w:themeColor="text1"/>
          <w:spacing w:val="0"/>
          <w:lang w:eastAsia="en-US"/>
        </w:rPr>
        <w:t>heid.</w:t>
      </w:r>
    </w:p>
    <w:p w14:paraId="61BDFF09" w14:textId="77777777" w:rsidR="00C14706" w:rsidRPr="00B11733" w:rsidRDefault="00C14706" w:rsidP="0080054E">
      <w:pPr>
        <w:spacing w:line="240" w:lineRule="auto"/>
        <w:contextualSpacing/>
        <w:rPr>
          <w:rFonts w:ascii="Arial" w:eastAsia="Arial" w:hAnsi="Arial" w:cs="Arial"/>
          <w:color w:val="000000" w:themeColor="text1"/>
          <w:spacing w:val="0"/>
          <w:lang w:eastAsia="en-US"/>
        </w:rPr>
      </w:pPr>
    </w:p>
    <w:p w14:paraId="3A9208BE" w14:textId="77777777" w:rsidR="00871331" w:rsidRDefault="00871331" w:rsidP="00871331">
      <w:pPr>
        <w:pStyle w:val="pf0"/>
        <w:rPr>
          <w:rFonts w:ascii="Arial" w:hAnsi="Arial" w:cs="Arial"/>
          <w:sz w:val="18"/>
          <w:szCs w:val="18"/>
        </w:rPr>
      </w:pPr>
      <w:proofErr w:type="spellStart"/>
      <w:r>
        <w:rPr>
          <w:rFonts w:ascii="Arial" w:hAnsi="Arial" w:cs="Arial"/>
          <w:sz w:val="18"/>
          <w:szCs w:val="18"/>
        </w:rPr>
        <w:t>N.b.</w:t>
      </w:r>
      <w:proofErr w:type="spellEnd"/>
      <w:r>
        <w:rPr>
          <w:rFonts w:ascii="Arial" w:hAnsi="Arial" w:cs="Arial"/>
          <w:sz w:val="18"/>
          <w:szCs w:val="18"/>
        </w:rPr>
        <w:t>: Hierboven genoemde aantallen telgebieden zijn o.b.v. huidige informatie/kennis bepaald en kunnen gedurende de contractperiode mogelijk beperkt wijzigen. In voorkomend geval zal in overleg met Opdrachtnemer worden bekeken welke (financiële) consequenties aan een toe- of afname van telgebieden verbonden zijn.</w:t>
      </w:r>
    </w:p>
    <w:p w14:paraId="1A137750" w14:textId="1CF3C102" w:rsidR="00871331" w:rsidRDefault="00DE1D07" w:rsidP="00871331">
      <w:pPr>
        <w:spacing w:line="240" w:lineRule="auto"/>
        <w:contextualSpacing/>
        <w:rPr>
          <w:rFonts w:ascii="Arial" w:eastAsia="Arial" w:hAnsi="Arial" w:cs="Arial"/>
          <w:color w:val="000000" w:themeColor="text1"/>
          <w:spacing w:val="0"/>
          <w:lang w:eastAsia="en-US"/>
        </w:rPr>
      </w:pPr>
      <w:r>
        <w:rPr>
          <w:rFonts w:ascii="Arial" w:eastAsia="Arial" w:hAnsi="Arial" w:cs="Arial"/>
          <w:color w:val="000000" w:themeColor="text1"/>
          <w:spacing w:val="0"/>
          <w:lang w:eastAsia="en-US"/>
        </w:rPr>
        <w:t xml:space="preserve">Opdrachtgever is eigenaar van alle in het kader van de Opdracht verzamelde data, de daarop gebaseerde analyses, </w:t>
      </w:r>
      <w:proofErr w:type="spellStart"/>
      <w:r>
        <w:rPr>
          <w:rFonts w:ascii="Arial" w:eastAsia="Arial" w:hAnsi="Arial" w:cs="Arial"/>
          <w:color w:val="000000" w:themeColor="text1"/>
          <w:spacing w:val="0"/>
          <w:lang w:eastAsia="en-US"/>
        </w:rPr>
        <w:t>validaties</w:t>
      </w:r>
      <w:proofErr w:type="spellEnd"/>
      <w:r>
        <w:rPr>
          <w:rFonts w:ascii="Arial" w:eastAsia="Arial" w:hAnsi="Arial" w:cs="Arial"/>
          <w:color w:val="000000" w:themeColor="text1"/>
          <w:spacing w:val="0"/>
          <w:lang w:eastAsia="en-US"/>
        </w:rPr>
        <w:t>, vergelijkingen en rapportages</w:t>
      </w:r>
      <w:r w:rsidR="00811FC8">
        <w:rPr>
          <w:rFonts w:ascii="Arial" w:eastAsia="Arial" w:hAnsi="Arial" w:cs="Arial"/>
          <w:color w:val="000000" w:themeColor="text1"/>
          <w:spacing w:val="0"/>
          <w:lang w:eastAsia="en-US"/>
        </w:rPr>
        <w:t>. Opdrachtgever heeft het recht (maar niet de plicht) voor het in de vorige zin genoemde een gebruiksrecht te verlenen aan derden. Aan dit gebruiksrecht kunnen voorwaarden en beperkingen worden gesteld.</w:t>
      </w:r>
    </w:p>
    <w:p w14:paraId="1B7C05B1" w14:textId="0D356055" w:rsidR="00F61756" w:rsidRPr="004E74A6" w:rsidRDefault="00F61756" w:rsidP="00076459">
      <w:pPr>
        <w:pStyle w:val="Kop2"/>
      </w:pPr>
      <w:bookmarkStart w:id="26" w:name="_Toc141265863"/>
      <w:r w:rsidRPr="004E74A6">
        <w:t>Projectbeheersing</w:t>
      </w:r>
      <w:bookmarkEnd w:id="26"/>
    </w:p>
    <w:p w14:paraId="0CAF1A28" w14:textId="4183BC4D" w:rsidR="0053121C" w:rsidRPr="0053121C" w:rsidRDefault="0053121C" w:rsidP="00510C41">
      <w:pPr>
        <w:spacing w:after="100" w:afterAutospacing="1" w:line="240" w:lineRule="auto"/>
        <w:contextualSpacing/>
        <w:rPr>
          <w:rFonts w:ascii="Arial" w:eastAsiaTheme="minorEastAsia" w:hAnsi="Arial" w:cs="Arial"/>
          <w:szCs w:val="18"/>
        </w:rPr>
      </w:pPr>
      <w:r w:rsidRPr="0053121C">
        <w:rPr>
          <w:rFonts w:ascii="Arial" w:eastAsiaTheme="minorEastAsia" w:hAnsi="Arial" w:cs="Arial"/>
          <w:szCs w:val="18"/>
        </w:rPr>
        <w:t>Opdrachtgever wenst</w:t>
      </w:r>
      <w:r w:rsidR="00CB07FF">
        <w:rPr>
          <w:rFonts w:ascii="Arial" w:eastAsiaTheme="minorEastAsia" w:hAnsi="Arial" w:cs="Arial"/>
          <w:szCs w:val="18"/>
        </w:rPr>
        <w:t xml:space="preserve"> een</w:t>
      </w:r>
      <w:r w:rsidRPr="0053121C">
        <w:rPr>
          <w:rFonts w:ascii="Arial" w:eastAsiaTheme="minorEastAsia" w:hAnsi="Arial" w:cs="Arial"/>
          <w:szCs w:val="18"/>
        </w:rPr>
        <w:t xml:space="preserve"> aanpak </w:t>
      </w:r>
      <w:r w:rsidR="00CB07FF">
        <w:rPr>
          <w:rFonts w:ascii="Arial" w:eastAsiaTheme="minorEastAsia" w:hAnsi="Arial" w:cs="Arial"/>
          <w:szCs w:val="18"/>
        </w:rPr>
        <w:t>die</w:t>
      </w:r>
      <w:r w:rsidRPr="0053121C">
        <w:rPr>
          <w:rFonts w:ascii="Arial" w:eastAsiaTheme="minorEastAsia" w:hAnsi="Arial" w:cs="Arial"/>
          <w:szCs w:val="18"/>
        </w:rPr>
        <w:t xml:space="preserve"> pragmatisch en resultaatgericht </w:t>
      </w:r>
      <w:r w:rsidR="00CB07FF">
        <w:rPr>
          <w:rFonts w:ascii="Arial" w:eastAsiaTheme="minorEastAsia" w:hAnsi="Arial" w:cs="Arial"/>
          <w:szCs w:val="18"/>
        </w:rPr>
        <w:t>is</w:t>
      </w:r>
      <w:r w:rsidRPr="0053121C">
        <w:rPr>
          <w:rFonts w:ascii="Arial" w:eastAsiaTheme="minorEastAsia" w:hAnsi="Arial" w:cs="Arial"/>
          <w:szCs w:val="18"/>
        </w:rPr>
        <w:t>.</w:t>
      </w:r>
      <w:r w:rsidR="00CB07FF">
        <w:rPr>
          <w:rFonts w:ascii="Arial" w:eastAsiaTheme="minorEastAsia" w:hAnsi="Arial" w:cs="Arial"/>
          <w:szCs w:val="18"/>
        </w:rPr>
        <w:t xml:space="preserve"> </w:t>
      </w:r>
      <w:r w:rsidRPr="0053121C">
        <w:rPr>
          <w:rFonts w:ascii="Arial" w:eastAsiaTheme="minorEastAsia" w:hAnsi="Arial" w:cs="Arial"/>
          <w:szCs w:val="18"/>
        </w:rPr>
        <w:t xml:space="preserve">Eventuele wijzigingen binnen deze Opdracht vinden alleen plaats na ontvangst en accordering door Opdrachtgever van een door Opdrachtnemer opgesteld voorstel. </w:t>
      </w:r>
    </w:p>
    <w:p w14:paraId="348B1579" w14:textId="77777777" w:rsidR="0053121C" w:rsidRPr="0053121C" w:rsidRDefault="0053121C" w:rsidP="00510C41">
      <w:pPr>
        <w:spacing w:after="100" w:afterAutospacing="1" w:line="240" w:lineRule="auto"/>
        <w:contextualSpacing/>
        <w:rPr>
          <w:rFonts w:ascii="Arial" w:eastAsiaTheme="minorEastAsia" w:hAnsi="Arial" w:cs="Arial"/>
          <w:szCs w:val="18"/>
        </w:rPr>
      </w:pPr>
    </w:p>
    <w:p w14:paraId="56D7B84D" w14:textId="1EF000EC" w:rsidR="0053121C" w:rsidRPr="009670F1" w:rsidRDefault="0053121C" w:rsidP="00510C41">
      <w:pPr>
        <w:spacing w:after="100" w:afterAutospacing="1" w:line="240" w:lineRule="auto"/>
        <w:contextualSpacing/>
        <w:rPr>
          <w:rFonts w:ascii="Arial" w:eastAsiaTheme="minorEastAsia" w:hAnsi="Arial" w:cs="Arial"/>
          <w:szCs w:val="18"/>
        </w:rPr>
      </w:pPr>
      <w:r w:rsidRPr="009670F1">
        <w:rPr>
          <w:rFonts w:ascii="Arial" w:eastAsiaTheme="minorEastAsia" w:hAnsi="Arial" w:cs="Arial"/>
          <w:szCs w:val="18"/>
        </w:rPr>
        <w:t>Opdrachtnemer organiseert</w:t>
      </w:r>
      <w:r w:rsidR="00CB07FF">
        <w:rPr>
          <w:rFonts w:ascii="Arial" w:eastAsiaTheme="minorEastAsia" w:hAnsi="Arial" w:cs="Arial"/>
          <w:szCs w:val="18"/>
        </w:rPr>
        <w:t xml:space="preserve"> periodiek (periode nog te bepalen)</w:t>
      </w:r>
      <w:r w:rsidRPr="009670F1">
        <w:rPr>
          <w:rFonts w:ascii="Arial" w:eastAsiaTheme="minorEastAsia" w:hAnsi="Arial" w:cs="Arial"/>
          <w:szCs w:val="18"/>
        </w:rPr>
        <w:t xml:space="preserve"> een afstemming met Opdrachtgever. Daarbij zijn in ieder geval de </w:t>
      </w:r>
      <w:r w:rsidR="00866FD7" w:rsidRPr="009670F1">
        <w:rPr>
          <w:rFonts w:ascii="Arial" w:eastAsiaTheme="minorEastAsia" w:hAnsi="Arial" w:cs="Arial"/>
          <w:szCs w:val="18"/>
        </w:rPr>
        <w:t xml:space="preserve">projectleider/contractmanager van beide partijen </w:t>
      </w:r>
      <w:r w:rsidRPr="009670F1">
        <w:rPr>
          <w:rFonts w:ascii="Arial" w:eastAsiaTheme="minorEastAsia" w:hAnsi="Arial" w:cs="Arial"/>
          <w:szCs w:val="18"/>
        </w:rPr>
        <w:t xml:space="preserve">aanwezig. Opdrachtnemer verzorgt de agenda. Als van zowel de kant van de Opdrachtnemer als van de Opdrachtgever geen bespreekpunten zijn voor het overleg, kan dat uiteraard geschrapt worden. Opdrachtnemer verzorgt vastlegging van de afspraken tijdens deze overleggen. Deze worden binnen twee dagen na het overleg aan Opdrachtgever verzonden, de vaststelling van deze verslagen vindt plaats </w:t>
      </w:r>
      <w:r w:rsidR="00871331">
        <w:rPr>
          <w:rFonts w:ascii="Arial" w:eastAsiaTheme="minorEastAsia" w:hAnsi="Arial" w:cs="Arial"/>
          <w:szCs w:val="18"/>
        </w:rPr>
        <w:t xml:space="preserve">door ondertekening van beide contractpartijen (en niet later dan </w:t>
      </w:r>
      <w:r w:rsidRPr="009670F1">
        <w:rPr>
          <w:rFonts w:ascii="Arial" w:eastAsiaTheme="minorEastAsia" w:hAnsi="Arial" w:cs="Arial"/>
          <w:szCs w:val="18"/>
        </w:rPr>
        <w:t>in het eerstvolgende overleg</w:t>
      </w:r>
      <w:r w:rsidR="00871331">
        <w:rPr>
          <w:rFonts w:ascii="Arial" w:eastAsiaTheme="minorEastAsia" w:hAnsi="Arial" w:cs="Arial"/>
          <w:szCs w:val="18"/>
        </w:rPr>
        <w:t>)</w:t>
      </w:r>
      <w:r w:rsidRPr="009670F1">
        <w:rPr>
          <w:rFonts w:ascii="Arial" w:eastAsiaTheme="minorEastAsia" w:hAnsi="Arial" w:cs="Arial"/>
          <w:szCs w:val="18"/>
        </w:rPr>
        <w:t xml:space="preserve">. </w:t>
      </w:r>
    </w:p>
    <w:p w14:paraId="2CC64CBF" w14:textId="77777777" w:rsidR="0053121C" w:rsidRPr="009670F1" w:rsidRDefault="0053121C" w:rsidP="00510C41">
      <w:pPr>
        <w:spacing w:after="100" w:afterAutospacing="1" w:line="240" w:lineRule="auto"/>
        <w:contextualSpacing/>
        <w:rPr>
          <w:rFonts w:ascii="Arial" w:eastAsiaTheme="minorEastAsia" w:hAnsi="Arial" w:cs="Arial"/>
          <w:szCs w:val="18"/>
        </w:rPr>
      </w:pPr>
    </w:p>
    <w:p w14:paraId="3EB77024" w14:textId="56DC722B" w:rsidR="00FE3F95" w:rsidRPr="00A377CE" w:rsidRDefault="00FE3F95" w:rsidP="00510C41">
      <w:pPr>
        <w:spacing w:line="240" w:lineRule="auto"/>
        <w:rPr>
          <w:rFonts w:ascii="Arial" w:hAnsi="Arial" w:cs="Arial"/>
          <w:u w:val="single"/>
        </w:rPr>
      </w:pPr>
      <w:r w:rsidRPr="00A377CE">
        <w:rPr>
          <w:rFonts w:ascii="Arial" w:hAnsi="Arial" w:cs="Arial"/>
          <w:u w:val="single"/>
        </w:rPr>
        <w:t>Evaluaties</w:t>
      </w:r>
    </w:p>
    <w:p w14:paraId="53733425" w14:textId="60CCA056" w:rsidR="00267A14" w:rsidRPr="00A377CE" w:rsidRDefault="00267A14" w:rsidP="00510C41">
      <w:pPr>
        <w:spacing w:line="240" w:lineRule="auto"/>
        <w:rPr>
          <w:rFonts w:ascii="Arial" w:hAnsi="Arial" w:cs="Arial"/>
        </w:rPr>
      </w:pPr>
      <w:r w:rsidRPr="00A377CE">
        <w:rPr>
          <w:rFonts w:ascii="Arial" w:hAnsi="Arial" w:cs="Arial"/>
        </w:rPr>
        <w:t>Zoals gesteld hecht Opdrachtgever een groot belang aan kwaliteit en borging van proces en resultaten. Vanuit deze gedachte zal periodiek (</w:t>
      </w:r>
      <w:r w:rsidR="00871331">
        <w:rPr>
          <w:rFonts w:ascii="Arial" w:hAnsi="Arial" w:cs="Arial"/>
        </w:rPr>
        <w:t>minimaal 1 maal per contractjaar</w:t>
      </w:r>
      <w:r w:rsidR="00697D63">
        <w:rPr>
          <w:rFonts w:ascii="Arial" w:hAnsi="Arial" w:cs="Arial"/>
        </w:rPr>
        <w:t xml:space="preserve"> na afronding werkzaamheden voor het betreffende jaar</w:t>
      </w:r>
      <w:r w:rsidR="00871331">
        <w:rPr>
          <w:rFonts w:ascii="Arial" w:hAnsi="Arial" w:cs="Arial"/>
        </w:rPr>
        <w:t xml:space="preserve"> en</w:t>
      </w:r>
      <w:r w:rsidRPr="00A377CE">
        <w:rPr>
          <w:rFonts w:ascii="Arial" w:hAnsi="Arial" w:cs="Arial"/>
        </w:rPr>
        <w:t xml:space="preserve"> vaker indien door Opdrachtgever nodig geacht) een evaluatie van proces en (tussen)resultaten plaatsvinden o.b.v. een nog nader te definiëren evaluatieformulier. In geval sprake is van 2 opvolgende evaluaties met als eindoordeel “onvoldoende” (cijfer lager dan “6”), wordt de betreffende Opdrachtnemer in gebreke gesteld en zal </w:t>
      </w:r>
      <w:r w:rsidR="00871331">
        <w:rPr>
          <w:rFonts w:ascii="Arial" w:hAnsi="Arial" w:cs="Arial"/>
        </w:rPr>
        <w:t>drie</w:t>
      </w:r>
      <w:r w:rsidRPr="00A377CE">
        <w:rPr>
          <w:rFonts w:ascii="Arial" w:hAnsi="Arial" w:cs="Arial"/>
        </w:rPr>
        <w:t xml:space="preserve"> maanden na dit eindoordeel een </w:t>
      </w:r>
      <w:r w:rsidR="00C96A36" w:rsidRPr="00A377CE">
        <w:rPr>
          <w:rFonts w:ascii="Arial" w:hAnsi="Arial" w:cs="Arial"/>
        </w:rPr>
        <w:t>her</w:t>
      </w:r>
      <w:r w:rsidR="00D063FD" w:rsidRPr="00A377CE">
        <w:rPr>
          <w:rFonts w:ascii="Arial" w:hAnsi="Arial" w:cs="Arial"/>
        </w:rPr>
        <w:t>-</w:t>
      </w:r>
      <w:r w:rsidRPr="00A377CE">
        <w:rPr>
          <w:rFonts w:ascii="Arial" w:hAnsi="Arial" w:cs="Arial"/>
        </w:rPr>
        <w:t>evaluatie worden gepland. Indien uit die 3</w:t>
      </w:r>
      <w:r w:rsidRPr="00A377CE">
        <w:rPr>
          <w:rFonts w:ascii="Arial" w:hAnsi="Arial" w:cs="Arial"/>
          <w:vertAlign w:val="superscript"/>
        </w:rPr>
        <w:t>e</w:t>
      </w:r>
      <w:r w:rsidRPr="00A377CE">
        <w:rPr>
          <w:rFonts w:ascii="Arial" w:hAnsi="Arial" w:cs="Arial"/>
        </w:rPr>
        <w:t xml:space="preserve"> evaluatie eveneens het eindoordeel “onvoldoende” volgt, heeft Opdrachtgever de mogelijkheid om de Overeenkomst tussentijds te beëindigen met inachtneming van een opzegtermijn van 1 maand</w:t>
      </w:r>
      <w:r w:rsidR="007666DF" w:rsidRPr="00A377CE">
        <w:rPr>
          <w:rFonts w:ascii="Arial" w:hAnsi="Arial" w:cs="Arial"/>
        </w:rPr>
        <w:t xml:space="preserve"> waarin nog lopende </w:t>
      </w:r>
      <w:r w:rsidR="00871331">
        <w:rPr>
          <w:rFonts w:ascii="Arial" w:hAnsi="Arial" w:cs="Arial"/>
        </w:rPr>
        <w:t>werkzaamheden</w:t>
      </w:r>
      <w:r w:rsidR="007666DF" w:rsidRPr="00A377CE">
        <w:rPr>
          <w:rFonts w:ascii="Arial" w:hAnsi="Arial" w:cs="Arial"/>
        </w:rPr>
        <w:t xml:space="preserve"> zo veel als mogelijk afgerond worden dan wel tot een punt worden gebracht waar overdracht aan een opvolgende contractpartij mogelijk is. Aan een dergelijke overdracht dient Opdrachtnemer zijn volledige medewerking te verlenen</w:t>
      </w:r>
      <w:r w:rsidR="00C96A36" w:rsidRPr="00A377CE">
        <w:rPr>
          <w:rFonts w:ascii="Arial" w:hAnsi="Arial" w:cs="Arial"/>
        </w:rPr>
        <w:t xml:space="preserve"> (waaronder begrepen</w:t>
      </w:r>
      <w:r w:rsidR="00A377CE" w:rsidRPr="00A377CE">
        <w:rPr>
          <w:rFonts w:ascii="Arial" w:hAnsi="Arial" w:cs="Arial"/>
        </w:rPr>
        <w:t xml:space="preserve"> overdracht aan Opdrachtgever van</w:t>
      </w:r>
      <w:r w:rsidR="00C96A36" w:rsidRPr="00A377CE">
        <w:rPr>
          <w:rFonts w:ascii="Arial" w:hAnsi="Arial" w:cs="Arial"/>
        </w:rPr>
        <w:t xml:space="preserve"> verzamelde gegevens</w:t>
      </w:r>
      <w:r w:rsidR="00871331">
        <w:rPr>
          <w:rFonts w:ascii="Arial" w:hAnsi="Arial" w:cs="Arial"/>
        </w:rPr>
        <w:t>)</w:t>
      </w:r>
      <w:r w:rsidR="007666DF" w:rsidRPr="00A377CE">
        <w:rPr>
          <w:rFonts w:ascii="Arial" w:hAnsi="Arial" w:cs="Arial"/>
        </w:rPr>
        <w:t xml:space="preserve">. </w:t>
      </w:r>
      <w:r w:rsidR="006F29B5" w:rsidRPr="00A377CE">
        <w:rPr>
          <w:rFonts w:ascii="Arial" w:hAnsi="Arial" w:cs="Arial"/>
        </w:rPr>
        <w:t xml:space="preserve">In geval van voortijdige beëindiging van de Overeenkomst kan Opdrachtnemer in de hiervoor genoemde situatie jegens Opdrachtgever geen rechten doen gelden op continuering van de Opdracht, dan wel schadevergoeding of een vergoeding voor gederfde winst/omzet. </w:t>
      </w:r>
      <w:r w:rsidR="007666DF" w:rsidRPr="00A377CE">
        <w:rPr>
          <w:rFonts w:ascii="Arial" w:hAnsi="Arial" w:cs="Arial"/>
        </w:rPr>
        <w:t>In voorkomend geval kan Opdrachtgever een beroep doen op de wachtkamerconstructie.</w:t>
      </w:r>
    </w:p>
    <w:p w14:paraId="7BE8ABBC" w14:textId="6CA2D004" w:rsidR="00D21344" w:rsidRPr="004E74A6" w:rsidRDefault="00D21344" w:rsidP="00076459">
      <w:pPr>
        <w:pStyle w:val="Kop2"/>
      </w:pPr>
      <w:bookmarkStart w:id="27" w:name="_Toc5907379"/>
      <w:bookmarkStart w:id="28" w:name="_Toc141265864"/>
      <w:r w:rsidRPr="004E74A6">
        <w:t>Wachtkamerconstructie</w:t>
      </w:r>
      <w:bookmarkEnd w:id="27"/>
      <w:bookmarkEnd w:id="28"/>
    </w:p>
    <w:p w14:paraId="28113E04" w14:textId="096666F9" w:rsidR="00D21344" w:rsidRPr="004E74A6" w:rsidRDefault="00D21344" w:rsidP="00510C41">
      <w:pPr>
        <w:spacing w:line="240" w:lineRule="auto"/>
        <w:rPr>
          <w:rFonts w:ascii="Arial" w:hAnsi="Arial" w:cs="Arial"/>
          <w:szCs w:val="18"/>
        </w:rPr>
      </w:pPr>
      <w:r w:rsidRPr="004E74A6">
        <w:rPr>
          <w:rFonts w:ascii="Arial" w:hAnsi="Arial" w:cs="Arial"/>
          <w:szCs w:val="18"/>
        </w:rPr>
        <w:t>Op de Overeenkomst is</w:t>
      </w:r>
      <w:r w:rsidR="0095396B">
        <w:rPr>
          <w:rFonts w:ascii="Arial" w:hAnsi="Arial" w:cs="Arial"/>
          <w:szCs w:val="18"/>
        </w:rPr>
        <w:t xml:space="preserve"> </w:t>
      </w:r>
      <w:r w:rsidRPr="004E74A6">
        <w:rPr>
          <w:rFonts w:ascii="Arial" w:hAnsi="Arial" w:cs="Arial"/>
          <w:szCs w:val="18"/>
        </w:rPr>
        <w:t>een wachtkamerconstructie van toepassing. Op basis van de beoordeling van de Inschrijvingen ontstaat een rangorde van Inschrijvers. De Inschrijver die als eerste niet in aanmerking komt voor gunning, maar als tweede in rang</w:t>
      </w:r>
      <w:r w:rsidR="009A500F" w:rsidRPr="004E74A6">
        <w:rPr>
          <w:rFonts w:ascii="Arial" w:hAnsi="Arial" w:cs="Arial"/>
          <w:szCs w:val="18"/>
        </w:rPr>
        <w:t>or</w:t>
      </w:r>
      <w:r w:rsidRPr="004E74A6">
        <w:rPr>
          <w:rFonts w:ascii="Arial" w:hAnsi="Arial" w:cs="Arial"/>
          <w:szCs w:val="18"/>
        </w:rPr>
        <w:t xml:space="preserve">de wordt gerangschikt, wordt in de wachtkamer geplaatst. Met deze partij wordt een wachtkamerovereenkomst gesloten. Hierin is onder meer opgenomen dat deze Inschrijver de gestanddoeningstermijn van zijn Inschrijving verlengt voor de duur van de wachtkamerovereenkomst. </w:t>
      </w:r>
      <w:r w:rsidR="00871331">
        <w:rPr>
          <w:rFonts w:ascii="Arial" w:hAnsi="Arial" w:cs="Arial"/>
          <w:szCs w:val="18"/>
        </w:rPr>
        <w:t>Indexering van prijzen/tarieven is in dat geval mogelijk m.i.v. 1 januari 2025.</w:t>
      </w:r>
    </w:p>
    <w:p w14:paraId="789DBA7D" w14:textId="3395AAFB" w:rsidR="00D21344" w:rsidRDefault="00D21344" w:rsidP="00510C41">
      <w:pPr>
        <w:spacing w:line="240" w:lineRule="auto"/>
        <w:rPr>
          <w:rFonts w:ascii="Arial" w:hAnsi="Arial" w:cs="Arial"/>
          <w:szCs w:val="18"/>
        </w:rPr>
      </w:pPr>
      <w:r w:rsidRPr="004E74A6">
        <w:rPr>
          <w:rFonts w:ascii="Arial" w:hAnsi="Arial" w:cs="Arial"/>
          <w:szCs w:val="18"/>
        </w:rPr>
        <w:lastRenderedPageBreak/>
        <w:t xml:space="preserve">De Aanbestedende dienst behoudt zich overeenkomstig de wachtkamerovereenkomst het recht voor om, in geval van voortijdige ontbinding van de Overeenkomst met de eerste Opdrachtnemer, de Opdracht alsnog tegen de condities van deze aanbesteding te gunnen aan de Inschrijver waarmee de wachtkamerovereenkomst is aangegaan, overeenkomstig diens Inschrijving. De Aanbestedende dienst kan voornoemd recht inroepen tot </w:t>
      </w:r>
      <w:r w:rsidR="00B535B5">
        <w:rPr>
          <w:rFonts w:ascii="Arial" w:hAnsi="Arial" w:cs="Arial"/>
          <w:szCs w:val="18"/>
        </w:rPr>
        <w:t>de in de (concept) wachtkamero</w:t>
      </w:r>
      <w:r w:rsidRPr="004E74A6">
        <w:rPr>
          <w:rFonts w:ascii="Arial" w:hAnsi="Arial" w:cs="Arial"/>
          <w:szCs w:val="18"/>
        </w:rPr>
        <w:t xml:space="preserve">vereenkomst </w:t>
      </w:r>
      <w:r w:rsidR="00B535B5">
        <w:rPr>
          <w:rFonts w:ascii="Arial" w:hAnsi="Arial" w:cs="Arial"/>
          <w:szCs w:val="18"/>
        </w:rPr>
        <w:t>genoemde periode</w:t>
      </w:r>
      <w:r w:rsidRPr="004E74A6">
        <w:rPr>
          <w:rFonts w:ascii="Arial" w:hAnsi="Arial" w:cs="Arial"/>
          <w:szCs w:val="18"/>
        </w:rPr>
        <w:t>.</w:t>
      </w:r>
      <w:r w:rsidRPr="004E74A6">
        <w:rPr>
          <w:rFonts w:ascii="Arial" w:hAnsi="Arial" w:cs="Arial"/>
        </w:rPr>
        <w:t xml:space="preserve"> </w:t>
      </w:r>
      <w:r w:rsidRPr="004E74A6">
        <w:rPr>
          <w:rFonts w:ascii="Arial" w:hAnsi="Arial" w:cs="Arial"/>
          <w:szCs w:val="18"/>
        </w:rPr>
        <w:t>De Aanbestedende dienst kan ook besluiten geen gebruik te maken van de wachtkamerovereenkomst.</w:t>
      </w:r>
    </w:p>
    <w:p w14:paraId="261BE657" w14:textId="77777777" w:rsidR="00BE478D" w:rsidRDefault="00BE478D" w:rsidP="00510C41">
      <w:pPr>
        <w:spacing w:line="240" w:lineRule="auto"/>
        <w:rPr>
          <w:rFonts w:ascii="Arial" w:hAnsi="Arial" w:cs="Arial"/>
          <w:szCs w:val="18"/>
        </w:rPr>
      </w:pPr>
    </w:p>
    <w:p w14:paraId="6820D61A" w14:textId="22719577" w:rsidR="00BE478D" w:rsidRPr="00A746ED" w:rsidRDefault="00BE478D" w:rsidP="00510C41">
      <w:pPr>
        <w:numPr>
          <w:ilvl w:val="1"/>
          <w:numId w:val="6"/>
        </w:numPr>
        <w:spacing w:line="240" w:lineRule="auto"/>
        <w:rPr>
          <w:rFonts w:ascii="Arial" w:hAnsi="Arial" w:cs="Arial"/>
          <w:b/>
          <w:szCs w:val="18"/>
        </w:rPr>
      </w:pPr>
      <w:bookmarkStart w:id="29" w:name="_Toc130219694"/>
      <w:r w:rsidRPr="00A746ED">
        <w:rPr>
          <w:rFonts w:ascii="Arial" w:hAnsi="Arial" w:cs="Arial"/>
          <w:b/>
          <w:szCs w:val="18"/>
        </w:rPr>
        <w:t xml:space="preserve">Maatschappelijk </w:t>
      </w:r>
      <w:r w:rsidR="0095396B" w:rsidRPr="00A746ED">
        <w:rPr>
          <w:rFonts w:ascii="Arial" w:hAnsi="Arial" w:cs="Arial"/>
          <w:b/>
          <w:szCs w:val="18"/>
        </w:rPr>
        <w:t>V</w:t>
      </w:r>
      <w:r w:rsidRPr="00A746ED">
        <w:rPr>
          <w:rFonts w:ascii="Arial" w:hAnsi="Arial" w:cs="Arial"/>
          <w:b/>
          <w:szCs w:val="18"/>
        </w:rPr>
        <w:t xml:space="preserve">erantwoord </w:t>
      </w:r>
      <w:r w:rsidR="0095396B" w:rsidRPr="00A746ED">
        <w:rPr>
          <w:rFonts w:ascii="Arial" w:hAnsi="Arial" w:cs="Arial"/>
          <w:b/>
          <w:szCs w:val="18"/>
        </w:rPr>
        <w:t>Opdrachtgeven en I</w:t>
      </w:r>
      <w:r w:rsidRPr="00A746ED">
        <w:rPr>
          <w:rFonts w:ascii="Arial" w:hAnsi="Arial" w:cs="Arial"/>
          <w:b/>
          <w:szCs w:val="18"/>
        </w:rPr>
        <w:t>nkopen</w:t>
      </w:r>
      <w:r w:rsidR="0095396B" w:rsidRPr="00A746ED">
        <w:rPr>
          <w:rFonts w:ascii="Arial" w:hAnsi="Arial" w:cs="Arial"/>
          <w:b/>
          <w:szCs w:val="18"/>
        </w:rPr>
        <w:t xml:space="preserve"> (MVOI)</w:t>
      </w:r>
      <w:r w:rsidRPr="00A746ED">
        <w:rPr>
          <w:rFonts w:ascii="Arial" w:hAnsi="Arial" w:cs="Arial"/>
          <w:b/>
          <w:szCs w:val="18"/>
        </w:rPr>
        <w:t xml:space="preserve">: </w:t>
      </w:r>
      <w:bookmarkEnd w:id="29"/>
    </w:p>
    <w:p w14:paraId="4EC29783" w14:textId="379547AD" w:rsidR="00BE478D" w:rsidRPr="00A746ED" w:rsidRDefault="00BE478D" w:rsidP="00510C41">
      <w:pPr>
        <w:spacing w:line="240" w:lineRule="auto"/>
        <w:rPr>
          <w:rFonts w:ascii="Arial" w:hAnsi="Arial" w:cs="Arial"/>
          <w:szCs w:val="18"/>
        </w:rPr>
      </w:pPr>
      <w:r w:rsidRPr="00A746ED">
        <w:rPr>
          <w:rFonts w:ascii="Arial" w:hAnsi="Arial" w:cs="Arial"/>
          <w:szCs w:val="18"/>
        </w:rPr>
        <w:t>De Aanbestedende dienst volgt de door RVO (Rijksdienst voor Ondernemend Nederland) opgestelde milieucriteriadocumenten</w:t>
      </w:r>
      <w:r w:rsidRPr="00A746ED">
        <w:rPr>
          <w:rFonts w:ascii="Arial" w:hAnsi="Arial" w:cs="Arial"/>
          <w:szCs w:val="18"/>
          <w:vertAlign w:val="superscript"/>
        </w:rPr>
        <w:footnoteReference w:id="2"/>
      </w:r>
      <w:r w:rsidRPr="00A746ED">
        <w:rPr>
          <w:rFonts w:ascii="Arial" w:hAnsi="Arial" w:cs="Arial"/>
          <w:szCs w:val="18"/>
        </w:rPr>
        <w:t xml:space="preserve"> </w:t>
      </w:r>
      <w:r w:rsidR="0095396B" w:rsidRPr="00A746ED">
        <w:rPr>
          <w:rFonts w:ascii="Arial" w:hAnsi="Arial" w:cs="Arial"/>
          <w:szCs w:val="18"/>
        </w:rPr>
        <w:t>en heeft het Manifest MVOI ondertekend.</w:t>
      </w:r>
      <w:r w:rsidRPr="00A746ED">
        <w:rPr>
          <w:rFonts w:ascii="Arial" w:hAnsi="Arial" w:cs="Arial"/>
          <w:szCs w:val="18"/>
        </w:rPr>
        <w:t xml:space="preserve"> Voor de onderhavige Opdracht zijn </w:t>
      </w:r>
      <w:r w:rsidR="0095396B" w:rsidRPr="00A746ED">
        <w:rPr>
          <w:rFonts w:ascii="Arial" w:hAnsi="Arial" w:cs="Arial"/>
          <w:szCs w:val="18"/>
        </w:rPr>
        <w:t>MVOI-</w:t>
      </w:r>
      <w:r w:rsidR="00C40D5E">
        <w:rPr>
          <w:rFonts w:ascii="Arial" w:hAnsi="Arial" w:cs="Arial"/>
          <w:szCs w:val="18"/>
        </w:rPr>
        <w:t>thema’s</w:t>
      </w:r>
      <w:r w:rsidRPr="00A746ED">
        <w:rPr>
          <w:rFonts w:ascii="Arial" w:hAnsi="Arial" w:cs="Arial"/>
          <w:szCs w:val="18"/>
        </w:rPr>
        <w:t xml:space="preserve"> voor handen die de Aanbestedende dienst </w:t>
      </w:r>
      <w:r w:rsidR="000340BD">
        <w:rPr>
          <w:rFonts w:ascii="Arial" w:hAnsi="Arial" w:cs="Arial"/>
          <w:szCs w:val="18"/>
        </w:rPr>
        <w:t>gebruikt en (waar zinvol) vertaalt</w:t>
      </w:r>
      <w:r w:rsidRPr="00A746ED">
        <w:rPr>
          <w:rFonts w:ascii="Arial" w:hAnsi="Arial" w:cs="Arial"/>
          <w:szCs w:val="18"/>
        </w:rPr>
        <w:t xml:space="preserve"> naar eisen en/of wensen</w:t>
      </w:r>
      <w:r w:rsidR="00C40D5E">
        <w:rPr>
          <w:rFonts w:ascii="Arial" w:hAnsi="Arial" w:cs="Arial"/>
          <w:szCs w:val="18"/>
        </w:rPr>
        <w:t>, respectievelijk vertaald naar een gunningscriterium</w:t>
      </w:r>
      <w:r w:rsidRPr="00A746ED">
        <w:rPr>
          <w:rFonts w:ascii="Arial" w:hAnsi="Arial" w:cs="Arial"/>
          <w:szCs w:val="18"/>
        </w:rPr>
        <w:t>.</w:t>
      </w:r>
    </w:p>
    <w:p w14:paraId="790878A4" w14:textId="77777777" w:rsidR="0095396B" w:rsidRPr="00A746ED" w:rsidRDefault="0095396B" w:rsidP="00510C41">
      <w:pPr>
        <w:spacing w:line="240" w:lineRule="auto"/>
        <w:rPr>
          <w:rFonts w:ascii="Arial" w:hAnsi="Arial" w:cs="Arial"/>
          <w:szCs w:val="18"/>
        </w:rPr>
      </w:pPr>
    </w:p>
    <w:p w14:paraId="761243E0" w14:textId="00761EDA" w:rsidR="003B3901" w:rsidRDefault="000340BD" w:rsidP="00510C41">
      <w:pPr>
        <w:pStyle w:val="Geenafstand"/>
        <w:rPr>
          <w:rFonts w:cs="Arial"/>
          <w:sz w:val="18"/>
          <w:szCs w:val="18"/>
        </w:rPr>
      </w:pPr>
      <w:bookmarkStart w:id="30" w:name="_Toc447882322"/>
      <w:bookmarkStart w:id="31" w:name="_Toc12976878"/>
      <w:bookmarkEnd w:id="0"/>
      <w:bookmarkEnd w:id="1"/>
      <w:r>
        <w:rPr>
          <w:rFonts w:cs="Arial"/>
          <w:sz w:val="18"/>
          <w:szCs w:val="18"/>
        </w:rPr>
        <w:t>Het</w:t>
      </w:r>
      <w:r w:rsidR="003B3901">
        <w:rPr>
          <w:rFonts w:cs="Arial"/>
          <w:sz w:val="18"/>
          <w:szCs w:val="18"/>
        </w:rPr>
        <w:t xml:space="preserve"> thema</w:t>
      </w:r>
      <w:r>
        <w:rPr>
          <w:rFonts w:cs="Arial"/>
          <w:sz w:val="18"/>
          <w:szCs w:val="18"/>
        </w:rPr>
        <w:t xml:space="preserve"> “Klimaat”</w:t>
      </w:r>
      <w:r w:rsidR="003B3901">
        <w:rPr>
          <w:rFonts w:cs="Arial"/>
          <w:sz w:val="18"/>
          <w:szCs w:val="18"/>
        </w:rPr>
        <w:t xml:space="preserve"> wordt toegepast op deze aanbesteding. Deze aanbesteding betreft het voornemen tot opdrachtverstrekking voor het monitoren van vogelsoorten en </w:t>
      </w:r>
      <w:proofErr w:type="spellStart"/>
      <w:r w:rsidR="003B3901">
        <w:rPr>
          <w:rFonts w:cs="Arial"/>
          <w:sz w:val="18"/>
          <w:szCs w:val="18"/>
        </w:rPr>
        <w:t>dagactieve</w:t>
      </w:r>
      <w:proofErr w:type="spellEnd"/>
      <w:r w:rsidR="003B3901">
        <w:rPr>
          <w:rFonts w:cs="Arial"/>
          <w:sz w:val="18"/>
          <w:szCs w:val="18"/>
        </w:rPr>
        <w:t xml:space="preserve"> zoogdieren. De provincie wil invulling geven aan minimalisering van de uitstoot van CO</w:t>
      </w:r>
      <w:r w:rsidR="003B3901" w:rsidRPr="0053391E">
        <w:rPr>
          <w:rFonts w:cs="Arial"/>
          <w:sz w:val="18"/>
          <w:szCs w:val="18"/>
          <w:vertAlign w:val="subscript"/>
        </w:rPr>
        <w:t>2</w:t>
      </w:r>
      <w:r w:rsidR="003B3901">
        <w:rPr>
          <w:rFonts w:cs="Arial"/>
          <w:sz w:val="18"/>
          <w:szCs w:val="18"/>
        </w:rPr>
        <w:t xml:space="preserve"> en andere broeikasgassen. Zo wordt een bijdrage geleverd aan energiebesparing en de transitie naar duurzame energiebronnen. </w:t>
      </w:r>
      <w:r w:rsidR="003B3901" w:rsidRPr="0057752E">
        <w:rPr>
          <w:rFonts w:cs="Arial"/>
          <w:sz w:val="18"/>
          <w:szCs w:val="18"/>
        </w:rPr>
        <w:t>Voor de invulling van het thema klimaat wordt aan de opdrachtnemer gevraagd om bij het opstellen van het advies rekening te houden met de milieu-impact ervan</w:t>
      </w:r>
      <w:r w:rsidR="003B3901" w:rsidRPr="00255220">
        <w:rPr>
          <w:rFonts w:cs="Arial"/>
          <w:sz w:val="18"/>
          <w:szCs w:val="18"/>
        </w:rPr>
        <w:t xml:space="preserve">. </w:t>
      </w:r>
      <w:r w:rsidR="003B3901">
        <w:rPr>
          <w:rFonts w:cs="Arial"/>
          <w:sz w:val="18"/>
          <w:szCs w:val="18"/>
        </w:rPr>
        <w:t>Waarnemingen worden digitaal verwerkt. Werknemers worden aangemoedigd om hun werkzaamheden met oog op duurzaamheid uit te voeren (bijvoorbeeld door het gebruiken van elektrische auto’s). Gebruik maken van het openbaar vervoer is niet realistisch omdat het werk op moeilijk bereikbare locaties en lastige tijden plaats vindt.</w:t>
      </w:r>
    </w:p>
    <w:p w14:paraId="081462F5" w14:textId="77777777" w:rsidR="00E90CC1" w:rsidRPr="0080054E" w:rsidRDefault="00E90CC1" w:rsidP="00510C41">
      <w:pPr>
        <w:pStyle w:val="Geenafstand"/>
        <w:rPr>
          <w:rFonts w:cs="Arial"/>
          <w:sz w:val="18"/>
          <w:szCs w:val="18"/>
        </w:rPr>
      </w:pPr>
    </w:p>
    <w:p w14:paraId="0311AD79" w14:textId="4DA03869" w:rsidR="00E90CC1" w:rsidRPr="0080054E" w:rsidRDefault="00E90CC1" w:rsidP="00E90CC1">
      <w:pPr>
        <w:spacing w:line="240" w:lineRule="auto"/>
        <w:rPr>
          <w:rFonts w:ascii="Arial" w:hAnsi="Arial" w:cs="Arial"/>
          <w:szCs w:val="18"/>
        </w:rPr>
      </w:pPr>
      <w:r w:rsidRPr="0080054E">
        <w:rPr>
          <w:rFonts w:ascii="Arial" w:hAnsi="Arial" w:cs="Arial"/>
          <w:szCs w:val="18"/>
        </w:rPr>
        <w:t xml:space="preserve">Het voorgaande betekent voor de onderhavige aanbesteding dat hier op de volgende wijze invulling aan wordt gegeven: </w:t>
      </w:r>
    </w:p>
    <w:p w14:paraId="5838B9F8" w14:textId="22C702E7" w:rsidR="00E90CC1" w:rsidRPr="0080054E" w:rsidRDefault="00E90CC1" w:rsidP="00E90CC1">
      <w:pPr>
        <w:pStyle w:val="Lijstalinea"/>
        <w:numPr>
          <w:ilvl w:val="0"/>
          <w:numId w:val="62"/>
        </w:numPr>
        <w:rPr>
          <w:rFonts w:ascii="Arial" w:hAnsi="Arial" w:cs="Arial"/>
          <w:sz w:val="18"/>
          <w:szCs w:val="18"/>
          <w:lang w:val="nl-NL"/>
        </w:rPr>
      </w:pPr>
      <w:r w:rsidRPr="0080054E">
        <w:rPr>
          <w:rFonts w:ascii="Arial" w:hAnsi="Arial" w:cs="Arial"/>
          <w:sz w:val="18"/>
          <w:szCs w:val="18"/>
          <w:lang w:val="nl-NL"/>
        </w:rPr>
        <w:t>Opdrachtnemer dient vervoersbewegingen tot het minimale te beperken en deze vervoersbewegingen dienen zo duurzaam mogelijk te zijn (om op die manier</w:t>
      </w:r>
      <w:r w:rsidR="000340BD" w:rsidRPr="0080054E">
        <w:rPr>
          <w:rFonts w:ascii="Arial" w:hAnsi="Arial" w:cs="Arial"/>
          <w:sz w:val="18"/>
          <w:szCs w:val="18"/>
          <w:lang w:val="nl-NL"/>
        </w:rPr>
        <w:t xml:space="preserve"> (</w:t>
      </w:r>
      <w:r w:rsidRPr="0080054E">
        <w:rPr>
          <w:rFonts w:ascii="Arial" w:hAnsi="Arial" w:cs="Arial"/>
          <w:sz w:val="18"/>
          <w:szCs w:val="18"/>
          <w:lang w:val="nl-NL"/>
        </w:rPr>
        <w:t>o.a.</w:t>
      </w:r>
      <w:r w:rsidR="000340BD" w:rsidRPr="0080054E">
        <w:rPr>
          <w:rFonts w:ascii="Arial" w:hAnsi="Arial" w:cs="Arial"/>
          <w:sz w:val="18"/>
          <w:szCs w:val="18"/>
          <w:lang w:val="nl-NL"/>
        </w:rPr>
        <w:t>)</w:t>
      </w:r>
      <w:r w:rsidRPr="0080054E">
        <w:rPr>
          <w:rFonts w:ascii="Arial" w:hAnsi="Arial" w:cs="Arial"/>
          <w:sz w:val="18"/>
          <w:szCs w:val="18"/>
          <w:lang w:val="nl-NL"/>
        </w:rPr>
        <w:t xml:space="preserve"> CO2-uitstoot te beperken).</w:t>
      </w:r>
    </w:p>
    <w:p w14:paraId="13435616" w14:textId="77777777" w:rsidR="00E90CC1" w:rsidRPr="00A33BEA" w:rsidRDefault="00E90CC1" w:rsidP="00E90CC1">
      <w:pPr>
        <w:spacing w:line="240" w:lineRule="auto"/>
        <w:rPr>
          <w:rFonts w:ascii="Arial" w:hAnsi="Arial" w:cs="Arial"/>
          <w:szCs w:val="18"/>
        </w:rPr>
      </w:pPr>
    </w:p>
    <w:p w14:paraId="194A3F32" w14:textId="77777777" w:rsidR="00E90CC1" w:rsidRPr="0080054E" w:rsidRDefault="00E90CC1" w:rsidP="00E90CC1">
      <w:pPr>
        <w:spacing w:line="240" w:lineRule="auto"/>
        <w:rPr>
          <w:rFonts w:ascii="Arial" w:hAnsi="Arial" w:cs="Arial"/>
          <w:szCs w:val="18"/>
        </w:rPr>
      </w:pPr>
      <w:r w:rsidRPr="0080054E">
        <w:rPr>
          <w:rFonts w:ascii="Arial" w:hAnsi="Arial" w:cs="Arial"/>
          <w:szCs w:val="18"/>
        </w:rPr>
        <w:t>Het voorgaande is door Opdrachtgever vertaalt naar de volgende uitvoeringseis:</w:t>
      </w:r>
    </w:p>
    <w:p w14:paraId="5067134A" w14:textId="503ACC7B" w:rsidR="00E90CC1" w:rsidRPr="0080054E" w:rsidRDefault="00E90CC1" w:rsidP="00E90CC1">
      <w:pPr>
        <w:pStyle w:val="Lijstalinea"/>
        <w:numPr>
          <w:ilvl w:val="0"/>
          <w:numId w:val="62"/>
        </w:numPr>
        <w:rPr>
          <w:rFonts w:ascii="Arial" w:hAnsi="Arial" w:cs="Arial"/>
          <w:sz w:val="18"/>
          <w:szCs w:val="18"/>
          <w:lang w:val="nl-NL"/>
        </w:rPr>
      </w:pPr>
      <w:r w:rsidRPr="0080054E">
        <w:rPr>
          <w:rFonts w:ascii="Arial" w:hAnsi="Arial" w:cs="Arial"/>
          <w:sz w:val="18"/>
          <w:szCs w:val="18"/>
          <w:lang w:val="nl-NL"/>
        </w:rPr>
        <w:t xml:space="preserve">Opdrachtnemer dient alle in het kader van deze Opdracht uit te voeren vervoersbewegingen uit te voeren door gebruikmaking van voertuigen die (minimaal) voldoen aan de Euro 6-norm/emissieklasse 6. Gebruikmaken van alleen maar voertuigen die geen fossiele brandstoffen gebruiken of kunnen gebruiken wordt beloond (zie verder </w:t>
      </w:r>
      <w:r w:rsidR="00646CA9">
        <w:rPr>
          <w:rFonts w:ascii="Arial" w:hAnsi="Arial" w:cs="Arial"/>
          <w:sz w:val="18"/>
          <w:szCs w:val="18"/>
          <w:lang w:val="nl-NL"/>
        </w:rPr>
        <w:t>paragraaf 5.2)</w:t>
      </w:r>
      <w:r w:rsidRPr="0080054E">
        <w:rPr>
          <w:rFonts w:ascii="Arial" w:hAnsi="Arial" w:cs="Arial"/>
          <w:sz w:val="18"/>
          <w:szCs w:val="18"/>
          <w:lang w:val="nl-NL"/>
        </w:rPr>
        <w:t xml:space="preserve">. Voor de duidelijkheid: hybride voertuigen (fossiele brandstof i.c.m. elektrisch/waterstof rijden) en voertuigen die op (een vorm van) biodiesel rijden worden niet gezien als “fossiele brandstofvrije voertuigen. Daarnaast beschouwt Opdrachtgever gebruikmaking van OV of niet-gemotoriseerde vervoermiddelen als niet realistisch </w:t>
      </w:r>
      <w:proofErr w:type="spellStart"/>
      <w:r w:rsidRPr="0080054E">
        <w:rPr>
          <w:rFonts w:ascii="Arial" w:hAnsi="Arial" w:cs="Arial"/>
          <w:sz w:val="18"/>
          <w:szCs w:val="18"/>
          <w:lang w:val="nl-NL"/>
        </w:rPr>
        <w:t>i.h.k.v</w:t>
      </w:r>
      <w:proofErr w:type="spellEnd"/>
      <w:r w:rsidRPr="0080054E">
        <w:rPr>
          <w:rFonts w:ascii="Arial" w:hAnsi="Arial" w:cs="Arial"/>
          <w:sz w:val="18"/>
          <w:szCs w:val="18"/>
          <w:lang w:val="nl-NL"/>
        </w:rPr>
        <w:t>. deze Opdracht.</w:t>
      </w:r>
    </w:p>
    <w:p w14:paraId="1D5BEB95" w14:textId="77777777" w:rsidR="00E90CC1" w:rsidRPr="0080054E" w:rsidRDefault="00E90CC1" w:rsidP="00E90CC1">
      <w:pPr>
        <w:spacing w:line="240" w:lineRule="auto"/>
        <w:rPr>
          <w:rFonts w:ascii="Arial" w:hAnsi="Arial" w:cs="Arial"/>
          <w:szCs w:val="18"/>
        </w:rPr>
      </w:pPr>
    </w:p>
    <w:p w14:paraId="6A69639B" w14:textId="77777777" w:rsidR="00E90CC1" w:rsidRPr="0080054E" w:rsidRDefault="00E90CC1" w:rsidP="00E90CC1">
      <w:pPr>
        <w:spacing w:line="240" w:lineRule="auto"/>
        <w:rPr>
          <w:rFonts w:ascii="Arial" w:hAnsi="Arial" w:cs="Arial"/>
          <w:szCs w:val="18"/>
        </w:rPr>
      </w:pPr>
      <w:r w:rsidRPr="0080054E">
        <w:rPr>
          <w:rFonts w:ascii="Arial" w:hAnsi="Arial" w:cs="Arial"/>
          <w:szCs w:val="18"/>
        </w:rPr>
        <w:t>Inschrijvers die niet (kunnen) voldoen aan bovenstaande uitvoeringseis worden uitgesloten van het verdere verloop van deze procedure en komen derhalve niet voor gunning in aanmerking.</w:t>
      </w:r>
    </w:p>
    <w:p w14:paraId="681F1F27" w14:textId="77777777" w:rsidR="00E90CC1" w:rsidRPr="00E90CC1" w:rsidRDefault="00E90CC1" w:rsidP="00E90CC1">
      <w:pPr>
        <w:spacing w:line="240" w:lineRule="auto"/>
        <w:rPr>
          <w:rFonts w:ascii="Arial" w:hAnsi="Arial" w:cs="Arial"/>
          <w:b/>
          <w:bCs/>
          <w:szCs w:val="18"/>
        </w:rPr>
      </w:pPr>
    </w:p>
    <w:p w14:paraId="523B4A99" w14:textId="675721BF" w:rsidR="00E90CC1" w:rsidRPr="0080054E" w:rsidRDefault="00E90CC1" w:rsidP="00E90CC1">
      <w:pPr>
        <w:pStyle w:val="Geenafstand"/>
        <w:rPr>
          <w:rFonts w:cs="Arial"/>
          <w:sz w:val="18"/>
          <w:szCs w:val="18"/>
        </w:rPr>
      </w:pPr>
      <w:r w:rsidRPr="0080054E">
        <w:rPr>
          <w:rFonts w:cs="Arial"/>
          <w:sz w:val="18"/>
          <w:szCs w:val="18"/>
        </w:rPr>
        <w:t>Indien gedurende de uitvoering van de Opdracht door Opdrachtgever en/of andere bij de uitvoering van de Opdracht betrokken derden wordt geconstateerd dat door Opdrachtnemer niet (volledig) wordt voldaan aan de hiervoor gestelde uitvoeringseis en/of het door Inschrijver gedane aanbod ten aanzien van fossiele brandstofvrije voertuigen, heeft Opdrachtgever het recht een direct opeisbare en met de Inschrijfsom verrekenbare boete op te leggen ter grootte van 5% van het deel van de Inschrijfsom voor het betreffende contractjaar excl. BTW.</w:t>
      </w:r>
    </w:p>
    <w:p w14:paraId="31E3E38D" w14:textId="51C796C4" w:rsidR="003B550B" w:rsidRPr="004E74A6" w:rsidRDefault="009421BC" w:rsidP="00076459">
      <w:pPr>
        <w:pStyle w:val="Kop1"/>
        <w:spacing w:line="240" w:lineRule="auto"/>
        <w:ind w:left="1701" w:hanging="1701"/>
        <w:rPr>
          <w:rFonts w:ascii="Arial" w:hAnsi="Arial" w:cs="Arial"/>
        </w:rPr>
      </w:pPr>
      <w:bookmarkStart w:id="32" w:name="_Toc141265865"/>
      <w:r w:rsidRPr="004E74A6">
        <w:rPr>
          <w:rFonts w:ascii="Arial" w:hAnsi="Arial" w:cs="Arial"/>
        </w:rPr>
        <w:lastRenderedPageBreak/>
        <w:t>Procedurele aspecten en voorschriften</w:t>
      </w:r>
      <w:bookmarkEnd w:id="30"/>
      <w:bookmarkEnd w:id="31"/>
      <w:bookmarkEnd w:id="32"/>
    </w:p>
    <w:p w14:paraId="51B67440" w14:textId="77777777" w:rsidR="007947F6" w:rsidRPr="004E74A6" w:rsidRDefault="007947F6" w:rsidP="00510C41">
      <w:pPr>
        <w:spacing w:line="240" w:lineRule="auto"/>
        <w:rPr>
          <w:rFonts w:ascii="Arial" w:hAnsi="Arial" w:cs="Arial"/>
          <w:szCs w:val="18"/>
        </w:rPr>
      </w:pPr>
      <w:bookmarkStart w:id="33" w:name="_Toc250730220"/>
      <w:r w:rsidRPr="004E74A6">
        <w:rPr>
          <w:rFonts w:ascii="Arial" w:hAnsi="Arial" w:cs="Arial"/>
          <w:szCs w:val="18"/>
        </w:rPr>
        <w:t>In dit hoofdstuk worden de procedurele aspecten rondom de aanbesteding besproken en de aanbestedingsvoorschriften uiteengezet. Ondernemers dienen hieraan te voldoen. Indien dit niet het geval is kan de Aanbestedende dienst besluiten de Ondernemer uit te sluiten van deelname.</w:t>
      </w:r>
    </w:p>
    <w:p w14:paraId="5F969E87" w14:textId="77777777" w:rsidR="007947F6" w:rsidRPr="004E74A6" w:rsidRDefault="007947F6" w:rsidP="00510C41">
      <w:pPr>
        <w:pStyle w:val="Kop2"/>
        <w:numPr>
          <w:ilvl w:val="1"/>
          <w:numId w:val="50"/>
        </w:numPr>
      </w:pPr>
      <w:bookmarkStart w:id="34" w:name="_Toc447864211"/>
      <w:bookmarkStart w:id="35" w:name="_Toc9425442"/>
      <w:bookmarkStart w:id="36" w:name="_Toc141265866"/>
      <w:r w:rsidRPr="004E74A6">
        <w:t>Algemene voorschriften voor de aanbesteding</w:t>
      </w:r>
      <w:bookmarkEnd w:id="33"/>
      <w:bookmarkEnd w:id="34"/>
      <w:bookmarkEnd w:id="35"/>
      <w:bookmarkEnd w:id="36"/>
    </w:p>
    <w:p w14:paraId="304C94BC" w14:textId="77777777" w:rsidR="007947F6" w:rsidRPr="004E74A6" w:rsidRDefault="007947F6" w:rsidP="00510C41">
      <w:pPr>
        <w:numPr>
          <w:ilvl w:val="0"/>
          <w:numId w:val="10"/>
        </w:numPr>
        <w:tabs>
          <w:tab w:val="clear" w:pos="720"/>
          <w:tab w:val="left" w:pos="567"/>
        </w:tabs>
        <w:spacing w:line="240" w:lineRule="auto"/>
        <w:ind w:left="567" w:hanging="425"/>
        <w:rPr>
          <w:rFonts w:ascii="Arial" w:hAnsi="Arial" w:cs="Arial"/>
          <w:szCs w:val="18"/>
        </w:rPr>
      </w:pPr>
      <w:r w:rsidRPr="004E74A6">
        <w:rPr>
          <w:rFonts w:ascii="Arial" w:hAnsi="Arial" w:cs="Arial"/>
          <w:szCs w:val="18"/>
        </w:rPr>
        <w:t>De Aanbestedende dienst is niet verplicht de Opdracht te gunnen.</w:t>
      </w:r>
    </w:p>
    <w:p w14:paraId="04F2B529" w14:textId="1E58F1E3" w:rsidR="007947F6" w:rsidRPr="004E74A6" w:rsidRDefault="007947F6" w:rsidP="00510C41">
      <w:pPr>
        <w:numPr>
          <w:ilvl w:val="0"/>
          <w:numId w:val="10"/>
        </w:numPr>
        <w:tabs>
          <w:tab w:val="clear" w:pos="720"/>
          <w:tab w:val="left" w:pos="567"/>
        </w:tabs>
        <w:spacing w:line="240" w:lineRule="auto"/>
        <w:ind w:left="567" w:hanging="425"/>
        <w:rPr>
          <w:rFonts w:ascii="Arial" w:hAnsi="Arial" w:cs="Arial"/>
          <w:szCs w:val="18"/>
        </w:rPr>
      </w:pPr>
      <w:r w:rsidRPr="004E74A6">
        <w:rPr>
          <w:rFonts w:ascii="Arial" w:hAnsi="Arial" w:cs="Arial"/>
          <w:szCs w:val="18"/>
        </w:rPr>
        <w:t>Door de Aanbestedende dienst worden op geen enkele wijze kosten vergoed die door Ondernemers gemaakt zijn of worden in relatie tot deze aanbestedingsprocedure. De Aanbestedende dienst heeft zonder meer de intentie de aanbestedingsprocedure succesvol af te ronden. Indien zich echter situaties voordoen die ertoe leiden dat besloten wordt het aanbestedingsproces geheel of gedeeltelijk, tijdelijk of volledig, stop te zetten en/of de Opdracht</w:t>
      </w:r>
      <w:r w:rsidR="0037448D">
        <w:rPr>
          <w:rFonts w:ascii="Arial" w:hAnsi="Arial" w:cs="Arial"/>
          <w:szCs w:val="18"/>
        </w:rPr>
        <w:t xml:space="preserve"> (deels)</w:t>
      </w:r>
      <w:r w:rsidRPr="004E74A6">
        <w:rPr>
          <w:rFonts w:ascii="Arial" w:hAnsi="Arial" w:cs="Arial"/>
          <w:szCs w:val="18"/>
        </w:rPr>
        <w:t xml:space="preserve"> niet te gunnen dan heeft de betrokken Ondernemer geen recht op een vergoeding van welke aard dan ook.</w:t>
      </w:r>
    </w:p>
    <w:p w14:paraId="6E1C9698" w14:textId="77777777" w:rsidR="007947F6" w:rsidRPr="004E74A6" w:rsidRDefault="007947F6" w:rsidP="00510C41">
      <w:pPr>
        <w:numPr>
          <w:ilvl w:val="0"/>
          <w:numId w:val="10"/>
        </w:numPr>
        <w:tabs>
          <w:tab w:val="clear" w:pos="720"/>
          <w:tab w:val="left" w:pos="567"/>
        </w:tabs>
        <w:spacing w:line="240" w:lineRule="auto"/>
        <w:ind w:left="567" w:hanging="425"/>
        <w:rPr>
          <w:rFonts w:ascii="Arial" w:hAnsi="Arial" w:cs="Arial"/>
          <w:szCs w:val="18"/>
        </w:rPr>
      </w:pPr>
      <w:r w:rsidRPr="004E74A6">
        <w:rPr>
          <w:rFonts w:ascii="Arial" w:hAnsi="Arial" w:cs="Arial"/>
          <w:szCs w:val="18"/>
        </w:rPr>
        <w:t>Op deze aanbesteding is uitsluitend Nederlands recht van toepassing.</w:t>
      </w:r>
    </w:p>
    <w:p w14:paraId="59CA47F8" w14:textId="77777777" w:rsidR="007947F6" w:rsidRPr="004E74A6" w:rsidRDefault="007947F6" w:rsidP="00510C41">
      <w:pPr>
        <w:numPr>
          <w:ilvl w:val="0"/>
          <w:numId w:val="10"/>
        </w:numPr>
        <w:tabs>
          <w:tab w:val="clear" w:pos="720"/>
          <w:tab w:val="left" w:pos="567"/>
        </w:tabs>
        <w:spacing w:line="240" w:lineRule="auto"/>
        <w:ind w:left="567" w:hanging="425"/>
        <w:rPr>
          <w:rFonts w:ascii="Arial" w:hAnsi="Arial" w:cs="Arial"/>
          <w:szCs w:val="18"/>
        </w:rPr>
      </w:pPr>
      <w:r w:rsidRPr="004E74A6">
        <w:rPr>
          <w:rFonts w:ascii="Arial" w:hAnsi="Arial" w:cs="Arial"/>
          <w:szCs w:val="18"/>
        </w:rPr>
        <w:t>Een geschil tussen de bij de aanbesteding betrokkenen, daaronder begrepen een geschil dat slechts door een van de betrokkenen als zodanig wordt beschouwd, dat ontstaat naar aanleiding van deze aanbesteding wordt beslecht door de bevoegde rechter in het arrondissement waarin de Aanbestedende dienst is gevestigd.</w:t>
      </w:r>
    </w:p>
    <w:p w14:paraId="4037CD96" w14:textId="77777777" w:rsidR="007947F6" w:rsidRPr="00DE1D07" w:rsidRDefault="007947F6" w:rsidP="00510C41">
      <w:pPr>
        <w:numPr>
          <w:ilvl w:val="0"/>
          <w:numId w:val="10"/>
        </w:numPr>
        <w:tabs>
          <w:tab w:val="left" w:pos="567"/>
        </w:tabs>
        <w:spacing w:line="240" w:lineRule="auto"/>
        <w:ind w:left="567" w:hanging="425"/>
        <w:rPr>
          <w:rFonts w:ascii="Arial" w:hAnsi="Arial" w:cs="Arial"/>
          <w:szCs w:val="18"/>
        </w:rPr>
      </w:pPr>
      <w:r w:rsidRPr="004E74A6">
        <w:rPr>
          <w:rFonts w:ascii="Arial" w:hAnsi="Arial" w:cs="Arial"/>
          <w:szCs w:val="18"/>
        </w:rPr>
        <w:t xml:space="preserve">Ondernemer erkent dat de Aanbestedende dienst binnen deze aanbestedingsprocedure gebruik kan maken van de Wet Bevordering Integriteitbeoordelingen door het Openbaar Bestuur (hierna: Wet </w:t>
      </w:r>
      <w:proofErr w:type="spellStart"/>
      <w:r w:rsidRPr="004E74A6">
        <w:rPr>
          <w:rFonts w:ascii="Arial" w:hAnsi="Arial" w:cs="Arial"/>
          <w:szCs w:val="18"/>
        </w:rPr>
        <w:t>Bibob</w:t>
      </w:r>
      <w:proofErr w:type="spellEnd"/>
      <w:r w:rsidRPr="004E74A6">
        <w:rPr>
          <w:rFonts w:ascii="Arial" w:hAnsi="Arial" w:cs="Arial"/>
          <w:szCs w:val="18"/>
        </w:rPr>
        <w:t xml:space="preserve">) en dat de uitkomst van een dergelijk onderzoek kan betekenen dat de betreffende Inschrijver niet voor gunning van de Opdracht in aanmerking komt dan wel tot ontbinding van de reeds gesloten </w:t>
      </w:r>
      <w:r w:rsidRPr="00DE1D07">
        <w:rPr>
          <w:rFonts w:ascii="Arial" w:hAnsi="Arial" w:cs="Arial"/>
          <w:szCs w:val="18"/>
        </w:rPr>
        <w:t>Overeenkomst kan leiden.</w:t>
      </w:r>
    </w:p>
    <w:p w14:paraId="63D30715" w14:textId="0E0CBC03" w:rsidR="00DE1D07" w:rsidRPr="00DE1D07" w:rsidRDefault="00DE1D07" w:rsidP="00DE1D07">
      <w:pPr>
        <w:pStyle w:val="Lijstalinea"/>
        <w:numPr>
          <w:ilvl w:val="0"/>
          <w:numId w:val="10"/>
        </w:numPr>
        <w:tabs>
          <w:tab w:val="clear" w:pos="720"/>
        </w:tabs>
        <w:ind w:left="567" w:hanging="425"/>
        <w:rPr>
          <w:rStyle w:val="Hyperlink"/>
          <w:rFonts w:ascii="Arial" w:hAnsi="Arial" w:cs="Arial"/>
          <w:color w:val="auto"/>
          <w:sz w:val="18"/>
          <w:szCs w:val="18"/>
          <w:u w:val="none"/>
          <w:lang w:val="nl-NL"/>
        </w:rPr>
      </w:pPr>
      <w:r w:rsidRPr="00DE1D07">
        <w:rPr>
          <w:rFonts w:ascii="Arial" w:hAnsi="Arial" w:cs="Arial"/>
          <w:sz w:val="18"/>
          <w:szCs w:val="18"/>
          <w:lang w:val="nl-NL"/>
        </w:rPr>
        <w:t xml:space="preserve">Aan de provincie geleverde websites, intranetten, apps en digitale documenten, bedoeld voor publicatie op een provinciale website, voldoen aan het </w:t>
      </w:r>
      <w:hyperlink r:id="rId29" w:history="1">
        <w:r w:rsidRPr="00DE1D07">
          <w:rPr>
            <w:rStyle w:val="Hyperlink"/>
            <w:rFonts w:ascii="Arial" w:hAnsi="Arial" w:cs="Arial"/>
            <w:sz w:val="18"/>
            <w:szCs w:val="18"/>
            <w:lang w:val="nl-NL"/>
          </w:rPr>
          <w:t>Tijdelijk besluit digitale toegankelijkheid overheid</w:t>
        </w:r>
      </w:hyperlink>
      <w:r w:rsidRPr="00DE1D07">
        <w:rPr>
          <w:rFonts w:ascii="Arial" w:hAnsi="Arial" w:cs="Arial"/>
          <w:sz w:val="18"/>
          <w:szCs w:val="18"/>
          <w:lang w:val="nl-NL"/>
        </w:rPr>
        <w:t xml:space="preserve">. De richtlijnen hiervoor zijn vastgelegd in </w:t>
      </w:r>
      <w:hyperlink r:id="rId30" w:history="1">
        <w:r w:rsidRPr="00DE1D07">
          <w:rPr>
            <w:rStyle w:val="Hyperlink"/>
            <w:rFonts w:ascii="Arial" w:hAnsi="Arial" w:cs="Arial"/>
            <w:sz w:val="18"/>
            <w:szCs w:val="18"/>
            <w:lang w:val="nl-NL"/>
          </w:rPr>
          <w:t>toegankelijkheidsnorm WCAG 2.1, niveau A + AA</w:t>
        </w:r>
      </w:hyperlink>
    </w:p>
    <w:p w14:paraId="29103E34" w14:textId="7777A913" w:rsidR="00DE1D07" w:rsidRPr="00DE1D07" w:rsidRDefault="00DE1D07" w:rsidP="00DE1D07">
      <w:pPr>
        <w:spacing w:line="240" w:lineRule="auto"/>
        <w:ind w:left="567"/>
        <w:rPr>
          <w:rFonts w:ascii="Arial" w:hAnsi="Arial" w:cs="Arial"/>
        </w:rPr>
      </w:pPr>
      <w:r w:rsidRPr="00DE1D07">
        <w:rPr>
          <w:rFonts w:ascii="Arial" w:hAnsi="Arial" w:cs="Arial"/>
        </w:rPr>
        <w:t>Het voorgaande heeft in ieder geval betrekking op de jaarlijks op te stellen rapportage</w:t>
      </w:r>
      <w:r>
        <w:rPr>
          <w:rFonts w:ascii="Arial" w:hAnsi="Arial" w:cs="Arial"/>
        </w:rPr>
        <w:t xml:space="preserve"> in het kader van deze Opdracht</w:t>
      </w:r>
      <w:r w:rsidRPr="00DE1D07">
        <w:rPr>
          <w:rFonts w:ascii="Arial" w:hAnsi="Arial" w:cs="Arial"/>
        </w:rPr>
        <w:t>.</w:t>
      </w:r>
    </w:p>
    <w:p w14:paraId="37D6BAD3" w14:textId="77777777" w:rsidR="007947F6" w:rsidRPr="00DE1D07" w:rsidRDefault="007947F6" w:rsidP="00076459">
      <w:pPr>
        <w:pStyle w:val="Kop2"/>
      </w:pPr>
      <w:bookmarkStart w:id="37" w:name="_Toc9425443"/>
      <w:bookmarkStart w:id="38" w:name="_Toc141265867"/>
      <w:r w:rsidRPr="00DE1D07">
        <w:t>Communicatie, vertrouwelijkheid van gegevens en publiciteit</w:t>
      </w:r>
      <w:bookmarkEnd w:id="37"/>
      <w:bookmarkEnd w:id="38"/>
    </w:p>
    <w:p w14:paraId="43CA077F" w14:textId="77777777" w:rsidR="007947F6" w:rsidRPr="004E74A6" w:rsidRDefault="007947F6" w:rsidP="00510C41">
      <w:pPr>
        <w:numPr>
          <w:ilvl w:val="0"/>
          <w:numId w:val="39"/>
        </w:numPr>
        <w:tabs>
          <w:tab w:val="left" w:pos="567"/>
        </w:tabs>
        <w:spacing w:line="240" w:lineRule="auto"/>
        <w:ind w:left="567" w:hanging="425"/>
        <w:rPr>
          <w:rFonts w:ascii="Arial" w:hAnsi="Arial" w:cs="Arial"/>
          <w:szCs w:val="18"/>
        </w:rPr>
      </w:pPr>
      <w:r w:rsidRPr="004E74A6">
        <w:rPr>
          <w:rFonts w:ascii="Arial" w:hAnsi="Arial" w:cs="Arial"/>
          <w:szCs w:val="18"/>
        </w:rPr>
        <w:t>De Ondernemer mag de gegevens die de Aanbestedende dienst in verband met deze aanbesteding ter beschikking stelt alleen gebruiken voor het doel waarvoor ze zijn verstrekt: (mogelijke) deelname aan de aanbesteding.</w:t>
      </w:r>
    </w:p>
    <w:p w14:paraId="388E5A9E" w14:textId="77777777" w:rsidR="007947F6" w:rsidRPr="004E74A6" w:rsidRDefault="007947F6" w:rsidP="00510C41">
      <w:pPr>
        <w:numPr>
          <w:ilvl w:val="0"/>
          <w:numId w:val="39"/>
        </w:numPr>
        <w:tabs>
          <w:tab w:val="left" w:pos="567"/>
        </w:tabs>
        <w:spacing w:line="240" w:lineRule="auto"/>
        <w:ind w:left="567" w:hanging="425"/>
        <w:rPr>
          <w:rFonts w:ascii="Arial" w:hAnsi="Arial" w:cs="Arial"/>
          <w:szCs w:val="18"/>
        </w:rPr>
      </w:pPr>
      <w:r w:rsidRPr="004E74A6">
        <w:rPr>
          <w:rFonts w:ascii="Arial" w:hAnsi="Arial" w:cs="Arial"/>
          <w:szCs w:val="18"/>
        </w:rPr>
        <w:t>De Ondernemer is gehouden de door de Aanbestedende dienst verstrekte gegevens vertrouwelijk te behandelen. Een Ondernemer zal deze verplichting eveneens opleggen aan de door hem in te schakelen Derden. De vertrouwelijkheid blijft ook na afloop van de aanbestedingsprocedure van kracht.</w:t>
      </w:r>
    </w:p>
    <w:p w14:paraId="4837442D" w14:textId="77777777" w:rsidR="007947F6" w:rsidRPr="004E74A6" w:rsidRDefault="007947F6" w:rsidP="00510C41">
      <w:pPr>
        <w:numPr>
          <w:ilvl w:val="0"/>
          <w:numId w:val="39"/>
        </w:numPr>
        <w:tabs>
          <w:tab w:val="left" w:pos="567"/>
        </w:tabs>
        <w:spacing w:line="240" w:lineRule="auto"/>
        <w:ind w:left="567" w:hanging="425"/>
        <w:rPr>
          <w:rFonts w:ascii="Arial" w:hAnsi="Arial" w:cs="Arial"/>
          <w:szCs w:val="18"/>
        </w:rPr>
      </w:pPr>
      <w:r w:rsidRPr="004E74A6">
        <w:rPr>
          <w:rFonts w:ascii="Arial" w:hAnsi="Arial" w:cs="Aria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0B3F57F4" w14:textId="77777777" w:rsidR="007947F6" w:rsidRPr="004E74A6" w:rsidRDefault="007947F6" w:rsidP="00510C41">
      <w:pPr>
        <w:numPr>
          <w:ilvl w:val="0"/>
          <w:numId w:val="39"/>
        </w:numPr>
        <w:tabs>
          <w:tab w:val="left" w:pos="567"/>
        </w:tabs>
        <w:spacing w:line="240" w:lineRule="auto"/>
        <w:ind w:left="567" w:hanging="425"/>
        <w:rPr>
          <w:rFonts w:ascii="Arial" w:hAnsi="Arial" w:cs="Arial"/>
          <w:szCs w:val="18"/>
        </w:rPr>
      </w:pPr>
      <w:r w:rsidRPr="004E74A6">
        <w:rPr>
          <w:rFonts w:ascii="Arial" w:hAnsi="Arial" w:cs="Arial"/>
          <w:szCs w:val="18"/>
        </w:rPr>
        <w:t>Het is de Ondernemer niet toegestaan personen uit de organisatie van de Aanbestedende dienst in verband met deze aanbestedingsprocedure te benaderen, anders dan het contactpunt als beschreven in hoofdstuk 1, tenzij het gaat om het verkrijgen van referentie-opdrachten die door de Ondernemer binnen deze aanbestedingsprocedure gebruikt kunnen worden om zijn geschiktheid voor de Opdracht aan te tonen.</w:t>
      </w:r>
    </w:p>
    <w:p w14:paraId="181DEACF" w14:textId="77777777" w:rsidR="007947F6" w:rsidRPr="004E74A6" w:rsidRDefault="007947F6" w:rsidP="00510C41">
      <w:pPr>
        <w:numPr>
          <w:ilvl w:val="0"/>
          <w:numId w:val="39"/>
        </w:numPr>
        <w:tabs>
          <w:tab w:val="left" w:pos="567"/>
        </w:tabs>
        <w:spacing w:line="240" w:lineRule="auto"/>
        <w:ind w:left="567" w:hanging="425"/>
        <w:rPr>
          <w:rFonts w:ascii="Arial" w:hAnsi="Arial" w:cs="Arial"/>
          <w:szCs w:val="18"/>
        </w:rPr>
      </w:pPr>
      <w:r w:rsidRPr="004E74A6">
        <w:rPr>
          <w:rFonts w:ascii="Arial" w:hAnsi="Arial" w:cs="Arial"/>
          <w:szCs w:val="18"/>
        </w:rPr>
        <w:t>Mondelinge mededelingen, toezeggingen of afspraken mogen in het kader van deze aanbesteding niet worden gedaan en hebben geen rechtskracht. Dit geldt ook in het kader van tijdens een eventuele schouw c.q. voorlichtingsbijeenkomst mondeling gestelde vragen, deze dienen alsnog Schriftelijk te worden gesteld en door de Aanbestedende dienst in een Nota van inlichtingen te zijn beantwoord alvorens sprake is van rechtskracht.</w:t>
      </w:r>
    </w:p>
    <w:p w14:paraId="4EC5BF65" w14:textId="77777777" w:rsidR="007947F6" w:rsidRPr="004E74A6" w:rsidRDefault="007947F6" w:rsidP="00510C41">
      <w:pPr>
        <w:numPr>
          <w:ilvl w:val="0"/>
          <w:numId w:val="39"/>
        </w:numPr>
        <w:spacing w:line="240" w:lineRule="auto"/>
        <w:ind w:left="567" w:hanging="425"/>
        <w:rPr>
          <w:rFonts w:ascii="Arial" w:hAnsi="Arial" w:cs="Arial"/>
          <w:szCs w:val="18"/>
        </w:rPr>
      </w:pPr>
      <w:r w:rsidRPr="004E74A6">
        <w:rPr>
          <w:rFonts w:ascii="Arial" w:hAnsi="Arial" w:cs="Arial"/>
          <w:szCs w:val="18"/>
        </w:rPr>
        <w:t>Alle gegevensuitwisseling, werkzaamheden en correspondentie tijdens de aanbestedingsprocedure en bij de uitvoering van de Opdracht zullen in de Nederlandse taal plaatsvinden, tenzij uitdrukkelijk anders bepaald.</w:t>
      </w:r>
    </w:p>
    <w:p w14:paraId="134C6860" w14:textId="77777777" w:rsidR="007947F6" w:rsidRPr="004E74A6" w:rsidRDefault="007947F6" w:rsidP="00076459">
      <w:pPr>
        <w:pStyle w:val="Kop2"/>
      </w:pPr>
      <w:bookmarkStart w:id="39" w:name="_Toc447864212"/>
      <w:bookmarkStart w:id="40" w:name="_Toc9425444"/>
      <w:bookmarkStart w:id="41" w:name="_Toc141265868"/>
      <w:r w:rsidRPr="004E74A6">
        <w:t>Voorschriften voor het stellen van vragen</w:t>
      </w:r>
      <w:bookmarkEnd w:id="39"/>
      <w:bookmarkEnd w:id="40"/>
      <w:bookmarkEnd w:id="41"/>
    </w:p>
    <w:p w14:paraId="754CE6D1" w14:textId="77777777" w:rsidR="007947F6" w:rsidRPr="004E74A6" w:rsidRDefault="007947F6" w:rsidP="00510C41">
      <w:pPr>
        <w:tabs>
          <w:tab w:val="left" w:pos="567"/>
        </w:tabs>
        <w:spacing w:line="240" w:lineRule="auto"/>
        <w:rPr>
          <w:rFonts w:ascii="Arial" w:hAnsi="Arial" w:cs="Arial"/>
          <w:szCs w:val="18"/>
        </w:rPr>
      </w:pPr>
      <w:r w:rsidRPr="004E74A6">
        <w:rPr>
          <w:rFonts w:ascii="Arial" w:hAnsi="Arial" w:cs="Arial"/>
          <w:szCs w:val="18"/>
        </w:rPr>
        <w:t>De Aanbestedende dienst nodigt Ondernemers uit vragen te stellen, waaronder ook wordt begrepen het doen van tekstvoorstellen, plaatsen van opmerkingen et cetera. Hierbij dienen de volgende voorschriften in acht te worden genomen.</w:t>
      </w:r>
    </w:p>
    <w:p w14:paraId="223FC5C1" w14:textId="77777777" w:rsidR="007947F6" w:rsidRPr="004E74A6" w:rsidRDefault="007947F6" w:rsidP="00510C41">
      <w:pPr>
        <w:tabs>
          <w:tab w:val="left" w:pos="567"/>
        </w:tabs>
        <w:spacing w:line="240" w:lineRule="auto"/>
        <w:rPr>
          <w:rFonts w:ascii="Arial" w:hAnsi="Arial" w:cs="Arial"/>
          <w:szCs w:val="18"/>
        </w:rPr>
      </w:pPr>
    </w:p>
    <w:p w14:paraId="03925143" w14:textId="77777777" w:rsidR="007947F6" w:rsidRPr="004E74A6" w:rsidRDefault="007947F6" w:rsidP="00510C41">
      <w:pPr>
        <w:numPr>
          <w:ilvl w:val="0"/>
          <w:numId w:val="35"/>
        </w:numPr>
        <w:tabs>
          <w:tab w:val="left" w:pos="567"/>
        </w:tabs>
        <w:spacing w:line="240" w:lineRule="auto"/>
        <w:ind w:left="567" w:hanging="425"/>
        <w:rPr>
          <w:rFonts w:ascii="Arial" w:hAnsi="Arial" w:cs="Arial"/>
          <w:szCs w:val="18"/>
        </w:rPr>
      </w:pPr>
      <w:r w:rsidRPr="004E74A6">
        <w:rPr>
          <w:rFonts w:ascii="Arial" w:hAnsi="Arial" w:cs="Arial"/>
          <w:szCs w:val="18"/>
        </w:rPr>
        <w:t xml:space="preserve">De Aanbestedingsstukken zijn met zorg vastgesteld. In geval van kennelijke of gepercipieerde fouten of omissies in de Aanbestedingsstukken, tegenstrijdigheden daaronder begrepen, zijn de Ondernemers gehouden de Aanbestedende dienst </w:t>
      </w:r>
      <w:r w:rsidRPr="004E74A6">
        <w:rPr>
          <w:rFonts w:ascii="Arial" w:hAnsi="Arial" w:cs="Arial"/>
          <w:b/>
          <w:szCs w:val="18"/>
        </w:rPr>
        <w:t xml:space="preserve">uiterlijk voor de sluitingsdatum voor het stellen van </w:t>
      </w:r>
      <w:r w:rsidRPr="004E74A6">
        <w:rPr>
          <w:rFonts w:ascii="Arial" w:hAnsi="Arial" w:cs="Arial"/>
          <w:b/>
          <w:szCs w:val="18"/>
        </w:rPr>
        <w:lastRenderedPageBreak/>
        <w:t>vragen zoals opgenomen in de planning</w:t>
      </w:r>
      <w:r w:rsidRPr="004E74A6">
        <w:rPr>
          <w:rFonts w:ascii="Arial" w:hAnsi="Arial" w:cs="Arial"/>
          <w:szCs w:val="18"/>
        </w:rPr>
        <w:t xml:space="preserve"> ter zake te waarschuwen dan wel om opheldering te vragen. Het moment van ontvangst van de vragen is maatgevend. Op vragen die na de termijn zijn ontvangen is de Aanbestedende dienst niet verplicht te antwoorden. </w:t>
      </w:r>
    </w:p>
    <w:p w14:paraId="1F442A25" w14:textId="77777777" w:rsidR="007947F6" w:rsidRPr="004E74A6" w:rsidRDefault="007947F6" w:rsidP="00510C41">
      <w:pPr>
        <w:numPr>
          <w:ilvl w:val="0"/>
          <w:numId w:val="35"/>
        </w:numPr>
        <w:tabs>
          <w:tab w:val="left" w:pos="567"/>
        </w:tabs>
        <w:spacing w:line="240" w:lineRule="auto"/>
        <w:ind w:left="567" w:hanging="425"/>
        <w:rPr>
          <w:rFonts w:ascii="Arial" w:hAnsi="Arial" w:cs="Arial"/>
          <w:szCs w:val="18"/>
        </w:rPr>
      </w:pPr>
      <w:r w:rsidRPr="004E74A6">
        <w:rPr>
          <w:rFonts w:ascii="Arial" w:hAnsi="Arial" w:cs="Arial"/>
          <w:szCs w:val="18"/>
        </w:rPr>
        <w:t>Indien een Ondernemer verzuimt de Aanbestedende dienst tijdig te waarschuwen voor kennelijke of gepercipieerde fouten of omissies in de Aanbestedingsstukken dan wel om opheldering te vragen, verwerkt hij zijn rechten dienaangaande en zijn de mogelijke gevolgen voor rekening en risico van de Ondernemer. In dat geval kan een Ondernemer op een later moment tijdens of na de aanbesteding dus niet meer met succes klagen, zowel bij de Aanbestedende dienst als in rechte, over deze onderwerpen.</w:t>
      </w:r>
    </w:p>
    <w:p w14:paraId="151186C4" w14:textId="77777777" w:rsidR="007947F6" w:rsidRPr="004E74A6" w:rsidRDefault="007947F6" w:rsidP="00510C41">
      <w:pPr>
        <w:numPr>
          <w:ilvl w:val="0"/>
          <w:numId w:val="35"/>
        </w:numPr>
        <w:tabs>
          <w:tab w:val="left" w:pos="567"/>
        </w:tabs>
        <w:spacing w:line="240" w:lineRule="auto"/>
        <w:ind w:left="567" w:hanging="425"/>
        <w:rPr>
          <w:rFonts w:ascii="Arial" w:hAnsi="Arial" w:cs="Arial"/>
          <w:szCs w:val="18"/>
        </w:rPr>
      </w:pPr>
      <w:r w:rsidRPr="004E74A6">
        <w:rPr>
          <w:rFonts w:ascii="Arial" w:hAnsi="Arial" w:cs="Arial"/>
          <w:szCs w:val="18"/>
        </w:rPr>
        <w:t xml:space="preserve">Vragen dienen gesteld te worden middels het format dat daartoe op en door </w:t>
      </w:r>
      <w:proofErr w:type="spellStart"/>
      <w:r w:rsidRPr="004E74A6">
        <w:rPr>
          <w:rFonts w:ascii="Arial" w:hAnsi="Arial" w:cs="Arial"/>
          <w:szCs w:val="18"/>
        </w:rPr>
        <w:t>TenderNed</w:t>
      </w:r>
      <w:proofErr w:type="spellEnd"/>
      <w:r w:rsidRPr="004E74A6">
        <w:rPr>
          <w:rFonts w:ascii="Arial" w:hAnsi="Arial" w:cs="Arial"/>
          <w:szCs w:val="18"/>
        </w:rPr>
        <w:t xml:space="preserve"> beschikbaar wordt gesteld.</w:t>
      </w:r>
    </w:p>
    <w:p w14:paraId="5C6BBEF4" w14:textId="77777777" w:rsidR="007947F6" w:rsidRPr="004E74A6" w:rsidRDefault="007947F6" w:rsidP="00510C41">
      <w:pPr>
        <w:numPr>
          <w:ilvl w:val="0"/>
          <w:numId w:val="35"/>
        </w:numPr>
        <w:tabs>
          <w:tab w:val="left" w:pos="567"/>
        </w:tabs>
        <w:spacing w:line="240" w:lineRule="auto"/>
        <w:ind w:left="567" w:hanging="425"/>
        <w:rPr>
          <w:rFonts w:ascii="Arial" w:hAnsi="Arial" w:cs="Arial"/>
          <w:szCs w:val="18"/>
        </w:rPr>
      </w:pPr>
      <w:r w:rsidRPr="004E74A6">
        <w:rPr>
          <w:rFonts w:ascii="Arial" w:hAnsi="Arial" w:cs="Arial"/>
          <w:szCs w:val="18"/>
        </w:rPr>
        <w:t xml:space="preserve">Teneinde een goede verwerking door de Aanbestedende dienst mogelijk te maken dient elke vraag </w:t>
      </w:r>
      <w:r w:rsidRPr="004E74A6">
        <w:rPr>
          <w:rFonts w:ascii="Arial" w:hAnsi="Arial" w:cs="Arial"/>
          <w:szCs w:val="18"/>
          <w:u w:val="single"/>
        </w:rPr>
        <w:t>separaat</w:t>
      </w:r>
      <w:r w:rsidRPr="004E74A6">
        <w:rPr>
          <w:rFonts w:ascii="Arial" w:hAnsi="Arial" w:cs="Arial"/>
          <w:szCs w:val="18"/>
        </w:rPr>
        <w:t xml:space="preserve"> gesteld te worden, onder een </w:t>
      </w:r>
      <w:r w:rsidRPr="004E74A6">
        <w:rPr>
          <w:rFonts w:ascii="Arial" w:hAnsi="Arial" w:cs="Arial"/>
          <w:szCs w:val="18"/>
          <w:u w:val="single"/>
        </w:rPr>
        <w:t>duidelijke verwijzing</w:t>
      </w:r>
      <w:r w:rsidRPr="004E74A6">
        <w:rPr>
          <w:rFonts w:ascii="Arial" w:hAnsi="Arial" w:cs="Arial"/>
          <w:szCs w:val="18"/>
        </w:rPr>
        <w:t xml:space="preserve"> naar het onderdeel van de Aanbestedingsstukken waar de vraag betrekking op heeft en zonder bedrijfsgegevens te noemen.</w:t>
      </w:r>
    </w:p>
    <w:p w14:paraId="2C8987DC" w14:textId="77777777" w:rsidR="007947F6" w:rsidRPr="004E74A6" w:rsidRDefault="007947F6" w:rsidP="00510C41">
      <w:pPr>
        <w:numPr>
          <w:ilvl w:val="0"/>
          <w:numId w:val="35"/>
        </w:numPr>
        <w:tabs>
          <w:tab w:val="left" w:pos="567"/>
        </w:tabs>
        <w:spacing w:line="240" w:lineRule="auto"/>
        <w:ind w:left="567" w:hanging="425"/>
        <w:rPr>
          <w:rFonts w:ascii="Arial" w:hAnsi="Arial" w:cs="Arial"/>
          <w:szCs w:val="18"/>
        </w:rPr>
      </w:pPr>
      <w:r w:rsidRPr="004E74A6">
        <w:rPr>
          <w:rFonts w:ascii="Arial" w:hAnsi="Arial" w:cs="Arial"/>
          <w:szCs w:val="18"/>
        </w:rPr>
        <w:t>De Aanbestedende dienst zal de Schriftelijk gestelde vragen beantwoorden in één of meerdere Nota’s van inlichtingen. De Nota van inlichtingen maakt onlosmakelijk deel uit van de Aanbestedingsstukken waarbij in geval van tegenstrijdigheden het recentst gestelde prevaleert.</w:t>
      </w:r>
    </w:p>
    <w:p w14:paraId="332DC802" w14:textId="77777777" w:rsidR="007947F6" w:rsidRPr="004E74A6" w:rsidRDefault="007947F6" w:rsidP="00076459">
      <w:pPr>
        <w:pStyle w:val="Kop2"/>
      </w:pPr>
      <w:bookmarkStart w:id="42" w:name="_Toc9425445"/>
      <w:bookmarkStart w:id="43" w:name="_Toc141265869"/>
      <w:r w:rsidRPr="004E74A6">
        <w:t>Het stellen van individuele vragen</w:t>
      </w:r>
      <w:bookmarkEnd w:id="42"/>
      <w:bookmarkEnd w:id="43"/>
    </w:p>
    <w:p w14:paraId="7E5EBA55" w14:textId="5AA35E8D" w:rsidR="007947F6" w:rsidRPr="004E74A6" w:rsidRDefault="007947F6" w:rsidP="00510C41">
      <w:pPr>
        <w:numPr>
          <w:ilvl w:val="0"/>
          <w:numId w:val="21"/>
        </w:numPr>
        <w:tabs>
          <w:tab w:val="num" w:pos="567"/>
        </w:tabs>
        <w:spacing w:line="240" w:lineRule="auto"/>
        <w:ind w:left="567" w:hanging="425"/>
        <w:rPr>
          <w:rFonts w:ascii="Arial" w:hAnsi="Arial" w:cs="Arial"/>
          <w:szCs w:val="18"/>
        </w:rPr>
      </w:pPr>
      <w:r w:rsidRPr="004E74A6">
        <w:rPr>
          <w:rFonts w:ascii="Arial" w:hAnsi="Arial" w:cs="Arial"/>
          <w:szCs w:val="18"/>
        </w:rPr>
        <w:t>Op grond van art. 2:</w:t>
      </w:r>
      <w:r w:rsidR="008259F4" w:rsidRPr="004E74A6">
        <w:rPr>
          <w:rFonts w:ascii="Arial" w:hAnsi="Arial" w:cs="Arial"/>
          <w:szCs w:val="18"/>
        </w:rPr>
        <w:t>53 lid 3 Aanbestedingswet 2012</w:t>
      </w:r>
      <w:r w:rsidRPr="004E74A6">
        <w:rPr>
          <w:rFonts w:ascii="Arial" w:hAnsi="Arial" w:cs="Arial"/>
          <w:szCs w:val="18"/>
        </w:rPr>
        <w:t xml:space="preserve"> hebben Ondernemers de mogelijkheid om vragen individueel te stellen indien openbaarmaking van deze informatie schade zou toebrengen aan de gerechtvaardigde economische belangen van de onderneming. Uitgangspunt is dat inlichtingen niet individueel verstrekt worden, tenzij de Ondernemer naar het oordeel van de Aanbestedende dienst daadwerkelijk heeft aangetoond dat sprake is van voornoemd belang. Indien een Ondernemer van deze mogelijkheid gebruik wenst te maken, dient hij de gronden hiervoor te motiveren in zijn vraag. Als motivering ontbreekt of deze naar het oordeel van de Aanbestedende dienst niet toereikend is zal de vraag worden afgewezen en desgewenst opnieuw moeten worden gesteld, als zijnde niet-individuele vraag.</w:t>
      </w:r>
    </w:p>
    <w:p w14:paraId="31B11B3E" w14:textId="77777777" w:rsidR="007947F6" w:rsidRPr="004E74A6" w:rsidRDefault="007947F6" w:rsidP="00510C41">
      <w:pPr>
        <w:numPr>
          <w:ilvl w:val="0"/>
          <w:numId w:val="21"/>
        </w:numPr>
        <w:tabs>
          <w:tab w:val="num" w:pos="567"/>
        </w:tabs>
        <w:spacing w:line="240" w:lineRule="auto"/>
        <w:ind w:left="567" w:hanging="425"/>
        <w:rPr>
          <w:rFonts w:ascii="Arial" w:hAnsi="Arial" w:cs="Arial"/>
          <w:szCs w:val="18"/>
        </w:rPr>
      </w:pPr>
      <w:r w:rsidRPr="004E74A6">
        <w:rPr>
          <w:rFonts w:ascii="Arial" w:hAnsi="Arial" w:cs="Arial"/>
          <w:szCs w:val="18"/>
        </w:rPr>
        <w:t>De Aanbestedende dienst zal de Schriftelijk gestelde individuele vragen die naar haar oordeel individueel beantwoord kunnen worden, beantwoorden in een individuele Nota van inlichtingen. De Nota van inlichtingen maakt onlosmakelijk deel uit van de Aanbestedingsstukken waarbij in geval van tegenstrijdigheden het recentst gestelde prevaleert.</w:t>
      </w:r>
    </w:p>
    <w:p w14:paraId="726EF5AF" w14:textId="77777777" w:rsidR="007947F6" w:rsidRPr="004E74A6" w:rsidRDefault="007947F6" w:rsidP="00076459">
      <w:pPr>
        <w:pStyle w:val="Kop2"/>
      </w:pPr>
      <w:bookmarkStart w:id="44" w:name="_Toc9425446"/>
      <w:bookmarkStart w:id="45" w:name="_Toc141265870"/>
      <w:r w:rsidRPr="004E74A6">
        <w:t>Klachtenregeling</w:t>
      </w:r>
      <w:bookmarkEnd w:id="44"/>
      <w:bookmarkEnd w:id="45"/>
    </w:p>
    <w:p w14:paraId="25D42473" w14:textId="77777777" w:rsidR="007947F6" w:rsidRPr="004E74A6" w:rsidRDefault="007947F6" w:rsidP="00510C41">
      <w:pPr>
        <w:numPr>
          <w:ilvl w:val="0"/>
          <w:numId w:val="41"/>
        </w:numPr>
        <w:tabs>
          <w:tab w:val="left" w:pos="567"/>
        </w:tabs>
        <w:spacing w:line="240" w:lineRule="auto"/>
        <w:ind w:left="567" w:hanging="425"/>
        <w:rPr>
          <w:rFonts w:ascii="Arial" w:hAnsi="Arial" w:cs="Arial"/>
          <w:szCs w:val="18"/>
        </w:rPr>
      </w:pPr>
      <w:r w:rsidRPr="004E74A6">
        <w:rPr>
          <w:rFonts w:ascii="Arial" w:hAnsi="Arial" w:cs="Arial"/>
          <w:szCs w:val="18"/>
        </w:rPr>
        <w:t>Indien een Ondernemer bezwaren heeft tegen een onderdeel van deze aanbesteding dient Ondernemer dat voor de eerste Nota van Inlichtingen aan te geven. Indien het bezwaar in uw ogen onjuist of onvoldoende is geadresseerd in de Nota van Inlichtingen dan kan Ondernemer vervolgens terecht bij het Klachtenmeldpunt Aanbestedingen van de provincie Utrecht, e-mailadres (</w:t>
      </w:r>
      <w:hyperlink r:id="rId31" w:history="1">
        <w:r w:rsidRPr="004E74A6">
          <w:rPr>
            <w:rFonts w:ascii="Arial" w:hAnsi="Arial" w:cs="Arial"/>
            <w:color w:val="0000FF"/>
            <w:szCs w:val="18"/>
          </w:rPr>
          <w:t>klachtenmeldpunt@provincie-utrecht.nl</w:t>
        </w:r>
      </w:hyperlink>
      <w:r w:rsidRPr="004E74A6">
        <w:rPr>
          <w:rFonts w:ascii="Arial" w:hAnsi="Arial" w:cs="Arial"/>
          <w:szCs w:val="18"/>
        </w:rPr>
        <w:t xml:space="preserve">). Om eventuele vertraging in de aanbestedingsprocedure te voorkomen, wordt u verzocht dit </w:t>
      </w:r>
      <w:r w:rsidRPr="004E74A6">
        <w:rPr>
          <w:rFonts w:ascii="Arial" w:hAnsi="Arial" w:cs="Arial"/>
          <w:i/>
          <w:szCs w:val="18"/>
        </w:rPr>
        <w:t>onverwijld</w:t>
      </w:r>
      <w:r w:rsidRPr="004E74A6">
        <w:rPr>
          <w:rFonts w:ascii="Arial" w:hAnsi="Arial" w:cs="Arial"/>
          <w:szCs w:val="18"/>
        </w:rPr>
        <w:t xml:space="preserve"> te doen en hier niet mee te wachten tot na het indienen van de Inschrijvingen. Dit om de eventuele vertraging in de aanbestedingsprocedure zo beperkt als mogelijk te houden. Bij een aanbestedingsprocedure spelen immers niet alleen de belangen van klagers, maar ook die van de Aanbestedende dienst én de andere potentiële Inschrijvers. Het indienen van een klacht schort de aanbesteding in beginsel niet op, dit ter beoordeling van de Aanbestedende dienst.</w:t>
      </w:r>
    </w:p>
    <w:p w14:paraId="56871C94" w14:textId="77777777" w:rsidR="007947F6" w:rsidRPr="004E74A6" w:rsidRDefault="007947F6" w:rsidP="00076459">
      <w:pPr>
        <w:pStyle w:val="Kop2"/>
      </w:pPr>
      <w:bookmarkStart w:id="46" w:name="_Toc447864213"/>
      <w:bookmarkStart w:id="47" w:name="_Toc9425447"/>
      <w:bookmarkStart w:id="48" w:name="_Toc141265871"/>
      <w:bookmarkStart w:id="49" w:name="OLE_LINK11"/>
      <w:bookmarkStart w:id="50" w:name="OLE_LINK12"/>
      <w:r w:rsidRPr="004E74A6">
        <w:t>Voorschriften voor het indienen van een Inschrijving</w:t>
      </w:r>
      <w:bookmarkEnd w:id="46"/>
      <w:bookmarkEnd w:id="47"/>
      <w:bookmarkEnd w:id="48"/>
    </w:p>
    <w:bookmarkEnd w:id="49"/>
    <w:bookmarkEnd w:id="50"/>
    <w:p w14:paraId="18603A93" w14:textId="77777777" w:rsidR="007947F6" w:rsidRPr="004E74A6" w:rsidRDefault="007947F6" w:rsidP="00510C41">
      <w:pPr>
        <w:numPr>
          <w:ilvl w:val="0"/>
          <w:numId w:val="40"/>
        </w:numPr>
        <w:tabs>
          <w:tab w:val="clear" w:pos="720"/>
          <w:tab w:val="num" w:pos="567"/>
        </w:tabs>
        <w:spacing w:line="240" w:lineRule="auto"/>
        <w:ind w:left="567" w:hanging="425"/>
        <w:rPr>
          <w:rFonts w:ascii="Arial" w:hAnsi="Arial" w:cs="Arial"/>
          <w:szCs w:val="18"/>
        </w:rPr>
      </w:pPr>
      <w:r w:rsidRPr="004E74A6">
        <w:rPr>
          <w:rFonts w:ascii="Arial" w:hAnsi="Arial" w:cs="Arial"/>
          <w:szCs w:val="18"/>
        </w:rPr>
        <w:t>Met het indienen van een Inschrijving stemt Inschrijver volledig en onvoorwaardelijk in met de in de Aanbestedingsstukken gestelde eisen en voorwaarden. Een Inschrijving onder voorwaarden is niet toegestaan en leidt tot uitsluiting.</w:t>
      </w:r>
    </w:p>
    <w:p w14:paraId="3EB3E6F4" w14:textId="58FBC848"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 xml:space="preserve">De Inschrijving heeft een gestanddoeningstermijn van tenminste </w:t>
      </w:r>
      <w:r w:rsidR="008259F4" w:rsidRPr="004E74A6">
        <w:rPr>
          <w:rFonts w:ascii="Arial" w:hAnsi="Arial" w:cs="Arial"/>
          <w:szCs w:val="18"/>
        </w:rPr>
        <w:t>3</w:t>
      </w:r>
      <w:r w:rsidRPr="004E74A6">
        <w:rPr>
          <w:rFonts w:ascii="Arial" w:hAnsi="Arial" w:cs="Arial"/>
          <w:szCs w:val="18"/>
        </w:rPr>
        <w:t>0 kalenderdagen gerekend vanaf de sluitingsdatum voor het indienen van de Inschrijving. Indien een kort geding aanhangig is gemaakt in het kader van deze aanbesteding</w:t>
      </w:r>
      <w:r w:rsidR="0037448D">
        <w:rPr>
          <w:rFonts w:ascii="Arial" w:hAnsi="Arial" w:cs="Arial"/>
          <w:szCs w:val="18"/>
        </w:rPr>
        <w:t xml:space="preserve"> dan wel een eventuele </w:t>
      </w:r>
      <w:proofErr w:type="spellStart"/>
      <w:r w:rsidR="0037448D">
        <w:rPr>
          <w:rFonts w:ascii="Arial" w:hAnsi="Arial" w:cs="Arial"/>
          <w:szCs w:val="18"/>
        </w:rPr>
        <w:t>Bibob</w:t>
      </w:r>
      <w:proofErr w:type="spellEnd"/>
      <w:r w:rsidR="0037448D">
        <w:rPr>
          <w:rFonts w:ascii="Arial" w:hAnsi="Arial" w:cs="Arial"/>
          <w:szCs w:val="18"/>
        </w:rPr>
        <w:t xml:space="preserve">-toets aanleiding is tot nader onderzoek door Bureau </w:t>
      </w:r>
      <w:proofErr w:type="spellStart"/>
      <w:r w:rsidR="0037448D">
        <w:rPr>
          <w:rFonts w:ascii="Arial" w:hAnsi="Arial" w:cs="Arial"/>
          <w:szCs w:val="18"/>
        </w:rPr>
        <w:t>Bibob</w:t>
      </w:r>
      <w:proofErr w:type="spellEnd"/>
      <w:r w:rsidRPr="004E74A6">
        <w:rPr>
          <w:rFonts w:ascii="Arial" w:hAnsi="Arial" w:cs="Arial"/>
          <w:szCs w:val="18"/>
        </w:rPr>
        <w:t>, eindigt de termijn van gestanddoening dertig dagen na uitspraak in het laatste kort geding</w:t>
      </w:r>
      <w:r w:rsidR="0037448D">
        <w:rPr>
          <w:rFonts w:ascii="Arial" w:hAnsi="Arial" w:cs="Arial"/>
          <w:szCs w:val="18"/>
        </w:rPr>
        <w:t xml:space="preserve"> respectievelijk nadat Gedeputeerde Staten op grond van de uitkomst van het nadere onderzoek door Bureau </w:t>
      </w:r>
      <w:proofErr w:type="spellStart"/>
      <w:r w:rsidR="0037448D">
        <w:rPr>
          <w:rFonts w:ascii="Arial" w:hAnsi="Arial" w:cs="Arial"/>
          <w:szCs w:val="18"/>
        </w:rPr>
        <w:t>Bibob</w:t>
      </w:r>
      <w:proofErr w:type="spellEnd"/>
      <w:r w:rsidR="0037448D">
        <w:rPr>
          <w:rFonts w:ascii="Arial" w:hAnsi="Arial" w:cs="Arial"/>
          <w:szCs w:val="18"/>
        </w:rPr>
        <w:t xml:space="preserve"> een besluit heeft genomen</w:t>
      </w:r>
      <w:r w:rsidRPr="004E74A6">
        <w:rPr>
          <w:rFonts w:ascii="Arial" w:hAnsi="Arial" w:cs="Arial"/>
          <w:szCs w:val="18"/>
        </w:rPr>
        <w:t>.</w:t>
      </w:r>
    </w:p>
    <w:p w14:paraId="16AFF868"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Varianten worden niet geaccepteerd.</w:t>
      </w:r>
    </w:p>
    <w:p w14:paraId="77D9787B"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Een Ondernemer mag slechts één maal inschrijven, zelfstandig dan wel als deelnemer aan een Samenwerkingsverband (combinatie). Indien een Ondernemer inschrijft, mag hij niet tevens als Derde fungeren waarop door een andere Inschrijver beroep wordt gedaan. Een maatschap wordt hierbij beschouwd als één Ondernemer. Binnen een holding is sprake van meerdere Ondernemers.</w:t>
      </w:r>
    </w:p>
    <w:p w14:paraId="6CF00A8E" w14:textId="2A879FCA" w:rsidR="007947F6" w:rsidRPr="004E74A6" w:rsidRDefault="007947F6" w:rsidP="00510C41">
      <w:pPr>
        <w:tabs>
          <w:tab w:val="left" w:pos="567"/>
        </w:tabs>
        <w:spacing w:line="240" w:lineRule="auto"/>
        <w:ind w:left="567"/>
        <w:rPr>
          <w:rFonts w:ascii="Arial" w:hAnsi="Arial" w:cs="Arial"/>
          <w:szCs w:val="18"/>
        </w:rPr>
      </w:pPr>
      <w:r w:rsidRPr="004E74A6">
        <w:rPr>
          <w:rFonts w:ascii="Arial" w:hAnsi="Arial" w:cs="Arial"/>
          <w:szCs w:val="18"/>
        </w:rPr>
        <w:t>Een Derde mag wel als onderaannemer voor meerdere Inschrijvers tegelijk acteren met betrekking tot deze aanbesteding en Opdracht. Een Derde mag wel voor meerdere Inschrijvers garant staan indien het geschiktheidseisen betreft rondom financiële en economische draagkracht in overeenstemming met art. 2:403 sub f BW.</w:t>
      </w:r>
    </w:p>
    <w:p w14:paraId="4FD1DDCD" w14:textId="5BB4E421"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lastRenderedPageBreak/>
        <w:t xml:space="preserve">Een Inschrijving anders ingediend dan via </w:t>
      </w:r>
      <w:proofErr w:type="spellStart"/>
      <w:r w:rsidRPr="004E74A6">
        <w:rPr>
          <w:rFonts w:ascii="Arial" w:hAnsi="Arial" w:cs="Arial"/>
          <w:szCs w:val="18"/>
        </w:rPr>
        <w:t>TenderNed</w:t>
      </w:r>
      <w:proofErr w:type="spellEnd"/>
      <w:r w:rsidRPr="004E74A6">
        <w:rPr>
          <w:rFonts w:ascii="Arial" w:hAnsi="Arial" w:cs="Arial"/>
          <w:szCs w:val="18"/>
        </w:rPr>
        <w:t xml:space="preserve"> wordt niet geaccepteerd c.q. </w:t>
      </w:r>
      <w:r w:rsidR="008C3D91">
        <w:rPr>
          <w:rFonts w:ascii="Arial" w:hAnsi="Arial" w:cs="Arial"/>
          <w:szCs w:val="18"/>
        </w:rPr>
        <w:t xml:space="preserve">niet </w:t>
      </w:r>
      <w:r w:rsidRPr="004E74A6">
        <w:rPr>
          <w:rFonts w:ascii="Arial" w:hAnsi="Arial" w:cs="Arial"/>
          <w:szCs w:val="18"/>
        </w:rPr>
        <w:t xml:space="preserve">in behandeling genomen. </w:t>
      </w:r>
    </w:p>
    <w:p w14:paraId="4136D0D2"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De complete Inschrijving dient vóór de in de recentste planning genoemde sluitingsdatum en tijd te zijn ingediend. Na de sluitingstermijn kunnen geen Inschrijvingen worden ingediend. Te late ontvangst, ongeacht de oorzaak, is voor rekening en risico van Ondernemers.</w:t>
      </w:r>
    </w:p>
    <w:p w14:paraId="6EF5EFD6"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 xml:space="preserve">In het geval van een algemene storing van </w:t>
      </w:r>
      <w:proofErr w:type="spellStart"/>
      <w:r w:rsidRPr="004E74A6">
        <w:rPr>
          <w:rFonts w:ascii="Arial" w:hAnsi="Arial" w:cs="Arial"/>
          <w:szCs w:val="18"/>
        </w:rPr>
        <w:t>TenderNed</w:t>
      </w:r>
      <w:proofErr w:type="spellEnd"/>
      <w:r w:rsidRPr="004E74A6">
        <w:rPr>
          <w:rFonts w:ascii="Arial" w:hAnsi="Arial" w:cs="Arial"/>
          <w:szCs w:val="18"/>
        </w:rPr>
        <w:t xml:space="preserve"> op het moment van of nabij de sluiting van de indieningstermijn, behoudt de Aanbestedende dienst zich het recht voor de sluitingstermijn op te schuiven zolang de kluis met Inschrijvingen nog niet is geopend, ook als de sluitingstermijn al gepasseerd is. Dit is een recht, geen plicht van de Aanbestedende dienst en doet derhalve niets af aan het feit dat te late ontvangst, ongeacht de oorzaak, voor rekening en risico van Ondernemer is.</w:t>
      </w:r>
    </w:p>
    <w:p w14:paraId="6BFEE5FE"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Indien de Inschrijving niet compleet is, kan de Aanbestedende dienst besluiten deze niet in behandeling te nemen.</w:t>
      </w:r>
    </w:p>
    <w:p w14:paraId="2CCA27DA"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Alle stukken, informatie, toelichtingen en dergelijke dienen te worden overgelegd zoals gevraagd in de Aanbestedingsstukken. Indien van toepassing dient daarbij gebruik te worden gemaakt van de formats zoals die bij de aanbesteding beschikbaar zijn gesteld.</w:t>
      </w:r>
    </w:p>
    <w:p w14:paraId="7D418D18" w14:textId="77777777" w:rsidR="008C3D91" w:rsidRPr="008C3D91" w:rsidRDefault="008C3D91" w:rsidP="00510C41">
      <w:pPr>
        <w:numPr>
          <w:ilvl w:val="0"/>
          <w:numId w:val="40"/>
        </w:numPr>
        <w:tabs>
          <w:tab w:val="left" w:pos="567"/>
        </w:tabs>
        <w:suppressAutoHyphens/>
        <w:overflowPunct w:val="0"/>
        <w:autoSpaceDE w:val="0"/>
        <w:spacing w:line="240" w:lineRule="auto"/>
        <w:ind w:left="567" w:hanging="425"/>
        <w:textAlignment w:val="baseline"/>
        <w:rPr>
          <w:rFonts w:ascii="Arial" w:hAnsi="Arial" w:cs="Arial"/>
          <w:szCs w:val="18"/>
        </w:rPr>
      </w:pPr>
      <w:r w:rsidRPr="008C3D91">
        <w:rPr>
          <w:rFonts w:ascii="Arial" w:hAnsi="Arial" w:cs="Arial"/>
          <w:szCs w:val="18"/>
        </w:rPr>
        <w:t>Met het indienen van een Inschrijving stemt Inschrijver volledig en onvoorwaardelijk in met de in de Aanbestedingsstukken gestelde eisen en voorwaarden. Een Inschrijving onder voorwaarde is niet toegestaan en leidt tot uitsluiting. Voor zover de Aanbestedingsstukken met elkaar in tegenspraak zijn geldt ten aanzien van de Overeenkomst de navolgende rangorde:</w:t>
      </w:r>
    </w:p>
    <w:p w14:paraId="55E54D3D" w14:textId="77777777" w:rsidR="008C3D91" w:rsidRPr="00A6519E" w:rsidRDefault="008C3D91" w:rsidP="00510C41">
      <w:pPr>
        <w:pStyle w:val="Lijstalinea"/>
        <w:numPr>
          <w:ilvl w:val="0"/>
          <w:numId w:val="46"/>
        </w:numPr>
        <w:tabs>
          <w:tab w:val="left" w:pos="567"/>
        </w:tabs>
        <w:suppressAutoHyphens/>
        <w:overflowPunct w:val="0"/>
        <w:autoSpaceDE w:val="0"/>
        <w:textAlignment w:val="baseline"/>
        <w:rPr>
          <w:rFonts w:ascii="Arial" w:hAnsi="Arial" w:cs="Arial"/>
          <w:sz w:val="18"/>
          <w:szCs w:val="18"/>
          <w:lang w:val="nl-NL"/>
        </w:rPr>
      </w:pPr>
      <w:r w:rsidRPr="00A6519E">
        <w:rPr>
          <w:rFonts w:ascii="Arial" w:hAnsi="Arial" w:cs="Arial"/>
          <w:sz w:val="18"/>
          <w:szCs w:val="18"/>
          <w:lang w:val="nl-NL"/>
        </w:rPr>
        <w:t>Nota’s van inlichtingen, waarbij het gestelde in de meest recente Nota van inlichtingen prevaleert;</w:t>
      </w:r>
    </w:p>
    <w:p w14:paraId="64D41ED5" w14:textId="124A3347" w:rsidR="008C3D91" w:rsidRPr="00A6519E" w:rsidRDefault="008C3D91" w:rsidP="00510C41">
      <w:pPr>
        <w:pStyle w:val="Lijstalinea"/>
        <w:numPr>
          <w:ilvl w:val="0"/>
          <w:numId w:val="46"/>
        </w:numPr>
        <w:tabs>
          <w:tab w:val="left" w:pos="567"/>
        </w:tabs>
        <w:suppressAutoHyphens/>
        <w:overflowPunct w:val="0"/>
        <w:autoSpaceDE w:val="0"/>
        <w:textAlignment w:val="baseline"/>
        <w:rPr>
          <w:rFonts w:ascii="Arial" w:hAnsi="Arial" w:cs="Arial"/>
          <w:sz w:val="18"/>
          <w:szCs w:val="18"/>
          <w:lang w:val="nl-NL"/>
        </w:rPr>
      </w:pPr>
      <w:r w:rsidRPr="00A6519E">
        <w:rPr>
          <w:rFonts w:ascii="Arial" w:hAnsi="Arial" w:cs="Arial"/>
          <w:sz w:val="18"/>
          <w:szCs w:val="18"/>
          <w:lang w:val="nl-NL"/>
        </w:rPr>
        <w:t>deze Aanbestedingsleidraad, inclusief Bijlagen</w:t>
      </w:r>
      <w:r w:rsidR="006232E5" w:rsidRPr="00A6519E">
        <w:rPr>
          <w:rFonts w:ascii="Arial" w:hAnsi="Arial" w:cs="Arial"/>
          <w:sz w:val="18"/>
          <w:szCs w:val="18"/>
          <w:lang w:val="nl-NL"/>
        </w:rPr>
        <w:t xml:space="preserve"> (behoudens AIV Provincies 2022)</w:t>
      </w:r>
      <w:r w:rsidRPr="00A6519E">
        <w:rPr>
          <w:rFonts w:ascii="Arial" w:hAnsi="Arial" w:cs="Arial"/>
          <w:sz w:val="18"/>
          <w:szCs w:val="18"/>
          <w:lang w:val="nl-NL"/>
        </w:rPr>
        <w:t>;</w:t>
      </w:r>
    </w:p>
    <w:p w14:paraId="38AFBE2D" w14:textId="3B0D4EF4" w:rsidR="008C3D91" w:rsidRPr="008C3D91" w:rsidRDefault="008C3D91" w:rsidP="00510C41">
      <w:pPr>
        <w:pStyle w:val="Lijstalinea"/>
        <w:numPr>
          <w:ilvl w:val="0"/>
          <w:numId w:val="46"/>
        </w:numPr>
        <w:tabs>
          <w:tab w:val="left" w:pos="567"/>
        </w:tabs>
        <w:suppressAutoHyphens/>
        <w:overflowPunct w:val="0"/>
        <w:autoSpaceDE w:val="0"/>
        <w:textAlignment w:val="baseline"/>
        <w:rPr>
          <w:rFonts w:ascii="Arial" w:hAnsi="Arial" w:cs="Arial"/>
          <w:sz w:val="18"/>
          <w:szCs w:val="18"/>
        </w:rPr>
      </w:pPr>
      <w:proofErr w:type="spellStart"/>
      <w:r w:rsidRPr="008C3D91">
        <w:rPr>
          <w:rFonts w:ascii="Arial" w:hAnsi="Arial" w:cs="Arial"/>
          <w:sz w:val="18"/>
          <w:szCs w:val="18"/>
        </w:rPr>
        <w:t>Algemene</w:t>
      </w:r>
      <w:proofErr w:type="spellEnd"/>
      <w:r w:rsidRPr="008C3D91">
        <w:rPr>
          <w:rFonts w:ascii="Arial" w:hAnsi="Arial" w:cs="Arial"/>
          <w:sz w:val="18"/>
          <w:szCs w:val="18"/>
        </w:rPr>
        <w:t xml:space="preserve"> </w:t>
      </w:r>
      <w:proofErr w:type="spellStart"/>
      <w:r w:rsidRPr="008C3D91">
        <w:rPr>
          <w:rFonts w:ascii="Arial" w:hAnsi="Arial" w:cs="Arial"/>
          <w:sz w:val="18"/>
          <w:szCs w:val="18"/>
        </w:rPr>
        <w:t>Inkoopvoorwaarden</w:t>
      </w:r>
      <w:proofErr w:type="spellEnd"/>
      <w:r w:rsidRPr="008C3D91">
        <w:rPr>
          <w:rFonts w:ascii="Arial" w:hAnsi="Arial" w:cs="Arial"/>
          <w:sz w:val="18"/>
          <w:szCs w:val="18"/>
        </w:rPr>
        <w:t xml:space="preserve"> </w:t>
      </w:r>
      <w:proofErr w:type="spellStart"/>
      <w:r w:rsidRPr="008C3D91">
        <w:rPr>
          <w:rFonts w:ascii="Arial" w:hAnsi="Arial" w:cs="Arial"/>
          <w:sz w:val="18"/>
          <w:szCs w:val="18"/>
        </w:rPr>
        <w:t>Provincies</w:t>
      </w:r>
      <w:proofErr w:type="spellEnd"/>
      <w:r w:rsidRPr="008C3D91">
        <w:rPr>
          <w:rFonts w:ascii="Arial" w:hAnsi="Arial" w:cs="Arial"/>
          <w:sz w:val="18"/>
          <w:szCs w:val="18"/>
        </w:rPr>
        <w:t xml:space="preserve"> 2022;</w:t>
      </w:r>
    </w:p>
    <w:p w14:paraId="491F944C" w14:textId="34837899" w:rsidR="008C3D91" w:rsidRPr="008C3D91" w:rsidRDefault="008C3D91" w:rsidP="00510C41">
      <w:pPr>
        <w:pStyle w:val="Lijstalinea"/>
        <w:numPr>
          <w:ilvl w:val="0"/>
          <w:numId w:val="46"/>
        </w:numPr>
        <w:tabs>
          <w:tab w:val="left" w:pos="567"/>
        </w:tabs>
        <w:suppressAutoHyphens/>
        <w:overflowPunct w:val="0"/>
        <w:autoSpaceDE w:val="0"/>
        <w:textAlignment w:val="baseline"/>
        <w:rPr>
          <w:rFonts w:ascii="Arial" w:hAnsi="Arial" w:cs="Arial"/>
          <w:sz w:val="18"/>
          <w:szCs w:val="18"/>
        </w:rPr>
      </w:pPr>
      <w:r w:rsidRPr="008C3D91">
        <w:rPr>
          <w:rFonts w:ascii="Arial" w:hAnsi="Arial" w:cs="Arial"/>
          <w:sz w:val="18"/>
          <w:szCs w:val="18"/>
        </w:rPr>
        <w:t xml:space="preserve">de </w:t>
      </w:r>
      <w:proofErr w:type="spellStart"/>
      <w:r w:rsidRPr="008C3D91">
        <w:rPr>
          <w:rFonts w:ascii="Arial" w:hAnsi="Arial" w:cs="Arial"/>
          <w:sz w:val="18"/>
          <w:szCs w:val="18"/>
        </w:rPr>
        <w:t>Inschrijving</w:t>
      </w:r>
      <w:proofErr w:type="spellEnd"/>
      <w:r w:rsidRPr="008C3D91">
        <w:rPr>
          <w:rFonts w:ascii="Arial" w:hAnsi="Arial" w:cs="Arial"/>
          <w:sz w:val="18"/>
          <w:szCs w:val="18"/>
        </w:rPr>
        <w:t xml:space="preserve"> van </w:t>
      </w:r>
      <w:proofErr w:type="spellStart"/>
      <w:r w:rsidRPr="008C3D91">
        <w:rPr>
          <w:rFonts w:ascii="Arial" w:hAnsi="Arial" w:cs="Arial"/>
          <w:sz w:val="18"/>
          <w:szCs w:val="18"/>
        </w:rPr>
        <w:t>Inschrijver</w:t>
      </w:r>
      <w:proofErr w:type="spellEnd"/>
      <w:r w:rsidRPr="008C3D91">
        <w:rPr>
          <w:rFonts w:ascii="Arial" w:hAnsi="Arial" w:cs="Arial"/>
          <w:sz w:val="18"/>
          <w:szCs w:val="18"/>
        </w:rPr>
        <w:t>.</w:t>
      </w:r>
    </w:p>
    <w:p w14:paraId="5B88FA2E" w14:textId="77777777" w:rsidR="008C3D91" w:rsidRPr="008C3D91" w:rsidRDefault="008C3D91" w:rsidP="00510C41">
      <w:pPr>
        <w:tabs>
          <w:tab w:val="left" w:pos="567"/>
        </w:tabs>
        <w:suppressAutoHyphens/>
        <w:overflowPunct w:val="0"/>
        <w:autoSpaceDE w:val="0"/>
        <w:spacing w:line="240" w:lineRule="auto"/>
        <w:ind w:left="567"/>
        <w:textAlignment w:val="baseline"/>
        <w:rPr>
          <w:rFonts w:ascii="Arial" w:hAnsi="Arial" w:cs="Arial"/>
          <w:szCs w:val="18"/>
        </w:rPr>
      </w:pPr>
    </w:p>
    <w:p w14:paraId="5A623BF3" w14:textId="32B64DE4" w:rsidR="008C3D91" w:rsidRDefault="008C3D91" w:rsidP="00510C41">
      <w:pPr>
        <w:tabs>
          <w:tab w:val="left" w:pos="567"/>
        </w:tabs>
        <w:suppressAutoHyphens/>
        <w:overflowPunct w:val="0"/>
        <w:autoSpaceDE w:val="0"/>
        <w:spacing w:line="240" w:lineRule="auto"/>
        <w:ind w:left="567"/>
        <w:textAlignment w:val="baseline"/>
        <w:rPr>
          <w:rFonts w:ascii="Arial" w:hAnsi="Arial" w:cs="Arial"/>
          <w:szCs w:val="18"/>
        </w:rPr>
      </w:pPr>
      <w:r w:rsidRPr="008C3D91">
        <w:rPr>
          <w:rFonts w:ascii="Arial" w:hAnsi="Arial" w:cs="Arial"/>
          <w:szCs w:val="18"/>
          <w:u w:val="single"/>
        </w:rPr>
        <w:t>Inschrijvers moeten terdege inhoudelijk kennis nemen van deze bescheiden aangezien deze belangrijke verplichtingen bevatten waaraan niet voorbij mag worden gegaan voordat Inschrijver een Inschrijving indient. Het indienen van een Inschrijving betekent de volledige acceptatie zonder enig voorbehoud van al de voorwaarden als gesteld in de Aanbestedingsstukken door de Inschrijver.</w:t>
      </w:r>
    </w:p>
    <w:p w14:paraId="1E1E7941" w14:textId="77777777" w:rsidR="008C3D91" w:rsidRDefault="008C3D91" w:rsidP="00510C41">
      <w:pPr>
        <w:tabs>
          <w:tab w:val="num" w:pos="567"/>
        </w:tabs>
        <w:spacing w:line="240" w:lineRule="auto"/>
        <w:ind w:left="567" w:hanging="425"/>
        <w:rPr>
          <w:rFonts w:ascii="Arial" w:hAnsi="Arial" w:cs="Arial"/>
          <w:szCs w:val="18"/>
        </w:rPr>
      </w:pPr>
    </w:p>
    <w:p w14:paraId="0F7430B3" w14:textId="05EEB2E9" w:rsidR="007947F6" w:rsidRPr="004E74A6" w:rsidRDefault="007947F6" w:rsidP="00510C41">
      <w:pPr>
        <w:tabs>
          <w:tab w:val="num" w:pos="567"/>
        </w:tabs>
        <w:spacing w:line="240" w:lineRule="auto"/>
        <w:ind w:left="567"/>
        <w:rPr>
          <w:rFonts w:ascii="Arial" w:hAnsi="Arial" w:cs="Arial"/>
          <w:szCs w:val="18"/>
        </w:rPr>
      </w:pPr>
      <w:r w:rsidRPr="004E74A6">
        <w:rPr>
          <w:rFonts w:ascii="Arial" w:hAnsi="Arial" w:cs="Arial"/>
          <w:szCs w:val="18"/>
        </w:rPr>
        <w:t>Algemene voorwaarden van de Inschrijver of andere algemene of specifieke voorwaarden, zoals branchevoorwaarden, worden uitdrukkelijk van de hand gewezen.</w:t>
      </w:r>
      <w:r w:rsidR="00302AE0">
        <w:rPr>
          <w:rFonts w:ascii="Arial" w:hAnsi="Arial" w:cs="Arial"/>
          <w:szCs w:val="18"/>
        </w:rPr>
        <w:t xml:space="preserve"> Slechts paritair opgestelde/geaccepteerde voorwaarden/voorschriften kunnen overwogen worden.</w:t>
      </w:r>
    </w:p>
    <w:p w14:paraId="777D070F"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u w:val="single"/>
        </w:rPr>
      </w:pPr>
      <w:r w:rsidRPr="004E74A6">
        <w:rPr>
          <w:rFonts w:ascii="Arial" w:hAnsi="Arial" w:cs="Arial"/>
          <w:szCs w:val="18"/>
        </w:rPr>
        <w:t>Inschrijvers dienen het Uniform Europees Aanbestedingsdocument (UEA) in te vullen, rechtsgeldig te ondertekenen en bij de Inschrijving te voegen.</w:t>
      </w:r>
    </w:p>
    <w:p w14:paraId="1284C7F5"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De rechtsgeldigheid van de ondertekening door één of meerdere natuurlijke personen namens de als Inschrijver optredende Ondernemer(s) dient te blijken uit het uittreksel van inschrijving van de onderneming in het handelsregister. Daartoe dient Inschrijver bij zijn Inschrijving een uittreksel uit het handelsregister, niet ouder dan zes maanden, over te leggen. Indien Inschrijver deel uitmaakt van een houdstermaatschappij, kan het nodig zijn om ook uittreksels daarvan over te 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0AF7BF13"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 xml:space="preserve">Onder rechtsgeldige ondertekening wordt voorts verstaan een rechtsgeldige elektronische handtekening of een rechtsgeldige ‘natte’ handtekening, waarna de betreffende documenten zijn </w:t>
      </w:r>
      <w:proofErr w:type="spellStart"/>
      <w:r w:rsidRPr="004E74A6">
        <w:rPr>
          <w:rFonts w:ascii="Arial" w:hAnsi="Arial" w:cs="Arial"/>
          <w:szCs w:val="18"/>
        </w:rPr>
        <w:t>ingescand</w:t>
      </w:r>
      <w:proofErr w:type="spellEnd"/>
      <w:r w:rsidRPr="004E74A6">
        <w:rPr>
          <w:rFonts w:ascii="Arial" w:hAnsi="Arial" w:cs="Arial"/>
          <w:szCs w:val="18"/>
        </w:rPr>
        <w:t>.</w:t>
      </w:r>
    </w:p>
    <w:p w14:paraId="5D69F0CD"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4447CB74"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De Aanbestedende dienst behoudt zich het recht voor zonder nadere toestemming alle door de Ondernemer verstrekte gegevens op juistheid te controleren en de opgegeven referenten te benaderen.</w:t>
      </w:r>
    </w:p>
    <w:p w14:paraId="03DFA45A" w14:textId="77777777" w:rsidR="007947F6" w:rsidRPr="004E74A6" w:rsidRDefault="007947F6" w:rsidP="00510C41">
      <w:pPr>
        <w:numPr>
          <w:ilvl w:val="0"/>
          <w:numId w:val="40"/>
        </w:numPr>
        <w:tabs>
          <w:tab w:val="left" w:pos="567"/>
        </w:tabs>
        <w:spacing w:line="240" w:lineRule="auto"/>
        <w:ind w:left="567" w:hanging="425"/>
        <w:rPr>
          <w:rFonts w:ascii="Arial" w:hAnsi="Arial" w:cs="Arial"/>
          <w:szCs w:val="18"/>
        </w:rPr>
      </w:pPr>
      <w:r w:rsidRPr="004E74A6">
        <w:rPr>
          <w:rFonts w:ascii="Arial" w:hAnsi="Arial" w:cs="Arial"/>
          <w:szCs w:val="18"/>
        </w:rPr>
        <w:t>Inschrijvingen zullen na afloop van deze aanbestedingsprocedure niet worden geretourneerd.</w:t>
      </w:r>
    </w:p>
    <w:p w14:paraId="35B0BFE7" w14:textId="77777777" w:rsidR="007947F6" w:rsidRPr="006232E5" w:rsidRDefault="007947F6" w:rsidP="00510C41">
      <w:pPr>
        <w:keepNext/>
        <w:numPr>
          <w:ilvl w:val="2"/>
          <w:numId w:val="6"/>
        </w:numPr>
        <w:tabs>
          <w:tab w:val="left" w:pos="993"/>
          <w:tab w:val="left" w:pos="6379"/>
        </w:tabs>
        <w:spacing w:before="240" w:after="120" w:line="240" w:lineRule="auto"/>
        <w:outlineLvl w:val="1"/>
        <w:rPr>
          <w:rFonts w:ascii="Arial" w:hAnsi="Arial" w:cs="Arial"/>
          <w:b/>
          <w:szCs w:val="18"/>
        </w:rPr>
      </w:pPr>
      <w:bookmarkStart w:id="51" w:name="_Toc354472069"/>
      <w:bookmarkStart w:id="52" w:name="_Toc356476830"/>
      <w:bookmarkStart w:id="53" w:name="_Toc356476926"/>
      <w:bookmarkStart w:id="54" w:name="_Toc356477000"/>
      <w:bookmarkStart w:id="55" w:name="_Toc356484235"/>
      <w:bookmarkStart w:id="56" w:name="_Toc356484344"/>
      <w:bookmarkStart w:id="57" w:name="_Toc356485231"/>
      <w:bookmarkStart w:id="58" w:name="_Toc357695129"/>
      <w:bookmarkStart w:id="59" w:name="_Toc358011557"/>
      <w:bookmarkStart w:id="60" w:name="_Toc379550302"/>
      <w:bookmarkStart w:id="61" w:name="_Toc423900671"/>
      <w:bookmarkStart w:id="62" w:name="_Toc445911300"/>
      <w:bookmarkStart w:id="63" w:name="_Toc447864214"/>
      <w:bookmarkStart w:id="64" w:name="_Toc9425448"/>
      <w:bookmarkStart w:id="65" w:name="_Toc141265872"/>
      <w:r w:rsidRPr="006232E5">
        <w:rPr>
          <w:rFonts w:ascii="Arial" w:hAnsi="Arial" w:cs="Arial"/>
          <w:b/>
          <w:szCs w:val="18"/>
        </w:rPr>
        <w:t>Inschrijven als Samenwerkingsverband (combinatie)</w:t>
      </w:r>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p>
    <w:p w14:paraId="58BEC507" w14:textId="77777777" w:rsidR="007947F6" w:rsidRPr="004E74A6" w:rsidRDefault="007947F6" w:rsidP="00510C41">
      <w:pPr>
        <w:numPr>
          <w:ilvl w:val="0"/>
          <w:numId w:val="36"/>
        </w:numPr>
        <w:tabs>
          <w:tab w:val="left" w:pos="567"/>
        </w:tabs>
        <w:spacing w:line="240" w:lineRule="auto"/>
        <w:ind w:left="567" w:hanging="425"/>
        <w:rPr>
          <w:rFonts w:ascii="Arial" w:eastAsia="Calibri" w:hAnsi="Arial" w:cs="Arial"/>
          <w:spacing w:val="0"/>
          <w:sz w:val="22"/>
          <w:szCs w:val="18"/>
          <w:lang w:eastAsia="en-US"/>
        </w:rPr>
      </w:pPr>
      <w:r w:rsidRPr="004E74A6">
        <w:rPr>
          <w:rFonts w:ascii="Arial" w:eastAsia="Calibri" w:hAnsi="Arial" w:cs="Arial"/>
          <w:spacing w:val="0"/>
          <w:szCs w:val="18"/>
          <w:lang w:eastAsia="en-US"/>
        </w:rPr>
        <w:t xml:space="preserve">Alle Ondernemers die deelnemen in een Samenwerkingsverband (combinatie) (ook wel </w:t>
      </w:r>
      <w:proofErr w:type="spellStart"/>
      <w:r w:rsidRPr="004E74A6">
        <w:rPr>
          <w:rFonts w:ascii="Arial" w:eastAsia="Calibri" w:hAnsi="Arial" w:cs="Arial"/>
          <w:spacing w:val="0"/>
          <w:szCs w:val="18"/>
          <w:lang w:eastAsia="en-US"/>
        </w:rPr>
        <w:t>combinanten</w:t>
      </w:r>
      <w:proofErr w:type="spellEnd"/>
      <w:r w:rsidRPr="004E74A6">
        <w:rPr>
          <w:rFonts w:ascii="Arial" w:eastAsia="Calibri" w:hAnsi="Arial" w:cs="Arial"/>
          <w:spacing w:val="0"/>
          <w:szCs w:val="18"/>
          <w:lang w:eastAsia="en-US"/>
        </w:rPr>
        <w:t xml:space="preserve"> genoemd) dienen </w:t>
      </w:r>
      <w:r w:rsidRPr="004E74A6">
        <w:rPr>
          <w:rFonts w:ascii="Arial" w:eastAsia="Calibri" w:hAnsi="Arial" w:cs="Arial"/>
          <w:spacing w:val="0"/>
          <w:szCs w:val="18"/>
          <w:u w:val="single"/>
          <w:lang w:eastAsia="en-US"/>
        </w:rPr>
        <w:t>individueel een zelfstandig</w:t>
      </w:r>
      <w:r w:rsidRPr="004E74A6">
        <w:rPr>
          <w:rFonts w:ascii="Arial" w:eastAsia="Calibri" w:hAnsi="Arial" w:cs="Arial"/>
          <w:b/>
          <w:spacing w:val="0"/>
          <w:szCs w:val="18"/>
          <w:u w:val="single"/>
          <w:lang w:eastAsia="en-US"/>
        </w:rPr>
        <w:t xml:space="preserve"> </w:t>
      </w:r>
      <w:r w:rsidRPr="004E74A6">
        <w:rPr>
          <w:rFonts w:ascii="Arial" w:eastAsia="Calibri" w:hAnsi="Arial" w:cs="Arial"/>
          <w:spacing w:val="0"/>
          <w:szCs w:val="18"/>
          <w:u w:val="single"/>
          <w:lang w:eastAsia="en-US"/>
        </w:rPr>
        <w:t xml:space="preserve">Uniform Europees Aanbestedingsdocument </w:t>
      </w:r>
      <w:r w:rsidRPr="004E74A6">
        <w:rPr>
          <w:rFonts w:ascii="Arial" w:eastAsia="Calibri" w:hAnsi="Arial" w:cs="Arial"/>
          <w:spacing w:val="0"/>
          <w:szCs w:val="18"/>
          <w:lang w:eastAsia="en-US"/>
        </w:rPr>
        <w:t>in te vullen, te ondertekenen en bij de Inschrijving te voegen.</w:t>
      </w:r>
    </w:p>
    <w:p w14:paraId="29997BA8" w14:textId="77777777" w:rsidR="007947F6" w:rsidRPr="004E74A6" w:rsidRDefault="007947F6" w:rsidP="00510C41">
      <w:pPr>
        <w:numPr>
          <w:ilvl w:val="0"/>
          <w:numId w:val="36"/>
        </w:numPr>
        <w:tabs>
          <w:tab w:val="left" w:pos="567"/>
        </w:tabs>
        <w:spacing w:line="240" w:lineRule="auto"/>
        <w:ind w:left="567" w:hanging="425"/>
        <w:rPr>
          <w:rFonts w:ascii="Arial" w:hAnsi="Arial" w:cs="Arial"/>
          <w:szCs w:val="18"/>
        </w:rPr>
      </w:pPr>
      <w:r w:rsidRPr="004E74A6">
        <w:rPr>
          <w:rFonts w:ascii="Arial" w:hAnsi="Arial" w:cs="Arial"/>
          <w:szCs w:val="18"/>
        </w:rPr>
        <w:t xml:space="preserve">Alle </w:t>
      </w:r>
      <w:proofErr w:type="spellStart"/>
      <w:r w:rsidRPr="004E74A6">
        <w:rPr>
          <w:rFonts w:ascii="Arial" w:hAnsi="Arial" w:cs="Arial"/>
          <w:szCs w:val="18"/>
        </w:rPr>
        <w:t>combinanten</w:t>
      </w:r>
      <w:proofErr w:type="spellEnd"/>
      <w:r w:rsidRPr="004E74A6">
        <w:rPr>
          <w:rFonts w:ascii="Arial" w:hAnsi="Arial" w:cs="Arial"/>
          <w:szCs w:val="18"/>
        </w:rPr>
        <w:t xml:space="preserve"> dienen in het Uniform Europees Aanbestedingsdocument</w:t>
      </w:r>
      <w:r w:rsidRPr="004E74A6">
        <w:rPr>
          <w:rFonts w:ascii="Arial" w:hAnsi="Arial" w:cs="Arial"/>
          <w:b/>
          <w:szCs w:val="18"/>
        </w:rPr>
        <w:t xml:space="preserve"> </w:t>
      </w:r>
      <w:r w:rsidRPr="004E74A6">
        <w:rPr>
          <w:rFonts w:ascii="Arial" w:hAnsi="Arial" w:cs="Arial"/>
          <w:szCs w:val="18"/>
        </w:rPr>
        <w:t xml:space="preserve">de namen van de overige </w:t>
      </w:r>
      <w:proofErr w:type="spellStart"/>
      <w:r w:rsidRPr="004E74A6">
        <w:rPr>
          <w:rFonts w:ascii="Arial" w:hAnsi="Arial" w:cs="Arial"/>
          <w:szCs w:val="18"/>
        </w:rPr>
        <w:t>combinanten</w:t>
      </w:r>
      <w:proofErr w:type="spellEnd"/>
      <w:r w:rsidRPr="004E74A6">
        <w:rPr>
          <w:rFonts w:ascii="Arial" w:hAnsi="Arial" w:cs="Arial"/>
          <w:szCs w:val="18"/>
        </w:rPr>
        <w:t xml:space="preserve"> op te geven. Tevens dient opgegeven te worden welke Ondernemer de leiding van het Samenwerkingsverband (combinatie) heeft en als verantwoordelijk gemachtigde (‘penvoerder’) namens het Samenwerkingsverband (combinatie) jegens de Aanbestedende dienst, althans Opdrachtgever, zal optreden. De penvoerder is dus de Ondernemer die door elke </w:t>
      </w:r>
      <w:proofErr w:type="spellStart"/>
      <w:r w:rsidRPr="004E74A6">
        <w:rPr>
          <w:rFonts w:ascii="Arial" w:hAnsi="Arial" w:cs="Arial"/>
          <w:szCs w:val="18"/>
        </w:rPr>
        <w:t>combinant</w:t>
      </w:r>
      <w:proofErr w:type="spellEnd"/>
      <w:r w:rsidRPr="004E74A6">
        <w:rPr>
          <w:rFonts w:ascii="Arial" w:hAnsi="Arial" w:cs="Arial"/>
          <w:szCs w:val="18"/>
        </w:rPr>
        <w:t xml:space="preserve"> adequaat is gemachtigd om namens het Samenwerkingsverband verplichtingen aan te gaan in het kader van deze aanbesteding.</w:t>
      </w:r>
    </w:p>
    <w:p w14:paraId="002994E8" w14:textId="77777777" w:rsidR="007947F6" w:rsidRPr="004E74A6" w:rsidRDefault="007947F6" w:rsidP="00510C41">
      <w:pPr>
        <w:numPr>
          <w:ilvl w:val="0"/>
          <w:numId w:val="36"/>
        </w:numPr>
        <w:tabs>
          <w:tab w:val="left" w:pos="567"/>
        </w:tabs>
        <w:spacing w:line="240" w:lineRule="auto"/>
        <w:ind w:left="567" w:hanging="425"/>
        <w:rPr>
          <w:rFonts w:ascii="Arial" w:hAnsi="Arial" w:cs="Arial"/>
          <w:szCs w:val="18"/>
        </w:rPr>
      </w:pPr>
      <w:r w:rsidRPr="004E74A6">
        <w:rPr>
          <w:rFonts w:ascii="Arial" w:hAnsi="Arial" w:cs="Arial"/>
          <w:szCs w:val="18"/>
        </w:rPr>
        <w:lastRenderedPageBreak/>
        <w:t>Door het invullen en rechtsgeldig ondertekenen van het Uniform Europees Aanbestedingsdocument</w:t>
      </w:r>
      <w:r w:rsidRPr="004E74A6">
        <w:rPr>
          <w:rFonts w:ascii="Arial" w:hAnsi="Arial" w:cs="Arial"/>
          <w:b/>
          <w:bCs/>
          <w:szCs w:val="18"/>
        </w:rPr>
        <w:t xml:space="preserve"> </w:t>
      </w:r>
      <w:r w:rsidRPr="004E74A6">
        <w:rPr>
          <w:rFonts w:ascii="Arial" w:hAnsi="Arial" w:cs="Arial"/>
          <w:szCs w:val="18"/>
        </w:rPr>
        <w:t xml:space="preserve">verklaart elke </w:t>
      </w:r>
      <w:proofErr w:type="spellStart"/>
      <w:r w:rsidRPr="004E74A6">
        <w:rPr>
          <w:rFonts w:ascii="Arial" w:hAnsi="Arial" w:cs="Arial"/>
          <w:szCs w:val="18"/>
        </w:rPr>
        <w:t>combinant</w:t>
      </w:r>
      <w:proofErr w:type="spellEnd"/>
      <w:r w:rsidRPr="004E74A6">
        <w:rPr>
          <w:rFonts w:ascii="Arial" w:hAnsi="Arial" w:cs="Arial"/>
          <w:szCs w:val="18"/>
        </w:rPr>
        <w:t xml:space="preserve"> dat hij </w:t>
      </w:r>
      <w:r w:rsidRPr="004E74A6">
        <w:rPr>
          <w:rFonts w:ascii="Arial" w:hAnsi="Arial" w:cs="Arial"/>
          <w:iCs/>
          <w:szCs w:val="18"/>
        </w:rPr>
        <w:t xml:space="preserve">gezamenlijk en hoofdelijk aansprakelijk is </w:t>
      </w:r>
      <w:r w:rsidRPr="004E74A6">
        <w:rPr>
          <w:rFonts w:ascii="Arial" w:hAnsi="Arial" w:cs="Arial"/>
          <w:szCs w:val="18"/>
        </w:rPr>
        <w:t xml:space="preserve">voor de nakoming van de verplichtingen uit hoofde van de Inschrijving en de Overeenkomst. </w:t>
      </w:r>
    </w:p>
    <w:p w14:paraId="56423696" w14:textId="77777777" w:rsidR="007947F6" w:rsidRPr="004E74A6" w:rsidRDefault="007947F6" w:rsidP="00510C41">
      <w:pPr>
        <w:numPr>
          <w:ilvl w:val="0"/>
          <w:numId w:val="36"/>
        </w:numPr>
        <w:tabs>
          <w:tab w:val="left" w:pos="567"/>
        </w:tabs>
        <w:spacing w:line="240" w:lineRule="auto"/>
        <w:ind w:left="567" w:hanging="425"/>
        <w:rPr>
          <w:rFonts w:ascii="Arial" w:hAnsi="Arial" w:cs="Arial"/>
          <w:szCs w:val="18"/>
        </w:rPr>
      </w:pPr>
      <w:r w:rsidRPr="004E74A6">
        <w:rPr>
          <w:rFonts w:ascii="Arial" w:hAnsi="Arial" w:cs="Arial"/>
          <w:szCs w:val="18"/>
        </w:rPr>
        <w:t xml:space="preserve">Een Samenwerkingsverband (combinatie) in oprichting of een Samenwerkingsverband (combinatie) dat zich niet organiseert als één rechtspersoon, hoeft als Samenwerkingsverband (combinatie) geen bewijs van inschrijving in een nationaal beroeps- of handelsregister in te dienen. De afzonderlijke </w:t>
      </w:r>
      <w:proofErr w:type="spellStart"/>
      <w:r w:rsidRPr="004E74A6">
        <w:rPr>
          <w:rFonts w:ascii="Arial" w:hAnsi="Arial" w:cs="Arial"/>
          <w:szCs w:val="18"/>
        </w:rPr>
        <w:t>combinanten</w:t>
      </w:r>
      <w:proofErr w:type="spellEnd"/>
      <w:r w:rsidRPr="004E74A6">
        <w:rPr>
          <w:rFonts w:ascii="Arial" w:hAnsi="Arial" w:cs="Arial"/>
          <w:szCs w:val="18"/>
        </w:rPr>
        <w:t xml:space="preserve"> dienen dit in dat geval wel te doen.</w:t>
      </w:r>
    </w:p>
    <w:p w14:paraId="4534FC13" w14:textId="77777777" w:rsidR="007947F6" w:rsidRPr="004E74A6" w:rsidRDefault="007947F6" w:rsidP="00510C41">
      <w:pPr>
        <w:numPr>
          <w:ilvl w:val="0"/>
          <w:numId w:val="36"/>
        </w:numPr>
        <w:tabs>
          <w:tab w:val="left" w:pos="567"/>
        </w:tabs>
        <w:spacing w:line="240" w:lineRule="auto"/>
        <w:ind w:left="567" w:hanging="425"/>
        <w:rPr>
          <w:rFonts w:ascii="Arial" w:hAnsi="Arial" w:cs="Arial"/>
          <w:szCs w:val="18"/>
        </w:rPr>
      </w:pPr>
      <w:r w:rsidRPr="004E74A6">
        <w:rPr>
          <w:rFonts w:ascii="Arial" w:hAnsi="Arial" w:cs="Arial"/>
          <w:szCs w:val="18"/>
        </w:rPr>
        <w:t xml:space="preserve">De uitsluitingsgronden die van toepassing zijn op deze aanbesteding gelden voor het Samenwerkingsverband (combinatie) als geheel én voor de individuele </w:t>
      </w:r>
      <w:proofErr w:type="spellStart"/>
      <w:r w:rsidRPr="004E74A6">
        <w:rPr>
          <w:rFonts w:ascii="Arial" w:hAnsi="Arial" w:cs="Arial"/>
          <w:szCs w:val="18"/>
        </w:rPr>
        <w:t>combinanten</w:t>
      </w:r>
      <w:proofErr w:type="spellEnd"/>
      <w:r w:rsidRPr="004E74A6">
        <w:rPr>
          <w:rFonts w:ascii="Arial" w:hAnsi="Arial" w:cs="Arial"/>
          <w:szCs w:val="18"/>
        </w:rPr>
        <w:t xml:space="preserve">. Indien een uitsluitingsgrond op één van de </w:t>
      </w:r>
      <w:proofErr w:type="spellStart"/>
      <w:r w:rsidRPr="004E74A6">
        <w:rPr>
          <w:rFonts w:ascii="Arial" w:hAnsi="Arial" w:cs="Arial"/>
          <w:szCs w:val="18"/>
        </w:rPr>
        <w:t>combinanten</w:t>
      </w:r>
      <w:proofErr w:type="spellEnd"/>
      <w:r w:rsidRPr="004E74A6">
        <w:rPr>
          <w:rFonts w:ascii="Arial" w:hAnsi="Arial" w:cs="Arial"/>
          <w:szCs w:val="18"/>
        </w:rPr>
        <w:t xml:space="preserve"> van toepassing is, leidt dit tot uitsluiting van het gehele Samenwerkingsverband (combinatie).</w:t>
      </w:r>
    </w:p>
    <w:p w14:paraId="1CB73621" w14:textId="77777777" w:rsidR="007947F6" w:rsidRPr="004E74A6" w:rsidRDefault="007947F6" w:rsidP="00510C41">
      <w:pPr>
        <w:numPr>
          <w:ilvl w:val="0"/>
          <w:numId w:val="36"/>
        </w:numPr>
        <w:tabs>
          <w:tab w:val="left" w:pos="567"/>
        </w:tabs>
        <w:spacing w:line="240" w:lineRule="auto"/>
        <w:ind w:left="567" w:hanging="425"/>
        <w:rPr>
          <w:rFonts w:ascii="Arial" w:hAnsi="Arial" w:cs="Arial"/>
          <w:szCs w:val="18"/>
        </w:rPr>
      </w:pPr>
      <w:r w:rsidRPr="004E74A6">
        <w:rPr>
          <w:rFonts w:ascii="Arial" w:hAnsi="Arial" w:cs="Arial"/>
          <w:szCs w:val="18"/>
        </w:rPr>
        <w:t>Bij de toetsing van de Inschrijving zal het Samenwerkingsverband (combinatie) met betrekking tot de geschiktheidseisen die van toepassing zijn op deze aanbesteding als één geheel worden beschouwd, tenzij uitdrukkelijk anders bepaald.</w:t>
      </w:r>
    </w:p>
    <w:p w14:paraId="3BA43F91" w14:textId="77777777" w:rsidR="007947F6" w:rsidRPr="004E74A6" w:rsidRDefault="007947F6" w:rsidP="00510C41">
      <w:pPr>
        <w:numPr>
          <w:ilvl w:val="0"/>
          <w:numId w:val="36"/>
        </w:numPr>
        <w:tabs>
          <w:tab w:val="left" w:pos="567"/>
        </w:tabs>
        <w:spacing w:line="240" w:lineRule="auto"/>
        <w:ind w:left="567" w:hanging="425"/>
        <w:rPr>
          <w:rFonts w:ascii="Arial" w:hAnsi="Arial" w:cs="Arial"/>
          <w:szCs w:val="18"/>
        </w:rPr>
      </w:pPr>
      <w:r w:rsidRPr="004E74A6">
        <w:rPr>
          <w:rFonts w:ascii="Arial" w:hAnsi="Arial" w:cs="Arial"/>
          <w:szCs w:val="18"/>
        </w:rPr>
        <w:t>Tijdens de looptijd van de Overeenkomst mag het Samenwerkingsverband (combinatie) alleen zijn samenstelling wijzigen na Schriftelijke toestemming van de Aanbestedende dienst.</w:t>
      </w:r>
    </w:p>
    <w:p w14:paraId="272784A1" w14:textId="77777777" w:rsidR="007947F6" w:rsidRPr="004E74A6" w:rsidRDefault="007947F6" w:rsidP="00076459">
      <w:pPr>
        <w:pStyle w:val="Kop2"/>
      </w:pPr>
      <w:bookmarkStart w:id="66" w:name="_Toc379550303"/>
      <w:bookmarkStart w:id="67" w:name="_Toc423900672"/>
      <w:bookmarkStart w:id="68" w:name="_Toc445911301"/>
      <w:bookmarkStart w:id="69" w:name="OLE_LINK5"/>
      <w:bookmarkStart w:id="70" w:name="OLE_LINK6"/>
      <w:bookmarkStart w:id="71" w:name="_Toc447864215"/>
      <w:bookmarkStart w:id="72" w:name="_Toc9425449"/>
      <w:bookmarkStart w:id="73" w:name="_Toc141265873"/>
      <w:r w:rsidRPr="004E74A6">
        <w:t>Het doen van een beroep op een Derde</w:t>
      </w:r>
      <w:bookmarkEnd w:id="66"/>
      <w:bookmarkEnd w:id="67"/>
      <w:bookmarkEnd w:id="68"/>
      <w:bookmarkEnd w:id="69"/>
      <w:bookmarkEnd w:id="70"/>
      <w:bookmarkEnd w:id="71"/>
      <w:bookmarkEnd w:id="72"/>
      <w:bookmarkEnd w:id="73"/>
      <w:r w:rsidRPr="004E74A6">
        <w:t xml:space="preserve"> </w:t>
      </w:r>
    </w:p>
    <w:p w14:paraId="3217DDFE" w14:textId="77777777" w:rsidR="007947F6" w:rsidRPr="004E74A6" w:rsidRDefault="007947F6" w:rsidP="00510C41">
      <w:pPr>
        <w:spacing w:line="240" w:lineRule="auto"/>
        <w:ind w:left="142"/>
        <w:rPr>
          <w:rFonts w:ascii="Arial" w:hAnsi="Arial" w:cs="Arial"/>
          <w:szCs w:val="18"/>
        </w:rPr>
      </w:pPr>
      <w:r w:rsidRPr="004E74A6">
        <w:rPr>
          <w:rFonts w:ascii="Arial" w:hAnsi="Arial" w:cs="Arial"/>
          <w:szCs w:val="18"/>
        </w:rPr>
        <w:t>Inschrijvers kunnen zich om twee redenen beroepen op een Derde:</w:t>
      </w:r>
    </w:p>
    <w:p w14:paraId="58AC3A61" w14:textId="77777777" w:rsidR="007947F6" w:rsidRPr="004E74A6" w:rsidRDefault="007947F6" w:rsidP="00510C41">
      <w:pPr>
        <w:numPr>
          <w:ilvl w:val="0"/>
          <w:numId w:val="34"/>
        </w:numPr>
        <w:spacing w:line="240" w:lineRule="auto"/>
        <w:ind w:left="993" w:hanging="142"/>
        <w:rPr>
          <w:rFonts w:ascii="Arial" w:eastAsia="Calibri" w:hAnsi="Arial" w:cs="Arial"/>
          <w:spacing w:val="0"/>
          <w:szCs w:val="18"/>
          <w:lang w:eastAsia="en-US"/>
        </w:rPr>
      </w:pPr>
      <w:r w:rsidRPr="004E74A6">
        <w:rPr>
          <w:rFonts w:ascii="Arial" w:eastAsia="Calibri" w:hAnsi="Arial" w:cs="Arial"/>
          <w:spacing w:val="0"/>
          <w:szCs w:val="18"/>
          <w:lang w:eastAsia="en-US"/>
        </w:rPr>
        <w:t>om aan de geschiktheidseisen te kunnen voldoen, en/of</w:t>
      </w:r>
    </w:p>
    <w:p w14:paraId="624884A9" w14:textId="77777777" w:rsidR="007947F6" w:rsidRPr="004E74A6" w:rsidRDefault="007947F6" w:rsidP="00510C41">
      <w:pPr>
        <w:numPr>
          <w:ilvl w:val="0"/>
          <w:numId w:val="34"/>
        </w:numPr>
        <w:spacing w:line="240" w:lineRule="auto"/>
        <w:ind w:left="993" w:hanging="142"/>
        <w:rPr>
          <w:rFonts w:ascii="Arial" w:eastAsia="Calibri" w:hAnsi="Arial" w:cs="Arial"/>
          <w:spacing w:val="0"/>
          <w:szCs w:val="18"/>
          <w:lang w:eastAsia="en-US"/>
        </w:rPr>
      </w:pPr>
      <w:r w:rsidRPr="004E74A6">
        <w:rPr>
          <w:rFonts w:ascii="Arial" w:eastAsia="Calibri" w:hAnsi="Arial" w:cs="Arial"/>
          <w:spacing w:val="0"/>
          <w:szCs w:val="18"/>
          <w:lang w:eastAsia="en-US"/>
        </w:rPr>
        <w:t>(uitsluitend) rondom de uitvoering van de Opdracht.</w:t>
      </w:r>
    </w:p>
    <w:p w14:paraId="1316370A" w14:textId="77777777" w:rsidR="007947F6" w:rsidRPr="004E74A6" w:rsidRDefault="007947F6" w:rsidP="00510C41">
      <w:pPr>
        <w:tabs>
          <w:tab w:val="left" w:pos="567"/>
        </w:tabs>
        <w:spacing w:line="240" w:lineRule="auto"/>
        <w:ind w:left="567" w:hanging="425"/>
        <w:rPr>
          <w:rFonts w:ascii="Arial" w:hAnsi="Arial" w:cs="Arial"/>
          <w:szCs w:val="18"/>
        </w:rPr>
      </w:pPr>
    </w:p>
    <w:p w14:paraId="564A46D5" w14:textId="28026FFB"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De Inschrijver die een beroep op een Derde doet om aan de geschiktheidseisen te voldoen dient in zijn UEA</w:t>
      </w:r>
      <w:r w:rsidR="00EC2066">
        <w:rPr>
          <w:rFonts w:ascii="Arial" w:hAnsi="Arial" w:cs="Arial"/>
          <w:szCs w:val="18"/>
        </w:rPr>
        <w:t xml:space="preserve"> (bij II C)</w:t>
      </w:r>
      <w:r w:rsidRPr="004E74A6">
        <w:rPr>
          <w:rFonts w:ascii="Arial" w:hAnsi="Arial" w:cs="Arial"/>
          <w:szCs w:val="18"/>
        </w:rPr>
        <w:t xml:space="preserve"> op te geven op welke Derde hij een beroep doet voor welke geschiktheidseis(en). </w:t>
      </w:r>
    </w:p>
    <w:p w14:paraId="7A8C4F2A" w14:textId="287B8830"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 xml:space="preserve">Derden </w:t>
      </w:r>
      <w:r w:rsidR="006614D3">
        <w:rPr>
          <w:rFonts w:ascii="Arial" w:hAnsi="Arial" w:cs="Arial"/>
          <w:szCs w:val="18"/>
        </w:rPr>
        <w:t>waarop een beroep wordt gedaan om aan geschiktheidseisen te kunnen voldoen, dienen eveneens</w:t>
      </w:r>
      <w:r w:rsidRPr="004E74A6">
        <w:rPr>
          <w:rFonts w:ascii="Arial" w:hAnsi="Arial" w:cs="Arial"/>
          <w:szCs w:val="18"/>
        </w:rPr>
        <w:t xml:space="preserve"> bij Inschrijving individueel</w:t>
      </w:r>
      <w:r w:rsidR="006614D3">
        <w:rPr>
          <w:rFonts w:ascii="Arial" w:hAnsi="Arial" w:cs="Arial"/>
          <w:szCs w:val="18"/>
        </w:rPr>
        <w:t>/</w:t>
      </w:r>
      <w:r w:rsidRPr="004E74A6">
        <w:rPr>
          <w:rFonts w:ascii="Arial" w:hAnsi="Arial" w:cs="Arial"/>
          <w:szCs w:val="18"/>
        </w:rPr>
        <w:t>zelfstandig een UEA te voegen.</w:t>
      </w:r>
    </w:p>
    <w:p w14:paraId="73C5ECC6" w14:textId="04277B9E"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Indien de Inschrijver een beroep doet op een Derde</w:t>
      </w:r>
      <w:r w:rsidR="006614D3">
        <w:rPr>
          <w:rFonts w:ascii="Arial" w:hAnsi="Arial" w:cs="Arial"/>
          <w:szCs w:val="18"/>
        </w:rPr>
        <w:t xml:space="preserve"> o.b.v. de grondslag “inzet bij de uitvoering van de Opdracht” (de tweede hierboven genoemde reden)</w:t>
      </w:r>
      <w:r w:rsidRPr="004E74A6">
        <w:rPr>
          <w:rFonts w:ascii="Arial" w:hAnsi="Arial" w:cs="Arial"/>
          <w:szCs w:val="18"/>
        </w:rPr>
        <w:t xml:space="preserve"> dan dient deze op eerste verzoek van de Aanbestedende dienst binnen vijf dagen een Schriftelijke en rechtsgeldig ondertekende verklaring van deze Derde over te leggen waaruit blijkt dat Inschrijver over de noodzakelijke middelen van deze Derde kan beschikken voor de uitvoering van de Opdracht, en dat tevens geen uitsluitingsgronden op de Derde van toepassing zijn, onverlet het recht van de Aanbestedende dienst nadere bewijsstukken op te vragen. </w:t>
      </w:r>
    </w:p>
    <w:p w14:paraId="0B196523"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Uitsluitingsgronden die van toepassing zijn op deze aanbesteding gelden ook voor Derden.</w:t>
      </w:r>
    </w:p>
    <w:p w14:paraId="6849B745"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Bij de beoordeling van de Inschrijving zullen de Inschrijver en de aldus benoemde Derde met betrekking tot de geschiktheidseisen waarop op benoemde Derde een beroep wordt gedaan, als één geheel worden beschouwd, tenzij uitdrukkelijk anders bepaald.</w:t>
      </w:r>
    </w:p>
    <w:p w14:paraId="6F08BDD0"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Voor wat betreft geschiktheidseisen rondom financiële en economische draagkracht hoeft de Derde niet daadwerkelijk te worden ingezet voor de uitvoering van de Opdracht.</w:t>
      </w:r>
    </w:p>
    <w:p w14:paraId="3D66B60B"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Wanneer een beroep op een Derde strekt tot het doen van een beroep op de financiële draagkracht van de moedermaatschappij waartoe Inschrijver behoort, teneinde aan de geschiktheidseisen te voldoen, dan moet na de Gunningsbeslissing een concernverklaring, in de zin van artikel 2:403 sub f van het Burgerlijk Wetboek, worden overgelegd. Uit die verklaring moet blijken dat de moedermaatschappij onvoorwaardelijk garant staat voor de door de dochtermaatschappij op zich te nemen verplichtingen. Deze verklaring dient door het concern / de moedermaatschappij rechtsgeldig ondertekend te zijn.</w:t>
      </w:r>
    </w:p>
    <w:p w14:paraId="2862A9FA"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 xml:space="preserve">Indien de Inschrijver voor de eisen met betrekking tot de technische en beroepsbekwaamheid een beroep doet op een Derde, dient deze Derde daadwerkelijk bij de uitvoering van de Opdracht te worden ingezet voor het gedeelte waarop betreffende geschiktheidseis ziet, tenzij uitdrukkelijk anders bepaald. </w:t>
      </w:r>
    </w:p>
    <w:p w14:paraId="6C1F9776"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Bij gunning aan Inschrijver is deze als hoofdaannemer gehouden om het in de Inschrijving omschreven gedeelte van de Opdracht aan de genoemde Derde(n) te gunnen.</w:t>
      </w:r>
    </w:p>
    <w:p w14:paraId="13027A30"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 xml:space="preserve">Inschrijver is volledig en hoofdelijk aansprakelijk voor de nakoming van alle verplichtingen uit hoofde van de Inschrijving en de Aanbestedingsstukken, inclusief de verplichtingen die in </w:t>
      </w:r>
      <w:proofErr w:type="spellStart"/>
      <w:r w:rsidRPr="004E74A6">
        <w:rPr>
          <w:rFonts w:ascii="Arial" w:hAnsi="Arial" w:cs="Arial"/>
          <w:szCs w:val="18"/>
        </w:rPr>
        <w:t>onderaanneming</w:t>
      </w:r>
      <w:proofErr w:type="spellEnd"/>
      <w:r w:rsidRPr="004E74A6">
        <w:rPr>
          <w:rFonts w:ascii="Arial" w:hAnsi="Arial" w:cs="Arial"/>
          <w:szCs w:val="18"/>
        </w:rPr>
        <w:t xml:space="preserve"> worden gegeven.</w:t>
      </w:r>
    </w:p>
    <w:p w14:paraId="611641B4"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Een valse verklaring van een Derde met betrekking tot de Inschrijving ontslaat Inschrijver niet van zijn volledige en hoofdelijke aansprakelijkheid.</w:t>
      </w:r>
    </w:p>
    <w:p w14:paraId="2DE36E0F" w14:textId="77777777" w:rsidR="007947F6" w:rsidRPr="004E74A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 xml:space="preserve">In het geval van beroep op een Derde wordt alle communicatie uitsluitend gericht aan de Inschrijver. </w:t>
      </w:r>
    </w:p>
    <w:p w14:paraId="0901FCDC" w14:textId="77777777" w:rsidR="007947F6" w:rsidRDefault="007947F6" w:rsidP="00510C41">
      <w:pPr>
        <w:numPr>
          <w:ilvl w:val="0"/>
          <w:numId w:val="37"/>
        </w:numPr>
        <w:tabs>
          <w:tab w:val="left" w:pos="567"/>
        </w:tabs>
        <w:spacing w:line="240" w:lineRule="auto"/>
        <w:ind w:left="567" w:hanging="425"/>
        <w:rPr>
          <w:rFonts w:ascii="Arial" w:hAnsi="Arial" w:cs="Arial"/>
          <w:szCs w:val="18"/>
        </w:rPr>
      </w:pPr>
      <w:r w:rsidRPr="004E74A6">
        <w:rPr>
          <w:rFonts w:ascii="Arial" w:hAnsi="Arial" w:cs="Arial"/>
          <w:szCs w:val="18"/>
        </w:rPr>
        <w:t>Tijdens de uitvoering van de Opdracht kan alleen een beroep op andere Derden dan tijdens de Inschrijving worden gedaan na Schriftelijke toestemming van de Opdrachtgever.</w:t>
      </w:r>
    </w:p>
    <w:p w14:paraId="642BE8C8" w14:textId="77777777" w:rsidR="006232E5" w:rsidRDefault="006232E5" w:rsidP="00510C41">
      <w:pPr>
        <w:tabs>
          <w:tab w:val="left" w:pos="567"/>
        </w:tabs>
        <w:spacing w:line="240" w:lineRule="auto"/>
        <w:rPr>
          <w:rFonts w:ascii="Arial" w:hAnsi="Arial" w:cs="Arial"/>
          <w:szCs w:val="18"/>
        </w:rPr>
      </w:pPr>
    </w:p>
    <w:p w14:paraId="6BC6D6AD" w14:textId="66FFFCEA" w:rsidR="006232E5" w:rsidRPr="006232E5" w:rsidRDefault="006232E5" w:rsidP="00510C41">
      <w:pPr>
        <w:tabs>
          <w:tab w:val="left" w:pos="567"/>
        </w:tabs>
        <w:spacing w:line="240" w:lineRule="auto"/>
        <w:ind w:left="567"/>
        <w:rPr>
          <w:rFonts w:ascii="Arial" w:hAnsi="Arial" w:cs="Arial"/>
          <w:szCs w:val="18"/>
        </w:rPr>
      </w:pPr>
      <w:r w:rsidRPr="006232E5">
        <w:rPr>
          <w:rFonts w:ascii="Arial" w:hAnsi="Arial" w:cs="Arial"/>
          <w:szCs w:val="18"/>
        </w:rPr>
        <w:t xml:space="preserve">Echter: indien sprake is van rechtsopvolging onder algemene of bijzondere titel in de positie van een Derde waarop </w:t>
      </w:r>
      <w:r>
        <w:rPr>
          <w:rFonts w:ascii="Arial" w:hAnsi="Arial" w:cs="Arial"/>
          <w:szCs w:val="18"/>
        </w:rPr>
        <w:t>Inschrijver</w:t>
      </w:r>
      <w:r w:rsidRPr="006232E5">
        <w:rPr>
          <w:rFonts w:ascii="Arial" w:hAnsi="Arial" w:cs="Arial"/>
          <w:szCs w:val="18"/>
        </w:rPr>
        <w:t xml:space="preserve"> zich bij de </w:t>
      </w:r>
      <w:r>
        <w:rPr>
          <w:rFonts w:ascii="Arial" w:hAnsi="Arial" w:cs="Arial"/>
          <w:szCs w:val="18"/>
        </w:rPr>
        <w:t>Inschrijving</w:t>
      </w:r>
      <w:r w:rsidRPr="006232E5">
        <w:rPr>
          <w:rFonts w:ascii="Arial" w:hAnsi="Arial" w:cs="Arial"/>
          <w:szCs w:val="18"/>
        </w:rPr>
        <w:t xml:space="preserve"> beroepen heeft, ten gevolge van herstructurering van de onderneming of insolventie, dan kan deze door de opvolgende Ondernemer worden vervangen, mits deze voldoet aan de in d</w:t>
      </w:r>
      <w:r>
        <w:rPr>
          <w:rFonts w:ascii="Arial" w:hAnsi="Arial" w:cs="Arial"/>
          <w:szCs w:val="18"/>
        </w:rPr>
        <w:t xml:space="preserve">it document </w:t>
      </w:r>
      <w:r w:rsidRPr="006232E5">
        <w:rPr>
          <w:rFonts w:ascii="Arial" w:hAnsi="Arial" w:cs="Arial"/>
          <w:szCs w:val="18"/>
        </w:rPr>
        <w:t xml:space="preserve">gestelde uitsluitingsgronden en geschiktheidseisen en inschakeling van betreffende Ondernemer niet (indien door Opdrachtgever als handelwijze in dit </w:t>
      </w:r>
      <w:r w:rsidRPr="006232E5">
        <w:rPr>
          <w:rFonts w:ascii="Arial" w:hAnsi="Arial" w:cs="Arial"/>
          <w:szCs w:val="18"/>
        </w:rPr>
        <w:lastRenderedPageBreak/>
        <w:t xml:space="preserve">document aangegeven) tot een lagere rangschikking van de </w:t>
      </w:r>
      <w:r>
        <w:rPr>
          <w:rFonts w:ascii="Arial" w:hAnsi="Arial" w:cs="Arial"/>
          <w:szCs w:val="18"/>
        </w:rPr>
        <w:t>Inschrijving</w:t>
      </w:r>
      <w:r w:rsidRPr="006232E5">
        <w:rPr>
          <w:rFonts w:ascii="Arial" w:hAnsi="Arial" w:cs="Arial"/>
          <w:szCs w:val="18"/>
        </w:rPr>
        <w:t xml:space="preserve"> zou hebben geleid op basis van </w:t>
      </w:r>
      <w:r w:rsidR="00C10C6E">
        <w:rPr>
          <w:rFonts w:ascii="Arial" w:hAnsi="Arial" w:cs="Arial"/>
          <w:szCs w:val="18"/>
        </w:rPr>
        <w:t>geschiktheidseisen en</w:t>
      </w:r>
      <w:r w:rsidRPr="006232E5">
        <w:rPr>
          <w:rFonts w:ascii="Arial" w:hAnsi="Arial" w:cs="Arial"/>
          <w:szCs w:val="18"/>
        </w:rPr>
        <w:t xml:space="preserve"> selectie</w:t>
      </w:r>
      <w:r>
        <w:rPr>
          <w:rFonts w:ascii="Arial" w:hAnsi="Arial" w:cs="Arial"/>
          <w:szCs w:val="18"/>
        </w:rPr>
        <w:t>- en gunnings</w:t>
      </w:r>
      <w:r w:rsidRPr="006232E5">
        <w:rPr>
          <w:rFonts w:ascii="Arial" w:hAnsi="Arial" w:cs="Arial"/>
          <w:szCs w:val="18"/>
        </w:rPr>
        <w:t>criteria.</w:t>
      </w:r>
    </w:p>
    <w:p w14:paraId="2C4E3B5F" w14:textId="77777777" w:rsidR="007947F6" w:rsidRPr="004E74A6" w:rsidRDefault="007947F6" w:rsidP="00510C41">
      <w:pPr>
        <w:keepNext/>
        <w:numPr>
          <w:ilvl w:val="2"/>
          <w:numId w:val="6"/>
        </w:numPr>
        <w:tabs>
          <w:tab w:val="left" w:pos="993"/>
          <w:tab w:val="left" w:pos="6379"/>
        </w:tabs>
        <w:spacing w:before="240" w:after="120" w:line="240" w:lineRule="auto"/>
        <w:outlineLvl w:val="1"/>
        <w:rPr>
          <w:rFonts w:ascii="Arial" w:hAnsi="Arial" w:cs="Arial"/>
          <w:b/>
          <w:szCs w:val="18"/>
        </w:rPr>
      </w:pPr>
      <w:bookmarkStart w:id="74" w:name="_Toc9425450"/>
      <w:bookmarkStart w:id="75" w:name="_Toc141265874"/>
      <w:r w:rsidRPr="004E74A6">
        <w:rPr>
          <w:rFonts w:ascii="Arial" w:hAnsi="Arial" w:cs="Arial"/>
          <w:b/>
          <w:szCs w:val="18"/>
        </w:rPr>
        <w:t>Inschrijven met meerdere Ondernemers vanuit een holding</w:t>
      </w:r>
      <w:bookmarkEnd w:id="74"/>
      <w:bookmarkEnd w:id="75"/>
    </w:p>
    <w:p w14:paraId="50486EDF" w14:textId="77777777" w:rsidR="007947F6" w:rsidRPr="004E74A6" w:rsidRDefault="007947F6" w:rsidP="00510C41">
      <w:pPr>
        <w:numPr>
          <w:ilvl w:val="0"/>
          <w:numId w:val="38"/>
        </w:numPr>
        <w:tabs>
          <w:tab w:val="num" w:pos="567"/>
        </w:tabs>
        <w:spacing w:line="240" w:lineRule="auto"/>
        <w:ind w:left="567" w:hanging="425"/>
        <w:rPr>
          <w:rFonts w:ascii="Arial" w:hAnsi="Arial" w:cs="Arial"/>
          <w:szCs w:val="18"/>
        </w:rPr>
      </w:pPr>
      <w:r w:rsidRPr="004E74A6">
        <w:rPr>
          <w:rFonts w:ascii="Arial" w:hAnsi="Arial" w:cs="Arial"/>
          <w:szCs w:val="18"/>
        </w:rPr>
        <w:t>Vanuit een holding mogen meerdere Ondernemers (lees: werkmaatschappijen) een Inschrijving doen, zelfstandig,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260C17DF" w14:textId="3CF3211E" w:rsidR="005F359E" w:rsidRPr="004E74A6" w:rsidRDefault="005F359E" w:rsidP="00076459">
      <w:pPr>
        <w:pStyle w:val="Kop2"/>
      </w:pPr>
      <w:bookmarkStart w:id="76" w:name="_Toc448169661"/>
      <w:bookmarkStart w:id="77" w:name="_Toc12976880"/>
      <w:bookmarkStart w:id="78" w:name="_Toc141265875"/>
      <w:bookmarkStart w:id="79" w:name="_Toc250730223"/>
      <w:r w:rsidRPr="004E74A6">
        <w:t>Opmaak en indeling van de Inschrijving</w:t>
      </w:r>
      <w:bookmarkEnd w:id="76"/>
      <w:bookmarkEnd w:id="77"/>
      <w:bookmarkEnd w:id="78"/>
    </w:p>
    <w:p w14:paraId="38FC9F7A" w14:textId="77777777" w:rsidR="005F359E" w:rsidRPr="004E74A6" w:rsidRDefault="005F359E" w:rsidP="00510C41">
      <w:pPr>
        <w:spacing w:line="240" w:lineRule="auto"/>
        <w:rPr>
          <w:rFonts w:ascii="Arial" w:hAnsi="Arial" w:cs="Arial"/>
        </w:rPr>
      </w:pPr>
      <w:r w:rsidRPr="004E74A6">
        <w:rPr>
          <w:rFonts w:ascii="Arial" w:hAnsi="Arial" w:cs="Arial"/>
        </w:rPr>
        <w:t>Met betrekking tot opmaak en indeling van de Inschrijving gelden de volgende voorschriften:</w:t>
      </w:r>
    </w:p>
    <w:p w14:paraId="3ACF9B2A" w14:textId="77777777" w:rsidR="005F359E" w:rsidRPr="004E74A6" w:rsidRDefault="005F359E" w:rsidP="00510C41">
      <w:pPr>
        <w:spacing w:line="240" w:lineRule="auto"/>
        <w:rPr>
          <w:rFonts w:ascii="Arial" w:hAnsi="Arial" w:cs="Arial"/>
        </w:rPr>
      </w:pPr>
    </w:p>
    <w:p w14:paraId="7B76F892" w14:textId="4DD56280" w:rsidR="00EC2066" w:rsidRPr="00EC2066" w:rsidRDefault="00EC2066" w:rsidP="00510C41">
      <w:pPr>
        <w:pStyle w:val="Lijstalinea"/>
        <w:numPr>
          <w:ilvl w:val="0"/>
          <w:numId w:val="13"/>
        </w:numPr>
        <w:ind w:left="567" w:hanging="425"/>
        <w:rPr>
          <w:rFonts w:ascii="Arial" w:eastAsia="Times New Roman" w:hAnsi="Arial" w:cs="Arial"/>
          <w:spacing w:val="5"/>
          <w:sz w:val="18"/>
          <w:szCs w:val="18"/>
          <w:lang w:val="nl-NL" w:eastAsia="nl-NL"/>
        </w:rPr>
      </w:pPr>
      <w:r w:rsidRPr="00EC2066">
        <w:rPr>
          <w:rFonts w:ascii="Arial" w:eastAsia="Times New Roman" w:hAnsi="Arial" w:cs="Arial"/>
          <w:spacing w:val="5"/>
          <w:sz w:val="18"/>
          <w:szCs w:val="18"/>
          <w:lang w:val="nl-NL" w:eastAsia="nl-NL"/>
        </w:rPr>
        <w:t>Inschrijvers dienen zich te houden aan het maximaal aantal A4 dat per onderdeel is aangegeven. Indien meer ruimte wordt gebruikt dan toegestaan, wordt het meerdere niet meegenomen in de beoordeling. De omvang van deze documenten wordt bewust beperkt gehouden, vanuit de gedachte dat een “expert” die de Opdracht doorziet weinig tekst nodig heeft om de essentie vast te leggen.</w:t>
      </w:r>
    </w:p>
    <w:p w14:paraId="44E526BE" w14:textId="3E6DE5EC" w:rsidR="005F359E" w:rsidRPr="004E74A6" w:rsidRDefault="005F359E" w:rsidP="00510C41">
      <w:pPr>
        <w:numPr>
          <w:ilvl w:val="0"/>
          <w:numId w:val="13"/>
        </w:numPr>
        <w:spacing w:line="240" w:lineRule="auto"/>
        <w:ind w:left="567" w:hanging="425"/>
        <w:rPr>
          <w:rFonts w:ascii="Arial" w:hAnsi="Arial" w:cs="Arial"/>
          <w:szCs w:val="18"/>
        </w:rPr>
      </w:pPr>
      <w:r w:rsidRPr="004E74A6">
        <w:rPr>
          <w:rFonts w:ascii="Arial" w:hAnsi="Arial" w:cs="Arial"/>
          <w:szCs w:val="18"/>
        </w:rPr>
        <w:t xml:space="preserve">Elk onderdeel van de Inschrijving dient conform de Checklist die onderaan deze leidraad is weergegeven in </w:t>
      </w:r>
      <w:proofErr w:type="spellStart"/>
      <w:r w:rsidRPr="004E74A6">
        <w:rPr>
          <w:rFonts w:ascii="Arial" w:hAnsi="Arial" w:cs="Arial"/>
          <w:szCs w:val="18"/>
        </w:rPr>
        <w:t>TenderNed</w:t>
      </w:r>
      <w:proofErr w:type="spellEnd"/>
      <w:r w:rsidRPr="004E74A6">
        <w:rPr>
          <w:rFonts w:ascii="Arial" w:hAnsi="Arial" w:cs="Arial"/>
          <w:szCs w:val="18"/>
        </w:rPr>
        <w:t xml:space="preserve"> bijgevoegd te worden als separaat bestand. Alle documenten dienen te worden geüpload als pdf-bestand. </w:t>
      </w:r>
      <w:r w:rsidR="00BD6ED7" w:rsidRPr="004E74A6">
        <w:rPr>
          <w:rFonts w:ascii="Arial" w:hAnsi="Arial" w:cs="Arial"/>
          <w:szCs w:val="18"/>
        </w:rPr>
        <w:t>De inschrijfstaat</w:t>
      </w:r>
      <w:r w:rsidRPr="004E74A6">
        <w:rPr>
          <w:rFonts w:ascii="Arial" w:hAnsi="Arial" w:cs="Arial"/>
          <w:szCs w:val="18"/>
        </w:rPr>
        <w:t xml:space="preserve"> daarentegen dient geüpload te worden in zowel </w:t>
      </w:r>
      <w:r w:rsidRPr="004E74A6">
        <w:rPr>
          <w:rFonts w:ascii="Arial" w:hAnsi="Arial" w:cs="Arial"/>
          <w:szCs w:val="18"/>
          <w:u w:val="single"/>
        </w:rPr>
        <w:t>pdf- als .</w:t>
      </w:r>
      <w:proofErr w:type="spellStart"/>
      <w:r w:rsidRPr="004E74A6">
        <w:rPr>
          <w:rFonts w:ascii="Arial" w:hAnsi="Arial" w:cs="Arial"/>
          <w:szCs w:val="18"/>
          <w:u w:val="single"/>
        </w:rPr>
        <w:t>xls</w:t>
      </w:r>
      <w:proofErr w:type="spellEnd"/>
      <w:r w:rsidRPr="004E74A6">
        <w:rPr>
          <w:rFonts w:ascii="Arial" w:hAnsi="Arial" w:cs="Arial"/>
          <w:szCs w:val="18"/>
          <w:u w:val="single"/>
        </w:rPr>
        <w:t>(x)-formaat</w:t>
      </w:r>
      <w:r w:rsidR="00C10C6E">
        <w:rPr>
          <w:rFonts w:ascii="Arial" w:hAnsi="Arial" w:cs="Arial"/>
          <w:szCs w:val="18"/>
        </w:rPr>
        <w:t xml:space="preserve"> (waarbij alleen het </w:t>
      </w:r>
      <w:proofErr w:type="spellStart"/>
      <w:r w:rsidR="00C10C6E">
        <w:rPr>
          <w:rFonts w:ascii="Arial" w:hAnsi="Arial" w:cs="Arial"/>
          <w:szCs w:val="18"/>
        </w:rPr>
        <w:t>PDF-bestand</w:t>
      </w:r>
      <w:proofErr w:type="spellEnd"/>
      <w:r w:rsidR="00C10C6E">
        <w:rPr>
          <w:rFonts w:ascii="Arial" w:hAnsi="Arial" w:cs="Arial"/>
          <w:szCs w:val="18"/>
        </w:rPr>
        <w:t xml:space="preserve"> rechtsgeldig ondertekend hoeft te worden).</w:t>
      </w:r>
    </w:p>
    <w:p w14:paraId="33074F87" w14:textId="77777777" w:rsidR="00826222" w:rsidRPr="004E74A6" w:rsidRDefault="00826222" w:rsidP="00076459">
      <w:pPr>
        <w:pStyle w:val="Kop2"/>
      </w:pPr>
      <w:bookmarkStart w:id="80" w:name="_Toc447864216"/>
      <w:bookmarkStart w:id="81" w:name="_Toc12976881"/>
      <w:bookmarkStart w:id="82" w:name="_Toc141265876"/>
      <w:r w:rsidRPr="004E74A6">
        <w:t>Openingsprocedure</w:t>
      </w:r>
      <w:bookmarkEnd w:id="80"/>
      <w:bookmarkEnd w:id="81"/>
      <w:bookmarkEnd w:id="82"/>
    </w:p>
    <w:p w14:paraId="3A82CE1A" w14:textId="77777777" w:rsidR="009A6B7D" w:rsidRPr="004E74A6" w:rsidRDefault="009A6B7D" w:rsidP="00510C41">
      <w:pPr>
        <w:spacing w:line="240" w:lineRule="auto"/>
        <w:rPr>
          <w:rFonts w:ascii="Arial" w:hAnsi="Arial" w:cs="Arial"/>
          <w:szCs w:val="18"/>
        </w:rPr>
      </w:pPr>
      <w:bookmarkStart w:id="83" w:name="_Toc447864218"/>
      <w:r w:rsidRPr="004E74A6">
        <w:rPr>
          <w:rFonts w:ascii="Arial" w:hAnsi="Arial" w:cs="Arial"/>
          <w:szCs w:val="18"/>
        </w:rPr>
        <w:t>De volgende procedure zal worden gevolgd voor het openen van de kluis met Inschrijvingen:</w:t>
      </w:r>
    </w:p>
    <w:p w14:paraId="46EB3FD5" w14:textId="7FB0A907" w:rsidR="009A6B7D" w:rsidRPr="004E74A6" w:rsidRDefault="009A6B7D" w:rsidP="00510C41">
      <w:pPr>
        <w:numPr>
          <w:ilvl w:val="0"/>
          <w:numId w:val="18"/>
        </w:numPr>
        <w:tabs>
          <w:tab w:val="clear" w:pos="720"/>
        </w:tabs>
        <w:spacing w:line="240" w:lineRule="auto"/>
        <w:ind w:left="567" w:hanging="425"/>
        <w:rPr>
          <w:rFonts w:ascii="Arial" w:hAnsi="Arial" w:cs="Arial"/>
          <w:szCs w:val="18"/>
        </w:rPr>
      </w:pPr>
      <w:r w:rsidRPr="004E74A6">
        <w:rPr>
          <w:rFonts w:ascii="Arial" w:hAnsi="Arial" w:cs="Arial"/>
          <w:szCs w:val="18"/>
        </w:rPr>
        <w:t xml:space="preserve">De (digitale) kluis met Inschrijvingen wordt na de in de planning genoemde sluitingsdatum geopend door </w:t>
      </w:r>
      <w:r w:rsidR="0041294B" w:rsidRPr="004E74A6">
        <w:rPr>
          <w:rFonts w:ascii="Arial" w:hAnsi="Arial" w:cs="Arial"/>
          <w:szCs w:val="18"/>
        </w:rPr>
        <w:t>de Aanbestedende dienst.</w:t>
      </w:r>
      <w:r w:rsidRPr="004E74A6">
        <w:rPr>
          <w:rFonts w:ascii="Arial" w:hAnsi="Arial" w:cs="Arial"/>
          <w:szCs w:val="18"/>
        </w:rPr>
        <w:t xml:space="preserve"> </w:t>
      </w:r>
    </w:p>
    <w:p w14:paraId="37517BF0" w14:textId="23871B36" w:rsidR="008259F4" w:rsidRPr="004E74A6" w:rsidRDefault="008259F4" w:rsidP="00510C41">
      <w:pPr>
        <w:pStyle w:val="Lijstalinea"/>
        <w:numPr>
          <w:ilvl w:val="0"/>
          <w:numId w:val="18"/>
        </w:numPr>
        <w:tabs>
          <w:tab w:val="clear" w:pos="720"/>
          <w:tab w:val="num" w:pos="567"/>
        </w:tabs>
        <w:ind w:hanging="578"/>
        <w:rPr>
          <w:rFonts w:ascii="Arial" w:eastAsia="Times New Roman" w:hAnsi="Arial" w:cs="Arial"/>
          <w:spacing w:val="5"/>
          <w:sz w:val="18"/>
          <w:szCs w:val="18"/>
          <w:lang w:val="nl-NL" w:eastAsia="nl-NL"/>
        </w:rPr>
      </w:pPr>
      <w:r w:rsidRPr="004E74A6">
        <w:rPr>
          <w:rFonts w:ascii="Arial" w:eastAsia="Times New Roman" w:hAnsi="Arial" w:cs="Arial"/>
          <w:spacing w:val="5"/>
          <w:sz w:val="18"/>
          <w:szCs w:val="18"/>
          <w:lang w:val="nl-NL" w:eastAsia="nl-NL"/>
        </w:rPr>
        <w:t xml:space="preserve">Van de opening wordt een proces-verbaal opgemaakt. </w:t>
      </w:r>
    </w:p>
    <w:p w14:paraId="7D247A22" w14:textId="77777777" w:rsidR="009A6B7D" w:rsidRPr="004E74A6" w:rsidRDefault="009A6B7D" w:rsidP="00510C41">
      <w:pPr>
        <w:numPr>
          <w:ilvl w:val="0"/>
          <w:numId w:val="18"/>
        </w:numPr>
        <w:tabs>
          <w:tab w:val="left" w:pos="567"/>
        </w:tabs>
        <w:spacing w:line="240" w:lineRule="auto"/>
        <w:ind w:left="567" w:hanging="425"/>
        <w:rPr>
          <w:rFonts w:ascii="Arial" w:hAnsi="Arial" w:cs="Arial"/>
          <w:szCs w:val="18"/>
        </w:rPr>
      </w:pPr>
      <w:r w:rsidRPr="004E74A6">
        <w:rPr>
          <w:rFonts w:ascii="Arial" w:hAnsi="Arial" w:cs="Arial"/>
          <w:szCs w:val="18"/>
        </w:rPr>
        <w:t xml:space="preserve">Tijdens de opening worden de Inschrijvingen niet inhoudelijk behandeld. </w:t>
      </w:r>
    </w:p>
    <w:p w14:paraId="54A1AADA" w14:textId="77777777" w:rsidR="009A6B7D" w:rsidRPr="004E74A6" w:rsidRDefault="009A6B7D" w:rsidP="00510C41">
      <w:pPr>
        <w:numPr>
          <w:ilvl w:val="0"/>
          <w:numId w:val="18"/>
        </w:numPr>
        <w:tabs>
          <w:tab w:val="left" w:pos="567"/>
        </w:tabs>
        <w:spacing w:line="240" w:lineRule="auto"/>
        <w:ind w:left="567" w:hanging="425"/>
        <w:rPr>
          <w:rFonts w:ascii="Arial" w:hAnsi="Arial" w:cs="Arial"/>
          <w:szCs w:val="18"/>
        </w:rPr>
      </w:pPr>
      <w:r w:rsidRPr="004E74A6">
        <w:rPr>
          <w:rFonts w:ascii="Arial" w:hAnsi="Arial" w:cs="Arial"/>
          <w:szCs w:val="18"/>
        </w:rPr>
        <w:t>Inschrijvers worden niet</w:t>
      </w:r>
      <w:r w:rsidRPr="004E74A6">
        <w:rPr>
          <w:rFonts w:ascii="Arial" w:hAnsi="Arial" w:cs="Arial"/>
          <w:b/>
          <w:szCs w:val="18"/>
        </w:rPr>
        <w:t xml:space="preserve"> </w:t>
      </w:r>
      <w:r w:rsidRPr="004E74A6">
        <w:rPr>
          <w:rFonts w:ascii="Arial" w:hAnsi="Arial" w:cs="Arial"/>
          <w:szCs w:val="18"/>
        </w:rPr>
        <w:t>uitgenodigd om de openingsprocedure bij te wonen. De opening van de Inschrijvingen is slechts een formaliteit.</w:t>
      </w:r>
    </w:p>
    <w:p w14:paraId="5924496E" w14:textId="4A5745B6" w:rsidR="0010574D" w:rsidRPr="004E74A6" w:rsidRDefault="00826222" w:rsidP="00076459">
      <w:pPr>
        <w:pStyle w:val="Kop2"/>
      </w:pPr>
      <w:bookmarkStart w:id="84" w:name="_Toc12976882"/>
      <w:bookmarkStart w:id="85" w:name="_Toc141265877"/>
      <w:r w:rsidRPr="004E74A6">
        <w:t>Gunningsbeslissing</w:t>
      </w:r>
      <w:bookmarkEnd w:id="83"/>
      <w:r w:rsidR="0010574D" w:rsidRPr="004E74A6">
        <w:t xml:space="preserve">, </w:t>
      </w:r>
      <w:r w:rsidR="00BD6ED7" w:rsidRPr="004E74A6">
        <w:t>gunning</w:t>
      </w:r>
      <w:r w:rsidR="0010574D" w:rsidRPr="004E74A6">
        <w:t xml:space="preserve"> en rechtsbescherming</w:t>
      </w:r>
      <w:bookmarkEnd w:id="84"/>
      <w:bookmarkEnd w:id="85"/>
    </w:p>
    <w:p w14:paraId="6021F1CD" w14:textId="77777777" w:rsidR="00AF6B84" w:rsidRPr="004E74A6" w:rsidRDefault="00AF6B84" w:rsidP="00510C41">
      <w:pPr>
        <w:spacing w:line="240" w:lineRule="auto"/>
        <w:rPr>
          <w:rFonts w:ascii="Arial" w:hAnsi="Arial" w:cs="Arial"/>
          <w:szCs w:val="18"/>
        </w:rPr>
      </w:pPr>
      <w:r w:rsidRPr="004E74A6">
        <w:rPr>
          <w:rFonts w:ascii="Arial" w:hAnsi="Arial" w:cs="Arial"/>
          <w:szCs w:val="18"/>
        </w:rPr>
        <w:t>Na opening zal de Aanbestedende dienst de Inschrijvingen beoordelen.</w:t>
      </w:r>
      <w:r w:rsidR="0035091B" w:rsidRPr="004E74A6">
        <w:rPr>
          <w:rFonts w:ascii="Arial" w:hAnsi="Arial" w:cs="Arial"/>
          <w:szCs w:val="18"/>
        </w:rPr>
        <w:t xml:space="preserve"> Dit wordt uiteengezet in het volgende hoofdstuk. </w:t>
      </w:r>
      <w:r w:rsidRPr="004E74A6">
        <w:rPr>
          <w:rFonts w:ascii="Arial" w:hAnsi="Arial" w:cs="Arial"/>
          <w:szCs w:val="18"/>
        </w:rPr>
        <w:t>Uiteindelijk mondt dit uit in een Gunningsbesl</w:t>
      </w:r>
      <w:r w:rsidR="000F4A19" w:rsidRPr="004E74A6">
        <w:rPr>
          <w:rFonts w:ascii="Arial" w:hAnsi="Arial" w:cs="Arial"/>
          <w:szCs w:val="18"/>
        </w:rPr>
        <w:t xml:space="preserve">issing, waartegen afgewezen en </w:t>
      </w:r>
      <w:r w:rsidRPr="004E74A6">
        <w:rPr>
          <w:rFonts w:ascii="Arial" w:hAnsi="Arial" w:cs="Arial"/>
          <w:szCs w:val="18"/>
        </w:rPr>
        <w:t>gepasseerde Inschrijvers bezwaar kunnen maken. Hierop zien de volgende voorschriften:</w:t>
      </w:r>
    </w:p>
    <w:p w14:paraId="11463472" w14:textId="77777777" w:rsidR="00AF6B84" w:rsidRPr="004E74A6" w:rsidRDefault="00AF6B84" w:rsidP="00510C41">
      <w:pPr>
        <w:spacing w:line="240" w:lineRule="auto"/>
        <w:ind w:left="567"/>
        <w:rPr>
          <w:rFonts w:ascii="Arial" w:hAnsi="Arial" w:cs="Arial"/>
          <w:szCs w:val="18"/>
        </w:rPr>
      </w:pPr>
    </w:p>
    <w:p w14:paraId="4D56AD44" w14:textId="77777777" w:rsidR="00C411CE" w:rsidRPr="004E74A6" w:rsidRDefault="0010574D" w:rsidP="00510C41">
      <w:pPr>
        <w:numPr>
          <w:ilvl w:val="0"/>
          <w:numId w:val="19"/>
        </w:numPr>
        <w:tabs>
          <w:tab w:val="clear" w:pos="720"/>
          <w:tab w:val="num" w:pos="567"/>
        </w:tabs>
        <w:spacing w:line="240" w:lineRule="auto"/>
        <w:ind w:left="567" w:hanging="425"/>
        <w:rPr>
          <w:rFonts w:ascii="Arial" w:hAnsi="Arial" w:cs="Arial"/>
          <w:szCs w:val="18"/>
        </w:rPr>
      </w:pPr>
      <w:r w:rsidRPr="004E74A6">
        <w:rPr>
          <w:rFonts w:ascii="Arial" w:hAnsi="Arial" w:cs="Arial"/>
          <w:szCs w:val="18"/>
        </w:rPr>
        <w:t xml:space="preserve">De Aanbestedende dienst zal Inschrijvers de Gunningsbeslissing </w:t>
      </w:r>
      <w:r w:rsidR="00463F55" w:rsidRPr="004E74A6">
        <w:rPr>
          <w:rFonts w:ascii="Arial" w:hAnsi="Arial" w:cs="Arial"/>
          <w:szCs w:val="18"/>
        </w:rPr>
        <w:t>zo sp</w:t>
      </w:r>
      <w:r w:rsidR="009A6B7D" w:rsidRPr="004E74A6">
        <w:rPr>
          <w:rFonts w:ascii="Arial" w:hAnsi="Arial" w:cs="Arial"/>
          <w:szCs w:val="18"/>
        </w:rPr>
        <w:t xml:space="preserve">oedig mogelijk, gelijktijdig en </w:t>
      </w:r>
      <w:r w:rsidR="003F6397" w:rsidRPr="004E74A6">
        <w:rPr>
          <w:rFonts w:ascii="Arial" w:hAnsi="Arial" w:cs="Arial"/>
          <w:szCs w:val="18"/>
        </w:rPr>
        <w:t>Schriftelijk</w:t>
      </w:r>
      <w:r w:rsidRPr="004E74A6">
        <w:rPr>
          <w:rFonts w:ascii="Arial" w:hAnsi="Arial" w:cs="Arial"/>
          <w:szCs w:val="18"/>
        </w:rPr>
        <w:t xml:space="preserve"> mededelen, inclusief de relevan</w:t>
      </w:r>
      <w:r w:rsidR="00C411CE" w:rsidRPr="004E74A6">
        <w:rPr>
          <w:rFonts w:ascii="Arial" w:hAnsi="Arial" w:cs="Arial"/>
          <w:szCs w:val="18"/>
        </w:rPr>
        <w:t>te redenen voor die beslissing.</w:t>
      </w:r>
    </w:p>
    <w:p w14:paraId="2602B158" w14:textId="77777777" w:rsidR="00826222" w:rsidRPr="004E74A6" w:rsidRDefault="00C411CE" w:rsidP="00510C41">
      <w:pPr>
        <w:numPr>
          <w:ilvl w:val="0"/>
          <w:numId w:val="19"/>
        </w:numPr>
        <w:tabs>
          <w:tab w:val="left" w:pos="567"/>
        </w:tabs>
        <w:spacing w:line="240" w:lineRule="auto"/>
        <w:ind w:left="567" w:hanging="425"/>
        <w:rPr>
          <w:rFonts w:ascii="Arial" w:hAnsi="Arial" w:cs="Arial"/>
          <w:szCs w:val="18"/>
        </w:rPr>
      </w:pPr>
      <w:r w:rsidRPr="004E74A6">
        <w:rPr>
          <w:rFonts w:ascii="Arial" w:hAnsi="Arial" w:cs="Aria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4E74A6">
        <w:rPr>
          <w:rFonts w:ascii="Arial" w:hAnsi="Arial" w:cs="Arial"/>
          <w:szCs w:val="18"/>
        </w:rPr>
        <w:t xml:space="preserve"> ondernemers zou kunnen schaden</w:t>
      </w:r>
      <w:r w:rsidRPr="004E74A6">
        <w:rPr>
          <w:rFonts w:ascii="Arial" w:hAnsi="Arial" w:cs="Arial"/>
          <w:szCs w:val="18"/>
        </w:rPr>
        <w:t xml:space="preserve"> of afbreuk aan de eerlijke mededinging zou kunnen doen.</w:t>
      </w:r>
    </w:p>
    <w:p w14:paraId="334B65AF" w14:textId="77777777" w:rsidR="0010574D" w:rsidRPr="004E74A6" w:rsidRDefault="00826222" w:rsidP="00510C41">
      <w:pPr>
        <w:numPr>
          <w:ilvl w:val="0"/>
          <w:numId w:val="19"/>
        </w:numPr>
        <w:tabs>
          <w:tab w:val="left" w:pos="567"/>
        </w:tabs>
        <w:spacing w:line="240" w:lineRule="auto"/>
        <w:ind w:left="567" w:hanging="425"/>
        <w:rPr>
          <w:rFonts w:ascii="Arial" w:hAnsi="Arial" w:cs="Arial"/>
          <w:szCs w:val="18"/>
        </w:rPr>
      </w:pPr>
      <w:r w:rsidRPr="004E74A6">
        <w:rPr>
          <w:rFonts w:ascii="Arial" w:hAnsi="Arial" w:cs="Arial"/>
          <w:szCs w:val="18"/>
        </w:rPr>
        <w:t xml:space="preserve">Getracht wordt de </w:t>
      </w:r>
      <w:r w:rsidR="000F4A19" w:rsidRPr="004E74A6">
        <w:rPr>
          <w:rFonts w:ascii="Arial" w:hAnsi="Arial" w:cs="Arial"/>
          <w:szCs w:val="18"/>
        </w:rPr>
        <w:t>G</w:t>
      </w:r>
      <w:r w:rsidRPr="004E74A6">
        <w:rPr>
          <w:rFonts w:ascii="Arial" w:hAnsi="Arial" w:cs="Arial"/>
          <w:szCs w:val="18"/>
        </w:rPr>
        <w:t>unningsbeslissing conform de in de planning genoemde termijn te verstrekken aan Inschrijvers. Indien deze termijn door omstandigheden niet kan worden behaald, zal de Aanbestedende dienst Inschrijvers hierover informeren.</w:t>
      </w:r>
    </w:p>
    <w:p w14:paraId="187937D5" w14:textId="141B76EA" w:rsidR="0041294B" w:rsidRPr="004E74A6" w:rsidRDefault="0041294B" w:rsidP="00510C41">
      <w:pPr>
        <w:numPr>
          <w:ilvl w:val="0"/>
          <w:numId w:val="19"/>
        </w:numPr>
        <w:tabs>
          <w:tab w:val="left" w:pos="567"/>
        </w:tabs>
        <w:spacing w:line="240" w:lineRule="auto"/>
        <w:ind w:left="567" w:hanging="425"/>
        <w:rPr>
          <w:rFonts w:ascii="Arial" w:hAnsi="Arial" w:cs="Arial"/>
          <w:szCs w:val="18"/>
        </w:rPr>
      </w:pPr>
      <w:r w:rsidRPr="004E74A6">
        <w:rPr>
          <w:rFonts w:ascii="Arial" w:hAnsi="Arial" w:cs="Arial"/>
          <w:szCs w:val="18"/>
        </w:rPr>
        <w:t xml:space="preserve">Inschrijvers die een voorziening in rechte willen vragen tegen de Gunningsbeslissing zoals hiervoor bedoeld dienen dit tijdig, voor de afloop van de gestelde bezwaartermijn van twintig </w:t>
      </w:r>
      <w:r w:rsidR="0077196D" w:rsidRPr="004E74A6">
        <w:rPr>
          <w:rFonts w:ascii="Arial" w:hAnsi="Arial" w:cs="Arial"/>
          <w:szCs w:val="18"/>
        </w:rPr>
        <w:t>kalender</w:t>
      </w:r>
      <w:r w:rsidRPr="004E74A6">
        <w:rPr>
          <w:rFonts w:ascii="Arial" w:hAnsi="Arial" w:cs="Arial"/>
          <w:szCs w:val="18"/>
        </w:rPr>
        <w:t>dagen, Schriftelijk mede te delen aan de Aanbestedende dienst onder gelijktijdige toezending van een kopie van de dagvaarding en met vermelding van de datum waarop de voorzieningenrechter de zaak zal behandelen.</w:t>
      </w:r>
    </w:p>
    <w:p w14:paraId="56EEE01E" w14:textId="3BEEC898" w:rsidR="0041294B" w:rsidRPr="004E74A6" w:rsidRDefault="0041294B" w:rsidP="00510C41">
      <w:pPr>
        <w:tabs>
          <w:tab w:val="left" w:pos="567"/>
        </w:tabs>
        <w:spacing w:line="240" w:lineRule="auto"/>
        <w:ind w:left="567"/>
        <w:rPr>
          <w:rFonts w:ascii="Arial" w:hAnsi="Arial" w:cs="Arial"/>
          <w:szCs w:val="18"/>
        </w:rPr>
      </w:pPr>
      <w:r w:rsidRPr="004E74A6">
        <w:rPr>
          <w:rFonts w:ascii="Arial" w:hAnsi="Arial" w:cs="Arial"/>
          <w:szCs w:val="18"/>
        </w:rPr>
        <w:t xml:space="preserve">Indien door een Inschrijver niet binnen </w:t>
      </w:r>
      <w:r w:rsidR="00D051BA" w:rsidRPr="004E74A6">
        <w:rPr>
          <w:rFonts w:ascii="Arial" w:hAnsi="Arial" w:cs="Arial"/>
          <w:szCs w:val="18"/>
        </w:rPr>
        <w:t>deze termijn</w:t>
      </w:r>
      <w:r w:rsidRPr="004E74A6">
        <w:rPr>
          <w:rFonts w:ascii="Arial" w:hAnsi="Arial" w:cs="Arial"/>
          <w:szCs w:val="18"/>
        </w:rPr>
        <w:t xml:space="preserve"> een kort geding aanhangig is gemaakt, kan deze Inschrijver geen bezwaar meer maken naar aanleiding van de Gunningsbeslissing en heeft hij zijn rechten ter zake verwerkt. De gepasseerde Inschrijvers hebben in genoemd geval evenzeer hun rechten verwerkt om een (bodem)procedure in te stellen, bijvoorbeeld tot een vordering tot schadevergoeding. De Aanbestedende dienst is in dat geval dan ook vrij om gevolg te geven aan de geuite beslissing, mits hiertegen geen (overige) belemmeringen bestaan, zoals het niet succesvol geverifieerd zijn van de winnende Inschrijving.</w:t>
      </w:r>
    </w:p>
    <w:p w14:paraId="43931861" w14:textId="302FABF3" w:rsidR="0041294B" w:rsidRPr="004E74A6" w:rsidRDefault="0041294B" w:rsidP="00510C41">
      <w:pPr>
        <w:numPr>
          <w:ilvl w:val="0"/>
          <w:numId w:val="19"/>
        </w:numPr>
        <w:tabs>
          <w:tab w:val="left" w:pos="567"/>
        </w:tabs>
        <w:spacing w:line="240" w:lineRule="auto"/>
        <w:ind w:left="567" w:hanging="425"/>
        <w:rPr>
          <w:rFonts w:ascii="Arial" w:hAnsi="Arial" w:cs="Arial"/>
          <w:szCs w:val="18"/>
        </w:rPr>
      </w:pPr>
      <w:r w:rsidRPr="004E74A6">
        <w:rPr>
          <w:rFonts w:ascii="Arial" w:hAnsi="Arial" w:cs="Arial"/>
          <w:szCs w:val="18"/>
        </w:rPr>
        <w:t>De gunning is pas definitief zodra de Aanbestedende dienst de winnende Inschrijver hier Schriftelijk over heeft geïnformeerd.</w:t>
      </w:r>
    </w:p>
    <w:p w14:paraId="12A6CD8A" w14:textId="253715BC" w:rsidR="0041294B" w:rsidRPr="004E74A6" w:rsidRDefault="006614D3" w:rsidP="00510C41">
      <w:pPr>
        <w:numPr>
          <w:ilvl w:val="0"/>
          <w:numId w:val="19"/>
        </w:numPr>
        <w:tabs>
          <w:tab w:val="left" w:pos="567"/>
        </w:tabs>
        <w:spacing w:line="240" w:lineRule="auto"/>
        <w:ind w:left="567" w:hanging="425"/>
        <w:rPr>
          <w:rFonts w:ascii="Arial" w:hAnsi="Arial" w:cs="Arial"/>
          <w:szCs w:val="18"/>
        </w:rPr>
      </w:pPr>
      <w:r w:rsidRPr="00312495">
        <w:rPr>
          <w:rFonts w:ascii="Arial" w:hAnsi="Arial" w:cs="Arial"/>
          <w:szCs w:val="18"/>
        </w:rPr>
        <w:t xml:space="preserve">Met de publicatie van de definitieve gunning komt een </w:t>
      </w:r>
      <w:r w:rsidR="00811FC8">
        <w:rPr>
          <w:rFonts w:ascii="Arial" w:hAnsi="Arial" w:cs="Arial"/>
          <w:szCs w:val="18"/>
        </w:rPr>
        <w:t>o</w:t>
      </w:r>
      <w:r w:rsidRPr="00312495">
        <w:rPr>
          <w:rFonts w:ascii="Arial" w:hAnsi="Arial" w:cs="Arial"/>
          <w:szCs w:val="18"/>
        </w:rPr>
        <w:t>vereenkomst tot stand als bedoeld in het Burgerlijk Wetboek</w:t>
      </w:r>
      <w:r w:rsidR="00CE3E16" w:rsidRPr="004E74A6">
        <w:rPr>
          <w:rFonts w:ascii="Arial" w:hAnsi="Arial" w:cs="Arial"/>
          <w:szCs w:val="18"/>
        </w:rPr>
        <w:t>.</w:t>
      </w:r>
    </w:p>
    <w:p w14:paraId="2F4C250F" w14:textId="53ED8E74" w:rsidR="00C4096C" w:rsidRPr="004E74A6" w:rsidRDefault="00C4096C" w:rsidP="00510C41">
      <w:pPr>
        <w:spacing w:line="240" w:lineRule="auto"/>
        <w:rPr>
          <w:rFonts w:ascii="Arial" w:hAnsi="Arial" w:cs="Arial"/>
          <w:szCs w:val="18"/>
        </w:rPr>
      </w:pPr>
      <w:r w:rsidRPr="004E74A6">
        <w:rPr>
          <w:rFonts w:ascii="Arial" w:hAnsi="Arial" w:cs="Arial"/>
          <w:szCs w:val="18"/>
        </w:rPr>
        <w:br w:type="page"/>
      </w:r>
    </w:p>
    <w:p w14:paraId="5C53F410" w14:textId="77777777" w:rsidR="00C4096C" w:rsidRPr="004E74A6" w:rsidRDefault="00C4096C" w:rsidP="00510C41">
      <w:pPr>
        <w:pageBreakBefore/>
        <w:numPr>
          <w:ilvl w:val="0"/>
          <w:numId w:val="14"/>
        </w:numPr>
        <w:spacing w:before="360" w:after="480" w:line="240" w:lineRule="auto"/>
        <w:ind w:left="1701" w:hanging="1701"/>
        <w:outlineLvl w:val="0"/>
        <w:rPr>
          <w:rFonts w:ascii="Arial" w:hAnsi="Arial" w:cs="Arial"/>
          <w:b/>
          <w:noProof/>
          <w:spacing w:val="0"/>
          <w:szCs w:val="18"/>
        </w:rPr>
      </w:pPr>
      <w:bookmarkStart w:id="86" w:name="_Toc447882335"/>
      <w:bookmarkStart w:id="87" w:name="_Toc9425454"/>
      <w:bookmarkStart w:id="88" w:name="_Toc141265878"/>
      <w:r w:rsidRPr="004E74A6">
        <w:rPr>
          <w:rFonts w:ascii="Arial" w:hAnsi="Arial" w:cs="Arial"/>
          <w:b/>
          <w:noProof/>
          <w:spacing w:val="0"/>
          <w:szCs w:val="18"/>
        </w:rPr>
        <w:lastRenderedPageBreak/>
        <w:t>Toetsing van de Inschrijving</w:t>
      </w:r>
      <w:bookmarkEnd w:id="86"/>
      <w:bookmarkEnd w:id="87"/>
      <w:bookmarkEnd w:id="88"/>
    </w:p>
    <w:p w14:paraId="1BC6EAC6" w14:textId="77777777" w:rsidR="00C4096C" w:rsidRPr="004E74A6" w:rsidRDefault="00C4096C" w:rsidP="00510C41">
      <w:pPr>
        <w:spacing w:line="240" w:lineRule="auto"/>
        <w:rPr>
          <w:rFonts w:ascii="Arial" w:hAnsi="Arial" w:cs="Arial"/>
        </w:rPr>
      </w:pPr>
      <w:r w:rsidRPr="004E74A6">
        <w:rPr>
          <w:rFonts w:ascii="Arial" w:hAnsi="Arial" w:cs="Arial"/>
        </w:rPr>
        <w:t>In dit hoofdstuk wordt beschreven hoe wordt getoetst of aan de voorwaarden voor deelname aan de aanbesteding is voldaan. De toetsing van de Inschrijvingen bestaat uit drie stappen, waarbij geldt dat in beginsel slechts aan de volgende stap wordt toegekomen als in de vorige stap niet geconcludeerd is dat de Inschrijving ter zijde moet worden gelegd en de Inschrijver moet worden uitgesloten van deelname.</w:t>
      </w:r>
    </w:p>
    <w:p w14:paraId="3929630E" w14:textId="77777777" w:rsidR="00C4096C" w:rsidRPr="004E74A6" w:rsidRDefault="00C4096C" w:rsidP="00076459">
      <w:pPr>
        <w:pStyle w:val="Kop2"/>
      </w:pPr>
      <w:bookmarkStart w:id="89" w:name="_Toc366096352"/>
      <w:bookmarkStart w:id="90" w:name="_Toc445911304"/>
      <w:bookmarkStart w:id="91" w:name="_Toc447882336"/>
      <w:bookmarkStart w:id="92" w:name="_Toc9425455"/>
      <w:bookmarkStart w:id="93" w:name="_Toc141265879"/>
      <w:r w:rsidRPr="004E74A6">
        <w:t>Stap 1: Toetsen of is voldaan aan de aanbestedingsvoorschriften</w:t>
      </w:r>
      <w:bookmarkEnd w:id="89"/>
      <w:bookmarkEnd w:id="90"/>
      <w:bookmarkEnd w:id="91"/>
      <w:bookmarkEnd w:id="92"/>
      <w:bookmarkEnd w:id="93"/>
    </w:p>
    <w:p w14:paraId="03C9E19D" w14:textId="77777777" w:rsidR="00C4096C" w:rsidRPr="004E74A6" w:rsidRDefault="00C4096C" w:rsidP="00510C41">
      <w:pPr>
        <w:spacing w:line="240" w:lineRule="auto"/>
        <w:rPr>
          <w:rFonts w:ascii="Arial" w:hAnsi="Arial" w:cs="Arial"/>
          <w:szCs w:val="18"/>
        </w:rPr>
      </w:pPr>
      <w:r w:rsidRPr="004E74A6">
        <w:rPr>
          <w:rFonts w:ascii="Arial" w:hAnsi="Arial" w:cs="Arial"/>
          <w:szCs w:val="18"/>
        </w:rPr>
        <w:t xml:space="preserve">De Inschrijving wordt na opening eerst getoetst aan de in de Aanbestedingsstukken neergelegde voorschriften. Indien een Inschrijving hier niet aan voldoet, kan de Inschrijver worden uitgesloten van deelname. </w:t>
      </w:r>
    </w:p>
    <w:p w14:paraId="72E0E91F" w14:textId="77777777" w:rsidR="00C4096C" w:rsidRPr="004E74A6" w:rsidRDefault="00C4096C" w:rsidP="00076459">
      <w:pPr>
        <w:pStyle w:val="Kop2"/>
      </w:pPr>
      <w:bookmarkStart w:id="94" w:name="_Toc366096353"/>
      <w:bookmarkStart w:id="95" w:name="_Toc445911305"/>
      <w:bookmarkStart w:id="96" w:name="OLE_LINK32"/>
      <w:bookmarkStart w:id="97" w:name="OLE_LINK33"/>
      <w:bookmarkStart w:id="98" w:name="_Toc447882337"/>
      <w:bookmarkStart w:id="99" w:name="_Toc9425456"/>
      <w:bookmarkStart w:id="100" w:name="_Toc141265880"/>
      <w:r w:rsidRPr="004E74A6">
        <w:t>Stap 2: Toetsen of geen uitsluitingsgronden van toepassing zijn</w:t>
      </w:r>
      <w:bookmarkEnd w:id="94"/>
      <w:bookmarkEnd w:id="95"/>
      <w:bookmarkEnd w:id="96"/>
      <w:bookmarkEnd w:id="97"/>
      <w:bookmarkEnd w:id="98"/>
      <w:bookmarkEnd w:id="99"/>
      <w:bookmarkEnd w:id="100"/>
    </w:p>
    <w:p w14:paraId="395C4718" w14:textId="0B2DEACC" w:rsidR="00C4096C" w:rsidRPr="004E74A6" w:rsidRDefault="00C4096C" w:rsidP="00510C41">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Tijdens de tweede stap wordt getoetst of op de Inschrijver geen uitsluitingsgronden van toepassing zijn. Uitsluitingsgronden zien op omstandigheden die de persoon van Inschrijver betreffen en diens uitsluiting van deelneming aan deze aanbestedingsprocedure rechtvaardigen. Indien één van de uitsluitingsgronden van toepassing is, zal Inschrijver worden uitgesloten van deelname, met inachtneming van de A</w:t>
      </w:r>
      <w:r w:rsidR="009F7F63" w:rsidRPr="004E74A6">
        <w:rPr>
          <w:rFonts w:ascii="Arial" w:hAnsi="Arial" w:cs="Arial"/>
          <w:szCs w:val="18"/>
        </w:rPr>
        <w:t>anbestedingswet 2012</w:t>
      </w:r>
      <w:r w:rsidRPr="004E74A6">
        <w:rPr>
          <w:rFonts w:ascii="Arial" w:hAnsi="Arial" w:cs="Arial"/>
          <w:szCs w:val="18"/>
        </w:rPr>
        <w:t>. De van toepassing zijnde (facultatieve) uitsluitingsgronden zijn aangevinkt in het Uniform Europees Aanbestedingsdocument.</w:t>
      </w:r>
    </w:p>
    <w:p w14:paraId="24202EE0" w14:textId="77777777" w:rsidR="00C4096C" w:rsidRPr="004E74A6" w:rsidRDefault="00C4096C" w:rsidP="00510C41">
      <w:pPr>
        <w:spacing w:line="240" w:lineRule="auto"/>
        <w:rPr>
          <w:rFonts w:ascii="Arial" w:hAnsi="Arial" w:cs="Arial"/>
          <w:szCs w:val="18"/>
        </w:rPr>
      </w:pPr>
    </w:p>
    <w:p w14:paraId="01B301F9" w14:textId="6BBA5070" w:rsidR="00C4096C" w:rsidRPr="004E74A6" w:rsidRDefault="00C4096C" w:rsidP="00510C41">
      <w:pPr>
        <w:shd w:val="clear" w:color="auto" w:fill="FFFFFF" w:themeFill="background1"/>
        <w:spacing w:line="240" w:lineRule="auto"/>
        <w:rPr>
          <w:rFonts w:ascii="Arial" w:hAnsi="Arial" w:cs="Arial"/>
          <w:szCs w:val="18"/>
        </w:rPr>
      </w:pPr>
      <w:r w:rsidRPr="004E74A6">
        <w:rPr>
          <w:rFonts w:ascii="Arial" w:hAnsi="Arial" w:cs="Arial"/>
          <w:szCs w:val="18"/>
        </w:rPr>
        <w:t>Voor wat betreft de bewijsvoering is het uitgangspunt dat Inschrijvers bij hun Inschrijving kunnen volstaan met het bijvoegen van het Uniform Europees Aanbestedingsdocument en dat de Aanbestedende dienst na de Gunningsbeslissing de bewijsstukken opvraagt bij de winnende Inschrijver. In voorkomende gevallen vraagt de Aanbestedende dienst de bewijsstukken ook op bij de tweede in de rangorde. Aan het opvragen van de bewijsstukken kan een Inschrijver geen rechten ontlenen. Dit neemt niet weg dat</w:t>
      </w:r>
      <w:r w:rsidR="003E1F96" w:rsidRPr="004E74A6">
        <w:rPr>
          <w:rFonts w:ascii="Arial" w:hAnsi="Arial" w:cs="Arial"/>
          <w:szCs w:val="18"/>
        </w:rPr>
        <w:t xml:space="preserve"> de</w:t>
      </w:r>
      <w:r w:rsidRPr="004E74A6">
        <w:rPr>
          <w:rFonts w:ascii="Arial" w:hAnsi="Arial" w:cs="Arial"/>
          <w:szCs w:val="18"/>
        </w:rPr>
        <w:t xml:space="preserve"> Aanbestedende dienst hier op elk moment eerder in de procedure aan Inschrijvers om kan verzoeken teneinde vast te stellen of Inschrijvers niet moeten worden uitgesloten, indien dit naar het oordeel van de Aanbestedende dienst noodzakelijk is voor het goede verloop van de procedure. </w:t>
      </w:r>
    </w:p>
    <w:p w14:paraId="4B5F6295" w14:textId="77777777" w:rsidR="00C4096C" w:rsidRPr="004E74A6" w:rsidRDefault="00C4096C" w:rsidP="00510C41">
      <w:pPr>
        <w:shd w:val="clear" w:color="auto" w:fill="FFFFFF" w:themeFill="background1"/>
        <w:spacing w:line="240" w:lineRule="auto"/>
        <w:rPr>
          <w:rFonts w:ascii="Arial" w:hAnsi="Arial" w:cs="Arial"/>
          <w:szCs w:val="18"/>
        </w:rPr>
      </w:pPr>
    </w:p>
    <w:p w14:paraId="2555BFA8" w14:textId="77777777" w:rsidR="00C4096C" w:rsidRPr="004E74A6" w:rsidRDefault="00C4096C" w:rsidP="00510C41">
      <w:pPr>
        <w:shd w:val="clear" w:color="auto" w:fill="FFFFFF" w:themeFill="background1"/>
        <w:spacing w:line="240" w:lineRule="auto"/>
        <w:rPr>
          <w:rFonts w:ascii="Arial" w:hAnsi="Arial" w:cs="Arial"/>
          <w:szCs w:val="18"/>
        </w:rPr>
      </w:pPr>
      <w:r w:rsidRPr="004E74A6">
        <w:rPr>
          <w:rFonts w:ascii="Arial" w:hAnsi="Arial" w:cs="Arial"/>
          <w:szCs w:val="18"/>
        </w:rPr>
        <w:t>Een Inschrijver dient op eerste verzoek van de Aanbestedende binnen 5 dagen nadere bewijsstukken over te kunnen leggen om het verklaarde voor wat betreft de uitsluitingsgronden te staven. Indien blijkt dat Inschrijver niet voldoet of de benodigde bewijsstukken niet tijdig kan overleggen, wordt hij alsnog uitgesloten. Indien dit na de Gunningsbeslissing plaatsvindt, komt een nieuwe Gunningsbeslissing tot stand.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65A64C1F" w14:textId="77777777" w:rsidR="00C4096C" w:rsidRPr="004E74A6" w:rsidRDefault="00C4096C" w:rsidP="00510C41">
      <w:pPr>
        <w:spacing w:line="240" w:lineRule="auto"/>
        <w:rPr>
          <w:rFonts w:ascii="Arial" w:hAnsi="Arial" w:cs="Arial"/>
          <w:szCs w:val="18"/>
        </w:rPr>
      </w:pPr>
      <w:bookmarkStart w:id="101" w:name="_Toc447882338"/>
    </w:p>
    <w:tbl>
      <w:tblPr>
        <w:tblStyle w:val="Eenvoudigetabel3"/>
        <w:tblW w:w="4714" w:type="pct"/>
        <w:tblInd w:w="108" w:type="dxa"/>
        <w:tblCellMar>
          <w:top w:w="57" w:type="dxa"/>
          <w:bottom w:w="57" w:type="dxa"/>
        </w:tblCellMar>
        <w:tblLook w:val="04A0" w:firstRow="1" w:lastRow="0" w:firstColumn="1" w:lastColumn="0" w:noHBand="0" w:noVBand="1"/>
      </w:tblPr>
      <w:tblGrid>
        <w:gridCol w:w="2644"/>
        <w:gridCol w:w="588"/>
        <w:gridCol w:w="5292"/>
      </w:tblGrid>
      <w:tr w:rsidR="00C4096C" w:rsidRPr="004E74A6" w14:paraId="5DBB7943" w14:textId="77777777" w:rsidTr="00C10C6E">
        <w:trPr>
          <w:cnfStyle w:val="100000000000" w:firstRow="1" w:lastRow="0" w:firstColumn="0" w:lastColumn="0" w:oddVBand="0" w:evenVBand="0" w:oddHBand="0" w:evenHBand="0" w:firstRowFirstColumn="0" w:firstRowLastColumn="0" w:lastRowFirstColumn="0" w:lastRowLastColumn="0"/>
          <w:trHeight w:val="444"/>
        </w:trPr>
        <w:tc>
          <w:tcPr>
            <w:tcW w:w="1551" w:type="pct"/>
            <w:tcBorders>
              <w:top w:val="single" w:sz="12" w:space="0" w:color="000000"/>
              <w:left w:val="single" w:sz="12" w:space="0" w:color="000000"/>
              <w:bottom w:val="single" w:sz="4" w:space="0" w:color="auto"/>
              <w:right w:val="nil"/>
            </w:tcBorders>
            <w:hideMark/>
          </w:tcPr>
          <w:p w14:paraId="37C33507"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b w:val="0"/>
                <w:bCs w:val="0"/>
                <w:spacing w:val="0"/>
                <w:szCs w:val="18"/>
              </w:rPr>
            </w:pPr>
            <w:r w:rsidRPr="004E74A6">
              <w:rPr>
                <w:rFonts w:ascii="Arial" w:hAnsi="Arial" w:cs="Arial"/>
                <w:b w:val="0"/>
                <w:bCs w:val="0"/>
                <w:spacing w:val="0"/>
                <w:szCs w:val="18"/>
              </w:rPr>
              <w:t>Uitsluitingsgrond (voor zover aangevinkt)</w:t>
            </w:r>
          </w:p>
        </w:tc>
        <w:tc>
          <w:tcPr>
            <w:tcW w:w="345" w:type="pct"/>
            <w:tcBorders>
              <w:top w:val="single" w:sz="12" w:space="0" w:color="000000"/>
              <w:left w:val="nil"/>
              <w:bottom w:val="single" w:sz="4" w:space="0" w:color="auto"/>
              <w:right w:val="nil"/>
            </w:tcBorders>
            <w:noWrap/>
            <w:hideMark/>
          </w:tcPr>
          <w:p w14:paraId="56D6195F"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b w:val="0"/>
                <w:bCs w:val="0"/>
                <w:spacing w:val="0"/>
                <w:szCs w:val="18"/>
              </w:rPr>
            </w:pPr>
            <w:r w:rsidRPr="004E74A6">
              <w:rPr>
                <w:rFonts w:ascii="Arial" w:hAnsi="Arial" w:cs="Arial"/>
                <w:b w:val="0"/>
                <w:bCs w:val="0"/>
                <w:spacing w:val="0"/>
                <w:szCs w:val="18"/>
              </w:rPr>
              <w:t>#</w:t>
            </w:r>
          </w:p>
        </w:tc>
        <w:tc>
          <w:tcPr>
            <w:tcW w:w="3104" w:type="pct"/>
            <w:tcBorders>
              <w:top w:val="single" w:sz="12" w:space="0" w:color="000000"/>
              <w:left w:val="nil"/>
              <w:bottom w:val="single" w:sz="4" w:space="0" w:color="auto"/>
              <w:right w:val="single" w:sz="12" w:space="0" w:color="000000"/>
            </w:tcBorders>
            <w:hideMark/>
          </w:tcPr>
          <w:p w14:paraId="6E982474"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b w:val="0"/>
                <w:bCs w:val="0"/>
                <w:spacing w:val="0"/>
                <w:szCs w:val="18"/>
              </w:rPr>
            </w:pPr>
            <w:r w:rsidRPr="004E74A6">
              <w:rPr>
                <w:rFonts w:ascii="Arial" w:hAnsi="Arial" w:cs="Arial"/>
                <w:b w:val="0"/>
                <w:bCs w:val="0"/>
                <w:spacing w:val="0"/>
                <w:szCs w:val="18"/>
              </w:rPr>
              <w:t>Nadere bewijsstukken</w:t>
            </w:r>
          </w:p>
        </w:tc>
      </w:tr>
      <w:tr w:rsidR="00C4096C" w:rsidRPr="004E74A6" w14:paraId="531C8414" w14:textId="77777777" w:rsidTr="00C10C6E">
        <w:trPr>
          <w:trHeight w:val="467"/>
        </w:trPr>
        <w:tc>
          <w:tcPr>
            <w:tcW w:w="1551" w:type="pct"/>
            <w:tcBorders>
              <w:top w:val="single" w:sz="4" w:space="0" w:color="auto"/>
              <w:left w:val="single" w:sz="4" w:space="0" w:color="auto"/>
              <w:bottom w:val="nil"/>
              <w:right w:val="nil"/>
            </w:tcBorders>
            <w:hideMark/>
          </w:tcPr>
          <w:p w14:paraId="7C27FABE" w14:textId="77777777" w:rsidR="00C4096C" w:rsidRPr="004E74A6" w:rsidRDefault="00C4096C" w:rsidP="00510C41">
            <w:pPr>
              <w:spacing w:line="240" w:lineRule="auto"/>
              <w:rPr>
                <w:rFonts w:ascii="Arial" w:hAnsi="Arial" w:cs="Arial"/>
                <w:szCs w:val="18"/>
              </w:rPr>
            </w:pPr>
            <w:r w:rsidRPr="004E74A6">
              <w:rPr>
                <w:rFonts w:ascii="Arial" w:hAnsi="Arial" w:cs="Arial"/>
                <w:szCs w:val="18"/>
              </w:rPr>
              <w:t>Geen crimineel verleden</w:t>
            </w:r>
          </w:p>
        </w:tc>
        <w:tc>
          <w:tcPr>
            <w:tcW w:w="345" w:type="pct"/>
            <w:tcBorders>
              <w:top w:val="single" w:sz="4" w:space="0" w:color="auto"/>
              <w:left w:val="nil"/>
              <w:bottom w:val="nil"/>
              <w:right w:val="nil"/>
            </w:tcBorders>
            <w:hideMark/>
          </w:tcPr>
          <w:p w14:paraId="24CB5172" w14:textId="77777777" w:rsidR="00C4096C" w:rsidRPr="004E74A6" w:rsidRDefault="00C4096C" w:rsidP="00510C41">
            <w:pPr>
              <w:spacing w:line="240" w:lineRule="auto"/>
              <w:rPr>
                <w:rFonts w:ascii="Arial" w:hAnsi="Arial" w:cs="Arial"/>
                <w:szCs w:val="18"/>
              </w:rPr>
            </w:pPr>
            <w:r w:rsidRPr="004E74A6">
              <w:rPr>
                <w:rFonts w:ascii="Arial" w:hAnsi="Arial" w:cs="Arial"/>
                <w:szCs w:val="18"/>
              </w:rPr>
              <w:t>III A</w:t>
            </w:r>
          </w:p>
        </w:tc>
        <w:tc>
          <w:tcPr>
            <w:tcW w:w="3104" w:type="pct"/>
            <w:tcBorders>
              <w:top w:val="single" w:sz="4" w:space="0" w:color="auto"/>
              <w:left w:val="nil"/>
              <w:bottom w:val="nil"/>
              <w:right w:val="single" w:sz="4" w:space="0" w:color="auto"/>
            </w:tcBorders>
            <w:hideMark/>
          </w:tcPr>
          <w:p w14:paraId="27005729" w14:textId="77777777" w:rsidR="00C4096C" w:rsidRPr="004E74A6" w:rsidRDefault="00C4096C" w:rsidP="00510C41">
            <w:pPr>
              <w:spacing w:line="240" w:lineRule="auto"/>
              <w:rPr>
                <w:rFonts w:ascii="Arial" w:hAnsi="Arial" w:cs="Arial"/>
                <w:szCs w:val="18"/>
              </w:rPr>
            </w:pPr>
            <w:r w:rsidRPr="004E74A6">
              <w:rPr>
                <w:rFonts w:ascii="Arial" w:hAnsi="Arial" w:cs="Arial"/>
                <w:szCs w:val="18"/>
              </w:rPr>
              <w:t>Gedragsverklaring aanbesteden zoals bedoeld in artikel 4.1 van de Aanbestedingswet 2012</w:t>
            </w:r>
            <w:r w:rsidRPr="004E74A6">
              <w:rPr>
                <w:rFonts w:ascii="Arial" w:hAnsi="Arial" w:cs="Arial"/>
                <w:szCs w:val="18"/>
                <w:vertAlign w:val="superscript"/>
              </w:rPr>
              <w:footnoteReference w:id="3"/>
            </w:r>
            <w:r w:rsidRPr="004E74A6">
              <w:rPr>
                <w:rFonts w:ascii="Arial" w:hAnsi="Arial" w:cs="Arial"/>
                <w:szCs w:val="18"/>
              </w:rPr>
              <w:t>, niet ouder dan twee jaar.</w:t>
            </w:r>
          </w:p>
        </w:tc>
      </w:tr>
      <w:tr w:rsidR="00C4096C" w:rsidRPr="004E74A6" w14:paraId="3675538B" w14:textId="77777777" w:rsidTr="00C10C6E">
        <w:trPr>
          <w:trHeight w:val="304"/>
        </w:trPr>
        <w:tc>
          <w:tcPr>
            <w:tcW w:w="1551" w:type="pct"/>
            <w:tcBorders>
              <w:top w:val="nil"/>
              <w:left w:val="single" w:sz="4" w:space="0" w:color="auto"/>
              <w:bottom w:val="nil"/>
              <w:right w:val="nil"/>
            </w:tcBorders>
            <w:hideMark/>
          </w:tcPr>
          <w:p w14:paraId="0803D859"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faillissement</w:t>
            </w:r>
          </w:p>
        </w:tc>
        <w:tc>
          <w:tcPr>
            <w:tcW w:w="345" w:type="pct"/>
            <w:tcBorders>
              <w:top w:val="nil"/>
              <w:left w:val="nil"/>
              <w:bottom w:val="nil"/>
              <w:right w:val="nil"/>
            </w:tcBorders>
            <w:hideMark/>
          </w:tcPr>
          <w:p w14:paraId="168F8316"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1AA491AD"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Uittreksel uit het handelsregister, niet ouder dan zes maanden.</w:t>
            </w:r>
          </w:p>
        </w:tc>
      </w:tr>
      <w:tr w:rsidR="00C4096C" w:rsidRPr="004E74A6" w14:paraId="0A3AA817" w14:textId="77777777" w:rsidTr="00C10C6E">
        <w:trPr>
          <w:trHeight w:val="452"/>
        </w:trPr>
        <w:tc>
          <w:tcPr>
            <w:tcW w:w="1551" w:type="pct"/>
            <w:tcBorders>
              <w:top w:val="nil"/>
              <w:left w:val="single" w:sz="4" w:space="0" w:color="auto"/>
              <w:bottom w:val="nil"/>
              <w:right w:val="nil"/>
            </w:tcBorders>
            <w:hideMark/>
          </w:tcPr>
          <w:p w14:paraId="4E12D017"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gerechtelijke uitspraak beroepsgedragsregel</w:t>
            </w:r>
          </w:p>
        </w:tc>
        <w:tc>
          <w:tcPr>
            <w:tcW w:w="345" w:type="pct"/>
            <w:tcBorders>
              <w:top w:val="nil"/>
              <w:left w:val="nil"/>
              <w:bottom w:val="nil"/>
              <w:right w:val="nil"/>
            </w:tcBorders>
            <w:hideMark/>
          </w:tcPr>
          <w:p w14:paraId="42C5DEF8"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3C07970D"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szCs w:val="18"/>
              </w:rPr>
              <w:t>Gedragsverklaring aanbesteden zoals bedoeld in artikel 4.1 van de Aanbestedingswet 2012, niet ouder dan twee jaar.</w:t>
            </w:r>
          </w:p>
        </w:tc>
      </w:tr>
      <w:tr w:rsidR="00C4096C" w:rsidRPr="004E74A6" w14:paraId="7C07EED7" w14:textId="77777777" w:rsidTr="00C10C6E">
        <w:trPr>
          <w:trHeight w:val="604"/>
        </w:trPr>
        <w:tc>
          <w:tcPr>
            <w:tcW w:w="1551" w:type="pct"/>
            <w:tcBorders>
              <w:top w:val="nil"/>
              <w:left w:val="single" w:sz="4" w:space="0" w:color="auto"/>
              <w:bottom w:val="nil"/>
              <w:right w:val="nil"/>
            </w:tcBorders>
            <w:hideMark/>
          </w:tcPr>
          <w:p w14:paraId="074F3015"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ernstige beroepsfout</w:t>
            </w:r>
          </w:p>
        </w:tc>
        <w:tc>
          <w:tcPr>
            <w:tcW w:w="345" w:type="pct"/>
            <w:tcBorders>
              <w:top w:val="nil"/>
              <w:left w:val="nil"/>
              <w:bottom w:val="nil"/>
              <w:right w:val="nil"/>
            </w:tcBorders>
            <w:hideMark/>
          </w:tcPr>
          <w:p w14:paraId="03F4522D"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4F0132D5" w14:textId="7463EE30"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 xml:space="preserve">Indien de Aanbestedende dienst aanwijzingen heeft dat van deze uitsluitingsgrond sprake </w:t>
            </w:r>
            <w:r w:rsidR="00F75F7C" w:rsidRPr="004E74A6">
              <w:rPr>
                <w:rFonts w:ascii="Arial" w:hAnsi="Arial" w:cs="Arial"/>
                <w:color w:val="000000"/>
                <w:spacing w:val="0"/>
                <w:szCs w:val="18"/>
              </w:rPr>
              <w:t>is zal</w:t>
            </w:r>
            <w:r w:rsidRPr="004E74A6">
              <w:rPr>
                <w:rFonts w:ascii="Arial" w:hAnsi="Arial" w:cs="Arial"/>
                <w:color w:val="000000"/>
                <w:spacing w:val="0"/>
                <w:szCs w:val="18"/>
              </w:rPr>
              <w:t xml:space="preserve"> dit aan de Inschrijver kenbaar worden gemaakt, waarna deze in de gelegenheid wordt gesteld zijn zienswijze hierop te geven.</w:t>
            </w:r>
          </w:p>
        </w:tc>
      </w:tr>
      <w:tr w:rsidR="00C4096C" w:rsidRPr="004E74A6" w14:paraId="24305877" w14:textId="77777777" w:rsidTr="00C10C6E">
        <w:trPr>
          <w:trHeight w:val="468"/>
        </w:trPr>
        <w:tc>
          <w:tcPr>
            <w:tcW w:w="1551" w:type="pct"/>
            <w:tcBorders>
              <w:top w:val="nil"/>
              <w:left w:val="single" w:sz="4" w:space="0" w:color="auto"/>
              <w:bottom w:val="nil"/>
              <w:right w:val="nil"/>
            </w:tcBorders>
            <w:hideMark/>
          </w:tcPr>
          <w:p w14:paraId="5762A9A9"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Betalingen belastingen en premies</w:t>
            </w:r>
          </w:p>
        </w:tc>
        <w:tc>
          <w:tcPr>
            <w:tcW w:w="345" w:type="pct"/>
            <w:tcBorders>
              <w:top w:val="nil"/>
              <w:left w:val="nil"/>
              <w:bottom w:val="nil"/>
              <w:right w:val="nil"/>
            </w:tcBorders>
            <w:hideMark/>
          </w:tcPr>
          <w:p w14:paraId="7F13A676"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B</w:t>
            </w:r>
          </w:p>
        </w:tc>
        <w:tc>
          <w:tcPr>
            <w:tcW w:w="3104" w:type="pct"/>
            <w:tcBorders>
              <w:top w:val="nil"/>
              <w:left w:val="nil"/>
              <w:bottom w:val="nil"/>
              <w:right w:val="single" w:sz="4" w:space="0" w:color="auto"/>
            </w:tcBorders>
            <w:hideMark/>
          </w:tcPr>
          <w:p w14:paraId="2FE5F68D"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Verklaring van de belastingdienst, niet ouder dan zes maanden.</w:t>
            </w:r>
          </w:p>
        </w:tc>
      </w:tr>
      <w:tr w:rsidR="00C4096C" w:rsidRPr="004E74A6" w14:paraId="02DA7EC5" w14:textId="77777777" w:rsidTr="00C10C6E">
        <w:trPr>
          <w:trHeight w:val="224"/>
        </w:trPr>
        <w:tc>
          <w:tcPr>
            <w:tcW w:w="1551" w:type="pct"/>
            <w:tcBorders>
              <w:top w:val="nil"/>
              <w:left w:val="single" w:sz="4" w:space="0" w:color="auto"/>
              <w:bottom w:val="single" w:sz="4" w:space="0" w:color="auto"/>
              <w:right w:val="nil"/>
            </w:tcBorders>
          </w:tcPr>
          <w:p w14:paraId="6DBE8D84"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lastRenderedPageBreak/>
              <w:t>Geen valse verklaringen</w:t>
            </w:r>
          </w:p>
          <w:p w14:paraId="4247FB50"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5E80F75D"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149E99AF"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237A7B75"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2CDF09C7"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 xml:space="preserve">Geen schending verplichtingen </w:t>
            </w:r>
            <w:proofErr w:type="spellStart"/>
            <w:r w:rsidRPr="004E74A6">
              <w:rPr>
                <w:rFonts w:ascii="Arial" w:hAnsi="Arial" w:cs="Arial"/>
                <w:color w:val="000000"/>
                <w:spacing w:val="0"/>
                <w:szCs w:val="18"/>
              </w:rPr>
              <w:t>obv</w:t>
            </w:r>
            <w:proofErr w:type="spellEnd"/>
            <w:r w:rsidRPr="004E74A6">
              <w:rPr>
                <w:rFonts w:ascii="Arial" w:hAnsi="Arial" w:cs="Arial"/>
                <w:color w:val="000000"/>
                <w:spacing w:val="0"/>
                <w:szCs w:val="18"/>
              </w:rPr>
              <w:t xml:space="preserve"> milieu, - sociaal of arbeidsrecht</w:t>
            </w:r>
          </w:p>
          <w:p w14:paraId="0386DBB5"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1A81ADD8" w14:textId="1AB10C40"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vervalsing van de mededinging</w:t>
            </w:r>
          </w:p>
        </w:tc>
        <w:tc>
          <w:tcPr>
            <w:tcW w:w="345" w:type="pct"/>
            <w:tcBorders>
              <w:top w:val="nil"/>
              <w:left w:val="nil"/>
              <w:bottom w:val="single" w:sz="4" w:space="0" w:color="auto"/>
              <w:right w:val="nil"/>
            </w:tcBorders>
          </w:tcPr>
          <w:p w14:paraId="7BF6E745"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p w14:paraId="4A133DEC"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5F3B6A50"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056A6844"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5E2EAD14"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3FB2B0D5"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p w14:paraId="4536A9AE"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5D184AEE" w14:textId="77777777" w:rsidR="00C4096C"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5F7E5002" w14:textId="77777777" w:rsidR="00C10C6E" w:rsidRPr="004E74A6" w:rsidRDefault="00C10C6E" w:rsidP="00510C41">
            <w:pPr>
              <w:overflowPunct w:val="0"/>
              <w:autoSpaceDE w:val="0"/>
              <w:autoSpaceDN w:val="0"/>
              <w:adjustRightInd w:val="0"/>
              <w:spacing w:line="240" w:lineRule="auto"/>
              <w:textAlignment w:val="baseline"/>
              <w:rPr>
                <w:rFonts w:ascii="Arial" w:hAnsi="Arial" w:cs="Arial"/>
                <w:color w:val="000000"/>
                <w:spacing w:val="0"/>
                <w:szCs w:val="18"/>
              </w:rPr>
            </w:pPr>
          </w:p>
          <w:p w14:paraId="07FF7AAF"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p w14:paraId="2B263A98"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tc>
        <w:tc>
          <w:tcPr>
            <w:tcW w:w="3104" w:type="pct"/>
            <w:tcBorders>
              <w:top w:val="nil"/>
              <w:left w:val="nil"/>
              <w:bottom w:val="single" w:sz="4" w:space="0" w:color="auto"/>
              <w:right w:val="single" w:sz="4" w:space="0" w:color="auto"/>
            </w:tcBorders>
          </w:tcPr>
          <w:p w14:paraId="74A29A54"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Indien de Aanbestedende dienst aanwijzingen heeft dat van deze uitsluitingsgrond sprake is, zal dit aan de Inschrijver kenbaar worden gemaakt, waarna deze in de gelegenheid wordt gesteld zijn zienswijze hierop te geven.</w:t>
            </w:r>
          </w:p>
          <w:p w14:paraId="1D0782CD"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p>
          <w:p w14:paraId="4431B6BB"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Gedragsverklaring aanbesteden zoals bedoeld in artikel 4.1 van de Aanbestedingswet 2012, niet ouder dan twee jaar.</w:t>
            </w:r>
          </w:p>
          <w:p w14:paraId="423C0FFB" w14:textId="77777777" w:rsidR="00C4096C" w:rsidRDefault="00C4096C" w:rsidP="00510C41">
            <w:pPr>
              <w:overflowPunct w:val="0"/>
              <w:autoSpaceDE w:val="0"/>
              <w:autoSpaceDN w:val="0"/>
              <w:adjustRightInd w:val="0"/>
              <w:spacing w:line="240" w:lineRule="auto"/>
              <w:textAlignment w:val="baseline"/>
              <w:rPr>
                <w:rFonts w:ascii="Arial" w:hAnsi="Arial" w:cs="Arial"/>
                <w:szCs w:val="18"/>
              </w:rPr>
            </w:pPr>
          </w:p>
          <w:p w14:paraId="59040E6D" w14:textId="77777777" w:rsidR="00C10C6E" w:rsidRPr="004E74A6" w:rsidRDefault="00C10C6E" w:rsidP="00510C41">
            <w:pPr>
              <w:overflowPunct w:val="0"/>
              <w:autoSpaceDE w:val="0"/>
              <w:autoSpaceDN w:val="0"/>
              <w:adjustRightInd w:val="0"/>
              <w:spacing w:line="240" w:lineRule="auto"/>
              <w:textAlignment w:val="baseline"/>
              <w:rPr>
                <w:rFonts w:ascii="Arial" w:hAnsi="Arial" w:cs="Arial"/>
                <w:szCs w:val="18"/>
              </w:rPr>
            </w:pPr>
          </w:p>
          <w:p w14:paraId="153DE72E"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szCs w:val="18"/>
              </w:rPr>
              <w:t>Gedragsverklaring aanbesteden zoals bedoeld in artikel 4.1 van de Aanbestedingswet 2012, niet ouder dan twee jaar.</w:t>
            </w:r>
          </w:p>
        </w:tc>
      </w:tr>
    </w:tbl>
    <w:p w14:paraId="7562F2E2" w14:textId="77777777" w:rsidR="00CD06A6" w:rsidRDefault="00CD06A6" w:rsidP="00510C41">
      <w:pPr>
        <w:spacing w:line="240" w:lineRule="auto"/>
        <w:rPr>
          <w:rFonts w:ascii="Arial" w:hAnsi="Arial" w:cs="Arial"/>
          <w:szCs w:val="18"/>
        </w:rPr>
      </w:pPr>
    </w:p>
    <w:p w14:paraId="3CA26CF9" w14:textId="77777777" w:rsidR="00CD06A6" w:rsidRPr="00CD06A6" w:rsidRDefault="00CD06A6" w:rsidP="00510C41">
      <w:pPr>
        <w:keepNext/>
        <w:numPr>
          <w:ilvl w:val="2"/>
          <w:numId w:val="6"/>
        </w:numPr>
        <w:tabs>
          <w:tab w:val="left" w:pos="993"/>
          <w:tab w:val="left" w:pos="6379"/>
        </w:tabs>
        <w:spacing w:before="240" w:after="120" w:line="240" w:lineRule="auto"/>
        <w:outlineLvl w:val="1"/>
        <w:rPr>
          <w:rFonts w:ascii="Arial" w:hAnsi="Arial" w:cs="Arial"/>
          <w:b/>
          <w:szCs w:val="18"/>
        </w:rPr>
      </w:pPr>
      <w:bookmarkStart w:id="102" w:name="_Toc130219713"/>
      <w:bookmarkStart w:id="103" w:name="_Toc141265881"/>
      <w:r w:rsidRPr="00CD06A6">
        <w:rPr>
          <w:rFonts w:ascii="Arial" w:hAnsi="Arial" w:cs="Arial"/>
          <w:b/>
          <w:szCs w:val="18"/>
        </w:rPr>
        <w:t>Aanvullende uitsluitingsgrond</w:t>
      </w:r>
      <w:bookmarkEnd w:id="102"/>
      <w:bookmarkEnd w:id="103"/>
    </w:p>
    <w:p w14:paraId="3E3B6E77" w14:textId="77777777" w:rsidR="00CD06A6" w:rsidRPr="00CD06A6" w:rsidRDefault="00CD06A6" w:rsidP="00510C41">
      <w:pPr>
        <w:spacing w:line="240" w:lineRule="auto"/>
        <w:rPr>
          <w:rFonts w:ascii="Arial" w:hAnsi="Arial" w:cs="Arial"/>
        </w:rPr>
      </w:pPr>
      <w:r w:rsidRPr="00CD06A6">
        <w:rPr>
          <w:rFonts w:ascii="Arial" w:hAnsi="Arial" w:cs="Arial"/>
        </w:rPr>
        <w:t>Inschrijver, waaronder begrepen alle eventuele deelnemers aan het Samenwerkingsverband (combinatie) en tevens de Derde(n) waarop een beroep wordt gedaan dienen op het moment van inschrijven en tijdens de uitvoering van de Opdracht, te voldoen aan de volgende aanvullende uitsluitingsgrond.</w:t>
      </w:r>
    </w:p>
    <w:p w14:paraId="09099530" w14:textId="77777777" w:rsidR="00CD06A6" w:rsidRPr="00C10C6E" w:rsidRDefault="00CD06A6" w:rsidP="00510C41">
      <w:pPr>
        <w:keepNext/>
        <w:numPr>
          <w:ilvl w:val="3"/>
          <w:numId w:val="6"/>
        </w:numPr>
        <w:tabs>
          <w:tab w:val="left" w:pos="3828"/>
        </w:tabs>
        <w:spacing w:before="240" w:after="120" w:line="240" w:lineRule="auto"/>
        <w:outlineLvl w:val="3"/>
        <w:rPr>
          <w:rFonts w:ascii="Arial" w:hAnsi="Arial" w:cs="Arial"/>
          <w:bCs/>
          <w:i/>
          <w:noProof/>
          <w:szCs w:val="18"/>
        </w:rPr>
      </w:pPr>
      <w:r w:rsidRPr="00C10C6E">
        <w:rPr>
          <w:rFonts w:ascii="Arial" w:hAnsi="Arial" w:cs="Arial"/>
          <w:bCs/>
          <w:i/>
          <w:noProof/>
          <w:szCs w:val="18"/>
        </w:rPr>
        <w:t>Russische betrokkenheid uitvoering contract</w:t>
      </w:r>
    </w:p>
    <w:p w14:paraId="4FAD10A1"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 xml:space="preserve">Op basis van EU Verordening (EU) 2022/576 van de Raad van 8 april 2022 tot wijziging van Verordening (EU) 833/2014 van 31 juli 2014 dient bij de uitvoering van de overeenkomst, die op basis van deze aanbesteding wordt gesloten voor een bedrag dat de drempels van artikel 5 </w:t>
      </w:r>
      <w:proofErr w:type="spellStart"/>
      <w:r w:rsidRPr="00CD06A6">
        <w:rPr>
          <w:rFonts w:ascii="Arial" w:eastAsiaTheme="minorHAnsi" w:hAnsi="Arial" w:cs="Arial"/>
          <w:spacing w:val="0"/>
          <w:szCs w:val="18"/>
          <w:lang w:eastAsia="en-US"/>
        </w:rPr>
        <w:t>duodecies</w:t>
      </w:r>
      <w:proofErr w:type="spellEnd"/>
      <w:r w:rsidRPr="00CD06A6">
        <w:rPr>
          <w:rFonts w:ascii="Arial" w:eastAsiaTheme="minorHAnsi" w:hAnsi="Arial" w:cs="Arial"/>
          <w:spacing w:val="0"/>
          <w:szCs w:val="18"/>
          <w:lang w:eastAsia="en-US"/>
        </w:rPr>
        <w:t xml:space="preserve"> van die Verordening overschrijdt, geen Russische betrokkenheid te zijn zoals bedoeld in voornoemde Verordening.</w:t>
      </w:r>
    </w:p>
    <w:p w14:paraId="3D63C130" w14:textId="77777777" w:rsidR="00CD06A6" w:rsidRPr="00CD06A6" w:rsidRDefault="00CD06A6" w:rsidP="00510C41">
      <w:pPr>
        <w:spacing w:line="240" w:lineRule="auto"/>
        <w:rPr>
          <w:rFonts w:ascii="Arial" w:eastAsiaTheme="minorHAnsi" w:hAnsi="Arial" w:cs="Arial"/>
          <w:spacing w:val="0"/>
          <w:szCs w:val="18"/>
          <w:lang w:eastAsia="en-US"/>
        </w:rPr>
      </w:pPr>
    </w:p>
    <w:p w14:paraId="36F719F7"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Kort gezegd gaat het verbod over gunningen aan en in stand houden van contracten met:</w:t>
      </w:r>
    </w:p>
    <w:p w14:paraId="40ABF62B" w14:textId="77777777" w:rsidR="00CD06A6" w:rsidRPr="00CD06A6" w:rsidRDefault="00CD06A6" w:rsidP="00510C41">
      <w:pPr>
        <w:spacing w:line="240" w:lineRule="auto"/>
        <w:rPr>
          <w:rFonts w:ascii="Arial" w:eastAsiaTheme="minorHAnsi" w:hAnsi="Arial" w:cs="Arial"/>
          <w:spacing w:val="0"/>
          <w:szCs w:val="18"/>
          <w:lang w:eastAsia="en-US"/>
        </w:rPr>
      </w:pPr>
    </w:p>
    <w:p w14:paraId="200F9681"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 (Rechts)personen welke een Russische entiteit zijn. Daaronder wordt op basis van de af te leggen verklaring het volgende begrepen:</w:t>
      </w:r>
    </w:p>
    <w:p w14:paraId="110DA643" w14:textId="77777777" w:rsidR="00CD06A6" w:rsidRPr="00CD06A6" w:rsidRDefault="00CD06A6" w:rsidP="00510C41">
      <w:pPr>
        <w:numPr>
          <w:ilvl w:val="0"/>
          <w:numId w:val="47"/>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personen met de Russische nationaliteit;</w:t>
      </w:r>
    </w:p>
    <w:p w14:paraId="53B0122F" w14:textId="77777777" w:rsidR="00CD06A6" w:rsidRPr="00CD06A6" w:rsidRDefault="00CD06A6" w:rsidP="00510C41">
      <w:pPr>
        <w:numPr>
          <w:ilvl w:val="0"/>
          <w:numId w:val="47"/>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24B6779B" w14:textId="77777777" w:rsidR="00CD06A6" w:rsidRPr="00CD06A6" w:rsidRDefault="00CD06A6" w:rsidP="00510C41">
      <w:pPr>
        <w:numPr>
          <w:ilvl w:val="0"/>
          <w:numId w:val="47"/>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rechtspersonen (ook wanneer in Nederland of een ander land dan Rusland gevestigd) die voor meer dan 50% eigendom zijn van een persoon of rechtspersoon zoals genoemd hierboven;</w:t>
      </w:r>
    </w:p>
    <w:p w14:paraId="071749AF" w14:textId="77777777" w:rsidR="00CD06A6" w:rsidRPr="00CD06A6" w:rsidRDefault="00CD06A6" w:rsidP="00510C41">
      <w:pPr>
        <w:numPr>
          <w:ilvl w:val="0"/>
          <w:numId w:val="47"/>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personen of rechtspersonen die handelen in belang van of op aanwijzing van een (rechts)persoon zoals genoemd hierboven.</w:t>
      </w:r>
    </w:p>
    <w:p w14:paraId="23725FEB" w14:textId="77777777" w:rsidR="00CD06A6" w:rsidRPr="00CD06A6" w:rsidRDefault="00CD06A6" w:rsidP="00510C41">
      <w:pPr>
        <w:spacing w:line="240" w:lineRule="auto"/>
        <w:rPr>
          <w:rFonts w:ascii="Arial" w:eastAsiaTheme="minorHAnsi" w:hAnsi="Arial" w:cs="Arial"/>
          <w:spacing w:val="0"/>
          <w:szCs w:val="18"/>
          <w:lang w:eastAsia="en-US"/>
        </w:rPr>
      </w:pPr>
    </w:p>
    <w:p w14:paraId="75D68DB0"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II (Rechts)personen welke een niet-Russische entiteit zijn, waarbij aan de volgende voorwaarde is voldaan:</w:t>
      </w:r>
    </w:p>
    <w:p w14:paraId="4306988A" w14:textId="77777777" w:rsidR="00CD06A6" w:rsidRPr="00CD06A6" w:rsidRDefault="00CD06A6" w:rsidP="00510C41">
      <w:pPr>
        <w:numPr>
          <w:ilvl w:val="0"/>
          <w:numId w:val="47"/>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Niet-Russische entiteiten, waarbij meer dan 10% van de contractwaarde geleverd wordt door onderaannemers, leveranciers of entiteiten die als Russische entiteit kunnen worden aangemerkt op basis van het bovenstaande (zie I).</w:t>
      </w:r>
    </w:p>
    <w:p w14:paraId="6F16CCDB"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br/>
        <w:t>Dit verbod heeft zijn weerslag op zowel de Aanbesteding als de uitvoering van de overeenkomst zelf.</w:t>
      </w:r>
    </w:p>
    <w:p w14:paraId="58BDEEE2" w14:textId="69EAF22B" w:rsidR="00CD06A6" w:rsidRPr="00CD06A6" w:rsidRDefault="00CD06A6" w:rsidP="00510C41">
      <w:pPr>
        <w:spacing w:line="240" w:lineRule="auto"/>
        <w:rPr>
          <w:rFonts w:ascii="Arial" w:eastAsiaTheme="minorHAnsi" w:hAnsi="Arial" w:cs="Arial"/>
          <w:bCs/>
          <w:spacing w:val="0"/>
          <w:szCs w:val="18"/>
          <w:u w:val="single"/>
          <w:lang w:eastAsia="en-US"/>
        </w:rPr>
      </w:pPr>
      <w:r w:rsidRPr="00CD06A6">
        <w:rPr>
          <w:rFonts w:ascii="Arial" w:eastAsiaTheme="minorHAnsi" w:hAnsi="Arial" w:cs="Arial"/>
          <w:bCs/>
          <w:spacing w:val="0"/>
          <w:szCs w:val="18"/>
          <w:u w:val="single"/>
          <w:lang w:eastAsia="en-US"/>
        </w:rPr>
        <w:t xml:space="preserve">Om voor gunning in aanmerking te komen dient de Bijlage ‘Verklaring Russische betrokkenheid’ bij Inschrijving te worden ingediend en rechtsgeldig te zijn ondertekend. </w:t>
      </w:r>
    </w:p>
    <w:p w14:paraId="098241BA" w14:textId="77777777" w:rsidR="00CD06A6" w:rsidRPr="00CD06A6" w:rsidRDefault="00CD06A6" w:rsidP="00510C41">
      <w:pPr>
        <w:spacing w:line="240" w:lineRule="auto"/>
        <w:rPr>
          <w:rFonts w:ascii="Arial" w:eastAsiaTheme="minorHAnsi" w:hAnsi="Arial" w:cs="Arial"/>
          <w:spacing w:val="0"/>
          <w:szCs w:val="18"/>
          <w:lang w:eastAsia="en-US"/>
        </w:rPr>
      </w:pPr>
    </w:p>
    <w:p w14:paraId="65202614"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D61BF3C" w14:textId="77777777" w:rsidR="00CD06A6" w:rsidRPr="00CD06A6" w:rsidRDefault="00CD06A6" w:rsidP="00510C41">
      <w:pPr>
        <w:spacing w:line="240" w:lineRule="auto"/>
        <w:rPr>
          <w:rFonts w:ascii="Arial" w:eastAsiaTheme="minorHAnsi" w:hAnsi="Arial" w:cs="Arial"/>
          <w:spacing w:val="0"/>
          <w:szCs w:val="18"/>
          <w:lang w:eastAsia="en-US"/>
        </w:rPr>
      </w:pPr>
    </w:p>
    <w:p w14:paraId="49F21ED6"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6895E0DD" w14:textId="77777777" w:rsidR="00CD06A6" w:rsidRPr="00CD06A6" w:rsidRDefault="00CD06A6" w:rsidP="00510C41">
      <w:pPr>
        <w:spacing w:line="240" w:lineRule="auto"/>
        <w:rPr>
          <w:rFonts w:ascii="Arial" w:eastAsiaTheme="minorHAnsi" w:hAnsi="Arial" w:cs="Arial"/>
          <w:spacing w:val="0"/>
          <w:szCs w:val="18"/>
          <w:lang w:eastAsia="en-US"/>
        </w:rPr>
      </w:pPr>
    </w:p>
    <w:p w14:paraId="58E0786B"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6787D8F" w14:textId="77777777" w:rsidR="00CD06A6" w:rsidRPr="00CD06A6" w:rsidRDefault="00CD06A6" w:rsidP="00510C41">
      <w:pPr>
        <w:spacing w:line="240" w:lineRule="auto"/>
        <w:rPr>
          <w:rFonts w:ascii="Arial" w:eastAsiaTheme="minorHAnsi" w:hAnsi="Arial" w:cs="Arial"/>
          <w:spacing w:val="0"/>
          <w:szCs w:val="18"/>
          <w:lang w:eastAsia="en-US"/>
        </w:rPr>
      </w:pPr>
    </w:p>
    <w:p w14:paraId="4775A4E0"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 xml:space="preserve">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w:t>
      </w:r>
      <w:r w:rsidRPr="00CD06A6">
        <w:rPr>
          <w:rFonts w:ascii="Arial" w:eastAsiaTheme="minorHAnsi" w:hAnsi="Arial" w:cs="Arial"/>
          <w:spacing w:val="0"/>
          <w:szCs w:val="18"/>
          <w:lang w:eastAsia="en-US"/>
        </w:rPr>
        <w:lastRenderedPageBreak/>
        <w:t>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0742FB9F" w14:textId="77777777" w:rsidR="00CD06A6" w:rsidRPr="00CD06A6" w:rsidRDefault="00CD06A6" w:rsidP="00510C41">
      <w:pPr>
        <w:spacing w:line="240" w:lineRule="auto"/>
        <w:rPr>
          <w:rFonts w:ascii="Arial" w:eastAsiaTheme="minorHAnsi" w:hAnsi="Arial" w:cs="Arial"/>
          <w:spacing w:val="0"/>
          <w:szCs w:val="18"/>
          <w:lang w:eastAsia="en-US"/>
        </w:rPr>
      </w:pPr>
    </w:p>
    <w:p w14:paraId="2FBBB8DC"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Bij een eventueel (gerechtelijke) procedure zal de Inschrijver door de provincie Utrecht in vrijwaring worden opgeroepen, zodat de Inschrijver gedurende de procedure de mogelijkheid heeft om hetgeen in deze verklaring is opgenomen te bewijzen.</w:t>
      </w:r>
    </w:p>
    <w:p w14:paraId="4FAFAF4E" w14:textId="77777777" w:rsidR="00CD06A6" w:rsidRPr="00CD06A6" w:rsidRDefault="00CD06A6" w:rsidP="00510C41">
      <w:pPr>
        <w:spacing w:line="240" w:lineRule="auto"/>
        <w:rPr>
          <w:rFonts w:ascii="Arial" w:eastAsiaTheme="minorHAnsi" w:hAnsi="Arial" w:cs="Arial"/>
          <w:spacing w:val="0"/>
          <w:szCs w:val="18"/>
          <w:lang w:eastAsia="en-US"/>
        </w:rPr>
      </w:pPr>
    </w:p>
    <w:p w14:paraId="21E525F2"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Indien Inschrijver tijdens de uitvoering van de (concessie)overeenkomst onderaannemers inschakelt, dient hij hiertoe, mede op basis van de van toepassing verklaarde Algemene Inkoopvoorwaarden Provincies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6EED69E3" w14:textId="77777777" w:rsidR="00CD06A6" w:rsidRPr="00CD06A6" w:rsidRDefault="00CD06A6" w:rsidP="00510C41">
      <w:pPr>
        <w:spacing w:line="240" w:lineRule="auto"/>
        <w:rPr>
          <w:rFonts w:ascii="Arial" w:eastAsiaTheme="minorHAnsi" w:hAnsi="Arial" w:cs="Arial"/>
          <w:spacing w:val="0"/>
          <w:szCs w:val="18"/>
          <w:lang w:eastAsia="en-US"/>
        </w:rPr>
      </w:pPr>
    </w:p>
    <w:p w14:paraId="2504136A" w14:textId="61BEB67A"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 xml:space="preserve">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w:t>
      </w:r>
      <w:r>
        <w:rPr>
          <w:rFonts w:ascii="Arial" w:eastAsiaTheme="minorHAnsi" w:hAnsi="Arial" w:cs="Arial"/>
          <w:spacing w:val="0"/>
          <w:szCs w:val="18"/>
          <w:lang w:eastAsia="en-US"/>
        </w:rPr>
        <w:t>O</w:t>
      </w:r>
      <w:r w:rsidRPr="00CD06A6">
        <w:rPr>
          <w:rFonts w:ascii="Arial" w:eastAsiaTheme="minorHAnsi" w:hAnsi="Arial" w:cs="Arial"/>
          <w:spacing w:val="0"/>
          <w:szCs w:val="18"/>
          <w:lang w:eastAsia="en-US"/>
        </w:rPr>
        <w:t xml:space="preserve">vereenkomst. De provincie Utrecht is op dat moment gerechtigd de </w:t>
      </w:r>
      <w:r>
        <w:rPr>
          <w:rFonts w:ascii="Arial" w:eastAsiaTheme="minorHAnsi" w:hAnsi="Arial" w:cs="Arial"/>
          <w:spacing w:val="0"/>
          <w:szCs w:val="18"/>
          <w:lang w:eastAsia="en-US"/>
        </w:rPr>
        <w:t>O</w:t>
      </w:r>
      <w:r w:rsidRPr="00CD06A6">
        <w:rPr>
          <w:rFonts w:ascii="Arial" w:eastAsiaTheme="minorHAnsi" w:hAnsi="Arial" w:cs="Arial"/>
          <w:spacing w:val="0"/>
          <w:szCs w:val="18"/>
          <w:lang w:eastAsia="en-US"/>
        </w:rPr>
        <w:t>vereenkomst te beëindigen en Inschrijver dient de volledige schade die door deze toerekenbare tekortkoming wordt geleden door de provincie Utrecht en eventuele andere aanbestedende diensten die bij het contract als opdrachtgever betrokken zijn te vergoeden.</w:t>
      </w:r>
    </w:p>
    <w:p w14:paraId="28699D5B" w14:textId="77777777" w:rsidR="00CD06A6" w:rsidRPr="00CD06A6" w:rsidRDefault="00CD06A6" w:rsidP="00510C41">
      <w:pPr>
        <w:spacing w:line="240" w:lineRule="auto"/>
        <w:rPr>
          <w:rFonts w:ascii="Arial" w:eastAsiaTheme="minorHAnsi" w:hAnsi="Arial" w:cs="Arial"/>
          <w:spacing w:val="0"/>
          <w:szCs w:val="18"/>
          <w:lang w:eastAsia="en-US"/>
        </w:rPr>
      </w:pPr>
    </w:p>
    <w:p w14:paraId="76C66959" w14:textId="77777777" w:rsidR="00CD06A6" w:rsidRPr="00CD06A6" w:rsidRDefault="00CD06A6" w:rsidP="00510C41">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 xml:space="preserve">Indien een Inschrijver problemen heeft met hetgeen hier is opgenomen, dient Inschrijver per omgaande, maar in ieder geval voor de termijn waarop vragen voor de eerste </w:t>
      </w:r>
      <w:proofErr w:type="spellStart"/>
      <w:r w:rsidRPr="00CD06A6">
        <w:rPr>
          <w:rFonts w:ascii="Arial" w:eastAsiaTheme="minorHAnsi" w:hAnsi="Arial" w:cs="Arial"/>
          <w:spacing w:val="0"/>
          <w:szCs w:val="18"/>
          <w:lang w:eastAsia="en-US"/>
        </w:rPr>
        <w:t>NvI</w:t>
      </w:r>
      <w:proofErr w:type="spellEnd"/>
      <w:r w:rsidRPr="00CD06A6">
        <w:rPr>
          <w:rFonts w:ascii="Arial" w:eastAsiaTheme="minorHAnsi" w:hAnsi="Arial" w:cs="Arial"/>
          <w:spacing w:val="0"/>
          <w:szCs w:val="18"/>
          <w:lang w:eastAsia="en-US"/>
        </w:rPr>
        <w:t xml:space="preserve"> moeten zijn ingeleverd, gemotiveerd aan te geven waarop zijn bezwaren zien via een persoonlijk bericht via </w:t>
      </w:r>
      <w:proofErr w:type="spellStart"/>
      <w:r w:rsidRPr="00CD06A6">
        <w:rPr>
          <w:rFonts w:ascii="Arial" w:eastAsiaTheme="minorHAnsi" w:hAnsi="Arial" w:cs="Arial"/>
          <w:spacing w:val="0"/>
          <w:szCs w:val="18"/>
          <w:lang w:eastAsia="en-US"/>
        </w:rPr>
        <w:t>TenderNed</w:t>
      </w:r>
      <w:proofErr w:type="spellEnd"/>
      <w:r w:rsidRPr="00CD06A6">
        <w:rPr>
          <w:rFonts w:ascii="Arial" w:eastAsiaTheme="minorHAnsi" w:hAnsi="Arial" w:cs="Arial"/>
          <w:spacing w:val="0"/>
          <w:szCs w:val="18"/>
          <w:lang w:eastAsia="en-US"/>
        </w:rPr>
        <w:t xml:space="preserve">. De provincie Utrecht zal naar aanleiding van genoemde berichten elke algemene handelswijze vermelden in een </w:t>
      </w:r>
      <w:proofErr w:type="spellStart"/>
      <w:r w:rsidRPr="00CD06A6">
        <w:rPr>
          <w:rFonts w:ascii="Arial" w:eastAsiaTheme="minorHAnsi" w:hAnsi="Arial" w:cs="Arial"/>
          <w:spacing w:val="0"/>
          <w:szCs w:val="18"/>
          <w:lang w:eastAsia="en-US"/>
        </w:rPr>
        <w:t>NvI</w:t>
      </w:r>
      <w:proofErr w:type="spellEnd"/>
      <w:r w:rsidRPr="00CD06A6">
        <w:rPr>
          <w:rFonts w:ascii="Arial" w:eastAsiaTheme="minorHAnsi" w:hAnsi="Arial" w:cs="Arial"/>
          <w:spacing w:val="0"/>
          <w:szCs w:val="18"/>
          <w:lang w:eastAsia="en-US"/>
        </w:rPr>
        <w:t>.</w:t>
      </w:r>
    </w:p>
    <w:p w14:paraId="7C6CBD11" w14:textId="77777777" w:rsidR="00C4096C" w:rsidRPr="004E74A6" w:rsidRDefault="00C4096C" w:rsidP="00076459">
      <w:pPr>
        <w:pStyle w:val="Kop2"/>
      </w:pPr>
      <w:bookmarkStart w:id="104" w:name="_Toc9425457"/>
      <w:bookmarkStart w:id="105" w:name="_Toc141265882"/>
      <w:r w:rsidRPr="004E74A6">
        <w:t>Stap 3: Toetsen of aan de geschiktheidseisen is voldaan</w:t>
      </w:r>
      <w:bookmarkEnd w:id="101"/>
      <w:bookmarkEnd w:id="104"/>
      <w:bookmarkEnd w:id="105"/>
    </w:p>
    <w:p w14:paraId="729E2C29" w14:textId="77777777" w:rsidR="00C4096C" w:rsidRPr="004E74A6" w:rsidRDefault="00C4096C" w:rsidP="00510C41">
      <w:pPr>
        <w:spacing w:line="240" w:lineRule="auto"/>
        <w:rPr>
          <w:rFonts w:ascii="Arial" w:hAnsi="Arial" w:cs="Arial"/>
          <w:szCs w:val="18"/>
        </w:rPr>
      </w:pPr>
      <w:r w:rsidRPr="004E74A6">
        <w:rPr>
          <w:rFonts w:ascii="Arial" w:hAnsi="Arial" w:cs="Arial"/>
          <w:szCs w:val="18"/>
        </w:rPr>
        <w:t xml:space="preserve">Indien op de Inschrijver geen uitsluitingsgronden van toepassing zijn, wordt zijn geschiktheid beoordeeld aan de hand van een aantal eisen die gesteld worden aan zijn financiële en economische draagkracht, technische en beroepsbekwaamheid en/of beroepsbevoegdheid. De Aanbestedende dienst stelt deze eisen met het doel een Opdrachtnemer te contracteren die over de juridische capaciteiten, financiële capaciteiten en de technische en beroepsbekwaamheid beschikt om de Opdracht uit te kunnen voeren. </w:t>
      </w:r>
    </w:p>
    <w:p w14:paraId="39110BD1" w14:textId="77777777" w:rsidR="00C4096C" w:rsidRPr="004E74A6" w:rsidRDefault="00C4096C" w:rsidP="00510C41">
      <w:pPr>
        <w:spacing w:line="240" w:lineRule="auto"/>
        <w:rPr>
          <w:rFonts w:ascii="Arial" w:hAnsi="Arial" w:cs="Arial"/>
          <w:szCs w:val="18"/>
        </w:rPr>
      </w:pPr>
    </w:p>
    <w:p w14:paraId="5DFF328E" w14:textId="77777777" w:rsidR="00C4096C" w:rsidRPr="004E74A6" w:rsidRDefault="00C4096C" w:rsidP="00510C41">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 xml:space="preserve">Als de Inschrijver niet aan de gestelde geschiktheidseisen voldoet, zal de Inschrijving ter zijde worden gelegd. Voor wat betreft de bewijsvoering rondom het voldoen aan de geschiktheidseisen wordt aangesloten bij het regime dat is beschreven in de vorige paragraaf ten aanzien van de uitsluitingsgronden. Dit betekent dat het uitgangspunt is dat Inschrijvers bij hun Inschrijving kunnen volstaan met het bijvoegen van het UEA, tenzij uitdrukkelijk anders bepaald. Op eerste verzoek van de Aanbestedende dienst dient Inschrijver nadere bewijsstukken over te kunnen leggen waaruit blijkt dat deze verklaring naar waarheid is afgegeven. In de volgende </w:t>
      </w:r>
      <w:proofErr w:type="spellStart"/>
      <w:r w:rsidRPr="004E74A6">
        <w:rPr>
          <w:rFonts w:ascii="Arial" w:hAnsi="Arial" w:cs="Arial"/>
          <w:szCs w:val="18"/>
        </w:rPr>
        <w:t>subparagrafen</w:t>
      </w:r>
      <w:proofErr w:type="spellEnd"/>
      <w:r w:rsidRPr="004E74A6">
        <w:rPr>
          <w:rFonts w:ascii="Arial" w:hAnsi="Arial" w:cs="Arial"/>
          <w:szCs w:val="18"/>
        </w:rPr>
        <w:t xml:space="preserve"> worden de nadere bewijsstukken per geschiktheidseis uiteengezet.</w:t>
      </w:r>
    </w:p>
    <w:p w14:paraId="2243656D" w14:textId="77777777" w:rsidR="00C4096C" w:rsidRPr="004E74A6" w:rsidRDefault="00C4096C" w:rsidP="00076459">
      <w:pPr>
        <w:pStyle w:val="Kop2"/>
      </w:pPr>
      <w:bookmarkStart w:id="106" w:name="_Toc447882340"/>
      <w:bookmarkStart w:id="107" w:name="_Toc9425458"/>
      <w:bookmarkStart w:id="108" w:name="_Toc141265883"/>
      <w:r w:rsidRPr="004E74A6">
        <w:t>Financiële en economische draagkracht</w:t>
      </w:r>
      <w:bookmarkEnd w:id="106"/>
      <w:bookmarkEnd w:id="107"/>
      <w:bookmarkEnd w:id="108"/>
      <w:r w:rsidRPr="004E74A6">
        <w:t xml:space="preserve"> </w:t>
      </w:r>
    </w:p>
    <w:p w14:paraId="0E96D966" w14:textId="77777777" w:rsidR="00C4096C" w:rsidRPr="004E74A6" w:rsidRDefault="00C4096C" w:rsidP="00510C41">
      <w:pPr>
        <w:shd w:val="clear" w:color="auto" w:fill="FFFFFF"/>
        <w:spacing w:line="240" w:lineRule="auto"/>
        <w:rPr>
          <w:rFonts w:ascii="Arial" w:hAnsi="Arial" w:cs="Arial"/>
          <w:szCs w:val="18"/>
        </w:rPr>
      </w:pPr>
      <w:r w:rsidRPr="004E74A6">
        <w:rPr>
          <w:rFonts w:ascii="Arial" w:hAnsi="Arial" w:cs="Arial"/>
          <w:szCs w:val="18"/>
        </w:rPr>
        <w:t xml:space="preserve">De Aanbestedende dienst hecht waarde aan de financiële en economische draagkracht van ondernemingen, omdat voor beide partijen van belang is dat eventuele schade niet kan leiden tot financiële instabiliteit van de organisatie. </w:t>
      </w:r>
    </w:p>
    <w:p w14:paraId="4C1EC684" w14:textId="77777777" w:rsidR="00C4096C" w:rsidRPr="004E74A6" w:rsidRDefault="00C4096C" w:rsidP="00510C41">
      <w:pPr>
        <w:shd w:val="clear" w:color="auto" w:fill="FFFFFF"/>
        <w:spacing w:line="240" w:lineRule="auto"/>
        <w:rPr>
          <w:rFonts w:ascii="Arial" w:hAnsi="Arial" w:cs="Arial"/>
          <w:szCs w:val="18"/>
        </w:rPr>
      </w:pPr>
    </w:p>
    <w:p w14:paraId="53B29317" w14:textId="53894BC0" w:rsidR="00C4096C" w:rsidRPr="004E74A6" w:rsidRDefault="00C4096C" w:rsidP="00510C41">
      <w:pPr>
        <w:shd w:val="clear" w:color="auto" w:fill="FFFFFF"/>
        <w:spacing w:line="240" w:lineRule="auto"/>
        <w:rPr>
          <w:rFonts w:ascii="Arial" w:hAnsi="Arial" w:cs="Arial"/>
          <w:i/>
          <w:szCs w:val="18"/>
        </w:rPr>
      </w:pPr>
      <w:r w:rsidRPr="004E74A6">
        <w:rPr>
          <w:rFonts w:ascii="Arial" w:hAnsi="Arial" w:cs="Arial"/>
          <w:i/>
          <w:szCs w:val="18"/>
        </w:rPr>
        <w:t>Minimumeis Bedrijfsaansprakelijkheidsverzekering</w:t>
      </w:r>
    </w:p>
    <w:p w14:paraId="7FFB7648" w14:textId="10E722EF" w:rsidR="006B6E11" w:rsidRPr="004E74A6" w:rsidRDefault="006B6E11" w:rsidP="00510C41">
      <w:pPr>
        <w:shd w:val="clear" w:color="auto" w:fill="FFFFFF"/>
        <w:spacing w:line="240" w:lineRule="auto"/>
        <w:rPr>
          <w:rFonts w:ascii="Arial" w:hAnsi="Arial" w:cs="Arial"/>
          <w:szCs w:val="18"/>
        </w:rPr>
      </w:pPr>
      <w:r w:rsidRPr="004E74A6">
        <w:rPr>
          <w:rFonts w:ascii="Arial" w:hAnsi="Arial" w:cs="Arial"/>
          <w:szCs w:val="18"/>
        </w:rPr>
        <w:t>Ondernemer dient aan te tonen een adequate afdekking tegen beroepsrisico’s te hebben en verzekerd te zijn voor wettelijke aansprakelijkheid. Hiertoe dient/dienen één of meerdere verzekeringen te zijn afgesloten met een dekking van minimaal € 1.000.000,-- per jaar. Indien een concernpolis wordt overgelegd, dient daaruit duidelijk te blijken dat de onderneming waarmee wordt ingeschreven meeverzekerd is.</w:t>
      </w:r>
    </w:p>
    <w:p w14:paraId="6CF59254" w14:textId="77777777" w:rsidR="006B6E11" w:rsidRPr="004E74A6" w:rsidRDefault="006B6E11" w:rsidP="00510C41">
      <w:pPr>
        <w:shd w:val="clear" w:color="auto" w:fill="FFFFFF"/>
        <w:spacing w:line="240" w:lineRule="auto"/>
        <w:rPr>
          <w:rFonts w:ascii="Arial" w:hAnsi="Arial" w:cs="Arial"/>
          <w:szCs w:val="18"/>
        </w:rPr>
      </w:pPr>
    </w:p>
    <w:p w14:paraId="577B64AA" w14:textId="528BAB7F" w:rsidR="00C4096C" w:rsidRPr="004E74A6" w:rsidRDefault="00C4096C" w:rsidP="00510C41">
      <w:pPr>
        <w:shd w:val="clear" w:color="auto" w:fill="FFFFFF"/>
        <w:spacing w:line="240" w:lineRule="auto"/>
        <w:rPr>
          <w:rFonts w:ascii="Arial" w:hAnsi="Arial" w:cs="Arial"/>
          <w:szCs w:val="18"/>
        </w:rPr>
      </w:pPr>
      <w:r w:rsidRPr="004E74A6">
        <w:rPr>
          <w:rFonts w:ascii="Arial" w:hAnsi="Arial" w:cs="Arial"/>
          <w:szCs w:val="18"/>
        </w:rPr>
        <w:t xml:space="preserve">Indien de Inschrijver inschrijft als hoofdaannemer met Onderaannemers, hoeft alleen de hoofdaannemer het voorgaande aan te tonen. Indien de Inschrijver inschrijft als combinatie, dient minimaal één van de </w:t>
      </w:r>
      <w:proofErr w:type="spellStart"/>
      <w:r w:rsidRPr="004E74A6">
        <w:rPr>
          <w:rFonts w:ascii="Arial" w:hAnsi="Arial" w:cs="Arial"/>
          <w:szCs w:val="18"/>
        </w:rPr>
        <w:t>combinanten</w:t>
      </w:r>
      <w:proofErr w:type="spellEnd"/>
      <w:r w:rsidRPr="004E74A6">
        <w:rPr>
          <w:rFonts w:ascii="Arial" w:hAnsi="Arial" w:cs="Arial"/>
          <w:szCs w:val="18"/>
        </w:rPr>
        <w:t xml:space="preserve"> aan te tonen aan de bepalingen hieromtrent te voldoen, waarbij moet blijken dat de gezamenlijke en hoofdelijke aansprakelijkheid van de </w:t>
      </w:r>
      <w:proofErr w:type="spellStart"/>
      <w:r w:rsidRPr="004E74A6">
        <w:rPr>
          <w:rFonts w:ascii="Arial" w:hAnsi="Arial" w:cs="Arial"/>
          <w:szCs w:val="18"/>
        </w:rPr>
        <w:t>combinanten</w:t>
      </w:r>
      <w:proofErr w:type="spellEnd"/>
      <w:r w:rsidRPr="004E74A6">
        <w:rPr>
          <w:rFonts w:ascii="Arial" w:hAnsi="Arial" w:cs="Arial"/>
          <w:szCs w:val="18"/>
        </w:rPr>
        <w:t xml:space="preserve"> in verband met de Opdracht afdoende is gedekt.</w:t>
      </w:r>
    </w:p>
    <w:p w14:paraId="212756AD" w14:textId="77777777" w:rsidR="00C4096C" w:rsidRPr="004E74A6" w:rsidRDefault="00C4096C" w:rsidP="00076459">
      <w:pPr>
        <w:pStyle w:val="Kop2"/>
      </w:pPr>
      <w:bookmarkStart w:id="109" w:name="_Toc448087051"/>
      <w:bookmarkStart w:id="110" w:name="_Toc9425459"/>
      <w:bookmarkStart w:id="111" w:name="_Toc141265884"/>
      <w:r w:rsidRPr="004E74A6">
        <w:lastRenderedPageBreak/>
        <w:t>Technische en beroepsbekwaamheid</w:t>
      </w:r>
      <w:bookmarkEnd w:id="109"/>
      <w:bookmarkEnd w:id="110"/>
      <w:bookmarkEnd w:id="111"/>
    </w:p>
    <w:p w14:paraId="7D34FA31" w14:textId="519C40AE" w:rsidR="00C4096C" w:rsidRPr="004E74A6" w:rsidRDefault="00C4096C" w:rsidP="00510C41">
      <w:pPr>
        <w:spacing w:line="240" w:lineRule="auto"/>
        <w:rPr>
          <w:rFonts w:ascii="Arial" w:hAnsi="Arial" w:cs="Arial"/>
        </w:rPr>
      </w:pPr>
      <w:r w:rsidRPr="6D53A3C5">
        <w:rPr>
          <w:rFonts w:ascii="Arial" w:hAnsi="Arial" w:cs="Arial"/>
        </w:rPr>
        <w:t xml:space="preserve">Het is voor de Aanbestedende dienst van belang dat de uiteindelijke Opdrachtnemer qua technische en beroepsbekwaamheid geschikt is om de Opdracht uit te voeren. Daarom worden de </w:t>
      </w:r>
      <w:r w:rsidR="7E141E8D" w:rsidRPr="6D53A3C5">
        <w:rPr>
          <w:rFonts w:ascii="Arial" w:hAnsi="Arial" w:cs="Arial"/>
        </w:rPr>
        <w:t>hiernavolgende</w:t>
      </w:r>
      <w:r w:rsidRPr="6D53A3C5">
        <w:rPr>
          <w:rFonts w:ascii="Arial" w:hAnsi="Arial" w:cs="Arial"/>
        </w:rPr>
        <w:t xml:space="preserve"> geschiktheidseisen gesteld.</w:t>
      </w:r>
    </w:p>
    <w:p w14:paraId="69B94284" w14:textId="77777777" w:rsidR="00C4096C" w:rsidRPr="004E74A6" w:rsidRDefault="2BB12B03" w:rsidP="00510C41">
      <w:pPr>
        <w:keepNext/>
        <w:numPr>
          <w:ilvl w:val="3"/>
          <w:numId w:val="6"/>
        </w:numPr>
        <w:tabs>
          <w:tab w:val="left" w:pos="3828"/>
        </w:tabs>
        <w:spacing w:before="240" w:after="120" w:line="240" w:lineRule="auto"/>
        <w:outlineLvl w:val="3"/>
        <w:rPr>
          <w:rFonts w:ascii="Arial" w:hAnsi="Arial" w:cs="Arial"/>
          <w:i/>
          <w:noProof/>
          <w:szCs w:val="18"/>
        </w:rPr>
      </w:pPr>
      <w:r w:rsidRPr="041E96C8">
        <w:rPr>
          <w:rFonts w:ascii="Arial" w:hAnsi="Arial" w:cs="Arial"/>
          <w:i/>
          <w:iCs/>
          <w:noProof/>
        </w:rPr>
        <w:t>Kerncompetenties</w:t>
      </w:r>
    </w:p>
    <w:p w14:paraId="0339B678" w14:textId="00AC1A0C" w:rsidR="00C4096C" w:rsidRDefault="00C4096C" w:rsidP="00510C41">
      <w:pPr>
        <w:spacing w:line="240" w:lineRule="auto"/>
        <w:rPr>
          <w:rFonts w:ascii="Arial" w:hAnsi="Arial" w:cs="Arial"/>
          <w:szCs w:val="18"/>
        </w:rPr>
      </w:pPr>
      <w:r w:rsidRPr="004E74A6">
        <w:rPr>
          <w:rFonts w:ascii="Arial" w:hAnsi="Arial" w:cs="Arial"/>
          <w:szCs w:val="18"/>
        </w:rPr>
        <w:t xml:space="preserve">De Aanbestedende dienst heeft kerncompetenties geïdentificeerd waarover de Inschrijver naar haar oordeel moet beschikken om de Opdracht succesvol uit te kunnen voeren. </w:t>
      </w:r>
      <w:r w:rsidR="00C10C6E">
        <w:rPr>
          <w:rFonts w:ascii="Arial" w:hAnsi="Arial" w:cs="Arial"/>
          <w:szCs w:val="18"/>
        </w:rPr>
        <w:t>P</w:t>
      </w:r>
      <w:r w:rsidRPr="004E74A6">
        <w:rPr>
          <w:rFonts w:ascii="Arial" w:hAnsi="Arial" w:cs="Arial"/>
          <w:szCs w:val="18"/>
        </w:rPr>
        <w:t xml:space="preserve">er kerncompetentie </w:t>
      </w:r>
      <w:r w:rsidR="00C10C6E">
        <w:rPr>
          <w:rFonts w:ascii="Arial" w:hAnsi="Arial" w:cs="Arial"/>
          <w:szCs w:val="18"/>
        </w:rPr>
        <w:t xml:space="preserve">dient Inschrijver </w:t>
      </w:r>
      <w:r w:rsidR="00811FC8">
        <w:rPr>
          <w:rFonts w:ascii="Arial" w:hAnsi="Arial" w:cs="Arial"/>
          <w:szCs w:val="18"/>
        </w:rPr>
        <w:t xml:space="preserve">maximaal </w:t>
      </w:r>
      <w:r w:rsidRPr="004E74A6">
        <w:rPr>
          <w:rFonts w:ascii="Arial" w:hAnsi="Arial" w:cs="Arial"/>
          <w:szCs w:val="18"/>
        </w:rPr>
        <w:t>één referentie over</w:t>
      </w:r>
      <w:r w:rsidR="00C10C6E">
        <w:rPr>
          <w:rFonts w:ascii="Arial" w:hAnsi="Arial" w:cs="Arial"/>
          <w:szCs w:val="18"/>
        </w:rPr>
        <w:t xml:space="preserve"> te </w:t>
      </w:r>
      <w:r w:rsidRPr="004E74A6">
        <w:rPr>
          <w:rFonts w:ascii="Arial" w:hAnsi="Arial" w:cs="Arial"/>
          <w:szCs w:val="18"/>
        </w:rPr>
        <w:t>leggen:</w:t>
      </w:r>
    </w:p>
    <w:p w14:paraId="1516BAB5" w14:textId="77777777" w:rsidR="00E33C60" w:rsidRDefault="00E33C60" w:rsidP="00510C41">
      <w:pPr>
        <w:spacing w:line="240" w:lineRule="auto"/>
        <w:rPr>
          <w:rFonts w:ascii="Arial" w:hAnsi="Arial" w:cs="Arial"/>
          <w:szCs w:val="18"/>
        </w:rPr>
      </w:pPr>
    </w:p>
    <w:p w14:paraId="5F752711" w14:textId="242F3607" w:rsidR="00111294" w:rsidRDefault="00F66365" w:rsidP="00510C41">
      <w:pPr>
        <w:spacing w:line="240" w:lineRule="auto"/>
      </w:pPr>
      <w:r w:rsidRPr="00B20F84">
        <w:rPr>
          <w:rFonts w:ascii="Arial" w:hAnsi="Arial" w:cs="Arial"/>
          <w:szCs w:val="18"/>
        </w:rPr>
        <w:t>Inschrijver dient te beschikken over voldoende kennis, ervaring en vaardigheden op het gebied van het voorbereiden</w:t>
      </w:r>
      <w:r w:rsidR="00811FC8">
        <w:rPr>
          <w:rFonts w:ascii="Arial" w:hAnsi="Arial" w:cs="Arial"/>
          <w:szCs w:val="18"/>
        </w:rPr>
        <w:t>, uitvoeren</w:t>
      </w:r>
      <w:r w:rsidRPr="00B20F84">
        <w:rPr>
          <w:rFonts w:ascii="Arial" w:hAnsi="Arial" w:cs="Arial"/>
          <w:szCs w:val="18"/>
        </w:rPr>
        <w:t xml:space="preserve"> en</w:t>
      </w:r>
      <w:r w:rsidR="00811FC8">
        <w:rPr>
          <w:rFonts w:ascii="Arial" w:hAnsi="Arial" w:cs="Arial"/>
          <w:szCs w:val="18"/>
        </w:rPr>
        <w:t xml:space="preserve"> (bij gebruik/inzet van vrijwilligers)</w:t>
      </w:r>
      <w:r w:rsidRPr="00B20F84">
        <w:rPr>
          <w:rFonts w:ascii="Arial" w:hAnsi="Arial" w:cs="Arial"/>
          <w:szCs w:val="18"/>
        </w:rPr>
        <w:t xml:space="preserve"> begeleiden van de realisatie van </w:t>
      </w:r>
      <w:r w:rsidR="00B175C3" w:rsidRPr="00B20F84">
        <w:rPr>
          <w:rFonts w:ascii="Arial" w:hAnsi="Arial" w:cs="Arial"/>
          <w:szCs w:val="18"/>
        </w:rPr>
        <w:t>monitoringswerkzaamheden</w:t>
      </w:r>
      <w:r w:rsidR="00F049D3" w:rsidRPr="00B20F84">
        <w:rPr>
          <w:rFonts w:ascii="Arial" w:hAnsi="Arial" w:cs="Arial"/>
          <w:szCs w:val="18"/>
        </w:rPr>
        <w:t xml:space="preserve"> t.b.v. broed- en watervogels</w:t>
      </w:r>
      <w:r w:rsidR="009E3ADA" w:rsidRPr="00B20F84">
        <w:rPr>
          <w:rFonts w:ascii="Arial" w:hAnsi="Arial" w:cs="Arial"/>
          <w:szCs w:val="18"/>
        </w:rPr>
        <w:t xml:space="preserve"> en </w:t>
      </w:r>
      <w:proofErr w:type="spellStart"/>
      <w:r w:rsidR="009E3ADA" w:rsidRPr="00B20F84">
        <w:rPr>
          <w:rFonts w:ascii="Arial" w:hAnsi="Arial" w:cs="Arial"/>
          <w:szCs w:val="18"/>
        </w:rPr>
        <w:t>dagactieve</w:t>
      </w:r>
      <w:proofErr w:type="spellEnd"/>
      <w:r w:rsidR="009E3ADA" w:rsidRPr="00B20F84">
        <w:rPr>
          <w:rFonts w:ascii="Arial" w:hAnsi="Arial" w:cs="Arial"/>
          <w:szCs w:val="18"/>
        </w:rPr>
        <w:t xml:space="preserve"> zoogdieren</w:t>
      </w:r>
      <w:r w:rsidR="00811FC8">
        <w:rPr>
          <w:rFonts w:ascii="Arial" w:hAnsi="Arial" w:cs="Arial"/>
          <w:szCs w:val="18"/>
        </w:rPr>
        <w:t xml:space="preserve"> zoals in dit document beschreven</w:t>
      </w:r>
      <w:r w:rsidRPr="00B20F84">
        <w:rPr>
          <w:rFonts w:ascii="Arial" w:hAnsi="Arial" w:cs="Arial"/>
          <w:szCs w:val="18"/>
        </w:rPr>
        <w:t>.</w:t>
      </w:r>
      <w:r w:rsidR="002849DA" w:rsidRPr="00685812">
        <w:t xml:space="preserve"> </w:t>
      </w:r>
    </w:p>
    <w:p w14:paraId="05590E9D" w14:textId="77777777" w:rsidR="00685812" w:rsidRDefault="00685812" w:rsidP="00510C41">
      <w:pPr>
        <w:spacing w:line="240" w:lineRule="auto"/>
      </w:pPr>
    </w:p>
    <w:p w14:paraId="79177BA7" w14:textId="77777777" w:rsidR="00685812" w:rsidRDefault="00685812" w:rsidP="00510C41">
      <w:pPr>
        <w:spacing w:line="240" w:lineRule="auto"/>
        <w:rPr>
          <w:rFonts w:ascii="Arial" w:hAnsi="Arial" w:cs="Arial"/>
          <w:szCs w:val="18"/>
        </w:rPr>
      </w:pPr>
      <w:r w:rsidRPr="003867EA">
        <w:rPr>
          <w:rFonts w:ascii="Arial" w:hAnsi="Arial" w:cs="Arial"/>
          <w:szCs w:val="18"/>
        </w:rPr>
        <w:t>Kerncompetenties zijn:</w:t>
      </w:r>
    </w:p>
    <w:p w14:paraId="071F384E" w14:textId="39B886EF" w:rsidR="008C24EB" w:rsidRPr="008C24EB" w:rsidRDefault="00DF2E53" w:rsidP="008C24EB">
      <w:pPr>
        <w:pStyle w:val="Lijstalinea"/>
        <w:numPr>
          <w:ilvl w:val="0"/>
          <w:numId w:val="64"/>
        </w:numPr>
        <w:rPr>
          <w:rFonts w:ascii="Arial" w:hAnsi="Arial" w:cs="Arial"/>
          <w:sz w:val="18"/>
          <w:szCs w:val="18"/>
          <w:lang w:val="nl-NL"/>
        </w:rPr>
      </w:pPr>
      <w:bookmarkStart w:id="112" w:name="_Hlk139291633"/>
      <w:bookmarkStart w:id="113" w:name="_Hlk141344483"/>
      <w:r w:rsidRPr="00835E40">
        <w:rPr>
          <w:rFonts w:ascii="Arial" w:hAnsi="Arial" w:cs="Arial"/>
          <w:sz w:val="18"/>
          <w:szCs w:val="18"/>
          <w:lang w:val="nl-NL"/>
        </w:rPr>
        <w:t xml:space="preserve">Het uit kunnen voeren van </w:t>
      </w:r>
      <w:r w:rsidR="00835E40">
        <w:rPr>
          <w:rFonts w:ascii="Arial" w:hAnsi="Arial" w:cs="Arial"/>
          <w:sz w:val="18"/>
          <w:szCs w:val="18"/>
          <w:lang w:val="nl-NL"/>
        </w:rPr>
        <w:t>b</w:t>
      </w:r>
      <w:r w:rsidRPr="00835E40">
        <w:rPr>
          <w:rFonts w:ascii="Arial" w:hAnsi="Arial" w:cs="Arial"/>
          <w:sz w:val="18"/>
          <w:szCs w:val="18"/>
          <w:lang w:val="nl-NL"/>
        </w:rPr>
        <w:t>roedvogelmonitoringswerkzaamheden</w:t>
      </w:r>
      <w:r w:rsidR="00835E40" w:rsidRPr="00835E40">
        <w:rPr>
          <w:rFonts w:ascii="Arial" w:hAnsi="Arial" w:cs="Arial"/>
          <w:sz w:val="18"/>
          <w:szCs w:val="18"/>
          <w:lang w:val="nl-NL"/>
        </w:rPr>
        <w:t xml:space="preserve"> (tellingen in het veld)</w:t>
      </w:r>
      <w:r w:rsidRPr="00835E40">
        <w:rPr>
          <w:rFonts w:ascii="Arial" w:hAnsi="Arial" w:cs="Arial"/>
          <w:sz w:val="18"/>
          <w:szCs w:val="18"/>
          <w:lang w:val="nl-NL"/>
        </w:rPr>
        <w:t xml:space="preserve"> o.b.v. een </w:t>
      </w:r>
      <w:r w:rsidR="00835E40" w:rsidRPr="00835E40">
        <w:rPr>
          <w:rFonts w:ascii="Arial" w:hAnsi="Arial" w:cs="Arial"/>
          <w:sz w:val="18"/>
          <w:szCs w:val="18"/>
          <w:lang w:val="nl-NL"/>
        </w:rPr>
        <w:t xml:space="preserve">door referent verstrekt of </w:t>
      </w:r>
      <w:r w:rsidR="00F50F07">
        <w:rPr>
          <w:rFonts w:ascii="Arial" w:hAnsi="Arial" w:cs="Arial"/>
          <w:sz w:val="18"/>
          <w:szCs w:val="18"/>
          <w:lang w:val="nl-NL"/>
        </w:rPr>
        <w:t xml:space="preserve">door referent </w:t>
      </w:r>
      <w:r w:rsidR="00835E40" w:rsidRPr="00835E40">
        <w:rPr>
          <w:rFonts w:ascii="Arial" w:hAnsi="Arial" w:cs="Arial"/>
          <w:sz w:val="18"/>
          <w:szCs w:val="18"/>
          <w:lang w:val="nl-NL"/>
        </w:rPr>
        <w:t xml:space="preserve">van toepassing verklaard </w:t>
      </w:r>
      <w:r w:rsidRPr="00835E40">
        <w:rPr>
          <w:rFonts w:ascii="Arial" w:hAnsi="Arial" w:cs="Arial"/>
          <w:sz w:val="18"/>
          <w:szCs w:val="18"/>
          <w:lang w:val="nl-NL"/>
        </w:rPr>
        <w:t>werkprotocol</w:t>
      </w:r>
      <w:r w:rsidR="008C24EB">
        <w:rPr>
          <w:rFonts w:ascii="Arial" w:hAnsi="Arial" w:cs="Arial"/>
          <w:sz w:val="18"/>
          <w:szCs w:val="18"/>
          <w:lang w:val="nl-NL"/>
        </w:rPr>
        <w:t xml:space="preserve"> gelijk aan of gelijkwaardig aan </w:t>
      </w:r>
      <w:hyperlink r:id="rId32" w:history="1">
        <w:r w:rsidR="008C24EB" w:rsidRPr="000A2B32">
          <w:rPr>
            <w:rStyle w:val="Hyperlink"/>
            <w:rFonts w:ascii="Arial" w:eastAsia="Times New Roman" w:hAnsi="Arial" w:cs="Arial"/>
            <w:sz w:val="18"/>
            <w:szCs w:val="18"/>
            <w:lang w:val="nl-NL"/>
          </w:rPr>
          <w:t>Handleiding-BMP-en-kolonievogels-2023-LR.pdf (sovon.nl)</w:t>
        </w:r>
      </w:hyperlink>
      <w:r w:rsidR="008C24EB" w:rsidRPr="000A2B32">
        <w:rPr>
          <w:rFonts w:ascii="Arial" w:eastAsia="Times New Roman" w:hAnsi="Arial" w:cs="Arial"/>
          <w:color w:val="000000"/>
          <w:sz w:val="18"/>
          <w:szCs w:val="18"/>
          <w:lang w:val="nl-NL"/>
        </w:rPr>
        <w:t>.</w:t>
      </w:r>
    </w:p>
    <w:bookmarkEnd w:id="112"/>
    <w:p w14:paraId="67D887D7" w14:textId="345C64AC" w:rsidR="008C24EB" w:rsidRPr="008C24EB" w:rsidRDefault="00835E40" w:rsidP="008C24EB">
      <w:pPr>
        <w:pStyle w:val="Lijstalinea"/>
        <w:numPr>
          <w:ilvl w:val="0"/>
          <w:numId w:val="64"/>
        </w:numPr>
        <w:rPr>
          <w:rFonts w:ascii="Arial" w:hAnsi="Arial" w:cs="Arial"/>
          <w:sz w:val="18"/>
          <w:szCs w:val="18"/>
          <w:lang w:val="nl-NL"/>
        </w:rPr>
      </w:pPr>
      <w:r w:rsidRPr="00835E40">
        <w:rPr>
          <w:rFonts w:ascii="Arial" w:hAnsi="Arial" w:cs="Arial"/>
          <w:sz w:val="18"/>
          <w:szCs w:val="18"/>
          <w:lang w:val="nl-NL"/>
        </w:rPr>
        <w:t xml:space="preserve">Het uit kunnen voeren van watervogelmonitoringswerkzaamheden (tellingen in het veld) o.b.v. een door referent verstrekt of </w:t>
      </w:r>
      <w:r w:rsidR="00F50F07">
        <w:rPr>
          <w:rFonts w:ascii="Arial" w:hAnsi="Arial" w:cs="Arial"/>
          <w:sz w:val="18"/>
          <w:szCs w:val="18"/>
          <w:lang w:val="nl-NL"/>
        </w:rPr>
        <w:t xml:space="preserve">door referent </w:t>
      </w:r>
      <w:r w:rsidRPr="00835E40">
        <w:rPr>
          <w:rFonts w:ascii="Arial" w:hAnsi="Arial" w:cs="Arial"/>
          <w:sz w:val="18"/>
          <w:szCs w:val="18"/>
          <w:lang w:val="nl-NL"/>
        </w:rPr>
        <w:t>van toepassing verklaard werkprotocol</w:t>
      </w:r>
      <w:r w:rsidR="008C24EB">
        <w:rPr>
          <w:rFonts w:ascii="Arial" w:hAnsi="Arial" w:cs="Arial"/>
          <w:sz w:val="18"/>
          <w:szCs w:val="18"/>
          <w:lang w:val="nl-NL"/>
        </w:rPr>
        <w:t xml:space="preserve"> gelijk aan of gelijkwaardig aan </w:t>
      </w:r>
      <w:hyperlink r:id="rId33" w:history="1">
        <w:r w:rsidR="008C24EB" w:rsidRPr="000A2B32">
          <w:rPr>
            <w:rStyle w:val="Hyperlink"/>
            <w:rFonts w:ascii="Arial" w:eastAsia="Times New Roman" w:hAnsi="Arial" w:cs="Arial"/>
            <w:sz w:val="18"/>
            <w:szCs w:val="18"/>
            <w:lang w:val="nl-NL"/>
          </w:rPr>
          <w:t>Watervogel-_en_Slaapplaatstellingen-handleiding.pdf (sovon.nl)</w:t>
        </w:r>
      </w:hyperlink>
      <w:r w:rsidR="008C24EB" w:rsidRPr="000A2B32">
        <w:rPr>
          <w:rFonts w:ascii="Arial" w:eastAsia="Times New Roman" w:hAnsi="Arial" w:cs="Arial"/>
          <w:color w:val="000000"/>
          <w:sz w:val="18"/>
          <w:szCs w:val="18"/>
          <w:lang w:val="nl-NL"/>
        </w:rPr>
        <w:t>.</w:t>
      </w:r>
    </w:p>
    <w:p w14:paraId="43EA0AD3" w14:textId="589FCB38" w:rsidR="00991D64" w:rsidRPr="00991D64" w:rsidRDefault="00991D64" w:rsidP="00991D64">
      <w:pPr>
        <w:pStyle w:val="Lijstalinea"/>
        <w:numPr>
          <w:ilvl w:val="0"/>
          <w:numId w:val="64"/>
        </w:numPr>
        <w:rPr>
          <w:rFonts w:ascii="Arial" w:hAnsi="Arial" w:cs="Arial"/>
          <w:sz w:val="18"/>
          <w:szCs w:val="18"/>
          <w:lang w:val="nl-NL"/>
        </w:rPr>
      </w:pPr>
      <w:r w:rsidRPr="00991D64">
        <w:rPr>
          <w:rFonts w:ascii="Arial" w:hAnsi="Arial" w:cs="Arial"/>
          <w:sz w:val="18"/>
          <w:szCs w:val="18"/>
          <w:lang w:val="nl-NL"/>
        </w:rPr>
        <w:t xml:space="preserve">Het </w:t>
      </w:r>
      <w:r>
        <w:rPr>
          <w:rFonts w:ascii="Arial" w:hAnsi="Arial" w:cs="Arial"/>
          <w:sz w:val="18"/>
          <w:szCs w:val="18"/>
          <w:lang w:val="nl-NL"/>
        </w:rPr>
        <w:t xml:space="preserve">in het veld </w:t>
      </w:r>
      <w:r w:rsidRPr="00991D64">
        <w:rPr>
          <w:rFonts w:ascii="Arial" w:hAnsi="Arial" w:cs="Arial"/>
          <w:sz w:val="18"/>
          <w:szCs w:val="18"/>
          <w:lang w:val="nl-NL"/>
        </w:rPr>
        <w:t>steekproef</w:t>
      </w:r>
      <w:r>
        <w:rPr>
          <w:rFonts w:ascii="Arial" w:hAnsi="Arial" w:cs="Arial"/>
          <w:sz w:val="18"/>
          <w:szCs w:val="18"/>
          <w:lang w:val="nl-NL"/>
        </w:rPr>
        <w:t xml:space="preserve"> </w:t>
      </w:r>
      <w:proofErr w:type="spellStart"/>
      <w:r w:rsidRPr="00991D64">
        <w:rPr>
          <w:rFonts w:ascii="Arial" w:hAnsi="Arial" w:cs="Arial"/>
          <w:sz w:val="18"/>
          <w:szCs w:val="18"/>
          <w:lang w:val="nl-NL"/>
        </w:rPr>
        <w:t>gewijs</w:t>
      </w:r>
      <w:proofErr w:type="spellEnd"/>
      <w:r w:rsidRPr="00991D64">
        <w:rPr>
          <w:rFonts w:ascii="Arial" w:hAnsi="Arial" w:cs="Arial"/>
          <w:sz w:val="18"/>
          <w:szCs w:val="18"/>
          <w:lang w:val="nl-NL"/>
        </w:rPr>
        <w:t xml:space="preserve"> uit kunnen voeren van juveniele ganzentellingen</w:t>
      </w:r>
      <w:r>
        <w:rPr>
          <w:rFonts w:ascii="Arial" w:hAnsi="Arial" w:cs="Arial"/>
          <w:sz w:val="18"/>
          <w:szCs w:val="18"/>
          <w:lang w:val="nl-NL"/>
        </w:rPr>
        <w:t>.</w:t>
      </w:r>
    </w:p>
    <w:p w14:paraId="7F43F022" w14:textId="6A9D1765" w:rsidR="006C5D23" w:rsidRPr="00835E40" w:rsidRDefault="006C5D23" w:rsidP="00C922F9">
      <w:pPr>
        <w:pStyle w:val="Lijstalinea"/>
        <w:numPr>
          <w:ilvl w:val="0"/>
          <w:numId w:val="64"/>
        </w:numPr>
        <w:rPr>
          <w:rFonts w:ascii="Arial" w:hAnsi="Arial" w:cs="Arial"/>
          <w:sz w:val="18"/>
          <w:szCs w:val="18"/>
          <w:lang w:val="nl-NL"/>
        </w:rPr>
      </w:pPr>
      <w:r w:rsidRPr="00835E40">
        <w:rPr>
          <w:rFonts w:ascii="Arial" w:hAnsi="Arial" w:cs="Arial"/>
          <w:sz w:val="18"/>
          <w:szCs w:val="18"/>
          <w:lang w:val="nl-NL"/>
        </w:rPr>
        <w:t>Het kunnen</w:t>
      </w:r>
      <w:r>
        <w:rPr>
          <w:rFonts w:ascii="Arial" w:hAnsi="Arial" w:cs="Arial"/>
          <w:sz w:val="18"/>
          <w:szCs w:val="18"/>
          <w:lang w:val="nl-NL"/>
        </w:rPr>
        <w:t xml:space="preserve"> </w:t>
      </w:r>
      <w:r w:rsidR="0080054E">
        <w:rPr>
          <w:rFonts w:ascii="Arial" w:hAnsi="Arial" w:cs="Arial"/>
          <w:sz w:val="18"/>
          <w:szCs w:val="18"/>
          <w:lang w:val="nl-NL"/>
        </w:rPr>
        <w:t>beoordelen</w:t>
      </w:r>
      <w:r w:rsidR="008721D5">
        <w:rPr>
          <w:rFonts w:ascii="Arial" w:hAnsi="Arial" w:cs="Arial"/>
          <w:sz w:val="18"/>
          <w:szCs w:val="18"/>
          <w:lang w:val="nl-NL"/>
        </w:rPr>
        <w:t xml:space="preserve"> op validiteit</w:t>
      </w:r>
      <w:r>
        <w:rPr>
          <w:rFonts w:ascii="Arial" w:hAnsi="Arial" w:cs="Arial"/>
          <w:sz w:val="18"/>
          <w:szCs w:val="18"/>
          <w:lang w:val="nl-NL"/>
        </w:rPr>
        <w:t xml:space="preserve"> en</w:t>
      </w:r>
      <w:r w:rsidR="008721D5">
        <w:rPr>
          <w:rFonts w:ascii="Arial" w:hAnsi="Arial" w:cs="Arial"/>
          <w:sz w:val="18"/>
          <w:szCs w:val="18"/>
          <w:lang w:val="nl-NL"/>
        </w:rPr>
        <w:t xml:space="preserve"> het in het veld</w:t>
      </w:r>
      <w:r>
        <w:rPr>
          <w:rFonts w:ascii="Arial" w:hAnsi="Arial" w:cs="Arial"/>
          <w:sz w:val="18"/>
          <w:szCs w:val="18"/>
          <w:lang w:val="nl-NL"/>
        </w:rPr>
        <w:t xml:space="preserve"> digitaal </w:t>
      </w:r>
      <w:r w:rsidR="008721D5">
        <w:rPr>
          <w:rFonts w:ascii="Arial" w:hAnsi="Arial" w:cs="Arial"/>
          <w:sz w:val="18"/>
          <w:szCs w:val="18"/>
          <w:lang w:val="nl-NL"/>
        </w:rPr>
        <w:t xml:space="preserve">kunnen </w:t>
      </w:r>
      <w:r>
        <w:rPr>
          <w:rFonts w:ascii="Arial" w:hAnsi="Arial" w:cs="Arial"/>
          <w:sz w:val="18"/>
          <w:szCs w:val="18"/>
          <w:lang w:val="nl-NL"/>
        </w:rPr>
        <w:t>vastleggen van ecologische data (flora en/of fauna)</w:t>
      </w:r>
      <w:r w:rsidRPr="00835E40">
        <w:rPr>
          <w:rFonts w:ascii="Arial" w:hAnsi="Arial" w:cs="Arial"/>
          <w:sz w:val="18"/>
          <w:szCs w:val="18"/>
          <w:lang w:val="nl-NL"/>
        </w:rPr>
        <w:t>.</w:t>
      </w:r>
      <w:r w:rsidRPr="00835E40">
        <w:rPr>
          <w:rFonts w:ascii="Arial" w:hAnsi="Arial" w:cs="Arial"/>
          <w:sz w:val="18"/>
          <w:szCs w:val="18"/>
          <w:highlight w:val="yellow"/>
          <w:lang w:val="nl-NL"/>
        </w:rPr>
        <w:t xml:space="preserve"> </w:t>
      </w:r>
    </w:p>
    <w:p w14:paraId="30A4443F" w14:textId="38A883FE" w:rsidR="00974AAD" w:rsidRPr="006B3CA7" w:rsidRDefault="00066950" w:rsidP="006B3CA7">
      <w:pPr>
        <w:pStyle w:val="Lijstalinea"/>
        <w:numPr>
          <w:ilvl w:val="0"/>
          <w:numId w:val="64"/>
        </w:numPr>
        <w:rPr>
          <w:rFonts w:ascii="Arial" w:hAnsi="Arial" w:cs="Arial"/>
          <w:sz w:val="18"/>
          <w:szCs w:val="18"/>
          <w:lang w:val="nl-NL"/>
        </w:rPr>
      </w:pPr>
      <w:bookmarkStart w:id="114" w:name="_Hlk143529042"/>
      <w:r>
        <w:rPr>
          <w:rFonts w:ascii="Arial" w:hAnsi="Arial" w:cs="Arial"/>
          <w:sz w:val="18"/>
          <w:szCs w:val="18"/>
          <w:lang w:val="nl-NL"/>
        </w:rPr>
        <w:t>Het uit kunnen voeren van analyses met</w:t>
      </w:r>
      <w:r w:rsidR="00974AAD">
        <w:rPr>
          <w:rFonts w:ascii="Arial" w:hAnsi="Arial" w:cs="Arial"/>
          <w:sz w:val="18"/>
          <w:szCs w:val="18"/>
          <w:lang w:val="nl-NL"/>
        </w:rPr>
        <w:t>/van</w:t>
      </w:r>
      <w:r>
        <w:rPr>
          <w:rFonts w:ascii="Arial" w:hAnsi="Arial" w:cs="Arial"/>
          <w:sz w:val="18"/>
          <w:szCs w:val="18"/>
          <w:lang w:val="nl-NL"/>
        </w:rPr>
        <w:t xml:space="preserve"> </w:t>
      </w:r>
      <w:r w:rsidRPr="00835E40">
        <w:rPr>
          <w:rFonts w:ascii="Arial" w:hAnsi="Arial" w:cs="Arial"/>
          <w:sz w:val="18"/>
          <w:szCs w:val="18"/>
          <w:lang w:val="nl-NL"/>
        </w:rPr>
        <w:t>ecologische data</w:t>
      </w:r>
      <w:r w:rsidR="00E73E03">
        <w:rPr>
          <w:rFonts w:ascii="Arial" w:hAnsi="Arial" w:cs="Arial"/>
          <w:sz w:val="18"/>
          <w:szCs w:val="18"/>
          <w:lang w:val="nl-NL"/>
        </w:rPr>
        <w:t xml:space="preserve"> (flora en/of fauna)</w:t>
      </w:r>
      <w:r>
        <w:rPr>
          <w:rFonts w:ascii="Arial" w:hAnsi="Arial" w:cs="Arial"/>
          <w:sz w:val="18"/>
          <w:szCs w:val="18"/>
          <w:lang w:val="nl-NL"/>
        </w:rPr>
        <w:t xml:space="preserve"> t.b.v. beleid</w:t>
      </w:r>
      <w:r w:rsidR="00E73E03">
        <w:rPr>
          <w:rFonts w:ascii="Arial" w:hAnsi="Arial" w:cs="Arial"/>
          <w:sz w:val="18"/>
          <w:szCs w:val="18"/>
          <w:lang w:val="nl-NL"/>
        </w:rPr>
        <w:t>- en trend</w:t>
      </w:r>
      <w:r>
        <w:rPr>
          <w:rFonts w:ascii="Arial" w:hAnsi="Arial" w:cs="Arial"/>
          <w:sz w:val="18"/>
          <w:szCs w:val="18"/>
          <w:lang w:val="nl-NL"/>
        </w:rPr>
        <w:t>vorming</w:t>
      </w:r>
      <w:r w:rsidR="00991D64">
        <w:rPr>
          <w:rFonts w:ascii="Arial" w:hAnsi="Arial" w:cs="Arial"/>
          <w:sz w:val="18"/>
          <w:szCs w:val="18"/>
          <w:lang w:val="nl-NL"/>
        </w:rPr>
        <w:t>, alsmede het uit kunnen voeren van</w:t>
      </w:r>
      <w:r w:rsidR="00E73E03">
        <w:rPr>
          <w:rFonts w:ascii="Arial" w:hAnsi="Arial" w:cs="Arial"/>
          <w:sz w:val="18"/>
          <w:szCs w:val="18"/>
          <w:lang w:val="nl-NL"/>
        </w:rPr>
        <w:t xml:space="preserve"> evaluaties</w:t>
      </w:r>
      <w:r w:rsidR="00DB39D2">
        <w:rPr>
          <w:rFonts w:ascii="Arial" w:hAnsi="Arial" w:cs="Arial"/>
          <w:sz w:val="18"/>
          <w:szCs w:val="18"/>
          <w:lang w:val="nl-NL"/>
        </w:rPr>
        <w:t>/vergelijkingen</w:t>
      </w:r>
      <w:r w:rsidR="00974AAD">
        <w:rPr>
          <w:rFonts w:ascii="Arial" w:hAnsi="Arial" w:cs="Arial"/>
          <w:sz w:val="18"/>
          <w:szCs w:val="18"/>
          <w:lang w:val="nl-NL"/>
        </w:rPr>
        <w:t xml:space="preserve"> met/tussen resultaten van </w:t>
      </w:r>
      <w:proofErr w:type="spellStart"/>
      <w:r w:rsidR="00974AAD">
        <w:rPr>
          <w:rFonts w:ascii="Arial" w:hAnsi="Arial" w:cs="Arial"/>
          <w:sz w:val="18"/>
          <w:szCs w:val="18"/>
          <w:lang w:val="nl-NL"/>
        </w:rPr>
        <w:t>monitoringen</w:t>
      </w:r>
      <w:proofErr w:type="spellEnd"/>
      <w:r w:rsidR="00974AAD">
        <w:rPr>
          <w:rFonts w:ascii="Arial" w:hAnsi="Arial" w:cs="Arial"/>
          <w:sz w:val="18"/>
          <w:szCs w:val="18"/>
          <w:lang w:val="nl-NL"/>
        </w:rPr>
        <w:t xml:space="preserve"> van eerdere jaren</w:t>
      </w:r>
      <w:r w:rsidR="006B3CA7">
        <w:rPr>
          <w:rFonts w:ascii="Arial" w:hAnsi="Arial" w:cs="Arial"/>
          <w:sz w:val="18"/>
          <w:szCs w:val="18"/>
          <w:lang w:val="nl-NL"/>
        </w:rPr>
        <w:t xml:space="preserve"> c.q.</w:t>
      </w:r>
      <w:r w:rsidR="00465A23">
        <w:rPr>
          <w:rFonts w:ascii="Arial" w:hAnsi="Arial" w:cs="Arial"/>
          <w:sz w:val="18"/>
          <w:szCs w:val="18"/>
          <w:lang w:val="nl-NL"/>
        </w:rPr>
        <w:t xml:space="preserve"> met</w:t>
      </w:r>
      <w:r w:rsidR="006B3CA7">
        <w:rPr>
          <w:rFonts w:ascii="Arial" w:hAnsi="Arial" w:cs="Arial"/>
          <w:sz w:val="18"/>
          <w:szCs w:val="18"/>
          <w:lang w:val="nl-NL"/>
        </w:rPr>
        <w:t xml:space="preserve"> vergelijkbare opdrachten</w:t>
      </w:r>
      <w:r>
        <w:rPr>
          <w:rFonts w:ascii="Arial" w:hAnsi="Arial" w:cs="Arial"/>
          <w:sz w:val="18"/>
          <w:szCs w:val="18"/>
          <w:lang w:val="nl-NL"/>
        </w:rPr>
        <w:t xml:space="preserve"> en </w:t>
      </w:r>
      <w:r w:rsidR="00991D64">
        <w:rPr>
          <w:rFonts w:ascii="Arial" w:hAnsi="Arial" w:cs="Arial"/>
          <w:sz w:val="18"/>
          <w:szCs w:val="18"/>
          <w:lang w:val="nl-NL"/>
        </w:rPr>
        <w:t xml:space="preserve">de </w:t>
      </w:r>
      <w:r>
        <w:rPr>
          <w:rFonts w:ascii="Arial" w:hAnsi="Arial" w:cs="Arial"/>
          <w:sz w:val="18"/>
          <w:szCs w:val="18"/>
          <w:lang w:val="nl-NL"/>
        </w:rPr>
        <w:t>verwerking</w:t>
      </w:r>
      <w:r w:rsidR="00991D64">
        <w:rPr>
          <w:rFonts w:ascii="Arial" w:hAnsi="Arial" w:cs="Arial"/>
          <w:sz w:val="18"/>
          <w:szCs w:val="18"/>
          <w:lang w:val="nl-NL"/>
        </w:rPr>
        <w:t xml:space="preserve"> van de resultaten van d</w:t>
      </w:r>
      <w:r w:rsidR="00465A23">
        <w:rPr>
          <w:rFonts w:ascii="Arial" w:hAnsi="Arial" w:cs="Arial"/>
          <w:sz w:val="18"/>
          <w:szCs w:val="18"/>
          <w:lang w:val="nl-NL"/>
        </w:rPr>
        <w:t>aarbinnen uitgevoerde</w:t>
      </w:r>
      <w:r w:rsidR="00991D64">
        <w:rPr>
          <w:rFonts w:ascii="Arial" w:hAnsi="Arial" w:cs="Arial"/>
          <w:sz w:val="18"/>
          <w:szCs w:val="18"/>
          <w:lang w:val="nl-NL"/>
        </w:rPr>
        <w:t xml:space="preserve"> analyses</w:t>
      </w:r>
      <w:r>
        <w:rPr>
          <w:rFonts w:ascii="Arial" w:hAnsi="Arial" w:cs="Arial"/>
          <w:sz w:val="18"/>
          <w:szCs w:val="18"/>
          <w:lang w:val="nl-NL"/>
        </w:rPr>
        <w:t xml:space="preserve"> in rapportages</w:t>
      </w:r>
      <w:r w:rsidR="006C5D23">
        <w:rPr>
          <w:rFonts w:ascii="Arial" w:hAnsi="Arial" w:cs="Arial"/>
          <w:sz w:val="18"/>
          <w:szCs w:val="18"/>
          <w:lang w:val="nl-NL"/>
        </w:rPr>
        <w:t xml:space="preserve"> bedoeld voor beleidsmatige doeleinden</w:t>
      </w:r>
      <w:r w:rsidR="00991D64">
        <w:rPr>
          <w:rFonts w:ascii="Arial" w:hAnsi="Arial" w:cs="Arial"/>
          <w:sz w:val="18"/>
          <w:szCs w:val="18"/>
          <w:lang w:val="nl-NL"/>
        </w:rPr>
        <w:t xml:space="preserve"> </w:t>
      </w:r>
      <w:r w:rsidR="0016326A">
        <w:rPr>
          <w:rFonts w:ascii="Arial" w:hAnsi="Arial" w:cs="Arial"/>
          <w:sz w:val="18"/>
          <w:szCs w:val="18"/>
          <w:lang w:val="nl-NL"/>
        </w:rPr>
        <w:t>t.b.v.</w:t>
      </w:r>
      <w:r w:rsidR="00991D64">
        <w:rPr>
          <w:rFonts w:ascii="Arial" w:hAnsi="Arial" w:cs="Arial"/>
          <w:sz w:val="18"/>
          <w:szCs w:val="18"/>
          <w:lang w:val="nl-NL"/>
        </w:rPr>
        <w:t xml:space="preserve"> opdrachtgever/referent</w:t>
      </w:r>
      <w:r>
        <w:rPr>
          <w:rFonts w:ascii="Arial" w:hAnsi="Arial" w:cs="Arial"/>
          <w:sz w:val="18"/>
          <w:szCs w:val="18"/>
          <w:lang w:val="nl-NL"/>
        </w:rPr>
        <w:t>.</w:t>
      </w:r>
    </w:p>
    <w:bookmarkEnd w:id="113"/>
    <w:bookmarkEnd w:id="114"/>
    <w:p w14:paraId="4B0691DC" w14:textId="77777777" w:rsidR="005B1880" w:rsidRDefault="005B1880" w:rsidP="00510C41">
      <w:pPr>
        <w:spacing w:line="240" w:lineRule="auto"/>
        <w:rPr>
          <w:rFonts w:ascii="Arial" w:hAnsi="Arial" w:cs="Arial"/>
          <w:szCs w:val="18"/>
        </w:rPr>
      </w:pPr>
    </w:p>
    <w:p w14:paraId="429D6732"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szCs w:val="18"/>
        </w:rPr>
      </w:pPr>
      <w:r w:rsidRPr="00647B30">
        <w:rPr>
          <w:rFonts w:ascii="Arial" w:hAnsi="Arial" w:cs="Arial"/>
          <w:szCs w:val="18"/>
        </w:rPr>
        <w:t>Voor het overleggen van</w:t>
      </w:r>
      <w:r w:rsidRPr="004E74A6">
        <w:rPr>
          <w:rFonts w:ascii="Arial" w:hAnsi="Arial" w:cs="Arial"/>
          <w:szCs w:val="18"/>
        </w:rPr>
        <w:t xml:space="preserve"> de referentieopdracht(en) dient Inschrijver gebruik te maken van het beschikbaar gestelde Bijlage Format kerncompetenties. Indien Inschrijver een referentie-opdracht gebruikt om aan te tonen dat hij aan meerdere kerncompetenties voldoet, dan dient hij dit helder aan te geven in de beschrijving en de betreffende referentieopdracht. </w:t>
      </w:r>
    </w:p>
    <w:p w14:paraId="2B8CB1FF" w14:textId="77777777" w:rsidR="00C4096C" w:rsidRPr="004E74A6" w:rsidRDefault="00C4096C" w:rsidP="00510C41">
      <w:pPr>
        <w:overflowPunct w:val="0"/>
        <w:autoSpaceDE w:val="0"/>
        <w:autoSpaceDN w:val="0"/>
        <w:adjustRightInd w:val="0"/>
        <w:spacing w:line="240" w:lineRule="auto"/>
        <w:textAlignment w:val="baseline"/>
        <w:rPr>
          <w:rFonts w:ascii="Arial" w:hAnsi="Arial" w:cs="Arial"/>
          <w:szCs w:val="18"/>
        </w:rPr>
      </w:pPr>
    </w:p>
    <w:p w14:paraId="4F954C64" w14:textId="4718F306" w:rsidR="00C4096C" w:rsidRPr="004E74A6" w:rsidRDefault="00C4096C" w:rsidP="00510C41">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 xml:space="preserve">Meer referenties indienen dan het maximaal vastgesteld aantal referenties per kerncompetentie is niet toegestaan. </w:t>
      </w:r>
      <w:r w:rsidR="007D2DC9">
        <w:rPr>
          <w:rFonts w:ascii="Arial" w:hAnsi="Arial" w:cs="Arial"/>
          <w:szCs w:val="18"/>
        </w:rPr>
        <w:t>E</w:t>
      </w:r>
      <w:r w:rsidRPr="004E74A6">
        <w:rPr>
          <w:rFonts w:ascii="Arial" w:hAnsi="Arial" w:cs="Arial"/>
          <w:szCs w:val="18"/>
        </w:rPr>
        <w:t xml:space="preserve">ventuele meerdere referenties (die door de Aanbestedende dienst </w:t>
      </w:r>
      <w:proofErr w:type="spellStart"/>
      <w:r w:rsidRPr="004E74A6">
        <w:rPr>
          <w:rFonts w:ascii="Arial" w:hAnsi="Arial" w:cs="Arial"/>
          <w:szCs w:val="18"/>
        </w:rPr>
        <w:t>alfa-numeriek</w:t>
      </w:r>
      <w:proofErr w:type="spellEnd"/>
      <w:r w:rsidRPr="004E74A6">
        <w:rPr>
          <w:rFonts w:ascii="Arial" w:hAnsi="Arial" w:cs="Arial"/>
          <w:szCs w:val="18"/>
        </w:rPr>
        <w:t xml:space="preserve"> worden gerangschikt) worden terzijde gelegd en tellen niet mee om aan te tonen dat aan de gevraagde kerncompetentie is voldaan. Als een Ondernemer niet voldoet aan één of meerdere gevraagde kerncompetentie(s) dan is Inschrijver uitgesloten van gunning. </w:t>
      </w:r>
    </w:p>
    <w:p w14:paraId="2BF8D3DC" w14:textId="77777777" w:rsidR="009F7F63" w:rsidRPr="004E74A6" w:rsidRDefault="009F7F63" w:rsidP="00510C41">
      <w:pPr>
        <w:overflowPunct w:val="0"/>
        <w:autoSpaceDE w:val="0"/>
        <w:autoSpaceDN w:val="0"/>
        <w:adjustRightInd w:val="0"/>
        <w:spacing w:line="240" w:lineRule="auto"/>
        <w:textAlignment w:val="baseline"/>
        <w:rPr>
          <w:rFonts w:ascii="Arial" w:hAnsi="Arial" w:cs="Arial"/>
          <w:szCs w:val="18"/>
        </w:rPr>
      </w:pPr>
    </w:p>
    <w:p w14:paraId="4E28C538" w14:textId="405ED8F0" w:rsidR="00C4096C" w:rsidRPr="004E74A6" w:rsidRDefault="00C4096C"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Voor de </w:t>
      </w:r>
      <w:r w:rsidR="00542801">
        <w:rPr>
          <w:rFonts w:ascii="Arial" w:hAnsi="Arial" w:cs="Arial"/>
          <w:szCs w:val="18"/>
        </w:rPr>
        <w:t xml:space="preserve">over </w:t>
      </w:r>
      <w:r w:rsidRPr="004E74A6">
        <w:rPr>
          <w:rFonts w:ascii="Arial" w:hAnsi="Arial" w:cs="Arial"/>
          <w:szCs w:val="18"/>
        </w:rPr>
        <w:t>te leggen referentie-opdrachten gelden, naast de inhoudelijke aspecten die terug moeten keren, de volgende minimumvereisten. Als niet aan deze vereisten is voldaan, wordt de referentie als ongeldig beschouwd:</w:t>
      </w:r>
    </w:p>
    <w:p w14:paraId="0D22C359" w14:textId="70F24F10" w:rsidR="00C4096C" w:rsidRPr="004E74A6" w:rsidRDefault="00C4096C" w:rsidP="00510C41">
      <w:pPr>
        <w:numPr>
          <w:ilvl w:val="0"/>
          <w:numId w:val="42"/>
        </w:numPr>
        <w:spacing w:line="240" w:lineRule="auto"/>
        <w:ind w:left="360"/>
        <w:rPr>
          <w:rFonts w:ascii="Arial" w:hAnsi="Arial" w:cs="Arial"/>
          <w:szCs w:val="18"/>
        </w:rPr>
      </w:pPr>
      <w:r w:rsidRPr="004E74A6">
        <w:rPr>
          <w:rFonts w:ascii="Arial" w:hAnsi="Arial" w:cs="Arial"/>
          <w:szCs w:val="18"/>
        </w:rPr>
        <w:t xml:space="preserve">De gevraagde kerncompetenties zijn tot tevredenheid van de referentie-organisatie verricht in de periode van </w:t>
      </w:r>
      <w:r w:rsidR="00200B3E" w:rsidRPr="00947B04">
        <w:rPr>
          <w:rFonts w:ascii="Arial" w:hAnsi="Arial" w:cs="Arial"/>
          <w:szCs w:val="18"/>
        </w:rPr>
        <w:t>36</w:t>
      </w:r>
      <w:r w:rsidR="001B7434" w:rsidRPr="004E74A6">
        <w:rPr>
          <w:rFonts w:ascii="Arial" w:hAnsi="Arial" w:cs="Arial"/>
          <w:szCs w:val="18"/>
        </w:rPr>
        <w:t xml:space="preserve"> </w:t>
      </w:r>
      <w:r w:rsidRPr="004E74A6">
        <w:rPr>
          <w:rFonts w:ascii="Arial" w:hAnsi="Arial" w:cs="Arial"/>
          <w:szCs w:val="18"/>
        </w:rPr>
        <w:t>maanden</w:t>
      </w:r>
      <w:r w:rsidR="00863E52">
        <w:rPr>
          <w:rFonts w:ascii="Arial" w:hAnsi="Arial" w:cs="Arial"/>
          <w:szCs w:val="18"/>
        </w:rPr>
        <w:t xml:space="preserve"> (tenzij bij een kerncompetentie expliciet een andere periode wordt genoemd)</w:t>
      </w:r>
      <w:r w:rsidRPr="004E74A6">
        <w:rPr>
          <w:rFonts w:ascii="Arial" w:hAnsi="Arial" w:cs="Arial"/>
          <w:szCs w:val="18"/>
        </w:rPr>
        <w:t xml:space="preserve"> voorafgaand aan de sluitingsdatum voor het indienen van de Inschrijving. De referentie-opdracht hoeft nog niet volledig te zijn afgerond, maar </w:t>
      </w:r>
      <w:r w:rsidRPr="004E74A6">
        <w:rPr>
          <w:rFonts w:ascii="Arial" w:hAnsi="Arial" w:cs="Arial"/>
          <w:szCs w:val="18"/>
          <w:u w:val="single"/>
        </w:rPr>
        <w:t>de onderdelen waar de kerncompetentie(s) betrekking op heeft/hebben moeten wel zijn uitgevoerd en</w:t>
      </w:r>
      <w:r w:rsidR="00E163EB">
        <w:rPr>
          <w:rFonts w:ascii="Arial" w:hAnsi="Arial" w:cs="Arial"/>
          <w:szCs w:val="18"/>
          <w:u w:val="single"/>
        </w:rPr>
        <w:t xml:space="preserve"> (bij voorkeur)</w:t>
      </w:r>
      <w:r w:rsidRPr="004E74A6">
        <w:rPr>
          <w:rFonts w:ascii="Arial" w:hAnsi="Arial" w:cs="Arial"/>
          <w:szCs w:val="18"/>
          <w:u w:val="single"/>
        </w:rPr>
        <w:t xml:space="preserve"> geëvalueerd/opgeleverd</w:t>
      </w:r>
      <w:r w:rsidRPr="004E74A6">
        <w:rPr>
          <w:rFonts w:ascii="Arial" w:hAnsi="Arial" w:cs="Arial"/>
          <w:szCs w:val="18"/>
        </w:rPr>
        <w:t>.</w:t>
      </w:r>
    </w:p>
    <w:p w14:paraId="09ACE42F" w14:textId="77777777" w:rsidR="00C4096C" w:rsidRPr="004E74A6" w:rsidRDefault="00C4096C" w:rsidP="00510C41">
      <w:pPr>
        <w:numPr>
          <w:ilvl w:val="0"/>
          <w:numId w:val="42"/>
        </w:numPr>
        <w:spacing w:line="240" w:lineRule="auto"/>
        <w:ind w:left="360"/>
        <w:rPr>
          <w:rFonts w:ascii="Arial" w:hAnsi="Arial" w:cs="Arial"/>
          <w:szCs w:val="18"/>
        </w:rPr>
      </w:pPr>
      <w:r w:rsidRPr="004E74A6">
        <w:rPr>
          <w:rFonts w:ascii="Arial" w:hAnsi="Arial" w:cs="Arial"/>
          <w:szCs w:val="18"/>
        </w:rPr>
        <w:t xml:space="preserve">Ter controle dienen bij de referentie-opdrachten de actuele contactgegevens van de contactpersonen </w:t>
      </w:r>
      <w:r w:rsidRPr="004E74A6">
        <w:rPr>
          <w:rFonts w:ascii="Arial" w:hAnsi="Arial" w:cs="Arial"/>
          <w:szCs w:val="18"/>
          <w:u w:val="single"/>
        </w:rPr>
        <w:t>volledig en correct</w:t>
      </w:r>
      <w:r w:rsidRPr="004E74A6">
        <w:rPr>
          <w:rFonts w:ascii="Arial" w:hAnsi="Arial" w:cs="Arial"/>
          <w:szCs w:val="18"/>
        </w:rPr>
        <w:t xml:space="preserve"> te worden opgegeven. Deze controle kan zonder verdere toestemming en raadpleging van Inschrijver worden uitgevoerd. Inschrijver dient de contactpersoon van de referentieorganisatie te verwittigen van het feit dat hij of zij in dit kader kan worden benaderd.</w:t>
      </w:r>
    </w:p>
    <w:p w14:paraId="48BA910D" w14:textId="77777777" w:rsidR="00C4096C" w:rsidRPr="004E74A6" w:rsidRDefault="00C4096C" w:rsidP="00510C41">
      <w:pPr>
        <w:numPr>
          <w:ilvl w:val="0"/>
          <w:numId w:val="42"/>
        </w:numPr>
        <w:spacing w:line="240" w:lineRule="auto"/>
        <w:ind w:left="360"/>
        <w:rPr>
          <w:rFonts w:ascii="Arial" w:hAnsi="Arial" w:cs="Arial"/>
          <w:szCs w:val="18"/>
        </w:rPr>
      </w:pPr>
      <w:r w:rsidRPr="004E74A6">
        <w:rPr>
          <w:rFonts w:ascii="Arial" w:hAnsi="Arial" w:cs="Arial"/>
          <w:szCs w:val="18"/>
        </w:rPr>
        <w:t xml:space="preserve">Indien de verklaring van de referentieorganisatie niet overeenstemt met de verklaring van Inschrijver of de referentieorganisatie geen medewerking aan de controle wenst te verlenen en dus niet kan worden geverifieerd of aan het vereiste is voldoen, kan de referentie als ongeldig beschouwd worden met uitsluiting tot gevolg. </w:t>
      </w:r>
    </w:p>
    <w:p w14:paraId="385B7F7B" w14:textId="77777777" w:rsidR="00C4096C" w:rsidRPr="004E74A6" w:rsidRDefault="00C4096C" w:rsidP="00510C41">
      <w:pPr>
        <w:numPr>
          <w:ilvl w:val="0"/>
          <w:numId w:val="42"/>
        </w:numPr>
        <w:spacing w:line="240" w:lineRule="auto"/>
        <w:ind w:left="360"/>
        <w:rPr>
          <w:rFonts w:ascii="Arial" w:hAnsi="Arial" w:cs="Arial"/>
          <w:szCs w:val="18"/>
        </w:rPr>
      </w:pPr>
      <w:r w:rsidRPr="004E74A6">
        <w:rPr>
          <w:rFonts w:ascii="Arial" w:hAnsi="Arial" w:cs="Arial"/>
          <w:szCs w:val="18"/>
        </w:rPr>
        <w:t xml:space="preserve">Referenties worden alleen als geldig beschouwd indien de betreffende referentie-opdracht is uitgevoerd door Inschrijver. In het geval van een Samenwerkingsverband (combinatie) is dit een der </w:t>
      </w:r>
      <w:proofErr w:type="spellStart"/>
      <w:r w:rsidRPr="004E74A6">
        <w:rPr>
          <w:rFonts w:ascii="Arial" w:hAnsi="Arial" w:cs="Arial"/>
          <w:szCs w:val="18"/>
        </w:rPr>
        <w:t>combinanten</w:t>
      </w:r>
      <w:proofErr w:type="spellEnd"/>
      <w:r w:rsidRPr="004E74A6">
        <w:rPr>
          <w:rFonts w:ascii="Arial" w:hAnsi="Arial" w:cs="Arial"/>
          <w:szCs w:val="18"/>
        </w:rPr>
        <w:t xml:space="preserve"> waarmee wordt ingeschreven op deze aanbesteding. In het geval Inschrijver een beroep doet op een Derde, is dit de Inschrijver of de betreffende Derde.</w:t>
      </w:r>
    </w:p>
    <w:p w14:paraId="293670C5" w14:textId="77777777" w:rsidR="00C4096C" w:rsidRPr="004E74A6" w:rsidRDefault="00C4096C" w:rsidP="00510C41">
      <w:pPr>
        <w:numPr>
          <w:ilvl w:val="0"/>
          <w:numId w:val="42"/>
        </w:numPr>
        <w:spacing w:line="240" w:lineRule="auto"/>
        <w:ind w:left="360"/>
        <w:rPr>
          <w:rFonts w:ascii="Arial" w:hAnsi="Arial" w:cs="Arial"/>
          <w:szCs w:val="18"/>
        </w:rPr>
      </w:pPr>
      <w:r w:rsidRPr="004E74A6">
        <w:rPr>
          <w:rFonts w:ascii="Arial" w:hAnsi="Arial" w:cs="Arial"/>
          <w:szCs w:val="18"/>
        </w:rPr>
        <w:t xml:space="preserve">De referentie-opdracht mag </w:t>
      </w:r>
      <w:r w:rsidRPr="004E74A6">
        <w:rPr>
          <w:rFonts w:ascii="Arial" w:hAnsi="Arial" w:cs="Arial"/>
          <w:szCs w:val="18"/>
          <w:u w:val="single"/>
        </w:rPr>
        <w:t>niet</w:t>
      </w:r>
      <w:r w:rsidRPr="004E74A6">
        <w:rPr>
          <w:rFonts w:ascii="Arial" w:hAnsi="Arial" w:cs="Arial"/>
          <w:szCs w:val="18"/>
        </w:rPr>
        <w:t xml:space="preserve"> uitgevoerd zijn voor de eigen organisatie van Inschrijver of een Derde waarop deze zich beroept, een andere organisatie binnen de holding of een onderneming met een belang groter dan één derde in de onderneming die de referentie-opdracht heeft uitgevoerd.</w:t>
      </w:r>
    </w:p>
    <w:p w14:paraId="2890FC4D" w14:textId="77777777" w:rsidR="00C4096C" w:rsidRPr="004E74A6" w:rsidRDefault="00C4096C" w:rsidP="00510C41">
      <w:pPr>
        <w:spacing w:line="240" w:lineRule="auto"/>
        <w:ind w:left="360"/>
        <w:rPr>
          <w:rFonts w:ascii="Arial" w:hAnsi="Arial" w:cs="Arial"/>
          <w:szCs w:val="18"/>
        </w:rPr>
      </w:pPr>
    </w:p>
    <w:p w14:paraId="5D2BDB6E" w14:textId="77777777" w:rsidR="00C4096C" w:rsidRPr="004E74A6" w:rsidRDefault="00C4096C" w:rsidP="00510C41">
      <w:pPr>
        <w:spacing w:line="240" w:lineRule="auto"/>
        <w:rPr>
          <w:rFonts w:ascii="Arial" w:hAnsi="Arial" w:cs="Arial"/>
          <w:szCs w:val="18"/>
        </w:rPr>
      </w:pPr>
      <w:r w:rsidRPr="004E74A6">
        <w:rPr>
          <w:rFonts w:ascii="Arial" w:hAnsi="Arial" w:cs="Arial"/>
          <w:szCs w:val="18"/>
        </w:rPr>
        <w:lastRenderedPageBreak/>
        <w:t>De Aanbestedende dienst behoudt zich het recht voor nadere bewijsstukken over te laten leggen waaruit blijkt dat de verklaringen naar waarheid zijn ingevuld. Zij is daartoe niet verplicht.</w:t>
      </w:r>
    </w:p>
    <w:p w14:paraId="3EBFE4ED" w14:textId="77777777" w:rsidR="00C4096C" w:rsidRDefault="00C4096C" w:rsidP="00510C41">
      <w:pPr>
        <w:spacing w:line="240" w:lineRule="auto"/>
        <w:rPr>
          <w:rFonts w:ascii="Arial" w:hAnsi="Arial" w:cs="Arial"/>
        </w:rPr>
      </w:pPr>
    </w:p>
    <w:tbl>
      <w:tblPr>
        <w:tblStyle w:val="Tabelraster"/>
        <w:tblW w:w="0" w:type="auto"/>
        <w:tblLook w:val="04A0" w:firstRow="1" w:lastRow="0" w:firstColumn="1" w:lastColumn="0" w:noHBand="0" w:noVBand="1"/>
      </w:tblPr>
      <w:tblGrid>
        <w:gridCol w:w="9061"/>
      </w:tblGrid>
      <w:tr w:rsidR="00C4096C" w:rsidRPr="004E74A6" w14:paraId="0B8525C2" w14:textId="77777777" w:rsidTr="009F7F63">
        <w:tc>
          <w:tcPr>
            <w:tcW w:w="9061" w:type="dxa"/>
          </w:tcPr>
          <w:p w14:paraId="62BE3395" w14:textId="77777777" w:rsidR="00C4096C" w:rsidRPr="004E74A6" w:rsidRDefault="00C4096C" w:rsidP="00510C41">
            <w:pPr>
              <w:spacing w:line="240" w:lineRule="auto"/>
              <w:rPr>
                <w:rFonts w:ascii="Arial" w:hAnsi="Arial" w:cs="Arial"/>
              </w:rPr>
            </w:pPr>
          </w:p>
          <w:p w14:paraId="35CDD304" w14:textId="77777777" w:rsidR="00C4096C" w:rsidRPr="004E74A6" w:rsidRDefault="00C4096C" w:rsidP="00510C41">
            <w:pPr>
              <w:spacing w:line="240" w:lineRule="auto"/>
              <w:rPr>
                <w:rFonts w:ascii="Arial" w:hAnsi="Arial" w:cs="Arial"/>
                <w:b/>
              </w:rPr>
            </w:pPr>
            <w:r w:rsidRPr="004E74A6">
              <w:rPr>
                <w:rFonts w:ascii="Arial" w:hAnsi="Arial" w:cs="Arial"/>
                <w:b/>
              </w:rPr>
              <w:t>BELANGRIJK:</w:t>
            </w:r>
          </w:p>
          <w:p w14:paraId="5E432DE0" w14:textId="77777777" w:rsidR="00C4096C" w:rsidRPr="004E74A6" w:rsidRDefault="00C4096C" w:rsidP="00510C41">
            <w:pPr>
              <w:spacing w:line="240" w:lineRule="auto"/>
              <w:rPr>
                <w:rFonts w:ascii="Arial" w:hAnsi="Arial" w:cs="Arial"/>
              </w:rPr>
            </w:pPr>
          </w:p>
          <w:p w14:paraId="0C20602C" w14:textId="32EF6B83" w:rsidR="00AC71BC" w:rsidRPr="004E74A6" w:rsidRDefault="00AC71BC" w:rsidP="00510C41">
            <w:pPr>
              <w:spacing w:line="240" w:lineRule="auto"/>
              <w:rPr>
                <w:rFonts w:ascii="Arial" w:hAnsi="Arial" w:cs="Arial"/>
              </w:rPr>
            </w:pPr>
            <w:r w:rsidRPr="004E74A6">
              <w:rPr>
                <w:rFonts w:ascii="Arial" w:hAnsi="Arial" w:cs="Arial"/>
              </w:rPr>
              <w:t xml:space="preserve">Alleen die informatie die op het “format kerncompetenties” door Inschrijver is verstrekt dan wel op de door de referent separaat opgestelde (en bij de Inschrijving gevoegde) tevredenheidsverklaring staat verwoord, wordt meegenomen in de beoordeling. </w:t>
            </w:r>
            <w:r w:rsidR="00C922F9">
              <w:rPr>
                <w:rFonts w:ascii="Arial" w:hAnsi="Arial" w:cs="Arial"/>
              </w:rPr>
              <w:t>Het niet vermelden en/of a</w:t>
            </w:r>
            <w:r w:rsidRPr="004E74A6">
              <w:rPr>
                <w:rFonts w:ascii="Arial" w:hAnsi="Arial" w:cs="Arial"/>
              </w:rPr>
              <w:t>lleen vermelden dat een activiteit is uitgevoerd of dat over ervaring wordt beschikt</w:t>
            </w:r>
            <w:r w:rsidR="00C922F9">
              <w:rPr>
                <w:rFonts w:ascii="Arial" w:hAnsi="Arial" w:cs="Arial"/>
              </w:rPr>
              <w:t xml:space="preserve"> en/of de inhoud/tekst van de kerncompetentie slechts wordt herhaald</w:t>
            </w:r>
            <w:r w:rsidRPr="004E74A6">
              <w:rPr>
                <w:rFonts w:ascii="Arial" w:hAnsi="Arial" w:cs="Arial"/>
              </w:rPr>
              <w:t xml:space="preserve">, is </w:t>
            </w:r>
            <w:r w:rsidRPr="004E74A6">
              <w:rPr>
                <w:rFonts w:ascii="Arial" w:hAnsi="Arial" w:cs="Arial"/>
                <w:b/>
                <w:bCs/>
                <w:i/>
                <w:iCs/>
                <w:u w:val="single"/>
              </w:rPr>
              <w:t>onvoldoende</w:t>
            </w:r>
            <w:r w:rsidR="00C922F9">
              <w:rPr>
                <w:rFonts w:ascii="Arial" w:hAnsi="Arial" w:cs="Arial"/>
                <w:b/>
                <w:bCs/>
                <w:i/>
                <w:iCs/>
                <w:u w:val="single"/>
              </w:rPr>
              <w:t xml:space="preserve"> en leidt tot afwijzing van de kerncompetentie</w:t>
            </w:r>
            <w:r w:rsidRPr="004E74A6">
              <w:rPr>
                <w:rFonts w:ascii="Arial" w:hAnsi="Arial" w:cs="Arial"/>
              </w:rPr>
              <w:t>; per gevraagd aspect dient een duidelijke en toetsbare toelichting (lees: zonder dat nader onderzoek door Opdrachtgever of navraag bij referenten noodzakelijk is) te worden verstrekt welke een directe relatie heeft met de gevraagde kerncompetentie.</w:t>
            </w:r>
          </w:p>
          <w:p w14:paraId="511634AD" w14:textId="77777777" w:rsidR="00AC71BC" w:rsidRPr="004E74A6" w:rsidRDefault="00AC71BC" w:rsidP="00510C41">
            <w:pPr>
              <w:spacing w:line="240" w:lineRule="auto"/>
              <w:rPr>
                <w:rFonts w:ascii="Arial" w:hAnsi="Arial" w:cs="Arial"/>
              </w:rPr>
            </w:pPr>
          </w:p>
          <w:p w14:paraId="5BEFAFA1" w14:textId="77777777" w:rsidR="00AC71BC" w:rsidRPr="004E74A6" w:rsidRDefault="00AC71BC" w:rsidP="00510C41">
            <w:pPr>
              <w:spacing w:line="240" w:lineRule="auto"/>
              <w:rPr>
                <w:rFonts w:ascii="Arial" w:hAnsi="Arial" w:cs="Arial"/>
              </w:rPr>
            </w:pPr>
            <w:r w:rsidRPr="004E74A6">
              <w:rPr>
                <w:rFonts w:ascii="Arial" w:hAnsi="Arial" w:cs="Arial"/>
              </w:rPr>
              <w:t>De voorkeur van Opdrachtgever gaat dan ook uit naar:</w:t>
            </w:r>
          </w:p>
          <w:p w14:paraId="1531AB14" w14:textId="77777777" w:rsidR="00AC71BC" w:rsidRPr="004E74A6" w:rsidRDefault="00AC71BC" w:rsidP="00510C41">
            <w:pPr>
              <w:pStyle w:val="Lijstalinea"/>
              <w:numPr>
                <w:ilvl w:val="0"/>
                <w:numId w:val="44"/>
              </w:numPr>
              <w:rPr>
                <w:rFonts w:ascii="Arial" w:hAnsi="Arial" w:cs="Arial"/>
                <w:sz w:val="18"/>
                <w:szCs w:val="18"/>
                <w:lang w:val="nl-NL"/>
              </w:rPr>
            </w:pPr>
            <w:r w:rsidRPr="004E74A6">
              <w:rPr>
                <w:rFonts w:ascii="Arial" w:hAnsi="Arial" w:cs="Arial"/>
                <w:sz w:val="18"/>
                <w:szCs w:val="18"/>
                <w:lang w:val="nl-NL"/>
              </w:rPr>
              <w:t>gebruikmaking van het in dit document gevoegde sjabloon kerncompetenties;</w:t>
            </w:r>
          </w:p>
          <w:p w14:paraId="2D7CCDD9" w14:textId="77777777" w:rsidR="00AC71BC" w:rsidRPr="004E74A6" w:rsidRDefault="00AC71BC" w:rsidP="00510C41">
            <w:pPr>
              <w:pStyle w:val="Lijstalinea"/>
              <w:numPr>
                <w:ilvl w:val="0"/>
                <w:numId w:val="44"/>
              </w:numPr>
              <w:rPr>
                <w:rFonts w:ascii="Arial" w:hAnsi="Arial" w:cs="Arial"/>
                <w:sz w:val="18"/>
                <w:szCs w:val="18"/>
                <w:lang w:val="nl-NL"/>
              </w:rPr>
            </w:pPr>
            <w:r w:rsidRPr="004E74A6">
              <w:rPr>
                <w:rFonts w:ascii="Arial" w:hAnsi="Arial" w:cs="Arial"/>
                <w:sz w:val="18"/>
                <w:szCs w:val="18"/>
                <w:lang w:val="nl-NL"/>
              </w:rPr>
              <w:t>het sjabloon voorzien van een gedegen/uitgebreide toelichting door Inschrijver op hetgeen bij de betreffende kerncompetentie is gevraagd;</w:t>
            </w:r>
          </w:p>
          <w:p w14:paraId="27F1BE6C" w14:textId="77777777" w:rsidR="00AC71BC" w:rsidRPr="004E74A6" w:rsidRDefault="00AC71BC" w:rsidP="00510C41">
            <w:pPr>
              <w:pStyle w:val="Lijstalinea"/>
              <w:numPr>
                <w:ilvl w:val="0"/>
                <w:numId w:val="44"/>
              </w:numPr>
              <w:rPr>
                <w:rFonts w:ascii="Arial" w:hAnsi="Arial" w:cs="Arial"/>
                <w:sz w:val="18"/>
                <w:szCs w:val="18"/>
                <w:lang w:val="nl-NL"/>
              </w:rPr>
            </w:pPr>
            <w:r w:rsidRPr="004E74A6">
              <w:rPr>
                <w:rFonts w:ascii="Arial" w:hAnsi="Arial" w:cs="Arial"/>
                <w:sz w:val="18"/>
                <w:szCs w:val="18"/>
                <w:lang w:val="nl-NL"/>
              </w:rPr>
              <w:t>waarbij het sjabloon tevens is voorzien van de naam en handtekening van de betreffende referent.</w:t>
            </w:r>
          </w:p>
          <w:p w14:paraId="0C4699C1" w14:textId="58940E3E" w:rsidR="00AC71BC" w:rsidRPr="004E74A6" w:rsidRDefault="00AC71BC" w:rsidP="00510C41">
            <w:pPr>
              <w:spacing w:line="240" w:lineRule="auto"/>
              <w:rPr>
                <w:rFonts w:ascii="Arial" w:hAnsi="Arial" w:cs="Arial"/>
              </w:rPr>
            </w:pPr>
          </w:p>
        </w:tc>
      </w:tr>
    </w:tbl>
    <w:p w14:paraId="1E716C15" w14:textId="1E28AAE0" w:rsidR="00C4096C" w:rsidRPr="004E74A6" w:rsidRDefault="2BB12B03" w:rsidP="00510C41">
      <w:pPr>
        <w:keepNext/>
        <w:numPr>
          <w:ilvl w:val="3"/>
          <w:numId w:val="6"/>
        </w:numPr>
        <w:tabs>
          <w:tab w:val="left" w:pos="3828"/>
        </w:tabs>
        <w:spacing w:before="240" w:after="120" w:line="240" w:lineRule="auto"/>
        <w:outlineLvl w:val="3"/>
        <w:rPr>
          <w:rFonts w:ascii="Arial" w:hAnsi="Arial" w:cs="Arial"/>
          <w:i/>
          <w:noProof/>
          <w:szCs w:val="18"/>
        </w:rPr>
      </w:pPr>
      <w:r w:rsidRPr="041E96C8">
        <w:rPr>
          <w:rFonts w:ascii="Arial" w:hAnsi="Arial" w:cs="Arial"/>
          <w:i/>
          <w:iCs/>
          <w:noProof/>
        </w:rPr>
        <w:t>Certificeringen / onafhankelijke toetsing</w:t>
      </w:r>
    </w:p>
    <w:p w14:paraId="004C3268" w14:textId="4447B938" w:rsidR="00C4096C" w:rsidRPr="004E74A6" w:rsidRDefault="00C4096C" w:rsidP="00510C41">
      <w:pPr>
        <w:spacing w:line="240" w:lineRule="auto"/>
        <w:rPr>
          <w:rFonts w:ascii="Arial" w:hAnsi="Arial" w:cs="Arial"/>
        </w:rPr>
      </w:pPr>
      <w:r w:rsidRPr="144F88EB">
        <w:rPr>
          <w:rFonts w:ascii="Arial" w:hAnsi="Arial" w:cs="Arial"/>
        </w:rPr>
        <w:t>Voorts dient Inschrijver op het moment van het indienen van een Inschrijving en gedurende de looptijd van de Opdracht te beschikken over de volgende certificeringen dan wel zich aan deze standaarden te confo</w:t>
      </w:r>
      <w:r w:rsidR="004B7560" w:rsidRPr="144F88EB">
        <w:rPr>
          <w:rFonts w:ascii="Arial" w:hAnsi="Arial" w:cs="Arial"/>
        </w:rPr>
        <w:t>r</w:t>
      </w:r>
      <w:r w:rsidRPr="144F88EB">
        <w:rPr>
          <w:rFonts w:ascii="Arial" w:hAnsi="Arial" w:cs="Arial"/>
        </w:rPr>
        <w:t>meren:</w:t>
      </w:r>
    </w:p>
    <w:p w14:paraId="06366BEB" w14:textId="77777777" w:rsidR="00C4096C" w:rsidRPr="004E74A6" w:rsidRDefault="00C4096C" w:rsidP="00510C41">
      <w:pPr>
        <w:suppressAutoHyphens/>
        <w:overflowPunct w:val="0"/>
        <w:autoSpaceDE w:val="0"/>
        <w:spacing w:line="240" w:lineRule="auto"/>
        <w:textAlignment w:val="baseline"/>
        <w:rPr>
          <w:rFonts w:ascii="Arial" w:hAnsi="Arial" w:cs="Arial"/>
          <w:szCs w:val="18"/>
        </w:rPr>
      </w:pPr>
    </w:p>
    <w:tbl>
      <w:tblPr>
        <w:tblW w:w="8931" w:type="dxa"/>
        <w:tblInd w:w="-5"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4A0" w:firstRow="1" w:lastRow="0" w:firstColumn="1" w:lastColumn="0" w:noHBand="0" w:noVBand="1"/>
      </w:tblPr>
      <w:tblGrid>
        <w:gridCol w:w="5529"/>
        <w:gridCol w:w="3402"/>
      </w:tblGrid>
      <w:tr w:rsidR="00026B40" w:rsidRPr="004E74A6" w14:paraId="559FB53E" w14:textId="77777777" w:rsidTr="00E51189">
        <w:tc>
          <w:tcPr>
            <w:tcW w:w="5529" w:type="dxa"/>
            <w:tcBorders>
              <w:top w:val="single" w:sz="4" w:space="0" w:color="auto"/>
              <w:left w:val="single" w:sz="4" w:space="0" w:color="auto"/>
              <w:bottom w:val="single" w:sz="4" w:space="0" w:color="auto"/>
              <w:right w:val="single" w:sz="4" w:space="0" w:color="auto"/>
            </w:tcBorders>
            <w:vAlign w:val="center"/>
            <w:hideMark/>
          </w:tcPr>
          <w:p w14:paraId="70D6C952" w14:textId="77777777" w:rsidR="00C4096C" w:rsidRPr="004E74A6" w:rsidRDefault="00C4096C" w:rsidP="00510C41">
            <w:pPr>
              <w:suppressAutoHyphens/>
              <w:overflowPunct w:val="0"/>
              <w:autoSpaceDE w:val="0"/>
              <w:spacing w:line="240" w:lineRule="auto"/>
              <w:textAlignment w:val="baseline"/>
              <w:rPr>
                <w:rFonts w:ascii="Arial" w:hAnsi="Arial" w:cs="Arial"/>
                <w:b/>
                <w:szCs w:val="18"/>
              </w:rPr>
            </w:pPr>
            <w:r w:rsidRPr="004E74A6">
              <w:rPr>
                <w:rFonts w:ascii="Arial" w:hAnsi="Arial" w:cs="Arial"/>
                <w:b/>
                <w:bCs/>
                <w:szCs w:val="18"/>
              </w:rPr>
              <w:t xml:space="preserve">Minimum Eisen </w:t>
            </w:r>
          </w:p>
        </w:tc>
        <w:tc>
          <w:tcPr>
            <w:tcW w:w="3402" w:type="dxa"/>
            <w:tcBorders>
              <w:top w:val="single" w:sz="4" w:space="0" w:color="auto"/>
              <w:left w:val="single" w:sz="4" w:space="0" w:color="auto"/>
              <w:bottom w:val="single" w:sz="4" w:space="0" w:color="auto"/>
              <w:right w:val="single" w:sz="4" w:space="0" w:color="auto"/>
            </w:tcBorders>
            <w:vAlign w:val="center"/>
            <w:hideMark/>
          </w:tcPr>
          <w:p w14:paraId="7AF64AC7" w14:textId="77777777" w:rsidR="00C4096C" w:rsidRPr="004E74A6" w:rsidRDefault="00C4096C" w:rsidP="00510C41">
            <w:pPr>
              <w:suppressAutoHyphens/>
              <w:overflowPunct w:val="0"/>
              <w:autoSpaceDE w:val="0"/>
              <w:spacing w:line="240" w:lineRule="auto"/>
              <w:textAlignment w:val="baseline"/>
              <w:rPr>
                <w:rFonts w:ascii="Arial" w:hAnsi="Arial" w:cs="Arial"/>
                <w:b/>
                <w:szCs w:val="18"/>
              </w:rPr>
            </w:pPr>
            <w:r w:rsidRPr="004E74A6">
              <w:rPr>
                <w:rFonts w:ascii="Arial" w:hAnsi="Arial" w:cs="Arial"/>
                <w:b/>
                <w:bCs/>
                <w:szCs w:val="18"/>
              </w:rPr>
              <w:t>Bewijsstukken</w:t>
            </w:r>
          </w:p>
        </w:tc>
      </w:tr>
      <w:tr w:rsidR="00026B40" w:rsidRPr="004E74A6" w14:paraId="6E3EEE90" w14:textId="77777777" w:rsidTr="00E51189">
        <w:trPr>
          <w:trHeight w:val="1659"/>
        </w:trPr>
        <w:tc>
          <w:tcPr>
            <w:tcW w:w="5529" w:type="dxa"/>
            <w:tcBorders>
              <w:top w:val="single" w:sz="4" w:space="0" w:color="auto"/>
              <w:left w:val="single" w:sz="4" w:space="0" w:color="auto"/>
              <w:bottom w:val="single" w:sz="4" w:space="0" w:color="auto"/>
              <w:right w:val="single" w:sz="4" w:space="0" w:color="auto"/>
            </w:tcBorders>
            <w:vAlign w:val="center"/>
          </w:tcPr>
          <w:p w14:paraId="4A8A06FD" w14:textId="59F28A94" w:rsidR="00C4096C" w:rsidRPr="004E74A6" w:rsidRDefault="00C4096C" w:rsidP="00510C41">
            <w:pPr>
              <w:spacing w:before="120" w:line="240" w:lineRule="auto"/>
              <w:rPr>
                <w:rFonts w:ascii="Arial" w:hAnsi="Arial" w:cs="Arial"/>
                <w:b/>
                <w:szCs w:val="18"/>
                <w:highlight w:val="yellow"/>
              </w:rPr>
            </w:pPr>
            <w:r w:rsidRPr="004E74A6">
              <w:rPr>
                <w:rFonts w:ascii="Arial" w:hAnsi="Arial"/>
                <w:szCs w:val="18"/>
              </w:rPr>
              <w:t xml:space="preserve">De Ondernemer beschikt over een </w:t>
            </w:r>
            <w:r w:rsidRPr="004E74A6">
              <w:rPr>
                <w:rFonts w:ascii="Arial" w:eastAsia="Calibri" w:hAnsi="Arial"/>
                <w:spacing w:val="0"/>
                <w:szCs w:val="18"/>
                <w:lang w:eastAsia="en-US"/>
              </w:rPr>
              <w:t xml:space="preserve">geldig </w:t>
            </w:r>
            <w:r w:rsidRPr="004E74A6">
              <w:rPr>
                <w:rFonts w:ascii="Arial" w:eastAsia="Calibri" w:hAnsi="Arial" w:cs="Arial"/>
                <w:spacing w:val="0"/>
                <w:szCs w:val="18"/>
                <w:lang w:eastAsia="en-US"/>
              </w:rPr>
              <w:t xml:space="preserve">kwaliteitssysteemcertificaat op basis van de norm NEN-EN-ISO 9001:2015 'Kwaliteitsmanagementsystemen - Eisen' of gelijkwaardig, dat betrekking heeft op de aard van </w:t>
            </w:r>
            <w:r w:rsidR="006B6E11" w:rsidRPr="004E74A6">
              <w:rPr>
                <w:rFonts w:ascii="Arial" w:eastAsia="Calibri" w:hAnsi="Arial" w:cs="Arial"/>
                <w:spacing w:val="0"/>
                <w:szCs w:val="18"/>
                <w:lang w:eastAsia="en-US"/>
              </w:rPr>
              <w:t>de Opdracht</w:t>
            </w:r>
            <w:r w:rsidRPr="004E74A6">
              <w:rPr>
                <w:rFonts w:ascii="Arial" w:eastAsia="Calibri" w:hAnsi="Arial" w:cs="Arial"/>
                <w:spacing w:val="0"/>
                <w:szCs w:val="18"/>
                <w:lang w:eastAsia="en-US"/>
              </w:rPr>
              <w:t>. Dit certificaat moet zijn afgegeven door een certificatie-instelling, die daartoe is erkend door een nationale accreditatieinstelling (in Nederland: de Raad voor Accreditatie).</w:t>
            </w:r>
          </w:p>
        </w:tc>
        <w:tc>
          <w:tcPr>
            <w:tcW w:w="3402" w:type="dxa"/>
            <w:tcBorders>
              <w:top w:val="single" w:sz="4" w:space="0" w:color="auto"/>
              <w:left w:val="single" w:sz="4" w:space="0" w:color="auto"/>
              <w:bottom w:val="single" w:sz="4" w:space="0" w:color="auto"/>
              <w:right w:val="single" w:sz="4" w:space="0" w:color="auto"/>
            </w:tcBorders>
            <w:vAlign w:val="center"/>
          </w:tcPr>
          <w:p w14:paraId="2C3AFE6A" w14:textId="49498974" w:rsidR="00C4096C" w:rsidRPr="004E74A6" w:rsidRDefault="00C4096C" w:rsidP="00510C41">
            <w:pPr>
              <w:suppressAutoHyphens/>
              <w:overflowPunct w:val="0"/>
              <w:autoSpaceDE w:val="0"/>
              <w:spacing w:line="240" w:lineRule="auto"/>
              <w:textAlignment w:val="baseline"/>
              <w:rPr>
                <w:rFonts w:ascii="Arial" w:hAnsi="Arial" w:cs="Arial"/>
                <w:szCs w:val="18"/>
                <w:highlight w:val="yellow"/>
              </w:rPr>
            </w:pPr>
            <w:r w:rsidRPr="004E74A6">
              <w:rPr>
                <w:rFonts w:ascii="Arial" w:hAnsi="Arial" w:cs="Arial"/>
                <w:szCs w:val="18"/>
              </w:rPr>
              <w:t xml:space="preserve">Een kopie van het </w:t>
            </w:r>
            <w:r w:rsidR="00947B04">
              <w:rPr>
                <w:rFonts w:ascii="Arial" w:hAnsi="Arial" w:cs="Arial"/>
                <w:szCs w:val="18"/>
              </w:rPr>
              <w:t>geldige</w:t>
            </w:r>
            <w:r w:rsidRPr="004E74A6">
              <w:rPr>
                <w:rFonts w:ascii="Arial" w:hAnsi="Arial" w:cs="Arial"/>
                <w:szCs w:val="18"/>
              </w:rPr>
              <w:t xml:space="preserve"> certificaat of gelijkwaardig.</w:t>
            </w:r>
          </w:p>
        </w:tc>
      </w:tr>
    </w:tbl>
    <w:p w14:paraId="7F530424" w14:textId="50A3A51B" w:rsidR="00C4096C" w:rsidRPr="004E74A6" w:rsidRDefault="00C4096C" w:rsidP="00510C41">
      <w:pPr>
        <w:suppressAutoHyphens/>
        <w:overflowPunct w:val="0"/>
        <w:autoSpaceDE w:val="0"/>
        <w:spacing w:line="240" w:lineRule="auto"/>
        <w:textAlignment w:val="baseline"/>
        <w:rPr>
          <w:rFonts w:ascii="Arial" w:hAnsi="Arial" w:cs="Arial"/>
          <w:b/>
          <w:szCs w:val="18"/>
        </w:rPr>
      </w:pPr>
    </w:p>
    <w:p w14:paraId="1A697123" w14:textId="7E01D7BF" w:rsidR="006B6E11" w:rsidRPr="004E74A6" w:rsidRDefault="006B6E11" w:rsidP="00510C41">
      <w:pPr>
        <w:spacing w:line="240" w:lineRule="auto"/>
        <w:rPr>
          <w:rFonts w:ascii="Arial" w:hAnsi="Arial" w:cs="Arial"/>
          <w:szCs w:val="18"/>
        </w:rPr>
      </w:pPr>
      <w:r w:rsidRPr="004E74A6">
        <w:rPr>
          <w:rFonts w:ascii="Arial" w:hAnsi="Arial" w:cs="Arial"/>
          <w:szCs w:val="18"/>
        </w:rPr>
        <w:t>Onder gelijkwaardig</w:t>
      </w:r>
      <w:r w:rsidR="00200B3E">
        <w:rPr>
          <w:rFonts w:ascii="Arial" w:hAnsi="Arial" w:cs="Arial"/>
          <w:szCs w:val="18"/>
        </w:rPr>
        <w:t xml:space="preserve"> in relatie tot ISO 9001:2015</w:t>
      </w:r>
      <w:r w:rsidRPr="004E74A6">
        <w:rPr>
          <w:rFonts w:ascii="Arial" w:hAnsi="Arial" w:cs="Arial"/>
          <w:szCs w:val="18"/>
        </w:rPr>
        <w:t xml:space="preserve"> wordt verstaan het voldoen aan de volgende kenmerken:</w:t>
      </w:r>
    </w:p>
    <w:p w14:paraId="5A25FA52" w14:textId="77777777" w:rsidR="006B6E11" w:rsidRPr="004E74A6" w:rsidRDefault="006B6E11" w:rsidP="00510C41">
      <w:pPr>
        <w:pStyle w:val="Lijstalinea"/>
        <w:numPr>
          <w:ilvl w:val="0"/>
          <w:numId w:val="43"/>
        </w:numPr>
        <w:rPr>
          <w:rFonts w:ascii="Arial" w:hAnsi="Arial" w:cs="Arial"/>
          <w:sz w:val="18"/>
          <w:szCs w:val="18"/>
          <w:lang w:val="nl-NL"/>
        </w:rPr>
      </w:pPr>
      <w:r w:rsidRPr="004E74A6">
        <w:rPr>
          <w:rFonts w:ascii="Arial" w:hAnsi="Arial" w:cs="Arial"/>
          <w:sz w:val="18"/>
          <w:szCs w:val="18"/>
          <w:lang w:val="nl-NL"/>
        </w:rPr>
        <w:t xml:space="preserve">kwaliteitszorg is </w:t>
      </w:r>
      <w:proofErr w:type="spellStart"/>
      <w:r w:rsidRPr="004E74A6">
        <w:rPr>
          <w:rFonts w:ascii="Arial" w:hAnsi="Arial" w:cs="Arial"/>
          <w:sz w:val="18"/>
          <w:szCs w:val="18"/>
          <w:lang w:val="nl-NL"/>
        </w:rPr>
        <w:t>organisatiebreed</w:t>
      </w:r>
      <w:proofErr w:type="spellEnd"/>
      <w:r w:rsidRPr="004E74A6">
        <w:rPr>
          <w:rFonts w:ascii="Arial" w:hAnsi="Arial" w:cs="Arial"/>
          <w:sz w:val="18"/>
          <w:szCs w:val="18"/>
          <w:lang w:val="nl-NL"/>
        </w:rPr>
        <w:t xml:space="preserve"> verankerd (in beleid), geadopteerd door de verantwoordelijke directie en uitgedragen door deze directie (b.v. middels kwaliteitshandboek). De directie draagt ook de verantwoordelijkheid voor correcte opzet, uitvoering en beheersing van het kwaliteitsbeleid;</w:t>
      </w:r>
    </w:p>
    <w:p w14:paraId="7E00F4E0" w14:textId="77777777" w:rsidR="006B6E11" w:rsidRPr="004E74A6" w:rsidRDefault="006B6E11" w:rsidP="00510C41">
      <w:pPr>
        <w:pStyle w:val="Lijstalinea"/>
        <w:numPr>
          <w:ilvl w:val="0"/>
          <w:numId w:val="43"/>
        </w:numPr>
        <w:rPr>
          <w:rFonts w:ascii="Arial" w:hAnsi="Arial" w:cs="Arial"/>
          <w:sz w:val="18"/>
          <w:szCs w:val="18"/>
          <w:lang w:val="nl-NL"/>
        </w:rPr>
      </w:pPr>
      <w:r w:rsidRPr="004E74A6">
        <w:rPr>
          <w:rFonts w:ascii="Arial" w:hAnsi="Arial" w:cs="Arial"/>
          <w:sz w:val="18"/>
          <w:szCs w:val="18"/>
          <w:lang w:val="nl-NL"/>
        </w:rPr>
        <w:t xml:space="preserve">aanwezigheid en </w:t>
      </w:r>
      <w:proofErr w:type="spellStart"/>
      <w:r w:rsidRPr="004E74A6">
        <w:rPr>
          <w:rFonts w:ascii="Arial" w:hAnsi="Arial" w:cs="Arial"/>
          <w:sz w:val="18"/>
          <w:szCs w:val="18"/>
          <w:lang w:val="nl-NL"/>
        </w:rPr>
        <w:t>organisatiebrede</w:t>
      </w:r>
      <w:proofErr w:type="spellEnd"/>
      <w:r w:rsidRPr="004E74A6">
        <w:rPr>
          <w:rFonts w:ascii="Arial" w:hAnsi="Arial" w:cs="Arial"/>
          <w:sz w:val="18"/>
          <w:szCs w:val="18"/>
          <w:lang w:val="nl-NL"/>
        </w:rPr>
        <w:t xml:space="preserve"> uitvoering van relevante procedures met betrekking tot dienstverlening/eindproducten en beheer van middelen en documenten, waarbij continue verbetering een belangrijk aandachtspunt is;</w:t>
      </w:r>
    </w:p>
    <w:p w14:paraId="05BF3475" w14:textId="77777777" w:rsidR="006B6E11" w:rsidRPr="004E74A6" w:rsidRDefault="006B6E11" w:rsidP="00510C41">
      <w:pPr>
        <w:pStyle w:val="Lijstalinea"/>
        <w:numPr>
          <w:ilvl w:val="0"/>
          <w:numId w:val="43"/>
        </w:numPr>
        <w:rPr>
          <w:rFonts w:ascii="Arial" w:hAnsi="Arial" w:cs="Arial"/>
          <w:sz w:val="18"/>
          <w:szCs w:val="18"/>
          <w:lang w:val="nl-NL"/>
        </w:rPr>
      </w:pPr>
      <w:r w:rsidRPr="004E74A6">
        <w:rPr>
          <w:rFonts w:ascii="Arial" w:hAnsi="Arial" w:cs="Arial"/>
          <w:sz w:val="18"/>
          <w:szCs w:val="18"/>
          <w:lang w:val="nl-NL"/>
        </w:rPr>
        <w:t>aanwezigheid van de interne kwaliteitscyclus: meting, analyse en verbetering van kwaliteitsniveaus;</w:t>
      </w:r>
    </w:p>
    <w:p w14:paraId="134C2261" w14:textId="77777777" w:rsidR="006B6E11" w:rsidRPr="004E74A6" w:rsidRDefault="006B6E11" w:rsidP="00510C41">
      <w:pPr>
        <w:pStyle w:val="Lijstalinea"/>
        <w:numPr>
          <w:ilvl w:val="0"/>
          <w:numId w:val="43"/>
        </w:numPr>
        <w:rPr>
          <w:rFonts w:ascii="Arial" w:hAnsi="Arial" w:cs="Arial"/>
          <w:sz w:val="18"/>
          <w:szCs w:val="18"/>
          <w:lang w:val="nl-NL"/>
        </w:rPr>
      </w:pPr>
      <w:r w:rsidRPr="004E74A6">
        <w:rPr>
          <w:rFonts w:ascii="Arial" w:hAnsi="Arial" w:cs="Arial"/>
          <w:sz w:val="18"/>
          <w:szCs w:val="18"/>
          <w:lang w:val="nl-NL"/>
        </w:rPr>
        <w:t>aanwezigheid van een periodieke onafhankelijke, deskundige audit op naleving van de kwaliteitsprocedures;</w:t>
      </w:r>
    </w:p>
    <w:p w14:paraId="6ACFADB7" w14:textId="77777777" w:rsidR="006B6E11" w:rsidRPr="004E74A6" w:rsidRDefault="006B6E11" w:rsidP="00510C41">
      <w:pPr>
        <w:pStyle w:val="Lijstalinea"/>
        <w:numPr>
          <w:ilvl w:val="0"/>
          <w:numId w:val="43"/>
        </w:numPr>
        <w:rPr>
          <w:rFonts w:ascii="Arial" w:hAnsi="Arial" w:cs="Arial"/>
          <w:sz w:val="18"/>
          <w:szCs w:val="18"/>
          <w:lang w:val="nl-NL"/>
        </w:rPr>
      </w:pPr>
      <w:proofErr w:type="spellStart"/>
      <w:r w:rsidRPr="004E74A6">
        <w:rPr>
          <w:rFonts w:ascii="Arial" w:hAnsi="Arial" w:cs="Arial"/>
          <w:sz w:val="18"/>
          <w:szCs w:val="18"/>
          <w:lang w:val="nl-NL"/>
        </w:rPr>
        <w:t>klantgerelateerde</w:t>
      </w:r>
      <w:proofErr w:type="spellEnd"/>
      <w:r w:rsidRPr="004E74A6">
        <w:rPr>
          <w:rFonts w:ascii="Arial" w:hAnsi="Arial" w:cs="Arial"/>
          <w:sz w:val="18"/>
          <w:szCs w:val="18"/>
          <w:lang w:val="nl-NL"/>
        </w:rPr>
        <w:t xml:space="preserve"> processen: er is een systeem om ervoor te zorgen dat (vanuit het perspectief van de klant) helder wordt gemaakt wat de behoefte van de klant is en dat deze behoefte verwerkt wordt in uw bedrijfsprocessen. </w:t>
      </w:r>
    </w:p>
    <w:p w14:paraId="3B82EA87" w14:textId="77777777" w:rsidR="00A74865" w:rsidRPr="001D7202" w:rsidRDefault="00A74865" w:rsidP="00510C41">
      <w:pPr>
        <w:suppressAutoHyphens/>
        <w:overflowPunct w:val="0"/>
        <w:autoSpaceDE w:val="0"/>
        <w:spacing w:line="240" w:lineRule="auto"/>
        <w:textAlignment w:val="baseline"/>
        <w:rPr>
          <w:rFonts w:ascii="Arial" w:hAnsi="Arial" w:cs="Arial"/>
          <w:i/>
          <w:szCs w:val="18"/>
        </w:rPr>
      </w:pPr>
    </w:p>
    <w:p w14:paraId="2ED2E6C5" w14:textId="77777777" w:rsidR="00C4096C" w:rsidRPr="004E74A6" w:rsidRDefault="00C4096C" w:rsidP="00510C41">
      <w:pPr>
        <w:suppressAutoHyphens/>
        <w:overflowPunct w:val="0"/>
        <w:autoSpaceDE w:val="0"/>
        <w:spacing w:line="240" w:lineRule="auto"/>
        <w:textAlignment w:val="baseline"/>
        <w:rPr>
          <w:rFonts w:ascii="Arial" w:hAnsi="Arial" w:cs="Arial"/>
          <w:i/>
          <w:szCs w:val="18"/>
        </w:rPr>
      </w:pPr>
      <w:r w:rsidRPr="004E74A6">
        <w:rPr>
          <w:rFonts w:ascii="Arial" w:hAnsi="Arial" w:cs="Arial"/>
          <w:i/>
          <w:szCs w:val="18"/>
        </w:rPr>
        <w:t>Inschrijven als Combinatie of met Onderaannemer(s)</w:t>
      </w:r>
    </w:p>
    <w:p w14:paraId="6BEBD99F" w14:textId="77777777" w:rsidR="00C4096C" w:rsidRPr="004E74A6" w:rsidRDefault="00C4096C" w:rsidP="00510C41">
      <w:pPr>
        <w:suppressAutoHyphens/>
        <w:overflowPunct w:val="0"/>
        <w:autoSpaceDE w:val="0"/>
        <w:spacing w:line="240" w:lineRule="auto"/>
        <w:textAlignment w:val="baseline"/>
        <w:rPr>
          <w:rFonts w:ascii="Arial" w:hAnsi="Arial" w:cs="Arial"/>
          <w:b/>
          <w:szCs w:val="18"/>
        </w:rPr>
      </w:pPr>
      <w:r w:rsidRPr="004E74A6">
        <w:rPr>
          <w:rFonts w:ascii="Arial" w:hAnsi="Arial" w:cs="Arial"/>
          <w:szCs w:val="18"/>
        </w:rPr>
        <w:t xml:space="preserve">Indien de Inschrijver zich aanmeldt als hoofdaannemer met Onderaannemers, hoeft alleen de hoofdaannemer aan te tonen dat aan het vereiste is voldaan. Indien de Inschrijver zich aanmeldt als Combinatie, dient minimaal één van de </w:t>
      </w:r>
      <w:proofErr w:type="spellStart"/>
      <w:r w:rsidRPr="004E74A6">
        <w:rPr>
          <w:rFonts w:ascii="Arial" w:hAnsi="Arial" w:cs="Arial"/>
          <w:szCs w:val="18"/>
        </w:rPr>
        <w:t>combinanten</w:t>
      </w:r>
      <w:proofErr w:type="spellEnd"/>
      <w:r w:rsidRPr="004E74A6">
        <w:rPr>
          <w:rFonts w:ascii="Arial" w:hAnsi="Arial" w:cs="Arial"/>
          <w:szCs w:val="18"/>
        </w:rPr>
        <w:t xml:space="preserve"> aan te tonen dat aan het vereiste is voldaan.</w:t>
      </w:r>
    </w:p>
    <w:p w14:paraId="5208A298" w14:textId="77777777" w:rsidR="00C4096C" w:rsidRPr="004E74A6" w:rsidRDefault="00C4096C" w:rsidP="00510C41">
      <w:pPr>
        <w:suppressAutoHyphens/>
        <w:overflowPunct w:val="0"/>
        <w:autoSpaceDE w:val="0"/>
        <w:spacing w:line="240" w:lineRule="auto"/>
        <w:textAlignment w:val="baseline"/>
        <w:rPr>
          <w:rFonts w:ascii="Arial" w:hAnsi="Arial" w:cs="Arial"/>
          <w:szCs w:val="18"/>
        </w:rPr>
      </w:pPr>
    </w:p>
    <w:p w14:paraId="3052888C" w14:textId="75ED30C7" w:rsidR="00C4096C" w:rsidRPr="004E74A6" w:rsidRDefault="00200B3E" w:rsidP="00510C41">
      <w:pPr>
        <w:suppressAutoHyphens/>
        <w:overflowPunct w:val="0"/>
        <w:autoSpaceDE w:val="0"/>
        <w:spacing w:line="240" w:lineRule="auto"/>
        <w:textAlignment w:val="baseline"/>
        <w:rPr>
          <w:rFonts w:ascii="Arial" w:hAnsi="Arial" w:cs="Arial"/>
          <w:szCs w:val="18"/>
        </w:rPr>
      </w:pPr>
      <w:r w:rsidRPr="00200B3E">
        <w:rPr>
          <w:rFonts w:ascii="Arial" w:hAnsi="Arial" w:cs="Arial"/>
          <w:szCs w:val="18"/>
        </w:rPr>
        <w:t>Bij de Inschrijving volstaat het Uniform Europees Aanbestedingsdocument (zie deel IV).</w:t>
      </w:r>
      <w:r>
        <w:rPr>
          <w:rFonts w:ascii="Arial" w:hAnsi="Arial" w:cs="Arial"/>
          <w:szCs w:val="18"/>
        </w:rPr>
        <w:t xml:space="preserve"> </w:t>
      </w:r>
      <w:r w:rsidR="00C4096C" w:rsidRPr="004E74A6">
        <w:rPr>
          <w:rFonts w:ascii="Arial" w:hAnsi="Arial" w:cs="Arial"/>
          <w:szCs w:val="18"/>
        </w:rPr>
        <w:t xml:space="preserve">Op eerste verzoek van de Aanbestedende dienst dient Inschrijver dan wel minimaal één van de </w:t>
      </w:r>
      <w:proofErr w:type="spellStart"/>
      <w:r w:rsidR="00C4096C" w:rsidRPr="004E74A6">
        <w:rPr>
          <w:rFonts w:ascii="Arial" w:hAnsi="Arial" w:cs="Arial"/>
          <w:szCs w:val="18"/>
        </w:rPr>
        <w:t>combinanten</w:t>
      </w:r>
      <w:proofErr w:type="spellEnd"/>
      <w:r w:rsidR="00C4096C" w:rsidRPr="004E74A6">
        <w:rPr>
          <w:rFonts w:ascii="Arial" w:hAnsi="Arial" w:cs="Arial"/>
          <w:szCs w:val="18"/>
        </w:rPr>
        <w:t xml:space="preserve"> binnen vijf dagen na daartoe een verzoek te hebben ontvangen een kopie van het betreffende certificaat over te leggen of andere bescheiden waaruit onomstotelijk blijkt dat aan </w:t>
      </w:r>
      <w:r>
        <w:rPr>
          <w:rFonts w:ascii="Arial" w:hAnsi="Arial" w:cs="Arial"/>
          <w:szCs w:val="18"/>
        </w:rPr>
        <w:t xml:space="preserve">hiervoor genoemde </w:t>
      </w:r>
      <w:r w:rsidR="00C4096C" w:rsidRPr="004E74A6">
        <w:rPr>
          <w:rFonts w:ascii="Arial" w:hAnsi="Arial" w:cs="Arial"/>
          <w:szCs w:val="18"/>
        </w:rPr>
        <w:t>vereiste</w:t>
      </w:r>
      <w:r>
        <w:rPr>
          <w:rFonts w:ascii="Arial" w:hAnsi="Arial" w:cs="Arial"/>
          <w:szCs w:val="18"/>
        </w:rPr>
        <w:t>(n)</w:t>
      </w:r>
      <w:r w:rsidR="00C4096C" w:rsidRPr="004E74A6">
        <w:rPr>
          <w:rFonts w:ascii="Arial" w:hAnsi="Arial" w:cs="Arial"/>
          <w:szCs w:val="18"/>
        </w:rPr>
        <w:t xml:space="preserve"> is voldaan.</w:t>
      </w:r>
    </w:p>
    <w:p w14:paraId="694D28D7" w14:textId="77777777" w:rsidR="00C4096C" w:rsidRPr="004E74A6" w:rsidRDefault="00C4096C" w:rsidP="00076459">
      <w:pPr>
        <w:pStyle w:val="Kop2"/>
      </w:pPr>
      <w:bookmarkStart w:id="115" w:name="_Toc448087052"/>
      <w:bookmarkStart w:id="116" w:name="_Toc9425460"/>
      <w:bookmarkStart w:id="117" w:name="_Toc141265885"/>
      <w:r w:rsidRPr="004E74A6">
        <w:t>Beroepsbevoegdheid</w:t>
      </w:r>
      <w:bookmarkEnd w:id="115"/>
      <w:bookmarkEnd w:id="116"/>
      <w:bookmarkEnd w:id="117"/>
    </w:p>
    <w:p w14:paraId="5024B2F8" w14:textId="77777777" w:rsidR="00C4096C" w:rsidRPr="004E74A6" w:rsidRDefault="00C4096C" w:rsidP="00510C41">
      <w:pPr>
        <w:spacing w:line="240" w:lineRule="auto"/>
        <w:rPr>
          <w:rFonts w:ascii="Arial" w:hAnsi="Arial" w:cs="Arial"/>
          <w:szCs w:val="18"/>
        </w:rPr>
      </w:pPr>
      <w:r w:rsidRPr="004E74A6">
        <w:rPr>
          <w:rFonts w:ascii="Arial" w:hAnsi="Arial" w:cs="Arial"/>
          <w:szCs w:val="18"/>
        </w:rPr>
        <w:t xml:space="preserve">Inschrijver, waaronder begrepen alle eventuele deelnemers aan het Samenwerkingsverband (combinatie) en tevens de Derde(n) waarop een beroep wordt gedaan dienen te zijn ingeschreven in het nationale handelsregister. </w:t>
      </w:r>
    </w:p>
    <w:p w14:paraId="3DA53D5D" w14:textId="77777777" w:rsidR="00C4096C" w:rsidRPr="004E74A6" w:rsidRDefault="00C4096C" w:rsidP="00510C41">
      <w:pPr>
        <w:spacing w:line="240" w:lineRule="auto"/>
        <w:rPr>
          <w:rFonts w:ascii="Arial" w:hAnsi="Arial" w:cs="Arial"/>
          <w:szCs w:val="18"/>
        </w:rPr>
      </w:pPr>
    </w:p>
    <w:p w14:paraId="5B7EEB27" w14:textId="0E1E914A" w:rsidR="00C4096C" w:rsidRPr="004E74A6" w:rsidRDefault="00C4096C" w:rsidP="00DB39D2">
      <w:pPr>
        <w:spacing w:line="240" w:lineRule="auto"/>
        <w:rPr>
          <w:rFonts w:ascii="Arial" w:hAnsi="Arial" w:cs="Arial"/>
          <w:szCs w:val="18"/>
        </w:rPr>
      </w:pPr>
      <w:r w:rsidRPr="004E74A6">
        <w:rPr>
          <w:rFonts w:ascii="Arial" w:hAnsi="Arial" w:cs="Arial"/>
          <w:szCs w:val="18"/>
        </w:rPr>
        <w:t>Indien Inschrijver hier niet aan voldoet wordt hij uitgesloten van de aanbestedingsprocedure. Dat Inschrijver voldoet aan deze eisen rondom Beroepsbevoegdheid dient bij Inschrijving verklaard te worden bij</w:t>
      </w:r>
      <w:r w:rsidR="006B6E11" w:rsidRPr="004E74A6">
        <w:rPr>
          <w:rFonts w:ascii="Arial" w:hAnsi="Arial" w:cs="Arial"/>
          <w:szCs w:val="18"/>
        </w:rPr>
        <w:t xml:space="preserve"> deel IV van</w:t>
      </w:r>
      <w:r w:rsidRPr="004E74A6">
        <w:rPr>
          <w:rFonts w:ascii="Arial" w:hAnsi="Arial" w:cs="Arial"/>
          <w:szCs w:val="18"/>
        </w:rPr>
        <w:t xml:space="preserve"> het Uniform Europees Aanbestedingsdocument. Daarnaast dient bij de Inschrijving een uittreksel van de inschrijving in handelsregister dat op het tijdstip van het indienen van de Inschrijving niet ouder is dan zes maanden bijgevoegd te worden. Op eerste verzoek van de Aanbestedende dienst dient Inschrijver nadere bewijsstukken over te kunnen leggen waaruit blijkt dat deze verklaring naar waarheid is afgegeven.</w:t>
      </w:r>
    </w:p>
    <w:p w14:paraId="2E5DA407" w14:textId="77777777" w:rsidR="00CA4D00" w:rsidRPr="004E74A6" w:rsidRDefault="00CA4D00" w:rsidP="00076459">
      <w:pPr>
        <w:pStyle w:val="Kop1"/>
        <w:spacing w:line="240" w:lineRule="auto"/>
        <w:ind w:left="1701" w:hanging="1701"/>
        <w:rPr>
          <w:rFonts w:ascii="Arial" w:hAnsi="Arial" w:cs="Arial"/>
          <w:szCs w:val="24"/>
        </w:rPr>
      </w:pPr>
      <w:bookmarkStart w:id="118" w:name="_Toc448087053"/>
      <w:bookmarkStart w:id="119" w:name="_Toc448160165"/>
      <w:bookmarkStart w:id="120" w:name="_Toc12976883"/>
      <w:bookmarkStart w:id="121" w:name="_Toc141265886"/>
      <w:bookmarkEnd w:id="79"/>
      <w:r w:rsidRPr="004E74A6">
        <w:rPr>
          <w:rFonts w:ascii="Arial" w:hAnsi="Arial" w:cs="Arial"/>
          <w:szCs w:val="24"/>
        </w:rPr>
        <w:lastRenderedPageBreak/>
        <w:t>EMVI: beoordeling van de Inschrijvingen</w:t>
      </w:r>
      <w:bookmarkEnd w:id="118"/>
      <w:bookmarkEnd w:id="119"/>
      <w:bookmarkEnd w:id="120"/>
      <w:bookmarkEnd w:id="121"/>
    </w:p>
    <w:p w14:paraId="4212F128" w14:textId="4E5FFCF9" w:rsidR="00CB6AD2" w:rsidRPr="004E74A6" w:rsidRDefault="00CB6AD2" w:rsidP="00510C41">
      <w:pPr>
        <w:spacing w:line="240" w:lineRule="auto"/>
        <w:rPr>
          <w:rFonts w:ascii="Arial" w:hAnsi="Arial" w:cs="Arial"/>
          <w:szCs w:val="18"/>
        </w:rPr>
      </w:pPr>
      <w:r w:rsidRPr="004E74A6">
        <w:rPr>
          <w:rFonts w:ascii="Arial" w:hAnsi="Arial" w:cs="Arial"/>
          <w:szCs w:val="18"/>
        </w:rPr>
        <w:t>Indien een Inschrijving niet op eerdere gronden is uitgesloten, wordt overgegaan tot de inhoudelijke beoordeling van het aanbod van Inschrijver, bovenop de minimumeisen.</w:t>
      </w:r>
    </w:p>
    <w:p w14:paraId="7C3CFF4A" w14:textId="77777777" w:rsidR="00CB6AD2" w:rsidRPr="004E74A6" w:rsidRDefault="00CB6AD2" w:rsidP="00076459">
      <w:pPr>
        <w:pStyle w:val="Kop2"/>
      </w:pPr>
      <w:bookmarkStart w:id="122" w:name="_Toc448087054"/>
      <w:bookmarkStart w:id="123" w:name="_Toc448169659"/>
      <w:bookmarkStart w:id="124" w:name="_Toc12976884"/>
      <w:bookmarkStart w:id="125" w:name="_Toc141265887"/>
      <w:r w:rsidRPr="004E74A6">
        <w:t>Gunningscriterium</w:t>
      </w:r>
      <w:bookmarkEnd w:id="122"/>
      <w:bookmarkEnd w:id="123"/>
      <w:bookmarkEnd w:id="124"/>
      <w:bookmarkEnd w:id="125"/>
    </w:p>
    <w:p w14:paraId="41F9FE8F" w14:textId="21C87F61" w:rsidR="00CE3E16" w:rsidRPr="004E74A6" w:rsidRDefault="00CB6AD2" w:rsidP="00510C41">
      <w:pPr>
        <w:autoSpaceDE w:val="0"/>
        <w:autoSpaceDN w:val="0"/>
        <w:adjustRightInd w:val="0"/>
        <w:spacing w:line="240" w:lineRule="auto"/>
        <w:rPr>
          <w:rFonts w:ascii="Arial" w:hAnsi="Arial" w:cs="Arial"/>
          <w:szCs w:val="18"/>
        </w:rPr>
      </w:pPr>
      <w:r w:rsidRPr="004E74A6">
        <w:rPr>
          <w:rFonts w:ascii="Arial" w:hAnsi="Arial" w:cs="Arial"/>
          <w:szCs w:val="18"/>
        </w:rPr>
        <w:t xml:space="preserve">Er wordt </w:t>
      </w:r>
      <w:r w:rsidR="00326E06" w:rsidRPr="004E74A6">
        <w:rPr>
          <w:rFonts w:ascii="Arial" w:hAnsi="Arial" w:cs="Arial"/>
          <w:szCs w:val="18"/>
        </w:rPr>
        <w:t xml:space="preserve">(voorlopig) </w:t>
      </w:r>
      <w:r w:rsidRPr="004E74A6">
        <w:rPr>
          <w:rFonts w:ascii="Arial" w:hAnsi="Arial" w:cs="Arial"/>
          <w:szCs w:val="18"/>
        </w:rPr>
        <w:t xml:space="preserve">gegund op basis van het criterium ‘economisch meest voordelige inschrijving’, waarbij de Inschrijver met de Inschrijving die naar het oordeel van de Aanbestedende dienst de </w:t>
      </w:r>
      <w:r w:rsidR="00CE3E16" w:rsidRPr="004E74A6">
        <w:rPr>
          <w:rFonts w:ascii="Arial" w:hAnsi="Arial" w:cs="Arial"/>
          <w:szCs w:val="18"/>
        </w:rPr>
        <w:t xml:space="preserve">beste prijs-kwaliteitverhouding kent de Opdracht </w:t>
      </w:r>
      <w:r w:rsidR="00326E06" w:rsidRPr="004E74A6">
        <w:rPr>
          <w:rFonts w:ascii="Arial" w:hAnsi="Arial" w:cs="Arial"/>
          <w:szCs w:val="18"/>
        </w:rPr>
        <w:t xml:space="preserve">(voorlopig) </w:t>
      </w:r>
      <w:r w:rsidR="00CE3E16" w:rsidRPr="004E74A6">
        <w:rPr>
          <w:rFonts w:ascii="Arial" w:hAnsi="Arial" w:cs="Arial"/>
          <w:szCs w:val="18"/>
        </w:rPr>
        <w:t>gegund krijgt.</w:t>
      </w:r>
    </w:p>
    <w:p w14:paraId="225FD92D" w14:textId="77777777" w:rsidR="00CB6AD2" w:rsidRPr="004E74A6" w:rsidRDefault="00CB6AD2" w:rsidP="00510C41">
      <w:pPr>
        <w:autoSpaceDE w:val="0"/>
        <w:autoSpaceDN w:val="0"/>
        <w:adjustRightInd w:val="0"/>
        <w:spacing w:line="240" w:lineRule="auto"/>
        <w:rPr>
          <w:rFonts w:ascii="Arial" w:hAnsi="Arial" w:cs="Arial"/>
          <w:szCs w:val="18"/>
        </w:rPr>
      </w:pPr>
    </w:p>
    <w:p w14:paraId="33D96BC4" w14:textId="310E7C2E" w:rsidR="00CB6AD2" w:rsidRPr="004E74A6" w:rsidRDefault="00CE3E16" w:rsidP="00510C41">
      <w:pPr>
        <w:spacing w:line="240" w:lineRule="auto"/>
        <w:rPr>
          <w:rFonts w:ascii="Arial" w:hAnsi="Arial" w:cs="Arial"/>
          <w:szCs w:val="18"/>
        </w:rPr>
      </w:pPr>
      <w:bookmarkStart w:id="126" w:name="_Toc5799579"/>
      <w:bookmarkEnd w:id="126"/>
      <w:r w:rsidRPr="004E74A6">
        <w:rPr>
          <w:rFonts w:ascii="Arial" w:hAnsi="Arial" w:cs="Arial"/>
          <w:szCs w:val="18"/>
        </w:rPr>
        <w:t xml:space="preserve">In totaal zijn er </w:t>
      </w:r>
      <w:r w:rsidRPr="004E74A6">
        <w:rPr>
          <w:rFonts w:ascii="Arial" w:hAnsi="Arial" w:cs="Arial"/>
          <w:b/>
          <w:szCs w:val="18"/>
        </w:rPr>
        <w:t>1000 punten</w:t>
      </w:r>
      <w:r w:rsidRPr="004E74A6">
        <w:rPr>
          <w:rFonts w:ascii="Arial" w:hAnsi="Arial" w:cs="Arial"/>
          <w:szCs w:val="18"/>
        </w:rPr>
        <w:t xml:space="preserve"> te behalen, verdeeld over de criteria Kwaliteit en Prijs. Deze criteria bestaan op hun beurt weer uit één of meerdere onderdelen.</w:t>
      </w:r>
    </w:p>
    <w:p w14:paraId="03943D11" w14:textId="77777777" w:rsidR="00CE3E16" w:rsidRPr="004E74A6" w:rsidRDefault="00CE3E16" w:rsidP="00510C41">
      <w:pPr>
        <w:spacing w:line="240" w:lineRule="auto"/>
        <w:rPr>
          <w:rFonts w:ascii="Arial" w:hAnsi="Arial" w:cs="Arial"/>
          <w:szCs w:val="18"/>
        </w:rPr>
      </w:pPr>
    </w:p>
    <w:p w14:paraId="370815F2" w14:textId="05B47862" w:rsidR="00CB6AD2" w:rsidRPr="004E74A6" w:rsidRDefault="00CB6AD2" w:rsidP="00510C41">
      <w:pPr>
        <w:spacing w:line="240" w:lineRule="auto"/>
        <w:rPr>
          <w:rFonts w:ascii="Arial" w:hAnsi="Arial" w:cs="Arial"/>
          <w:szCs w:val="18"/>
        </w:rPr>
      </w:pPr>
      <w:r w:rsidRPr="004E74A6">
        <w:rPr>
          <w:rFonts w:ascii="Arial" w:hAnsi="Arial" w:cs="Arial"/>
          <w:szCs w:val="18"/>
        </w:rPr>
        <w:t xml:space="preserve">Tenzij uitdrukkelijk anders bepaald in de Aanbestedingsstukken zijn prijzen all-in en exclusief BTW. </w:t>
      </w:r>
    </w:p>
    <w:p w14:paraId="24E4CE59" w14:textId="77777777" w:rsidR="00CB6AD2" w:rsidRPr="004E74A6" w:rsidRDefault="00CB6AD2" w:rsidP="00510C41">
      <w:pPr>
        <w:spacing w:line="240" w:lineRule="auto"/>
        <w:rPr>
          <w:rFonts w:ascii="Arial" w:hAnsi="Arial" w:cs="Arial"/>
          <w:szCs w:val="18"/>
        </w:rPr>
      </w:pPr>
    </w:p>
    <w:p w14:paraId="19C55F00" w14:textId="7AA2508C" w:rsidR="00CE3E16" w:rsidRPr="004E74A6" w:rsidRDefault="00CE3E16" w:rsidP="00510C41">
      <w:pPr>
        <w:spacing w:line="240" w:lineRule="auto"/>
        <w:rPr>
          <w:rFonts w:ascii="Arial" w:hAnsi="Arial" w:cs="Arial"/>
        </w:rPr>
      </w:pPr>
      <w:r w:rsidRPr="004E74A6">
        <w:rPr>
          <w:rFonts w:ascii="Arial" w:hAnsi="Arial" w:cs="Arial"/>
        </w:rPr>
        <w:t xml:space="preserve">In onderstaand overzicht is per onderdeel weergegeven hoeveel punten maximaal kunnen worden toegekend. </w:t>
      </w:r>
    </w:p>
    <w:p w14:paraId="349DDF4F" w14:textId="77777777" w:rsidR="00BF0E6A" w:rsidRPr="004E74A6" w:rsidRDefault="00BF0E6A" w:rsidP="00510C41">
      <w:pPr>
        <w:spacing w:line="240" w:lineRule="auto"/>
        <w:rPr>
          <w:rFonts w:ascii="Arial" w:hAnsi="Arial" w:cs="Arial"/>
        </w:rPr>
      </w:pPr>
    </w:p>
    <w:tbl>
      <w:tblPr>
        <w:tblStyle w:val="Eenvoudigetabel3"/>
        <w:tblW w:w="8755" w:type="dxa"/>
        <w:tblLook w:val="01E0" w:firstRow="1" w:lastRow="1" w:firstColumn="1" w:lastColumn="1" w:noHBand="0" w:noVBand="0"/>
      </w:tblPr>
      <w:tblGrid>
        <w:gridCol w:w="2253"/>
        <w:gridCol w:w="3235"/>
        <w:gridCol w:w="7"/>
        <w:gridCol w:w="3253"/>
        <w:gridCol w:w="7"/>
      </w:tblGrid>
      <w:tr w:rsidR="00BF0E6A" w:rsidRPr="004E74A6" w14:paraId="720045EB" w14:textId="77777777" w:rsidTr="00BF2FDB">
        <w:trPr>
          <w:cnfStyle w:val="100000000000" w:firstRow="1" w:lastRow="0" w:firstColumn="0" w:lastColumn="0" w:oddVBand="0" w:evenVBand="0" w:oddHBand="0" w:evenHBand="0" w:firstRowFirstColumn="0" w:firstRowLastColumn="0" w:lastRowFirstColumn="0" w:lastRowLastColumn="0"/>
          <w:trHeight w:val="423"/>
        </w:trPr>
        <w:tc>
          <w:tcPr>
            <w:tcW w:w="2253" w:type="dxa"/>
          </w:tcPr>
          <w:p w14:paraId="278C992A" w14:textId="1A850C22" w:rsidR="00BF0E6A" w:rsidRPr="004E74A6" w:rsidRDefault="00D518F9" w:rsidP="00510C41">
            <w:pPr>
              <w:spacing w:line="240" w:lineRule="auto"/>
              <w:rPr>
                <w:rFonts w:ascii="Arial" w:hAnsi="Arial" w:cs="Arial"/>
                <w:b w:val="0"/>
                <w:color w:val="auto"/>
              </w:rPr>
            </w:pPr>
            <w:r>
              <w:rPr>
                <w:rFonts w:ascii="Arial" w:hAnsi="Arial" w:cs="Arial"/>
                <w:b w:val="0"/>
                <w:color w:val="auto"/>
              </w:rPr>
              <w:t>C</w:t>
            </w:r>
            <w:r w:rsidR="00BF0E6A" w:rsidRPr="004E74A6">
              <w:rPr>
                <w:rFonts w:ascii="Arial" w:hAnsi="Arial" w:cs="Arial"/>
                <w:b w:val="0"/>
                <w:color w:val="auto"/>
              </w:rPr>
              <w:t>riterium</w:t>
            </w:r>
          </w:p>
        </w:tc>
        <w:tc>
          <w:tcPr>
            <w:tcW w:w="3242" w:type="dxa"/>
            <w:gridSpan w:val="2"/>
          </w:tcPr>
          <w:p w14:paraId="57DCB454" w14:textId="77777777" w:rsidR="00BF0E6A" w:rsidRPr="004E74A6" w:rsidRDefault="00BF0E6A" w:rsidP="00510C41">
            <w:pPr>
              <w:spacing w:line="240" w:lineRule="auto"/>
              <w:rPr>
                <w:rFonts w:ascii="Arial" w:hAnsi="Arial" w:cs="Arial"/>
                <w:b w:val="0"/>
                <w:color w:val="auto"/>
              </w:rPr>
            </w:pPr>
            <w:r w:rsidRPr="004E74A6">
              <w:rPr>
                <w:rFonts w:ascii="Arial" w:hAnsi="Arial" w:cs="Arial"/>
                <w:b w:val="0"/>
                <w:color w:val="auto"/>
              </w:rPr>
              <w:t>Onderdeel</w:t>
            </w:r>
          </w:p>
        </w:tc>
        <w:tc>
          <w:tcPr>
            <w:tcW w:w="3260" w:type="dxa"/>
            <w:gridSpan w:val="2"/>
          </w:tcPr>
          <w:p w14:paraId="48FECCB6" w14:textId="37D2AA24" w:rsidR="001F0580" w:rsidRPr="004E74A6" w:rsidRDefault="00BF0E6A" w:rsidP="00DB39D2">
            <w:pPr>
              <w:spacing w:line="240" w:lineRule="auto"/>
              <w:rPr>
                <w:rFonts w:ascii="Arial" w:hAnsi="Arial" w:cs="Arial"/>
                <w:b w:val="0"/>
                <w:color w:val="auto"/>
              </w:rPr>
            </w:pPr>
            <w:r w:rsidRPr="004E74A6">
              <w:rPr>
                <w:rFonts w:ascii="Arial" w:hAnsi="Arial" w:cs="Arial"/>
                <w:b w:val="0"/>
                <w:color w:val="auto"/>
              </w:rPr>
              <w:t>Maximum</w:t>
            </w:r>
            <w:r w:rsidR="00BF2FDB">
              <w:rPr>
                <w:rFonts w:ascii="Arial" w:hAnsi="Arial" w:cs="Arial"/>
                <w:b w:val="0"/>
                <w:color w:val="auto"/>
              </w:rPr>
              <w:t xml:space="preserve"> </w:t>
            </w:r>
            <w:r w:rsidRPr="004E74A6">
              <w:rPr>
                <w:rFonts w:ascii="Arial" w:hAnsi="Arial" w:cs="Arial"/>
                <w:b w:val="0"/>
                <w:color w:val="auto"/>
              </w:rPr>
              <w:t>aantal</w:t>
            </w:r>
            <w:r w:rsidR="00BF2FDB">
              <w:rPr>
                <w:rFonts w:ascii="Arial" w:hAnsi="Arial" w:cs="Arial"/>
                <w:b w:val="0"/>
                <w:color w:val="auto"/>
              </w:rPr>
              <w:t xml:space="preserve"> te behalen</w:t>
            </w:r>
            <w:r w:rsidRPr="004E74A6">
              <w:rPr>
                <w:rFonts w:ascii="Arial" w:hAnsi="Arial" w:cs="Arial"/>
                <w:b w:val="0"/>
                <w:color w:val="auto"/>
              </w:rPr>
              <w:t xml:space="preserve"> punten</w:t>
            </w:r>
          </w:p>
        </w:tc>
      </w:tr>
      <w:tr w:rsidR="00BF0E6A" w:rsidRPr="004E74A6" w14:paraId="1B9B22B0" w14:textId="77777777" w:rsidTr="00BF2FDB">
        <w:trPr>
          <w:trHeight w:val="405"/>
        </w:trPr>
        <w:tc>
          <w:tcPr>
            <w:tcW w:w="2253" w:type="dxa"/>
            <w:vMerge w:val="restart"/>
          </w:tcPr>
          <w:p w14:paraId="0F87467B" w14:textId="77777777" w:rsidR="00BF0E6A" w:rsidRPr="002D5E59" w:rsidRDefault="00BF0E6A" w:rsidP="00510C41">
            <w:pPr>
              <w:spacing w:line="240" w:lineRule="auto"/>
              <w:rPr>
                <w:rFonts w:ascii="Arial" w:hAnsi="Arial" w:cs="Arial"/>
                <w:b/>
                <w:szCs w:val="18"/>
              </w:rPr>
            </w:pPr>
            <w:r w:rsidRPr="002D5E59">
              <w:rPr>
                <w:rFonts w:ascii="Arial" w:hAnsi="Arial" w:cs="Arial"/>
                <w:b/>
                <w:szCs w:val="18"/>
              </w:rPr>
              <w:t>Kwaliteit (G1)</w:t>
            </w:r>
          </w:p>
        </w:tc>
        <w:tc>
          <w:tcPr>
            <w:tcW w:w="3242" w:type="dxa"/>
            <w:gridSpan w:val="2"/>
          </w:tcPr>
          <w:p w14:paraId="53A784C5" w14:textId="06CBF66F" w:rsidR="002D5E59" w:rsidRPr="00314798" w:rsidRDefault="00BF0E6A" w:rsidP="00314798">
            <w:pPr>
              <w:pStyle w:val="Lijstalinea"/>
              <w:numPr>
                <w:ilvl w:val="0"/>
                <w:numId w:val="54"/>
              </w:numPr>
              <w:ind w:left="316" w:hanging="284"/>
              <w:rPr>
                <w:rFonts w:ascii="Arial" w:hAnsi="Arial" w:cs="Arial"/>
                <w:sz w:val="18"/>
                <w:szCs w:val="18"/>
              </w:rPr>
            </w:pPr>
            <w:r w:rsidRPr="00A6519E">
              <w:rPr>
                <w:rFonts w:ascii="Arial" w:hAnsi="Arial" w:cs="Arial"/>
                <w:sz w:val="18"/>
                <w:szCs w:val="18"/>
                <w:lang w:val="nl-NL"/>
              </w:rPr>
              <w:t>Plan van Aanpak</w:t>
            </w:r>
            <w:r w:rsidR="002D5E59" w:rsidRPr="00A6519E">
              <w:rPr>
                <w:rFonts w:ascii="Arial" w:hAnsi="Arial" w:cs="Arial"/>
                <w:sz w:val="18"/>
                <w:szCs w:val="18"/>
                <w:lang w:val="nl-NL"/>
              </w:rPr>
              <w:t xml:space="preserve"> </w:t>
            </w:r>
          </w:p>
        </w:tc>
        <w:tc>
          <w:tcPr>
            <w:tcW w:w="3260" w:type="dxa"/>
            <w:gridSpan w:val="2"/>
          </w:tcPr>
          <w:p w14:paraId="0F498CD2" w14:textId="71E54601" w:rsidR="00BF0E6A" w:rsidRDefault="00314798" w:rsidP="00510C41">
            <w:pPr>
              <w:spacing w:line="240" w:lineRule="auto"/>
              <w:rPr>
                <w:rFonts w:ascii="Arial" w:hAnsi="Arial" w:cs="Arial"/>
              </w:rPr>
            </w:pPr>
            <w:r>
              <w:rPr>
                <w:rFonts w:ascii="Arial" w:hAnsi="Arial" w:cs="Arial"/>
              </w:rPr>
              <w:t>20</w:t>
            </w:r>
            <w:r w:rsidR="00171064">
              <w:rPr>
                <w:rFonts w:ascii="Arial" w:hAnsi="Arial" w:cs="Arial"/>
              </w:rPr>
              <w:t>0</w:t>
            </w:r>
          </w:p>
          <w:p w14:paraId="5C9D5A39" w14:textId="17694765" w:rsidR="002D5E59" w:rsidRPr="004E74A6" w:rsidRDefault="002D5E59" w:rsidP="00510C41">
            <w:pPr>
              <w:spacing w:line="240" w:lineRule="auto"/>
              <w:rPr>
                <w:rFonts w:ascii="Arial" w:hAnsi="Arial" w:cs="Arial"/>
              </w:rPr>
            </w:pPr>
          </w:p>
        </w:tc>
      </w:tr>
      <w:tr w:rsidR="00BF0E6A" w:rsidRPr="004E74A6" w14:paraId="0A2794F1" w14:textId="77777777" w:rsidTr="00BF2FDB">
        <w:trPr>
          <w:trHeight w:val="405"/>
        </w:trPr>
        <w:tc>
          <w:tcPr>
            <w:tcW w:w="2253" w:type="dxa"/>
            <w:vMerge/>
          </w:tcPr>
          <w:p w14:paraId="298E7595" w14:textId="77777777" w:rsidR="00BF0E6A" w:rsidRPr="002D5E59" w:rsidRDefault="00BF0E6A" w:rsidP="00510C41">
            <w:pPr>
              <w:spacing w:line="240" w:lineRule="auto"/>
              <w:rPr>
                <w:rFonts w:ascii="Arial" w:hAnsi="Arial" w:cs="Arial"/>
                <w:b/>
                <w:szCs w:val="18"/>
              </w:rPr>
            </w:pPr>
          </w:p>
        </w:tc>
        <w:tc>
          <w:tcPr>
            <w:tcW w:w="3242" w:type="dxa"/>
            <w:gridSpan w:val="2"/>
          </w:tcPr>
          <w:p w14:paraId="59419F15" w14:textId="379974EE" w:rsidR="00BF0E6A" w:rsidRDefault="00BF0E6A" w:rsidP="00510C41">
            <w:pPr>
              <w:pStyle w:val="Lijstalinea"/>
              <w:numPr>
                <w:ilvl w:val="0"/>
                <w:numId w:val="54"/>
              </w:numPr>
              <w:ind w:left="316" w:hanging="284"/>
              <w:rPr>
                <w:rFonts w:ascii="Arial" w:hAnsi="Arial" w:cs="Arial"/>
                <w:sz w:val="18"/>
                <w:szCs w:val="18"/>
              </w:rPr>
            </w:pPr>
            <w:proofErr w:type="spellStart"/>
            <w:r w:rsidRPr="002D5E59">
              <w:rPr>
                <w:rFonts w:ascii="Arial" w:hAnsi="Arial" w:cs="Arial"/>
                <w:sz w:val="18"/>
                <w:szCs w:val="18"/>
              </w:rPr>
              <w:t>Projectteam</w:t>
            </w:r>
            <w:proofErr w:type="spellEnd"/>
          </w:p>
          <w:p w14:paraId="4689763F" w14:textId="77777777" w:rsidR="00314798" w:rsidRDefault="00314798" w:rsidP="00314798">
            <w:pPr>
              <w:pStyle w:val="Lijstalinea"/>
              <w:ind w:left="316"/>
              <w:rPr>
                <w:rFonts w:ascii="Arial" w:hAnsi="Arial" w:cs="Arial"/>
                <w:sz w:val="18"/>
                <w:szCs w:val="18"/>
              </w:rPr>
            </w:pPr>
          </w:p>
          <w:p w14:paraId="24FF394B" w14:textId="10E3D283" w:rsidR="002D5E59" w:rsidRPr="00DB39D2" w:rsidRDefault="002D5E59" w:rsidP="00DB39D2">
            <w:pPr>
              <w:pStyle w:val="Lijstalinea"/>
              <w:numPr>
                <w:ilvl w:val="0"/>
                <w:numId w:val="54"/>
              </w:numPr>
              <w:ind w:left="316" w:hanging="284"/>
              <w:rPr>
                <w:rFonts w:ascii="Arial" w:hAnsi="Arial" w:cs="Arial"/>
                <w:sz w:val="18"/>
                <w:szCs w:val="18"/>
              </w:rPr>
            </w:pPr>
            <w:r>
              <w:rPr>
                <w:rFonts w:ascii="Arial" w:hAnsi="Arial" w:cs="Arial"/>
                <w:sz w:val="18"/>
                <w:szCs w:val="18"/>
              </w:rPr>
              <w:t>MVOI</w:t>
            </w:r>
          </w:p>
          <w:p w14:paraId="4580CD2F" w14:textId="77777777" w:rsidR="00BF0E6A" w:rsidRPr="00A6519E" w:rsidRDefault="00BF0E6A" w:rsidP="00510C41">
            <w:pPr>
              <w:spacing w:line="240" w:lineRule="auto"/>
              <w:rPr>
                <w:rFonts w:ascii="Arial" w:hAnsi="Arial" w:cs="Arial"/>
                <w:szCs w:val="18"/>
                <w:lang w:val="en-GB"/>
              </w:rPr>
            </w:pPr>
          </w:p>
        </w:tc>
        <w:tc>
          <w:tcPr>
            <w:tcW w:w="3260" w:type="dxa"/>
            <w:gridSpan w:val="2"/>
          </w:tcPr>
          <w:p w14:paraId="794C54C5" w14:textId="0E725E53" w:rsidR="00BF0E6A" w:rsidRPr="004E74A6" w:rsidRDefault="00171064" w:rsidP="00510C41">
            <w:pPr>
              <w:spacing w:line="240" w:lineRule="auto"/>
              <w:rPr>
                <w:rFonts w:ascii="Arial" w:hAnsi="Arial" w:cs="Arial"/>
              </w:rPr>
            </w:pPr>
            <w:r>
              <w:rPr>
                <w:rFonts w:ascii="Arial" w:hAnsi="Arial" w:cs="Arial"/>
              </w:rPr>
              <w:t>250</w:t>
            </w:r>
          </w:p>
          <w:p w14:paraId="2C49864D" w14:textId="77777777" w:rsidR="00314798" w:rsidRDefault="00314798" w:rsidP="00510C41">
            <w:pPr>
              <w:spacing w:line="240" w:lineRule="auto"/>
              <w:rPr>
                <w:rFonts w:ascii="Arial" w:hAnsi="Arial" w:cs="Arial"/>
              </w:rPr>
            </w:pPr>
          </w:p>
          <w:p w14:paraId="610675EA" w14:textId="5BB53E56" w:rsidR="00BF0E6A" w:rsidRDefault="0016326A" w:rsidP="00510C41">
            <w:pPr>
              <w:spacing w:line="240" w:lineRule="auto"/>
              <w:rPr>
                <w:rFonts w:ascii="Arial" w:hAnsi="Arial" w:cs="Arial"/>
              </w:rPr>
            </w:pPr>
            <w:r>
              <w:rPr>
                <w:rFonts w:ascii="Arial" w:hAnsi="Arial" w:cs="Arial"/>
              </w:rPr>
              <w:t>10</w:t>
            </w:r>
            <w:r w:rsidR="00E51189">
              <w:rPr>
                <w:rFonts w:ascii="Arial" w:hAnsi="Arial" w:cs="Arial"/>
              </w:rPr>
              <w:t>0</w:t>
            </w:r>
          </w:p>
          <w:p w14:paraId="005CFB76" w14:textId="59C45FB4" w:rsidR="002D5E59" w:rsidRPr="004E74A6" w:rsidRDefault="002D5E59" w:rsidP="00510C41">
            <w:pPr>
              <w:spacing w:line="240" w:lineRule="auto"/>
              <w:rPr>
                <w:rFonts w:ascii="Arial" w:hAnsi="Arial" w:cs="Arial"/>
              </w:rPr>
            </w:pPr>
          </w:p>
        </w:tc>
      </w:tr>
      <w:tr w:rsidR="00BF0E6A" w:rsidRPr="004E74A6" w14:paraId="524BBB0B" w14:textId="77777777" w:rsidTr="00BF2FDB">
        <w:trPr>
          <w:trHeight w:val="375"/>
        </w:trPr>
        <w:tc>
          <w:tcPr>
            <w:tcW w:w="2253" w:type="dxa"/>
          </w:tcPr>
          <w:p w14:paraId="2B89A870" w14:textId="77777777" w:rsidR="00BF0E6A" w:rsidRPr="004E74A6" w:rsidRDefault="00BF0E6A" w:rsidP="00510C41">
            <w:pPr>
              <w:spacing w:line="240" w:lineRule="auto"/>
              <w:rPr>
                <w:rFonts w:ascii="Arial" w:hAnsi="Arial" w:cs="Arial"/>
                <w:b/>
              </w:rPr>
            </w:pPr>
            <w:r w:rsidRPr="004E74A6">
              <w:rPr>
                <w:rFonts w:ascii="Arial" w:hAnsi="Arial" w:cs="Arial"/>
                <w:b/>
              </w:rPr>
              <w:t>Prijs (G2)</w:t>
            </w:r>
          </w:p>
        </w:tc>
        <w:tc>
          <w:tcPr>
            <w:tcW w:w="3242" w:type="dxa"/>
            <w:gridSpan w:val="2"/>
          </w:tcPr>
          <w:p w14:paraId="5B0F8C18" w14:textId="5656B0E9" w:rsidR="00BF0E6A" w:rsidRPr="004E74A6" w:rsidRDefault="00BF0E6A" w:rsidP="00510C41">
            <w:pPr>
              <w:spacing w:line="240" w:lineRule="auto"/>
              <w:ind w:left="32"/>
              <w:rPr>
                <w:rFonts w:ascii="Arial" w:hAnsi="Arial" w:cs="Arial"/>
              </w:rPr>
            </w:pPr>
            <w:r w:rsidRPr="004E74A6">
              <w:rPr>
                <w:rFonts w:ascii="Arial" w:hAnsi="Arial" w:cs="Arial"/>
              </w:rPr>
              <w:t>Inschrijfbiljet en Inschrijfstaat</w:t>
            </w:r>
          </w:p>
        </w:tc>
        <w:tc>
          <w:tcPr>
            <w:tcW w:w="3260" w:type="dxa"/>
            <w:gridSpan w:val="2"/>
          </w:tcPr>
          <w:p w14:paraId="7E7E673E" w14:textId="59D5B3EB" w:rsidR="00BF0E6A" w:rsidRPr="004E74A6" w:rsidRDefault="0016326A" w:rsidP="00510C41">
            <w:pPr>
              <w:spacing w:line="240" w:lineRule="auto"/>
              <w:rPr>
                <w:rFonts w:ascii="Arial" w:hAnsi="Arial" w:cs="Arial"/>
              </w:rPr>
            </w:pPr>
            <w:r>
              <w:rPr>
                <w:rFonts w:ascii="Arial" w:hAnsi="Arial" w:cs="Arial"/>
              </w:rPr>
              <w:t>45</w:t>
            </w:r>
            <w:r w:rsidR="00745D7C">
              <w:rPr>
                <w:rFonts w:ascii="Arial" w:hAnsi="Arial" w:cs="Arial"/>
              </w:rPr>
              <w:t>0</w:t>
            </w:r>
          </w:p>
        </w:tc>
      </w:tr>
      <w:tr w:rsidR="00BF0E6A" w:rsidRPr="004E74A6" w14:paraId="5EA62A69" w14:textId="77777777" w:rsidTr="00BF2FDB">
        <w:trPr>
          <w:gridAfter w:val="1"/>
          <w:wAfter w:w="7" w:type="dxa"/>
          <w:trHeight w:val="375"/>
        </w:trPr>
        <w:tc>
          <w:tcPr>
            <w:tcW w:w="5488" w:type="dxa"/>
            <w:gridSpan w:val="2"/>
          </w:tcPr>
          <w:p w14:paraId="3E538936" w14:textId="77777777" w:rsidR="00BF0E6A" w:rsidRPr="004E74A6" w:rsidRDefault="00BF0E6A" w:rsidP="00510C41">
            <w:pPr>
              <w:spacing w:line="240" w:lineRule="auto"/>
              <w:rPr>
                <w:rFonts w:ascii="Arial" w:hAnsi="Arial" w:cs="Arial"/>
                <w:b/>
              </w:rPr>
            </w:pPr>
            <w:r w:rsidRPr="004E74A6">
              <w:rPr>
                <w:rFonts w:ascii="Arial" w:hAnsi="Arial" w:cs="Arial"/>
                <w:b/>
              </w:rPr>
              <w:t>Totaal</w:t>
            </w:r>
          </w:p>
        </w:tc>
        <w:tc>
          <w:tcPr>
            <w:tcW w:w="3260" w:type="dxa"/>
            <w:gridSpan w:val="2"/>
          </w:tcPr>
          <w:p w14:paraId="25C3ABE5" w14:textId="6CAC2BC3" w:rsidR="00BF0E6A" w:rsidRPr="004E74A6" w:rsidRDefault="00BF0E6A" w:rsidP="00510C41">
            <w:pPr>
              <w:spacing w:line="240" w:lineRule="auto"/>
              <w:rPr>
                <w:rFonts w:ascii="Arial" w:hAnsi="Arial" w:cs="Arial"/>
                <w:b/>
              </w:rPr>
            </w:pPr>
            <w:r w:rsidRPr="004E74A6">
              <w:rPr>
                <w:rFonts w:ascii="Arial" w:hAnsi="Arial" w:cs="Arial"/>
                <w:b/>
              </w:rPr>
              <w:t>1000</w:t>
            </w:r>
          </w:p>
        </w:tc>
      </w:tr>
    </w:tbl>
    <w:p w14:paraId="27B5DD28" w14:textId="77777777" w:rsidR="00BF0E6A" w:rsidRPr="004E74A6" w:rsidRDefault="00BF0E6A" w:rsidP="00510C41">
      <w:pPr>
        <w:spacing w:line="240" w:lineRule="auto"/>
        <w:rPr>
          <w:rFonts w:ascii="Arial" w:hAnsi="Arial" w:cs="Arial"/>
          <w:b/>
        </w:rPr>
      </w:pPr>
      <w:r w:rsidRPr="004E74A6">
        <w:rPr>
          <w:rFonts w:ascii="Arial" w:hAnsi="Arial" w:cs="Arial"/>
          <w:b/>
        </w:rPr>
        <w:t>Tabel: Beoordelingskader</w:t>
      </w:r>
    </w:p>
    <w:p w14:paraId="1279A43F" w14:textId="77777777" w:rsidR="00CE3E16" w:rsidRPr="004E74A6" w:rsidRDefault="00CE3E16" w:rsidP="00076459">
      <w:pPr>
        <w:pStyle w:val="Kop2"/>
      </w:pPr>
      <w:bookmarkStart w:id="127" w:name="_Toc448087055"/>
      <w:bookmarkStart w:id="128" w:name="_Toc448169660"/>
      <w:bookmarkStart w:id="129" w:name="_Toc5907389"/>
      <w:bookmarkStart w:id="130" w:name="_Toc12976885"/>
      <w:bookmarkStart w:id="131" w:name="_Toc141265888"/>
      <w:r w:rsidRPr="004E74A6">
        <w:t>Beoordelingsprocedure</w:t>
      </w:r>
      <w:bookmarkEnd w:id="127"/>
      <w:bookmarkEnd w:id="128"/>
      <w:bookmarkEnd w:id="129"/>
      <w:bookmarkEnd w:id="130"/>
      <w:bookmarkEnd w:id="131"/>
    </w:p>
    <w:p w14:paraId="55B2E065" w14:textId="248B7DFB" w:rsidR="00EF1FC0" w:rsidRPr="004E74A6" w:rsidRDefault="00CE3E16" w:rsidP="00510C41">
      <w:pPr>
        <w:spacing w:line="240" w:lineRule="auto"/>
        <w:rPr>
          <w:rFonts w:ascii="Arial" w:hAnsi="Arial" w:cs="Arial"/>
        </w:rPr>
      </w:pPr>
      <w:r w:rsidRPr="004E74A6">
        <w:rPr>
          <w:rFonts w:ascii="Arial" w:hAnsi="Arial" w:cs="Arial"/>
        </w:rPr>
        <w:t xml:space="preserve">Voor de kwalitatieve beoordeling van de Inschrijvingen wordt een beoordelingscommissie samengesteld. In eerste instantie zullen de leden van de beoordelingscommissie de Inschrijvingen individueel beoordelen op het Schriftelijke deel van het criterium </w:t>
      </w:r>
      <w:r w:rsidR="002D5E59">
        <w:rPr>
          <w:rFonts w:ascii="Arial" w:hAnsi="Arial" w:cs="Arial"/>
        </w:rPr>
        <w:t>“</w:t>
      </w:r>
      <w:r w:rsidRPr="004E74A6">
        <w:rPr>
          <w:rFonts w:ascii="Arial" w:hAnsi="Arial" w:cs="Arial"/>
        </w:rPr>
        <w:t>Kwaliteit</w:t>
      </w:r>
      <w:r w:rsidR="002D5E59">
        <w:rPr>
          <w:rFonts w:ascii="Arial" w:hAnsi="Arial" w:cs="Arial"/>
        </w:rPr>
        <w:t>”</w:t>
      </w:r>
      <w:r w:rsidRPr="004E74A6">
        <w:rPr>
          <w:rFonts w:ascii="Arial" w:hAnsi="Arial" w:cs="Arial"/>
        </w:rPr>
        <w:t xml:space="preserve">. De beoordelingscommissie beoordeelt de kwaliteit zonder kennis te hebben genomen van de prijzen. </w:t>
      </w:r>
    </w:p>
    <w:p w14:paraId="6608457B" w14:textId="0C4EC87C" w:rsidR="00CE3E16" w:rsidRPr="004E74A6" w:rsidRDefault="00CE3E16" w:rsidP="00510C41">
      <w:pPr>
        <w:spacing w:line="240" w:lineRule="auto"/>
        <w:rPr>
          <w:rFonts w:ascii="Arial" w:hAnsi="Arial" w:cs="Arial"/>
        </w:rPr>
      </w:pPr>
      <w:r w:rsidRPr="004E74A6">
        <w:rPr>
          <w:rFonts w:ascii="Arial" w:hAnsi="Arial" w:cs="Arial"/>
        </w:rPr>
        <w:t xml:space="preserve">Vervolgens worden de definitieve scores plenair, met alle leden van de beoordelingscommissie gezamenlijk, op basis van consensus vastgesteld. Er wordt </w:t>
      </w:r>
      <w:r w:rsidR="00326E06" w:rsidRPr="004E74A6">
        <w:rPr>
          <w:rFonts w:ascii="Arial" w:hAnsi="Arial" w:cs="Arial"/>
        </w:rPr>
        <w:t xml:space="preserve">per </w:t>
      </w:r>
      <w:proofErr w:type="spellStart"/>
      <w:r w:rsidR="00326E06" w:rsidRPr="004E74A6">
        <w:rPr>
          <w:rFonts w:ascii="Arial" w:hAnsi="Arial" w:cs="Arial"/>
        </w:rPr>
        <w:t>subgunningscriterium</w:t>
      </w:r>
      <w:proofErr w:type="spellEnd"/>
      <w:r w:rsidR="00326E06" w:rsidRPr="004E74A6">
        <w:rPr>
          <w:rFonts w:ascii="Arial" w:hAnsi="Arial" w:cs="Arial"/>
        </w:rPr>
        <w:t xml:space="preserve"> </w:t>
      </w:r>
      <w:r w:rsidRPr="004E74A6">
        <w:rPr>
          <w:rFonts w:ascii="Arial" w:hAnsi="Arial" w:cs="Arial"/>
        </w:rPr>
        <w:t>dus geen gemiddelde score berekend.</w:t>
      </w:r>
    </w:p>
    <w:p w14:paraId="665E7F0F" w14:textId="690B775A" w:rsidR="00CE3E16" w:rsidRDefault="00CE3E16" w:rsidP="00510C41">
      <w:pPr>
        <w:spacing w:line="240" w:lineRule="auto"/>
        <w:rPr>
          <w:rFonts w:ascii="Arial" w:hAnsi="Arial" w:cs="Arial"/>
        </w:rPr>
      </w:pPr>
    </w:p>
    <w:p w14:paraId="11C0A0CE" w14:textId="4E6ED2FD" w:rsidR="00CE3E16" w:rsidRPr="004E74A6" w:rsidRDefault="00CE3E16" w:rsidP="00510C41">
      <w:pPr>
        <w:spacing w:line="240" w:lineRule="auto"/>
        <w:rPr>
          <w:rFonts w:ascii="Arial" w:hAnsi="Arial" w:cs="Arial"/>
        </w:rPr>
      </w:pPr>
      <w:r w:rsidRPr="00A13950">
        <w:rPr>
          <w:rFonts w:ascii="Arial" w:hAnsi="Arial" w:cs="Arial"/>
        </w:rPr>
        <w:t>Na de beoordeling van het schriftelijke deel van de kwaliteit, worden de scores van het criterium Prijs</w:t>
      </w:r>
      <w:r w:rsidR="00820F29" w:rsidRPr="00A13950">
        <w:rPr>
          <w:rFonts w:ascii="Arial" w:hAnsi="Arial" w:cs="Arial"/>
        </w:rPr>
        <w:t xml:space="preserve"> </w:t>
      </w:r>
      <w:r w:rsidRPr="00A13950">
        <w:rPr>
          <w:rFonts w:ascii="Arial" w:hAnsi="Arial" w:cs="Arial"/>
        </w:rPr>
        <w:t>berekend door de inkoper en een voorlopige ranking opgesteld</w:t>
      </w:r>
      <w:r w:rsidR="0072746F" w:rsidRPr="00A13950">
        <w:rPr>
          <w:rFonts w:ascii="Arial" w:hAnsi="Arial" w:cs="Arial"/>
        </w:rPr>
        <w:t xml:space="preserve"> door de punten voor </w:t>
      </w:r>
      <w:r w:rsidRPr="00A13950">
        <w:rPr>
          <w:rFonts w:ascii="Arial" w:hAnsi="Arial" w:cs="Arial"/>
        </w:rPr>
        <w:t xml:space="preserve">het gehele </w:t>
      </w:r>
      <w:r w:rsidR="00F63478" w:rsidRPr="00A13950">
        <w:rPr>
          <w:rFonts w:ascii="Arial" w:hAnsi="Arial" w:cs="Arial"/>
        </w:rPr>
        <w:t>cr</w:t>
      </w:r>
      <w:r w:rsidRPr="00A13950">
        <w:rPr>
          <w:rFonts w:ascii="Arial" w:hAnsi="Arial" w:cs="Arial"/>
        </w:rPr>
        <w:t>iterium</w:t>
      </w:r>
      <w:r w:rsidRPr="004E74A6">
        <w:rPr>
          <w:rFonts w:ascii="Arial" w:hAnsi="Arial" w:cs="Arial"/>
        </w:rPr>
        <w:t xml:space="preserve"> Kwaliteit</w:t>
      </w:r>
      <w:r w:rsidR="0072746F" w:rsidRPr="004E74A6">
        <w:rPr>
          <w:rFonts w:ascii="Arial" w:hAnsi="Arial" w:cs="Arial"/>
        </w:rPr>
        <w:t xml:space="preserve"> op te tellen </w:t>
      </w:r>
      <w:r w:rsidRPr="004E74A6">
        <w:rPr>
          <w:rFonts w:ascii="Arial" w:hAnsi="Arial" w:cs="Arial"/>
        </w:rPr>
        <w:t>bij de punten toegekend aan het criterium Prijs</w:t>
      </w:r>
      <w:r w:rsidR="0072746F" w:rsidRPr="004E74A6">
        <w:rPr>
          <w:rFonts w:ascii="Arial" w:hAnsi="Arial" w:cs="Arial"/>
        </w:rPr>
        <w:t>. Hierdoor</w:t>
      </w:r>
      <w:r w:rsidRPr="004E74A6">
        <w:rPr>
          <w:rFonts w:ascii="Arial" w:hAnsi="Arial" w:cs="Arial"/>
        </w:rPr>
        <w:t xml:space="preserve"> komt een tota</w:t>
      </w:r>
      <w:r w:rsidR="00542801">
        <w:rPr>
          <w:rFonts w:ascii="Arial" w:hAnsi="Arial" w:cs="Arial"/>
        </w:rPr>
        <w:t>a</w:t>
      </w:r>
      <w:r w:rsidRPr="004E74A6">
        <w:rPr>
          <w:rFonts w:ascii="Arial" w:hAnsi="Arial" w:cs="Arial"/>
        </w:rPr>
        <w:t>lscore per Inschrijver tot stand. De Inschrijving met het hoogste punten</w:t>
      </w:r>
      <w:r w:rsidR="0072746F" w:rsidRPr="004E74A6">
        <w:rPr>
          <w:rFonts w:ascii="Arial" w:hAnsi="Arial" w:cs="Arial"/>
        </w:rPr>
        <w:t>totaal</w:t>
      </w:r>
      <w:r w:rsidRPr="004E74A6">
        <w:rPr>
          <w:rFonts w:ascii="Arial" w:hAnsi="Arial" w:cs="Arial"/>
        </w:rPr>
        <w:t xml:space="preserve"> is de economisch meest voordelige.</w:t>
      </w:r>
    </w:p>
    <w:p w14:paraId="25E5CAF7" w14:textId="77777777" w:rsidR="00CE3E16" w:rsidRPr="004E74A6" w:rsidRDefault="00CE3E16" w:rsidP="00510C41">
      <w:pPr>
        <w:spacing w:line="240" w:lineRule="auto"/>
        <w:rPr>
          <w:rFonts w:ascii="Arial" w:hAnsi="Arial" w:cs="Arial"/>
        </w:rPr>
      </w:pPr>
    </w:p>
    <w:p w14:paraId="7BA82E2F" w14:textId="3E353B59" w:rsidR="00CE3E16" w:rsidRPr="004E74A6" w:rsidRDefault="00CE3E16" w:rsidP="00510C41">
      <w:pPr>
        <w:spacing w:line="240" w:lineRule="auto"/>
        <w:rPr>
          <w:rFonts w:ascii="Arial" w:hAnsi="Arial" w:cs="Arial"/>
        </w:rPr>
      </w:pPr>
      <w:r w:rsidRPr="004E74A6">
        <w:rPr>
          <w:rFonts w:ascii="Arial" w:hAnsi="Arial" w:cs="Arial"/>
        </w:rPr>
        <w:t>Indien meerdere Inschrijvingen met een gelijk puntenaantal gerangschikt worden</w:t>
      </w:r>
      <w:r w:rsidR="00820F29">
        <w:rPr>
          <w:rFonts w:ascii="Arial" w:hAnsi="Arial" w:cs="Arial"/>
        </w:rPr>
        <w:t xml:space="preserve"> </w:t>
      </w:r>
      <w:r w:rsidRPr="004E74A6">
        <w:rPr>
          <w:rFonts w:ascii="Arial" w:hAnsi="Arial" w:cs="Arial"/>
        </w:rPr>
        <w:t xml:space="preserve">en het op basis hiervan voor de Aanbestedende dienst onmogelijk is een Gunningsbeslissing te nemen, geeft het aantal punten op het criterium </w:t>
      </w:r>
      <w:r w:rsidR="00F63478">
        <w:rPr>
          <w:rFonts w:ascii="Arial" w:hAnsi="Arial" w:cs="Arial"/>
        </w:rPr>
        <w:t>“</w:t>
      </w:r>
      <w:r w:rsidRPr="004E74A6">
        <w:rPr>
          <w:rFonts w:ascii="Arial" w:hAnsi="Arial" w:cs="Arial"/>
        </w:rPr>
        <w:t>Kwaliteit</w:t>
      </w:r>
      <w:r w:rsidR="00F63478">
        <w:rPr>
          <w:rFonts w:ascii="Arial" w:hAnsi="Arial" w:cs="Arial"/>
        </w:rPr>
        <w:t>”</w:t>
      </w:r>
      <w:r w:rsidR="001B0015">
        <w:rPr>
          <w:rFonts w:ascii="Arial" w:hAnsi="Arial" w:cs="Arial"/>
        </w:rPr>
        <w:t xml:space="preserve"> onderdeel “Projectteam”</w:t>
      </w:r>
      <w:r w:rsidR="00F63478">
        <w:rPr>
          <w:rFonts w:ascii="Arial" w:hAnsi="Arial" w:cs="Arial"/>
        </w:rPr>
        <w:t xml:space="preserve"> (G1</w:t>
      </w:r>
      <w:r w:rsidR="001B0015">
        <w:rPr>
          <w:rFonts w:ascii="Arial" w:hAnsi="Arial" w:cs="Arial"/>
        </w:rPr>
        <w:t>.2</w:t>
      </w:r>
      <w:r w:rsidR="00F63478">
        <w:rPr>
          <w:rFonts w:ascii="Arial" w:hAnsi="Arial" w:cs="Arial"/>
        </w:rPr>
        <w:t>)</w:t>
      </w:r>
      <w:r w:rsidRPr="004E74A6">
        <w:rPr>
          <w:rFonts w:ascii="Arial" w:hAnsi="Arial" w:cs="Arial"/>
        </w:rPr>
        <w:t xml:space="preserve"> de doorslag. Indien dat geen uitsluitsel geeft</w:t>
      </w:r>
      <w:r w:rsidR="00CD0C69" w:rsidRPr="004E74A6">
        <w:rPr>
          <w:rFonts w:ascii="Arial" w:hAnsi="Arial" w:cs="Arial"/>
        </w:rPr>
        <w:t>,</w:t>
      </w:r>
      <w:r w:rsidRPr="004E74A6">
        <w:rPr>
          <w:rFonts w:ascii="Arial" w:hAnsi="Arial" w:cs="Arial"/>
        </w:rPr>
        <w:t xml:space="preserve"> </w:t>
      </w:r>
      <w:r w:rsidR="001B0015">
        <w:rPr>
          <w:rFonts w:ascii="Arial" w:hAnsi="Arial" w:cs="Arial"/>
        </w:rPr>
        <w:t xml:space="preserve">geeft onderdeel “Plan van Aanpak” (G1.1) de doorslag. Indien ook dat geen uitsluitsel geeft, </w:t>
      </w:r>
      <w:r w:rsidRPr="004E74A6">
        <w:rPr>
          <w:rFonts w:ascii="Arial" w:hAnsi="Arial" w:cs="Arial"/>
        </w:rPr>
        <w:t xml:space="preserve">zal er worden geloot. </w:t>
      </w:r>
    </w:p>
    <w:p w14:paraId="7E00B3B6" w14:textId="77777777" w:rsidR="00CE3E16" w:rsidRPr="004E74A6" w:rsidRDefault="00CE3E16" w:rsidP="00510C41">
      <w:pPr>
        <w:spacing w:line="240" w:lineRule="auto"/>
        <w:rPr>
          <w:rFonts w:ascii="Arial" w:hAnsi="Arial" w:cs="Arial"/>
        </w:rPr>
      </w:pPr>
    </w:p>
    <w:p w14:paraId="7BFB4A05" w14:textId="0CA108BC" w:rsidR="00CE3E16" w:rsidRPr="004E74A6" w:rsidRDefault="00CE3E16" w:rsidP="00510C41">
      <w:pPr>
        <w:spacing w:line="240" w:lineRule="auto"/>
        <w:rPr>
          <w:rFonts w:ascii="Arial" w:hAnsi="Arial" w:cs="Arial"/>
        </w:rPr>
      </w:pPr>
      <w:r w:rsidRPr="004E74A6">
        <w:rPr>
          <w:rFonts w:ascii="Arial" w:hAnsi="Arial" w:cs="Arial"/>
        </w:rPr>
        <w:t>De prijzen</w:t>
      </w:r>
      <w:r w:rsidR="00F63478">
        <w:rPr>
          <w:rFonts w:ascii="Arial" w:hAnsi="Arial" w:cs="Arial"/>
        </w:rPr>
        <w:t>/tarieven</w:t>
      </w:r>
      <w:r w:rsidRPr="004E74A6">
        <w:rPr>
          <w:rFonts w:ascii="Arial" w:hAnsi="Arial" w:cs="Arial"/>
        </w:rPr>
        <w:t xml:space="preserve"> van de ter zijde gelegde Inschrijvingen worden niet bij de beoordeling betrokken. Indien een Inschrijver tijdens of na de beoordelingsprocedure wordt uitgesloten dan worden, indien uitsluiting kan leiden tot een andere score bij de andere Inschrijvers, de punten voor het criterium </w:t>
      </w:r>
      <w:r w:rsidR="00F63478">
        <w:rPr>
          <w:rFonts w:ascii="Arial" w:hAnsi="Arial" w:cs="Arial"/>
        </w:rPr>
        <w:t>“</w:t>
      </w:r>
      <w:r w:rsidRPr="004E74A6">
        <w:rPr>
          <w:rFonts w:ascii="Arial" w:hAnsi="Arial" w:cs="Arial"/>
        </w:rPr>
        <w:t>Prijs</w:t>
      </w:r>
      <w:r w:rsidR="00F63478">
        <w:rPr>
          <w:rFonts w:ascii="Arial" w:hAnsi="Arial" w:cs="Arial"/>
        </w:rPr>
        <w:t>” (G2)</w:t>
      </w:r>
      <w:r w:rsidRPr="004E74A6">
        <w:rPr>
          <w:rFonts w:ascii="Arial" w:hAnsi="Arial" w:cs="Arial"/>
        </w:rPr>
        <w:t xml:space="preserve"> opnieuw berekend. De punten voor de onderdelen van het criterium </w:t>
      </w:r>
      <w:r w:rsidR="00F63478">
        <w:rPr>
          <w:rFonts w:ascii="Arial" w:hAnsi="Arial" w:cs="Arial"/>
        </w:rPr>
        <w:t>K</w:t>
      </w:r>
      <w:r w:rsidRPr="004E74A6">
        <w:rPr>
          <w:rFonts w:ascii="Arial" w:hAnsi="Arial" w:cs="Arial"/>
        </w:rPr>
        <w:t>waliteit blijven staan, er vindt dus geen herbeoordeling plaats. Dit geldt ook indien de voorlopig winnende Inschrijver tijdens de verificatie voorafgaand aan de definitieve gunning alsnog wordt uitgesloten.</w:t>
      </w:r>
    </w:p>
    <w:p w14:paraId="72539A39" w14:textId="70E5182F" w:rsidR="00CE3E16" w:rsidRPr="004E74A6" w:rsidRDefault="00CE3E16" w:rsidP="00076459">
      <w:pPr>
        <w:pStyle w:val="Kop2"/>
      </w:pPr>
      <w:bookmarkStart w:id="132" w:name="_Toc448087057"/>
      <w:bookmarkStart w:id="133" w:name="_Toc448169662"/>
      <w:bookmarkStart w:id="134" w:name="_Toc5907390"/>
      <w:bookmarkStart w:id="135" w:name="_Toc12976886"/>
      <w:bookmarkStart w:id="136" w:name="_Toc141265889"/>
      <w:r w:rsidRPr="004E74A6">
        <w:t>Kwaliteit</w:t>
      </w:r>
      <w:bookmarkEnd w:id="132"/>
      <w:bookmarkEnd w:id="133"/>
      <w:bookmarkEnd w:id="134"/>
      <w:bookmarkEnd w:id="135"/>
      <w:bookmarkEnd w:id="136"/>
      <w:r w:rsidRPr="004E74A6">
        <w:t xml:space="preserve"> </w:t>
      </w:r>
    </w:p>
    <w:p w14:paraId="0C507904" w14:textId="0B7B963A" w:rsidR="00CE3E16" w:rsidRPr="004E74A6" w:rsidRDefault="00CE3E16" w:rsidP="00510C41">
      <w:pPr>
        <w:spacing w:line="240" w:lineRule="auto"/>
        <w:rPr>
          <w:rFonts w:ascii="Arial" w:hAnsi="Arial" w:cs="Arial"/>
        </w:rPr>
      </w:pPr>
      <w:r w:rsidRPr="004E74A6">
        <w:rPr>
          <w:rFonts w:ascii="Arial" w:hAnsi="Arial" w:cs="Arial"/>
        </w:rPr>
        <w:t>Hieronder worden de verschillende onderdelen</w:t>
      </w:r>
      <w:r w:rsidR="00F63478">
        <w:rPr>
          <w:rFonts w:ascii="Arial" w:hAnsi="Arial" w:cs="Arial"/>
        </w:rPr>
        <w:t>/</w:t>
      </w:r>
      <w:proofErr w:type="spellStart"/>
      <w:r w:rsidR="00F63478">
        <w:rPr>
          <w:rFonts w:ascii="Arial" w:hAnsi="Arial" w:cs="Arial"/>
        </w:rPr>
        <w:t>subgunningscriteria</w:t>
      </w:r>
      <w:proofErr w:type="spellEnd"/>
      <w:r w:rsidRPr="004E74A6">
        <w:rPr>
          <w:rFonts w:ascii="Arial" w:hAnsi="Arial" w:cs="Arial"/>
        </w:rPr>
        <w:t xml:space="preserve"> binnen het criterium Kwaliteit beschreven: hetgeen gewenst wordt door de Aanbestedende dienst, op welke wijze Inschrijver hier invulling aan kan geven en hoe dit door de beoordelingscommissie beoordeeld zal worden. </w:t>
      </w:r>
    </w:p>
    <w:p w14:paraId="6E61E0D8" w14:textId="77777777" w:rsidR="00E93ED3" w:rsidRPr="004E74A6" w:rsidRDefault="00E93ED3" w:rsidP="00510C41">
      <w:pPr>
        <w:spacing w:line="240" w:lineRule="auto"/>
        <w:rPr>
          <w:rFonts w:ascii="Arial" w:hAnsi="Arial" w:cs="Arial"/>
        </w:rPr>
      </w:pPr>
    </w:p>
    <w:p w14:paraId="3BFBA62C" w14:textId="77777777" w:rsidR="00E93ED3" w:rsidRDefault="00E93ED3" w:rsidP="00510C41">
      <w:pPr>
        <w:spacing w:line="240" w:lineRule="auto"/>
        <w:rPr>
          <w:rFonts w:ascii="Arial" w:eastAsiaTheme="minorHAnsi" w:hAnsi="Arial" w:cs="Arial"/>
          <w:b/>
          <w:noProof/>
          <w:spacing w:val="0"/>
          <w:szCs w:val="18"/>
        </w:rPr>
      </w:pPr>
      <w:r w:rsidRPr="004E74A6">
        <w:rPr>
          <w:rFonts w:ascii="Arial" w:eastAsiaTheme="minorHAnsi" w:hAnsi="Arial" w:cs="Arial"/>
          <w:b/>
          <w:noProof/>
          <w:spacing w:val="0"/>
          <w:szCs w:val="18"/>
        </w:rPr>
        <w:t>Beoordeling</w:t>
      </w:r>
    </w:p>
    <w:p w14:paraId="05791BC3" w14:textId="77777777" w:rsidR="000E4064" w:rsidRDefault="000E4064" w:rsidP="00510C41">
      <w:pPr>
        <w:spacing w:line="240" w:lineRule="auto"/>
        <w:rPr>
          <w:rFonts w:ascii="Arial" w:eastAsiaTheme="minorHAnsi" w:hAnsi="Arial" w:cs="Arial"/>
          <w:b/>
          <w:noProof/>
          <w:spacing w:val="0"/>
          <w:szCs w:val="18"/>
        </w:rPr>
      </w:pPr>
    </w:p>
    <w:tbl>
      <w:tblPr>
        <w:tblStyle w:val="Tabelraster"/>
        <w:tblW w:w="0" w:type="auto"/>
        <w:tblLook w:val="04A0" w:firstRow="1" w:lastRow="0" w:firstColumn="1" w:lastColumn="0" w:noHBand="0" w:noVBand="1"/>
      </w:tblPr>
      <w:tblGrid>
        <w:gridCol w:w="837"/>
        <w:gridCol w:w="6104"/>
        <w:gridCol w:w="1026"/>
        <w:gridCol w:w="1027"/>
      </w:tblGrid>
      <w:tr w:rsidR="000E4064" w14:paraId="24419B0F" w14:textId="77777777" w:rsidTr="000E4064">
        <w:tc>
          <w:tcPr>
            <w:tcW w:w="837" w:type="dxa"/>
          </w:tcPr>
          <w:p w14:paraId="616AEF43" w14:textId="0E12E934" w:rsidR="000E4064" w:rsidRDefault="000E4064" w:rsidP="00510C41">
            <w:pPr>
              <w:spacing w:line="240" w:lineRule="auto"/>
              <w:rPr>
                <w:rFonts w:ascii="Arial" w:eastAsiaTheme="minorHAnsi" w:hAnsi="Arial" w:cs="Arial"/>
                <w:b/>
                <w:noProof/>
                <w:spacing w:val="0"/>
                <w:szCs w:val="18"/>
              </w:rPr>
            </w:pPr>
            <w:r w:rsidRPr="004E74A6">
              <w:rPr>
                <w:rFonts w:ascii="Arial" w:eastAsiaTheme="minorHAnsi" w:hAnsi="Arial" w:cs="Arial"/>
                <w:b/>
                <w:noProof/>
                <w:spacing w:val="0"/>
                <w:szCs w:val="18"/>
              </w:rPr>
              <w:t>Subcri-</w:t>
            </w:r>
            <w:r>
              <w:rPr>
                <w:rFonts w:ascii="Arial" w:eastAsiaTheme="minorHAnsi" w:hAnsi="Arial" w:cs="Arial"/>
                <w:b/>
                <w:noProof/>
                <w:spacing w:val="0"/>
                <w:szCs w:val="18"/>
              </w:rPr>
              <w:t xml:space="preserve"> </w:t>
            </w:r>
            <w:r w:rsidRPr="004E74A6">
              <w:rPr>
                <w:rFonts w:ascii="Arial" w:eastAsiaTheme="minorHAnsi" w:hAnsi="Arial" w:cs="Arial"/>
                <w:b/>
                <w:noProof/>
                <w:spacing w:val="0"/>
                <w:szCs w:val="18"/>
              </w:rPr>
              <w:t>terium</w:t>
            </w:r>
          </w:p>
        </w:tc>
        <w:tc>
          <w:tcPr>
            <w:tcW w:w="6104" w:type="dxa"/>
          </w:tcPr>
          <w:p w14:paraId="5E69BB73" w14:textId="3A9CA506" w:rsidR="000E4064" w:rsidRDefault="000E4064"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Inhoud</w:t>
            </w:r>
          </w:p>
        </w:tc>
        <w:tc>
          <w:tcPr>
            <w:tcW w:w="1026" w:type="dxa"/>
            <w:tcBorders>
              <w:top w:val="single" w:sz="4" w:space="0" w:color="auto"/>
              <w:left w:val="single" w:sz="4" w:space="0" w:color="auto"/>
              <w:bottom w:val="single" w:sz="4" w:space="0" w:color="auto"/>
              <w:right w:val="single" w:sz="4" w:space="0" w:color="auto"/>
            </w:tcBorders>
            <w:shd w:val="clear" w:color="auto" w:fill="auto"/>
          </w:tcPr>
          <w:p w14:paraId="19490A04" w14:textId="575C9758" w:rsidR="000E4064" w:rsidRDefault="000E4064" w:rsidP="00510C41">
            <w:pPr>
              <w:spacing w:line="240" w:lineRule="auto"/>
              <w:rPr>
                <w:rFonts w:ascii="Arial" w:eastAsiaTheme="minorHAnsi" w:hAnsi="Arial" w:cs="Arial"/>
                <w:b/>
                <w:noProof/>
                <w:spacing w:val="0"/>
                <w:szCs w:val="18"/>
              </w:rPr>
            </w:pPr>
            <w:r w:rsidRPr="004E74A6">
              <w:rPr>
                <w:rFonts w:ascii="Arial" w:eastAsiaTheme="minorHAnsi" w:hAnsi="Arial" w:cs="Arial"/>
                <w:b/>
                <w:noProof/>
                <w:spacing w:val="0"/>
                <w:szCs w:val="18"/>
              </w:rPr>
              <w:t>Wegings- factor</w:t>
            </w:r>
          </w:p>
        </w:tc>
        <w:tc>
          <w:tcPr>
            <w:tcW w:w="1027" w:type="dxa"/>
            <w:tcBorders>
              <w:top w:val="single" w:sz="4" w:space="0" w:color="auto"/>
              <w:left w:val="single" w:sz="4" w:space="0" w:color="auto"/>
              <w:bottom w:val="single" w:sz="4" w:space="0" w:color="auto"/>
              <w:right w:val="single" w:sz="4" w:space="0" w:color="auto"/>
            </w:tcBorders>
            <w:shd w:val="clear" w:color="auto" w:fill="auto"/>
          </w:tcPr>
          <w:p w14:paraId="2211E9C3" w14:textId="1626DF31" w:rsidR="000E4064" w:rsidRDefault="000E4064" w:rsidP="00510C41">
            <w:pPr>
              <w:spacing w:line="240" w:lineRule="auto"/>
              <w:rPr>
                <w:rFonts w:ascii="Arial" w:eastAsiaTheme="minorHAnsi" w:hAnsi="Arial" w:cs="Arial"/>
                <w:b/>
                <w:noProof/>
                <w:spacing w:val="0"/>
                <w:szCs w:val="18"/>
              </w:rPr>
            </w:pPr>
            <w:r w:rsidRPr="004E74A6">
              <w:rPr>
                <w:rFonts w:ascii="Arial" w:eastAsiaTheme="minorHAnsi" w:hAnsi="Arial" w:cs="Arial"/>
                <w:b/>
                <w:noProof/>
                <w:spacing w:val="0"/>
                <w:szCs w:val="18"/>
              </w:rPr>
              <w:t>Maximaal aantal Punten</w:t>
            </w:r>
          </w:p>
        </w:tc>
      </w:tr>
      <w:tr w:rsidR="000E4064" w14:paraId="2EC2F2D5" w14:textId="77777777" w:rsidTr="000E4064">
        <w:tc>
          <w:tcPr>
            <w:tcW w:w="837" w:type="dxa"/>
          </w:tcPr>
          <w:p w14:paraId="03E6514A" w14:textId="3F7B8491" w:rsidR="000E4064" w:rsidRDefault="000E4064"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G1.1</w:t>
            </w:r>
          </w:p>
        </w:tc>
        <w:tc>
          <w:tcPr>
            <w:tcW w:w="6104" w:type="dxa"/>
          </w:tcPr>
          <w:p w14:paraId="60A32632" w14:textId="2A1827B6" w:rsidR="000E4064" w:rsidRDefault="000E4064" w:rsidP="00510C41">
            <w:pPr>
              <w:spacing w:line="240" w:lineRule="auto"/>
              <w:rPr>
                <w:rFonts w:ascii="Arial" w:eastAsiaTheme="minorHAnsi" w:hAnsi="Arial" w:cs="Arial"/>
                <w:bCs/>
                <w:spacing w:val="0"/>
                <w:szCs w:val="18"/>
                <w:lang w:eastAsia="en-US"/>
              </w:rPr>
            </w:pPr>
            <w:r w:rsidRPr="004E74A6">
              <w:rPr>
                <w:rFonts w:ascii="Arial" w:eastAsiaTheme="minorHAnsi" w:hAnsi="Arial" w:cs="Arial"/>
                <w:b/>
                <w:spacing w:val="0"/>
                <w:szCs w:val="18"/>
                <w:lang w:eastAsia="en-US"/>
              </w:rPr>
              <w:t>Plan van Aanpak</w:t>
            </w:r>
            <w:r w:rsidR="006C5D23">
              <w:rPr>
                <w:rFonts w:ascii="Arial" w:eastAsiaTheme="minorHAnsi" w:hAnsi="Arial" w:cs="Arial"/>
                <w:b/>
                <w:spacing w:val="0"/>
                <w:szCs w:val="18"/>
                <w:lang w:eastAsia="en-US"/>
              </w:rPr>
              <w:t xml:space="preserve"> (incl. bewaking/borging)</w:t>
            </w:r>
          </w:p>
          <w:p w14:paraId="20021FA5" w14:textId="77777777" w:rsidR="006C5D23" w:rsidRPr="00457C35" w:rsidRDefault="006C5D23" w:rsidP="006C5D23">
            <w:pPr>
              <w:spacing w:line="240" w:lineRule="auto"/>
              <w:rPr>
                <w:rFonts w:ascii="Arial" w:eastAsia="Calibri" w:hAnsi="Arial" w:cs="Arial"/>
                <w:spacing w:val="0"/>
                <w:szCs w:val="18"/>
              </w:rPr>
            </w:pPr>
            <w:r w:rsidRPr="00457C35">
              <w:rPr>
                <w:rFonts w:ascii="Arial" w:eastAsia="Calibri" w:hAnsi="Arial" w:cs="Arial"/>
                <w:spacing w:val="0"/>
                <w:szCs w:val="18"/>
              </w:rPr>
              <w:t>We vragen om in een Plan van Aanpak duidelijk en concreet aan te geven hoe u dit onderzoek gaat uitvoeren.</w:t>
            </w:r>
          </w:p>
          <w:p w14:paraId="0C84C6D3" w14:textId="77777777" w:rsidR="006C5D23" w:rsidRPr="00457C35" w:rsidRDefault="006C5D23" w:rsidP="006C5D23">
            <w:pPr>
              <w:spacing w:line="240" w:lineRule="auto"/>
              <w:rPr>
                <w:rFonts w:ascii="Arial" w:eastAsia="Calibri" w:hAnsi="Arial" w:cs="Arial"/>
                <w:spacing w:val="0"/>
                <w:szCs w:val="18"/>
              </w:rPr>
            </w:pPr>
            <w:r w:rsidRPr="00457C35">
              <w:rPr>
                <w:rFonts w:ascii="Arial" w:eastAsia="Calibri" w:hAnsi="Arial" w:cs="Arial"/>
                <w:spacing w:val="0"/>
                <w:szCs w:val="18"/>
              </w:rPr>
              <w:t>Beschrijf hoe u uitwerking gaat geven aan de</w:t>
            </w:r>
            <w:r>
              <w:rPr>
                <w:rFonts w:ascii="Arial" w:eastAsia="Calibri" w:hAnsi="Arial" w:cs="Arial"/>
                <w:spacing w:val="0"/>
                <w:szCs w:val="18"/>
              </w:rPr>
              <w:t>ze opdracht</w:t>
            </w:r>
            <w:r w:rsidRPr="00457C35">
              <w:rPr>
                <w:rFonts w:ascii="Arial" w:eastAsia="Calibri" w:hAnsi="Arial" w:cs="Arial"/>
                <w:spacing w:val="0"/>
                <w:szCs w:val="18"/>
              </w:rPr>
              <w:t xml:space="preserve">, waarbij u in ieder geval meeneemt: </w:t>
            </w:r>
          </w:p>
          <w:p w14:paraId="5CCC43E0" w14:textId="77777777" w:rsidR="006C5D23" w:rsidRPr="00457C35" w:rsidRDefault="006C5D23" w:rsidP="006C5D23">
            <w:pPr>
              <w:numPr>
                <w:ilvl w:val="0"/>
                <w:numId w:val="61"/>
              </w:numPr>
              <w:spacing w:after="200" w:line="240" w:lineRule="auto"/>
              <w:contextualSpacing/>
              <w:rPr>
                <w:rFonts w:ascii="Arial" w:eastAsia="Calibri" w:hAnsi="Arial" w:cs="Arial"/>
                <w:spacing w:val="0"/>
                <w:szCs w:val="18"/>
              </w:rPr>
            </w:pPr>
            <w:r w:rsidRPr="00457C35">
              <w:rPr>
                <w:rFonts w:ascii="Arial" w:eastAsia="Calibri" w:hAnsi="Arial" w:cs="Arial"/>
                <w:spacing w:val="0"/>
                <w:szCs w:val="18"/>
              </w:rPr>
              <w:t xml:space="preserve">de wijze waarop u </w:t>
            </w:r>
            <w:r>
              <w:rPr>
                <w:rFonts w:ascii="Arial" w:eastAsia="Calibri" w:hAnsi="Arial" w:cs="Arial"/>
                <w:spacing w:val="0"/>
                <w:szCs w:val="18"/>
              </w:rPr>
              <w:t>mogelijke</w:t>
            </w:r>
            <w:r w:rsidRPr="00457C35">
              <w:rPr>
                <w:rFonts w:ascii="Arial" w:eastAsia="Calibri" w:hAnsi="Arial" w:cs="Arial"/>
                <w:spacing w:val="0"/>
                <w:szCs w:val="18"/>
              </w:rPr>
              <w:t xml:space="preserve"> knelpunten in de </w:t>
            </w:r>
            <w:r>
              <w:rPr>
                <w:rFonts w:ascii="Arial" w:eastAsia="Calibri" w:hAnsi="Arial" w:cs="Arial"/>
                <w:spacing w:val="0"/>
                <w:szCs w:val="18"/>
              </w:rPr>
              <w:t>uitvoering benadert en beschrijving van de daarbij behorende handelwijze</w:t>
            </w:r>
            <w:r w:rsidRPr="00457C35">
              <w:rPr>
                <w:rFonts w:ascii="Arial" w:eastAsia="Calibri" w:hAnsi="Arial" w:cs="Arial"/>
                <w:spacing w:val="0"/>
                <w:szCs w:val="18"/>
              </w:rPr>
              <w:t>;</w:t>
            </w:r>
          </w:p>
          <w:p w14:paraId="2354BD32" w14:textId="73F23DA3" w:rsidR="006C5D23" w:rsidRPr="00457C35" w:rsidRDefault="006C5D23" w:rsidP="006C5D23">
            <w:pPr>
              <w:numPr>
                <w:ilvl w:val="0"/>
                <w:numId w:val="61"/>
              </w:numPr>
              <w:spacing w:after="200" w:line="240" w:lineRule="auto"/>
              <w:contextualSpacing/>
              <w:rPr>
                <w:rFonts w:ascii="Arial" w:eastAsiaTheme="minorHAnsi" w:hAnsi="Arial" w:cs="Arial"/>
                <w:noProof/>
                <w:spacing w:val="0"/>
                <w:szCs w:val="18"/>
              </w:rPr>
            </w:pPr>
            <w:r w:rsidRPr="00457C35">
              <w:rPr>
                <w:rFonts w:ascii="Arial" w:eastAsia="Calibri" w:hAnsi="Arial" w:cs="Arial"/>
                <w:spacing w:val="0"/>
                <w:szCs w:val="18"/>
              </w:rPr>
              <w:t xml:space="preserve">een beschrijving van </w:t>
            </w:r>
            <w:r w:rsidR="00745D7C">
              <w:rPr>
                <w:rFonts w:ascii="Arial" w:eastAsia="Calibri" w:hAnsi="Arial" w:cs="Arial"/>
                <w:spacing w:val="0"/>
                <w:szCs w:val="18"/>
              </w:rPr>
              <w:t>een</w:t>
            </w:r>
            <w:r w:rsidRPr="00457C35">
              <w:rPr>
                <w:rFonts w:ascii="Arial" w:eastAsia="Calibri" w:hAnsi="Arial" w:cs="Arial"/>
                <w:spacing w:val="0"/>
                <w:szCs w:val="18"/>
              </w:rPr>
              <w:t xml:space="preserve"> opzet van de beoogde rapportages;</w:t>
            </w:r>
          </w:p>
          <w:p w14:paraId="04EAF252" w14:textId="3B2A5CDF" w:rsidR="006C5D23" w:rsidRPr="00457C35" w:rsidRDefault="006C5D23" w:rsidP="006C5D23">
            <w:pPr>
              <w:numPr>
                <w:ilvl w:val="0"/>
                <w:numId w:val="61"/>
              </w:numPr>
              <w:spacing w:after="200" w:line="240" w:lineRule="auto"/>
              <w:contextualSpacing/>
              <w:rPr>
                <w:rFonts w:ascii="Arial" w:eastAsiaTheme="minorHAnsi" w:hAnsi="Arial" w:cs="Arial"/>
                <w:noProof/>
                <w:spacing w:val="0"/>
                <w:szCs w:val="18"/>
              </w:rPr>
            </w:pPr>
            <w:r w:rsidRPr="00457C35">
              <w:rPr>
                <w:rFonts w:ascii="Arial" w:eastAsiaTheme="minorHAnsi" w:hAnsi="Arial" w:cs="Arial"/>
                <w:noProof/>
                <w:spacing w:val="0"/>
                <w:szCs w:val="18"/>
              </w:rPr>
              <w:t xml:space="preserve">de planning (in tijd en capaciteit) van </w:t>
            </w:r>
            <w:r>
              <w:rPr>
                <w:rFonts w:ascii="Arial" w:eastAsiaTheme="minorHAnsi" w:hAnsi="Arial" w:cs="Arial"/>
                <w:noProof/>
                <w:spacing w:val="0"/>
                <w:szCs w:val="18"/>
              </w:rPr>
              <w:t>het eerste contractjaar</w:t>
            </w:r>
            <w:r w:rsidRPr="00457C35">
              <w:rPr>
                <w:rFonts w:ascii="Arial" w:eastAsiaTheme="minorHAnsi" w:hAnsi="Arial" w:cs="Arial"/>
                <w:noProof/>
                <w:spacing w:val="0"/>
                <w:szCs w:val="18"/>
              </w:rPr>
              <w:t>, gezien vanaf de opdrachtverlening;</w:t>
            </w:r>
          </w:p>
          <w:p w14:paraId="445EEE62" w14:textId="6459FA92" w:rsidR="006C5D23" w:rsidRPr="00457C35" w:rsidRDefault="006C5D23" w:rsidP="006C5D23">
            <w:pPr>
              <w:numPr>
                <w:ilvl w:val="0"/>
                <w:numId w:val="61"/>
              </w:numPr>
              <w:spacing w:after="200" w:line="240" w:lineRule="auto"/>
              <w:contextualSpacing/>
              <w:rPr>
                <w:rFonts w:ascii="Arial" w:eastAsiaTheme="minorHAnsi" w:hAnsi="Arial" w:cs="Arial"/>
                <w:noProof/>
                <w:spacing w:val="0"/>
                <w:szCs w:val="18"/>
              </w:rPr>
            </w:pPr>
            <w:r w:rsidRPr="00457C35">
              <w:rPr>
                <w:rFonts w:ascii="Arial" w:eastAsiaTheme="minorHAnsi" w:hAnsi="Arial" w:cs="Arial"/>
                <w:noProof/>
                <w:spacing w:val="0"/>
                <w:szCs w:val="18"/>
              </w:rPr>
              <w:t>de wijze waarop u de kwaliteit van uitvoering,</w:t>
            </w:r>
            <w:r>
              <w:rPr>
                <w:rFonts w:ascii="Arial" w:eastAsiaTheme="minorHAnsi" w:hAnsi="Arial" w:cs="Arial"/>
                <w:noProof/>
                <w:spacing w:val="0"/>
                <w:szCs w:val="18"/>
              </w:rPr>
              <w:t xml:space="preserve"> data, analyses,</w:t>
            </w:r>
            <w:r w:rsidRPr="00457C35">
              <w:rPr>
                <w:rFonts w:ascii="Arial" w:eastAsiaTheme="minorHAnsi" w:hAnsi="Arial" w:cs="Arial"/>
                <w:noProof/>
                <w:spacing w:val="0"/>
                <w:szCs w:val="18"/>
              </w:rPr>
              <w:t xml:space="preserve"> oplevering en rapportages borgt</w:t>
            </w:r>
            <w:r>
              <w:rPr>
                <w:rFonts w:ascii="Arial" w:eastAsiaTheme="minorHAnsi" w:hAnsi="Arial" w:cs="Arial"/>
                <w:noProof/>
                <w:spacing w:val="0"/>
                <w:szCs w:val="18"/>
              </w:rPr>
              <w:t xml:space="preserve"> (incl. controle en bijsturing tijdens uitvoering en </w:t>
            </w:r>
            <w:r w:rsidRPr="00DF5BFD">
              <w:rPr>
                <w:rFonts w:ascii="Arial" w:eastAsiaTheme="minorHAnsi" w:hAnsi="Arial" w:cs="Arial"/>
                <w:noProof/>
                <w:spacing w:val="0"/>
                <w:szCs w:val="18"/>
              </w:rPr>
              <w:t>inzet bij ziekte/afwezigheid van de veld</w:t>
            </w:r>
            <w:r>
              <w:rPr>
                <w:rFonts w:ascii="Arial" w:eastAsiaTheme="minorHAnsi" w:hAnsi="Arial" w:cs="Arial"/>
                <w:noProof/>
                <w:spacing w:val="0"/>
                <w:szCs w:val="18"/>
              </w:rPr>
              <w:t>-/mede</w:t>
            </w:r>
            <w:r w:rsidRPr="00DF5BFD">
              <w:rPr>
                <w:rFonts w:ascii="Arial" w:eastAsiaTheme="minorHAnsi" w:hAnsi="Arial" w:cs="Arial"/>
                <w:noProof/>
                <w:spacing w:val="0"/>
                <w:szCs w:val="18"/>
              </w:rPr>
              <w:t>werker(s)</w:t>
            </w:r>
            <w:r>
              <w:rPr>
                <w:rFonts w:ascii="Arial" w:eastAsiaTheme="minorHAnsi" w:hAnsi="Arial" w:cs="Arial"/>
                <w:noProof/>
                <w:spacing w:val="0"/>
                <w:szCs w:val="18"/>
              </w:rPr>
              <w:t>)</w:t>
            </w:r>
            <w:r w:rsidRPr="00457C35">
              <w:rPr>
                <w:rFonts w:ascii="Arial" w:eastAsiaTheme="minorHAnsi" w:hAnsi="Arial" w:cs="Arial"/>
                <w:noProof/>
                <w:spacing w:val="0"/>
                <w:szCs w:val="18"/>
              </w:rPr>
              <w:t>;</w:t>
            </w:r>
          </w:p>
          <w:p w14:paraId="08EC0118" w14:textId="7CE37EEE" w:rsidR="006C5D23" w:rsidRDefault="006C5D23" w:rsidP="006C5D23">
            <w:pPr>
              <w:numPr>
                <w:ilvl w:val="0"/>
                <w:numId w:val="61"/>
              </w:numPr>
              <w:spacing w:after="200" w:line="240" w:lineRule="auto"/>
              <w:contextualSpacing/>
              <w:rPr>
                <w:rFonts w:ascii="Arial" w:eastAsiaTheme="minorHAnsi" w:hAnsi="Arial" w:cs="Arial"/>
                <w:noProof/>
                <w:spacing w:val="0"/>
                <w:szCs w:val="18"/>
              </w:rPr>
            </w:pPr>
            <w:r w:rsidRPr="00457C35">
              <w:rPr>
                <w:rFonts w:ascii="Arial" w:eastAsiaTheme="minorHAnsi" w:hAnsi="Arial" w:cs="Arial"/>
                <w:noProof/>
                <w:spacing w:val="0"/>
                <w:szCs w:val="18"/>
              </w:rPr>
              <w:t xml:space="preserve">de wijze waarop u wensen / aanpassingen / aanvullingen afkomstig </w:t>
            </w:r>
            <w:r>
              <w:rPr>
                <w:rFonts w:ascii="Arial" w:eastAsiaTheme="minorHAnsi" w:hAnsi="Arial" w:cs="Arial"/>
                <w:noProof/>
                <w:spacing w:val="0"/>
                <w:szCs w:val="18"/>
              </w:rPr>
              <w:t xml:space="preserve">i.r.t. uitvoering en de rapportages </w:t>
            </w:r>
            <w:r w:rsidRPr="00457C35">
              <w:rPr>
                <w:rFonts w:ascii="Arial" w:eastAsiaTheme="minorHAnsi" w:hAnsi="Arial" w:cs="Arial"/>
                <w:noProof/>
                <w:spacing w:val="0"/>
                <w:szCs w:val="18"/>
              </w:rPr>
              <w:t>in</w:t>
            </w:r>
            <w:r>
              <w:rPr>
                <w:rFonts w:ascii="Arial" w:eastAsiaTheme="minorHAnsi" w:hAnsi="Arial" w:cs="Arial"/>
                <w:noProof/>
                <w:spacing w:val="0"/>
                <w:szCs w:val="18"/>
              </w:rPr>
              <w:t>past in uw uitvoeringsmethodiek;</w:t>
            </w:r>
          </w:p>
          <w:p w14:paraId="37BCF210" w14:textId="3785CC9A" w:rsidR="006C5D23" w:rsidRDefault="006C5D23" w:rsidP="006C5D23">
            <w:pPr>
              <w:numPr>
                <w:ilvl w:val="0"/>
                <w:numId w:val="61"/>
              </w:numPr>
              <w:spacing w:after="200" w:line="240" w:lineRule="auto"/>
              <w:contextualSpacing/>
              <w:rPr>
                <w:rFonts w:ascii="Arial" w:eastAsiaTheme="minorHAnsi" w:hAnsi="Arial" w:cs="Arial"/>
                <w:noProof/>
                <w:spacing w:val="0"/>
                <w:szCs w:val="18"/>
              </w:rPr>
            </w:pPr>
            <w:r>
              <w:rPr>
                <w:rFonts w:ascii="Arial" w:eastAsiaTheme="minorHAnsi" w:hAnsi="Arial" w:cs="Arial"/>
                <w:noProof/>
                <w:spacing w:val="0"/>
                <w:szCs w:val="18"/>
              </w:rPr>
              <w:t>de wijze waarop u (in voorkomend geval) de inzet</w:t>
            </w:r>
            <w:r w:rsidR="00B56A6F">
              <w:rPr>
                <w:rFonts w:ascii="Arial" w:eastAsiaTheme="minorHAnsi" w:hAnsi="Arial" w:cs="Arial"/>
                <w:noProof/>
                <w:spacing w:val="0"/>
                <w:szCs w:val="18"/>
              </w:rPr>
              <w:t xml:space="preserve"> en verdere ontwikkeling</w:t>
            </w:r>
            <w:r>
              <w:rPr>
                <w:rFonts w:ascii="Arial" w:eastAsiaTheme="minorHAnsi" w:hAnsi="Arial" w:cs="Arial"/>
                <w:noProof/>
                <w:spacing w:val="0"/>
                <w:szCs w:val="18"/>
              </w:rPr>
              <w:t xml:space="preserve"> van bestaande vrijwilligersnetwerken in uw werkzaamheden een plaats geeft.</w:t>
            </w:r>
          </w:p>
          <w:p w14:paraId="0DF9D67F" w14:textId="77777777" w:rsidR="000E4064" w:rsidRDefault="000E4064" w:rsidP="00510C41">
            <w:pPr>
              <w:spacing w:after="160" w:line="240" w:lineRule="auto"/>
              <w:contextualSpacing/>
              <w:rPr>
                <w:rFonts w:ascii="Arial" w:eastAsiaTheme="minorHAnsi" w:hAnsi="Arial" w:cs="Arial"/>
                <w:noProof/>
                <w:spacing w:val="0"/>
                <w:szCs w:val="18"/>
                <w:lang w:eastAsia="en-US"/>
              </w:rPr>
            </w:pPr>
          </w:p>
          <w:p w14:paraId="44A67D5C" w14:textId="77777777" w:rsidR="000E4064" w:rsidRDefault="000E4064" w:rsidP="00510C41">
            <w:pPr>
              <w:spacing w:after="160" w:line="240" w:lineRule="auto"/>
              <w:contextualSpacing/>
              <w:rPr>
                <w:rFonts w:ascii="Arial" w:eastAsiaTheme="minorHAnsi" w:hAnsi="Arial" w:cs="Arial"/>
                <w:noProof/>
                <w:spacing w:val="0"/>
                <w:szCs w:val="18"/>
                <w:lang w:eastAsia="en-US"/>
              </w:rPr>
            </w:pPr>
            <w:r>
              <w:rPr>
                <w:rFonts w:ascii="Arial" w:eastAsiaTheme="minorHAnsi" w:hAnsi="Arial" w:cs="Arial"/>
                <w:noProof/>
                <w:spacing w:val="0"/>
                <w:szCs w:val="18"/>
                <w:lang w:eastAsia="en-US"/>
              </w:rPr>
              <w:t>Het Plan van Aanpak dient concreet en SMART van opzet en inhoud te zijn. Dit betekent dat:</w:t>
            </w:r>
          </w:p>
          <w:p w14:paraId="4224073E" w14:textId="4FC752BF" w:rsidR="000E4064" w:rsidRPr="001625D4" w:rsidRDefault="000E4064" w:rsidP="00510C41">
            <w:pPr>
              <w:spacing w:after="160" w:line="240" w:lineRule="auto"/>
              <w:contextualSpacing/>
              <w:rPr>
                <w:rFonts w:ascii="Arial" w:eastAsiaTheme="minorHAnsi" w:hAnsi="Arial" w:cs="Arial"/>
                <w:noProof/>
                <w:spacing w:val="0"/>
                <w:szCs w:val="18"/>
                <w:lang w:eastAsia="en-US"/>
              </w:rPr>
            </w:pPr>
            <w:r w:rsidRPr="001625D4">
              <w:rPr>
                <w:rFonts w:ascii="Arial" w:eastAsiaTheme="minorHAnsi" w:hAnsi="Arial" w:cs="Arial"/>
                <w:noProof/>
                <w:spacing w:val="0"/>
                <w:szCs w:val="18"/>
                <w:lang w:eastAsia="en-US"/>
              </w:rPr>
              <w:t xml:space="preserve">1. de aanpak eenduidig en gericht is op </w:t>
            </w:r>
            <w:r w:rsidR="006C5D23">
              <w:rPr>
                <w:rFonts w:ascii="Arial" w:eastAsiaTheme="minorHAnsi" w:hAnsi="Arial" w:cs="Arial"/>
                <w:noProof/>
                <w:spacing w:val="0"/>
                <w:szCs w:val="18"/>
                <w:lang w:eastAsia="en-US"/>
              </w:rPr>
              <w:t>het</w:t>
            </w:r>
            <w:r>
              <w:rPr>
                <w:rFonts w:ascii="Arial" w:eastAsiaTheme="minorHAnsi" w:hAnsi="Arial" w:cs="Arial"/>
                <w:noProof/>
                <w:spacing w:val="0"/>
                <w:szCs w:val="18"/>
                <w:lang w:eastAsia="en-US"/>
              </w:rPr>
              <w:t xml:space="preserve"> </w:t>
            </w:r>
            <w:r w:rsidRPr="001625D4">
              <w:rPr>
                <w:rFonts w:ascii="Arial" w:eastAsiaTheme="minorHAnsi" w:hAnsi="Arial" w:cs="Arial"/>
                <w:noProof/>
                <w:spacing w:val="0"/>
                <w:szCs w:val="18"/>
                <w:lang w:eastAsia="en-US"/>
              </w:rPr>
              <w:t>bijdrag</w:t>
            </w:r>
            <w:r w:rsidR="006C5D23">
              <w:rPr>
                <w:rFonts w:ascii="Arial" w:eastAsiaTheme="minorHAnsi" w:hAnsi="Arial" w:cs="Arial"/>
                <w:noProof/>
                <w:spacing w:val="0"/>
                <w:szCs w:val="18"/>
                <w:lang w:eastAsia="en-US"/>
              </w:rPr>
              <w:t>en</w:t>
            </w:r>
            <w:r w:rsidRPr="001625D4">
              <w:rPr>
                <w:rFonts w:ascii="Arial" w:eastAsiaTheme="minorHAnsi" w:hAnsi="Arial" w:cs="Arial"/>
                <w:noProof/>
                <w:spacing w:val="0"/>
                <w:szCs w:val="18"/>
                <w:lang w:eastAsia="en-US"/>
              </w:rPr>
              <w:t xml:space="preserve"> aan het behalen van de projectdoelstellingen (Specifiek);</w:t>
            </w:r>
          </w:p>
          <w:p w14:paraId="7B36A0AC" w14:textId="5C9253A1" w:rsidR="000E4064" w:rsidRPr="001625D4" w:rsidRDefault="000E4064" w:rsidP="00510C41">
            <w:pPr>
              <w:spacing w:after="160" w:line="240" w:lineRule="auto"/>
              <w:contextualSpacing/>
              <w:rPr>
                <w:rFonts w:ascii="Arial" w:eastAsiaTheme="minorHAnsi" w:hAnsi="Arial" w:cs="Arial"/>
                <w:noProof/>
                <w:spacing w:val="0"/>
                <w:szCs w:val="18"/>
                <w:lang w:eastAsia="en-US"/>
              </w:rPr>
            </w:pPr>
            <w:r w:rsidRPr="001625D4">
              <w:rPr>
                <w:rFonts w:ascii="Arial" w:eastAsiaTheme="minorHAnsi" w:hAnsi="Arial" w:cs="Arial"/>
                <w:noProof/>
                <w:spacing w:val="0"/>
                <w:szCs w:val="18"/>
                <w:lang w:eastAsia="en-US"/>
              </w:rPr>
              <w:t>2. de aanpak maatregelen bevatten waarvan de effecten of resultaten eenduidig en helder zijn</w:t>
            </w:r>
            <w:r>
              <w:rPr>
                <w:rFonts w:ascii="Arial" w:eastAsiaTheme="minorHAnsi" w:hAnsi="Arial" w:cs="Arial"/>
                <w:noProof/>
                <w:spacing w:val="0"/>
                <w:szCs w:val="18"/>
                <w:lang w:eastAsia="en-US"/>
              </w:rPr>
              <w:t xml:space="preserve"> benoemd c.q. aantoonbaar zijn</w:t>
            </w:r>
            <w:r w:rsidRPr="001625D4">
              <w:rPr>
                <w:rFonts w:ascii="Arial" w:eastAsiaTheme="minorHAnsi" w:hAnsi="Arial" w:cs="Arial"/>
                <w:noProof/>
                <w:spacing w:val="0"/>
                <w:szCs w:val="18"/>
                <w:lang w:eastAsia="en-US"/>
              </w:rPr>
              <w:t xml:space="preserve"> (Meetbaar);</w:t>
            </w:r>
          </w:p>
          <w:p w14:paraId="79BEEDCD" w14:textId="3CA158BC" w:rsidR="000E4064" w:rsidRPr="001625D4" w:rsidRDefault="000E4064" w:rsidP="00510C41">
            <w:pPr>
              <w:spacing w:after="160" w:line="240" w:lineRule="auto"/>
              <w:contextualSpacing/>
              <w:rPr>
                <w:rFonts w:ascii="Arial" w:eastAsiaTheme="minorHAnsi" w:hAnsi="Arial" w:cs="Arial"/>
                <w:noProof/>
                <w:spacing w:val="0"/>
                <w:szCs w:val="18"/>
                <w:lang w:eastAsia="en-US"/>
              </w:rPr>
            </w:pPr>
            <w:r w:rsidRPr="001625D4">
              <w:rPr>
                <w:rFonts w:ascii="Arial" w:eastAsiaTheme="minorHAnsi" w:hAnsi="Arial" w:cs="Arial"/>
                <w:noProof/>
                <w:spacing w:val="0"/>
                <w:szCs w:val="18"/>
                <w:lang w:eastAsia="en-US"/>
              </w:rPr>
              <w:t xml:space="preserve">3. de aanpak en maatregelen </w:t>
            </w:r>
            <w:r>
              <w:rPr>
                <w:rFonts w:ascii="Arial" w:eastAsiaTheme="minorHAnsi" w:hAnsi="Arial" w:cs="Arial"/>
                <w:noProof/>
                <w:spacing w:val="0"/>
                <w:szCs w:val="18"/>
                <w:lang w:eastAsia="en-US"/>
              </w:rPr>
              <w:t xml:space="preserve">gericht moeten zijn op </w:t>
            </w:r>
            <w:r w:rsidRPr="001625D4">
              <w:rPr>
                <w:rFonts w:ascii="Arial" w:eastAsiaTheme="minorHAnsi" w:hAnsi="Arial" w:cs="Arial"/>
                <w:noProof/>
                <w:spacing w:val="0"/>
                <w:szCs w:val="18"/>
                <w:lang w:eastAsia="en-US"/>
              </w:rPr>
              <w:t xml:space="preserve">effecten of resultaten </w:t>
            </w:r>
            <w:r>
              <w:rPr>
                <w:rFonts w:ascii="Arial" w:eastAsiaTheme="minorHAnsi" w:hAnsi="Arial" w:cs="Arial"/>
                <w:noProof/>
                <w:spacing w:val="0"/>
                <w:szCs w:val="18"/>
                <w:lang w:eastAsia="en-US"/>
              </w:rPr>
              <w:t xml:space="preserve">die </w:t>
            </w:r>
            <w:r w:rsidRPr="001625D4">
              <w:rPr>
                <w:rFonts w:ascii="Arial" w:eastAsiaTheme="minorHAnsi" w:hAnsi="Arial" w:cs="Arial"/>
                <w:noProof/>
                <w:spacing w:val="0"/>
                <w:szCs w:val="18"/>
                <w:lang w:eastAsia="en-US"/>
              </w:rPr>
              <w:t xml:space="preserve">aanvaardbaar zijn </w:t>
            </w:r>
            <w:r>
              <w:rPr>
                <w:rFonts w:ascii="Arial" w:eastAsiaTheme="minorHAnsi" w:hAnsi="Arial" w:cs="Arial"/>
                <w:noProof/>
                <w:spacing w:val="0"/>
                <w:szCs w:val="18"/>
                <w:lang w:eastAsia="en-US"/>
              </w:rPr>
              <w:t xml:space="preserve">c.q. </w:t>
            </w:r>
            <w:r w:rsidRPr="001625D4">
              <w:rPr>
                <w:rFonts w:ascii="Arial" w:eastAsiaTheme="minorHAnsi" w:hAnsi="Arial" w:cs="Arial"/>
                <w:noProof/>
                <w:spacing w:val="0"/>
                <w:szCs w:val="18"/>
                <w:lang w:eastAsia="en-US"/>
              </w:rPr>
              <w:t>waarbij er draagvlak is</w:t>
            </w:r>
            <w:r>
              <w:rPr>
                <w:rFonts w:ascii="Arial" w:eastAsiaTheme="minorHAnsi" w:hAnsi="Arial" w:cs="Arial"/>
                <w:noProof/>
                <w:spacing w:val="0"/>
                <w:szCs w:val="18"/>
                <w:lang w:eastAsia="en-US"/>
              </w:rPr>
              <w:t xml:space="preserve"> </w:t>
            </w:r>
            <w:r w:rsidRPr="001625D4">
              <w:rPr>
                <w:rFonts w:ascii="Arial" w:eastAsiaTheme="minorHAnsi" w:hAnsi="Arial" w:cs="Arial"/>
                <w:noProof/>
                <w:spacing w:val="0"/>
                <w:szCs w:val="18"/>
                <w:lang w:eastAsia="en-US"/>
              </w:rPr>
              <w:t>van het projectteam van Opdrachtgever en omgeving</w:t>
            </w:r>
            <w:r>
              <w:rPr>
                <w:rFonts w:ascii="Arial" w:eastAsiaTheme="minorHAnsi" w:hAnsi="Arial" w:cs="Arial"/>
                <w:noProof/>
                <w:spacing w:val="0"/>
                <w:szCs w:val="18"/>
                <w:lang w:eastAsia="en-US"/>
              </w:rPr>
              <w:t xml:space="preserve"> </w:t>
            </w:r>
            <w:r w:rsidRPr="001625D4">
              <w:rPr>
                <w:rFonts w:ascii="Arial" w:eastAsiaTheme="minorHAnsi" w:hAnsi="Arial" w:cs="Arial"/>
                <w:noProof/>
                <w:spacing w:val="0"/>
                <w:szCs w:val="18"/>
                <w:lang w:eastAsia="en-US"/>
              </w:rPr>
              <w:t>(Acceptabel);</w:t>
            </w:r>
          </w:p>
          <w:p w14:paraId="2CB5D37A" w14:textId="1D1A87D0" w:rsidR="000E4064" w:rsidRPr="001625D4" w:rsidRDefault="000E4064" w:rsidP="00510C41">
            <w:pPr>
              <w:spacing w:after="160" w:line="240" w:lineRule="auto"/>
              <w:contextualSpacing/>
              <w:rPr>
                <w:rFonts w:ascii="Arial" w:eastAsiaTheme="minorHAnsi" w:hAnsi="Arial" w:cs="Arial"/>
                <w:noProof/>
                <w:spacing w:val="0"/>
                <w:szCs w:val="18"/>
                <w:lang w:eastAsia="en-US"/>
              </w:rPr>
            </w:pPr>
            <w:r w:rsidRPr="001625D4">
              <w:rPr>
                <w:rFonts w:ascii="Arial" w:eastAsiaTheme="minorHAnsi" w:hAnsi="Arial" w:cs="Arial"/>
                <w:noProof/>
                <w:spacing w:val="0"/>
                <w:szCs w:val="18"/>
                <w:lang w:eastAsia="en-US"/>
              </w:rPr>
              <w:t xml:space="preserve">4. wordt aangetoond dat de aanpak en </w:t>
            </w:r>
            <w:r w:rsidR="006C5D23">
              <w:rPr>
                <w:rFonts w:ascii="Arial" w:eastAsiaTheme="minorHAnsi" w:hAnsi="Arial" w:cs="Arial"/>
                <w:noProof/>
                <w:spacing w:val="0"/>
                <w:szCs w:val="18"/>
                <w:lang w:eastAsia="en-US"/>
              </w:rPr>
              <w:t>werkzaamheden</w:t>
            </w:r>
            <w:r w:rsidRPr="001625D4">
              <w:rPr>
                <w:rFonts w:ascii="Arial" w:eastAsiaTheme="minorHAnsi" w:hAnsi="Arial" w:cs="Arial"/>
                <w:noProof/>
                <w:spacing w:val="0"/>
                <w:szCs w:val="18"/>
                <w:lang w:eastAsia="en-US"/>
              </w:rPr>
              <w:t xml:space="preserve"> haalbaar zijn</w:t>
            </w:r>
            <w:r>
              <w:rPr>
                <w:rFonts w:ascii="Arial" w:eastAsiaTheme="minorHAnsi" w:hAnsi="Arial" w:cs="Arial"/>
                <w:noProof/>
                <w:spacing w:val="0"/>
                <w:szCs w:val="18"/>
                <w:lang w:eastAsia="en-US"/>
              </w:rPr>
              <w:t xml:space="preserve"> </w:t>
            </w:r>
            <w:r w:rsidRPr="001625D4">
              <w:rPr>
                <w:rFonts w:ascii="Arial" w:eastAsiaTheme="minorHAnsi" w:hAnsi="Arial" w:cs="Arial"/>
                <w:noProof/>
                <w:spacing w:val="0"/>
                <w:szCs w:val="18"/>
                <w:lang w:eastAsia="en-US"/>
              </w:rPr>
              <w:t xml:space="preserve">binnen de </w:t>
            </w:r>
            <w:r>
              <w:rPr>
                <w:rFonts w:ascii="Arial" w:eastAsiaTheme="minorHAnsi" w:hAnsi="Arial" w:cs="Arial"/>
                <w:noProof/>
                <w:spacing w:val="0"/>
                <w:szCs w:val="18"/>
                <w:lang w:eastAsia="en-US"/>
              </w:rPr>
              <w:t xml:space="preserve">door Opdrachtgever </w:t>
            </w:r>
            <w:r w:rsidRPr="001625D4">
              <w:rPr>
                <w:rFonts w:ascii="Arial" w:eastAsiaTheme="minorHAnsi" w:hAnsi="Arial" w:cs="Arial"/>
                <w:noProof/>
                <w:spacing w:val="0"/>
                <w:szCs w:val="18"/>
                <w:lang w:eastAsia="en-US"/>
              </w:rPr>
              <w:t xml:space="preserve">gestelde tijd </w:t>
            </w:r>
            <w:r>
              <w:rPr>
                <w:rFonts w:ascii="Arial" w:eastAsiaTheme="minorHAnsi" w:hAnsi="Arial" w:cs="Arial"/>
                <w:noProof/>
                <w:spacing w:val="0"/>
                <w:szCs w:val="18"/>
                <w:lang w:eastAsia="en-US"/>
              </w:rPr>
              <w:t xml:space="preserve">dan wel een door Opdrachtgever geaccepteerde tijd afkomstig van Opdrachtnemer </w:t>
            </w:r>
            <w:r w:rsidRPr="001625D4">
              <w:rPr>
                <w:rFonts w:ascii="Arial" w:eastAsiaTheme="minorHAnsi" w:hAnsi="Arial" w:cs="Arial"/>
                <w:noProof/>
                <w:spacing w:val="0"/>
                <w:szCs w:val="18"/>
                <w:lang w:eastAsia="en-US"/>
              </w:rPr>
              <w:t>(Realistisch); en</w:t>
            </w:r>
          </w:p>
          <w:p w14:paraId="567EA87D" w14:textId="0B16BAF0" w:rsidR="000E4064" w:rsidRDefault="000E4064" w:rsidP="00510C41">
            <w:pPr>
              <w:spacing w:after="160" w:line="240" w:lineRule="auto"/>
              <w:contextualSpacing/>
              <w:rPr>
                <w:rFonts w:ascii="Arial" w:eastAsiaTheme="minorHAnsi" w:hAnsi="Arial" w:cs="Arial"/>
                <w:noProof/>
                <w:spacing w:val="0"/>
                <w:szCs w:val="18"/>
                <w:lang w:eastAsia="en-US"/>
              </w:rPr>
            </w:pPr>
            <w:r w:rsidRPr="001625D4">
              <w:rPr>
                <w:rFonts w:ascii="Arial" w:eastAsiaTheme="minorHAnsi" w:hAnsi="Arial" w:cs="Arial"/>
                <w:noProof/>
                <w:spacing w:val="0"/>
                <w:szCs w:val="18"/>
                <w:lang w:eastAsia="en-US"/>
              </w:rPr>
              <w:t xml:space="preserve">5. benoemd en helder is wanneer de aanpak en </w:t>
            </w:r>
            <w:r w:rsidR="00314798">
              <w:rPr>
                <w:rFonts w:ascii="Arial" w:eastAsiaTheme="minorHAnsi" w:hAnsi="Arial" w:cs="Arial"/>
                <w:noProof/>
                <w:spacing w:val="0"/>
                <w:szCs w:val="18"/>
                <w:lang w:eastAsia="en-US"/>
              </w:rPr>
              <w:t>werkzaamheden</w:t>
            </w:r>
            <w:r w:rsidRPr="001625D4">
              <w:rPr>
                <w:rFonts w:ascii="Arial" w:eastAsiaTheme="minorHAnsi" w:hAnsi="Arial" w:cs="Arial"/>
                <w:noProof/>
                <w:spacing w:val="0"/>
                <w:szCs w:val="18"/>
                <w:lang w:eastAsia="en-US"/>
              </w:rPr>
              <w:t xml:space="preserve"> met effecten en resultaten zijn</w:t>
            </w:r>
            <w:r>
              <w:rPr>
                <w:rFonts w:ascii="Arial" w:eastAsiaTheme="minorHAnsi" w:hAnsi="Arial" w:cs="Arial"/>
                <w:noProof/>
                <w:spacing w:val="0"/>
                <w:szCs w:val="18"/>
                <w:lang w:eastAsia="en-US"/>
              </w:rPr>
              <w:t xml:space="preserve"> </w:t>
            </w:r>
            <w:r w:rsidRPr="001625D4">
              <w:rPr>
                <w:rFonts w:ascii="Arial" w:eastAsiaTheme="minorHAnsi" w:hAnsi="Arial" w:cs="Arial"/>
                <w:noProof/>
                <w:spacing w:val="0"/>
                <w:szCs w:val="18"/>
                <w:lang w:eastAsia="en-US"/>
              </w:rPr>
              <w:t>gerealiseerd. (Tijdsgebonden).</w:t>
            </w:r>
          </w:p>
          <w:p w14:paraId="5412B3F4" w14:textId="77777777" w:rsidR="000E4064" w:rsidRDefault="000E4064" w:rsidP="00510C41">
            <w:pPr>
              <w:spacing w:after="160" w:line="240" w:lineRule="auto"/>
              <w:contextualSpacing/>
              <w:rPr>
                <w:rFonts w:ascii="Arial" w:eastAsiaTheme="minorHAnsi" w:hAnsi="Arial" w:cs="Arial"/>
                <w:noProof/>
                <w:spacing w:val="0"/>
                <w:szCs w:val="18"/>
                <w:lang w:eastAsia="en-US"/>
              </w:rPr>
            </w:pPr>
          </w:p>
          <w:p w14:paraId="6C8E6ABC" w14:textId="77777777" w:rsidR="000E4064" w:rsidRDefault="000E4064" w:rsidP="00510C41">
            <w:pPr>
              <w:spacing w:after="160" w:line="240" w:lineRule="auto"/>
              <w:contextualSpacing/>
              <w:rPr>
                <w:rFonts w:ascii="Arial" w:eastAsiaTheme="minorHAnsi" w:hAnsi="Arial" w:cs="Arial"/>
                <w:noProof/>
                <w:spacing w:val="0"/>
                <w:szCs w:val="18"/>
                <w:lang w:eastAsia="en-US"/>
              </w:rPr>
            </w:pPr>
            <w:r w:rsidRPr="00C56403">
              <w:rPr>
                <w:rFonts w:ascii="Arial" w:eastAsiaTheme="minorHAnsi" w:hAnsi="Arial" w:cs="Arial"/>
                <w:noProof/>
                <w:spacing w:val="0"/>
                <w:szCs w:val="18"/>
                <w:lang w:eastAsia="en-US"/>
              </w:rPr>
              <w:t>Hoe meer bovenstaande aan de orde is</w:t>
            </w:r>
            <w:r>
              <w:rPr>
                <w:rFonts w:ascii="Arial" w:eastAsiaTheme="minorHAnsi" w:hAnsi="Arial" w:cs="Arial"/>
                <w:noProof/>
                <w:spacing w:val="0"/>
                <w:szCs w:val="18"/>
                <w:lang w:eastAsia="en-US"/>
              </w:rPr>
              <w:t xml:space="preserve"> c.q. hoe beter bovenstaande is uitgewerkt</w:t>
            </w:r>
            <w:r w:rsidRPr="00C56403">
              <w:rPr>
                <w:rFonts w:ascii="Arial" w:eastAsiaTheme="minorHAnsi" w:hAnsi="Arial" w:cs="Arial"/>
                <w:noProof/>
                <w:spacing w:val="0"/>
                <w:szCs w:val="18"/>
                <w:lang w:eastAsia="en-US"/>
              </w:rPr>
              <w:t xml:space="preserve">, hoe beter </w:t>
            </w:r>
            <w:r>
              <w:rPr>
                <w:rFonts w:ascii="Arial" w:eastAsiaTheme="minorHAnsi" w:hAnsi="Arial" w:cs="Arial"/>
                <w:noProof/>
                <w:spacing w:val="0"/>
                <w:szCs w:val="18"/>
                <w:lang w:eastAsia="en-US"/>
              </w:rPr>
              <w:t>Opdrachtgever</w:t>
            </w:r>
            <w:r w:rsidRPr="00C56403">
              <w:rPr>
                <w:rFonts w:ascii="Arial" w:eastAsiaTheme="minorHAnsi" w:hAnsi="Arial" w:cs="Arial"/>
                <w:noProof/>
                <w:spacing w:val="0"/>
                <w:szCs w:val="18"/>
                <w:lang w:eastAsia="en-US"/>
              </w:rPr>
              <w:t xml:space="preserve"> dit waardeert. </w:t>
            </w:r>
          </w:p>
          <w:p w14:paraId="2EA198FF" w14:textId="77777777" w:rsidR="000E4064" w:rsidRDefault="000E4064" w:rsidP="00510C41">
            <w:pPr>
              <w:spacing w:after="160" w:line="240" w:lineRule="auto"/>
              <w:contextualSpacing/>
              <w:rPr>
                <w:rFonts w:ascii="Arial" w:eastAsiaTheme="minorHAnsi" w:hAnsi="Arial" w:cs="Arial"/>
                <w:noProof/>
                <w:spacing w:val="0"/>
                <w:szCs w:val="18"/>
                <w:lang w:eastAsia="en-US"/>
              </w:rPr>
            </w:pPr>
          </w:p>
          <w:p w14:paraId="08773B4B" w14:textId="020E3387" w:rsidR="000E4064" w:rsidRDefault="000E4064" w:rsidP="00510C41">
            <w:pPr>
              <w:spacing w:after="160" w:line="240" w:lineRule="auto"/>
              <w:contextualSpacing/>
              <w:rPr>
                <w:rFonts w:ascii="Arial" w:eastAsiaTheme="minorHAnsi" w:hAnsi="Arial" w:cs="Arial"/>
                <w:noProof/>
                <w:spacing w:val="0"/>
                <w:szCs w:val="18"/>
                <w:lang w:eastAsia="en-US"/>
              </w:rPr>
            </w:pPr>
            <w:r w:rsidRPr="00C56403">
              <w:rPr>
                <w:rFonts w:ascii="Arial" w:eastAsiaTheme="minorHAnsi" w:hAnsi="Arial" w:cs="Arial"/>
                <w:noProof/>
                <w:spacing w:val="0"/>
                <w:szCs w:val="18"/>
                <w:lang w:eastAsia="en-US"/>
              </w:rPr>
              <w:t>Generieke</w:t>
            </w:r>
            <w:r>
              <w:rPr>
                <w:rFonts w:ascii="Arial" w:eastAsiaTheme="minorHAnsi" w:hAnsi="Arial" w:cs="Arial"/>
                <w:noProof/>
                <w:spacing w:val="0"/>
                <w:szCs w:val="18"/>
                <w:lang w:eastAsia="en-US"/>
              </w:rPr>
              <w:t xml:space="preserve"> </w:t>
            </w:r>
            <w:r w:rsidRPr="00C56403">
              <w:rPr>
                <w:rFonts w:ascii="Arial" w:eastAsiaTheme="minorHAnsi" w:hAnsi="Arial" w:cs="Arial"/>
                <w:noProof/>
                <w:spacing w:val="0"/>
                <w:szCs w:val="18"/>
                <w:lang w:eastAsia="en-US"/>
              </w:rPr>
              <w:t>maatregelen</w:t>
            </w:r>
            <w:r>
              <w:rPr>
                <w:rFonts w:ascii="Arial" w:eastAsiaTheme="minorHAnsi" w:hAnsi="Arial" w:cs="Arial"/>
                <w:noProof/>
                <w:spacing w:val="0"/>
                <w:szCs w:val="18"/>
                <w:lang w:eastAsia="en-US"/>
              </w:rPr>
              <w:t xml:space="preserve">/een generieke aanpak </w:t>
            </w:r>
            <w:r w:rsidRPr="00C56403">
              <w:rPr>
                <w:rFonts w:ascii="Arial" w:eastAsiaTheme="minorHAnsi" w:hAnsi="Arial" w:cs="Arial"/>
                <w:noProof/>
                <w:spacing w:val="0"/>
                <w:szCs w:val="18"/>
                <w:lang w:eastAsia="en-US"/>
              </w:rPr>
              <w:t xml:space="preserve">in de sfeer van ondersteunende bedrijfsvoering </w:t>
            </w:r>
            <w:r>
              <w:rPr>
                <w:rFonts w:ascii="Arial" w:eastAsiaTheme="minorHAnsi" w:hAnsi="Arial" w:cs="Arial"/>
                <w:noProof/>
                <w:spacing w:val="0"/>
                <w:szCs w:val="18"/>
                <w:lang w:eastAsia="en-US"/>
              </w:rPr>
              <w:t>voor de uitvoering wordt/worden hoe dan ook van Inschrijver verwacht maar dient/dienen wel te worden beschreven.</w:t>
            </w:r>
          </w:p>
          <w:p w14:paraId="612A58C0" w14:textId="77777777" w:rsidR="000E4064" w:rsidRPr="002C0F0B" w:rsidRDefault="000E4064" w:rsidP="00510C41">
            <w:pPr>
              <w:spacing w:after="160" w:line="240" w:lineRule="auto"/>
              <w:contextualSpacing/>
              <w:rPr>
                <w:rFonts w:ascii="Arial" w:eastAsiaTheme="minorHAnsi" w:hAnsi="Arial" w:cs="Arial"/>
                <w:noProof/>
                <w:spacing w:val="0"/>
                <w:szCs w:val="18"/>
                <w:lang w:eastAsia="en-US"/>
              </w:rPr>
            </w:pPr>
          </w:p>
          <w:p w14:paraId="35C93842" w14:textId="6599192F" w:rsidR="000E4064" w:rsidRDefault="000E4064" w:rsidP="00510C41">
            <w:pPr>
              <w:spacing w:line="240" w:lineRule="auto"/>
              <w:rPr>
                <w:rFonts w:ascii="Arial" w:eastAsiaTheme="minorHAnsi" w:hAnsi="Arial" w:cs="Arial"/>
                <w:b/>
                <w:noProof/>
                <w:spacing w:val="0"/>
                <w:szCs w:val="18"/>
              </w:rPr>
            </w:pPr>
            <w:r w:rsidRPr="002C0F0B">
              <w:rPr>
                <w:rFonts w:ascii="Arial" w:eastAsiaTheme="minorHAnsi" w:hAnsi="Arial" w:cs="Arial"/>
                <w:noProof/>
                <w:spacing w:val="0"/>
                <w:szCs w:val="18"/>
                <w:lang w:eastAsia="en-US"/>
              </w:rPr>
              <w:t xml:space="preserve">(maximaal </w:t>
            </w:r>
            <w:r w:rsidR="00314798">
              <w:rPr>
                <w:rFonts w:ascii="Arial" w:eastAsiaTheme="minorHAnsi" w:hAnsi="Arial" w:cs="Arial"/>
                <w:noProof/>
                <w:spacing w:val="0"/>
                <w:szCs w:val="18"/>
                <w:lang w:eastAsia="en-US"/>
              </w:rPr>
              <w:t>6</w:t>
            </w:r>
            <w:r w:rsidRPr="002C0F0B">
              <w:rPr>
                <w:rFonts w:ascii="Arial" w:eastAsiaTheme="minorHAnsi" w:hAnsi="Arial" w:cs="Arial"/>
                <w:noProof/>
                <w:spacing w:val="0"/>
                <w:szCs w:val="18"/>
                <w:lang w:eastAsia="en-US"/>
              </w:rPr>
              <w:t xml:space="preserve"> pagina’s</w:t>
            </w:r>
            <w:r w:rsidRPr="004E74A6">
              <w:rPr>
                <w:rFonts w:ascii="Arial" w:eastAsiaTheme="minorHAnsi" w:hAnsi="Arial" w:cs="Arial"/>
                <w:noProof/>
                <w:spacing w:val="0"/>
                <w:szCs w:val="18"/>
                <w:lang w:eastAsia="en-US"/>
              </w:rPr>
              <w:t xml:space="preserve"> A4 (exclusief titelblad en inhoudsopgave), lettergrootte 10, Arial, inclusief ondersteunend beeldmateriaal en bijlagen. Links en verwijzingen naar externe bronnen worden niet gevolgd)</w:t>
            </w:r>
          </w:p>
        </w:tc>
        <w:tc>
          <w:tcPr>
            <w:tcW w:w="1026" w:type="dxa"/>
          </w:tcPr>
          <w:p w14:paraId="0380148C" w14:textId="7CF92024" w:rsidR="000E4064"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20</w:t>
            </w:r>
          </w:p>
        </w:tc>
        <w:tc>
          <w:tcPr>
            <w:tcW w:w="1027" w:type="dxa"/>
          </w:tcPr>
          <w:p w14:paraId="63A0E6CB" w14:textId="30793504" w:rsidR="000E4064"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200</w:t>
            </w:r>
          </w:p>
        </w:tc>
      </w:tr>
      <w:tr w:rsidR="000E4064" w14:paraId="1D5DDAD0" w14:textId="77777777" w:rsidTr="000E4064">
        <w:tc>
          <w:tcPr>
            <w:tcW w:w="837" w:type="dxa"/>
          </w:tcPr>
          <w:p w14:paraId="7A7E924D" w14:textId="5C5AF01B" w:rsidR="000E4064" w:rsidRDefault="000E4064"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G1.</w:t>
            </w:r>
            <w:r w:rsidR="00314798">
              <w:rPr>
                <w:rFonts w:ascii="Arial" w:eastAsiaTheme="minorHAnsi" w:hAnsi="Arial" w:cs="Arial"/>
                <w:b/>
                <w:noProof/>
                <w:spacing w:val="0"/>
                <w:szCs w:val="18"/>
              </w:rPr>
              <w:t>2</w:t>
            </w:r>
          </w:p>
        </w:tc>
        <w:tc>
          <w:tcPr>
            <w:tcW w:w="6104" w:type="dxa"/>
          </w:tcPr>
          <w:p w14:paraId="57573C2E" w14:textId="77777777" w:rsidR="000E4064" w:rsidRPr="004E74A6" w:rsidRDefault="000E4064" w:rsidP="00510C41">
            <w:pPr>
              <w:spacing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 xml:space="preserve">Projectteam </w:t>
            </w:r>
          </w:p>
          <w:p w14:paraId="48AC9890" w14:textId="77777777" w:rsidR="000E4064" w:rsidRPr="004E74A6" w:rsidRDefault="000E4064" w:rsidP="00510C41">
            <w:pPr>
              <w:spacing w:line="240" w:lineRule="auto"/>
              <w:rPr>
                <w:rFonts w:ascii="Arial" w:eastAsiaTheme="minorHAnsi" w:hAnsi="Arial" w:cs="Arial"/>
                <w:spacing w:val="0"/>
                <w:szCs w:val="18"/>
                <w:lang w:eastAsia="en-US"/>
              </w:rPr>
            </w:pPr>
            <w:r w:rsidRPr="004E74A6">
              <w:rPr>
                <w:rFonts w:ascii="Arial" w:hAnsi="Arial" w:cs="Arial"/>
                <w:szCs w:val="18"/>
              </w:rPr>
              <w:t xml:space="preserve">Opdrachtgever hecht grote waarde aan een ervaren en deskundig team dat ook als team kan opereren. </w:t>
            </w:r>
            <w:r w:rsidRPr="004E74A6">
              <w:rPr>
                <w:rFonts w:ascii="Arial" w:eastAsiaTheme="minorHAnsi" w:hAnsi="Arial" w:cs="Arial"/>
                <w:spacing w:val="0"/>
                <w:szCs w:val="18"/>
                <w:lang w:eastAsia="en-US"/>
              </w:rPr>
              <w:t>Geef aan met welk projectteam u de Opdracht wilt uitvoeren.</w:t>
            </w:r>
          </w:p>
          <w:p w14:paraId="20659CB6" w14:textId="77777777" w:rsidR="000E4064" w:rsidRPr="004E74A6" w:rsidRDefault="000E4064" w:rsidP="00510C41">
            <w:pPr>
              <w:spacing w:line="240" w:lineRule="auto"/>
              <w:rPr>
                <w:rFonts w:ascii="Arial" w:eastAsiaTheme="minorHAnsi" w:hAnsi="Arial" w:cs="Arial"/>
                <w:spacing w:val="0"/>
                <w:szCs w:val="18"/>
                <w:lang w:eastAsia="en-US"/>
              </w:rPr>
            </w:pPr>
          </w:p>
          <w:p w14:paraId="7539C822" w14:textId="77777777" w:rsidR="000E4064" w:rsidRDefault="000E4064" w:rsidP="00510C41">
            <w:pPr>
              <w:spacing w:line="240" w:lineRule="auto"/>
              <w:rPr>
                <w:rFonts w:ascii="Arial" w:eastAsiaTheme="minorEastAsia" w:hAnsi="Arial" w:cs="Arial"/>
                <w:noProof/>
                <w:spacing w:val="0"/>
              </w:rPr>
            </w:pPr>
            <w:r w:rsidRPr="004E74A6">
              <w:rPr>
                <w:rFonts w:ascii="Arial" w:eastAsiaTheme="minorEastAsia" w:hAnsi="Arial" w:cs="Arial"/>
                <w:spacing w:val="0"/>
                <w:lang w:eastAsia="en-US"/>
              </w:rPr>
              <w:t>Beschrijf daarbij de verschillende functies</w:t>
            </w:r>
            <w:r>
              <w:rPr>
                <w:rFonts w:ascii="Arial" w:eastAsiaTheme="minorEastAsia" w:hAnsi="Arial" w:cs="Arial"/>
                <w:spacing w:val="0"/>
                <w:lang w:eastAsia="en-US"/>
              </w:rPr>
              <w:t>,</w:t>
            </w:r>
            <w:r w:rsidRPr="004E74A6">
              <w:rPr>
                <w:rFonts w:ascii="Arial" w:eastAsiaTheme="minorEastAsia" w:hAnsi="Arial" w:cs="Arial"/>
                <w:spacing w:val="0"/>
                <w:lang w:eastAsia="en-US"/>
              </w:rPr>
              <w:t xml:space="preserve"> rolverdeling</w:t>
            </w:r>
            <w:r>
              <w:rPr>
                <w:rFonts w:ascii="Arial" w:eastAsiaTheme="minorEastAsia" w:hAnsi="Arial" w:cs="Arial"/>
                <w:spacing w:val="0"/>
                <w:lang w:eastAsia="en-US"/>
              </w:rPr>
              <w:t xml:space="preserve"> en deskundigheidsniveau</w:t>
            </w:r>
            <w:r w:rsidRPr="004E74A6">
              <w:rPr>
                <w:rFonts w:ascii="Arial" w:eastAsiaTheme="minorEastAsia" w:hAnsi="Arial" w:cs="Arial"/>
                <w:spacing w:val="0"/>
                <w:lang w:eastAsia="en-US"/>
              </w:rPr>
              <w:t xml:space="preserve">. </w:t>
            </w:r>
            <w:r w:rsidRPr="004E74A6">
              <w:rPr>
                <w:rFonts w:ascii="Arial" w:eastAsiaTheme="minorEastAsia" w:hAnsi="Arial" w:cs="Arial"/>
                <w:noProof/>
                <w:spacing w:val="0"/>
              </w:rPr>
              <w:t>Geef aan welke medewerker welke werkzaamheden</w:t>
            </w:r>
            <w:r>
              <w:rPr>
                <w:rFonts w:ascii="Arial" w:eastAsiaTheme="minorEastAsia" w:hAnsi="Arial" w:cs="Arial"/>
                <w:noProof/>
                <w:spacing w:val="0"/>
              </w:rPr>
              <w:t xml:space="preserve"> op welke terreinen</w:t>
            </w:r>
            <w:r w:rsidRPr="004E74A6">
              <w:rPr>
                <w:rFonts w:ascii="Arial" w:eastAsiaTheme="minorEastAsia" w:hAnsi="Arial" w:cs="Arial"/>
                <w:noProof/>
                <w:spacing w:val="0"/>
              </w:rPr>
              <w:t xml:space="preserve"> oplevert/uitvoert</w:t>
            </w:r>
            <w:r>
              <w:rPr>
                <w:rFonts w:ascii="Arial" w:eastAsiaTheme="minorEastAsia" w:hAnsi="Arial" w:cs="Arial"/>
                <w:noProof/>
                <w:spacing w:val="0"/>
              </w:rPr>
              <w:t>.</w:t>
            </w:r>
            <w:r w:rsidRPr="004E74A6">
              <w:rPr>
                <w:rFonts w:ascii="Arial" w:eastAsiaTheme="minorEastAsia" w:hAnsi="Arial" w:cs="Arial"/>
                <w:noProof/>
                <w:spacing w:val="0"/>
              </w:rPr>
              <w:t xml:space="preserve"> Tevens geeft u aan</w:t>
            </w:r>
            <w:r>
              <w:rPr>
                <w:rFonts w:ascii="Arial" w:eastAsiaTheme="minorEastAsia" w:hAnsi="Arial" w:cs="Arial"/>
                <w:noProof/>
                <w:spacing w:val="0"/>
              </w:rPr>
              <w:t xml:space="preserve"> en licht u toe c.q. maakt u concreet</w:t>
            </w:r>
            <w:r w:rsidRPr="004E74A6">
              <w:rPr>
                <w:rFonts w:ascii="Arial" w:eastAsiaTheme="minorEastAsia" w:hAnsi="Arial" w:cs="Arial"/>
                <w:noProof/>
                <w:spacing w:val="0"/>
              </w:rPr>
              <w:t xml:space="preserve"> op welke wijze u de achtervang en vervanging van tenminste gelijkwaardig niveau aanbiedt en borgt.</w:t>
            </w:r>
          </w:p>
          <w:p w14:paraId="44BFAE45" w14:textId="77777777" w:rsidR="000E4064" w:rsidRDefault="000E4064" w:rsidP="00510C41">
            <w:pPr>
              <w:spacing w:line="240" w:lineRule="auto"/>
              <w:rPr>
                <w:rFonts w:ascii="Arial" w:eastAsiaTheme="minorEastAsia" w:hAnsi="Arial" w:cs="Arial"/>
                <w:noProof/>
                <w:spacing w:val="0"/>
              </w:rPr>
            </w:pPr>
          </w:p>
          <w:p w14:paraId="088D78E4" w14:textId="77777777" w:rsidR="000E4064" w:rsidRPr="00BC2C3E" w:rsidRDefault="000E4064" w:rsidP="00510C41">
            <w:pPr>
              <w:spacing w:line="240" w:lineRule="auto"/>
              <w:rPr>
                <w:rFonts w:ascii="Arial" w:eastAsiaTheme="minorEastAsia" w:hAnsi="Arial" w:cs="Arial"/>
                <w:noProof/>
                <w:spacing w:val="0"/>
              </w:rPr>
            </w:pPr>
            <w:r w:rsidRPr="00BC2C3E">
              <w:rPr>
                <w:rFonts w:ascii="Arial" w:eastAsiaTheme="minorEastAsia" w:hAnsi="Arial" w:cs="Arial"/>
                <w:noProof/>
                <w:spacing w:val="0"/>
              </w:rPr>
              <w:t>Inschrijver licht tevens toe:</w:t>
            </w:r>
          </w:p>
          <w:p w14:paraId="4218AECC" w14:textId="04A6DB33" w:rsidR="000E4064" w:rsidRPr="00BC2C3E" w:rsidRDefault="000E4064" w:rsidP="00510C41">
            <w:pPr>
              <w:spacing w:line="240" w:lineRule="auto"/>
              <w:rPr>
                <w:rFonts w:ascii="Arial" w:eastAsiaTheme="minorEastAsia" w:hAnsi="Arial" w:cs="Arial"/>
                <w:noProof/>
                <w:spacing w:val="0"/>
              </w:rPr>
            </w:pPr>
            <w:r w:rsidRPr="00BC2C3E">
              <w:rPr>
                <w:rFonts w:ascii="Arial" w:eastAsiaTheme="minorEastAsia" w:hAnsi="Arial" w:cs="Arial"/>
                <w:noProof/>
                <w:spacing w:val="0"/>
              </w:rPr>
              <w:lastRenderedPageBreak/>
              <w:t>* hoe hij het voor Opdrachtgever aannemelijk maakt dat de aangeboden expertises en middelen beschikbaar zijn gedurende de gehele duur van</w:t>
            </w:r>
            <w:r w:rsidR="007D2DC9">
              <w:rPr>
                <w:rFonts w:ascii="Arial" w:eastAsiaTheme="minorEastAsia" w:hAnsi="Arial" w:cs="Arial"/>
                <w:noProof/>
                <w:spacing w:val="0"/>
              </w:rPr>
              <w:t xml:space="preserve"> </w:t>
            </w:r>
            <w:r w:rsidRPr="00BC2C3E">
              <w:rPr>
                <w:rFonts w:ascii="Arial" w:eastAsiaTheme="minorEastAsia" w:hAnsi="Arial" w:cs="Arial"/>
                <w:noProof/>
                <w:spacing w:val="0"/>
              </w:rPr>
              <w:t xml:space="preserve">de </w:t>
            </w:r>
            <w:r w:rsidR="00314798">
              <w:rPr>
                <w:rFonts w:ascii="Arial" w:eastAsiaTheme="minorEastAsia" w:hAnsi="Arial" w:cs="Arial"/>
                <w:noProof/>
                <w:spacing w:val="0"/>
              </w:rPr>
              <w:t>O</w:t>
            </w:r>
            <w:r w:rsidRPr="00BC2C3E">
              <w:rPr>
                <w:rFonts w:ascii="Arial" w:eastAsiaTheme="minorEastAsia" w:hAnsi="Arial" w:cs="Arial"/>
                <w:noProof/>
                <w:spacing w:val="0"/>
              </w:rPr>
              <w:t>vereenkomst.</w:t>
            </w:r>
          </w:p>
          <w:p w14:paraId="47F692AA" w14:textId="77777777" w:rsidR="000E4064" w:rsidRPr="00BC2C3E" w:rsidRDefault="000E4064" w:rsidP="00510C41">
            <w:pPr>
              <w:spacing w:line="240" w:lineRule="auto"/>
              <w:rPr>
                <w:rFonts w:ascii="Arial" w:eastAsiaTheme="minorEastAsia" w:hAnsi="Arial" w:cs="Arial"/>
                <w:noProof/>
                <w:spacing w:val="0"/>
              </w:rPr>
            </w:pPr>
          </w:p>
          <w:p w14:paraId="59655355" w14:textId="77777777" w:rsidR="000E4064" w:rsidRPr="001F0580" w:rsidRDefault="000E4064" w:rsidP="00510C41">
            <w:pPr>
              <w:spacing w:line="240" w:lineRule="auto"/>
              <w:rPr>
                <w:rFonts w:ascii="Arial" w:eastAsiaTheme="minorEastAsia" w:hAnsi="Arial" w:cs="Arial"/>
                <w:b/>
                <w:bCs/>
                <w:noProof/>
                <w:spacing w:val="0"/>
              </w:rPr>
            </w:pPr>
            <w:r w:rsidRPr="001F0580">
              <w:rPr>
                <w:rFonts w:ascii="Arial" w:eastAsiaTheme="minorEastAsia" w:hAnsi="Arial" w:cs="Arial"/>
                <w:b/>
                <w:bCs/>
                <w:noProof/>
                <w:spacing w:val="0"/>
              </w:rPr>
              <w:t>Het team dient het gehele scala aan gevraagde werkzaamheden in te (kunnen) vullen.</w:t>
            </w:r>
          </w:p>
          <w:p w14:paraId="1F3AB9F9" w14:textId="77777777" w:rsidR="000E4064" w:rsidRPr="004E74A6" w:rsidRDefault="000E4064" w:rsidP="00510C41">
            <w:pPr>
              <w:spacing w:line="240" w:lineRule="auto"/>
              <w:rPr>
                <w:rFonts w:ascii="Arial" w:eastAsiaTheme="minorHAnsi" w:hAnsi="Arial" w:cs="Arial"/>
                <w:noProof/>
                <w:spacing w:val="0"/>
                <w:szCs w:val="18"/>
                <w:lang w:eastAsia="en-US"/>
              </w:rPr>
            </w:pPr>
          </w:p>
          <w:p w14:paraId="193F877F" w14:textId="44ED3F06" w:rsidR="000E4064" w:rsidRPr="004E74A6" w:rsidRDefault="000E4064" w:rsidP="00510C41">
            <w:pPr>
              <w:spacing w:line="240" w:lineRule="auto"/>
              <w:rPr>
                <w:rFonts w:ascii="Arial" w:eastAsiaTheme="minorHAnsi" w:hAnsi="Arial" w:cs="Arial"/>
                <w:noProof/>
                <w:spacing w:val="0"/>
                <w:szCs w:val="18"/>
              </w:rPr>
            </w:pPr>
            <w:r w:rsidRPr="004E74A6">
              <w:rPr>
                <w:rFonts w:ascii="Arial" w:eastAsiaTheme="minorHAnsi" w:hAnsi="Arial" w:cs="Arial"/>
                <w:noProof/>
                <w:spacing w:val="0"/>
                <w:szCs w:val="18"/>
              </w:rPr>
              <w:t xml:space="preserve">U overlegt hiertoe de CV’s (voor zover relevant voor de onderhavige </w:t>
            </w:r>
            <w:r w:rsidR="00894517">
              <w:rPr>
                <w:rFonts w:ascii="Arial" w:eastAsiaTheme="minorHAnsi" w:hAnsi="Arial" w:cs="Arial"/>
                <w:noProof/>
                <w:spacing w:val="0"/>
                <w:szCs w:val="18"/>
              </w:rPr>
              <w:t>O</w:t>
            </w:r>
            <w:r w:rsidRPr="004E74A6">
              <w:rPr>
                <w:rFonts w:ascii="Arial" w:eastAsiaTheme="minorHAnsi" w:hAnsi="Arial" w:cs="Arial"/>
                <w:noProof/>
                <w:spacing w:val="0"/>
                <w:szCs w:val="18"/>
              </w:rPr>
              <w:t>pdracht) van deze medewerkers en een beschrijving van ieders:</w:t>
            </w:r>
          </w:p>
          <w:p w14:paraId="353DBF6C" w14:textId="77777777" w:rsidR="000E4064" w:rsidRPr="004E74A6" w:rsidRDefault="000E4064" w:rsidP="00510C41">
            <w:pPr>
              <w:numPr>
                <w:ilvl w:val="0"/>
                <w:numId w:val="25"/>
              </w:numPr>
              <w:spacing w:after="200" w:line="240" w:lineRule="auto"/>
              <w:ind w:left="445"/>
              <w:contextualSpacing/>
              <w:rPr>
                <w:rFonts w:ascii="Arial" w:eastAsiaTheme="minorHAnsi" w:hAnsi="Arial" w:cs="Arial"/>
                <w:spacing w:val="0"/>
                <w:szCs w:val="18"/>
                <w:lang w:eastAsia="en-US"/>
              </w:rPr>
            </w:pPr>
            <w:r w:rsidRPr="004E74A6">
              <w:rPr>
                <w:rFonts w:ascii="Arial" w:eastAsiaTheme="minorHAnsi" w:hAnsi="Arial" w:cs="Arial"/>
                <w:noProof/>
                <w:spacing w:val="0"/>
                <w:szCs w:val="18"/>
              </w:rPr>
              <w:t>voor de onderhavige opdracht relevante competenties en ervaring in relatie tot hetgeen in dit document wordt gevraagd;</w:t>
            </w:r>
          </w:p>
          <w:p w14:paraId="1CE55320" w14:textId="77777777" w:rsidR="000E4064" w:rsidRPr="004E74A6" w:rsidRDefault="000E4064" w:rsidP="00510C41">
            <w:pPr>
              <w:numPr>
                <w:ilvl w:val="0"/>
                <w:numId w:val="25"/>
              </w:numPr>
              <w:spacing w:after="200" w:line="240" w:lineRule="auto"/>
              <w:ind w:left="445"/>
              <w:contextualSpacing/>
              <w:rPr>
                <w:rFonts w:ascii="Arial" w:eastAsiaTheme="minorHAnsi" w:hAnsi="Arial" w:cs="Arial"/>
                <w:spacing w:val="0"/>
                <w:szCs w:val="18"/>
                <w:lang w:eastAsia="en-US"/>
              </w:rPr>
            </w:pPr>
            <w:r w:rsidRPr="004E74A6">
              <w:rPr>
                <w:rFonts w:ascii="Arial" w:eastAsiaTheme="minorHAnsi" w:hAnsi="Arial" w:cs="Arial"/>
                <w:noProof/>
                <w:spacing w:val="0"/>
                <w:szCs w:val="18"/>
              </w:rPr>
              <w:t>rol, inbreng en deskundigheidsniveau binnen het team.</w:t>
            </w:r>
          </w:p>
          <w:p w14:paraId="24B2B1A4" w14:textId="77777777" w:rsidR="000E4064" w:rsidRPr="004E74A6" w:rsidRDefault="000E4064" w:rsidP="00510C41">
            <w:pPr>
              <w:spacing w:line="240" w:lineRule="auto"/>
              <w:rPr>
                <w:rFonts w:ascii="Arial" w:eastAsiaTheme="minorHAnsi" w:hAnsi="Arial" w:cs="Arial"/>
                <w:noProof/>
                <w:spacing w:val="0"/>
                <w:szCs w:val="18"/>
                <w:lang w:eastAsia="en-US"/>
              </w:rPr>
            </w:pPr>
          </w:p>
          <w:p w14:paraId="7655B133" w14:textId="77777777" w:rsidR="000E4064" w:rsidRPr="004E74A6" w:rsidRDefault="000E4064" w:rsidP="00510C41">
            <w:pPr>
              <w:spacing w:line="240" w:lineRule="auto"/>
              <w:contextualSpacing/>
              <w:rPr>
                <w:rFonts w:ascii="Arial" w:hAnsi="Arial" w:cs="Arial"/>
                <w:szCs w:val="18"/>
              </w:rPr>
            </w:pPr>
            <w:r w:rsidRPr="004E74A6">
              <w:rPr>
                <w:rFonts w:ascii="Arial" w:hAnsi="Arial" w:cs="Arial"/>
                <w:szCs w:val="18"/>
              </w:rPr>
              <w:t>Dit dient duidelijk te worden uit de competenties en 1 referentie van ieder</w:t>
            </w:r>
            <w:r>
              <w:rPr>
                <w:rFonts w:ascii="Arial" w:hAnsi="Arial" w:cs="Arial"/>
                <w:szCs w:val="18"/>
              </w:rPr>
              <w:t xml:space="preserve"> senior</w:t>
            </w:r>
            <w:r w:rsidRPr="004E74A6">
              <w:rPr>
                <w:rFonts w:ascii="Arial" w:hAnsi="Arial" w:cs="Arial"/>
                <w:szCs w:val="18"/>
              </w:rPr>
              <w:t xml:space="preserve"> projectteamlid (incl. beschrijving van de opdracht, door projectteamlid uitgevoerde werkzaamheden</w:t>
            </w:r>
            <w:r>
              <w:rPr>
                <w:rFonts w:ascii="Arial" w:hAnsi="Arial" w:cs="Arial"/>
                <w:szCs w:val="18"/>
              </w:rPr>
              <w:t xml:space="preserve">, ingevulde rol en koppeling met onderhavige Opdracht. Ook dient bij de referentie te worden vermeld of er al dan niet sprake is van </w:t>
            </w:r>
            <w:r w:rsidRPr="004E74A6">
              <w:rPr>
                <w:rFonts w:ascii="Arial" w:hAnsi="Arial" w:cs="Arial"/>
                <w:szCs w:val="18"/>
              </w:rPr>
              <w:t>samenwerking met andere voorgestelde projectteamleden.</w:t>
            </w:r>
          </w:p>
          <w:p w14:paraId="507BDC73" w14:textId="77777777" w:rsidR="000E4064" w:rsidRPr="004E74A6" w:rsidRDefault="000E4064" w:rsidP="00510C41">
            <w:pPr>
              <w:spacing w:line="240" w:lineRule="auto"/>
              <w:rPr>
                <w:rFonts w:ascii="Arial" w:eastAsiaTheme="minorHAnsi" w:hAnsi="Arial" w:cs="Arial"/>
                <w:noProof/>
                <w:spacing w:val="0"/>
                <w:szCs w:val="18"/>
                <w:lang w:eastAsia="en-US"/>
              </w:rPr>
            </w:pPr>
          </w:p>
          <w:p w14:paraId="3AC50969" w14:textId="63AFA75C" w:rsidR="000E4064" w:rsidRDefault="000E4064" w:rsidP="00510C41">
            <w:pPr>
              <w:tabs>
                <w:tab w:val="left" w:pos="567"/>
              </w:tabs>
              <w:spacing w:line="240" w:lineRule="auto"/>
              <w:rPr>
                <w:rFonts w:ascii="Arial" w:hAnsi="Arial" w:cs="Arial"/>
                <w:szCs w:val="18"/>
              </w:rPr>
            </w:pPr>
            <w:r w:rsidRPr="004E74A6">
              <w:rPr>
                <w:rFonts w:ascii="Arial" w:hAnsi="Arial" w:cs="Arial"/>
                <w:szCs w:val="18"/>
              </w:rPr>
              <w:t>N.b.</w:t>
            </w:r>
            <w:r>
              <w:rPr>
                <w:rFonts w:ascii="Arial" w:hAnsi="Arial" w:cs="Arial"/>
                <w:szCs w:val="18"/>
              </w:rPr>
              <w:t>1</w:t>
            </w:r>
            <w:r w:rsidRPr="004E74A6">
              <w:rPr>
                <w:rFonts w:ascii="Arial" w:hAnsi="Arial" w:cs="Arial"/>
                <w:szCs w:val="18"/>
              </w:rPr>
              <w:t xml:space="preserve">: een referentieopdracht mag slechts worden aangedragen indien de betreffende opdracht niet langer dan 60 maanden voorafgaand aan de sluitingsdatum van </w:t>
            </w:r>
            <w:r w:rsidR="00387D10">
              <w:rPr>
                <w:rFonts w:ascii="Arial" w:hAnsi="Arial" w:cs="Arial"/>
                <w:szCs w:val="18"/>
              </w:rPr>
              <w:t>I</w:t>
            </w:r>
            <w:r w:rsidRPr="004E74A6">
              <w:rPr>
                <w:rFonts w:ascii="Arial" w:hAnsi="Arial" w:cs="Arial"/>
                <w:szCs w:val="18"/>
              </w:rPr>
              <w:t>nschrijving is opgeleverd</w:t>
            </w:r>
            <w:r w:rsidRPr="00541768">
              <w:rPr>
                <w:rFonts w:ascii="Arial" w:hAnsi="Arial" w:cs="Arial"/>
                <w:szCs w:val="18"/>
              </w:rPr>
              <w:t>. Het is onvoldoende dat bij een referentie melding wordt gemaakt dat “werkzaamheden zijn uitgevoerd”/”over kennis/ervaring wordt beschikt”. Opdrachtgever eist op deze aspecten een uitgebreide toelichting welke bij de betreffende referent kan worden geverifieerd.</w:t>
            </w:r>
          </w:p>
          <w:p w14:paraId="3406CE9F" w14:textId="77777777" w:rsidR="000E4064" w:rsidRDefault="000E4064" w:rsidP="00510C41">
            <w:pPr>
              <w:tabs>
                <w:tab w:val="left" w:pos="567"/>
              </w:tabs>
              <w:spacing w:line="240" w:lineRule="auto"/>
              <w:rPr>
                <w:rFonts w:ascii="Arial" w:hAnsi="Arial" w:cs="Arial"/>
                <w:szCs w:val="18"/>
              </w:rPr>
            </w:pPr>
          </w:p>
          <w:p w14:paraId="04317C90" w14:textId="4E2B3981" w:rsidR="000E4064" w:rsidRPr="004E74A6" w:rsidRDefault="000E4064" w:rsidP="00510C41">
            <w:pPr>
              <w:tabs>
                <w:tab w:val="left" w:pos="567"/>
              </w:tabs>
              <w:spacing w:line="240" w:lineRule="auto"/>
              <w:rPr>
                <w:rFonts w:ascii="Arial" w:hAnsi="Arial" w:cs="Arial"/>
                <w:szCs w:val="18"/>
              </w:rPr>
            </w:pPr>
            <w:r w:rsidRPr="00E81622">
              <w:rPr>
                <w:rFonts w:ascii="Arial" w:hAnsi="Arial" w:cs="Arial"/>
                <w:szCs w:val="18"/>
              </w:rPr>
              <w:t xml:space="preserve">N.b.2: onder “senior” wordt verstaan een in te zetten medewerker met concrete, meermaals uitgevoerde werkzaamheden voor externe opdrachtgevers op zijn/haar betreffende expertiseterrein in/over een periode van minimaal </w:t>
            </w:r>
            <w:r w:rsidR="00314798">
              <w:rPr>
                <w:rFonts w:ascii="Arial" w:hAnsi="Arial" w:cs="Arial"/>
                <w:szCs w:val="18"/>
              </w:rPr>
              <w:t>6</w:t>
            </w:r>
            <w:r w:rsidRPr="00E81622">
              <w:rPr>
                <w:rFonts w:ascii="Arial" w:hAnsi="Arial" w:cs="Arial"/>
                <w:szCs w:val="18"/>
              </w:rPr>
              <w:t xml:space="preserve"> jaar.</w:t>
            </w:r>
            <w:r w:rsidR="00894517">
              <w:rPr>
                <w:rFonts w:ascii="Arial" w:hAnsi="Arial" w:cs="Arial"/>
                <w:szCs w:val="18"/>
              </w:rPr>
              <w:t xml:space="preserve"> Zie de Inschrijfstaat voor de functies/rollen waar (in ieder geval) een senior wordt gevraagd.</w:t>
            </w:r>
          </w:p>
          <w:p w14:paraId="798448C5" w14:textId="77777777" w:rsidR="000E4064" w:rsidRPr="002D74A9" w:rsidRDefault="000E4064" w:rsidP="00510C41">
            <w:pPr>
              <w:spacing w:line="240" w:lineRule="auto"/>
              <w:rPr>
                <w:rFonts w:ascii="Arial" w:eastAsiaTheme="minorHAnsi" w:hAnsi="Arial"/>
                <w:spacing w:val="0"/>
              </w:rPr>
            </w:pPr>
          </w:p>
          <w:p w14:paraId="64BF7FA5" w14:textId="58CCDAA4" w:rsidR="000E4064" w:rsidRDefault="000E4064" w:rsidP="00510C41">
            <w:pPr>
              <w:spacing w:line="240" w:lineRule="auto"/>
              <w:rPr>
                <w:rFonts w:ascii="Arial" w:eastAsiaTheme="minorHAnsi" w:hAnsi="Arial" w:cs="Arial"/>
                <w:b/>
                <w:noProof/>
                <w:spacing w:val="0"/>
                <w:szCs w:val="18"/>
              </w:rPr>
            </w:pPr>
            <w:r w:rsidRPr="004E74A6">
              <w:rPr>
                <w:rFonts w:ascii="Arial" w:eastAsiaTheme="minorHAnsi" w:hAnsi="Arial" w:cs="Arial"/>
                <w:noProof/>
                <w:spacing w:val="0"/>
                <w:szCs w:val="18"/>
              </w:rPr>
              <w:t>(maximaal</w:t>
            </w:r>
            <w:r>
              <w:rPr>
                <w:rFonts w:ascii="Arial" w:eastAsiaTheme="minorHAnsi" w:hAnsi="Arial" w:cs="Arial"/>
                <w:noProof/>
                <w:spacing w:val="0"/>
                <w:szCs w:val="18"/>
              </w:rPr>
              <w:t xml:space="preserve"> </w:t>
            </w:r>
            <w:r w:rsidR="00314798">
              <w:rPr>
                <w:rFonts w:ascii="Arial" w:eastAsiaTheme="minorHAnsi" w:hAnsi="Arial" w:cs="Arial"/>
                <w:noProof/>
                <w:spacing w:val="0"/>
                <w:szCs w:val="18"/>
              </w:rPr>
              <w:t>2</w:t>
            </w:r>
            <w:r w:rsidRPr="004E74A6">
              <w:rPr>
                <w:rFonts w:ascii="Arial" w:eastAsiaTheme="minorHAnsi" w:hAnsi="Arial" w:cs="Arial"/>
                <w:noProof/>
                <w:spacing w:val="0"/>
                <w:szCs w:val="18"/>
              </w:rPr>
              <w:t xml:space="preserve"> pagina’s A4 per teamlid, Arial, lettergroote 10, inclusief CV, links en verwijzingen naar externe bronnen worden niet gevolgd)</w:t>
            </w:r>
          </w:p>
        </w:tc>
        <w:tc>
          <w:tcPr>
            <w:tcW w:w="1026" w:type="dxa"/>
          </w:tcPr>
          <w:p w14:paraId="2190B788" w14:textId="0198329B" w:rsidR="000E4064"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lastRenderedPageBreak/>
              <w:t>25</w:t>
            </w:r>
          </w:p>
        </w:tc>
        <w:tc>
          <w:tcPr>
            <w:tcW w:w="1027" w:type="dxa"/>
          </w:tcPr>
          <w:p w14:paraId="47DDA709" w14:textId="47C69AFD" w:rsidR="000E4064"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250</w:t>
            </w:r>
          </w:p>
        </w:tc>
      </w:tr>
      <w:tr w:rsidR="000E4064" w14:paraId="1DD3B36A" w14:textId="77777777" w:rsidTr="000E4064">
        <w:tc>
          <w:tcPr>
            <w:tcW w:w="837" w:type="dxa"/>
          </w:tcPr>
          <w:p w14:paraId="34A02F89" w14:textId="2989CB38" w:rsidR="000E4064" w:rsidRDefault="000E4064"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G1.</w:t>
            </w:r>
            <w:r w:rsidR="00314798">
              <w:rPr>
                <w:rFonts w:ascii="Arial" w:eastAsiaTheme="minorHAnsi" w:hAnsi="Arial" w:cs="Arial"/>
                <w:b/>
                <w:noProof/>
                <w:spacing w:val="0"/>
                <w:szCs w:val="18"/>
              </w:rPr>
              <w:t>3</w:t>
            </w:r>
          </w:p>
        </w:tc>
        <w:tc>
          <w:tcPr>
            <w:tcW w:w="6104" w:type="dxa"/>
          </w:tcPr>
          <w:p w14:paraId="793D0345" w14:textId="71DB99FA" w:rsidR="000E4064" w:rsidRDefault="000E4064" w:rsidP="00510C41">
            <w:pPr>
              <w:spacing w:line="240" w:lineRule="auto"/>
              <w:rPr>
                <w:rFonts w:ascii="Arial" w:eastAsiaTheme="minorEastAsia" w:hAnsi="Arial" w:cs="Arial"/>
                <w:spacing w:val="0"/>
                <w:lang w:eastAsia="en-US"/>
              </w:rPr>
            </w:pPr>
            <w:r w:rsidRPr="6D53A3C5">
              <w:rPr>
                <w:rFonts w:ascii="Arial" w:eastAsiaTheme="minorEastAsia" w:hAnsi="Arial" w:cs="Arial"/>
                <w:b/>
                <w:bCs/>
                <w:spacing w:val="0"/>
                <w:lang w:eastAsia="en-US"/>
              </w:rPr>
              <w:t>MVOI</w:t>
            </w:r>
            <w:r w:rsidR="000340BD">
              <w:rPr>
                <w:rFonts w:ascii="Arial" w:eastAsiaTheme="minorEastAsia" w:hAnsi="Arial" w:cs="Arial"/>
                <w:b/>
                <w:bCs/>
                <w:spacing w:val="0"/>
                <w:lang w:eastAsia="en-US"/>
              </w:rPr>
              <w:t xml:space="preserve"> (zie ook paragraaf 2.5 in dit document)</w:t>
            </w:r>
          </w:p>
          <w:p w14:paraId="34B35C23" w14:textId="5DC7C608" w:rsidR="000E4064" w:rsidRDefault="000E4064"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Opdrachtgever heeft ambities als het gaat om MVOI. Inschrijver wordt gevraagd zijn visie te verwoorden als het gaat om het leveren van een bijdrage aan deze ambities door eigen organisatie en werkwijze, alsmede de vertaling daarvan in</w:t>
            </w:r>
            <w:r w:rsidR="000340BD">
              <w:rPr>
                <w:rFonts w:ascii="Arial" w:eastAsiaTheme="minorHAnsi" w:hAnsi="Arial" w:cs="Arial"/>
                <w:bCs/>
                <w:spacing w:val="0"/>
                <w:szCs w:val="18"/>
                <w:lang w:eastAsia="en-US"/>
              </w:rPr>
              <w:t xml:space="preserve"> c.q. voor de</w:t>
            </w:r>
            <w:r>
              <w:rPr>
                <w:rFonts w:ascii="Arial" w:eastAsiaTheme="minorHAnsi" w:hAnsi="Arial" w:cs="Arial"/>
                <w:bCs/>
                <w:spacing w:val="0"/>
                <w:szCs w:val="18"/>
                <w:lang w:eastAsia="en-US"/>
              </w:rPr>
              <w:t xml:space="preserve"> onderhavige Opdracht.</w:t>
            </w:r>
          </w:p>
          <w:p w14:paraId="5FE27E1C" w14:textId="77777777" w:rsidR="000E4064" w:rsidRDefault="000E4064" w:rsidP="00510C41">
            <w:pPr>
              <w:spacing w:line="240" w:lineRule="auto"/>
              <w:rPr>
                <w:rFonts w:ascii="Arial" w:eastAsiaTheme="minorHAnsi" w:hAnsi="Arial" w:cs="Arial"/>
                <w:bCs/>
                <w:spacing w:val="0"/>
                <w:szCs w:val="18"/>
                <w:lang w:eastAsia="en-US"/>
              </w:rPr>
            </w:pPr>
          </w:p>
          <w:p w14:paraId="0F0CD862" w14:textId="77777777" w:rsidR="000E4064" w:rsidRDefault="000E4064"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Dit betekent dat de visie in moet gaan op de volgende aspecten/doelen:</w:t>
            </w:r>
          </w:p>
          <w:p w14:paraId="7AD5E3C4" w14:textId="77777777" w:rsidR="000E4064" w:rsidRPr="0024601B" w:rsidRDefault="000E4064" w:rsidP="00510C41">
            <w:pPr>
              <w:pStyle w:val="Lijstalinea"/>
              <w:numPr>
                <w:ilvl w:val="0"/>
                <w:numId w:val="52"/>
              </w:numPr>
              <w:ind w:left="375"/>
              <w:rPr>
                <w:rFonts w:ascii="Arial" w:eastAsiaTheme="minorHAnsi" w:hAnsi="Arial" w:cs="Arial"/>
                <w:bCs/>
                <w:sz w:val="18"/>
                <w:szCs w:val="18"/>
              </w:rPr>
            </w:pPr>
            <w:proofErr w:type="spellStart"/>
            <w:r>
              <w:rPr>
                <w:rFonts w:ascii="Arial" w:eastAsiaTheme="minorHAnsi" w:hAnsi="Arial" w:cs="Arial"/>
                <w:bCs/>
                <w:sz w:val="18"/>
                <w:szCs w:val="18"/>
              </w:rPr>
              <w:t>m</w:t>
            </w:r>
            <w:r w:rsidRPr="0024601B">
              <w:rPr>
                <w:rFonts w:ascii="Arial" w:eastAsiaTheme="minorHAnsi" w:hAnsi="Arial" w:cs="Arial"/>
                <w:bCs/>
                <w:sz w:val="18"/>
                <w:szCs w:val="18"/>
              </w:rPr>
              <w:t>aximaal</w:t>
            </w:r>
            <w:proofErr w:type="spellEnd"/>
            <w:r w:rsidRPr="0024601B">
              <w:rPr>
                <w:rFonts w:ascii="Arial" w:eastAsiaTheme="minorHAnsi" w:hAnsi="Arial" w:cs="Arial"/>
                <w:bCs/>
                <w:sz w:val="18"/>
                <w:szCs w:val="18"/>
              </w:rPr>
              <w:t xml:space="preserve"> </w:t>
            </w:r>
            <w:proofErr w:type="spellStart"/>
            <w:r w:rsidRPr="0024601B">
              <w:rPr>
                <w:rFonts w:ascii="Arial" w:eastAsiaTheme="minorHAnsi" w:hAnsi="Arial" w:cs="Arial"/>
                <w:bCs/>
                <w:sz w:val="18"/>
                <w:szCs w:val="18"/>
              </w:rPr>
              <w:t>energiezuinig</w:t>
            </w:r>
            <w:proofErr w:type="spellEnd"/>
            <w:r w:rsidRPr="0024601B">
              <w:rPr>
                <w:rFonts w:ascii="Arial" w:eastAsiaTheme="minorHAnsi" w:hAnsi="Arial" w:cs="Arial"/>
                <w:bCs/>
                <w:sz w:val="18"/>
                <w:szCs w:val="18"/>
              </w:rPr>
              <w:t>;</w:t>
            </w:r>
          </w:p>
          <w:p w14:paraId="1E02808F" w14:textId="0B8AAC18" w:rsidR="000E4064" w:rsidRPr="001C24B8" w:rsidRDefault="000E4064" w:rsidP="001C24B8">
            <w:pPr>
              <w:pStyle w:val="Lijstalinea"/>
              <w:numPr>
                <w:ilvl w:val="0"/>
                <w:numId w:val="52"/>
              </w:numPr>
              <w:ind w:left="375"/>
              <w:rPr>
                <w:rFonts w:ascii="Arial" w:eastAsiaTheme="minorHAnsi" w:hAnsi="Arial" w:cs="Arial"/>
                <w:bCs/>
                <w:sz w:val="18"/>
                <w:szCs w:val="18"/>
              </w:rPr>
            </w:pPr>
            <w:proofErr w:type="spellStart"/>
            <w:r>
              <w:rPr>
                <w:rFonts w:ascii="Arial" w:eastAsiaTheme="minorHAnsi" w:hAnsi="Arial" w:cs="Arial"/>
                <w:bCs/>
                <w:sz w:val="18"/>
                <w:szCs w:val="18"/>
              </w:rPr>
              <w:t>ui</w:t>
            </w:r>
            <w:r w:rsidRPr="0024601B">
              <w:rPr>
                <w:rFonts w:ascii="Arial" w:eastAsiaTheme="minorHAnsi" w:hAnsi="Arial" w:cs="Arial"/>
                <w:bCs/>
                <w:sz w:val="18"/>
                <w:szCs w:val="18"/>
              </w:rPr>
              <w:t>tstootvrij</w:t>
            </w:r>
            <w:proofErr w:type="spellEnd"/>
            <w:r w:rsidR="001C24B8">
              <w:rPr>
                <w:rFonts w:ascii="Arial" w:eastAsiaTheme="minorHAnsi" w:hAnsi="Arial" w:cs="Arial"/>
                <w:bCs/>
                <w:sz w:val="18"/>
                <w:szCs w:val="18"/>
              </w:rPr>
              <w:t>.</w:t>
            </w:r>
          </w:p>
          <w:p w14:paraId="610AB1D5" w14:textId="77777777" w:rsidR="000E4064" w:rsidRDefault="000E4064" w:rsidP="00510C41">
            <w:pPr>
              <w:spacing w:line="240" w:lineRule="auto"/>
              <w:rPr>
                <w:rFonts w:ascii="Arial" w:eastAsiaTheme="minorHAnsi" w:hAnsi="Arial" w:cs="Arial"/>
                <w:bCs/>
                <w:spacing w:val="0"/>
                <w:szCs w:val="18"/>
                <w:lang w:eastAsia="en-US"/>
              </w:rPr>
            </w:pPr>
          </w:p>
          <w:p w14:paraId="725527F2" w14:textId="77777777" w:rsidR="000E4064" w:rsidRDefault="000E4064"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Toelichting:</w:t>
            </w:r>
          </w:p>
          <w:p w14:paraId="47EA5A83" w14:textId="77777777" w:rsidR="000E4064" w:rsidRPr="0024601B" w:rsidRDefault="000E4064" w:rsidP="00510C41">
            <w:pPr>
              <w:spacing w:line="240" w:lineRule="auto"/>
              <w:rPr>
                <w:rFonts w:ascii="Arial" w:eastAsiaTheme="minorHAnsi" w:hAnsi="Arial" w:cs="Arial"/>
                <w:bCs/>
                <w:spacing w:val="0"/>
                <w:szCs w:val="18"/>
                <w:lang w:eastAsia="en-US"/>
              </w:rPr>
            </w:pPr>
            <w:r w:rsidRPr="00E83456">
              <w:rPr>
                <w:rFonts w:ascii="Arial" w:eastAsiaTheme="minorHAnsi" w:hAnsi="Arial" w:cs="Arial"/>
                <w:b/>
                <w:spacing w:val="0"/>
                <w:szCs w:val="18"/>
                <w:lang w:eastAsia="en-US"/>
              </w:rPr>
              <w:t>1</w:t>
            </w:r>
            <w:r w:rsidRPr="0024601B">
              <w:rPr>
                <w:rFonts w:ascii="Arial" w:eastAsiaTheme="minorHAnsi" w:hAnsi="Arial" w:cs="Arial"/>
                <w:bCs/>
                <w:spacing w:val="0"/>
                <w:szCs w:val="18"/>
                <w:lang w:eastAsia="en-US"/>
              </w:rPr>
              <w:t>. Maximaal energiezuinig betekent dat we energieverbruik voorkomen waar mogelijk en maximaal inzetten op energiezuinige apparatuur. De maximale energiereductie betreft het netto energieresultaat (kWh). Het gaat dus ook om de opwek</w:t>
            </w:r>
            <w:r>
              <w:rPr>
                <w:rFonts w:ascii="Arial" w:eastAsiaTheme="minorHAnsi" w:hAnsi="Arial" w:cs="Arial"/>
                <w:bCs/>
                <w:spacing w:val="0"/>
                <w:szCs w:val="18"/>
                <w:lang w:eastAsia="en-US"/>
              </w:rPr>
              <w:t>king</w:t>
            </w:r>
            <w:r w:rsidRPr="0024601B">
              <w:rPr>
                <w:rFonts w:ascii="Arial" w:eastAsiaTheme="minorHAnsi" w:hAnsi="Arial" w:cs="Arial"/>
                <w:bCs/>
                <w:spacing w:val="0"/>
                <w:szCs w:val="18"/>
                <w:lang w:eastAsia="en-US"/>
              </w:rPr>
              <w:t xml:space="preserve"> van duurzame energie.</w:t>
            </w:r>
          </w:p>
          <w:p w14:paraId="049F2724" w14:textId="77777777" w:rsidR="000E4064" w:rsidRDefault="000E4064" w:rsidP="00510C41">
            <w:pPr>
              <w:spacing w:line="240" w:lineRule="auto"/>
              <w:rPr>
                <w:rFonts w:ascii="Arial" w:eastAsiaTheme="minorHAnsi" w:hAnsi="Arial" w:cs="Arial"/>
                <w:bCs/>
                <w:spacing w:val="0"/>
                <w:szCs w:val="18"/>
                <w:lang w:eastAsia="en-US"/>
              </w:rPr>
            </w:pPr>
            <w:r w:rsidRPr="00E83456">
              <w:rPr>
                <w:rFonts w:ascii="Arial" w:eastAsiaTheme="minorHAnsi" w:hAnsi="Arial" w:cs="Arial"/>
                <w:b/>
                <w:spacing w:val="0"/>
                <w:szCs w:val="18"/>
                <w:lang w:eastAsia="en-US"/>
              </w:rPr>
              <w:t>2</w:t>
            </w:r>
            <w:r w:rsidRPr="0024601B">
              <w:rPr>
                <w:rFonts w:ascii="Arial" w:eastAsiaTheme="minorHAnsi" w:hAnsi="Arial" w:cs="Arial"/>
                <w:bCs/>
                <w:spacing w:val="0"/>
                <w:szCs w:val="18"/>
                <w:lang w:eastAsia="en-US"/>
              </w:rPr>
              <w:t xml:space="preserve">. Uitstootvrij betekent dat we gebruik maken van voertuigen, (stationaire) machines of (mobiele) werktuigen zonder uitlaatemissie van broeikasgassen, verontreinigende gassen en deeltjes. </w:t>
            </w:r>
          </w:p>
          <w:p w14:paraId="539ECB2A" w14:textId="77777777" w:rsidR="000E4064" w:rsidRDefault="000E4064" w:rsidP="00510C41">
            <w:pPr>
              <w:spacing w:line="240" w:lineRule="auto"/>
              <w:rPr>
                <w:rFonts w:ascii="Arial" w:eastAsiaTheme="minorHAnsi" w:hAnsi="Arial" w:cs="Arial"/>
                <w:bCs/>
                <w:spacing w:val="0"/>
                <w:szCs w:val="18"/>
                <w:lang w:eastAsia="en-US"/>
              </w:rPr>
            </w:pPr>
          </w:p>
          <w:p w14:paraId="58A675CA" w14:textId="77C7121C" w:rsidR="001B0015" w:rsidRDefault="001B0015"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Beoordelingstabel bij “1”</w:t>
            </w:r>
            <w:r w:rsidR="00646CA9">
              <w:rPr>
                <w:rFonts w:ascii="Arial" w:eastAsiaTheme="minorHAnsi" w:hAnsi="Arial" w:cs="Arial"/>
                <w:bCs/>
                <w:spacing w:val="0"/>
                <w:szCs w:val="18"/>
                <w:lang w:eastAsia="en-US"/>
              </w:rPr>
              <w:t xml:space="preserve"> (maximaal energiezuinig)</w:t>
            </w:r>
            <w:r>
              <w:rPr>
                <w:rFonts w:ascii="Arial" w:eastAsiaTheme="minorHAnsi" w:hAnsi="Arial" w:cs="Arial"/>
                <w:bCs/>
                <w:spacing w:val="0"/>
                <w:szCs w:val="18"/>
                <w:lang w:eastAsia="en-US"/>
              </w:rPr>
              <w:t>:</w:t>
            </w:r>
          </w:p>
          <w:tbl>
            <w:tblPr>
              <w:tblStyle w:val="Tabelraster"/>
              <w:tblW w:w="0" w:type="auto"/>
              <w:tblLook w:val="04A0" w:firstRow="1" w:lastRow="0" w:firstColumn="1" w:lastColumn="0" w:noHBand="0" w:noVBand="1"/>
            </w:tblPr>
            <w:tblGrid>
              <w:gridCol w:w="4579"/>
              <w:gridCol w:w="1214"/>
            </w:tblGrid>
            <w:tr w:rsidR="00697D63" w14:paraId="3B738076" w14:textId="77777777" w:rsidTr="00697D63">
              <w:tc>
                <w:tcPr>
                  <w:tcW w:w="4579" w:type="dxa"/>
                </w:tcPr>
                <w:p w14:paraId="0333B8C6" w14:textId="3A9CAABC" w:rsidR="00697D63" w:rsidRPr="00697D63" w:rsidRDefault="00697D63" w:rsidP="00510C41">
                  <w:pPr>
                    <w:spacing w:line="240" w:lineRule="auto"/>
                    <w:rPr>
                      <w:rFonts w:ascii="Arial" w:eastAsiaTheme="minorHAnsi" w:hAnsi="Arial" w:cs="Arial"/>
                      <w:b/>
                      <w:spacing w:val="0"/>
                      <w:szCs w:val="18"/>
                      <w:lang w:eastAsia="en-US"/>
                    </w:rPr>
                  </w:pPr>
                  <w:r w:rsidRPr="00697D63">
                    <w:rPr>
                      <w:rFonts w:ascii="Arial" w:eastAsiaTheme="minorHAnsi" w:hAnsi="Arial" w:cs="Arial"/>
                      <w:b/>
                      <w:spacing w:val="0"/>
                      <w:szCs w:val="18"/>
                      <w:lang w:eastAsia="en-US"/>
                    </w:rPr>
                    <w:t>Situatiebeschrijving:</w:t>
                  </w:r>
                </w:p>
              </w:tc>
              <w:tc>
                <w:tcPr>
                  <w:tcW w:w="1214" w:type="dxa"/>
                </w:tcPr>
                <w:p w14:paraId="72442605" w14:textId="52AC0B2D" w:rsidR="00697D63" w:rsidRPr="00697D63" w:rsidRDefault="00697D63" w:rsidP="00510C41">
                  <w:pPr>
                    <w:spacing w:line="240" w:lineRule="auto"/>
                    <w:rPr>
                      <w:rFonts w:ascii="Arial" w:eastAsiaTheme="minorHAnsi" w:hAnsi="Arial" w:cs="Arial"/>
                      <w:b/>
                      <w:spacing w:val="0"/>
                      <w:szCs w:val="18"/>
                      <w:lang w:eastAsia="en-US"/>
                    </w:rPr>
                  </w:pPr>
                  <w:r w:rsidRPr="00697D63">
                    <w:rPr>
                      <w:rFonts w:ascii="Arial" w:eastAsiaTheme="minorHAnsi" w:hAnsi="Arial" w:cs="Arial"/>
                      <w:b/>
                      <w:spacing w:val="0"/>
                      <w:szCs w:val="18"/>
                      <w:lang w:eastAsia="en-US"/>
                    </w:rPr>
                    <w:t>Cijfer:</w:t>
                  </w:r>
                </w:p>
              </w:tc>
            </w:tr>
            <w:tr w:rsidR="00697D63" w14:paraId="68449B52" w14:textId="77777777" w:rsidTr="00697D63">
              <w:tc>
                <w:tcPr>
                  <w:tcW w:w="4579" w:type="dxa"/>
                </w:tcPr>
                <w:p w14:paraId="5913F5F9" w14:textId="2CEDFBFD" w:rsidR="00697D63" w:rsidRPr="000340BD" w:rsidRDefault="00697D63" w:rsidP="004D0BF4">
                  <w:pPr>
                    <w:pStyle w:val="Lijstalinea"/>
                    <w:ind w:left="0"/>
                    <w:rPr>
                      <w:rFonts w:ascii="Arial" w:eastAsiaTheme="minorHAnsi" w:hAnsi="Arial" w:cs="Arial"/>
                      <w:bCs/>
                      <w:sz w:val="18"/>
                      <w:szCs w:val="18"/>
                      <w:lang w:val="nl-NL"/>
                    </w:rPr>
                  </w:pPr>
                  <w:r w:rsidRPr="000340BD">
                    <w:rPr>
                      <w:rFonts w:ascii="Arial" w:eastAsiaTheme="minorHAnsi" w:hAnsi="Arial" w:cs="Arial"/>
                      <w:bCs/>
                      <w:sz w:val="18"/>
                      <w:szCs w:val="18"/>
                      <w:lang w:val="nl-NL"/>
                    </w:rPr>
                    <w:t>Kantoorapparatuur energiezuinig</w:t>
                  </w:r>
                  <w:r w:rsidR="008B4F7D" w:rsidRPr="000340BD">
                    <w:rPr>
                      <w:rFonts w:ascii="Arial" w:eastAsiaTheme="minorHAnsi" w:hAnsi="Arial" w:cs="Arial"/>
                      <w:bCs/>
                      <w:sz w:val="18"/>
                      <w:szCs w:val="18"/>
                      <w:lang w:val="nl-NL"/>
                    </w:rPr>
                    <w:t xml:space="preserve"> en beschikt over Energy Star / TCO label, dan wel</w:t>
                  </w:r>
                  <w:r w:rsidR="004D0BF4" w:rsidRPr="000340BD">
                    <w:rPr>
                      <w:rFonts w:ascii="Arial" w:eastAsiaTheme="minorHAnsi" w:hAnsi="Arial" w:cs="Arial"/>
                      <w:bCs/>
                      <w:sz w:val="18"/>
                      <w:szCs w:val="18"/>
                      <w:lang w:val="nl-NL"/>
                    </w:rPr>
                    <w:t xml:space="preserve"> over</w:t>
                  </w:r>
                  <w:r w:rsidR="008B4F7D" w:rsidRPr="000340BD">
                    <w:rPr>
                      <w:rFonts w:ascii="Arial" w:eastAsiaTheme="minorHAnsi" w:hAnsi="Arial" w:cs="Arial"/>
                      <w:bCs/>
                      <w:sz w:val="18"/>
                      <w:szCs w:val="18"/>
                      <w:lang w:val="nl-NL"/>
                    </w:rPr>
                    <w:t xml:space="preserve"> minimaal energielabel </w:t>
                  </w:r>
                  <w:r w:rsidR="004D0BF4" w:rsidRPr="000340BD">
                    <w:rPr>
                      <w:rFonts w:ascii="Arial" w:eastAsiaTheme="minorHAnsi" w:hAnsi="Arial" w:cs="Arial"/>
                      <w:bCs/>
                      <w:sz w:val="18"/>
                      <w:szCs w:val="18"/>
                      <w:lang w:val="nl-NL"/>
                    </w:rPr>
                    <w:t>B.</w:t>
                  </w:r>
                </w:p>
              </w:tc>
              <w:tc>
                <w:tcPr>
                  <w:tcW w:w="1214" w:type="dxa"/>
                </w:tcPr>
                <w:p w14:paraId="6DD039C1" w14:textId="69B657C4" w:rsidR="00697D63" w:rsidRDefault="004D0BF4"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2</w:t>
                  </w:r>
                </w:p>
              </w:tc>
            </w:tr>
            <w:tr w:rsidR="00697D63" w14:paraId="25BC03DA" w14:textId="77777777" w:rsidTr="00697D63">
              <w:tc>
                <w:tcPr>
                  <w:tcW w:w="4579" w:type="dxa"/>
                </w:tcPr>
                <w:p w14:paraId="2B077C85" w14:textId="54BDE895" w:rsidR="00697D63" w:rsidRPr="004C3300" w:rsidRDefault="004D0BF4" w:rsidP="004D0BF4">
                  <w:pPr>
                    <w:pStyle w:val="Lijstalinea"/>
                    <w:ind w:left="0"/>
                    <w:rPr>
                      <w:rFonts w:ascii="Arial" w:eastAsiaTheme="minorHAnsi" w:hAnsi="Arial" w:cs="Arial"/>
                      <w:bCs/>
                      <w:sz w:val="18"/>
                      <w:szCs w:val="18"/>
                      <w:lang w:val="nl-NL"/>
                    </w:rPr>
                  </w:pPr>
                  <w:r>
                    <w:rPr>
                      <w:rFonts w:ascii="Arial" w:eastAsiaTheme="minorHAnsi" w:hAnsi="Arial" w:cs="Arial"/>
                      <w:bCs/>
                      <w:sz w:val="18"/>
                      <w:szCs w:val="18"/>
                      <w:lang w:val="nl-NL"/>
                    </w:rPr>
                    <w:t xml:space="preserve">Geldig </w:t>
                  </w:r>
                  <w:r w:rsidR="008B4F7D" w:rsidRPr="004C3300">
                    <w:rPr>
                      <w:rFonts w:ascii="Arial" w:eastAsiaTheme="minorHAnsi" w:hAnsi="Arial" w:cs="Arial"/>
                      <w:bCs/>
                      <w:sz w:val="18"/>
                      <w:szCs w:val="18"/>
                      <w:lang w:val="nl-NL"/>
                    </w:rPr>
                    <w:t>energielabel kantoor</w:t>
                  </w:r>
                  <w:r>
                    <w:rPr>
                      <w:rFonts w:ascii="Arial" w:eastAsiaTheme="minorHAnsi" w:hAnsi="Arial" w:cs="Arial"/>
                      <w:bCs/>
                      <w:sz w:val="18"/>
                      <w:szCs w:val="18"/>
                      <w:lang w:val="nl-NL"/>
                    </w:rPr>
                    <w:t xml:space="preserve"> (van waaruit werkzaamheden worden verricht)</w:t>
                  </w:r>
                  <w:r w:rsidR="008B4F7D" w:rsidRPr="004C3300">
                    <w:rPr>
                      <w:rFonts w:ascii="Arial" w:eastAsiaTheme="minorHAnsi" w:hAnsi="Arial" w:cs="Arial"/>
                      <w:bCs/>
                      <w:sz w:val="18"/>
                      <w:szCs w:val="18"/>
                      <w:lang w:val="nl-NL"/>
                    </w:rPr>
                    <w:t xml:space="preserve"> beschikbaar (opgesteld</w:t>
                  </w:r>
                  <w:r w:rsidR="004C3300" w:rsidRPr="004C3300">
                    <w:rPr>
                      <w:rFonts w:ascii="Arial" w:eastAsiaTheme="minorHAnsi" w:hAnsi="Arial" w:cs="Arial"/>
                      <w:bCs/>
                      <w:sz w:val="18"/>
                      <w:szCs w:val="18"/>
                      <w:lang w:val="nl-NL"/>
                    </w:rPr>
                    <w:t>/afgegeven</w:t>
                  </w:r>
                  <w:r w:rsidR="008B4F7D" w:rsidRPr="004C3300">
                    <w:rPr>
                      <w:rFonts w:ascii="Arial" w:eastAsiaTheme="minorHAnsi" w:hAnsi="Arial" w:cs="Arial"/>
                      <w:bCs/>
                      <w:sz w:val="18"/>
                      <w:szCs w:val="18"/>
                      <w:lang w:val="nl-NL"/>
                    </w:rPr>
                    <w:t xml:space="preserve"> door een gecertificeerd bedrijf </w:t>
                  </w:r>
                  <w:proofErr w:type="spellStart"/>
                  <w:r w:rsidR="008B4F7D" w:rsidRPr="004C3300">
                    <w:rPr>
                      <w:rFonts w:ascii="Arial" w:eastAsiaTheme="minorHAnsi" w:hAnsi="Arial" w:cs="Arial"/>
                      <w:bCs/>
                      <w:sz w:val="18"/>
                      <w:szCs w:val="18"/>
                      <w:lang w:val="nl-NL"/>
                    </w:rPr>
                    <w:t>cfm</w:t>
                  </w:r>
                  <w:proofErr w:type="spellEnd"/>
                  <w:r w:rsidR="008B4F7D" w:rsidRPr="004C3300">
                    <w:rPr>
                      <w:rFonts w:ascii="Arial" w:eastAsiaTheme="minorHAnsi" w:hAnsi="Arial" w:cs="Arial"/>
                      <w:bCs/>
                      <w:sz w:val="18"/>
                      <w:szCs w:val="18"/>
                      <w:lang w:val="nl-NL"/>
                    </w:rPr>
                    <w:t>. BRL 9500</w:t>
                  </w:r>
                  <w:r w:rsidR="004C3300" w:rsidRPr="004C3300">
                    <w:rPr>
                      <w:rFonts w:ascii="Arial" w:eastAsiaTheme="minorHAnsi" w:hAnsi="Arial" w:cs="Arial"/>
                      <w:bCs/>
                      <w:sz w:val="18"/>
                      <w:szCs w:val="18"/>
                      <w:lang w:val="nl-NL"/>
                    </w:rPr>
                    <w:t>)</w:t>
                  </w:r>
                  <w:r>
                    <w:rPr>
                      <w:rFonts w:ascii="Arial" w:eastAsiaTheme="minorHAnsi" w:hAnsi="Arial" w:cs="Arial"/>
                      <w:bCs/>
                      <w:sz w:val="18"/>
                      <w:szCs w:val="18"/>
                      <w:lang w:val="nl-NL"/>
                    </w:rPr>
                    <w:t>. Het is in deze niet van belang of het betreffende kantoor in eigendom is bij Inschrijver dan wel gehuurd/geleased wordt.</w:t>
                  </w:r>
                </w:p>
              </w:tc>
              <w:tc>
                <w:tcPr>
                  <w:tcW w:w="1214" w:type="dxa"/>
                </w:tcPr>
                <w:p w14:paraId="5940CB16" w14:textId="117839E3" w:rsidR="00697D63" w:rsidRDefault="004D0BF4"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2</w:t>
                  </w:r>
                </w:p>
              </w:tc>
            </w:tr>
            <w:tr w:rsidR="00697D63" w14:paraId="4A97CFB5" w14:textId="77777777" w:rsidTr="00697D63">
              <w:tc>
                <w:tcPr>
                  <w:tcW w:w="4579" w:type="dxa"/>
                </w:tcPr>
                <w:p w14:paraId="38EC9B83" w14:textId="79E6764F" w:rsidR="00697D63" w:rsidRPr="004C3300" w:rsidRDefault="004D0BF4" w:rsidP="004D0BF4">
                  <w:pPr>
                    <w:pStyle w:val="Lijstalinea"/>
                    <w:ind w:left="0"/>
                    <w:rPr>
                      <w:rFonts w:ascii="Arial" w:eastAsiaTheme="minorHAnsi" w:hAnsi="Arial" w:cs="Arial"/>
                      <w:bCs/>
                      <w:sz w:val="18"/>
                      <w:szCs w:val="18"/>
                      <w:lang w:val="nl-NL"/>
                    </w:rPr>
                  </w:pPr>
                  <w:r>
                    <w:rPr>
                      <w:rFonts w:ascii="Arial" w:eastAsiaTheme="minorHAnsi" w:hAnsi="Arial" w:cs="Arial"/>
                      <w:bCs/>
                      <w:sz w:val="18"/>
                      <w:szCs w:val="18"/>
                      <w:lang w:val="nl-NL"/>
                    </w:rPr>
                    <w:lastRenderedPageBreak/>
                    <w:t>E</w:t>
                  </w:r>
                  <w:r w:rsidR="004C3300" w:rsidRPr="004C3300">
                    <w:rPr>
                      <w:rFonts w:ascii="Arial" w:eastAsiaTheme="minorHAnsi" w:hAnsi="Arial" w:cs="Arial"/>
                      <w:bCs/>
                      <w:sz w:val="18"/>
                      <w:szCs w:val="18"/>
                      <w:lang w:val="nl-NL"/>
                    </w:rPr>
                    <w:t>nergieverbruik voor bedrijfsvoering door middel van</w:t>
                  </w:r>
                  <w:r w:rsidR="008B4F7D" w:rsidRPr="004C3300">
                    <w:rPr>
                      <w:rFonts w:ascii="Arial" w:eastAsiaTheme="minorHAnsi" w:hAnsi="Arial" w:cs="Arial"/>
                      <w:bCs/>
                      <w:sz w:val="18"/>
                      <w:szCs w:val="18"/>
                      <w:lang w:val="nl-NL"/>
                    </w:rPr>
                    <w:t xml:space="preserve"> duurzame </w:t>
                  </w:r>
                  <w:r w:rsidR="004C3300" w:rsidRPr="004C3300">
                    <w:rPr>
                      <w:rFonts w:ascii="Arial" w:eastAsiaTheme="minorHAnsi" w:hAnsi="Arial" w:cs="Arial"/>
                      <w:bCs/>
                      <w:sz w:val="18"/>
                      <w:szCs w:val="18"/>
                      <w:lang w:val="nl-NL"/>
                    </w:rPr>
                    <w:t>elektriciteit uit hernieuwbare bronnen (aan te tonen door Garanties van Oorsprong (</w:t>
                  </w:r>
                  <w:proofErr w:type="spellStart"/>
                  <w:r w:rsidR="004C3300" w:rsidRPr="004C3300">
                    <w:rPr>
                      <w:rFonts w:ascii="Arial" w:eastAsiaTheme="minorHAnsi" w:hAnsi="Arial" w:cs="Arial"/>
                      <w:bCs/>
                      <w:sz w:val="18"/>
                      <w:szCs w:val="18"/>
                      <w:lang w:val="nl-NL"/>
                    </w:rPr>
                    <w:t>GvO</w:t>
                  </w:r>
                  <w:proofErr w:type="spellEnd"/>
                  <w:r w:rsidR="004C3300" w:rsidRPr="004C3300">
                    <w:rPr>
                      <w:rFonts w:ascii="Arial" w:eastAsiaTheme="minorHAnsi" w:hAnsi="Arial" w:cs="Arial"/>
                      <w:bCs/>
                      <w:sz w:val="18"/>
                      <w:szCs w:val="18"/>
                      <w:lang w:val="nl-NL"/>
                    </w:rPr>
                    <w:t>) / bewijs van aanwezig zijn en gebruikmaking van een eigen zonne-/windpark / bewijs dat een eventueel extern serverpark volledig draait op hernieuwbare/duurzame energiebronnen).</w:t>
                  </w:r>
                </w:p>
              </w:tc>
              <w:tc>
                <w:tcPr>
                  <w:tcW w:w="1214" w:type="dxa"/>
                </w:tcPr>
                <w:p w14:paraId="6816B7D8" w14:textId="393ED8C8" w:rsidR="00697D63" w:rsidRDefault="004D0BF4"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6</w:t>
                  </w:r>
                </w:p>
              </w:tc>
            </w:tr>
            <w:tr w:rsidR="00697D63" w14:paraId="2F5130FE" w14:textId="77777777" w:rsidTr="00697D63">
              <w:tc>
                <w:tcPr>
                  <w:tcW w:w="4579" w:type="dxa"/>
                </w:tcPr>
                <w:p w14:paraId="3D081E5B" w14:textId="0818239D" w:rsidR="00697D63" w:rsidRDefault="004C3300"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Indien geen van bovenstaande regels van toepassing is en/of niet aangetoond</w:t>
                  </w:r>
                  <w:r w:rsidR="00646CA9">
                    <w:rPr>
                      <w:rFonts w:ascii="Arial" w:eastAsiaTheme="minorHAnsi" w:hAnsi="Arial" w:cs="Arial"/>
                      <w:bCs/>
                      <w:spacing w:val="0"/>
                      <w:szCs w:val="18"/>
                      <w:lang w:eastAsia="en-US"/>
                    </w:rPr>
                    <w:t>/onderbouwd</w:t>
                  </w:r>
                  <w:r>
                    <w:rPr>
                      <w:rFonts w:ascii="Arial" w:eastAsiaTheme="minorHAnsi" w:hAnsi="Arial" w:cs="Arial"/>
                      <w:bCs/>
                      <w:spacing w:val="0"/>
                      <w:szCs w:val="18"/>
                      <w:lang w:eastAsia="en-US"/>
                    </w:rPr>
                    <w:t xml:space="preserve"> worden.</w:t>
                  </w:r>
                </w:p>
              </w:tc>
              <w:tc>
                <w:tcPr>
                  <w:tcW w:w="1214" w:type="dxa"/>
                </w:tcPr>
                <w:p w14:paraId="7B816D76" w14:textId="6230BED0" w:rsidR="00697D63" w:rsidRDefault="004C3300"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0</w:t>
                  </w:r>
                </w:p>
              </w:tc>
            </w:tr>
          </w:tbl>
          <w:p w14:paraId="02C02DFE" w14:textId="77777777" w:rsidR="001B0015" w:rsidRDefault="001B0015" w:rsidP="00510C41">
            <w:pPr>
              <w:spacing w:line="240" w:lineRule="auto"/>
              <w:rPr>
                <w:rFonts w:ascii="Arial" w:eastAsiaTheme="minorHAnsi" w:hAnsi="Arial" w:cs="Arial"/>
                <w:bCs/>
                <w:spacing w:val="0"/>
                <w:szCs w:val="18"/>
                <w:lang w:eastAsia="en-US"/>
              </w:rPr>
            </w:pPr>
          </w:p>
          <w:p w14:paraId="423C6557" w14:textId="0AE97687" w:rsidR="004D0BF4" w:rsidRDefault="004D0BF4" w:rsidP="00510C41">
            <w:pPr>
              <w:spacing w:line="240" w:lineRule="auto"/>
              <w:rPr>
                <w:rFonts w:ascii="Arial" w:eastAsiaTheme="minorHAnsi" w:hAnsi="Arial" w:cs="Arial"/>
                <w:bCs/>
                <w:spacing w:val="0"/>
                <w:szCs w:val="18"/>
                <w:lang w:eastAsia="en-US"/>
              </w:rPr>
            </w:pPr>
            <w:proofErr w:type="spellStart"/>
            <w:r>
              <w:rPr>
                <w:rFonts w:ascii="Arial" w:eastAsiaTheme="minorHAnsi" w:hAnsi="Arial" w:cs="Arial"/>
                <w:bCs/>
                <w:spacing w:val="0"/>
                <w:szCs w:val="18"/>
                <w:lang w:eastAsia="en-US"/>
              </w:rPr>
              <w:t>N.b.</w:t>
            </w:r>
            <w:proofErr w:type="spellEnd"/>
            <w:r>
              <w:rPr>
                <w:rFonts w:ascii="Arial" w:eastAsiaTheme="minorHAnsi" w:hAnsi="Arial" w:cs="Arial"/>
                <w:bCs/>
                <w:spacing w:val="0"/>
                <w:szCs w:val="18"/>
                <w:lang w:eastAsia="en-US"/>
              </w:rPr>
              <w:t>: cijfers voor bovenstaande tabel worden bij elkaar opgeteld en vervolgens vermenigvuldigd met de weegfactor</w:t>
            </w:r>
            <w:r w:rsidR="000340BD">
              <w:rPr>
                <w:rFonts w:ascii="Arial" w:eastAsiaTheme="minorHAnsi" w:hAnsi="Arial" w:cs="Arial"/>
                <w:bCs/>
                <w:spacing w:val="0"/>
                <w:szCs w:val="18"/>
                <w:lang w:eastAsia="en-US"/>
              </w:rPr>
              <w:t xml:space="preserve"> voor “maximaal energiezuinig”</w:t>
            </w:r>
            <w:r>
              <w:rPr>
                <w:rFonts w:ascii="Arial" w:eastAsiaTheme="minorHAnsi" w:hAnsi="Arial" w:cs="Arial"/>
                <w:bCs/>
                <w:spacing w:val="0"/>
                <w:szCs w:val="18"/>
                <w:lang w:eastAsia="en-US"/>
              </w:rPr>
              <w:t>.</w:t>
            </w:r>
          </w:p>
          <w:p w14:paraId="2EF00864" w14:textId="77777777" w:rsidR="001B0015" w:rsidRDefault="001B0015" w:rsidP="00510C41">
            <w:pPr>
              <w:spacing w:line="240" w:lineRule="auto"/>
              <w:rPr>
                <w:rFonts w:ascii="Arial" w:eastAsiaTheme="minorHAnsi" w:hAnsi="Arial" w:cs="Arial"/>
                <w:bCs/>
                <w:spacing w:val="0"/>
                <w:szCs w:val="18"/>
                <w:lang w:eastAsia="en-US"/>
              </w:rPr>
            </w:pPr>
          </w:p>
          <w:p w14:paraId="67DEB8CE" w14:textId="775214CB" w:rsidR="001B0015" w:rsidRDefault="001B0015" w:rsidP="00510C41">
            <w:pPr>
              <w:spacing w:line="240" w:lineRule="auto"/>
              <w:rPr>
                <w:rFonts w:ascii="Arial" w:eastAsiaTheme="minorHAnsi" w:hAnsi="Arial" w:cs="Arial"/>
                <w:bCs/>
                <w:spacing w:val="0"/>
                <w:szCs w:val="18"/>
                <w:lang w:eastAsia="en-US"/>
              </w:rPr>
            </w:pPr>
            <w:r>
              <w:rPr>
                <w:rFonts w:ascii="Arial" w:eastAsiaTheme="minorHAnsi" w:hAnsi="Arial" w:cs="Arial"/>
                <w:bCs/>
                <w:spacing w:val="0"/>
                <w:szCs w:val="18"/>
                <w:lang w:eastAsia="en-US"/>
              </w:rPr>
              <w:t>Beoordelingstabel bij “2”</w:t>
            </w:r>
            <w:r w:rsidR="00646CA9">
              <w:rPr>
                <w:rFonts w:ascii="Arial" w:eastAsiaTheme="minorHAnsi" w:hAnsi="Arial" w:cs="Arial"/>
                <w:bCs/>
                <w:spacing w:val="0"/>
                <w:szCs w:val="18"/>
                <w:lang w:eastAsia="en-US"/>
              </w:rPr>
              <w:t xml:space="preserve"> (uitstootvrij)</w:t>
            </w:r>
            <w:r>
              <w:rPr>
                <w:rFonts w:ascii="Arial" w:eastAsiaTheme="minorHAnsi" w:hAnsi="Arial" w:cs="Arial"/>
                <w:bCs/>
                <w:spacing w:val="0"/>
                <w:szCs w:val="18"/>
                <w:lang w:eastAsia="en-US"/>
              </w:rPr>
              <w:t>:</w:t>
            </w:r>
          </w:p>
          <w:tbl>
            <w:tblPr>
              <w:tblStyle w:val="Tabelraster"/>
              <w:tblW w:w="0" w:type="auto"/>
              <w:tblLook w:val="04A0" w:firstRow="1" w:lastRow="0" w:firstColumn="1" w:lastColumn="0" w:noHBand="0" w:noVBand="1"/>
            </w:tblPr>
            <w:tblGrid>
              <w:gridCol w:w="4578"/>
              <w:gridCol w:w="1300"/>
            </w:tblGrid>
            <w:tr w:rsidR="001B0015" w:rsidRPr="00A33BEA" w14:paraId="7D1F9F41" w14:textId="77777777">
              <w:tc>
                <w:tcPr>
                  <w:tcW w:w="7366" w:type="dxa"/>
                </w:tcPr>
                <w:p w14:paraId="2853F4B1" w14:textId="77777777" w:rsidR="001B0015" w:rsidRPr="00A33BEA" w:rsidRDefault="001B0015" w:rsidP="001B0015">
                  <w:pPr>
                    <w:tabs>
                      <w:tab w:val="left" w:pos="567"/>
                    </w:tabs>
                    <w:spacing w:line="240" w:lineRule="auto"/>
                    <w:rPr>
                      <w:rFonts w:ascii="Arial" w:hAnsi="Arial" w:cs="Arial"/>
                      <w:b/>
                      <w:bCs/>
                      <w:szCs w:val="18"/>
                    </w:rPr>
                  </w:pPr>
                  <w:r w:rsidRPr="00A33BEA">
                    <w:rPr>
                      <w:rFonts w:ascii="Arial" w:hAnsi="Arial" w:cs="Arial"/>
                      <w:b/>
                      <w:bCs/>
                      <w:szCs w:val="18"/>
                    </w:rPr>
                    <w:t>Situatiebeschrijving:</w:t>
                  </w:r>
                </w:p>
              </w:tc>
              <w:tc>
                <w:tcPr>
                  <w:tcW w:w="1876" w:type="dxa"/>
                </w:tcPr>
                <w:p w14:paraId="37DEE5B8" w14:textId="77777777" w:rsidR="001B0015" w:rsidRPr="00A33BEA" w:rsidRDefault="001B0015" w:rsidP="001B0015">
                  <w:pPr>
                    <w:tabs>
                      <w:tab w:val="left" w:pos="567"/>
                    </w:tabs>
                    <w:spacing w:line="240" w:lineRule="auto"/>
                    <w:rPr>
                      <w:rFonts w:ascii="Arial" w:hAnsi="Arial" w:cs="Arial"/>
                      <w:b/>
                      <w:bCs/>
                      <w:szCs w:val="18"/>
                    </w:rPr>
                  </w:pPr>
                  <w:r w:rsidRPr="00A33BEA">
                    <w:rPr>
                      <w:rFonts w:ascii="Arial" w:hAnsi="Arial" w:cs="Arial"/>
                      <w:b/>
                      <w:bCs/>
                      <w:szCs w:val="18"/>
                    </w:rPr>
                    <w:t>Cijfer:</w:t>
                  </w:r>
                </w:p>
              </w:tc>
            </w:tr>
            <w:tr w:rsidR="001B0015" w:rsidRPr="00A33BEA" w14:paraId="6B7E7C25" w14:textId="77777777">
              <w:tc>
                <w:tcPr>
                  <w:tcW w:w="7366" w:type="dxa"/>
                </w:tcPr>
                <w:p w14:paraId="412D7188" w14:textId="77777777" w:rsidR="001B0015" w:rsidRPr="00A33BEA" w:rsidRDefault="001B0015" w:rsidP="001B0015">
                  <w:pPr>
                    <w:tabs>
                      <w:tab w:val="left" w:pos="567"/>
                    </w:tabs>
                    <w:spacing w:line="240" w:lineRule="auto"/>
                    <w:rPr>
                      <w:rFonts w:ascii="Arial" w:hAnsi="Arial" w:cs="Arial"/>
                      <w:szCs w:val="18"/>
                    </w:rPr>
                  </w:pPr>
                  <w:r w:rsidRPr="00A33BEA">
                    <w:rPr>
                      <w:rFonts w:ascii="Arial" w:hAnsi="Arial" w:cs="Arial"/>
                      <w:szCs w:val="18"/>
                    </w:rPr>
                    <w:t>In te zetten voertuigen voldoen (minimaal) aan Euro 6/emissieklasse 6 en Inschrijver beschrijft naar de mening van Opdrachtgever geen concrete en/of realistische en/of op de Opdracht toepasbare ideeën om te komen tot minimalisering van vervoersbewegingen</w:t>
                  </w:r>
                  <w:r>
                    <w:rPr>
                      <w:rFonts w:ascii="Arial" w:hAnsi="Arial" w:cs="Arial"/>
                      <w:szCs w:val="18"/>
                    </w:rPr>
                    <w:t>.</w:t>
                  </w:r>
                </w:p>
              </w:tc>
              <w:tc>
                <w:tcPr>
                  <w:tcW w:w="1876" w:type="dxa"/>
                </w:tcPr>
                <w:p w14:paraId="07693E0F" w14:textId="77777777" w:rsidR="001B0015" w:rsidRPr="00A33BEA" w:rsidRDefault="001B0015" w:rsidP="001B0015">
                  <w:pPr>
                    <w:tabs>
                      <w:tab w:val="left" w:pos="567"/>
                    </w:tabs>
                    <w:spacing w:line="240" w:lineRule="auto"/>
                    <w:rPr>
                      <w:rFonts w:ascii="Arial" w:hAnsi="Arial" w:cs="Arial"/>
                      <w:szCs w:val="18"/>
                    </w:rPr>
                  </w:pPr>
                  <w:r w:rsidRPr="00A33BEA">
                    <w:rPr>
                      <w:rFonts w:ascii="Arial" w:hAnsi="Arial" w:cs="Arial"/>
                      <w:szCs w:val="18"/>
                    </w:rPr>
                    <w:t>0</w:t>
                  </w:r>
                </w:p>
              </w:tc>
            </w:tr>
            <w:tr w:rsidR="001B0015" w:rsidRPr="00A33BEA" w14:paraId="134A18E6" w14:textId="77777777">
              <w:trPr>
                <w:trHeight w:val="777"/>
              </w:trPr>
              <w:tc>
                <w:tcPr>
                  <w:tcW w:w="7366" w:type="dxa"/>
                </w:tcPr>
                <w:p w14:paraId="6E6D8835" w14:textId="77777777" w:rsidR="001B0015" w:rsidRPr="00A33BEA" w:rsidRDefault="001B0015" w:rsidP="001B0015">
                  <w:pPr>
                    <w:tabs>
                      <w:tab w:val="left" w:pos="567"/>
                    </w:tabs>
                    <w:spacing w:line="240" w:lineRule="auto"/>
                    <w:rPr>
                      <w:rFonts w:ascii="Arial" w:hAnsi="Arial" w:cs="Arial"/>
                      <w:szCs w:val="18"/>
                    </w:rPr>
                  </w:pPr>
                  <w:r w:rsidRPr="00A33BEA">
                    <w:rPr>
                      <w:rFonts w:ascii="Arial" w:hAnsi="Arial" w:cs="Arial"/>
                      <w:szCs w:val="18"/>
                    </w:rPr>
                    <w:t>In te zetten voertuigen voldoen (minimaal) aan Euro 6/emissieklasse 6 en Inschrijver beschrijft naar de mening van Opdrachtgever concrete, realistische en op de Opdracht toepasbare ideeën die in een minimalisering van vervoersbewegingen resulteren</w:t>
                  </w:r>
                  <w:r>
                    <w:rPr>
                      <w:rFonts w:ascii="Arial" w:hAnsi="Arial" w:cs="Arial"/>
                      <w:szCs w:val="18"/>
                    </w:rPr>
                    <w:t>.</w:t>
                  </w:r>
                </w:p>
              </w:tc>
              <w:tc>
                <w:tcPr>
                  <w:tcW w:w="1876" w:type="dxa"/>
                </w:tcPr>
                <w:p w14:paraId="7B0F4153" w14:textId="77777777" w:rsidR="001B0015" w:rsidRPr="00A33BEA" w:rsidRDefault="001B0015" w:rsidP="001B0015">
                  <w:pPr>
                    <w:tabs>
                      <w:tab w:val="left" w:pos="567"/>
                    </w:tabs>
                    <w:spacing w:line="240" w:lineRule="auto"/>
                    <w:rPr>
                      <w:rFonts w:ascii="Arial" w:hAnsi="Arial" w:cs="Arial"/>
                      <w:szCs w:val="18"/>
                    </w:rPr>
                  </w:pPr>
                  <w:r>
                    <w:rPr>
                      <w:rFonts w:ascii="Arial" w:hAnsi="Arial" w:cs="Arial"/>
                      <w:szCs w:val="18"/>
                    </w:rPr>
                    <w:t>3</w:t>
                  </w:r>
                </w:p>
              </w:tc>
            </w:tr>
            <w:tr w:rsidR="001B0015" w:rsidRPr="00A33BEA" w14:paraId="413E3F7F" w14:textId="77777777">
              <w:trPr>
                <w:trHeight w:val="777"/>
              </w:trPr>
              <w:tc>
                <w:tcPr>
                  <w:tcW w:w="7366" w:type="dxa"/>
                </w:tcPr>
                <w:p w14:paraId="1CA9D9E4" w14:textId="77777777" w:rsidR="001B0015" w:rsidRPr="00A33BEA" w:rsidRDefault="001B0015" w:rsidP="001B0015">
                  <w:pPr>
                    <w:tabs>
                      <w:tab w:val="left" w:pos="567"/>
                    </w:tabs>
                    <w:spacing w:line="240" w:lineRule="auto"/>
                    <w:rPr>
                      <w:rFonts w:ascii="Arial" w:hAnsi="Arial" w:cs="Arial"/>
                      <w:szCs w:val="18"/>
                    </w:rPr>
                  </w:pPr>
                  <w:r w:rsidRPr="00A33BEA">
                    <w:rPr>
                      <w:rFonts w:ascii="Arial" w:hAnsi="Arial" w:cs="Arial"/>
                      <w:szCs w:val="18"/>
                    </w:rPr>
                    <w:t>In te zetten voertuigen kunnen geen fossiele brandstoffen verbruiken</w:t>
                  </w:r>
                  <w:r>
                    <w:rPr>
                      <w:rFonts w:ascii="Arial" w:hAnsi="Arial" w:cs="Arial"/>
                      <w:szCs w:val="18"/>
                    </w:rPr>
                    <w:t xml:space="preserve"> </w:t>
                  </w:r>
                  <w:r w:rsidRPr="00A33BEA">
                    <w:rPr>
                      <w:rFonts w:ascii="Arial" w:hAnsi="Arial" w:cs="Arial"/>
                      <w:szCs w:val="18"/>
                    </w:rPr>
                    <w:t>en Inschrijver beschrijft naar de mening van Opdrachtgever geen concrete en/of realistische en/of op de Opdracht toepasbare ideeën om te komen tot minimalisering van vervoersbewegingen</w:t>
                  </w:r>
                </w:p>
              </w:tc>
              <w:tc>
                <w:tcPr>
                  <w:tcW w:w="1876" w:type="dxa"/>
                </w:tcPr>
                <w:p w14:paraId="3B18CB5B" w14:textId="77777777" w:rsidR="001B0015" w:rsidRPr="00A33BEA" w:rsidRDefault="001B0015" w:rsidP="001B0015">
                  <w:pPr>
                    <w:tabs>
                      <w:tab w:val="left" w:pos="567"/>
                    </w:tabs>
                    <w:spacing w:line="240" w:lineRule="auto"/>
                    <w:rPr>
                      <w:rFonts w:ascii="Arial" w:hAnsi="Arial" w:cs="Arial"/>
                      <w:szCs w:val="18"/>
                    </w:rPr>
                  </w:pPr>
                  <w:r>
                    <w:rPr>
                      <w:rFonts w:ascii="Arial" w:hAnsi="Arial" w:cs="Arial"/>
                      <w:szCs w:val="18"/>
                    </w:rPr>
                    <w:t>7</w:t>
                  </w:r>
                </w:p>
              </w:tc>
            </w:tr>
            <w:tr w:rsidR="001B0015" w:rsidRPr="00A33BEA" w14:paraId="001120D4" w14:textId="77777777">
              <w:tc>
                <w:tcPr>
                  <w:tcW w:w="7366" w:type="dxa"/>
                </w:tcPr>
                <w:p w14:paraId="0C16B206" w14:textId="77777777" w:rsidR="001B0015" w:rsidRPr="00A33BEA" w:rsidRDefault="001B0015" w:rsidP="001B0015">
                  <w:pPr>
                    <w:tabs>
                      <w:tab w:val="left" w:pos="567"/>
                    </w:tabs>
                    <w:spacing w:line="240" w:lineRule="auto"/>
                    <w:rPr>
                      <w:rFonts w:ascii="Arial" w:hAnsi="Arial" w:cs="Arial"/>
                      <w:szCs w:val="18"/>
                    </w:rPr>
                  </w:pPr>
                  <w:r w:rsidRPr="00A33BEA">
                    <w:rPr>
                      <w:rFonts w:ascii="Arial" w:hAnsi="Arial" w:cs="Arial"/>
                      <w:szCs w:val="18"/>
                    </w:rPr>
                    <w:t>In te zetten voertuigen kunnen geen fossiele brandstoffen verbruiken en Inschrijver beschrijft naar de mening van Opdrachtgever concrete, realistische en op de Opdracht toepasbare ideeën die in een minimalisering van vervoersbewegingen resulteren.</w:t>
                  </w:r>
                </w:p>
              </w:tc>
              <w:tc>
                <w:tcPr>
                  <w:tcW w:w="1876" w:type="dxa"/>
                </w:tcPr>
                <w:p w14:paraId="5DB83D36" w14:textId="77777777" w:rsidR="001B0015" w:rsidRPr="00A33BEA" w:rsidRDefault="001B0015" w:rsidP="001B0015">
                  <w:pPr>
                    <w:tabs>
                      <w:tab w:val="left" w:pos="567"/>
                    </w:tabs>
                    <w:spacing w:line="240" w:lineRule="auto"/>
                    <w:rPr>
                      <w:rFonts w:ascii="Arial" w:hAnsi="Arial" w:cs="Arial"/>
                      <w:szCs w:val="18"/>
                    </w:rPr>
                  </w:pPr>
                  <w:r w:rsidRPr="00A33BEA">
                    <w:rPr>
                      <w:rFonts w:ascii="Arial" w:hAnsi="Arial" w:cs="Arial"/>
                      <w:szCs w:val="18"/>
                    </w:rPr>
                    <w:t>10</w:t>
                  </w:r>
                </w:p>
              </w:tc>
            </w:tr>
          </w:tbl>
          <w:p w14:paraId="282EE337" w14:textId="77777777" w:rsidR="001B0015" w:rsidRDefault="001B0015" w:rsidP="00510C41">
            <w:pPr>
              <w:spacing w:line="240" w:lineRule="auto"/>
              <w:rPr>
                <w:rFonts w:ascii="Arial" w:eastAsiaTheme="minorHAnsi" w:hAnsi="Arial" w:cs="Arial"/>
                <w:bCs/>
                <w:spacing w:val="0"/>
                <w:szCs w:val="18"/>
                <w:lang w:eastAsia="en-US"/>
              </w:rPr>
            </w:pPr>
          </w:p>
          <w:p w14:paraId="3E61E83D" w14:textId="02D201EB" w:rsidR="001B0015" w:rsidRDefault="000340BD" w:rsidP="00510C41">
            <w:pPr>
              <w:spacing w:line="240" w:lineRule="auto"/>
              <w:rPr>
                <w:rFonts w:ascii="Arial" w:eastAsiaTheme="minorHAnsi" w:hAnsi="Arial" w:cs="Arial"/>
                <w:bCs/>
                <w:spacing w:val="0"/>
                <w:szCs w:val="18"/>
                <w:lang w:eastAsia="en-US"/>
              </w:rPr>
            </w:pPr>
            <w:proofErr w:type="spellStart"/>
            <w:r>
              <w:rPr>
                <w:rFonts w:ascii="Arial" w:eastAsiaTheme="minorHAnsi" w:hAnsi="Arial" w:cs="Arial"/>
                <w:bCs/>
                <w:spacing w:val="0"/>
                <w:szCs w:val="18"/>
                <w:lang w:eastAsia="en-US"/>
              </w:rPr>
              <w:t>N.b.</w:t>
            </w:r>
            <w:proofErr w:type="spellEnd"/>
            <w:r>
              <w:rPr>
                <w:rFonts w:ascii="Arial" w:eastAsiaTheme="minorHAnsi" w:hAnsi="Arial" w:cs="Arial"/>
                <w:bCs/>
                <w:spacing w:val="0"/>
                <w:szCs w:val="18"/>
                <w:lang w:eastAsia="en-US"/>
              </w:rPr>
              <w:t xml:space="preserve">: bij hierboven staande tabel geldt dat slechts 1 van de beschreven situaties van toepassing kan zijn (en wordt gehanteerd </w:t>
            </w:r>
            <w:proofErr w:type="spellStart"/>
            <w:r>
              <w:rPr>
                <w:rFonts w:ascii="Arial" w:eastAsiaTheme="minorHAnsi" w:hAnsi="Arial" w:cs="Arial"/>
                <w:bCs/>
                <w:spacing w:val="0"/>
                <w:szCs w:val="18"/>
                <w:lang w:eastAsia="en-US"/>
              </w:rPr>
              <w:t>i.h.k.v</w:t>
            </w:r>
            <w:proofErr w:type="spellEnd"/>
            <w:r>
              <w:rPr>
                <w:rFonts w:ascii="Arial" w:eastAsiaTheme="minorHAnsi" w:hAnsi="Arial" w:cs="Arial"/>
                <w:bCs/>
                <w:spacing w:val="0"/>
                <w:szCs w:val="18"/>
                <w:lang w:eastAsia="en-US"/>
              </w:rPr>
              <w:t>. de bepaling voor de score voor “uitstootvrij”).</w:t>
            </w:r>
          </w:p>
          <w:p w14:paraId="53F0384B" w14:textId="77777777" w:rsidR="000340BD" w:rsidRDefault="000340BD" w:rsidP="00510C41">
            <w:pPr>
              <w:spacing w:line="240" w:lineRule="auto"/>
              <w:rPr>
                <w:rFonts w:ascii="Arial" w:eastAsiaTheme="minorHAnsi" w:hAnsi="Arial" w:cs="Arial"/>
                <w:bCs/>
                <w:spacing w:val="0"/>
                <w:szCs w:val="18"/>
                <w:lang w:eastAsia="en-US"/>
              </w:rPr>
            </w:pPr>
          </w:p>
          <w:p w14:paraId="004C69AC" w14:textId="328C2EBE" w:rsidR="000E4064" w:rsidRDefault="000E4064" w:rsidP="00510C41">
            <w:pPr>
              <w:spacing w:line="240" w:lineRule="auto"/>
              <w:rPr>
                <w:rFonts w:ascii="Arial" w:eastAsiaTheme="minorHAnsi" w:hAnsi="Arial" w:cs="Arial"/>
                <w:b/>
                <w:noProof/>
                <w:spacing w:val="0"/>
                <w:szCs w:val="18"/>
              </w:rPr>
            </w:pPr>
            <w:r w:rsidRPr="00E83456">
              <w:rPr>
                <w:rFonts w:ascii="Arial" w:eastAsiaTheme="minorHAnsi" w:hAnsi="Arial" w:cs="Arial"/>
                <w:bCs/>
                <w:spacing w:val="0"/>
                <w:szCs w:val="18"/>
                <w:lang w:eastAsia="en-US"/>
              </w:rPr>
              <w:t xml:space="preserve">(maximaal </w:t>
            </w:r>
            <w:r>
              <w:rPr>
                <w:rFonts w:ascii="Arial" w:eastAsiaTheme="minorHAnsi" w:hAnsi="Arial" w:cs="Arial"/>
                <w:bCs/>
                <w:spacing w:val="0"/>
                <w:szCs w:val="18"/>
                <w:lang w:eastAsia="en-US"/>
              </w:rPr>
              <w:t>3</w:t>
            </w:r>
            <w:r w:rsidRPr="00E83456">
              <w:rPr>
                <w:rFonts w:ascii="Arial" w:eastAsiaTheme="minorHAnsi" w:hAnsi="Arial" w:cs="Arial"/>
                <w:bCs/>
                <w:spacing w:val="0"/>
                <w:szCs w:val="18"/>
                <w:lang w:eastAsia="en-US"/>
              </w:rPr>
              <w:t xml:space="preserve"> pagina</w:t>
            </w:r>
            <w:r>
              <w:rPr>
                <w:rFonts w:ascii="Arial" w:eastAsiaTheme="minorHAnsi" w:hAnsi="Arial" w:cs="Arial"/>
                <w:bCs/>
                <w:spacing w:val="0"/>
                <w:szCs w:val="18"/>
                <w:lang w:eastAsia="en-US"/>
              </w:rPr>
              <w:t>’s</w:t>
            </w:r>
            <w:r w:rsidRPr="00E83456">
              <w:rPr>
                <w:rFonts w:ascii="Arial" w:eastAsiaTheme="minorHAnsi" w:hAnsi="Arial" w:cs="Arial"/>
                <w:bCs/>
                <w:spacing w:val="0"/>
                <w:szCs w:val="18"/>
                <w:lang w:eastAsia="en-US"/>
              </w:rPr>
              <w:t xml:space="preserve"> A4, lettergrootte 10, </w:t>
            </w:r>
            <w:proofErr w:type="spellStart"/>
            <w:r w:rsidRPr="00E83456">
              <w:rPr>
                <w:rFonts w:ascii="Arial" w:eastAsiaTheme="minorHAnsi" w:hAnsi="Arial" w:cs="Arial"/>
                <w:bCs/>
                <w:spacing w:val="0"/>
                <w:szCs w:val="18"/>
                <w:lang w:eastAsia="en-US"/>
              </w:rPr>
              <w:t>Arial</w:t>
            </w:r>
            <w:proofErr w:type="spellEnd"/>
            <w:r w:rsidRPr="00E83456">
              <w:rPr>
                <w:rFonts w:ascii="Arial" w:eastAsiaTheme="minorHAnsi" w:hAnsi="Arial" w:cs="Arial"/>
                <w:bCs/>
                <w:spacing w:val="0"/>
                <w:szCs w:val="18"/>
                <w:lang w:eastAsia="en-US"/>
              </w:rPr>
              <w:t>, inclusief ondersteunend beeldmateriaal en bijlagen. Links en verwijzingen naar externe bronnen worden niet gevolgd)</w:t>
            </w:r>
          </w:p>
        </w:tc>
        <w:tc>
          <w:tcPr>
            <w:tcW w:w="1026" w:type="dxa"/>
          </w:tcPr>
          <w:p w14:paraId="22E99779" w14:textId="77777777" w:rsidR="000E4064" w:rsidRPr="004D0BF4" w:rsidRDefault="000E4064" w:rsidP="00510C41">
            <w:pPr>
              <w:spacing w:line="240" w:lineRule="auto"/>
              <w:rPr>
                <w:rFonts w:ascii="Arial" w:eastAsiaTheme="minorHAnsi" w:hAnsi="Arial" w:cs="Arial"/>
                <w:bCs/>
                <w:noProof/>
                <w:spacing w:val="0"/>
                <w:szCs w:val="18"/>
              </w:rPr>
            </w:pPr>
          </w:p>
          <w:p w14:paraId="11C2ADA0" w14:textId="77777777" w:rsidR="004C3300" w:rsidRPr="004D0BF4" w:rsidRDefault="004C3300" w:rsidP="00510C41">
            <w:pPr>
              <w:spacing w:line="240" w:lineRule="auto"/>
              <w:rPr>
                <w:rFonts w:ascii="Arial" w:eastAsiaTheme="minorHAnsi" w:hAnsi="Arial" w:cs="Arial"/>
                <w:bCs/>
                <w:noProof/>
                <w:spacing w:val="0"/>
                <w:szCs w:val="18"/>
              </w:rPr>
            </w:pPr>
          </w:p>
          <w:p w14:paraId="2A0D78B8" w14:textId="77777777" w:rsidR="004C3300" w:rsidRPr="004D0BF4" w:rsidRDefault="004C3300" w:rsidP="00510C41">
            <w:pPr>
              <w:spacing w:line="240" w:lineRule="auto"/>
              <w:rPr>
                <w:rFonts w:ascii="Arial" w:eastAsiaTheme="minorHAnsi" w:hAnsi="Arial" w:cs="Arial"/>
                <w:bCs/>
                <w:noProof/>
                <w:spacing w:val="0"/>
                <w:szCs w:val="18"/>
              </w:rPr>
            </w:pPr>
          </w:p>
          <w:p w14:paraId="75041686" w14:textId="77777777" w:rsidR="004C3300" w:rsidRPr="004D0BF4" w:rsidRDefault="004C3300" w:rsidP="00510C41">
            <w:pPr>
              <w:spacing w:line="240" w:lineRule="auto"/>
              <w:rPr>
                <w:rFonts w:ascii="Arial" w:eastAsiaTheme="minorHAnsi" w:hAnsi="Arial" w:cs="Arial"/>
                <w:bCs/>
                <w:noProof/>
                <w:spacing w:val="0"/>
                <w:szCs w:val="18"/>
              </w:rPr>
            </w:pPr>
          </w:p>
          <w:p w14:paraId="29BBA699" w14:textId="77777777" w:rsidR="004C3300" w:rsidRPr="004D0BF4" w:rsidRDefault="004C3300" w:rsidP="00510C41">
            <w:pPr>
              <w:spacing w:line="240" w:lineRule="auto"/>
              <w:rPr>
                <w:rFonts w:ascii="Arial" w:eastAsiaTheme="minorHAnsi" w:hAnsi="Arial" w:cs="Arial"/>
                <w:bCs/>
                <w:noProof/>
                <w:spacing w:val="0"/>
                <w:szCs w:val="18"/>
              </w:rPr>
            </w:pPr>
          </w:p>
          <w:p w14:paraId="6ABB2DBF" w14:textId="77777777" w:rsidR="004C3300" w:rsidRPr="004D0BF4" w:rsidRDefault="004C3300" w:rsidP="00510C41">
            <w:pPr>
              <w:spacing w:line="240" w:lineRule="auto"/>
              <w:rPr>
                <w:rFonts w:ascii="Arial" w:eastAsiaTheme="minorHAnsi" w:hAnsi="Arial" w:cs="Arial"/>
                <w:bCs/>
                <w:noProof/>
                <w:spacing w:val="0"/>
                <w:szCs w:val="18"/>
              </w:rPr>
            </w:pPr>
          </w:p>
          <w:p w14:paraId="339ED1F9" w14:textId="77777777" w:rsidR="004C3300" w:rsidRPr="004D0BF4" w:rsidRDefault="004C3300" w:rsidP="00510C41">
            <w:pPr>
              <w:spacing w:line="240" w:lineRule="auto"/>
              <w:rPr>
                <w:rFonts w:ascii="Arial" w:eastAsiaTheme="minorHAnsi" w:hAnsi="Arial" w:cs="Arial"/>
                <w:bCs/>
                <w:noProof/>
                <w:spacing w:val="0"/>
                <w:szCs w:val="18"/>
              </w:rPr>
            </w:pPr>
          </w:p>
          <w:p w14:paraId="0DF40451" w14:textId="77777777" w:rsidR="004C3300" w:rsidRPr="004D0BF4" w:rsidRDefault="004C3300" w:rsidP="00510C41">
            <w:pPr>
              <w:spacing w:line="240" w:lineRule="auto"/>
              <w:rPr>
                <w:rFonts w:ascii="Arial" w:eastAsiaTheme="minorHAnsi" w:hAnsi="Arial" w:cs="Arial"/>
                <w:bCs/>
                <w:noProof/>
                <w:spacing w:val="0"/>
                <w:szCs w:val="18"/>
              </w:rPr>
            </w:pPr>
          </w:p>
          <w:p w14:paraId="03BE2635" w14:textId="796EDC5F" w:rsidR="004C3300" w:rsidRPr="00767F0B" w:rsidRDefault="0016326A" w:rsidP="00510C41">
            <w:pPr>
              <w:spacing w:line="240" w:lineRule="auto"/>
              <w:rPr>
                <w:rFonts w:ascii="Arial" w:eastAsiaTheme="minorHAnsi" w:hAnsi="Arial" w:cs="Arial"/>
                <w:bCs/>
                <w:noProof/>
                <w:spacing w:val="0"/>
                <w:szCs w:val="18"/>
              </w:rPr>
            </w:pPr>
            <w:r>
              <w:rPr>
                <w:rFonts w:ascii="Arial" w:eastAsiaTheme="minorHAnsi" w:hAnsi="Arial" w:cs="Arial"/>
                <w:bCs/>
                <w:noProof/>
                <w:spacing w:val="0"/>
                <w:szCs w:val="18"/>
              </w:rPr>
              <w:t>3</w:t>
            </w:r>
          </w:p>
          <w:p w14:paraId="0E7EA93B" w14:textId="52E1CC6F" w:rsidR="004C3300"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7</w:t>
            </w:r>
          </w:p>
        </w:tc>
        <w:tc>
          <w:tcPr>
            <w:tcW w:w="1027" w:type="dxa"/>
          </w:tcPr>
          <w:p w14:paraId="51F65F55" w14:textId="77777777" w:rsidR="000E4064" w:rsidRDefault="000E4064" w:rsidP="00510C41">
            <w:pPr>
              <w:spacing w:line="240" w:lineRule="auto"/>
              <w:rPr>
                <w:rFonts w:ascii="Arial" w:eastAsiaTheme="minorHAnsi" w:hAnsi="Arial" w:cs="Arial"/>
                <w:b/>
                <w:noProof/>
                <w:spacing w:val="0"/>
                <w:szCs w:val="18"/>
              </w:rPr>
            </w:pPr>
          </w:p>
          <w:p w14:paraId="5F935648" w14:textId="77777777" w:rsidR="0016326A" w:rsidRDefault="0016326A" w:rsidP="00510C41">
            <w:pPr>
              <w:spacing w:line="240" w:lineRule="auto"/>
              <w:rPr>
                <w:rFonts w:ascii="Arial" w:eastAsiaTheme="minorHAnsi" w:hAnsi="Arial" w:cs="Arial"/>
                <w:b/>
                <w:noProof/>
                <w:spacing w:val="0"/>
                <w:szCs w:val="18"/>
              </w:rPr>
            </w:pPr>
          </w:p>
          <w:p w14:paraId="71E83122" w14:textId="77777777" w:rsidR="0016326A" w:rsidRDefault="0016326A" w:rsidP="00510C41">
            <w:pPr>
              <w:spacing w:line="240" w:lineRule="auto"/>
              <w:rPr>
                <w:rFonts w:ascii="Arial" w:eastAsiaTheme="minorHAnsi" w:hAnsi="Arial" w:cs="Arial"/>
                <w:b/>
                <w:noProof/>
                <w:spacing w:val="0"/>
                <w:szCs w:val="18"/>
              </w:rPr>
            </w:pPr>
          </w:p>
          <w:p w14:paraId="0653BD4A" w14:textId="77777777" w:rsidR="0016326A" w:rsidRDefault="0016326A" w:rsidP="00510C41">
            <w:pPr>
              <w:spacing w:line="240" w:lineRule="auto"/>
              <w:rPr>
                <w:rFonts w:ascii="Arial" w:eastAsiaTheme="minorHAnsi" w:hAnsi="Arial" w:cs="Arial"/>
                <w:b/>
                <w:noProof/>
                <w:spacing w:val="0"/>
                <w:szCs w:val="18"/>
              </w:rPr>
            </w:pPr>
          </w:p>
          <w:p w14:paraId="4ADD813F" w14:textId="77777777" w:rsidR="0016326A" w:rsidRDefault="0016326A" w:rsidP="00510C41">
            <w:pPr>
              <w:spacing w:line="240" w:lineRule="auto"/>
              <w:rPr>
                <w:rFonts w:ascii="Arial" w:eastAsiaTheme="minorHAnsi" w:hAnsi="Arial" w:cs="Arial"/>
                <w:b/>
                <w:noProof/>
                <w:spacing w:val="0"/>
                <w:szCs w:val="18"/>
              </w:rPr>
            </w:pPr>
          </w:p>
          <w:p w14:paraId="4EAFEFE6" w14:textId="77777777" w:rsidR="0016326A" w:rsidRDefault="0016326A" w:rsidP="00510C41">
            <w:pPr>
              <w:spacing w:line="240" w:lineRule="auto"/>
              <w:rPr>
                <w:rFonts w:ascii="Arial" w:eastAsiaTheme="minorHAnsi" w:hAnsi="Arial" w:cs="Arial"/>
                <w:b/>
                <w:noProof/>
                <w:spacing w:val="0"/>
                <w:szCs w:val="18"/>
              </w:rPr>
            </w:pPr>
          </w:p>
          <w:p w14:paraId="7FB9B369" w14:textId="77777777" w:rsidR="0016326A" w:rsidRDefault="0016326A" w:rsidP="00510C41">
            <w:pPr>
              <w:spacing w:line="240" w:lineRule="auto"/>
              <w:rPr>
                <w:rFonts w:ascii="Arial" w:eastAsiaTheme="minorHAnsi" w:hAnsi="Arial" w:cs="Arial"/>
                <w:b/>
                <w:noProof/>
                <w:spacing w:val="0"/>
                <w:szCs w:val="18"/>
              </w:rPr>
            </w:pPr>
          </w:p>
          <w:p w14:paraId="25059A7F" w14:textId="77777777" w:rsidR="0016326A" w:rsidRDefault="0016326A" w:rsidP="00510C41">
            <w:pPr>
              <w:spacing w:line="240" w:lineRule="auto"/>
              <w:rPr>
                <w:rFonts w:ascii="Arial" w:eastAsiaTheme="minorHAnsi" w:hAnsi="Arial" w:cs="Arial"/>
                <w:b/>
                <w:noProof/>
                <w:spacing w:val="0"/>
                <w:szCs w:val="18"/>
              </w:rPr>
            </w:pPr>
          </w:p>
          <w:p w14:paraId="1A49999B" w14:textId="77777777" w:rsidR="0016326A"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30</w:t>
            </w:r>
          </w:p>
          <w:p w14:paraId="2C2EE353" w14:textId="6ED63729" w:rsidR="0016326A" w:rsidRDefault="0016326A" w:rsidP="00510C41">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70</w:t>
            </w:r>
          </w:p>
        </w:tc>
      </w:tr>
    </w:tbl>
    <w:p w14:paraId="0CEADDE5" w14:textId="77777777" w:rsidR="000E4064" w:rsidRDefault="000E4064" w:rsidP="00510C41">
      <w:pPr>
        <w:spacing w:line="240" w:lineRule="auto"/>
        <w:rPr>
          <w:rFonts w:ascii="Arial" w:eastAsiaTheme="minorHAnsi" w:hAnsi="Arial" w:cs="Arial"/>
          <w:b/>
          <w:noProof/>
          <w:spacing w:val="0"/>
          <w:szCs w:val="18"/>
        </w:rPr>
      </w:pPr>
    </w:p>
    <w:p w14:paraId="3B837986" w14:textId="3E912889" w:rsidR="00CD0C69" w:rsidRPr="004E74A6" w:rsidRDefault="00CD0C69" w:rsidP="00510C41">
      <w:pPr>
        <w:spacing w:line="240" w:lineRule="auto"/>
        <w:rPr>
          <w:rFonts w:ascii="Arial" w:hAnsi="Arial" w:cs="Arial"/>
        </w:rPr>
      </w:pPr>
      <w:r w:rsidRPr="004E74A6">
        <w:rPr>
          <w:rFonts w:ascii="Arial" w:hAnsi="Arial" w:cs="Arial"/>
        </w:rPr>
        <w:t>Scoretabel</w:t>
      </w:r>
      <w:r w:rsidR="001B0015">
        <w:rPr>
          <w:rFonts w:ascii="Arial" w:hAnsi="Arial" w:cs="Arial"/>
        </w:rPr>
        <w:t xml:space="preserve"> voor de </w:t>
      </w:r>
      <w:proofErr w:type="spellStart"/>
      <w:r w:rsidR="001B0015">
        <w:rPr>
          <w:rFonts w:ascii="Arial" w:hAnsi="Arial" w:cs="Arial"/>
        </w:rPr>
        <w:t>subgunningscriteria</w:t>
      </w:r>
      <w:proofErr w:type="spellEnd"/>
      <w:r w:rsidR="001B0015">
        <w:rPr>
          <w:rFonts w:ascii="Arial" w:hAnsi="Arial" w:cs="Arial"/>
        </w:rPr>
        <w:t xml:space="preserve"> G1.1 en G.2</w:t>
      </w:r>
      <w:r w:rsidRPr="004E74A6">
        <w:rPr>
          <w:rFonts w:ascii="Arial" w:hAnsi="Arial" w:cs="Arial"/>
        </w:rPr>
        <w:t>:</w:t>
      </w:r>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2"/>
        <w:gridCol w:w="2127"/>
        <w:gridCol w:w="5953"/>
      </w:tblGrid>
      <w:tr w:rsidR="00026B40" w:rsidRPr="004E74A6" w14:paraId="69E969F5" w14:textId="77777777" w:rsidTr="0062720E">
        <w:trPr>
          <w:trHeight w:val="414"/>
        </w:trPr>
        <w:tc>
          <w:tcPr>
            <w:tcW w:w="992" w:type="dxa"/>
            <w:tcBorders>
              <w:top w:val="single" w:sz="4" w:space="0" w:color="auto"/>
              <w:left w:val="single" w:sz="4" w:space="0" w:color="auto"/>
              <w:bottom w:val="single" w:sz="4" w:space="0" w:color="auto"/>
              <w:right w:val="single" w:sz="4" w:space="0" w:color="auto"/>
            </w:tcBorders>
            <w:shd w:val="clear" w:color="auto" w:fill="auto"/>
            <w:hideMark/>
          </w:tcPr>
          <w:p w14:paraId="5597A268" w14:textId="77777777" w:rsidR="0072746F" w:rsidRPr="004E74A6" w:rsidRDefault="0072746F" w:rsidP="00510C41">
            <w:pPr>
              <w:spacing w:line="240" w:lineRule="auto"/>
              <w:rPr>
                <w:rFonts w:ascii="Arial" w:eastAsia="Calibri" w:hAnsi="Arial" w:cs="Arial"/>
                <w:b/>
                <w:spacing w:val="0"/>
                <w:szCs w:val="18"/>
              </w:rPr>
            </w:pPr>
            <w:r w:rsidRPr="004E74A6">
              <w:rPr>
                <w:rFonts w:ascii="Arial" w:eastAsia="Calibri" w:hAnsi="Arial" w:cs="Arial"/>
                <w:b/>
                <w:spacing w:val="0"/>
                <w:szCs w:val="18"/>
              </w:rPr>
              <w:t>Cijfer</w:t>
            </w:r>
          </w:p>
        </w:tc>
        <w:tc>
          <w:tcPr>
            <w:tcW w:w="2127" w:type="dxa"/>
            <w:tcBorders>
              <w:top w:val="single" w:sz="4" w:space="0" w:color="auto"/>
              <w:left w:val="single" w:sz="4" w:space="0" w:color="auto"/>
              <w:bottom w:val="single" w:sz="4" w:space="0" w:color="auto"/>
              <w:right w:val="single" w:sz="4" w:space="0" w:color="auto"/>
            </w:tcBorders>
            <w:shd w:val="clear" w:color="auto" w:fill="auto"/>
            <w:hideMark/>
          </w:tcPr>
          <w:p w14:paraId="353E413B" w14:textId="77777777" w:rsidR="0072746F" w:rsidRPr="004E74A6" w:rsidRDefault="0072746F" w:rsidP="00510C41">
            <w:pPr>
              <w:spacing w:line="240" w:lineRule="auto"/>
              <w:rPr>
                <w:rFonts w:ascii="Arial" w:eastAsia="Calibri" w:hAnsi="Arial" w:cs="Arial"/>
                <w:b/>
                <w:spacing w:val="0"/>
                <w:szCs w:val="18"/>
              </w:rPr>
            </w:pPr>
            <w:r w:rsidRPr="004E74A6">
              <w:rPr>
                <w:rFonts w:ascii="Arial" w:eastAsia="Calibri" w:hAnsi="Arial" w:cs="Arial"/>
                <w:b/>
                <w:spacing w:val="0"/>
                <w:szCs w:val="18"/>
              </w:rPr>
              <w:t>Waardering</w:t>
            </w:r>
          </w:p>
        </w:tc>
        <w:tc>
          <w:tcPr>
            <w:tcW w:w="5953" w:type="dxa"/>
            <w:tcBorders>
              <w:top w:val="single" w:sz="4" w:space="0" w:color="auto"/>
              <w:left w:val="single" w:sz="4" w:space="0" w:color="auto"/>
              <w:bottom w:val="single" w:sz="4" w:space="0" w:color="auto"/>
              <w:right w:val="single" w:sz="4" w:space="0" w:color="auto"/>
            </w:tcBorders>
            <w:shd w:val="clear" w:color="auto" w:fill="auto"/>
          </w:tcPr>
          <w:p w14:paraId="305938EB" w14:textId="1742F338" w:rsidR="0072746F" w:rsidRPr="004E74A6" w:rsidRDefault="0072746F" w:rsidP="00510C41">
            <w:pPr>
              <w:spacing w:line="240" w:lineRule="auto"/>
              <w:rPr>
                <w:rFonts w:ascii="Arial" w:eastAsia="Calibri" w:hAnsi="Arial" w:cs="Arial"/>
                <w:b/>
                <w:spacing w:val="0"/>
                <w:szCs w:val="18"/>
              </w:rPr>
            </w:pPr>
            <w:r w:rsidRPr="004E74A6">
              <w:rPr>
                <w:rFonts w:ascii="Arial" w:eastAsia="Calibri" w:hAnsi="Arial" w:cs="Arial"/>
                <w:b/>
                <w:spacing w:val="0"/>
                <w:szCs w:val="18"/>
              </w:rPr>
              <w:t>Bij de waardering horende omschrijving</w:t>
            </w:r>
          </w:p>
        </w:tc>
      </w:tr>
      <w:tr w:rsidR="002F4DD9" w:rsidRPr="004E74A6" w14:paraId="1540577A" w14:textId="77777777" w:rsidTr="0072746F">
        <w:trPr>
          <w:trHeight w:val="222"/>
        </w:trPr>
        <w:tc>
          <w:tcPr>
            <w:tcW w:w="992" w:type="dxa"/>
            <w:tcBorders>
              <w:top w:val="single" w:sz="4" w:space="0" w:color="auto"/>
              <w:left w:val="single" w:sz="4" w:space="0" w:color="auto"/>
              <w:bottom w:val="single" w:sz="4" w:space="0" w:color="auto"/>
              <w:right w:val="single" w:sz="4" w:space="0" w:color="auto"/>
            </w:tcBorders>
            <w:hideMark/>
          </w:tcPr>
          <w:p w14:paraId="3A92CCFF"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10</w:t>
            </w:r>
          </w:p>
        </w:tc>
        <w:tc>
          <w:tcPr>
            <w:tcW w:w="2127" w:type="dxa"/>
            <w:tcBorders>
              <w:top w:val="single" w:sz="4" w:space="0" w:color="auto"/>
              <w:left w:val="single" w:sz="4" w:space="0" w:color="auto"/>
              <w:bottom w:val="single" w:sz="4" w:space="0" w:color="auto"/>
              <w:right w:val="single" w:sz="4" w:space="0" w:color="auto"/>
            </w:tcBorders>
            <w:hideMark/>
          </w:tcPr>
          <w:p w14:paraId="2CCF292E"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 xml:space="preserve">Uitstekend </w:t>
            </w:r>
          </w:p>
        </w:tc>
        <w:tc>
          <w:tcPr>
            <w:tcW w:w="5953" w:type="dxa"/>
            <w:tcBorders>
              <w:top w:val="single" w:sz="4" w:space="0" w:color="auto"/>
              <w:left w:val="single" w:sz="4" w:space="0" w:color="auto"/>
              <w:bottom w:val="single" w:sz="4" w:space="0" w:color="auto"/>
              <w:right w:val="single" w:sz="4" w:space="0" w:color="auto"/>
            </w:tcBorders>
          </w:tcPr>
          <w:p w14:paraId="226B9BAF" w14:textId="5A20F96C" w:rsidR="0072746F" w:rsidRPr="004E74A6" w:rsidRDefault="0072746F" w:rsidP="00510C41">
            <w:pPr>
              <w:spacing w:line="240" w:lineRule="auto"/>
              <w:rPr>
                <w:rFonts w:ascii="Arial" w:eastAsia="Calibri" w:hAnsi="Arial" w:cs="Arial"/>
                <w:spacing w:val="0"/>
                <w:szCs w:val="18"/>
              </w:rPr>
            </w:pPr>
            <w:r w:rsidRPr="004E74A6">
              <w:rPr>
                <w:rFonts w:ascii="Arial" w:eastAsiaTheme="minorHAnsi" w:hAnsi="Arial" w:cs="Arial"/>
                <w:noProof/>
                <w:spacing w:val="0"/>
                <w:sz w:val="16"/>
                <w:szCs w:val="16"/>
                <w:lang w:eastAsia="en-US"/>
              </w:rPr>
              <w:t>Onderdeel getuigt integraal van optimale kennis en kunde, is zeer helder beschreven</w:t>
            </w:r>
            <w:r w:rsidR="0092396C" w:rsidRPr="004E74A6">
              <w:rPr>
                <w:rFonts w:ascii="Arial" w:eastAsiaTheme="minorHAnsi" w:hAnsi="Arial" w:cs="Arial"/>
                <w:noProof/>
                <w:spacing w:val="0"/>
                <w:sz w:val="16"/>
                <w:szCs w:val="16"/>
                <w:lang w:eastAsia="en-US"/>
              </w:rPr>
              <w:t>, compleet</w:t>
            </w:r>
            <w:r w:rsidRPr="004E74A6">
              <w:rPr>
                <w:rFonts w:ascii="Arial" w:eastAsiaTheme="minorHAnsi" w:hAnsi="Arial" w:cs="Arial"/>
                <w:noProof/>
                <w:spacing w:val="0"/>
                <w:sz w:val="16"/>
                <w:szCs w:val="16"/>
                <w:lang w:eastAsia="en-US"/>
              </w:rPr>
              <w:t xml:space="preserve"> en roept daarmee geen vragen op. </w:t>
            </w:r>
          </w:p>
        </w:tc>
      </w:tr>
      <w:tr w:rsidR="002F4DD9" w:rsidRPr="004E74A6" w14:paraId="0C02795E" w14:textId="77777777" w:rsidTr="0072746F">
        <w:trPr>
          <w:trHeight w:val="254"/>
        </w:trPr>
        <w:tc>
          <w:tcPr>
            <w:tcW w:w="992" w:type="dxa"/>
            <w:tcBorders>
              <w:top w:val="single" w:sz="4" w:space="0" w:color="auto"/>
              <w:left w:val="single" w:sz="4" w:space="0" w:color="auto"/>
              <w:bottom w:val="single" w:sz="4" w:space="0" w:color="auto"/>
              <w:right w:val="single" w:sz="4" w:space="0" w:color="auto"/>
            </w:tcBorders>
            <w:hideMark/>
          </w:tcPr>
          <w:p w14:paraId="6068A10F"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8</w:t>
            </w:r>
          </w:p>
        </w:tc>
        <w:tc>
          <w:tcPr>
            <w:tcW w:w="2127" w:type="dxa"/>
            <w:tcBorders>
              <w:top w:val="single" w:sz="4" w:space="0" w:color="auto"/>
              <w:left w:val="single" w:sz="4" w:space="0" w:color="auto"/>
              <w:bottom w:val="single" w:sz="4" w:space="0" w:color="auto"/>
              <w:right w:val="single" w:sz="4" w:space="0" w:color="auto"/>
            </w:tcBorders>
            <w:hideMark/>
          </w:tcPr>
          <w:p w14:paraId="28F7B011"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 xml:space="preserve">Goed </w:t>
            </w:r>
          </w:p>
        </w:tc>
        <w:tc>
          <w:tcPr>
            <w:tcW w:w="5953" w:type="dxa"/>
            <w:tcBorders>
              <w:top w:val="single" w:sz="4" w:space="0" w:color="auto"/>
              <w:left w:val="single" w:sz="4" w:space="0" w:color="auto"/>
              <w:bottom w:val="single" w:sz="4" w:space="0" w:color="auto"/>
              <w:right w:val="single" w:sz="4" w:space="0" w:color="auto"/>
            </w:tcBorders>
          </w:tcPr>
          <w:p w14:paraId="412A3A11"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Theme="minorHAnsi" w:hAnsi="Arial" w:cs="Arial"/>
                <w:noProof/>
                <w:spacing w:val="0"/>
                <w:sz w:val="16"/>
                <w:szCs w:val="16"/>
                <w:lang w:eastAsia="en-US"/>
              </w:rPr>
              <w:t>Onderdeel wordt helder en overtuigend omschreven en biedt volledig comfort dat invulling geborgd is. Tekst roept weinig vraagpunten op omtrent invulling.</w:t>
            </w:r>
          </w:p>
        </w:tc>
      </w:tr>
      <w:tr w:rsidR="002F4DD9" w:rsidRPr="004E74A6" w14:paraId="46710AC1" w14:textId="77777777" w:rsidTr="0072746F">
        <w:trPr>
          <w:trHeight w:val="286"/>
        </w:trPr>
        <w:tc>
          <w:tcPr>
            <w:tcW w:w="992" w:type="dxa"/>
            <w:tcBorders>
              <w:top w:val="single" w:sz="4" w:space="0" w:color="auto"/>
              <w:left w:val="single" w:sz="4" w:space="0" w:color="auto"/>
              <w:bottom w:val="single" w:sz="4" w:space="0" w:color="auto"/>
              <w:right w:val="single" w:sz="4" w:space="0" w:color="auto"/>
            </w:tcBorders>
            <w:hideMark/>
          </w:tcPr>
          <w:p w14:paraId="55F6C0CC"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6</w:t>
            </w:r>
          </w:p>
        </w:tc>
        <w:tc>
          <w:tcPr>
            <w:tcW w:w="2127" w:type="dxa"/>
            <w:tcBorders>
              <w:top w:val="single" w:sz="4" w:space="0" w:color="auto"/>
              <w:left w:val="single" w:sz="4" w:space="0" w:color="auto"/>
              <w:bottom w:val="single" w:sz="4" w:space="0" w:color="auto"/>
              <w:right w:val="single" w:sz="4" w:space="0" w:color="auto"/>
            </w:tcBorders>
            <w:hideMark/>
          </w:tcPr>
          <w:p w14:paraId="764F2E0B"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 xml:space="preserve">Voldoende </w:t>
            </w:r>
          </w:p>
        </w:tc>
        <w:tc>
          <w:tcPr>
            <w:tcW w:w="5953" w:type="dxa"/>
            <w:tcBorders>
              <w:top w:val="single" w:sz="4" w:space="0" w:color="auto"/>
              <w:left w:val="single" w:sz="4" w:space="0" w:color="auto"/>
              <w:bottom w:val="single" w:sz="4" w:space="0" w:color="auto"/>
              <w:right w:val="single" w:sz="4" w:space="0" w:color="auto"/>
            </w:tcBorders>
          </w:tcPr>
          <w:p w14:paraId="56A65754"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Theme="minorHAnsi" w:hAnsi="Arial" w:cs="Arial"/>
                <w:noProof/>
                <w:spacing w:val="0"/>
                <w:sz w:val="16"/>
                <w:szCs w:val="16"/>
                <w:lang w:eastAsia="en-US"/>
              </w:rPr>
              <w:t>Onderdeel biedt voldoende aanknopingspunten om vertrouwen te bieden dat dit beheerst c.q. op adequate wijze ingevuld wordt of gaat worden. Tekst roept wel vraagpunten en op niet-kritieke onderdelen twijfels op.</w:t>
            </w:r>
          </w:p>
        </w:tc>
      </w:tr>
      <w:tr w:rsidR="002F4DD9" w:rsidRPr="004E74A6" w14:paraId="0A0C55EA" w14:textId="77777777" w:rsidTr="0072746F">
        <w:trPr>
          <w:trHeight w:val="276"/>
        </w:trPr>
        <w:tc>
          <w:tcPr>
            <w:tcW w:w="992" w:type="dxa"/>
            <w:tcBorders>
              <w:top w:val="single" w:sz="4" w:space="0" w:color="auto"/>
              <w:left w:val="single" w:sz="4" w:space="0" w:color="auto"/>
              <w:bottom w:val="single" w:sz="4" w:space="0" w:color="auto"/>
              <w:right w:val="single" w:sz="4" w:space="0" w:color="auto"/>
            </w:tcBorders>
            <w:hideMark/>
          </w:tcPr>
          <w:p w14:paraId="79B674C3"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4</w:t>
            </w:r>
          </w:p>
        </w:tc>
        <w:tc>
          <w:tcPr>
            <w:tcW w:w="2127" w:type="dxa"/>
            <w:tcBorders>
              <w:top w:val="single" w:sz="4" w:space="0" w:color="auto"/>
              <w:left w:val="single" w:sz="4" w:space="0" w:color="auto"/>
              <w:bottom w:val="single" w:sz="4" w:space="0" w:color="auto"/>
              <w:right w:val="single" w:sz="4" w:space="0" w:color="auto"/>
            </w:tcBorders>
            <w:hideMark/>
          </w:tcPr>
          <w:p w14:paraId="67AA5732"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Onvoldoende</w:t>
            </w:r>
          </w:p>
        </w:tc>
        <w:tc>
          <w:tcPr>
            <w:tcW w:w="5953" w:type="dxa"/>
            <w:tcBorders>
              <w:top w:val="single" w:sz="4" w:space="0" w:color="auto"/>
              <w:left w:val="single" w:sz="4" w:space="0" w:color="auto"/>
              <w:bottom w:val="single" w:sz="4" w:space="0" w:color="auto"/>
              <w:right w:val="single" w:sz="4" w:space="0" w:color="auto"/>
            </w:tcBorders>
          </w:tcPr>
          <w:p w14:paraId="0CE00AD5"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Theme="minorHAnsi" w:hAnsi="Arial" w:cs="Arial"/>
                <w:noProof/>
                <w:spacing w:val="0"/>
                <w:sz w:val="16"/>
                <w:szCs w:val="16"/>
                <w:lang w:eastAsia="en-US"/>
              </w:rPr>
              <w:t xml:space="preserve">Onderdeel biedt onvoldoende vertrouwen en roept vragen op omtrent de mate waarin dit beheerst c.q. ingevuld wordt en twijfels op kritieke onderdelen van de opdracht. </w:t>
            </w:r>
          </w:p>
        </w:tc>
      </w:tr>
      <w:tr w:rsidR="002F4DD9" w:rsidRPr="004E74A6" w14:paraId="19D9C542" w14:textId="77777777" w:rsidTr="0072746F">
        <w:trPr>
          <w:trHeight w:val="266"/>
        </w:trPr>
        <w:tc>
          <w:tcPr>
            <w:tcW w:w="992" w:type="dxa"/>
            <w:tcBorders>
              <w:top w:val="single" w:sz="4" w:space="0" w:color="auto"/>
              <w:left w:val="single" w:sz="4" w:space="0" w:color="auto"/>
              <w:bottom w:val="single" w:sz="4" w:space="0" w:color="auto"/>
              <w:right w:val="single" w:sz="4" w:space="0" w:color="auto"/>
            </w:tcBorders>
            <w:hideMark/>
          </w:tcPr>
          <w:p w14:paraId="16489EE5"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2</w:t>
            </w:r>
          </w:p>
        </w:tc>
        <w:tc>
          <w:tcPr>
            <w:tcW w:w="2127" w:type="dxa"/>
            <w:tcBorders>
              <w:top w:val="single" w:sz="4" w:space="0" w:color="auto"/>
              <w:left w:val="single" w:sz="4" w:space="0" w:color="auto"/>
              <w:bottom w:val="single" w:sz="4" w:space="0" w:color="auto"/>
              <w:right w:val="single" w:sz="4" w:space="0" w:color="auto"/>
            </w:tcBorders>
            <w:hideMark/>
          </w:tcPr>
          <w:p w14:paraId="7B046319"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Slecht</w:t>
            </w:r>
          </w:p>
        </w:tc>
        <w:tc>
          <w:tcPr>
            <w:tcW w:w="5953" w:type="dxa"/>
            <w:tcBorders>
              <w:top w:val="single" w:sz="4" w:space="0" w:color="auto"/>
              <w:left w:val="single" w:sz="4" w:space="0" w:color="auto"/>
              <w:bottom w:val="single" w:sz="4" w:space="0" w:color="auto"/>
              <w:right w:val="single" w:sz="4" w:space="0" w:color="auto"/>
            </w:tcBorders>
          </w:tcPr>
          <w:p w14:paraId="725AA0DA"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Theme="minorHAnsi" w:hAnsi="Arial" w:cs="Arial"/>
                <w:noProof/>
                <w:spacing w:val="0"/>
                <w:sz w:val="16"/>
                <w:szCs w:val="16"/>
                <w:lang w:eastAsia="en-US"/>
              </w:rPr>
              <w:t>Onderdeel mist iedere aansluiting op de verwachtingen ter zake. Onderdeel biedt geen enkel vertrouwen en roept over de hele linie vragen en/of twijfels op omtrent de mate waarin dit beheerst c.q. ingevuld wordt.</w:t>
            </w:r>
          </w:p>
        </w:tc>
      </w:tr>
      <w:tr w:rsidR="002F4DD9" w:rsidRPr="004E74A6" w14:paraId="6F80BAEA" w14:textId="77777777" w:rsidTr="0072746F">
        <w:trPr>
          <w:trHeight w:val="270"/>
        </w:trPr>
        <w:tc>
          <w:tcPr>
            <w:tcW w:w="992" w:type="dxa"/>
            <w:tcBorders>
              <w:top w:val="single" w:sz="4" w:space="0" w:color="auto"/>
              <w:left w:val="single" w:sz="4" w:space="0" w:color="auto"/>
              <w:bottom w:val="single" w:sz="4" w:space="0" w:color="auto"/>
              <w:right w:val="single" w:sz="4" w:space="0" w:color="auto"/>
            </w:tcBorders>
            <w:hideMark/>
          </w:tcPr>
          <w:p w14:paraId="52712468"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0</w:t>
            </w:r>
          </w:p>
        </w:tc>
        <w:tc>
          <w:tcPr>
            <w:tcW w:w="2127" w:type="dxa"/>
            <w:tcBorders>
              <w:top w:val="single" w:sz="4" w:space="0" w:color="auto"/>
              <w:left w:val="single" w:sz="4" w:space="0" w:color="auto"/>
              <w:bottom w:val="single" w:sz="4" w:space="0" w:color="auto"/>
              <w:right w:val="single" w:sz="4" w:space="0" w:color="auto"/>
            </w:tcBorders>
            <w:hideMark/>
          </w:tcPr>
          <w:p w14:paraId="598E82CB" w14:textId="64D2D9FF" w:rsidR="0072746F" w:rsidRPr="004E74A6" w:rsidRDefault="0072746F" w:rsidP="00510C41">
            <w:pPr>
              <w:spacing w:line="240" w:lineRule="auto"/>
              <w:rPr>
                <w:rFonts w:ascii="Arial" w:eastAsia="Calibri" w:hAnsi="Arial" w:cs="Arial"/>
                <w:spacing w:val="0"/>
                <w:szCs w:val="18"/>
              </w:rPr>
            </w:pPr>
            <w:r w:rsidRPr="004E74A6">
              <w:rPr>
                <w:rFonts w:ascii="Arial" w:eastAsia="Calibri" w:hAnsi="Arial" w:cs="Arial"/>
                <w:spacing w:val="0"/>
                <w:szCs w:val="18"/>
              </w:rPr>
              <w:t>Niets of nauwelijks iets ingevuld</w:t>
            </w:r>
          </w:p>
        </w:tc>
        <w:tc>
          <w:tcPr>
            <w:tcW w:w="5953" w:type="dxa"/>
            <w:tcBorders>
              <w:top w:val="single" w:sz="4" w:space="0" w:color="auto"/>
              <w:left w:val="single" w:sz="4" w:space="0" w:color="auto"/>
              <w:bottom w:val="single" w:sz="4" w:space="0" w:color="auto"/>
              <w:right w:val="single" w:sz="4" w:space="0" w:color="auto"/>
            </w:tcBorders>
          </w:tcPr>
          <w:p w14:paraId="4B3C9DDB" w14:textId="77777777" w:rsidR="0072746F" w:rsidRPr="004E74A6" w:rsidRDefault="0072746F" w:rsidP="00510C41">
            <w:pPr>
              <w:spacing w:line="240" w:lineRule="auto"/>
              <w:rPr>
                <w:rFonts w:ascii="Arial" w:eastAsia="Calibri" w:hAnsi="Arial" w:cs="Arial"/>
                <w:spacing w:val="0"/>
                <w:szCs w:val="18"/>
              </w:rPr>
            </w:pPr>
            <w:r w:rsidRPr="004E74A6">
              <w:rPr>
                <w:rFonts w:ascii="Arial" w:eastAsiaTheme="minorHAnsi" w:hAnsi="Arial" w:cs="Arial"/>
                <w:noProof/>
                <w:spacing w:val="0"/>
                <w:sz w:val="16"/>
                <w:szCs w:val="16"/>
                <w:lang w:eastAsia="en-US"/>
              </w:rPr>
              <w:t>Niet of nauwelijks te beoordelen. Geen noemenswaardige inspanningen verricht om ter zake duidelijk te maken waar men voor staat c.q. hoe invulling wordt gegeven aan hetgeen is gevraagd.</w:t>
            </w:r>
          </w:p>
        </w:tc>
      </w:tr>
    </w:tbl>
    <w:p w14:paraId="388F937A" w14:textId="39FD2C28" w:rsidR="0072746F" w:rsidRPr="004E74A6" w:rsidRDefault="00CD0C69" w:rsidP="00510C41">
      <w:pPr>
        <w:spacing w:line="240" w:lineRule="auto"/>
        <w:rPr>
          <w:rFonts w:ascii="Arial" w:hAnsi="Arial" w:cs="Arial"/>
          <w:color w:val="000000"/>
          <w:spacing w:val="0"/>
          <w:szCs w:val="18"/>
        </w:rPr>
      </w:pPr>
      <w:r w:rsidRPr="004E74A6">
        <w:rPr>
          <w:rFonts w:ascii="Arial" w:hAnsi="Arial" w:cs="Arial"/>
          <w:color w:val="000000"/>
          <w:spacing w:val="0"/>
          <w:szCs w:val="18"/>
        </w:rPr>
        <w:t>Tussenliggende scores worden niet toegekend.</w:t>
      </w:r>
    </w:p>
    <w:p w14:paraId="356C6068" w14:textId="13DE6958" w:rsidR="0072746F" w:rsidRDefault="0072746F" w:rsidP="00510C41">
      <w:pPr>
        <w:spacing w:line="240" w:lineRule="auto"/>
        <w:rPr>
          <w:rFonts w:ascii="Arial" w:hAnsi="Arial" w:cs="Arial"/>
        </w:rPr>
      </w:pPr>
    </w:p>
    <w:p w14:paraId="7995EFC5" w14:textId="77777777" w:rsidR="00DE78A8" w:rsidRPr="0016326A" w:rsidRDefault="00DE78A8" w:rsidP="00510C41">
      <w:pPr>
        <w:tabs>
          <w:tab w:val="left" w:pos="567"/>
        </w:tabs>
        <w:spacing w:line="240" w:lineRule="auto"/>
        <w:rPr>
          <w:rFonts w:ascii="Arial" w:hAnsi="Arial" w:cs="Arial"/>
          <w:szCs w:val="18"/>
        </w:rPr>
      </w:pPr>
      <w:r w:rsidRPr="0016326A">
        <w:rPr>
          <w:rFonts w:ascii="Arial" w:hAnsi="Arial" w:cs="Arial"/>
          <w:szCs w:val="18"/>
        </w:rPr>
        <w:t>Voorbeeld:</w:t>
      </w:r>
    </w:p>
    <w:p w14:paraId="081C5F4B" w14:textId="0AE13C35" w:rsidR="00DE78A8" w:rsidRPr="0016326A" w:rsidRDefault="00DE78A8" w:rsidP="00510C41">
      <w:pPr>
        <w:tabs>
          <w:tab w:val="left" w:pos="567"/>
        </w:tabs>
        <w:spacing w:line="240" w:lineRule="auto"/>
        <w:rPr>
          <w:rFonts w:ascii="Arial" w:hAnsi="Arial" w:cs="Arial"/>
          <w:szCs w:val="18"/>
        </w:rPr>
      </w:pPr>
      <w:r w:rsidRPr="0016326A">
        <w:rPr>
          <w:rFonts w:ascii="Arial" w:hAnsi="Arial" w:cs="Arial"/>
          <w:szCs w:val="18"/>
        </w:rPr>
        <w:t xml:space="preserve">U scoort op onderdeel G1.1 een 8. Dit levert u een score van 8 x </w:t>
      </w:r>
      <w:r w:rsidR="0016326A" w:rsidRPr="0016326A">
        <w:rPr>
          <w:rFonts w:ascii="Arial" w:hAnsi="Arial" w:cs="Arial"/>
          <w:szCs w:val="18"/>
        </w:rPr>
        <w:t>2</w:t>
      </w:r>
      <w:r w:rsidRPr="0016326A">
        <w:rPr>
          <w:rFonts w:ascii="Arial" w:hAnsi="Arial" w:cs="Arial"/>
          <w:szCs w:val="18"/>
        </w:rPr>
        <w:t xml:space="preserve">0 punten is </w:t>
      </w:r>
      <w:r w:rsidR="0016326A" w:rsidRPr="0016326A">
        <w:rPr>
          <w:rFonts w:ascii="Arial" w:hAnsi="Arial" w:cs="Arial"/>
          <w:szCs w:val="18"/>
        </w:rPr>
        <w:t>16</w:t>
      </w:r>
      <w:r w:rsidRPr="0016326A">
        <w:rPr>
          <w:rFonts w:ascii="Arial" w:hAnsi="Arial" w:cs="Arial"/>
          <w:szCs w:val="18"/>
        </w:rPr>
        <w:t xml:space="preserve">0 punten op. Op onderdeel G1.2 scoort u een 6. Dit levert u een score van 6 x </w:t>
      </w:r>
      <w:r w:rsidR="0016326A" w:rsidRPr="0016326A">
        <w:rPr>
          <w:rFonts w:ascii="Arial" w:hAnsi="Arial" w:cs="Arial"/>
          <w:szCs w:val="18"/>
        </w:rPr>
        <w:t>2</w:t>
      </w:r>
      <w:r w:rsidRPr="0016326A">
        <w:rPr>
          <w:rFonts w:ascii="Arial" w:hAnsi="Arial" w:cs="Arial"/>
          <w:szCs w:val="18"/>
        </w:rPr>
        <w:t xml:space="preserve">5 punten is </w:t>
      </w:r>
      <w:r w:rsidR="0016326A" w:rsidRPr="0016326A">
        <w:rPr>
          <w:rFonts w:ascii="Arial" w:hAnsi="Arial" w:cs="Arial"/>
          <w:szCs w:val="18"/>
        </w:rPr>
        <w:t>150</w:t>
      </w:r>
      <w:r w:rsidRPr="0016326A">
        <w:rPr>
          <w:rFonts w:ascii="Arial" w:hAnsi="Arial" w:cs="Arial"/>
          <w:szCs w:val="18"/>
        </w:rPr>
        <w:t xml:space="preserve"> punten op. </w:t>
      </w:r>
      <w:r w:rsidR="0016326A" w:rsidRPr="0016326A">
        <w:rPr>
          <w:rFonts w:ascii="Arial" w:hAnsi="Arial" w:cs="Arial"/>
          <w:szCs w:val="18"/>
        </w:rPr>
        <w:t>Voor de subonderdelen van G1.3 scoort u voor “maximaal energiezuinig” het totaalcijfer 4 hetgeen 4 x 3 = 12 punten oplevert, en voor “uitstootvrij” ontvangt u het cijfer 7 hetgeen zich vertaalt tot 7 x 7 =49 punten.</w:t>
      </w:r>
    </w:p>
    <w:p w14:paraId="43806F87" w14:textId="374F8F52" w:rsidR="00DE78A8" w:rsidRPr="0016326A" w:rsidRDefault="00DE78A8" w:rsidP="00510C41">
      <w:pPr>
        <w:tabs>
          <w:tab w:val="left" w:pos="567"/>
        </w:tabs>
        <w:spacing w:line="240" w:lineRule="auto"/>
        <w:rPr>
          <w:rFonts w:ascii="Arial" w:hAnsi="Arial" w:cs="Arial"/>
          <w:szCs w:val="18"/>
        </w:rPr>
      </w:pPr>
      <w:r w:rsidRPr="0016326A">
        <w:rPr>
          <w:rFonts w:ascii="Arial" w:hAnsi="Arial" w:cs="Arial"/>
          <w:szCs w:val="18"/>
        </w:rPr>
        <w:t xml:space="preserve">In totaal scoort u op kwaliteit: </w:t>
      </w:r>
      <w:r w:rsidR="0016326A" w:rsidRPr="0016326A">
        <w:rPr>
          <w:rFonts w:ascii="Arial" w:hAnsi="Arial" w:cs="Arial"/>
          <w:szCs w:val="18"/>
        </w:rPr>
        <w:t>16</w:t>
      </w:r>
      <w:r w:rsidRPr="0016326A">
        <w:rPr>
          <w:rFonts w:ascii="Arial" w:hAnsi="Arial" w:cs="Arial"/>
          <w:szCs w:val="18"/>
        </w:rPr>
        <w:t xml:space="preserve">0 + </w:t>
      </w:r>
      <w:r w:rsidR="0016326A" w:rsidRPr="0016326A">
        <w:rPr>
          <w:rFonts w:ascii="Arial" w:hAnsi="Arial" w:cs="Arial"/>
          <w:szCs w:val="18"/>
        </w:rPr>
        <w:t>15</w:t>
      </w:r>
      <w:r w:rsidRPr="0016326A">
        <w:rPr>
          <w:rFonts w:ascii="Arial" w:hAnsi="Arial" w:cs="Arial"/>
          <w:szCs w:val="18"/>
        </w:rPr>
        <w:t xml:space="preserve">0 </w:t>
      </w:r>
      <w:r w:rsidR="0016326A" w:rsidRPr="0016326A">
        <w:rPr>
          <w:rFonts w:ascii="Arial" w:hAnsi="Arial" w:cs="Arial"/>
          <w:szCs w:val="18"/>
        </w:rPr>
        <w:t xml:space="preserve">+ 12 + 49 </w:t>
      </w:r>
      <w:r w:rsidRPr="0016326A">
        <w:rPr>
          <w:rFonts w:ascii="Arial" w:hAnsi="Arial" w:cs="Arial"/>
          <w:szCs w:val="18"/>
        </w:rPr>
        <w:t xml:space="preserve">= </w:t>
      </w:r>
      <w:r w:rsidR="0016326A" w:rsidRPr="0016326A">
        <w:rPr>
          <w:rFonts w:ascii="Arial" w:hAnsi="Arial" w:cs="Arial"/>
          <w:szCs w:val="18"/>
        </w:rPr>
        <w:t>371</w:t>
      </w:r>
      <w:r w:rsidRPr="0016326A">
        <w:rPr>
          <w:rFonts w:ascii="Arial" w:hAnsi="Arial" w:cs="Arial"/>
          <w:szCs w:val="18"/>
        </w:rPr>
        <w:t xml:space="preserve"> punten.</w:t>
      </w:r>
    </w:p>
    <w:p w14:paraId="4A5BD45C" w14:textId="44C3C961" w:rsidR="00025244" w:rsidRPr="004E74A6" w:rsidRDefault="00025244" w:rsidP="00076459">
      <w:pPr>
        <w:pStyle w:val="Kop2"/>
      </w:pPr>
      <w:bookmarkStart w:id="137" w:name="_Toc10471398"/>
      <w:bookmarkStart w:id="138" w:name="_Toc141265890"/>
      <w:r w:rsidRPr="004E74A6">
        <w:t>Prijs</w:t>
      </w:r>
      <w:bookmarkEnd w:id="137"/>
      <w:bookmarkEnd w:id="138"/>
    </w:p>
    <w:p w14:paraId="3FEEB4AC" w14:textId="30DABCD3" w:rsidR="00025244" w:rsidRPr="004E74A6" w:rsidRDefault="00025244" w:rsidP="00510C41">
      <w:pPr>
        <w:spacing w:line="240" w:lineRule="auto"/>
        <w:rPr>
          <w:rFonts w:ascii="Arial" w:hAnsi="Arial" w:cs="Arial"/>
          <w:szCs w:val="18"/>
        </w:rPr>
      </w:pPr>
      <w:bookmarkStart w:id="139" w:name="_Hlk143528118"/>
      <w:r w:rsidRPr="004E74A6">
        <w:rPr>
          <w:rFonts w:ascii="Arial" w:hAnsi="Arial" w:cs="Arial"/>
          <w:szCs w:val="18"/>
        </w:rPr>
        <w:t xml:space="preserve">Uw ‘Prijs’ dient zoals reeds genoemd in </w:t>
      </w:r>
      <w:r w:rsidR="00392B06" w:rsidRPr="004E74A6">
        <w:rPr>
          <w:rFonts w:ascii="Arial" w:hAnsi="Arial" w:cs="Arial"/>
          <w:szCs w:val="18"/>
        </w:rPr>
        <w:t xml:space="preserve">de </w:t>
      </w:r>
      <w:r w:rsidRPr="004E74A6">
        <w:rPr>
          <w:rFonts w:ascii="Arial" w:hAnsi="Arial" w:cs="Arial"/>
          <w:szCs w:val="18"/>
        </w:rPr>
        <w:t>separat</w:t>
      </w:r>
      <w:r w:rsidR="00392B06" w:rsidRPr="004E74A6">
        <w:rPr>
          <w:rFonts w:ascii="Arial" w:hAnsi="Arial" w:cs="Arial"/>
          <w:szCs w:val="18"/>
        </w:rPr>
        <w:t>e</w:t>
      </w:r>
      <w:r w:rsidRPr="004E74A6">
        <w:rPr>
          <w:rFonts w:ascii="Arial" w:hAnsi="Arial" w:cs="Arial"/>
          <w:szCs w:val="18"/>
        </w:rPr>
        <w:t xml:space="preserve"> </w:t>
      </w:r>
      <w:r w:rsidR="00392B06" w:rsidRPr="004E74A6">
        <w:rPr>
          <w:rFonts w:ascii="Arial" w:hAnsi="Arial" w:cs="Arial"/>
          <w:szCs w:val="18"/>
        </w:rPr>
        <w:t>inschrijfstaat</w:t>
      </w:r>
      <w:r w:rsidRPr="004E74A6">
        <w:rPr>
          <w:rFonts w:ascii="Arial" w:hAnsi="Arial" w:cs="Arial"/>
          <w:szCs w:val="18"/>
        </w:rPr>
        <w:t xml:space="preserve"> in uw Inschrijving te worden toegevoegd. Pas na beoordeling van het criterium “</w:t>
      </w:r>
      <w:r w:rsidR="00BC2C3E">
        <w:rPr>
          <w:rFonts w:ascii="Arial" w:hAnsi="Arial" w:cs="Arial"/>
          <w:szCs w:val="18"/>
        </w:rPr>
        <w:t>K</w:t>
      </w:r>
      <w:r w:rsidRPr="004E74A6">
        <w:rPr>
          <w:rFonts w:ascii="Arial" w:hAnsi="Arial" w:cs="Arial"/>
          <w:szCs w:val="18"/>
        </w:rPr>
        <w:t xml:space="preserve">waliteit” worden de prijsbestanden geopend en de scores op prijs berekend. De Inschrijver met de laagste inschrijfsom behaalt het maximaal aantal te behalen punten, namelijk </w:t>
      </w:r>
      <w:r w:rsidR="00314798" w:rsidRPr="0016326A">
        <w:rPr>
          <w:rFonts w:ascii="Arial" w:hAnsi="Arial" w:cs="Arial"/>
          <w:szCs w:val="18"/>
        </w:rPr>
        <w:t>4</w:t>
      </w:r>
      <w:r w:rsidR="0003081D" w:rsidRPr="0016326A">
        <w:rPr>
          <w:rFonts w:ascii="Arial" w:hAnsi="Arial" w:cs="Arial"/>
          <w:szCs w:val="18"/>
        </w:rPr>
        <w:t>50</w:t>
      </w:r>
      <w:r w:rsidRPr="004E74A6">
        <w:rPr>
          <w:rFonts w:ascii="Arial" w:hAnsi="Arial" w:cs="Arial"/>
          <w:szCs w:val="18"/>
        </w:rPr>
        <w:t xml:space="preserve"> op het criterium G2 “Prijs”. De scores van de overige Inschrijvers worden als volgt berekend:</w:t>
      </w:r>
    </w:p>
    <w:p w14:paraId="4F841962" w14:textId="77777777" w:rsidR="00ED6A2C" w:rsidRPr="004E74A6" w:rsidRDefault="00ED6A2C" w:rsidP="00510C41">
      <w:pPr>
        <w:spacing w:line="240" w:lineRule="auto"/>
        <w:rPr>
          <w:rFonts w:ascii="Arial" w:hAnsi="Arial" w:cs="Arial"/>
          <w:color w:val="000000"/>
          <w:szCs w:val="18"/>
        </w:rPr>
      </w:pPr>
    </w:p>
    <w:p w14:paraId="6EEB61E8" w14:textId="77777777" w:rsidR="00025244" w:rsidRPr="004E74A6" w:rsidRDefault="00025244" w:rsidP="00510C41">
      <w:pPr>
        <w:spacing w:line="240" w:lineRule="auto"/>
        <w:rPr>
          <w:rFonts w:ascii="Arial" w:hAnsi="Arial" w:cs="Arial"/>
          <w:color w:val="000000"/>
          <w:szCs w:val="18"/>
        </w:rPr>
      </w:pPr>
      <w:r w:rsidRPr="004E74A6">
        <w:rPr>
          <w:rFonts w:ascii="Arial" w:hAnsi="Arial" w:cs="Arial"/>
          <w:color w:val="000000"/>
          <w:szCs w:val="18"/>
        </w:rPr>
        <w:t>Formule:</w:t>
      </w:r>
    </w:p>
    <w:p w14:paraId="5717EC34" w14:textId="77777777" w:rsidR="00025244" w:rsidRPr="004E74A6" w:rsidRDefault="00025244" w:rsidP="00510C41">
      <w:pPr>
        <w:spacing w:line="240" w:lineRule="auto"/>
        <w:ind w:left="705"/>
        <w:rPr>
          <w:rFonts w:ascii="Arial" w:hAnsi="Arial" w:cs="Arial"/>
          <w:color w:val="000000"/>
          <w:szCs w:val="18"/>
        </w:rPr>
      </w:pPr>
      <w:r w:rsidRPr="004E74A6">
        <w:rPr>
          <w:rFonts w:ascii="Arial" w:hAnsi="Arial" w:cs="Arial"/>
          <w:color w:val="000000"/>
          <w:szCs w:val="18"/>
        </w:rPr>
        <w:tab/>
      </w:r>
      <w:r w:rsidRPr="004E74A6">
        <w:rPr>
          <w:rFonts w:ascii="Arial" w:hAnsi="Arial" w:cs="Arial"/>
          <w:color w:val="000000"/>
          <w:szCs w:val="18"/>
        </w:rPr>
        <w:tab/>
      </w:r>
      <w:r w:rsidRPr="004E74A6">
        <w:rPr>
          <w:rFonts w:ascii="Arial" w:hAnsi="Arial" w:cs="Arial"/>
          <w:color w:val="000000"/>
          <w:szCs w:val="18"/>
        </w:rPr>
        <w:tab/>
      </w:r>
      <w:r w:rsidRPr="004E74A6">
        <w:rPr>
          <w:rFonts w:ascii="Arial" w:hAnsi="Arial" w:cs="Arial"/>
          <w:color w:val="000000"/>
          <w:szCs w:val="18"/>
        </w:rPr>
        <w:tab/>
        <w:t>P   -/-   P-laagste</w:t>
      </w:r>
    </w:p>
    <w:p w14:paraId="4BCD6886" w14:textId="6487CA93" w:rsidR="00025244" w:rsidRPr="004E74A6" w:rsidRDefault="00025244" w:rsidP="00510C41">
      <w:pPr>
        <w:spacing w:line="240" w:lineRule="auto"/>
        <w:ind w:left="705"/>
        <w:rPr>
          <w:rFonts w:ascii="Arial" w:hAnsi="Arial" w:cs="Arial"/>
          <w:color w:val="000000"/>
          <w:szCs w:val="18"/>
        </w:rPr>
      </w:pPr>
      <w:r w:rsidRPr="004E74A6">
        <w:rPr>
          <w:rFonts w:ascii="Arial" w:hAnsi="Arial" w:cs="Arial"/>
          <w:color w:val="000000"/>
          <w:szCs w:val="18"/>
        </w:rPr>
        <w:t xml:space="preserve">S  =   </w:t>
      </w:r>
      <w:r w:rsidR="00314798" w:rsidRPr="0016326A">
        <w:rPr>
          <w:rFonts w:ascii="Arial" w:hAnsi="Arial" w:cs="Arial"/>
          <w:color w:val="000000"/>
          <w:szCs w:val="18"/>
        </w:rPr>
        <w:t>4</w:t>
      </w:r>
      <w:r w:rsidR="00AD4325" w:rsidRPr="0016326A">
        <w:rPr>
          <w:rFonts w:ascii="Arial" w:hAnsi="Arial" w:cs="Arial"/>
          <w:color w:val="000000"/>
          <w:szCs w:val="18"/>
        </w:rPr>
        <w:t>50</w:t>
      </w:r>
      <w:r w:rsidR="00AD4325" w:rsidRPr="004E74A6">
        <w:rPr>
          <w:rFonts w:ascii="Arial" w:hAnsi="Arial" w:cs="Arial"/>
          <w:color w:val="000000"/>
          <w:szCs w:val="18"/>
        </w:rPr>
        <w:t xml:space="preserve">  </w:t>
      </w:r>
      <w:r w:rsidRPr="004E74A6">
        <w:rPr>
          <w:rFonts w:ascii="Arial" w:hAnsi="Arial" w:cs="Arial"/>
          <w:color w:val="000000"/>
          <w:szCs w:val="18"/>
        </w:rPr>
        <w:t xml:space="preserve">x  </w:t>
      </w:r>
      <w:r w:rsidRPr="004E74A6">
        <w:rPr>
          <w:rFonts w:ascii="Arial" w:hAnsi="Arial" w:cs="Arial"/>
          <w:color w:val="000000"/>
          <w:szCs w:val="18"/>
        </w:rPr>
        <w:tab/>
        <w:t xml:space="preserve">( 1  -/-   </w:t>
      </w:r>
      <w:r w:rsidRPr="004E74A6">
        <w:rPr>
          <w:rFonts w:ascii="Arial" w:hAnsi="Arial" w:cs="Arial"/>
          <w:color w:val="000000"/>
          <w:szCs w:val="18"/>
        </w:rPr>
        <w:tab/>
        <w:t>----------------------- )</w:t>
      </w:r>
    </w:p>
    <w:p w14:paraId="222FAA28" w14:textId="77777777" w:rsidR="00025244" w:rsidRPr="004E74A6" w:rsidRDefault="00025244" w:rsidP="00510C41">
      <w:pPr>
        <w:spacing w:line="240" w:lineRule="auto"/>
        <w:ind w:left="705"/>
        <w:rPr>
          <w:rFonts w:ascii="Arial" w:hAnsi="Arial" w:cs="Arial"/>
          <w:color w:val="000000"/>
          <w:szCs w:val="18"/>
        </w:rPr>
      </w:pPr>
      <w:r w:rsidRPr="004E74A6">
        <w:rPr>
          <w:rFonts w:ascii="Arial" w:hAnsi="Arial" w:cs="Arial"/>
          <w:color w:val="000000"/>
          <w:szCs w:val="18"/>
        </w:rPr>
        <w:tab/>
      </w:r>
      <w:r w:rsidRPr="004E74A6">
        <w:rPr>
          <w:rFonts w:ascii="Arial" w:hAnsi="Arial" w:cs="Arial"/>
          <w:color w:val="000000"/>
          <w:szCs w:val="18"/>
        </w:rPr>
        <w:tab/>
      </w:r>
      <w:r w:rsidRPr="004E74A6">
        <w:rPr>
          <w:rFonts w:ascii="Arial" w:hAnsi="Arial" w:cs="Arial"/>
          <w:color w:val="000000"/>
          <w:szCs w:val="18"/>
        </w:rPr>
        <w:tab/>
        <w:t xml:space="preserve">  </w:t>
      </w:r>
      <w:r w:rsidRPr="004E74A6">
        <w:rPr>
          <w:rFonts w:ascii="Arial" w:hAnsi="Arial" w:cs="Arial"/>
          <w:color w:val="000000"/>
          <w:szCs w:val="18"/>
        </w:rPr>
        <w:tab/>
        <w:t xml:space="preserve">     P-laagste</w:t>
      </w:r>
    </w:p>
    <w:p w14:paraId="199F9354" w14:textId="77777777" w:rsidR="00025244" w:rsidRPr="004E74A6" w:rsidRDefault="00025244" w:rsidP="00510C41">
      <w:pPr>
        <w:spacing w:line="240" w:lineRule="auto"/>
        <w:rPr>
          <w:rFonts w:ascii="Arial" w:hAnsi="Arial" w:cs="Arial"/>
          <w:color w:val="000000"/>
          <w:szCs w:val="18"/>
        </w:rPr>
      </w:pPr>
    </w:p>
    <w:p w14:paraId="19E3CC58" w14:textId="77777777" w:rsidR="00025244" w:rsidRPr="004E74A6" w:rsidRDefault="00025244" w:rsidP="00510C41">
      <w:pPr>
        <w:spacing w:line="240" w:lineRule="auto"/>
        <w:ind w:left="705"/>
        <w:rPr>
          <w:rFonts w:ascii="Arial" w:hAnsi="Arial" w:cs="Arial"/>
          <w:color w:val="000000"/>
          <w:szCs w:val="18"/>
        </w:rPr>
      </w:pPr>
      <w:r w:rsidRPr="004E74A6">
        <w:rPr>
          <w:rFonts w:ascii="Arial" w:hAnsi="Arial" w:cs="Arial"/>
          <w:color w:val="000000"/>
          <w:szCs w:val="18"/>
        </w:rPr>
        <w:t>S: Score</w:t>
      </w:r>
    </w:p>
    <w:p w14:paraId="532302BE" w14:textId="0737679A" w:rsidR="00025244" w:rsidRPr="004E74A6" w:rsidRDefault="00025244" w:rsidP="00510C41">
      <w:pPr>
        <w:spacing w:line="240" w:lineRule="auto"/>
        <w:ind w:left="705"/>
        <w:rPr>
          <w:rFonts w:ascii="Arial" w:hAnsi="Arial" w:cs="Arial"/>
          <w:color w:val="000000"/>
          <w:szCs w:val="18"/>
        </w:rPr>
      </w:pPr>
      <w:r w:rsidRPr="004E74A6">
        <w:rPr>
          <w:rFonts w:ascii="Arial" w:hAnsi="Arial" w:cs="Arial"/>
          <w:color w:val="000000"/>
          <w:szCs w:val="18"/>
        </w:rPr>
        <w:t>P: inschrijfsom van de te beoordelen Inschrijver</w:t>
      </w:r>
    </w:p>
    <w:p w14:paraId="012D0466" w14:textId="738E296D" w:rsidR="00025244" w:rsidRPr="004E74A6" w:rsidRDefault="00025244" w:rsidP="00510C41">
      <w:pPr>
        <w:spacing w:line="240" w:lineRule="auto"/>
        <w:ind w:left="705"/>
        <w:rPr>
          <w:rFonts w:ascii="Arial" w:hAnsi="Arial" w:cs="Arial"/>
          <w:color w:val="000000"/>
          <w:szCs w:val="18"/>
        </w:rPr>
      </w:pPr>
      <w:r w:rsidRPr="004E74A6">
        <w:rPr>
          <w:rFonts w:ascii="Arial" w:hAnsi="Arial" w:cs="Arial"/>
          <w:color w:val="000000"/>
          <w:szCs w:val="18"/>
        </w:rPr>
        <w:t>P-laagste: laagste inschrijfsom van alle Inschrijvers</w:t>
      </w:r>
    </w:p>
    <w:p w14:paraId="370E7A92" w14:textId="77777777" w:rsidR="00025244" w:rsidRPr="004E74A6" w:rsidRDefault="00025244" w:rsidP="00510C41">
      <w:pPr>
        <w:spacing w:line="240" w:lineRule="auto"/>
        <w:rPr>
          <w:rFonts w:ascii="Arial" w:hAnsi="Arial" w:cs="Arial"/>
          <w:color w:val="000000"/>
          <w:szCs w:val="18"/>
        </w:rPr>
      </w:pPr>
    </w:p>
    <w:p w14:paraId="418111C0" w14:textId="77777777" w:rsidR="00025244" w:rsidRPr="004E74A6" w:rsidRDefault="00025244" w:rsidP="00510C41">
      <w:pPr>
        <w:spacing w:line="240" w:lineRule="auto"/>
        <w:rPr>
          <w:rFonts w:ascii="Arial" w:hAnsi="Arial" w:cs="Arial"/>
          <w:color w:val="000000"/>
          <w:szCs w:val="18"/>
        </w:rPr>
      </w:pPr>
      <w:r w:rsidRPr="004E74A6">
        <w:rPr>
          <w:rFonts w:ascii="Arial" w:hAnsi="Arial" w:cs="Arial"/>
          <w:color w:val="000000"/>
          <w:szCs w:val="18"/>
        </w:rPr>
        <w:t>De score wordt op 2 decimalen afgerond waarbij “x,005” en hoger naar boven wordt afgerond en daaronder naar beneden wordt afgerond.</w:t>
      </w:r>
    </w:p>
    <w:p w14:paraId="0F92C879" w14:textId="77777777" w:rsidR="00025244" w:rsidRPr="004E74A6" w:rsidRDefault="00025244" w:rsidP="00510C41">
      <w:pPr>
        <w:spacing w:line="240" w:lineRule="auto"/>
        <w:rPr>
          <w:rFonts w:ascii="Arial" w:hAnsi="Arial" w:cs="Arial"/>
          <w:color w:val="000000"/>
          <w:szCs w:val="18"/>
        </w:rPr>
      </w:pPr>
    </w:p>
    <w:p w14:paraId="0D2175A5" w14:textId="77777777" w:rsidR="00025244" w:rsidRPr="004E74A6" w:rsidRDefault="00025244" w:rsidP="00510C41">
      <w:pPr>
        <w:spacing w:line="240" w:lineRule="auto"/>
        <w:rPr>
          <w:rFonts w:ascii="Arial" w:hAnsi="Arial" w:cs="Arial"/>
          <w:color w:val="000000"/>
          <w:szCs w:val="18"/>
        </w:rPr>
      </w:pPr>
      <w:r w:rsidRPr="004E74A6">
        <w:rPr>
          <w:rFonts w:ascii="Arial" w:hAnsi="Arial" w:cs="Arial"/>
          <w:color w:val="000000"/>
          <w:szCs w:val="18"/>
        </w:rPr>
        <w:t>Indien de door Inschrijver aangeboden inschrijfsom zoveel hoger is dan de laagst aangeboden inschrijfsom dat het eindcijfer negatief wordt, ontvangt Inschrijver nul (0) punten.</w:t>
      </w:r>
    </w:p>
    <w:bookmarkEnd w:id="139"/>
    <w:p w14:paraId="57AAEA72" w14:textId="77777777" w:rsidR="00025244" w:rsidRPr="004E74A6" w:rsidRDefault="00025244" w:rsidP="00510C41">
      <w:pPr>
        <w:spacing w:line="240" w:lineRule="auto"/>
        <w:rPr>
          <w:rFonts w:ascii="Arial" w:hAnsi="Arial" w:cs="Arial"/>
        </w:rPr>
      </w:pPr>
    </w:p>
    <w:p w14:paraId="1757B170" w14:textId="3492DBD7" w:rsidR="001E7487" w:rsidRDefault="001E7487" w:rsidP="00510C41">
      <w:pPr>
        <w:spacing w:line="240" w:lineRule="auto"/>
        <w:rPr>
          <w:rFonts w:ascii="Arial" w:hAnsi="Arial" w:cs="Arial"/>
        </w:rPr>
      </w:pPr>
      <w:r>
        <w:rPr>
          <w:rFonts w:ascii="Arial" w:hAnsi="Arial" w:cs="Arial"/>
        </w:rPr>
        <w:t xml:space="preserve">Indexering van </w:t>
      </w:r>
      <w:r w:rsidR="008C6DE3">
        <w:rPr>
          <w:rFonts w:ascii="Arial" w:hAnsi="Arial" w:cs="Arial"/>
        </w:rPr>
        <w:t>all-in</w:t>
      </w:r>
      <w:r>
        <w:rPr>
          <w:rFonts w:ascii="Arial" w:hAnsi="Arial" w:cs="Arial"/>
        </w:rPr>
        <w:t xml:space="preserve"> </w:t>
      </w:r>
      <w:r w:rsidR="00DB39D2">
        <w:rPr>
          <w:rFonts w:ascii="Arial" w:hAnsi="Arial" w:cs="Arial"/>
        </w:rPr>
        <w:t>(</w:t>
      </w:r>
      <w:r w:rsidR="008C6DE3">
        <w:rPr>
          <w:rFonts w:ascii="Arial" w:hAnsi="Arial" w:cs="Arial"/>
        </w:rPr>
        <w:t>uur</w:t>
      </w:r>
      <w:r w:rsidR="00DB39D2">
        <w:rPr>
          <w:rFonts w:ascii="Arial" w:hAnsi="Arial" w:cs="Arial"/>
        </w:rPr>
        <w:t>)</w:t>
      </w:r>
      <w:r>
        <w:rPr>
          <w:rFonts w:ascii="Arial" w:hAnsi="Arial" w:cs="Arial"/>
        </w:rPr>
        <w:t>tarieven gedurende de uitvoering van deze Opdracht is</w:t>
      </w:r>
      <w:r w:rsidR="0093429D">
        <w:rPr>
          <w:rFonts w:ascii="Arial" w:hAnsi="Arial" w:cs="Arial"/>
        </w:rPr>
        <w:t xml:space="preserve"> jaarlijks</w:t>
      </w:r>
      <w:r>
        <w:rPr>
          <w:rFonts w:ascii="Arial" w:hAnsi="Arial" w:cs="Arial"/>
        </w:rPr>
        <w:t xml:space="preserve"> mogelijk</w:t>
      </w:r>
      <w:r w:rsidR="008C6DE3">
        <w:rPr>
          <w:rFonts w:ascii="Arial" w:hAnsi="Arial" w:cs="Arial"/>
        </w:rPr>
        <w:t xml:space="preserve"> vanaf 1 januari 2025</w:t>
      </w:r>
      <w:r>
        <w:rPr>
          <w:rFonts w:ascii="Arial" w:hAnsi="Arial" w:cs="Arial"/>
        </w:rPr>
        <w:t>.</w:t>
      </w:r>
      <w:r w:rsidR="00DA1162">
        <w:rPr>
          <w:rFonts w:ascii="Arial" w:hAnsi="Arial" w:cs="Arial"/>
        </w:rPr>
        <w:t xml:space="preserve"> Zie ook </w:t>
      </w:r>
      <w:r w:rsidR="0093429D">
        <w:rPr>
          <w:rFonts w:ascii="Arial" w:hAnsi="Arial" w:cs="Arial"/>
        </w:rPr>
        <w:t xml:space="preserve">artikel 6 van </w:t>
      </w:r>
      <w:r w:rsidR="00DA1162">
        <w:rPr>
          <w:rFonts w:ascii="Arial" w:hAnsi="Arial" w:cs="Arial"/>
        </w:rPr>
        <w:t>de Bijlage Concept Overeenkomst.</w:t>
      </w:r>
      <w:r w:rsidR="007674FF">
        <w:rPr>
          <w:rFonts w:ascii="Arial" w:hAnsi="Arial" w:cs="Arial"/>
        </w:rPr>
        <w:t xml:space="preserve"> De </w:t>
      </w:r>
      <w:r w:rsidR="00DB39D2">
        <w:rPr>
          <w:rFonts w:ascii="Arial" w:hAnsi="Arial" w:cs="Arial"/>
        </w:rPr>
        <w:t xml:space="preserve">genoemde </w:t>
      </w:r>
      <w:r w:rsidR="007674FF">
        <w:rPr>
          <w:rFonts w:ascii="Arial" w:hAnsi="Arial" w:cs="Arial"/>
        </w:rPr>
        <w:t xml:space="preserve">door CBS gepubliceerde indexering geldt als maximum. </w:t>
      </w:r>
    </w:p>
    <w:p w14:paraId="252E421C" w14:textId="77777777" w:rsidR="00E2399D" w:rsidRDefault="00E2399D" w:rsidP="00510C41">
      <w:pPr>
        <w:spacing w:line="240" w:lineRule="auto"/>
        <w:rPr>
          <w:rFonts w:ascii="Arial" w:hAnsi="Arial" w:cs="Arial"/>
        </w:rPr>
      </w:pPr>
    </w:p>
    <w:p w14:paraId="36E4E8CC" w14:textId="77777777" w:rsidR="00E2399D" w:rsidRPr="00E2399D" w:rsidRDefault="00E2399D" w:rsidP="00510C41">
      <w:pPr>
        <w:numPr>
          <w:ilvl w:val="1"/>
          <w:numId w:val="6"/>
        </w:numPr>
        <w:spacing w:line="240" w:lineRule="auto"/>
        <w:rPr>
          <w:rFonts w:ascii="Arial" w:hAnsi="Arial" w:cs="Arial"/>
          <w:b/>
        </w:rPr>
      </w:pPr>
      <w:bookmarkStart w:id="140" w:name="_Toc130219727"/>
      <w:r w:rsidRPr="00E2399D">
        <w:rPr>
          <w:rFonts w:ascii="Arial" w:hAnsi="Arial" w:cs="Arial"/>
          <w:b/>
        </w:rPr>
        <w:t>Gunningsvoorbehoud</w:t>
      </w:r>
      <w:bookmarkEnd w:id="140"/>
    </w:p>
    <w:p w14:paraId="06C3AA23" w14:textId="77777777" w:rsidR="00E2399D" w:rsidRPr="00E2399D" w:rsidRDefault="00E2399D" w:rsidP="00510C41">
      <w:pPr>
        <w:spacing w:line="240" w:lineRule="auto"/>
        <w:rPr>
          <w:rFonts w:ascii="Arial" w:hAnsi="Arial" w:cs="Arial"/>
        </w:rPr>
      </w:pPr>
      <w:r w:rsidRPr="00E2399D">
        <w:rPr>
          <w:rFonts w:ascii="Arial" w:hAnsi="Arial" w:cs="Arial"/>
        </w:rPr>
        <w:t>Binnen voorliggende aanbesteding geldt een gunningsvoorbehoud. Dat wil zeggen dat de Inschrijving(en) die naar het oordeel van de Aanbestedende dienst voor gunning in aanmerking komt, gehouden is aan specifieke voorbehouden alvorens wordt overgegaan tot definitieve gunning.</w:t>
      </w:r>
    </w:p>
    <w:p w14:paraId="1B62B3E5" w14:textId="77777777" w:rsidR="00E2399D" w:rsidRPr="00E2399D" w:rsidRDefault="00E2399D" w:rsidP="00510C41">
      <w:pPr>
        <w:spacing w:line="240" w:lineRule="auto"/>
        <w:rPr>
          <w:rFonts w:ascii="Arial" w:hAnsi="Arial" w:cs="Arial"/>
        </w:rPr>
      </w:pPr>
    </w:p>
    <w:p w14:paraId="61D18CC8" w14:textId="151F2E41" w:rsidR="00E2399D" w:rsidRPr="00533377" w:rsidRDefault="00E2399D" w:rsidP="00510C41">
      <w:pPr>
        <w:pStyle w:val="Lijstalinea"/>
        <w:numPr>
          <w:ilvl w:val="2"/>
          <w:numId w:val="6"/>
        </w:numPr>
        <w:rPr>
          <w:rFonts w:ascii="Arial" w:hAnsi="Arial" w:cs="Arial"/>
          <w:bCs/>
          <w:i/>
          <w:sz w:val="18"/>
          <w:szCs w:val="18"/>
        </w:rPr>
      </w:pPr>
      <w:proofErr w:type="spellStart"/>
      <w:r w:rsidRPr="00533377">
        <w:rPr>
          <w:rFonts w:ascii="Arial" w:hAnsi="Arial" w:cs="Arial"/>
          <w:bCs/>
          <w:i/>
          <w:sz w:val="18"/>
          <w:szCs w:val="18"/>
        </w:rPr>
        <w:t>Bibob</w:t>
      </w:r>
      <w:proofErr w:type="spellEnd"/>
    </w:p>
    <w:p w14:paraId="3F12C7BF" w14:textId="420920A5" w:rsidR="00E2399D" w:rsidRPr="00E2399D" w:rsidRDefault="00E2399D" w:rsidP="00510C41">
      <w:pPr>
        <w:spacing w:line="240" w:lineRule="auto"/>
        <w:rPr>
          <w:rFonts w:ascii="Arial" w:hAnsi="Arial" w:cs="Arial"/>
        </w:rPr>
      </w:pPr>
      <w:r w:rsidRPr="00E2399D">
        <w:rPr>
          <w:rFonts w:ascii="Arial" w:hAnsi="Arial" w:cs="Arial"/>
        </w:rPr>
        <w:t>Deze aanbesteding wordt uitgevoerd onder “</w:t>
      </w:r>
      <w:proofErr w:type="spellStart"/>
      <w:r w:rsidRPr="00E2399D">
        <w:rPr>
          <w:rFonts w:ascii="Arial" w:hAnsi="Arial" w:cs="Arial"/>
        </w:rPr>
        <w:t>Bibob</w:t>
      </w:r>
      <w:proofErr w:type="spellEnd"/>
      <w:r w:rsidRPr="00E2399D">
        <w:rPr>
          <w:rFonts w:ascii="Arial" w:hAnsi="Arial" w:cs="Arial"/>
        </w:rPr>
        <w:t xml:space="preserve">-regime”. Dit houdt in dat de winnaar van de aanbesteding een </w:t>
      </w:r>
      <w:proofErr w:type="spellStart"/>
      <w:r w:rsidRPr="00E2399D">
        <w:rPr>
          <w:rFonts w:ascii="Arial" w:hAnsi="Arial" w:cs="Arial"/>
        </w:rPr>
        <w:t>Bibob</w:t>
      </w:r>
      <w:proofErr w:type="spellEnd"/>
      <w:r w:rsidRPr="00E2399D">
        <w:rPr>
          <w:rFonts w:ascii="Arial" w:hAnsi="Arial" w:cs="Arial"/>
        </w:rPr>
        <w:t xml:space="preserve">-onderzoek </w:t>
      </w:r>
      <w:r>
        <w:rPr>
          <w:rFonts w:ascii="Arial" w:hAnsi="Arial" w:cs="Arial"/>
        </w:rPr>
        <w:t xml:space="preserve">kan </w:t>
      </w:r>
      <w:r w:rsidRPr="00E2399D">
        <w:rPr>
          <w:rFonts w:ascii="Arial" w:hAnsi="Arial" w:cs="Arial"/>
        </w:rPr>
        <w:t>ondergaa</w:t>
      </w:r>
      <w:r>
        <w:rPr>
          <w:rFonts w:ascii="Arial" w:hAnsi="Arial" w:cs="Arial"/>
        </w:rPr>
        <w:t>n</w:t>
      </w:r>
      <w:r w:rsidRPr="00E2399D">
        <w:rPr>
          <w:rFonts w:ascii="Arial" w:hAnsi="Arial" w:cs="Arial"/>
        </w:rPr>
        <w:t xml:space="preserve">, waarna er alleen sprake kan zijn van definitieve gunning indien het </w:t>
      </w:r>
      <w:proofErr w:type="spellStart"/>
      <w:r w:rsidRPr="00E2399D">
        <w:rPr>
          <w:rFonts w:ascii="Arial" w:hAnsi="Arial" w:cs="Arial"/>
        </w:rPr>
        <w:t>Bibob</w:t>
      </w:r>
      <w:proofErr w:type="spellEnd"/>
      <w:r w:rsidRPr="00E2399D">
        <w:rPr>
          <w:rFonts w:ascii="Arial" w:hAnsi="Arial" w:cs="Arial"/>
        </w:rPr>
        <w:t xml:space="preserve">-onderzoek geen informatie oplevert op basis waarvan de Aanbestedende dienst geen overeenkomst wil of kan sluiten. </w:t>
      </w:r>
    </w:p>
    <w:p w14:paraId="4E85C43A" w14:textId="77777777" w:rsidR="00E2399D" w:rsidRPr="00E2399D" w:rsidRDefault="00E2399D" w:rsidP="00510C41">
      <w:pPr>
        <w:spacing w:line="240" w:lineRule="auto"/>
        <w:rPr>
          <w:rFonts w:ascii="Arial" w:hAnsi="Arial" w:cs="Arial"/>
        </w:rPr>
      </w:pPr>
    </w:p>
    <w:p w14:paraId="7CC5B6BD" w14:textId="77777777" w:rsidR="00E2399D" w:rsidRPr="00E2399D" w:rsidRDefault="00E2399D" w:rsidP="00510C41">
      <w:pPr>
        <w:spacing w:line="240" w:lineRule="auto"/>
        <w:rPr>
          <w:rFonts w:ascii="Arial" w:hAnsi="Arial" w:cs="Arial"/>
        </w:rPr>
      </w:pPr>
      <w:r w:rsidRPr="00E2399D">
        <w:rPr>
          <w:rFonts w:ascii="Arial" w:hAnsi="Arial" w:cs="Arial"/>
        </w:rPr>
        <w:t xml:space="preserve">De Aanbestedende dienst heeft in het kader van het </w:t>
      </w:r>
      <w:proofErr w:type="spellStart"/>
      <w:r w:rsidRPr="00E2399D">
        <w:rPr>
          <w:rFonts w:ascii="Arial" w:hAnsi="Arial" w:cs="Arial"/>
        </w:rPr>
        <w:t>Bibob</w:t>
      </w:r>
      <w:proofErr w:type="spellEnd"/>
      <w:r w:rsidRPr="00E2399D">
        <w:rPr>
          <w:rFonts w:ascii="Arial" w:hAnsi="Arial" w:cs="Arial"/>
        </w:rPr>
        <w:t xml:space="preserve">-onderzoek de mogelijkheid, maar niet de plicht, om het Bureau bevordering integriteitsbeoordelingen door het openbaar bestuur een advies te laten uitbrengen. Die verplichting is ook niet aanwezig indien de Aanbestedende dienst voornemens is de Inschrijving van de onderzochte (rechts)persoon op basis van de via de wet </w:t>
      </w:r>
      <w:proofErr w:type="spellStart"/>
      <w:r w:rsidRPr="00E2399D">
        <w:rPr>
          <w:rFonts w:ascii="Arial" w:hAnsi="Arial" w:cs="Arial"/>
        </w:rPr>
        <w:t>Bibob</w:t>
      </w:r>
      <w:proofErr w:type="spellEnd"/>
      <w:r w:rsidRPr="00E2399D">
        <w:rPr>
          <w:rFonts w:ascii="Arial" w:hAnsi="Arial" w:cs="Arial"/>
        </w:rPr>
        <w:t xml:space="preserve"> verkregen informatie als ongeldig terzijde te schuiven. </w:t>
      </w:r>
    </w:p>
    <w:p w14:paraId="4800706A" w14:textId="77777777" w:rsidR="00E2399D" w:rsidRPr="00E2399D" w:rsidRDefault="00E2399D" w:rsidP="00510C41">
      <w:pPr>
        <w:spacing w:line="240" w:lineRule="auto"/>
        <w:rPr>
          <w:rFonts w:ascii="Arial" w:hAnsi="Arial" w:cs="Arial"/>
        </w:rPr>
      </w:pPr>
    </w:p>
    <w:p w14:paraId="53E560CF" w14:textId="5F14697F" w:rsidR="00E2399D" w:rsidRPr="00E2399D" w:rsidRDefault="00E2399D" w:rsidP="00510C41">
      <w:pPr>
        <w:spacing w:line="240" w:lineRule="auto"/>
        <w:rPr>
          <w:rFonts w:ascii="Arial" w:hAnsi="Arial" w:cs="Arial"/>
        </w:rPr>
      </w:pPr>
      <w:r w:rsidRPr="00E2399D">
        <w:rPr>
          <w:rFonts w:ascii="Arial" w:hAnsi="Arial" w:cs="Arial"/>
        </w:rPr>
        <w:t>Indien de Aanbestedende dienst een geldige Inschrijving van een rechtspersoon als Economisch Meest Voordelige Inschrijving beschouwt</w:t>
      </w:r>
      <w:r>
        <w:rPr>
          <w:rFonts w:ascii="Arial" w:hAnsi="Arial" w:cs="Arial"/>
        </w:rPr>
        <w:t>,</w:t>
      </w:r>
      <w:r w:rsidRPr="00E2399D">
        <w:rPr>
          <w:rFonts w:ascii="Arial" w:hAnsi="Arial" w:cs="Arial"/>
        </w:rPr>
        <w:t xml:space="preserve"> zal zij in deze aanbesteding een (voorlopige) gunningsbeslissing uitbrengen. De rechtspersoon die in het kader van de (voorlopige) gunningsbeslissing als winnaar wordt aangewezen </w:t>
      </w:r>
      <w:r>
        <w:rPr>
          <w:rFonts w:ascii="Arial" w:hAnsi="Arial" w:cs="Arial"/>
        </w:rPr>
        <w:t>kan</w:t>
      </w:r>
      <w:r w:rsidRPr="00E2399D">
        <w:rPr>
          <w:rFonts w:ascii="Arial" w:hAnsi="Arial" w:cs="Arial"/>
        </w:rPr>
        <w:t xml:space="preserve"> dan worden gevraagd:</w:t>
      </w:r>
    </w:p>
    <w:p w14:paraId="21BFB7EC" w14:textId="77777777" w:rsidR="00E2399D" w:rsidRPr="00E2399D" w:rsidRDefault="00E2399D" w:rsidP="00510C41">
      <w:pPr>
        <w:spacing w:line="240" w:lineRule="auto"/>
        <w:rPr>
          <w:rFonts w:ascii="Arial" w:hAnsi="Arial" w:cs="Arial"/>
        </w:rPr>
      </w:pPr>
    </w:p>
    <w:p w14:paraId="52FFA097" w14:textId="1327F63B" w:rsidR="00E2399D" w:rsidRPr="00E2399D" w:rsidRDefault="00E2399D" w:rsidP="00510C41">
      <w:pPr>
        <w:numPr>
          <w:ilvl w:val="0"/>
          <w:numId w:val="48"/>
        </w:numPr>
        <w:spacing w:line="240" w:lineRule="auto"/>
        <w:rPr>
          <w:rFonts w:ascii="Arial" w:hAnsi="Arial" w:cs="Arial"/>
        </w:rPr>
      </w:pPr>
      <w:r w:rsidRPr="00E2399D">
        <w:rPr>
          <w:rFonts w:ascii="Arial" w:hAnsi="Arial" w:cs="Arial"/>
        </w:rPr>
        <w:t>om de bewijsstukken met betrekking tot het UEA in te dienen op de wijze en binnen de termijnen zoals genoemd in deze aanbestedingsleidraad;</w:t>
      </w:r>
    </w:p>
    <w:p w14:paraId="33C0A21D" w14:textId="44EF65D5" w:rsidR="00E2399D" w:rsidRPr="00E2399D" w:rsidRDefault="00E2399D" w:rsidP="00510C41">
      <w:pPr>
        <w:numPr>
          <w:ilvl w:val="0"/>
          <w:numId w:val="48"/>
        </w:numPr>
        <w:spacing w:line="240" w:lineRule="auto"/>
        <w:rPr>
          <w:rFonts w:ascii="Arial" w:hAnsi="Arial" w:cs="Arial"/>
        </w:rPr>
      </w:pPr>
      <w:r w:rsidRPr="00E2399D">
        <w:rPr>
          <w:rFonts w:ascii="Arial" w:hAnsi="Arial" w:cs="Arial"/>
        </w:rPr>
        <w:t>om het</w:t>
      </w:r>
      <w:r>
        <w:rPr>
          <w:rFonts w:ascii="Arial" w:hAnsi="Arial" w:cs="Arial"/>
        </w:rPr>
        <w:t xml:space="preserve"> door Opdrachtgever toe te zenden</w:t>
      </w:r>
      <w:r w:rsidRPr="00E2399D">
        <w:rPr>
          <w:rFonts w:ascii="Arial" w:hAnsi="Arial" w:cs="Arial"/>
        </w:rPr>
        <w:t xml:space="preserve"> </w:t>
      </w:r>
      <w:proofErr w:type="spellStart"/>
      <w:r w:rsidRPr="00E2399D">
        <w:rPr>
          <w:rFonts w:ascii="Arial" w:hAnsi="Arial" w:cs="Arial"/>
        </w:rPr>
        <w:t>Bibob</w:t>
      </w:r>
      <w:proofErr w:type="spellEnd"/>
      <w:r w:rsidRPr="00E2399D">
        <w:rPr>
          <w:rFonts w:ascii="Arial" w:hAnsi="Arial" w:cs="Arial"/>
        </w:rPr>
        <w:t>-vragenformulier in te vullen, en, samen met de in dit formulier genoemde bewijsmiddelen, binnen 5 werkdagen in te dienen;</w:t>
      </w:r>
    </w:p>
    <w:p w14:paraId="00180389" w14:textId="77777777" w:rsidR="00E2399D" w:rsidRPr="00E2399D" w:rsidRDefault="00E2399D" w:rsidP="00C922F9">
      <w:pPr>
        <w:numPr>
          <w:ilvl w:val="0"/>
          <w:numId w:val="64"/>
        </w:numPr>
        <w:spacing w:line="240" w:lineRule="auto"/>
        <w:rPr>
          <w:rFonts w:ascii="Arial" w:hAnsi="Arial" w:cs="Arial"/>
        </w:rPr>
      </w:pPr>
      <w:r w:rsidRPr="00E2399D">
        <w:rPr>
          <w:rFonts w:ascii="Arial" w:hAnsi="Arial" w:cs="Arial"/>
        </w:rPr>
        <w:t>als bewijsstukken voor het voornoemde formulier dient u in ieder geval mee te sturen:</w:t>
      </w:r>
    </w:p>
    <w:p w14:paraId="344C5FCF" w14:textId="77777777" w:rsidR="00E2399D" w:rsidRPr="00E2399D" w:rsidRDefault="00E2399D" w:rsidP="00C922F9">
      <w:pPr>
        <w:numPr>
          <w:ilvl w:val="1"/>
          <w:numId w:val="64"/>
        </w:numPr>
        <w:spacing w:line="240" w:lineRule="auto"/>
        <w:rPr>
          <w:rFonts w:ascii="Arial" w:hAnsi="Arial" w:cs="Arial"/>
        </w:rPr>
      </w:pPr>
      <w:r w:rsidRPr="00E2399D">
        <w:rPr>
          <w:rFonts w:ascii="Arial" w:hAnsi="Arial" w:cs="Arial"/>
        </w:rPr>
        <w:t>een kopie van het aandelenregister</w:t>
      </w:r>
    </w:p>
    <w:p w14:paraId="71045526" w14:textId="084E77B4" w:rsidR="00E2399D" w:rsidRPr="00E2399D" w:rsidRDefault="00E2399D" w:rsidP="00C922F9">
      <w:pPr>
        <w:numPr>
          <w:ilvl w:val="1"/>
          <w:numId w:val="64"/>
        </w:numPr>
        <w:spacing w:line="240" w:lineRule="auto"/>
        <w:rPr>
          <w:rFonts w:ascii="Arial" w:hAnsi="Arial" w:cs="Arial"/>
        </w:rPr>
      </w:pPr>
      <w:r w:rsidRPr="00E2399D">
        <w:rPr>
          <w:rFonts w:ascii="Arial" w:hAnsi="Arial" w:cs="Arial"/>
        </w:rPr>
        <w:t xml:space="preserve">een organogram van het bedrijf </w:t>
      </w:r>
      <w:r w:rsidR="00D810F0">
        <w:rPr>
          <w:rFonts w:ascii="Arial" w:hAnsi="Arial" w:cs="Arial"/>
        </w:rPr>
        <w:t>en</w:t>
      </w:r>
      <w:r w:rsidRPr="00E2399D">
        <w:rPr>
          <w:rFonts w:ascii="Arial" w:hAnsi="Arial" w:cs="Arial"/>
        </w:rPr>
        <w:t xml:space="preserve"> zuster, moeder en dochterbedrijven</w:t>
      </w:r>
    </w:p>
    <w:p w14:paraId="4E438F2F" w14:textId="4DD33AFE" w:rsidR="00E2399D" w:rsidRPr="00E2399D" w:rsidRDefault="00E2399D" w:rsidP="00C922F9">
      <w:pPr>
        <w:numPr>
          <w:ilvl w:val="1"/>
          <w:numId w:val="64"/>
        </w:numPr>
        <w:spacing w:line="240" w:lineRule="auto"/>
        <w:rPr>
          <w:rFonts w:ascii="Arial" w:hAnsi="Arial" w:cs="Arial"/>
        </w:rPr>
      </w:pPr>
      <w:r w:rsidRPr="00E2399D">
        <w:rPr>
          <w:rFonts w:ascii="Arial" w:hAnsi="Arial" w:cs="Arial"/>
        </w:rPr>
        <w:t xml:space="preserve">een kopie van het ID van </w:t>
      </w:r>
      <w:r w:rsidR="00D810F0">
        <w:rPr>
          <w:rFonts w:ascii="Arial" w:hAnsi="Arial" w:cs="Arial"/>
        </w:rPr>
        <w:t xml:space="preserve">door Opdrachtgever/Bureau </w:t>
      </w:r>
      <w:proofErr w:type="spellStart"/>
      <w:r w:rsidR="00D810F0">
        <w:rPr>
          <w:rFonts w:ascii="Arial" w:hAnsi="Arial" w:cs="Arial"/>
        </w:rPr>
        <w:t>Bibob</w:t>
      </w:r>
      <w:proofErr w:type="spellEnd"/>
      <w:r w:rsidR="00D810F0">
        <w:rPr>
          <w:rFonts w:ascii="Arial" w:hAnsi="Arial" w:cs="Arial"/>
        </w:rPr>
        <w:t xml:space="preserve"> benoemde natuurlijke personen</w:t>
      </w:r>
    </w:p>
    <w:p w14:paraId="10D8EBFF" w14:textId="77777777" w:rsidR="00E2399D" w:rsidRPr="00E2399D" w:rsidRDefault="00E2399D" w:rsidP="00C922F9">
      <w:pPr>
        <w:numPr>
          <w:ilvl w:val="0"/>
          <w:numId w:val="64"/>
        </w:numPr>
        <w:spacing w:line="240" w:lineRule="auto"/>
        <w:rPr>
          <w:rFonts w:ascii="Arial" w:hAnsi="Arial" w:cs="Arial"/>
        </w:rPr>
      </w:pPr>
      <w:r w:rsidRPr="00E2399D">
        <w:rPr>
          <w:rFonts w:ascii="Arial" w:hAnsi="Arial" w:cs="Arial"/>
        </w:rPr>
        <w:lastRenderedPageBreak/>
        <w:t xml:space="preserve">afhankelijk of de rechtspersoon die de Inschrijving heeft ingediend de afgelopen 3 jaar vrijwillig jaarrekeningen heeft opgemaakt of dit heeft gedaan op basis van een wettelijke verplichting: </w:t>
      </w:r>
    </w:p>
    <w:p w14:paraId="6CE25B05" w14:textId="77777777" w:rsidR="00E2399D" w:rsidRPr="00E2399D" w:rsidRDefault="00E2399D" w:rsidP="00C922F9">
      <w:pPr>
        <w:numPr>
          <w:ilvl w:val="1"/>
          <w:numId w:val="64"/>
        </w:numPr>
        <w:spacing w:line="240" w:lineRule="auto"/>
        <w:rPr>
          <w:rFonts w:ascii="Arial" w:hAnsi="Arial" w:cs="Arial"/>
        </w:rPr>
      </w:pPr>
      <w:r w:rsidRPr="00E2399D">
        <w:rPr>
          <w:rFonts w:ascii="Arial" w:hAnsi="Arial" w:cs="Arial"/>
        </w:rPr>
        <w:t>de jaarrekeningen van de afgelopen 3 boekjaren</w:t>
      </w:r>
    </w:p>
    <w:p w14:paraId="42CAB04C" w14:textId="77777777" w:rsidR="00E2399D" w:rsidRPr="00E2399D" w:rsidRDefault="00E2399D" w:rsidP="00C922F9">
      <w:pPr>
        <w:numPr>
          <w:ilvl w:val="1"/>
          <w:numId w:val="64"/>
        </w:numPr>
        <w:spacing w:line="240" w:lineRule="auto"/>
        <w:rPr>
          <w:rFonts w:ascii="Arial" w:hAnsi="Arial" w:cs="Arial"/>
          <w:vanish/>
        </w:rPr>
      </w:pPr>
      <w:r w:rsidRPr="00E2399D">
        <w:rPr>
          <w:rFonts w:ascii="Arial" w:hAnsi="Arial" w:cs="Arial"/>
        </w:rPr>
        <w:t>Indien de rechtspersoon die de Inschrijving heeft ingediend nog geen 3 boekjaren heeft afgerond, dienen die jaarrekeningen die zijn opgemaakt van de afgeronde boekjaren te worden overgelegd.</w:t>
      </w:r>
    </w:p>
    <w:p w14:paraId="72E0117F" w14:textId="77777777" w:rsidR="00E2399D" w:rsidRPr="00E2399D" w:rsidRDefault="00E2399D" w:rsidP="00510C41">
      <w:pPr>
        <w:spacing w:line="240" w:lineRule="auto"/>
        <w:rPr>
          <w:rFonts w:ascii="Arial" w:hAnsi="Arial" w:cs="Arial"/>
        </w:rPr>
      </w:pPr>
    </w:p>
    <w:p w14:paraId="190C2575" w14:textId="77777777" w:rsidR="00E2399D" w:rsidRPr="00E2399D" w:rsidRDefault="00E2399D" w:rsidP="00510C41">
      <w:pPr>
        <w:spacing w:line="240" w:lineRule="auto"/>
        <w:rPr>
          <w:rFonts w:ascii="Arial" w:hAnsi="Arial" w:cs="Arial"/>
          <w:vanish/>
        </w:rPr>
      </w:pPr>
      <w:r w:rsidRPr="00E2399D">
        <w:rPr>
          <w:rFonts w:ascii="Arial" w:hAnsi="Arial" w:cs="Arial"/>
        </w:rPr>
        <w:t>Indien u niet of niet binnen de genoemde termijn de gevraagde stukken aanlevert wordt uw Inschrijving als ongeldig terzijde gelegd en wordt een nieuwe (voorlopige) gunningsbeslissing genomen.</w:t>
      </w:r>
    </w:p>
    <w:p w14:paraId="0205B7C6" w14:textId="25E903CD" w:rsidR="00E2399D" w:rsidRPr="00E2399D" w:rsidRDefault="00E2399D" w:rsidP="00510C41">
      <w:pPr>
        <w:spacing w:line="240" w:lineRule="auto"/>
        <w:rPr>
          <w:rFonts w:ascii="Arial" w:hAnsi="Arial" w:cs="Arial"/>
        </w:rPr>
      </w:pPr>
    </w:p>
    <w:p w14:paraId="3067D83C" w14:textId="77777777" w:rsidR="00E2399D" w:rsidRPr="00E2399D" w:rsidRDefault="00E2399D" w:rsidP="00510C41">
      <w:pPr>
        <w:spacing w:line="240" w:lineRule="auto"/>
        <w:rPr>
          <w:rFonts w:ascii="Arial" w:hAnsi="Arial" w:cs="Arial"/>
        </w:rPr>
      </w:pPr>
      <w:r w:rsidRPr="00E2399D">
        <w:rPr>
          <w:rFonts w:ascii="Arial" w:hAnsi="Arial" w:cs="Arial"/>
        </w:rPr>
        <w:t xml:space="preserve">Gedurende het </w:t>
      </w:r>
      <w:proofErr w:type="spellStart"/>
      <w:r w:rsidRPr="00E2399D">
        <w:rPr>
          <w:rFonts w:ascii="Arial" w:hAnsi="Arial" w:cs="Arial"/>
        </w:rPr>
        <w:t>Bibob</w:t>
      </w:r>
      <w:proofErr w:type="spellEnd"/>
      <w:r w:rsidRPr="00E2399D">
        <w:rPr>
          <w:rFonts w:ascii="Arial" w:hAnsi="Arial" w:cs="Arial"/>
        </w:rPr>
        <w:t>-onderzoek kan de Aanbestedende dienst inschrijver om nadere of nieuwe informatie vragen. Inschrijver dient die zo snel als mogelijk bij de Aanbestedende dienst aan te leveren, maar in ieder geval binnen de in de aanvraag om informatie genoemde termijn bij gebreke waarvan de Inschrijving als ongeldig terzijde zal worden gelegd en een nieuwe (voorlopige) gunningsbeslissing zal worden genomen.</w:t>
      </w:r>
    </w:p>
    <w:p w14:paraId="1ADF3D35" w14:textId="77777777" w:rsidR="00E2399D" w:rsidRPr="00E2399D" w:rsidRDefault="00E2399D" w:rsidP="00510C41">
      <w:pPr>
        <w:spacing w:line="240" w:lineRule="auto"/>
        <w:rPr>
          <w:rFonts w:ascii="Arial" w:hAnsi="Arial" w:cs="Arial"/>
        </w:rPr>
      </w:pPr>
    </w:p>
    <w:p w14:paraId="013BE8B5" w14:textId="77777777" w:rsidR="00E2399D" w:rsidRPr="00E2399D" w:rsidRDefault="00E2399D" w:rsidP="00510C41">
      <w:pPr>
        <w:spacing w:line="240" w:lineRule="auto"/>
        <w:rPr>
          <w:rFonts w:ascii="Arial" w:hAnsi="Arial" w:cs="Arial"/>
        </w:rPr>
      </w:pPr>
      <w:r w:rsidRPr="00E2399D">
        <w:rPr>
          <w:rFonts w:ascii="Arial" w:hAnsi="Arial" w:cs="Arial"/>
        </w:rPr>
        <w:t xml:space="preserve">Indien u op het voornoemde </w:t>
      </w:r>
      <w:proofErr w:type="spellStart"/>
      <w:r w:rsidRPr="00E2399D">
        <w:rPr>
          <w:rFonts w:ascii="Arial" w:hAnsi="Arial" w:cs="Arial"/>
        </w:rPr>
        <w:t>Bibob</w:t>
      </w:r>
      <w:proofErr w:type="spellEnd"/>
      <w:r w:rsidRPr="00E2399D">
        <w:rPr>
          <w:rFonts w:ascii="Arial" w:hAnsi="Arial" w:cs="Arial"/>
        </w:rPr>
        <w:t xml:space="preserve">-vragenformulier niet die gegevens heeft vermeld en/of bewijsmiddelen heeft overgelegd waarvan u wist of kon weten of vermoeden dat deze van belang konden zijn voor het te vormen oordeel op basis van het </w:t>
      </w:r>
      <w:proofErr w:type="spellStart"/>
      <w:r w:rsidRPr="00E2399D">
        <w:rPr>
          <w:rFonts w:ascii="Arial" w:hAnsi="Arial" w:cs="Arial"/>
        </w:rPr>
        <w:t>Bibob</w:t>
      </w:r>
      <w:proofErr w:type="spellEnd"/>
      <w:r w:rsidRPr="00E2399D">
        <w:rPr>
          <w:rFonts w:ascii="Arial" w:hAnsi="Arial" w:cs="Arial"/>
        </w:rPr>
        <w:t xml:space="preserve">-onderzoek en/of u gegevens heeft overgelegd waarvan u wist of kon vermoeden dat deze de waarheid niet of niet volledig weergaven en dit blijkt nadat definitief gegund is en/of de Overeenkomst is gesloten is er sprake van een toerekenbare tekortkoming van de betreffende rechtspersoon, waarbij verzuim meteen intreedt. </w:t>
      </w:r>
    </w:p>
    <w:p w14:paraId="725B220C" w14:textId="5EC79A6B" w:rsidR="00E2399D" w:rsidRPr="00E2399D" w:rsidRDefault="00E2399D" w:rsidP="00510C41">
      <w:pPr>
        <w:spacing w:line="240" w:lineRule="auto"/>
        <w:rPr>
          <w:rFonts w:ascii="Arial" w:hAnsi="Arial" w:cs="Arial"/>
          <w:vanish/>
        </w:rPr>
      </w:pPr>
      <w:r w:rsidRPr="00E2399D">
        <w:rPr>
          <w:rFonts w:ascii="Arial" w:hAnsi="Arial" w:cs="Arial"/>
        </w:rPr>
        <w:br/>
        <w:t xml:space="preserve">Op basis daarvan kan de Aanbestedende dienst de betreffende rechtspersoon een schadevergoeding/boete opleggen of de Overeenkomst beëindigen of ontbinden. Het is aan de Aanbestedende dienst om in het voorkomende geval een keuze te maken die haar gerade voorkomt. </w:t>
      </w:r>
    </w:p>
    <w:p w14:paraId="092E0AE8" w14:textId="77777777" w:rsidR="00E2399D" w:rsidRPr="00E2399D" w:rsidRDefault="00E2399D" w:rsidP="00510C41">
      <w:pPr>
        <w:spacing w:line="240" w:lineRule="auto"/>
        <w:rPr>
          <w:rFonts w:ascii="Arial" w:hAnsi="Arial" w:cs="Arial"/>
        </w:rPr>
      </w:pPr>
    </w:p>
    <w:p w14:paraId="46651D21" w14:textId="2DDF2AD6" w:rsidR="00E2399D" w:rsidRPr="00E2399D" w:rsidRDefault="00E2399D" w:rsidP="00510C41">
      <w:pPr>
        <w:spacing w:line="240" w:lineRule="auto"/>
        <w:rPr>
          <w:rFonts w:ascii="Arial" w:hAnsi="Arial" w:cs="Arial"/>
        </w:rPr>
      </w:pPr>
      <w:r w:rsidRPr="00E2399D">
        <w:rPr>
          <w:rFonts w:ascii="Arial" w:hAnsi="Arial" w:cs="Arial"/>
        </w:rPr>
        <w:t xml:space="preserve">In het kader van deze aanbesteding hanteert de Aanbestedende dienst de standaard Alcateltermijn, die tevens een vervaltermijn is. Onder omstandigheden is het echter mogelijk dat binnen de genoemde termijn het </w:t>
      </w:r>
      <w:proofErr w:type="spellStart"/>
      <w:r w:rsidRPr="00E2399D">
        <w:rPr>
          <w:rFonts w:ascii="Arial" w:hAnsi="Arial" w:cs="Arial"/>
        </w:rPr>
        <w:t>Bibob</w:t>
      </w:r>
      <w:proofErr w:type="spellEnd"/>
      <w:r w:rsidRPr="00E2399D">
        <w:rPr>
          <w:rFonts w:ascii="Arial" w:hAnsi="Arial" w:cs="Arial"/>
        </w:rPr>
        <w:t xml:space="preserve">-onderzoek niet is afgerond. De daadwerkelijke gunning/sluiten van het contract zal </w:t>
      </w:r>
      <w:r w:rsidR="00D810F0">
        <w:rPr>
          <w:rFonts w:ascii="Arial" w:hAnsi="Arial" w:cs="Arial"/>
        </w:rPr>
        <w:t xml:space="preserve">in dat geval </w:t>
      </w:r>
      <w:r w:rsidRPr="00E2399D">
        <w:rPr>
          <w:rFonts w:ascii="Arial" w:hAnsi="Arial" w:cs="Arial"/>
        </w:rPr>
        <w:t xml:space="preserve">dan ook later plaatsvinden dan genoemd in deze leidraad. </w:t>
      </w:r>
      <w:r w:rsidRPr="00E2399D">
        <w:rPr>
          <w:rFonts w:ascii="Arial" w:hAnsi="Arial" w:cs="Arial"/>
        </w:rPr>
        <w:br/>
      </w:r>
    </w:p>
    <w:p w14:paraId="301B5354" w14:textId="77777777" w:rsidR="00E2399D" w:rsidRPr="00E2399D" w:rsidRDefault="00E2399D" w:rsidP="00510C41">
      <w:pPr>
        <w:spacing w:line="240" w:lineRule="auto"/>
        <w:rPr>
          <w:rFonts w:ascii="Arial" w:hAnsi="Arial" w:cs="Arial"/>
          <w:vanish/>
        </w:rPr>
      </w:pPr>
      <w:r w:rsidRPr="00E2399D">
        <w:rPr>
          <w:rFonts w:ascii="Arial" w:hAnsi="Arial" w:cs="Arial"/>
        </w:rPr>
        <w:t xml:space="preserve">Eenieder die bezwaar wil maken tegen de (voorlopige) gunningsbeslissing dient te handelen zoals voorgeschreven in paragraaf 3.6, ook indien de definitieve gunning/ het sluiten van het contract als gevolg van het </w:t>
      </w:r>
      <w:proofErr w:type="spellStart"/>
      <w:r w:rsidRPr="00E2399D">
        <w:rPr>
          <w:rFonts w:ascii="Arial" w:hAnsi="Arial" w:cs="Arial"/>
        </w:rPr>
        <w:t>Bibob</w:t>
      </w:r>
      <w:proofErr w:type="spellEnd"/>
      <w:r w:rsidRPr="00E2399D">
        <w:rPr>
          <w:rFonts w:ascii="Arial" w:hAnsi="Arial" w:cs="Arial"/>
        </w:rPr>
        <w:t xml:space="preserve">-onderzoek pas enige tijd na het sluiten van de Alcateltermijn plaats zal vinden. </w:t>
      </w:r>
    </w:p>
    <w:p w14:paraId="45B50865" w14:textId="77777777" w:rsidR="00E2399D" w:rsidRPr="00E2399D" w:rsidRDefault="00E2399D" w:rsidP="00510C41">
      <w:pPr>
        <w:spacing w:line="240" w:lineRule="auto"/>
        <w:rPr>
          <w:rFonts w:ascii="Arial" w:hAnsi="Arial" w:cs="Arial"/>
        </w:rPr>
      </w:pPr>
    </w:p>
    <w:p w14:paraId="1A515A2C" w14:textId="77777777" w:rsidR="008C24EB" w:rsidRDefault="00E2399D" w:rsidP="00510C41">
      <w:pPr>
        <w:spacing w:line="240" w:lineRule="auto"/>
        <w:rPr>
          <w:rFonts w:ascii="Arial" w:hAnsi="Arial" w:cs="Arial"/>
        </w:rPr>
      </w:pPr>
      <w:r w:rsidRPr="00E2399D">
        <w:rPr>
          <w:rFonts w:ascii="Arial" w:hAnsi="Arial" w:cs="Arial"/>
        </w:rPr>
        <w:t xml:space="preserve">Indien de (voorlopige) gunningsbeslissing wordt ingetrokken of de optie tot het sluiten van de Wachtkamerovereenkomst wordt gelicht, zal met betrekking tot de (rechts)persoon met wie de provincie dan voornemens is een contract te sluiten, ook een </w:t>
      </w:r>
      <w:proofErr w:type="spellStart"/>
      <w:r w:rsidRPr="00E2399D">
        <w:rPr>
          <w:rFonts w:ascii="Arial" w:hAnsi="Arial" w:cs="Arial"/>
        </w:rPr>
        <w:t>Bibob</w:t>
      </w:r>
      <w:proofErr w:type="spellEnd"/>
      <w:r w:rsidRPr="00E2399D">
        <w:rPr>
          <w:rFonts w:ascii="Arial" w:hAnsi="Arial" w:cs="Arial"/>
        </w:rPr>
        <w:t xml:space="preserve">-onderzoek worden uitgevoerd, op de wijze zoals hier vermeld. </w:t>
      </w:r>
    </w:p>
    <w:p w14:paraId="22ED0E41" w14:textId="425D8F5A" w:rsidR="00975AE2" w:rsidRPr="004E74A6" w:rsidRDefault="00975AE2" w:rsidP="00510C41">
      <w:pPr>
        <w:spacing w:line="240" w:lineRule="auto"/>
        <w:rPr>
          <w:rFonts w:ascii="Arial" w:hAnsi="Arial" w:cs="Arial"/>
        </w:rPr>
      </w:pPr>
      <w:r w:rsidRPr="004E74A6">
        <w:rPr>
          <w:rFonts w:ascii="Arial" w:hAnsi="Arial" w:cs="Arial"/>
        </w:rPr>
        <w:br w:type="page"/>
      </w:r>
    </w:p>
    <w:p w14:paraId="1B2BBF20" w14:textId="77777777" w:rsidR="00975AE2" w:rsidRPr="00D36C9B" w:rsidRDefault="00975AE2" w:rsidP="00076459">
      <w:pPr>
        <w:pStyle w:val="Kop2"/>
        <w:ind w:left="567" w:hanging="567"/>
      </w:pPr>
      <w:bookmarkStart w:id="141" w:name="_Toc9425463"/>
      <w:bookmarkStart w:id="142" w:name="_Toc141265891"/>
      <w:r w:rsidRPr="004E74A6">
        <w:lastRenderedPageBreak/>
        <w:t>Checklist</w:t>
      </w:r>
      <w:bookmarkEnd w:id="141"/>
      <w:bookmarkEnd w:id="142"/>
    </w:p>
    <w:p w14:paraId="784FF31B" w14:textId="77777777" w:rsidR="00975AE2" w:rsidRPr="004E74A6" w:rsidRDefault="00975AE2" w:rsidP="00510C41">
      <w:pPr>
        <w:spacing w:line="240" w:lineRule="auto"/>
        <w:rPr>
          <w:rFonts w:ascii="Arial" w:hAnsi="Arial" w:cs="Arial"/>
          <w:szCs w:val="18"/>
        </w:rPr>
      </w:pPr>
    </w:p>
    <w:p w14:paraId="2E2E53C3" w14:textId="77777777" w:rsidR="00975AE2" w:rsidRPr="004E74A6" w:rsidRDefault="00975AE2" w:rsidP="00510C41">
      <w:pPr>
        <w:spacing w:line="240" w:lineRule="auto"/>
        <w:rPr>
          <w:rFonts w:ascii="Arial" w:hAnsi="Arial" w:cs="Arial"/>
          <w:szCs w:val="18"/>
        </w:rPr>
      </w:pPr>
      <w:r w:rsidRPr="004E74A6">
        <w:rPr>
          <w:rFonts w:ascii="Arial" w:hAnsi="Arial" w:cs="Arial"/>
          <w:szCs w:val="18"/>
        </w:rPr>
        <w:t xml:space="preserve">Hieronder treft u een checklist aan van alle documenten die u als Inschrijver dient over te leggen, welke formats u daarbij dient te hanteren en op welke wijze u uw Inschrijving dient samen te stellen. </w:t>
      </w:r>
    </w:p>
    <w:tbl>
      <w:tblPr>
        <w:tblW w:w="853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firstRow="1" w:lastRow="1" w:firstColumn="1" w:lastColumn="1" w:noHBand="0" w:noVBand="0"/>
      </w:tblPr>
      <w:tblGrid>
        <w:gridCol w:w="2722"/>
        <w:gridCol w:w="2899"/>
        <w:gridCol w:w="2913"/>
      </w:tblGrid>
      <w:tr w:rsidR="00975AE2" w:rsidRPr="004E74A6" w14:paraId="6701030A" w14:textId="77777777" w:rsidTr="00B5613C">
        <w:tc>
          <w:tcPr>
            <w:tcW w:w="8534" w:type="dxa"/>
            <w:gridSpan w:val="3"/>
            <w:shd w:val="clear" w:color="auto" w:fill="8DB3E2" w:themeFill="text2" w:themeFillTint="66"/>
            <w:vAlign w:val="center"/>
          </w:tcPr>
          <w:p w14:paraId="0CA9BE95" w14:textId="4533F6C2" w:rsidR="00975AE2" w:rsidRPr="004E74A6" w:rsidRDefault="00975AE2" w:rsidP="00510C41">
            <w:pPr>
              <w:spacing w:line="240" w:lineRule="auto"/>
              <w:rPr>
                <w:rFonts w:ascii="Arial" w:eastAsia="Calibri" w:hAnsi="Arial" w:cs="Arial"/>
                <w:b/>
                <w:spacing w:val="0"/>
                <w:szCs w:val="18"/>
                <w:lang w:eastAsia="en-US"/>
              </w:rPr>
            </w:pPr>
            <w:r w:rsidRPr="004E74A6">
              <w:rPr>
                <w:rFonts w:ascii="Arial" w:eastAsia="Calibri" w:hAnsi="Arial" w:cs="Arial"/>
                <w:b/>
                <w:spacing w:val="0"/>
                <w:szCs w:val="18"/>
                <w:lang w:eastAsia="en-US"/>
              </w:rPr>
              <w:t>In de dienen bij Inschrijving</w:t>
            </w:r>
          </w:p>
        </w:tc>
      </w:tr>
      <w:tr w:rsidR="00975AE2" w:rsidRPr="004E74A6" w14:paraId="395D6790" w14:textId="77777777" w:rsidTr="00B5613C">
        <w:tc>
          <w:tcPr>
            <w:tcW w:w="2722" w:type="dxa"/>
            <w:shd w:val="clear" w:color="auto" w:fill="D9D9D9" w:themeFill="background1" w:themeFillShade="D9"/>
            <w:vAlign w:val="center"/>
          </w:tcPr>
          <w:p w14:paraId="2CDE7738" w14:textId="77777777"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Omschrijving</w:t>
            </w:r>
          </w:p>
        </w:tc>
        <w:tc>
          <w:tcPr>
            <w:tcW w:w="2899" w:type="dxa"/>
            <w:shd w:val="clear" w:color="auto" w:fill="D9D9D9" w:themeFill="background1" w:themeFillShade="D9"/>
            <w:vAlign w:val="center"/>
          </w:tcPr>
          <w:p w14:paraId="6D9057FD" w14:textId="77777777"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Over te leggen door:</w:t>
            </w:r>
          </w:p>
          <w:p w14:paraId="558C6B09" w14:textId="43B510EC"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 xml:space="preserve">(Inschrijver / </w:t>
            </w:r>
            <w:proofErr w:type="spellStart"/>
            <w:r w:rsidRPr="004E74A6">
              <w:rPr>
                <w:rFonts w:ascii="Arial" w:eastAsia="Calibri" w:hAnsi="Arial" w:cs="Arial"/>
                <w:i/>
                <w:spacing w:val="0"/>
                <w:szCs w:val="18"/>
                <w:lang w:eastAsia="en-US"/>
              </w:rPr>
              <w:t>combinanten</w:t>
            </w:r>
            <w:proofErr w:type="spellEnd"/>
            <w:r w:rsidRPr="004E74A6">
              <w:rPr>
                <w:rFonts w:ascii="Arial" w:eastAsia="Calibri" w:hAnsi="Arial" w:cs="Arial"/>
                <w:i/>
                <w:spacing w:val="0"/>
                <w:szCs w:val="18"/>
                <w:lang w:eastAsia="en-US"/>
              </w:rPr>
              <w:t xml:space="preserve"> / onderaannemers indien op hen een beroep op Derden wordt gedaan om te voldoen aan geschiktheidseisen)</w:t>
            </w:r>
          </w:p>
        </w:tc>
        <w:tc>
          <w:tcPr>
            <w:tcW w:w="2913" w:type="dxa"/>
            <w:shd w:val="clear" w:color="auto" w:fill="D9D9D9" w:themeFill="background1" w:themeFillShade="D9"/>
            <w:vAlign w:val="center"/>
          </w:tcPr>
          <w:p w14:paraId="06F3284B" w14:textId="77777777"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Format</w:t>
            </w:r>
          </w:p>
        </w:tc>
      </w:tr>
      <w:tr w:rsidR="00975AE2" w:rsidRPr="004E74A6" w14:paraId="6EF5A54E" w14:textId="77777777" w:rsidTr="00B5613C">
        <w:tc>
          <w:tcPr>
            <w:tcW w:w="2722" w:type="dxa"/>
            <w:shd w:val="clear" w:color="auto" w:fill="auto"/>
          </w:tcPr>
          <w:p w14:paraId="4F5AE07E" w14:textId="77777777"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Uniform Europees Aanbestedingsdocument (UEA)</w:t>
            </w:r>
          </w:p>
        </w:tc>
        <w:tc>
          <w:tcPr>
            <w:tcW w:w="2899" w:type="dxa"/>
          </w:tcPr>
          <w:p w14:paraId="6C63322A" w14:textId="2530661F"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 xml:space="preserve">Inschrijver / alle </w:t>
            </w:r>
            <w:proofErr w:type="spellStart"/>
            <w:r w:rsidRPr="004E74A6">
              <w:rPr>
                <w:rFonts w:ascii="Arial" w:eastAsia="Calibri" w:hAnsi="Arial" w:cs="Arial"/>
                <w:spacing w:val="0"/>
                <w:szCs w:val="18"/>
                <w:lang w:eastAsia="en-US"/>
              </w:rPr>
              <w:t>combinanten</w:t>
            </w:r>
            <w:proofErr w:type="spellEnd"/>
            <w:r w:rsidRPr="004E74A6">
              <w:rPr>
                <w:rFonts w:ascii="Arial" w:eastAsia="Calibri" w:hAnsi="Arial" w:cs="Arial"/>
                <w:spacing w:val="0"/>
                <w:szCs w:val="18"/>
                <w:lang w:eastAsia="en-US"/>
              </w:rPr>
              <w:t xml:space="preserve"> / alle betreffende onderaannemers</w:t>
            </w:r>
          </w:p>
        </w:tc>
        <w:tc>
          <w:tcPr>
            <w:tcW w:w="2913" w:type="dxa"/>
          </w:tcPr>
          <w:p w14:paraId="348860C8" w14:textId="77777777"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u w:val="single"/>
                <w:lang w:eastAsia="en-US"/>
              </w:rPr>
              <w:t>Let op</w:t>
            </w:r>
            <w:r w:rsidRPr="004E74A6">
              <w:rPr>
                <w:rFonts w:ascii="Arial" w:eastAsia="Calibri" w:hAnsi="Arial" w:cs="Arial"/>
                <w:spacing w:val="0"/>
                <w:szCs w:val="18"/>
                <w:lang w:eastAsia="en-US"/>
              </w:rPr>
              <w:t xml:space="preserve">: door iedere deelnemer aan een Samenwerkingsverband (combinatie) dient </w:t>
            </w:r>
            <w:r w:rsidRPr="004E74A6">
              <w:rPr>
                <w:rFonts w:ascii="Arial" w:eastAsia="Calibri" w:hAnsi="Arial" w:cs="Arial"/>
                <w:b/>
                <w:spacing w:val="0"/>
                <w:szCs w:val="18"/>
                <w:lang w:eastAsia="en-US"/>
              </w:rPr>
              <w:t xml:space="preserve">separaat </w:t>
            </w:r>
            <w:r w:rsidRPr="004E74A6">
              <w:rPr>
                <w:rFonts w:ascii="Arial" w:eastAsia="Calibri" w:hAnsi="Arial" w:cs="Arial"/>
                <w:spacing w:val="0"/>
                <w:szCs w:val="18"/>
                <w:lang w:eastAsia="en-US"/>
              </w:rPr>
              <w:t xml:space="preserve">het </w:t>
            </w:r>
            <w:r w:rsidRPr="004E74A6">
              <w:rPr>
                <w:rFonts w:ascii="Arial" w:eastAsia="Calibri" w:hAnsi="Arial" w:cs="Arial"/>
                <w:b/>
                <w:spacing w:val="0"/>
                <w:szCs w:val="18"/>
                <w:lang w:eastAsia="en-US"/>
              </w:rPr>
              <w:t>UEA</w:t>
            </w:r>
            <w:r w:rsidRPr="004E74A6">
              <w:rPr>
                <w:rFonts w:ascii="Arial" w:eastAsia="Calibri" w:hAnsi="Arial" w:cs="Arial"/>
                <w:spacing w:val="0"/>
                <w:szCs w:val="18"/>
                <w:lang w:eastAsia="en-US"/>
              </w:rPr>
              <w:t xml:space="preserve"> te worden</w:t>
            </w:r>
            <w:r w:rsidRPr="004E74A6">
              <w:rPr>
                <w:rFonts w:ascii="Arial" w:eastAsia="Calibri" w:hAnsi="Arial" w:cs="Arial"/>
                <w:b/>
                <w:spacing w:val="0"/>
                <w:szCs w:val="18"/>
                <w:lang w:eastAsia="en-US"/>
              </w:rPr>
              <w:t xml:space="preserve"> </w:t>
            </w:r>
            <w:r w:rsidRPr="004E74A6">
              <w:rPr>
                <w:rFonts w:ascii="Arial" w:eastAsia="Calibri" w:hAnsi="Arial" w:cs="Arial"/>
                <w:spacing w:val="0"/>
                <w:szCs w:val="18"/>
                <w:lang w:eastAsia="en-US"/>
              </w:rPr>
              <w:t>ingediend.</w:t>
            </w:r>
          </w:p>
        </w:tc>
      </w:tr>
      <w:tr w:rsidR="00975AE2" w:rsidRPr="004E74A6" w14:paraId="5714E438" w14:textId="77777777" w:rsidTr="00B5613C">
        <w:tc>
          <w:tcPr>
            <w:tcW w:w="2722" w:type="dxa"/>
            <w:shd w:val="clear" w:color="auto" w:fill="auto"/>
          </w:tcPr>
          <w:p w14:paraId="60D39A91" w14:textId="77777777"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Uittreksel inschrijving nationale handelsregister</w:t>
            </w:r>
          </w:p>
        </w:tc>
        <w:tc>
          <w:tcPr>
            <w:tcW w:w="2899" w:type="dxa"/>
          </w:tcPr>
          <w:p w14:paraId="30DDA8FC" w14:textId="11A81D5A"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 xml:space="preserve">Inschrijver / alle </w:t>
            </w:r>
            <w:proofErr w:type="spellStart"/>
            <w:r w:rsidRPr="004E74A6">
              <w:rPr>
                <w:rFonts w:ascii="Arial" w:eastAsia="Calibri" w:hAnsi="Arial" w:cs="Arial"/>
                <w:spacing w:val="0"/>
                <w:szCs w:val="18"/>
                <w:lang w:eastAsia="en-US"/>
              </w:rPr>
              <w:t>combinanten</w:t>
            </w:r>
            <w:proofErr w:type="spellEnd"/>
            <w:r w:rsidRPr="004E74A6">
              <w:rPr>
                <w:rFonts w:ascii="Arial" w:eastAsia="Calibri" w:hAnsi="Arial" w:cs="Arial"/>
                <w:spacing w:val="0"/>
                <w:szCs w:val="18"/>
                <w:lang w:eastAsia="en-US"/>
              </w:rPr>
              <w:t xml:space="preserve"> / alle betreffende onderaannemers </w:t>
            </w:r>
          </w:p>
        </w:tc>
        <w:tc>
          <w:tcPr>
            <w:tcW w:w="2913" w:type="dxa"/>
          </w:tcPr>
          <w:p w14:paraId="42A88C23" w14:textId="77777777"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u w:val="single"/>
                <w:lang w:eastAsia="en-US"/>
              </w:rPr>
              <w:t>Let op:</w:t>
            </w:r>
            <w:r w:rsidRPr="004E74A6">
              <w:rPr>
                <w:rFonts w:ascii="Arial" w:eastAsia="Calibri" w:hAnsi="Arial" w:cs="Arial"/>
                <w:spacing w:val="0"/>
                <w:szCs w:val="18"/>
                <w:lang w:eastAsia="en-US"/>
              </w:rPr>
              <w:t xml:space="preserve"> door iedere deelnemer aan het Samenwerkingsverband (combinatie) dient dit </w:t>
            </w:r>
            <w:r w:rsidRPr="004E74A6">
              <w:rPr>
                <w:rFonts w:ascii="Arial" w:eastAsia="Calibri" w:hAnsi="Arial" w:cs="Arial"/>
                <w:b/>
                <w:spacing w:val="0"/>
                <w:szCs w:val="18"/>
                <w:lang w:eastAsia="en-US"/>
              </w:rPr>
              <w:t xml:space="preserve">separaat </w:t>
            </w:r>
            <w:r w:rsidRPr="004E74A6">
              <w:rPr>
                <w:rFonts w:ascii="Arial" w:eastAsia="Calibri" w:hAnsi="Arial" w:cs="Arial"/>
                <w:spacing w:val="0"/>
                <w:szCs w:val="18"/>
                <w:lang w:eastAsia="en-US"/>
              </w:rPr>
              <w:t>te worden ingediend.</w:t>
            </w:r>
          </w:p>
        </w:tc>
      </w:tr>
      <w:tr w:rsidR="00D810F0" w:rsidRPr="004E74A6" w14:paraId="672C63C5" w14:textId="77777777" w:rsidTr="00B5613C">
        <w:tc>
          <w:tcPr>
            <w:tcW w:w="2722" w:type="dxa"/>
            <w:shd w:val="clear" w:color="auto" w:fill="auto"/>
          </w:tcPr>
          <w:p w14:paraId="207EA6D3" w14:textId="7C3766C1" w:rsidR="00D810F0" w:rsidRPr="00D810F0" w:rsidRDefault="00D810F0" w:rsidP="00510C41">
            <w:pPr>
              <w:spacing w:line="240" w:lineRule="auto"/>
              <w:rPr>
                <w:rFonts w:ascii="Arial" w:eastAsia="Calibri" w:hAnsi="Arial" w:cs="Arial"/>
                <w:spacing w:val="0"/>
                <w:szCs w:val="18"/>
                <w:lang w:eastAsia="en-US"/>
              </w:rPr>
            </w:pPr>
            <w:r w:rsidRPr="00D810F0">
              <w:rPr>
                <w:rFonts w:ascii="Arial" w:hAnsi="Arial" w:cs="Arial"/>
                <w:bCs/>
                <w:szCs w:val="18"/>
              </w:rPr>
              <w:t>Verklaring Russische betrokkenheid</w:t>
            </w:r>
          </w:p>
        </w:tc>
        <w:tc>
          <w:tcPr>
            <w:tcW w:w="2899" w:type="dxa"/>
            <w:shd w:val="clear" w:color="auto" w:fill="auto"/>
          </w:tcPr>
          <w:p w14:paraId="746E0088" w14:textId="77777777" w:rsidR="00D810F0" w:rsidRPr="00D810F0" w:rsidRDefault="00D810F0" w:rsidP="00510C41">
            <w:pPr>
              <w:spacing w:line="240" w:lineRule="auto"/>
              <w:rPr>
                <w:rFonts w:ascii="Arial" w:hAnsi="Arial" w:cs="Arial"/>
                <w:szCs w:val="18"/>
              </w:rPr>
            </w:pPr>
            <w:r w:rsidRPr="00D810F0">
              <w:rPr>
                <w:rFonts w:ascii="Arial" w:hAnsi="Arial" w:cs="Arial"/>
                <w:szCs w:val="18"/>
              </w:rPr>
              <w:t xml:space="preserve">Bijlage </w:t>
            </w:r>
            <w:r w:rsidRPr="00DB611C">
              <w:rPr>
                <w:rFonts w:ascii="Arial" w:hAnsi="Arial" w:cs="Arial"/>
                <w:szCs w:val="18"/>
              </w:rPr>
              <w:t>Verklaring Russische betrokkenheid</w:t>
            </w:r>
            <w:r w:rsidRPr="00D810F0">
              <w:rPr>
                <w:rFonts w:ascii="Arial" w:hAnsi="Arial" w:cs="Arial"/>
                <w:szCs w:val="18"/>
              </w:rPr>
              <w:t xml:space="preserve"> invullen, eventueel rechtsgeldig ondertekenen en bijvoegen.</w:t>
            </w:r>
          </w:p>
          <w:p w14:paraId="3B175C84" w14:textId="77777777" w:rsidR="00D810F0" w:rsidRPr="00D810F0" w:rsidRDefault="00D810F0" w:rsidP="00510C41">
            <w:pPr>
              <w:spacing w:line="240" w:lineRule="auto"/>
              <w:rPr>
                <w:rFonts w:ascii="Arial" w:hAnsi="Arial" w:cs="Arial"/>
                <w:szCs w:val="18"/>
              </w:rPr>
            </w:pPr>
          </w:p>
          <w:p w14:paraId="35D2A440" w14:textId="0A44F837" w:rsidR="00D810F0" w:rsidRPr="00D810F0" w:rsidRDefault="00D810F0" w:rsidP="00510C41">
            <w:pPr>
              <w:spacing w:line="240" w:lineRule="auto"/>
              <w:rPr>
                <w:rFonts w:ascii="Arial" w:eastAsia="Calibri" w:hAnsi="Arial" w:cs="Arial"/>
                <w:spacing w:val="0"/>
                <w:szCs w:val="18"/>
                <w:lang w:eastAsia="en-US"/>
              </w:rPr>
            </w:pPr>
            <w:r w:rsidRPr="00D810F0">
              <w:rPr>
                <w:rFonts w:ascii="Arial" w:hAnsi="Arial" w:cs="Arial"/>
                <w:szCs w:val="18"/>
                <w:u w:val="single"/>
              </w:rPr>
              <w:t>Let op:</w:t>
            </w:r>
            <w:r w:rsidRPr="00D810F0">
              <w:rPr>
                <w:rFonts w:ascii="Arial" w:hAnsi="Arial" w:cs="Arial"/>
                <w:szCs w:val="18"/>
              </w:rPr>
              <w:t xml:space="preserve"> door iedere deelnemer aan het Samenwerkingsverband (combinatie) dient dit </w:t>
            </w:r>
            <w:r w:rsidRPr="00D810F0">
              <w:rPr>
                <w:rFonts w:ascii="Arial" w:hAnsi="Arial" w:cs="Arial"/>
                <w:b/>
                <w:szCs w:val="18"/>
              </w:rPr>
              <w:t xml:space="preserve">separaat </w:t>
            </w:r>
            <w:r w:rsidRPr="00D810F0">
              <w:rPr>
                <w:rFonts w:ascii="Arial" w:hAnsi="Arial" w:cs="Arial"/>
                <w:szCs w:val="18"/>
              </w:rPr>
              <w:t>te worden ingediend.</w:t>
            </w:r>
          </w:p>
        </w:tc>
        <w:tc>
          <w:tcPr>
            <w:tcW w:w="2913" w:type="dxa"/>
            <w:shd w:val="clear" w:color="auto" w:fill="auto"/>
          </w:tcPr>
          <w:p w14:paraId="6CF3FC8B" w14:textId="5481D526" w:rsidR="00D810F0" w:rsidRPr="00D810F0" w:rsidRDefault="00550CF7" w:rsidP="00510C41">
            <w:pPr>
              <w:spacing w:line="240" w:lineRule="auto"/>
              <w:rPr>
                <w:rFonts w:ascii="Arial" w:eastAsia="Calibri" w:hAnsi="Arial" w:cs="Arial"/>
                <w:spacing w:val="0"/>
                <w:szCs w:val="18"/>
                <w:u w:val="single"/>
                <w:lang w:eastAsia="en-US"/>
              </w:rPr>
            </w:pPr>
            <w:r>
              <w:rPr>
                <w:rFonts w:ascii="Arial" w:hAnsi="Arial" w:cs="Arial"/>
                <w:szCs w:val="18"/>
              </w:rPr>
              <w:t>Zie Bijlage 7</w:t>
            </w:r>
            <w:r w:rsidR="00D810F0">
              <w:rPr>
                <w:rFonts w:ascii="Arial" w:hAnsi="Arial" w:cs="Arial"/>
                <w:szCs w:val="18"/>
              </w:rPr>
              <w:t>.</w:t>
            </w:r>
          </w:p>
        </w:tc>
      </w:tr>
      <w:tr w:rsidR="00D21806" w:rsidRPr="004E74A6" w14:paraId="268BD339" w14:textId="77777777" w:rsidTr="00B5613C">
        <w:tc>
          <w:tcPr>
            <w:tcW w:w="2722" w:type="dxa"/>
            <w:shd w:val="clear" w:color="auto" w:fill="auto"/>
          </w:tcPr>
          <w:p w14:paraId="504BD1D2" w14:textId="7C9FE1B8" w:rsidR="00D21806" w:rsidRPr="00D810F0" w:rsidRDefault="00DB39D2" w:rsidP="00510C41">
            <w:pPr>
              <w:spacing w:line="240" w:lineRule="auto"/>
              <w:rPr>
                <w:rFonts w:ascii="Arial" w:hAnsi="Arial" w:cs="Arial"/>
                <w:bCs/>
                <w:szCs w:val="18"/>
              </w:rPr>
            </w:pPr>
            <w:r>
              <w:rPr>
                <w:rFonts w:ascii="Arial" w:hAnsi="Arial" w:cs="Arial"/>
                <w:bCs/>
                <w:szCs w:val="18"/>
              </w:rPr>
              <w:t>B</w:t>
            </w:r>
            <w:r w:rsidR="00D21806" w:rsidRPr="00D21806">
              <w:rPr>
                <w:rFonts w:ascii="Arial" w:hAnsi="Arial" w:cs="Arial"/>
                <w:bCs/>
                <w:szCs w:val="18"/>
              </w:rPr>
              <w:t>edrijfsaansprakelijkheidsverzekering</w:t>
            </w:r>
          </w:p>
        </w:tc>
        <w:tc>
          <w:tcPr>
            <w:tcW w:w="2899" w:type="dxa"/>
            <w:shd w:val="clear" w:color="auto" w:fill="auto"/>
          </w:tcPr>
          <w:p w14:paraId="07BD3ED5" w14:textId="663E9E7E" w:rsidR="00D21806" w:rsidRPr="00D810F0" w:rsidRDefault="00D21806" w:rsidP="00510C41">
            <w:pPr>
              <w:spacing w:line="240" w:lineRule="auto"/>
              <w:rPr>
                <w:rFonts w:ascii="Arial" w:hAnsi="Arial" w:cs="Arial"/>
                <w:szCs w:val="18"/>
              </w:rPr>
            </w:pPr>
            <w:r>
              <w:rPr>
                <w:rFonts w:ascii="Arial" w:hAnsi="Arial" w:cs="Arial"/>
                <w:szCs w:val="18"/>
              </w:rPr>
              <w:t>Inschrijver</w:t>
            </w:r>
          </w:p>
        </w:tc>
        <w:tc>
          <w:tcPr>
            <w:tcW w:w="2913" w:type="dxa"/>
            <w:shd w:val="clear" w:color="auto" w:fill="auto"/>
          </w:tcPr>
          <w:p w14:paraId="0220272E" w14:textId="1D3CB254" w:rsidR="00D21806" w:rsidRPr="00D810F0" w:rsidRDefault="00D21806" w:rsidP="00510C41">
            <w:pPr>
              <w:spacing w:line="240" w:lineRule="auto"/>
              <w:rPr>
                <w:rFonts w:ascii="Arial" w:hAnsi="Arial" w:cs="Arial"/>
                <w:szCs w:val="18"/>
              </w:rPr>
            </w:pPr>
            <w:r>
              <w:rPr>
                <w:rFonts w:ascii="Arial" w:hAnsi="Arial" w:cs="Arial"/>
                <w:szCs w:val="18"/>
              </w:rPr>
              <w:t>Kopie van geldige/lopende polis(sen) bijvoegen</w:t>
            </w:r>
            <w:r w:rsidR="008C24EB">
              <w:rPr>
                <w:rFonts w:ascii="Arial" w:hAnsi="Arial" w:cs="Arial"/>
                <w:szCs w:val="18"/>
              </w:rPr>
              <w:t>, alsmede (indien nodig) een bewijs van betaling van premies voor lopend verzekeringsjaar</w:t>
            </w:r>
            <w:r>
              <w:rPr>
                <w:rFonts w:ascii="Arial" w:hAnsi="Arial" w:cs="Arial"/>
                <w:szCs w:val="18"/>
              </w:rPr>
              <w:t>.</w:t>
            </w:r>
          </w:p>
        </w:tc>
      </w:tr>
      <w:tr w:rsidR="00132DDE" w:rsidRPr="004E74A6" w14:paraId="242A0505" w14:textId="77777777" w:rsidTr="00B5613C">
        <w:tc>
          <w:tcPr>
            <w:tcW w:w="2722" w:type="dxa"/>
            <w:shd w:val="clear" w:color="auto" w:fill="auto"/>
          </w:tcPr>
          <w:p w14:paraId="53E65C27" w14:textId="02FC01CA" w:rsidR="00132DDE" w:rsidRDefault="00132DDE" w:rsidP="00510C41">
            <w:pPr>
              <w:spacing w:line="240" w:lineRule="auto"/>
              <w:rPr>
                <w:rFonts w:ascii="Arial" w:hAnsi="Arial" w:cs="Arial"/>
                <w:bCs/>
                <w:szCs w:val="18"/>
              </w:rPr>
            </w:pPr>
            <w:r w:rsidRPr="004E74A6">
              <w:rPr>
                <w:rFonts w:ascii="Arial" w:eastAsia="Calibri" w:hAnsi="Arial" w:cs="Arial"/>
                <w:spacing w:val="0"/>
                <w:szCs w:val="18"/>
                <w:lang w:eastAsia="en-US"/>
              </w:rPr>
              <w:t>NEN-EN-ISO 9001:2015 'Kwaliteitsmanagementsystemen - Eisen' of gelijkwaardig</w:t>
            </w:r>
          </w:p>
        </w:tc>
        <w:tc>
          <w:tcPr>
            <w:tcW w:w="2899" w:type="dxa"/>
            <w:shd w:val="clear" w:color="auto" w:fill="auto"/>
          </w:tcPr>
          <w:p w14:paraId="476A1564" w14:textId="109C2283" w:rsidR="00132DDE" w:rsidRDefault="00132DDE" w:rsidP="00510C41">
            <w:pPr>
              <w:spacing w:line="240" w:lineRule="auto"/>
              <w:rPr>
                <w:rFonts w:ascii="Arial" w:hAnsi="Arial" w:cs="Arial"/>
                <w:szCs w:val="18"/>
              </w:rPr>
            </w:pPr>
            <w:r>
              <w:rPr>
                <w:rFonts w:ascii="Arial" w:hAnsi="Arial" w:cs="Arial"/>
                <w:szCs w:val="18"/>
              </w:rPr>
              <w:t>Inschrijver / penvoerder Combinatie</w:t>
            </w:r>
          </w:p>
        </w:tc>
        <w:tc>
          <w:tcPr>
            <w:tcW w:w="2913" w:type="dxa"/>
            <w:shd w:val="clear" w:color="auto" w:fill="auto"/>
          </w:tcPr>
          <w:p w14:paraId="4BC37345" w14:textId="792EF759" w:rsidR="00132DDE" w:rsidRDefault="00132DDE" w:rsidP="00510C41">
            <w:pPr>
              <w:spacing w:line="240" w:lineRule="auto"/>
              <w:rPr>
                <w:rFonts w:ascii="Arial" w:hAnsi="Arial" w:cs="Arial"/>
                <w:szCs w:val="18"/>
              </w:rPr>
            </w:pPr>
            <w:r>
              <w:rPr>
                <w:rFonts w:ascii="Arial" w:hAnsi="Arial" w:cs="Arial"/>
                <w:szCs w:val="18"/>
              </w:rPr>
              <w:t>Afschrift certificaat of ander bewijs (zoals b.v. een kwaliteitshandboek indien “gelijkwaardig”).</w:t>
            </w:r>
          </w:p>
        </w:tc>
      </w:tr>
      <w:tr w:rsidR="00D810F0" w:rsidRPr="004E74A6" w14:paraId="2A9DB231" w14:textId="77777777" w:rsidTr="00B5613C">
        <w:tc>
          <w:tcPr>
            <w:tcW w:w="2722" w:type="dxa"/>
            <w:shd w:val="clear" w:color="auto" w:fill="auto"/>
          </w:tcPr>
          <w:p w14:paraId="57841973" w14:textId="77777777"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 xml:space="preserve">Formulier referentieproject </w:t>
            </w:r>
          </w:p>
        </w:tc>
        <w:tc>
          <w:tcPr>
            <w:tcW w:w="2899" w:type="dxa"/>
          </w:tcPr>
          <w:p w14:paraId="01D13A35" w14:textId="77777777"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Gezamenlijk</w:t>
            </w:r>
          </w:p>
        </w:tc>
        <w:tc>
          <w:tcPr>
            <w:tcW w:w="2913" w:type="dxa"/>
            <w:shd w:val="clear" w:color="auto" w:fill="auto"/>
          </w:tcPr>
          <w:p w14:paraId="52B2A62B" w14:textId="145EBDB3"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bCs/>
                <w:color w:val="000000"/>
                <w:spacing w:val="0"/>
                <w:szCs w:val="18"/>
                <w:lang w:eastAsia="en-US"/>
              </w:rPr>
              <w:t xml:space="preserve">Bijlage Format kerncompetenties per </w:t>
            </w:r>
            <w:r w:rsidR="007D2DC9">
              <w:rPr>
                <w:rFonts w:ascii="Arial" w:eastAsia="Calibri" w:hAnsi="Arial" w:cs="Arial"/>
                <w:bCs/>
                <w:color w:val="000000"/>
                <w:spacing w:val="0"/>
                <w:szCs w:val="18"/>
                <w:lang w:eastAsia="en-US"/>
              </w:rPr>
              <w:t>kern</w:t>
            </w:r>
            <w:r w:rsidRPr="004E74A6">
              <w:rPr>
                <w:rFonts w:ascii="Arial" w:eastAsia="Calibri" w:hAnsi="Arial" w:cs="Arial"/>
                <w:bCs/>
                <w:color w:val="000000"/>
                <w:spacing w:val="0"/>
                <w:szCs w:val="18"/>
                <w:lang w:eastAsia="en-US"/>
              </w:rPr>
              <w:t>competentie</w:t>
            </w:r>
            <w:r w:rsidRPr="004E74A6">
              <w:rPr>
                <w:rFonts w:ascii="Arial" w:eastAsia="Calibri" w:hAnsi="Arial" w:cs="Arial"/>
                <w:color w:val="000000"/>
                <w:spacing w:val="0"/>
                <w:szCs w:val="18"/>
                <w:lang w:eastAsia="en-US"/>
              </w:rPr>
              <w:t xml:space="preserve"> invullen en bijvoegen. </w:t>
            </w:r>
          </w:p>
        </w:tc>
      </w:tr>
      <w:tr w:rsidR="00D810F0" w:rsidRPr="004E74A6" w14:paraId="4D5C9FCB" w14:textId="77777777" w:rsidTr="00B5613C">
        <w:tc>
          <w:tcPr>
            <w:tcW w:w="2722" w:type="dxa"/>
            <w:shd w:val="clear" w:color="auto" w:fill="auto"/>
          </w:tcPr>
          <w:p w14:paraId="7EC9C1DC" w14:textId="55D33991" w:rsidR="00D810F0" w:rsidRPr="004E74A6" w:rsidRDefault="004C193F" w:rsidP="00510C41">
            <w:pPr>
              <w:spacing w:line="240" w:lineRule="auto"/>
              <w:rPr>
                <w:rFonts w:ascii="Arial" w:eastAsia="Calibri" w:hAnsi="Arial" w:cs="Arial"/>
                <w:spacing w:val="0"/>
                <w:szCs w:val="18"/>
                <w:lang w:eastAsia="en-US"/>
              </w:rPr>
            </w:pPr>
            <w:r>
              <w:rPr>
                <w:rFonts w:ascii="Arial" w:eastAsia="Calibri" w:hAnsi="Arial" w:cs="Arial"/>
                <w:spacing w:val="0"/>
                <w:szCs w:val="18"/>
                <w:lang w:eastAsia="en-US"/>
              </w:rPr>
              <w:t>Rechtsgeldige g</w:t>
            </w:r>
            <w:r w:rsidR="00D810F0" w:rsidRPr="004E74A6">
              <w:rPr>
                <w:rFonts w:ascii="Arial" w:eastAsia="Calibri" w:hAnsi="Arial" w:cs="Arial"/>
                <w:spacing w:val="0"/>
                <w:szCs w:val="18"/>
                <w:lang w:eastAsia="en-US"/>
              </w:rPr>
              <w:t>etekende tevredenheidsverklaring referenties</w:t>
            </w:r>
          </w:p>
        </w:tc>
        <w:tc>
          <w:tcPr>
            <w:tcW w:w="2899" w:type="dxa"/>
          </w:tcPr>
          <w:p w14:paraId="1D1F20BE" w14:textId="77777777"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Van betreffende onderneming</w:t>
            </w:r>
          </w:p>
        </w:tc>
        <w:tc>
          <w:tcPr>
            <w:tcW w:w="2913" w:type="dxa"/>
            <w:shd w:val="clear" w:color="auto" w:fill="auto"/>
          </w:tcPr>
          <w:p w14:paraId="4E37CA67" w14:textId="67567F09" w:rsidR="00D810F0" w:rsidRPr="004E74A6" w:rsidRDefault="00D810F0" w:rsidP="00510C41">
            <w:pPr>
              <w:spacing w:line="240" w:lineRule="auto"/>
              <w:rPr>
                <w:rFonts w:ascii="Arial" w:eastAsia="Calibri" w:hAnsi="Arial" w:cs="Arial"/>
                <w:bCs/>
                <w:color w:val="000000"/>
                <w:spacing w:val="0"/>
                <w:szCs w:val="18"/>
                <w:lang w:eastAsia="en-US"/>
              </w:rPr>
            </w:pPr>
            <w:r w:rsidRPr="004E74A6">
              <w:rPr>
                <w:rFonts w:ascii="Arial" w:eastAsia="Calibri" w:hAnsi="Arial" w:cs="Arial"/>
                <w:bCs/>
                <w:color w:val="000000"/>
                <w:spacing w:val="0"/>
                <w:szCs w:val="18"/>
                <w:lang w:eastAsia="en-US"/>
              </w:rPr>
              <w:t xml:space="preserve">Zie </w:t>
            </w:r>
            <w:r w:rsidR="004C193F">
              <w:rPr>
                <w:rFonts w:ascii="Arial" w:eastAsia="Calibri" w:hAnsi="Arial" w:cs="Arial"/>
                <w:bCs/>
                <w:color w:val="000000"/>
                <w:spacing w:val="0"/>
                <w:szCs w:val="18"/>
                <w:lang w:eastAsia="en-US"/>
              </w:rPr>
              <w:t xml:space="preserve">ook </w:t>
            </w:r>
            <w:r w:rsidRPr="004E74A6">
              <w:rPr>
                <w:rFonts w:ascii="Arial" w:eastAsia="Calibri" w:hAnsi="Arial" w:cs="Arial"/>
                <w:bCs/>
                <w:color w:val="000000"/>
                <w:spacing w:val="0"/>
                <w:szCs w:val="18"/>
                <w:lang w:eastAsia="en-US"/>
              </w:rPr>
              <w:t>Format kerncompetenties.</w:t>
            </w:r>
          </w:p>
        </w:tc>
      </w:tr>
      <w:tr w:rsidR="00D810F0" w:rsidRPr="004E74A6" w14:paraId="2F32AC67" w14:textId="77777777" w:rsidTr="00B5613C">
        <w:tc>
          <w:tcPr>
            <w:tcW w:w="2722" w:type="dxa"/>
            <w:shd w:val="clear" w:color="auto" w:fill="auto"/>
          </w:tcPr>
          <w:p w14:paraId="3A2DA706" w14:textId="05A8A846"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G1 Kwalitatieve gunningcriteria</w:t>
            </w:r>
          </w:p>
        </w:tc>
        <w:tc>
          <w:tcPr>
            <w:tcW w:w="2899" w:type="dxa"/>
          </w:tcPr>
          <w:p w14:paraId="046D5EF6" w14:textId="4DD71059"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Inschrijver</w:t>
            </w:r>
          </w:p>
        </w:tc>
        <w:tc>
          <w:tcPr>
            <w:tcW w:w="2913" w:type="dxa"/>
            <w:shd w:val="clear" w:color="auto" w:fill="auto"/>
          </w:tcPr>
          <w:p w14:paraId="72E0A54F" w14:textId="12A20F1E" w:rsidR="00D810F0" w:rsidRPr="004E74A6" w:rsidRDefault="00D21806" w:rsidP="00510C41">
            <w:pPr>
              <w:spacing w:line="240" w:lineRule="auto"/>
              <w:rPr>
                <w:rFonts w:ascii="Arial" w:hAnsi="Arial" w:cs="Arial"/>
                <w:szCs w:val="18"/>
              </w:rPr>
            </w:pPr>
            <w:r w:rsidRPr="00D21806">
              <w:rPr>
                <w:rFonts w:ascii="Arial" w:hAnsi="Arial" w:cs="Arial"/>
                <w:szCs w:val="18"/>
              </w:rPr>
              <w:t xml:space="preserve">Schriftelijke reactie per </w:t>
            </w:r>
            <w:proofErr w:type="spellStart"/>
            <w:r w:rsidRPr="00D21806">
              <w:rPr>
                <w:rFonts w:ascii="Arial" w:hAnsi="Arial" w:cs="Arial"/>
                <w:szCs w:val="18"/>
              </w:rPr>
              <w:t>subgunningscriterium</w:t>
            </w:r>
            <w:proofErr w:type="spellEnd"/>
            <w:r w:rsidRPr="00D21806">
              <w:rPr>
                <w:rFonts w:ascii="Arial" w:hAnsi="Arial" w:cs="Arial"/>
                <w:szCs w:val="18"/>
              </w:rPr>
              <w:t xml:space="preserve"> conform vereisten en deze bijvoegen.</w:t>
            </w:r>
          </w:p>
        </w:tc>
      </w:tr>
      <w:tr w:rsidR="00D810F0" w:rsidRPr="004E74A6" w14:paraId="5502F620" w14:textId="77777777" w:rsidTr="00B5613C">
        <w:tc>
          <w:tcPr>
            <w:tcW w:w="2722" w:type="dxa"/>
            <w:shd w:val="clear" w:color="auto" w:fill="auto"/>
          </w:tcPr>
          <w:p w14:paraId="756B086F" w14:textId="68DD1CD9"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G2 Prijs</w:t>
            </w:r>
          </w:p>
        </w:tc>
        <w:tc>
          <w:tcPr>
            <w:tcW w:w="2899" w:type="dxa"/>
          </w:tcPr>
          <w:p w14:paraId="262F746D" w14:textId="2DC50C26" w:rsidR="00D810F0" w:rsidRPr="004E74A6" w:rsidRDefault="00D810F0"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Inschrijver</w:t>
            </w:r>
          </w:p>
        </w:tc>
        <w:tc>
          <w:tcPr>
            <w:tcW w:w="2913" w:type="dxa"/>
            <w:shd w:val="clear" w:color="auto" w:fill="auto"/>
          </w:tcPr>
          <w:p w14:paraId="059234DF" w14:textId="65160CC5" w:rsidR="00D810F0" w:rsidRPr="004E74A6" w:rsidRDefault="00D810F0" w:rsidP="00510C41">
            <w:pPr>
              <w:spacing w:line="240" w:lineRule="auto"/>
              <w:rPr>
                <w:rFonts w:ascii="Arial" w:eastAsia="Calibri" w:hAnsi="Arial" w:cs="Arial"/>
                <w:bCs/>
                <w:color w:val="000000"/>
                <w:spacing w:val="0"/>
                <w:szCs w:val="18"/>
                <w:lang w:eastAsia="en-US"/>
              </w:rPr>
            </w:pPr>
            <w:r w:rsidRPr="004E74A6">
              <w:rPr>
                <w:rFonts w:ascii="Arial" w:hAnsi="Arial" w:cs="Arial"/>
                <w:sz w:val="16"/>
                <w:szCs w:val="16"/>
              </w:rPr>
              <w:t xml:space="preserve">Inschrijfbiljet (PDF) / Inschrijfstaat (PDF en </w:t>
            </w:r>
            <w:proofErr w:type="spellStart"/>
            <w:r w:rsidRPr="004E74A6">
              <w:rPr>
                <w:rFonts w:ascii="Arial" w:hAnsi="Arial" w:cs="Arial"/>
                <w:sz w:val="16"/>
                <w:szCs w:val="16"/>
              </w:rPr>
              <w:t>xls</w:t>
            </w:r>
            <w:proofErr w:type="spellEnd"/>
            <w:r w:rsidRPr="004E74A6">
              <w:rPr>
                <w:rFonts w:ascii="Arial" w:hAnsi="Arial" w:cs="Arial"/>
                <w:sz w:val="16"/>
                <w:szCs w:val="16"/>
              </w:rPr>
              <w:t>(x)), invullen, rechtsgeldig ondertekenen en invoegen.</w:t>
            </w:r>
          </w:p>
        </w:tc>
      </w:tr>
    </w:tbl>
    <w:p w14:paraId="6DA8FC6B" w14:textId="77777777" w:rsidR="00975AE2" w:rsidRPr="004E74A6" w:rsidRDefault="00975AE2" w:rsidP="00510C41">
      <w:pPr>
        <w:spacing w:line="240" w:lineRule="auto"/>
        <w:rPr>
          <w:rFonts w:ascii="Arial" w:eastAsia="Calibri" w:hAnsi="Arial" w:cs="Arial"/>
          <w:spacing w:val="0"/>
          <w:szCs w:val="18"/>
          <w:lang w:eastAsia="en-US"/>
        </w:rPr>
      </w:pPr>
    </w:p>
    <w:tbl>
      <w:tblPr>
        <w:tblW w:w="856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firstRow="1" w:lastRow="1" w:firstColumn="1" w:lastColumn="1" w:noHBand="0" w:noVBand="0"/>
      </w:tblPr>
      <w:tblGrid>
        <w:gridCol w:w="3573"/>
        <w:gridCol w:w="4968"/>
        <w:gridCol w:w="22"/>
      </w:tblGrid>
      <w:tr w:rsidR="00975AE2" w:rsidRPr="004E74A6" w14:paraId="3E3ED1DD" w14:textId="77777777" w:rsidTr="00B505C5">
        <w:trPr>
          <w:gridAfter w:val="1"/>
          <w:wAfter w:w="22" w:type="dxa"/>
        </w:trPr>
        <w:tc>
          <w:tcPr>
            <w:tcW w:w="8541" w:type="dxa"/>
            <w:gridSpan w:val="2"/>
            <w:shd w:val="clear" w:color="auto" w:fill="B8CCE4"/>
          </w:tcPr>
          <w:p w14:paraId="22053E96" w14:textId="77777777" w:rsidR="00975AE2" w:rsidRPr="004E74A6" w:rsidRDefault="00975AE2" w:rsidP="00510C41">
            <w:pPr>
              <w:spacing w:line="240" w:lineRule="auto"/>
              <w:rPr>
                <w:rFonts w:ascii="Arial" w:eastAsia="Calibri" w:hAnsi="Arial" w:cs="Arial"/>
                <w:b/>
                <w:spacing w:val="0"/>
                <w:szCs w:val="18"/>
                <w:lang w:eastAsia="en-US"/>
              </w:rPr>
            </w:pPr>
            <w:r w:rsidRPr="004E74A6">
              <w:rPr>
                <w:rFonts w:ascii="Arial" w:eastAsia="Calibri" w:hAnsi="Arial" w:cs="Arial"/>
                <w:b/>
                <w:spacing w:val="0"/>
                <w:szCs w:val="18"/>
                <w:lang w:eastAsia="en-US"/>
              </w:rPr>
              <w:t>Aan te leveren na een verzoek daartoe door Opdrachtgever</w:t>
            </w:r>
          </w:p>
        </w:tc>
      </w:tr>
      <w:tr w:rsidR="00975AE2" w:rsidRPr="004E74A6" w14:paraId="3B9DB079" w14:textId="77777777" w:rsidTr="00B505C5">
        <w:tc>
          <w:tcPr>
            <w:tcW w:w="3573" w:type="dxa"/>
            <w:shd w:val="clear" w:color="auto" w:fill="D9D9D9" w:themeFill="background1" w:themeFillShade="D9"/>
            <w:vAlign w:val="center"/>
          </w:tcPr>
          <w:p w14:paraId="0B05EF2B" w14:textId="77777777"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Omschrijving</w:t>
            </w:r>
          </w:p>
        </w:tc>
        <w:tc>
          <w:tcPr>
            <w:tcW w:w="4990" w:type="dxa"/>
            <w:gridSpan w:val="2"/>
            <w:shd w:val="clear" w:color="auto" w:fill="D9D9D9" w:themeFill="background1" w:themeFillShade="D9"/>
            <w:vAlign w:val="center"/>
          </w:tcPr>
          <w:p w14:paraId="7DB4FCF7" w14:textId="77777777"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Over te leggen door:</w:t>
            </w:r>
          </w:p>
          <w:p w14:paraId="2359805A" w14:textId="1CDC2A6B" w:rsidR="00975AE2" w:rsidRPr="004E74A6" w:rsidRDefault="00975AE2" w:rsidP="00510C41">
            <w:pPr>
              <w:spacing w:line="240" w:lineRule="auto"/>
              <w:rPr>
                <w:rFonts w:ascii="Arial" w:eastAsia="Calibri" w:hAnsi="Arial" w:cs="Arial"/>
                <w:i/>
                <w:spacing w:val="0"/>
                <w:szCs w:val="18"/>
                <w:lang w:eastAsia="en-US"/>
              </w:rPr>
            </w:pPr>
            <w:r w:rsidRPr="004E74A6">
              <w:rPr>
                <w:rFonts w:ascii="Arial" w:eastAsia="Calibri" w:hAnsi="Arial" w:cs="Arial"/>
                <w:i/>
                <w:spacing w:val="0"/>
                <w:szCs w:val="18"/>
                <w:lang w:eastAsia="en-US"/>
              </w:rPr>
              <w:t xml:space="preserve">(Inschrijver / </w:t>
            </w:r>
            <w:proofErr w:type="spellStart"/>
            <w:r w:rsidRPr="004E74A6">
              <w:rPr>
                <w:rFonts w:ascii="Arial" w:eastAsia="Calibri" w:hAnsi="Arial" w:cs="Arial"/>
                <w:i/>
                <w:spacing w:val="0"/>
                <w:szCs w:val="18"/>
                <w:lang w:eastAsia="en-US"/>
              </w:rPr>
              <w:t>combinanten</w:t>
            </w:r>
            <w:proofErr w:type="spellEnd"/>
            <w:r w:rsidRPr="004E74A6">
              <w:rPr>
                <w:rFonts w:ascii="Arial" w:eastAsia="Calibri" w:hAnsi="Arial" w:cs="Arial"/>
                <w:i/>
                <w:spacing w:val="0"/>
                <w:szCs w:val="18"/>
                <w:lang w:eastAsia="en-US"/>
              </w:rPr>
              <w:t xml:space="preserve"> / onderaannemers indien op hen een beroep op Derden wordt gedaan om te voldoen aan geschiktheidseisen)</w:t>
            </w:r>
          </w:p>
        </w:tc>
      </w:tr>
      <w:tr w:rsidR="00975AE2" w:rsidRPr="004E74A6" w14:paraId="03594D46" w14:textId="77777777" w:rsidTr="00B505C5">
        <w:tc>
          <w:tcPr>
            <w:tcW w:w="3573" w:type="dxa"/>
            <w:shd w:val="clear" w:color="auto" w:fill="auto"/>
          </w:tcPr>
          <w:p w14:paraId="2B87D924" w14:textId="77777777"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Gedragsverklaring aanbesteden</w:t>
            </w:r>
          </w:p>
        </w:tc>
        <w:tc>
          <w:tcPr>
            <w:tcW w:w="4990" w:type="dxa"/>
            <w:gridSpan w:val="2"/>
          </w:tcPr>
          <w:p w14:paraId="15A202FC" w14:textId="1BA53A6C"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 xml:space="preserve">Inschrijver / alle </w:t>
            </w:r>
            <w:proofErr w:type="spellStart"/>
            <w:r w:rsidRPr="004E74A6">
              <w:rPr>
                <w:rFonts w:ascii="Arial" w:eastAsia="Calibri" w:hAnsi="Arial" w:cs="Arial"/>
                <w:spacing w:val="0"/>
                <w:szCs w:val="18"/>
                <w:lang w:eastAsia="en-US"/>
              </w:rPr>
              <w:t>combinanten</w:t>
            </w:r>
            <w:proofErr w:type="spellEnd"/>
            <w:r w:rsidRPr="004E74A6">
              <w:rPr>
                <w:rFonts w:ascii="Arial" w:eastAsia="Calibri" w:hAnsi="Arial" w:cs="Arial"/>
                <w:spacing w:val="0"/>
                <w:szCs w:val="18"/>
                <w:lang w:eastAsia="en-US"/>
              </w:rPr>
              <w:t xml:space="preserve"> / alle betreffende onderaannemers</w:t>
            </w:r>
          </w:p>
        </w:tc>
      </w:tr>
      <w:tr w:rsidR="00975AE2" w:rsidRPr="004E74A6" w14:paraId="208BFD2A" w14:textId="77777777" w:rsidTr="00B505C5">
        <w:tc>
          <w:tcPr>
            <w:tcW w:w="3573" w:type="dxa"/>
            <w:shd w:val="clear" w:color="auto" w:fill="auto"/>
          </w:tcPr>
          <w:p w14:paraId="13F63419" w14:textId="77777777"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Verklaring belasting en sociale premies</w:t>
            </w:r>
          </w:p>
        </w:tc>
        <w:tc>
          <w:tcPr>
            <w:tcW w:w="4990" w:type="dxa"/>
            <w:gridSpan w:val="2"/>
          </w:tcPr>
          <w:p w14:paraId="6739695D" w14:textId="0852CBE8" w:rsidR="00975AE2" w:rsidRPr="004E74A6" w:rsidRDefault="00975AE2" w:rsidP="00510C41">
            <w:p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 xml:space="preserve">Inschrijver / alle </w:t>
            </w:r>
            <w:proofErr w:type="spellStart"/>
            <w:r w:rsidRPr="004E74A6">
              <w:rPr>
                <w:rFonts w:ascii="Arial" w:eastAsia="Calibri" w:hAnsi="Arial" w:cs="Arial"/>
                <w:spacing w:val="0"/>
                <w:szCs w:val="18"/>
                <w:lang w:eastAsia="en-US"/>
              </w:rPr>
              <w:t>combinanten</w:t>
            </w:r>
            <w:proofErr w:type="spellEnd"/>
          </w:p>
        </w:tc>
      </w:tr>
    </w:tbl>
    <w:p w14:paraId="0B251797" w14:textId="42E5DFA6" w:rsidR="000C130B" w:rsidRPr="004E74A6" w:rsidRDefault="006267EB" w:rsidP="00510C41">
      <w:pPr>
        <w:pStyle w:val="Kop1"/>
        <w:numPr>
          <w:ilvl w:val="0"/>
          <w:numId w:val="0"/>
        </w:numPr>
        <w:spacing w:line="240" w:lineRule="auto"/>
        <w:rPr>
          <w:rFonts w:ascii="Arial" w:hAnsi="Arial" w:cs="Arial"/>
          <w:sz w:val="22"/>
          <w:szCs w:val="22"/>
        </w:rPr>
      </w:pPr>
      <w:bookmarkStart w:id="143" w:name="_Toc12976887"/>
      <w:bookmarkStart w:id="144" w:name="_Toc141265892"/>
      <w:r w:rsidRPr="004E74A6">
        <w:rPr>
          <w:rFonts w:ascii="Arial" w:hAnsi="Arial" w:cs="Arial"/>
          <w:sz w:val="22"/>
          <w:szCs w:val="22"/>
        </w:rPr>
        <w:lastRenderedPageBreak/>
        <w:t>Bijlage 1</w:t>
      </w:r>
      <w:r w:rsidR="009C5DFD" w:rsidRPr="004E74A6">
        <w:rPr>
          <w:rFonts w:ascii="Arial" w:hAnsi="Arial" w:cs="Arial"/>
          <w:sz w:val="22"/>
          <w:szCs w:val="22"/>
        </w:rPr>
        <w:t>a</w:t>
      </w:r>
      <w:r w:rsidRPr="004E74A6">
        <w:rPr>
          <w:rFonts w:ascii="Arial" w:hAnsi="Arial" w:cs="Arial"/>
          <w:sz w:val="22"/>
          <w:szCs w:val="22"/>
        </w:rPr>
        <w:t xml:space="preserve"> Inschrijvingsbiljet</w:t>
      </w:r>
      <w:bookmarkEnd w:id="143"/>
      <w:bookmarkEnd w:id="144"/>
    </w:p>
    <w:p w14:paraId="594A22F4" w14:textId="77777777" w:rsidR="006267EB" w:rsidRPr="004E74A6" w:rsidRDefault="006267EB" w:rsidP="00510C4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0C130B" w:rsidRPr="004E74A6" w14:paraId="478CD66C" w14:textId="77777777" w:rsidTr="00432032">
        <w:tc>
          <w:tcPr>
            <w:tcW w:w="9212" w:type="dxa"/>
          </w:tcPr>
          <w:p w14:paraId="039A7DDC"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hierna te noemen Inschrijvers:</w:t>
            </w:r>
          </w:p>
          <w:p w14:paraId="58DB216F"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699E8839"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a. ________________________________________________________________________  </w:t>
            </w:r>
            <w:r w:rsidRPr="004E74A6">
              <w:rPr>
                <w:rFonts w:ascii="Arial" w:hAnsi="Arial" w:cs="Arial"/>
                <w:i/>
                <w:iCs/>
                <w:spacing w:val="0"/>
                <w:szCs w:val="18"/>
              </w:rPr>
              <w:t>1.</w:t>
            </w:r>
          </w:p>
          <w:p w14:paraId="01DCD7F0"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gevestigd te: __________________________________________________________________________  </w:t>
            </w:r>
            <w:r w:rsidRPr="004E74A6">
              <w:rPr>
                <w:rFonts w:ascii="Arial" w:hAnsi="Arial" w:cs="Arial"/>
                <w:i/>
                <w:iCs/>
                <w:spacing w:val="0"/>
                <w:szCs w:val="18"/>
              </w:rPr>
              <w:t>2.</w:t>
            </w:r>
          </w:p>
          <w:p w14:paraId="1054D4E0"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2177622E"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b. ________________________________________________________________________  </w:t>
            </w:r>
            <w:r w:rsidRPr="004E74A6">
              <w:rPr>
                <w:rFonts w:ascii="Arial" w:hAnsi="Arial" w:cs="Arial"/>
                <w:i/>
                <w:iCs/>
                <w:spacing w:val="0"/>
                <w:szCs w:val="18"/>
              </w:rPr>
              <w:t>1.</w:t>
            </w:r>
          </w:p>
          <w:p w14:paraId="7BFE5028"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gevestigd te: __________________________________________________________________________  </w:t>
            </w:r>
            <w:r w:rsidRPr="004E74A6">
              <w:rPr>
                <w:rFonts w:ascii="Arial" w:hAnsi="Arial" w:cs="Arial"/>
                <w:i/>
                <w:iCs/>
                <w:spacing w:val="0"/>
                <w:szCs w:val="18"/>
              </w:rPr>
              <w:t>2.</w:t>
            </w:r>
          </w:p>
          <w:p w14:paraId="6655F961"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0B4CD8FB"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c. ________________________________________________________________________  </w:t>
            </w:r>
            <w:r w:rsidRPr="004E74A6">
              <w:rPr>
                <w:rFonts w:ascii="Arial" w:hAnsi="Arial" w:cs="Arial"/>
                <w:i/>
                <w:iCs/>
                <w:spacing w:val="0"/>
                <w:szCs w:val="18"/>
              </w:rPr>
              <w:t>1.</w:t>
            </w:r>
          </w:p>
          <w:p w14:paraId="1E2CC763"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gevestigd te: __________________________________________________________________________  </w:t>
            </w:r>
            <w:r w:rsidRPr="004E74A6">
              <w:rPr>
                <w:rFonts w:ascii="Arial" w:hAnsi="Arial" w:cs="Arial"/>
                <w:i/>
                <w:iCs/>
                <w:spacing w:val="0"/>
                <w:szCs w:val="18"/>
              </w:rPr>
              <w:t>2.</w:t>
            </w:r>
          </w:p>
          <w:p w14:paraId="36E9EF44" w14:textId="77777777" w:rsidR="000C130B" w:rsidRPr="004E74A6" w:rsidRDefault="000C130B" w:rsidP="00510C41">
            <w:pPr>
              <w:autoSpaceDE w:val="0"/>
              <w:autoSpaceDN w:val="0"/>
              <w:adjustRightInd w:val="0"/>
              <w:spacing w:line="240" w:lineRule="auto"/>
              <w:rPr>
                <w:rFonts w:ascii="Arial" w:hAnsi="Arial" w:cs="Arial"/>
                <w:spacing w:val="0"/>
                <w:szCs w:val="18"/>
              </w:rPr>
            </w:pPr>
          </w:p>
        </w:tc>
      </w:tr>
    </w:tbl>
    <w:p w14:paraId="010ADB75" w14:textId="77777777" w:rsidR="000C130B" w:rsidRPr="004E74A6" w:rsidRDefault="000C130B" w:rsidP="00510C4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0C130B" w:rsidRPr="004E74A6" w14:paraId="3E134E7E" w14:textId="77777777" w:rsidTr="00432032">
        <w:tc>
          <w:tcPr>
            <w:tcW w:w="9212" w:type="dxa"/>
          </w:tcPr>
          <w:p w14:paraId="1891D266" w14:textId="730762D9"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 xml:space="preserve">verklaart (verklaren) zich door ondertekening dezes bereid de uitvoering van project </w:t>
            </w:r>
            <w:r w:rsidR="00B5613C">
              <w:rPr>
                <w:rFonts w:ascii="Arial" w:hAnsi="Arial" w:cs="Arial"/>
                <w:spacing w:val="0"/>
                <w:szCs w:val="18"/>
              </w:rPr>
              <w:t>20279</w:t>
            </w:r>
            <w:r w:rsidRPr="004E74A6">
              <w:rPr>
                <w:rFonts w:ascii="Arial" w:hAnsi="Arial" w:cs="Arial"/>
                <w:spacing w:val="0"/>
                <w:szCs w:val="18"/>
              </w:rPr>
              <w:t xml:space="preserve"> aan te nemen voor </w:t>
            </w:r>
            <w:r w:rsidR="008C6DE3">
              <w:rPr>
                <w:rFonts w:ascii="Arial" w:hAnsi="Arial" w:cs="Arial"/>
                <w:spacing w:val="0"/>
                <w:szCs w:val="18"/>
              </w:rPr>
              <w:t xml:space="preserve">het </w:t>
            </w:r>
            <w:r w:rsidR="008C6DE3" w:rsidRPr="0093429D">
              <w:rPr>
                <w:rFonts w:ascii="Arial" w:hAnsi="Arial" w:cs="Arial"/>
                <w:spacing w:val="0"/>
                <w:szCs w:val="18"/>
              </w:rPr>
              <w:t>fictieve</w:t>
            </w:r>
            <w:r w:rsidR="008C6DE3">
              <w:rPr>
                <w:rFonts w:ascii="Arial" w:hAnsi="Arial" w:cs="Arial"/>
                <w:spacing w:val="0"/>
                <w:szCs w:val="18"/>
              </w:rPr>
              <w:t xml:space="preserve"> </w:t>
            </w:r>
            <w:r w:rsidRPr="004E74A6">
              <w:rPr>
                <w:rFonts w:ascii="Arial" w:hAnsi="Arial" w:cs="Arial"/>
                <w:spacing w:val="0"/>
                <w:szCs w:val="18"/>
              </w:rPr>
              <w:t>bedrag, de omzetbelasting daarin niet inbegrepen, van:</w:t>
            </w:r>
          </w:p>
          <w:p w14:paraId="2D41640E"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3</w:t>
            </w:r>
          </w:p>
          <w:p w14:paraId="40A839A0"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4</w:t>
            </w:r>
          </w:p>
          <w:p w14:paraId="10B78ABA"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Het ter zake van de omzet belasting verschuldigde bedrag bedraagt:</w:t>
            </w:r>
          </w:p>
          <w:p w14:paraId="6C51CA66"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3</w:t>
            </w:r>
          </w:p>
          <w:p w14:paraId="18CE9A2D"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4</w:t>
            </w:r>
          </w:p>
          <w:p w14:paraId="48FD7236" w14:textId="77777777" w:rsidR="000C130B" w:rsidRPr="004E74A6" w:rsidRDefault="000C130B" w:rsidP="00510C41">
            <w:pPr>
              <w:autoSpaceDE w:val="0"/>
              <w:autoSpaceDN w:val="0"/>
              <w:adjustRightInd w:val="0"/>
              <w:spacing w:line="240" w:lineRule="auto"/>
              <w:rPr>
                <w:rFonts w:ascii="Arial" w:hAnsi="Arial" w:cs="Arial"/>
                <w:spacing w:val="0"/>
                <w:szCs w:val="18"/>
              </w:rPr>
            </w:pPr>
          </w:p>
        </w:tc>
      </w:tr>
    </w:tbl>
    <w:p w14:paraId="05B71F8E" w14:textId="77777777" w:rsidR="000C130B" w:rsidRPr="004E74A6" w:rsidRDefault="000C130B" w:rsidP="00510C4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0C130B" w:rsidRPr="004E74A6" w14:paraId="7DDC5581" w14:textId="77777777" w:rsidTr="00432032">
        <w:tc>
          <w:tcPr>
            <w:tcW w:w="9212" w:type="dxa"/>
          </w:tcPr>
          <w:p w14:paraId="5D422DA7" w14:textId="5408584A"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door de Inschrijver(s) op te geven verrekenprijzen/</w:t>
            </w:r>
            <w:r w:rsidR="008C6DE3">
              <w:rPr>
                <w:rFonts w:ascii="Arial" w:hAnsi="Arial" w:cs="Arial"/>
                <w:spacing w:val="0"/>
                <w:szCs w:val="18"/>
              </w:rPr>
              <w:t xml:space="preserve">all-in </w:t>
            </w:r>
            <w:r w:rsidRPr="004E74A6">
              <w:rPr>
                <w:rFonts w:ascii="Arial" w:hAnsi="Arial" w:cs="Arial"/>
                <w:spacing w:val="0"/>
                <w:szCs w:val="18"/>
              </w:rPr>
              <w:t>uurtarieven, waarin geen bedragen voor omzet-</w:t>
            </w:r>
          </w:p>
          <w:p w14:paraId="4EDE39CE"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belasting zijn begrepen, zijn vermeld op de bijgaande ondertekende Inschrijfstaat</w:t>
            </w:r>
          </w:p>
          <w:p w14:paraId="3E5C8162" w14:textId="77777777" w:rsidR="000C130B" w:rsidRPr="004E74A6" w:rsidRDefault="000C130B" w:rsidP="00510C41">
            <w:pPr>
              <w:autoSpaceDE w:val="0"/>
              <w:autoSpaceDN w:val="0"/>
              <w:adjustRightInd w:val="0"/>
              <w:spacing w:line="240" w:lineRule="auto"/>
              <w:rPr>
                <w:rFonts w:ascii="Arial" w:hAnsi="Arial" w:cs="Arial"/>
                <w:spacing w:val="0"/>
                <w:szCs w:val="18"/>
              </w:rPr>
            </w:pPr>
          </w:p>
        </w:tc>
      </w:tr>
      <w:tr w:rsidR="000C130B" w:rsidRPr="004E74A6" w14:paraId="531D468F" w14:textId="77777777" w:rsidTr="00432032">
        <w:tc>
          <w:tcPr>
            <w:tcW w:w="9212" w:type="dxa"/>
          </w:tcPr>
          <w:p w14:paraId="08C92BF4"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Inschrijvers wijzen als gemachtigde om hen in alle zaken in het kader van de Inschrijving en de</w:t>
            </w:r>
          </w:p>
          <w:p w14:paraId="28A7ED4F"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uitvoering van de Opdracht te vertegenwoordigen aan de hierboven onder “a.” genoemde Inschrijver.</w:t>
            </w:r>
          </w:p>
          <w:p w14:paraId="4D47B5FB" w14:textId="77777777" w:rsidR="000C130B" w:rsidRPr="004E74A6" w:rsidRDefault="000C130B" w:rsidP="00510C41">
            <w:pPr>
              <w:autoSpaceDE w:val="0"/>
              <w:autoSpaceDN w:val="0"/>
              <w:adjustRightInd w:val="0"/>
              <w:spacing w:line="240" w:lineRule="auto"/>
              <w:rPr>
                <w:rFonts w:ascii="Arial" w:hAnsi="Arial" w:cs="Arial"/>
                <w:spacing w:val="0"/>
                <w:szCs w:val="18"/>
              </w:rPr>
            </w:pPr>
          </w:p>
        </w:tc>
      </w:tr>
      <w:tr w:rsidR="000C130B" w:rsidRPr="004E74A6" w14:paraId="3C1FEE69" w14:textId="77777777" w:rsidTr="00432032">
        <w:tc>
          <w:tcPr>
            <w:tcW w:w="9212" w:type="dxa"/>
          </w:tcPr>
          <w:p w14:paraId="3E4ACB0E" w14:textId="4C1844AF"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Inschrijver(s) verklaart (verklaren) deze aanbieding te doen overeenkomstig de bepalingen van de Aanbestedingswet 2012 en met inachtneming van de bepalingen en de gegevens zoals deze zijn omschreven in de aankondiging, het bestek of beschrijvend document, de nota van inlichting(en) en/of het proces-verbaal van aanwijzing.</w:t>
            </w:r>
          </w:p>
          <w:p w14:paraId="565CAB2E" w14:textId="77777777" w:rsidR="000C130B" w:rsidRPr="004E74A6" w:rsidRDefault="000C130B" w:rsidP="00510C41">
            <w:pPr>
              <w:autoSpaceDE w:val="0"/>
              <w:autoSpaceDN w:val="0"/>
              <w:adjustRightInd w:val="0"/>
              <w:spacing w:line="240" w:lineRule="auto"/>
              <w:rPr>
                <w:rFonts w:ascii="Arial" w:hAnsi="Arial" w:cs="Arial"/>
                <w:spacing w:val="0"/>
                <w:szCs w:val="18"/>
              </w:rPr>
            </w:pPr>
          </w:p>
        </w:tc>
      </w:tr>
    </w:tbl>
    <w:p w14:paraId="3009FECC" w14:textId="77777777" w:rsidR="000C130B" w:rsidRPr="004E74A6" w:rsidRDefault="000C130B" w:rsidP="00510C4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0C130B" w:rsidRPr="004E74A6" w14:paraId="69C3C56B" w14:textId="77777777" w:rsidTr="00432032">
        <w:tc>
          <w:tcPr>
            <w:tcW w:w="9212" w:type="dxa"/>
          </w:tcPr>
          <w:p w14:paraId="0A80AAFC"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052C34FB"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Gedaan te ______________________________ (plaats) de _________________________ (datum)</w:t>
            </w:r>
          </w:p>
          <w:p w14:paraId="0BF933D7"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72466A7C"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Inschrijver(s)</w:t>
            </w:r>
          </w:p>
          <w:p w14:paraId="12701DC5"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7232D8D1"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a. _______________________ b. _______________________ c. _______________________ (handtekening)</w:t>
            </w:r>
          </w:p>
          <w:p w14:paraId="23B4CA5B" w14:textId="77777777" w:rsidR="000C130B" w:rsidRPr="004E74A6" w:rsidRDefault="000C130B" w:rsidP="00510C41">
            <w:pPr>
              <w:autoSpaceDE w:val="0"/>
              <w:autoSpaceDN w:val="0"/>
              <w:adjustRightInd w:val="0"/>
              <w:spacing w:line="240" w:lineRule="auto"/>
              <w:rPr>
                <w:rFonts w:ascii="Arial" w:hAnsi="Arial" w:cs="Arial"/>
                <w:spacing w:val="0"/>
                <w:szCs w:val="18"/>
              </w:rPr>
            </w:pPr>
          </w:p>
        </w:tc>
      </w:tr>
    </w:tbl>
    <w:p w14:paraId="16799B33"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5243BAA2" w14:textId="77777777" w:rsidR="000C130B" w:rsidRPr="004E74A6" w:rsidRDefault="000C130B" w:rsidP="00510C41">
      <w:pPr>
        <w:autoSpaceDE w:val="0"/>
        <w:autoSpaceDN w:val="0"/>
        <w:adjustRightInd w:val="0"/>
        <w:spacing w:line="240" w:lineRule="auto"/>
        <w:rPr>
          <w:rFonts w:ascii="Arial" w:hAnsi="Arial" w:cs="Arial"/>
          <w:spacing w:val="0"/>
          <w:szCs w:val="18"/>
        </w:rPr>
      </w:pPr>
    </w:p>
    <w:p w14:paraId="0B5BC128" w14:textId="77777777" w:rsidR="000C130B" w:rsidRPr="004E74A6" w:rsidRDefault="000C130B" w:rsidP="00510C41">
      <w:pPr>
        <w:autoSpaceDE w:val="0"/>
        <w:autoSpaceDN w:val="0"/>
        <w:adjustRightInd w:val="0"/>
        <w:spacing w:line="240" w:lineRule="auto"/>
        <w:rPr>
          <w:rFonts w:ascii="Arial" w:hAnsi="Arial" w:cs="Arial"/>
          <w:i/>
          <w:iCs/>
          <w:spacing w:val="0"/>
          <w:szCs w:val="18"/>
        </w:rPr>
      </w:pPr>
      <w:r w:rsidRPr="004E74A6">
        <w:rPr>
          <w:rFonts w:ascii="Arial" w:hAnsi="Arial" w:cs="Arial"/>
          <w:i/>
          <w:iCs/>
          <w:spacing w:val="0"/>
          <w:szCs w:val="18"/>
        </w:rPr>
        <w:t>Toelichting</w:t>
      </w:r>
    </w:p>
    <w:p w14:paraId="5A0DC903"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i/>
          <w:iCs/>
          <w:spacing w:val="0"/>
          <w:szCs w:val="18"/>
        </w:rPr>
        <w:t xml:space="preserve">1. </w:t>
      </w:r>
      <w:r w:rsidRPr="004E74A6">
        <w:rPr>
          <w:rFonts w:ascii="Arial" w:hAnsi="Arial" w:cs="Arial"/>
          <w:spacing w:val="0"/>
          <w:szCs w:val="18"/>
        </w:rPr>
        <w:t>Bij een natuurlijk persoon naam en voornamen voluit, bij een rechtspersoon de statutaire naam.</w:t>
      </w:r>
    </w:p>
    <w:p w14:paraId="5DE55BBE"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i/>
          <w:iCs/>
          <w:spacing w:val="0"/>
          <w:szCs w:val="18"/>
        </w:rPr>
        <w:t xml:space="preserve">2. </w:t>
      </w:r>
      <w:r w:rsidRPr="004E74A6">
        <w:rPr>
          <w:rFonts w:ascii="Arial" w:hAnsi="Arial" w:cs="Arial"/>
          <w:spacing w:val="0"/>
          <w:szCs w:val="18"/>
        </w:rPr>
        <w:t xml:space="preserve">Bij een natuurlijk persoon de woonplaats, bij een rechtspersoon de vestigingsplaats, met volledig adres en </w:t>
      </w:r>
      <w:proofErr w:type="spellStart"/>
      <w:r w:rsidRPr="004E74A6">
        <w:rPr>
          <w:rFonts w:ascii="Arial" w:hAnsi="Arial" w:cs="Arial"/>
          <w:spacing w:val="0"/>
          <w:szCs w:val="18"/>
        </w:rPr>
        <w:t>zonodig</w:t>
      </w:r>
      <w:proofErr w:type="spellEnd"/>
      <w:r w:rsidRPr="004E74A6">
        <w:rPr>
          <w:rFonts w:ascii="Arial" w:hAnsi="Arial" w:cs="Arial"/>
          <w:spacing w:val="0"/>
          <w:szCs w:val="18"/>
        </w:rPr>
        <w:t xml:space="preserve"> vermelding van de provincie en het land.</w:t>
      </w:r>
    </w:p>
    <w:p w14:paraId="42FD7831" w14:textId="77777777" w:rsidR="000C130B" w:rsidRPr="004E74A6" w:rsidRDefault="000C130B" w:rsidP="00510C41">
      <w:pPr>
        <w:autoSpaceDE w:val="0"/>
        <w:autoSpaceDN w:val="0"/>
        <w:adjustRightInd w:val="0"/>
        <w:spacing w:line="240" w:lineRule="auto"/>
        <w:rPr>
          <w:rFonts w:ascii="Arial" w:hAnsi="Arial" w:cs="Arial"/>
          <w:spacing w:val="0"/>
          <w:szCs w:val="18"/>
        </w:rPr>
      </w:pPr>
      <w:r w:rsidRPr="004E74A6">
        <w:rPr>
          <w:rFonts w:ascii="Arial" w:hAnsi="Arial" w:cs="Arial"/>
          <w:i/>
          <w:iCs/>
          <w:spacing w:val="0"/>
          <w:szCs w:val="18"/>
        </w:rPr>
        <w:t xml:space="preserve">3. </w:t>
      </w:r>
      <w:r w:rsidRPr="004E74A6">
        <w:rPr>
          <w:rFonts w:ascii="Arial" w:hAnsi="Arial" w:cs="Arial"/>
          <w:spacing w:val="0"/>
          <w:szCs w:val="18"/>
        </w:rPr>
        <w:t>Bedrag in cijfers.</w:t>
      </w:r>
    </w:p>
    <w:p w14:paraId="10F8C66C" w14:textId="77777777" w:rsidR="000C130B" w:rsidRPr="004E74A6" w:rsidRDefault="000C130B" w:rsidP="00510C41">
      <w:pPr>
        <w:spacing w:line="240" w:lineRule="auto"/>
        <w:rPr>
          <w:rFonts w:ascii="Arial" w:hAnsi="Arial" w:cs="Arial"/>
          <w:b/>
          <w:spacing w:val="0"/>
          <w:szCs w:val="18"/>
        </w:rPr>
      </w:pPr>
      <w:r w:rsidRPr="004E74A6">
        <w:rPr>
          <w:rFonts w:ascii="Arial" w:hAnsi="Arial" w:cs="Arial"/>
          <w:i/>
          <w:iCs/>
          <w:spacing w:val="0"/>
          <w:szCs w:val="18"/>
        </w:rPr>
        <w:t xml:space="preserve">4. </w:t>
      </w:r>
      <w:r w:rsidRPr="004E74A6">
        <w:rPr>
          <w:rFonts w:ascii="Arial" w:hAnsi="Arial" w:cs="Arial"/>
          <w:spacing w:val="0"/>
          <w:szCs w:val="18"/>
        </w:rPr>
        <w:t>Bedrag in letters.</w:t>
      </w:r>
    </w:p>
    <w:p w14:paraId="725EA14B" w14:textId="35EDE5D4" w:rsidR="00BA5F5C" w:rsidRPr="004E74A6" w:rsidRDefault="00BA5F5C" w:rsidP="00510C41">
      <w:pPr>
        <w:spacing w:line="240" w:lineRule="auto"/>
        <w:rPr>
          <w:rFonts w:ascii="Arial" w:hAnsi="Arial" w:cs="Arial"/>
          <w:caps/>
          <w:sz w:val="24"/>
          <w:szCs w:val="18"/>
          <w:highlight w:val="cyan"/>
        </w:rPr>
      </w:pPr>
      <w:r w:rsidRPr="004E74A6">
        <w:rPr>
          <w:rFonts w:ascii="Arial" w:hAnsi="Arial" w:cs="Arial"/>
          <w:caps/>
          <w:sz w:val="24"/>
          <w:szCs w:val="18"/>
          <w:highlight w:val="cyan"/>
        </w:rPr>
        <w:br w:type="page"/>
      </w:r>
    </w:p>
    <w:p w14:paraId="41480077" w14:textId="73EE4819" w:rsidR="00C52222" w:rsidRPr="002D74A9" w:rsidRDefault="00C52222" w:rsidP="00510C41">
      <w:pPr>
        <w:pStyle w:val="Kop1"/>
        <w:numPr>
          <w:ilvl w:val="0"/>
          <w:numId w:val="0"/>
        </w:numPr>
        <w:spacing w:line="240" w:lineRule="auto"/>
        <w:rPr>
          <w:rFonts w:ascii="Arial" w:hAnsi="Arial"/>
          <w:b w:val="0"/>
          <w:sz w:val="18"/>
        </w:rPr>
      </w:pPr>
      <w:bookmarkStart w:id="145" w:name="_Toc12976888"/>
      <w:r w:rsidRPr="009E3E2D">
        <w:rPr>
          <w:rFonts w:ascii="Arial" w:hAnsi="Arial" w:cs="Arial"/>
          <w:strike/>
          <w:sz w:val="22"/>
          <w:szCs w:val="22"/>
        </w:rPr>
        <w:lastRenderedPageBreak/>
        <w:t xml:space="preserve"> </w:t>
      </w:r>
      <w:bookmarkStart w:id="146" w:name="_Toc141265893"/>
      <w:r w:rsidR="009C5DFD" w:rsidRPr="009E3E2D">
        <w:rPr>
          <w:rFonts w:ascii="Arial" w:hAnsi="Arial" w:cs="Arial"/>
          <w:sz w:val="22"/>
          <w:szCs w:val="22"/>
        </w:rPr>
        <w:t xml:space="preserve">Bijlage 1b </w:t>
      </w:r>
      <w:r w:rsidR="00D21806">
        <w:rPr>
          <w:rFonts w:ascii="Arial" w:hAnsi="Arial" w:cs="Arial"/>
          <w:sz w:val="22"/>
          <w:szCs w:val="22"/>
        </w:rPr>
        <w:t>I</w:t>
      </w:r>
      <w:r w:rsidR="009C5DFD" w:rsidRPr="009E3E2D">
        <w:rPr>
          <w:rFonts w:ascii="Arial" w:hAnsi="Arial" w:cs="Arial"/>
          <w:sz w:val="22"/>
          <w:szCs w:val="22"/>
        </w:rPr>
        <w:t>nschrijvingsstaat</w:t>
      </w:r>
      <w:r w:rsidR="00BF2FDB">
        <w:rPr>
          <w:rFonts w:ascii="Arial" w:hAnsi="Arial" w:cs="Arial"/>
          <w:sz w:val="22"/>
          <w:szCs w:val="22"/>
        </w:rPr>
        <w:t xml:space="preserve"> project </w:t>
      </w:r>
      <w:r w:rsidR="00B5613C">
        <w:rPr>
          <w:rFonts w:ascii="Arial" w:hAnsi="Arial" w:cs="Arial"/>
          <w:sz w:val="22"/>
          <w:szCs w:val="22"/>
        </w:rPr>
        <w:t>20279</w:t>
      </w:r>
      <w:bookmarkEnd w:id="146"/>
    </w:p>
    <w:p w14:paraId="6BD97550" w14:textId="3ECC6585" w:rsidR="00592D1B" w:rsidRDefault="00592D1B" w:rsidP="00510C41">
      <w:pPr>
        <w:tabs>
          <w:tab w:val="left" w:pos="1860"/>
        </w:tabs>
        <w:spacing w:line="240" w:lineRule="auto"/>
        <w:rPr>
          <w:rFonts w:ascii="Arial" w:hAnsi="Arial" w:cs="Arial"/>
          <w:spacing w:val="0"/>
          <w:szCs w:val="18"/>
        </w:rPr>
      </w:pPr>
      <w:r>
        <w:rPr>
          <w:rFonts w:ascii="Arial" w:hAnsi="Arial" w:cs="Arial"/>
          <w:spacing w:val="0"/>
          <w:szCs w:val="18"/>
        </w:rPr>
        <w:t xml:space="preserve">Inschrijver dient </w:t>
      </w:r>
      <w:r w:rsidR="00DB611C">
        <w:rPr>
          <w:rFonts w:ascii="Arial" w:hAnsi="Arial" w:cs="Arial"/>
          <w:spacing w:val="0"/>
          <w:szCs w:val="18"/>
        </w:rPr>
        <w:t xml:space="preserve">de separaat bij dit document gevoegde Inschrijvingsstaat </w:t>
      </w:r>
      <w:r>
        <w:rPr>
          <w:rFonts w:ascii="Arial" w:hAnsi="Arial" w:cs="Arial"/>
          <w:spacing w:val="0"/>
          <w:szCs w:val="18"/>
        </w:rPr>
        <w:t>in te vullen en deze ingevulde bijlage bij zijn Inschrijving in te voegen.</w:t>
      </w:r>
    </w:p>
    <w:p w14:paraId="10766385" w14:textId="77777777" w:rsidR="00592D1B" w:rsidRDefault="00592D1B" w:rsidP="00510C41">
      <w:pPr>
        <w:tabs>
          <w:tab w:val="left" w:pos="1860"/>
        </w:tabs>
        <w:spacing w:line="240" w:lineRule="auto"/>
        <w:rPr>
          <w:rFonts w:ascii="Arial" w:hAnsi="Arial" w:cs="Arial"/>
          <w:spacing w:val="0"/>
          <w:szCs w:val="18"/>
        </w:rPr>
      </w:pPr>
    </w:p>
    <w:p w14:paraId="28D496B2" w14:textId="7482398B" w:rsidR="00592D1B" w:rsidRDefault="00592D1B" w:rsidP="00510C41">
      <w:pPr>
        <w:tabs>
          <w:tab w:val="left" w:pos="1860"/>
        </w:tabs>
        <w:spacing w:line="240" w:lineRule="auto"/>
        <w:rPr>
          <w:rFonts w:ascii="Arial" w:hAnsi="Arial" w:cs="Arial"/>
          <w:spacing w:val="0"/>
          <w:szCs w:val="18"/>
        </w:rPr>
      </w:pPr>
      <w:r>
        <w:rPr>
          <w:rFonts w:ascii="Arial" w:hAnsi="Arial" w:cs="Arial"/>
          <w:spacing w:val="0"/>
          <w:szCs w:val="18"/>
        </w:rPr>
        <w:t xml:space="preserve">Inschrijver dient de </w:t>
      </w:r>
      <w:r w:rsidRPr="005C7CE4">
        <w:rPr>
          <w:rFonts w:ascii="Arial" w:hAnsi="Arial" w:cs="Arial"/>
          <w:spacing w:val="0"/>
          <w:szCs w:val="18"/>
          <w:highlight w:val="yellow"/>
        </w:rPr>
        <w:t>geel</w:t>
      </w:r>
      <w:r>
        <w:rPr>
          <w:rFonts w:ascii="Arial" w:hAnsi="Arial" w:cs="Arial"/>
          <w:spacing w:val="0"/>
          <w:szCs w:val="18"/>
        </w:rPr>
        <w:t xml:space="preserve"> gearceerde plaatsen in te vullen.</w:t>
      </w:r>
    </w:p>
    <w:p w14:paraId="7778091A" w14:textId="77777777" w:rsidR="00132DDE" w:rsidRDefault="00132DDE" w:rsidP="00510C41">
      <w:pPr>
        <w:spacing w:line="240" w:lineRule="auto"/>
        <w:rPr>
          <w:rFonts w:ascii="Arial" w:hAnsi="Arial" w:cs="Arial"/>
        </w:rPr>
      </w:pPr>
    </w:p>
    <w:p w14:paraId="5BB8468C" w14:textId="7A2DCFC9" w:rsidR="00D52CD5" w:rsidRPr="004E74A6" w:rsidRDefault="006267EB" w:rsidP="00510C41">
      <w:pPr>
        <w:pStyle w:val="Kop1"/>
        <w:numPr>
          <w:ilvl w:val="0"/>
          <w:numId w:val="0"/>
        </w:numPr>
        <w:spacing w:line="240" w:lineRule="auto"/>
        <w:rPr>
          <w:rFonts w:ascii="Arial" w:hAnsi="Arial" w:cs="Arial"/>
          <w:bCs/>
          <w:sz w:val="22"/>
          <w:szCs w:val="22"/>
        </w:rPr>
      </w:pPr>
      <w:bookmarkStart w:id="147" w:name="_Toc141265894"/>
      <w:r w:rsidRPr="004E74A6">
        <w:rPr>
          <w:rFonts w:ascii="Arial" w:hAnsi="Arial" w:cs="Arial"/>
          <w:bCs/>
          <w:sz w:val="22"/>
          <w:szCs w:val="22"/>
        </w:rPr>
        <w:lastRenderedPageBreak/>
        <w:t>Bijlage 2 Wachtkamerovereenkomst</w:t>
      </w:r>
      <w:bookmarkEnd w:id="145"/>
      <w:bookmarkEnd w:id="147"/>
    </w:p>
    <w:p w14:paraId="0781BE21" w14:textId="77777777" w:rsidR="00D52CD5" w:rsidRPr="004E74A6" w:rsidRDefault="00D52CD5" w:rsidP="00510C41">
      <w:pPr>
        <w:spacing w:line="240" w:lineRule="auto"/>
        <w:ind w:right="566"/>
        <w:rPr>
          <w:rFonts w:ascii="Arial" w:hAnsi="Arial" w:cs="Arial"/>
          <w:b/>
          <w:bCs/>
          <w:szCs w:val="18"/>
        </w:rPr>
      </w:pPr>
    </w:p>
    <w:p w14:paraId="553C5687" w14:textId="382E1A6B" w:rsidR="00500DE0" w:rsidRPr="004E74A6" w:rsidRDefault="00500DE0" w:rsidP="00510C41">
      <w:pPr>
        <w:spacing w:line="240" w:lineRule="auto"/>
        <w:ind w:right="566"/>
        <w:rPr>
          <w:rFonts w:ascii="Arial" w:hAnsi="Arial" w:cs="Arial"/>
          <w:b/>
          <w:bCs/>
          <w:szCs w:val="18"/>
        </w:rPr>
      </w:pPr>
      <w:r w:rsidRPr="004E74A6">
        <w:rPr>
          <w:rFonts w:ascii="Arial" w:hAnsi="Arial" w:cs="Arial"/>
          <w:b/>
          <w:bCs/>
          <w:szCs w:val="18"/>
        </w:rPr>
        <w:t>Ondergetekenden:</w:t>
      </w:r>
    </w:p>
    <w:p w14:paraId="06D04B78" w14:textId="77777777" w:rsidR="00500DE0" w:rsidRPr="004E74A6" w:rsidRDefault="00500DE0" w:rsidP="00510C41">
      <w:pPr>
        <w:spacing w:line="240" w:lineRule="auto"/>
        <w:ind w:right="566"/>
        <w:rPr>
          <w:rFonts w:ascii="Arial" w:hAnsi="Arial" w:cs="Arial"/>
          <w:b/>
          <w:bCs/>
          <w:szCs w:val="18"/>
        </w:rPr>
      </w:pPr>
    </w:p>
    <w:p w14:paraId="3B854595" w14:textId="6C806D6A" w:rsidR="006C5907" w:rsidRPr="004E74A6" w:rsidRDefault="00500DE0" w:rsidP="00510C41">
      <w:pPr>
        <w:numPr>
          <w:ilvl w:val="0"/>
          <w:numId w:val="16"/>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noProof/>
          <w:szCs w:val="18"/>
        </w:rPr>
      </w:pPr>
      <w:r w:rsidRPr="004E74A6">
        <w:rPr>
          <w:rFonts w:ascii="Arial" w:hAnsi="Arial" w:cs="Arial"/>
          <w:szCs w:val="18"/>
        </w:rPr>
        <w:t>Provincie Utrecht</w:t>
      </w:r>
      <w:r w:rsidR="00DE78A8">
        <w:rPr>
          <w:rFonts w:ascii="Arial" w:hAnsi="Arial" w:cs="Arial"/>
          <w:szCs w:val="18"/>
        </w:rPr>
        <w:t xml:space="preserve"> </w:t>
      </w:r>
      <w:r w:rsidR="006C5907" w:rsidRPr="004E74A6">
        <w:rPr>
          <w:rFonts w:ascii="Arial" w:hAnsi="Arial" w:cs="Arial"/>
          <w:noProof/>
          <w:szCs w:val="18"/>
        </w:rPr>
        <w:t>(hierna te noemen: Opdrachtgever)</w:t>
      </w:r>
    </w:p>
    <w:p w14:paraId="02CB347B" w14:textId="77777777" w:rsidR="006C5907" w:rsidRPr="002D74A9" w:rsidRDefault="006C5907" w:rsidP="00510C41">
      <w:pPr>
        <w:spacing w:line="240" w:lineRule="auto"/>
        <w:rPr>
          <w:rFonts w:ascii="Arial" w:hAnsi="Arial"/>
          <w:i/>
          <w:spacing w:val="0"/>
        </w:rPr>
      </w:pPr>
    </w:p>
    <w:p w14:paraId="3DB39C46" w14:textId="77777777" w:rsidR="00500DE0" w:rsidRPr="004E74A6" w:rsidRDefault="00500DE0" w:rsidP="00510C41">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4E74A6">
        <w:rPr>
          <w:rFonts w:ascii="Arial" w:hAnsi="Arial" w:cs="Arial"/>
          <w:szCs w:val="18"/>
        </w:rPr>
        <w:t xml:space="preserve">en </w:t>
      </w:r>
    </w:p>
    <w:p w14:paraId="2E7F1182" w14:textId="77777777" w:rsidR="00500DE0" w:rsidRPr="004E74A6" w:rsidRDefault="00500DE0" w:rsidP="00510C41">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p>
    <w:p w14:paraId="5BCF672A" w14:textId="77777777" w:rsidR="00500DE0" w:rsidRPr="004E74A6" w:rsidRDefault="00500DE0" w:rsidP="00510C41">
      <w:pPr>
        <w:numPr>
          <w:ilvl w:val="0"/>
          <w:numId w:val="16"/>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4E74A6">
        <w:rPr>
          <w:rFonts w:ascii="Arial" w:hAnsi="Arial" w:cs="Arial"/>
          <w:szCs w:val="18"/>
        </w:rPr>
        <w:t>&lt;</w:t>
      </w:r>
      <w:r w:rsidRPr="004E74A6">
        <w:rPr>
          <w:rFonts w:ascii="Arial" w:hAnsi="Arial" w:cs="Arial"/>
          <w:szCs w:val="18"/>
          <w:highlight w:val="yellow"/>
        </w:rPr>
        <w:t>naam onderneming</w:t>
      </w:r>
      <w:r w:rsidRPr="004E74A6">
        <w:rPr>
          <w:rFonts w:ascii="Arial" w:hAnsi="Arial" w:cs="Arial"/>
          <w:szCs w:val="18"/>
        </w:rPr>
        <w:t>&gt;, gevestigd te &lt;</w:t>
      </w:r>
      <w:r w:rsidRPr="004E74A6">
        <w:rPr>
          <w:rFonts w:ascii="Arial" w:hAnsi="Arial" w:cs="Arial"/>
          <w:szCs w:val="18"/>
          <w:highlight w:val="yellow"/>
        </w:rPr>
        <w:t>plaatsnaam</w:t>
      </w:r>
      <w:r w:rsidRPr="004E74A6">
        <w:rPr>
          <w:rFonts w:ascii="Arial" w:hAnsi="Arial" w:cs="Arial"/>
          <w:szCs w:val="18"/>
        </w:rPr>
        <w:t xml:space="preserve">&gt; en ingeschreven in het handelsregister onder </w:t>
      </w:r>
      <w:proofErr w:type="spellStart"/>
      <w:r w:rsidRPr="004E74A6">
        <w:rPr>
          <w:rFonts w:ascii="Arial" w:hAnsi="Arial" w:cs="Arial"/>
          <w:szCs w:val="18"/>
        </w:rPr>
        <w:t>KvKnr</w:t>
      </w:r>
      <w:proofErr w:type="spellEnd"/>
      <w:r w:rsidRPr="004E74A6">
        <w:rPr>
          <w:rFonts w:ascii="Arial" w:hAnsi="Arial" w:cs="Arial"/>
          <w:szCs w:val="18"/>
        </w:rPr>
        <w:t>: &lt;</w:t>
      </w:r>
      <w:r w:rsidRPr="004E74A6">
        <w:rPr>
          <w:rFonts w:ascii="Arial" w:hAnsi="Arial" w:cs="Arial"/>
          <w:szCs w:val="18"/>
          <w:highlight w:val="yellow"/>
        </w:rPr>
        <w:t>nummer</w:t>
      </w:r>
      <w:r w:rsidRPr="004E74A6">
        <w:rPr>
          <w:rFonts w:ascii="Arial" w:hAnsi="Arial" w:cs="Arial"/>
          <w:szCs w:val="18"/>
        </w:rPr>
        <w:t>&gt; te dezen rechtsgeldig vertegenwoordigd door &lt;</w:t>
      </w:r>
      <w:r w:rsidRPr="004E74A6">
        <w:rPr>
          <w:rFonts w:ascii="Arial" w:hAnsi="Arial" w:cs="Arial"/>
          <w:szCs w:val="18"/>
          <w:highlight w:val="yellow"/>
        </w:rPr>
        <w:t>naam</w:t>
      </w:r>
      <w:r w:rsidRPr="004E74A6">
        <w:rPr>
          <w:rFonts w:ascii="Arial" w:hAnsi="Arial" w:cs="Arial"/>
          <w:szCs w:val="18"/>
        </w:rPr>
        <w:t xml:space="preserve">&gt; in de functie van </w:t>
      </w:r>
      <w:r w:rsidRPr="004E74A6">
        <w:rPr>
          <w:rFonts w:ascii="Arial" w:hAnsi="Arial" w:cs="Arial"/>
          <w:szCs w:val="18"/>
          <w:highlight w:val="yellow"/>
        </w:rPr>
        <w:t>&lt;………………….&gt;,</w:t>
      </w:r>
      <w:r w:rsidRPr="004E74A6">
        <w:rPr>
          <w:rFonts w:ascii="Arial" w:hAnsi="Arial" w:cs="Arial"/>
          <w:szCs w:val="18"/>
        </w:rPr>
        <w:br/>
      </w:r>
    </w:p>
    <w:p w14:paraId="3EB5A647" w14:textId="0B554BEE" w:rsidR="00500DE0" w:rsidRPr="004E74A6" w:rsidRDefault="00500DE0" w:rsidP="00510C41">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left="360" w:right="566"/>
        <w:rPr>
          <w:rFonts w:ascii="Arial" w:hAnsi="Arial" w:cs="Arial"/>
          <w:szCs w:val="18"/>
        </w:rPr>
      </w:pPr>
      <w:r w:rsidRPr="004E74A6">
        <w:rPr>
          <w:rFonts w:ascii="Arial" w:hAnsi="Arial" w:cs="Arial"/>
          <w:szCs w:val="18"/>
        </w:rPr>
        <w:t xml:space="preserve">hierna verder te noemen: </w:t>
      </w:r>
      <w:r w:rsidR="009E2FFA">
        <w:rPr>
          <w:rFonts w:ascii="Arial" w:hAnsi="Arial" w:cs="Arial"/>
          <w:szCs w:val="18"/>
        </w:rPr>
        <w:t>Leverancier</w:t>
      </w:r>
      <w:r w:rsidRPr="004E74A6">
        <w:rPr>
          <w:rFonts w:ascii="Arial" w:hAnsi="Arial" w:cs="Arial"/>
          <w:szCs w:val="18"/>
        </w:rPr>
        <w:t>,</w:t>
      </w:r>
    </w:p>
    <w:p w14:paraId="59B8BA79" w14:textId="77777777" w:rsidR="00500DE0" w:rsidRPr="004E74A6" w:rsidRDefault="00500DE0" w:rsidP="00510C41">
      <w:pPr>
        <w:spacing w:line="240" w:lineRule="auto"/>
        <w:rPr>
          <w:rFonts w:ascii="Arial" w:hAnsi="Arial" w:cs="Arial"/>
          <w:szCs w:val="18"/>
        </w:rPr>
      </w:pPr>
    </w:p>
    <w:p w14:paraId="1ED69524" w14:textId="77777777" w:rsidR="00500DE0" w:rsidRPr="004E74A6" w:rsidRDefault="00500DE0" w:rsidP="00510C41">
      <w:pPr>
        <w:spacing w:line="240" w:lineRule="auto"/>
        <w:ind w:right="566"/>
        <w:rPr>
          <w:rFonts w:ascii="Arial" w:hAnsi="Arial" w:cs="Arial"/>
          <w:b/>
          <w:noProof/>
          <w:sz w:val="24"/>
          <w:szCs w:val="18"/>
        </w:rPr>
      </w:pPr>
      <w:r w:rsidRPr="004E74A6">
        <w:rPr>
          <w:rFonts w:ascii="Arial" w:hAnsi="Arial" w:cs="Arial"/>
          <w:szCs w:val="18"/>
        </w:rPr>
        <w:t xml:space="preserve">hierna gezamenlijk te noemen </w:t>
      </w:r>
      <w:r w:rsidRPr="004E74A6">
        <w:rPr>
          <w:rFonts w:ascii="Arial" w:hAnsi="Arial" w:cs="Arial"/>
          <w:b/>
          <w:noProof/>
          <w:szCs w:val="18"/>
        </w:rPr>
        <w:t>Partijen</w:t>
      </w:r>
      <w:r w:rsidRPr="004E74A6">
        <w:rPr>
          <w:rFonts w:ascii="Arial" w:hAnsi="Arial" w:cs="Arial"/>
          <w:b/>
          <w:noProof/>
          <w:sz w:val="24"/>
          <w:szCs w:val="18"/>
        </w:rPr>
        <w:t xml:space="preserve">; </w:t>
      </w:r>
    </w:p>
    <w:p w14:paraId="2924501C" w14:textId="77777777" w:rsidR="00500DE0" w:rsidRPr="004E74A6" w:rsidRDefault="00500DE0" w:rsidP="00510C41">
      <w:pPr>
        <w:spacing w:line="240" w:lineRule="auto"/>
        <w:rPr>
          <w:rFonts w:ascii="Arial" w:hAnsi="Arial" w:cs="Arial"/>
          <w:bCs/>
          <w:szCs w:val="18"/>
        </w:rPr>
      </w:pPr>
    </w:p>
    <w:p w14:paraId="71220754" w14:textId="77777777" w:rsidR="00500DE0" w:rsidRPr="004E74A6" w:rsidRDefault="00500DE0" w:rsidP="00510C41">
      <w:pPr>
        <w:spacing w:line="240" w:lineRule="auto"/>
        <w:ind w:right="566"/>
        <w:rPr>
          <w:rFonts w:ascii="Arial" w:hAnsi="Arial" w:cs="Arial"/>
          <w:b/>
          <w:bCs/>
          <w:szCs w:val="18"/>
        </w:rPr>
      </w:pPr>
      <w:r w:rsidRPr="004E74A6">
        <w:rPr>
          <w:rFonts w:ascii="Arial" w:hAnsi="Arial" w:cs="Arial"/>
          <w:b/>
          <w:bCs/>
          <w:szCs w:val="18"/>
        </w:rPr>
        <w:t>Nemen in aanmerking dat:</w:t>
      </w:r>
    </w:p>
    <w:p w14:paraId="41801475" w14:textId="6656B5A2" w:rsidR="00500DE0" w:rsidRPr="004E74A6" w:rsidRDefault="00500DE0" w:rsidP="00510C41">
      <w:pPr>
        <w:numPr>
          <w:ilvl w:val="0"/>
          <w:numId w:val="15"/>
        </w:numPr>
        <w:spacing w:line="240" w:lineRule="auto"/>
        <w:rPr>
          <w:rFonts w:ascii="Arial" w:hAnsi="Arial" w:cs="Arial"/>
          <w:szCs w:val="18"/>
        </w:rPr>
      </w:pPr>
      <w:r w:rsidRPr="004E74A6">
        <w:rPr>
          <w:rFonts w:ascii="Arial" w:hAnsi="Arial" w:cs="Arial"/>
          <w:szCs w:val="18"/>
        </w:rPr>
        <w:t>Opdrachtgever een Overeenkomst voor &lt;</w:t>
      </w:r>
      <w:r w:rsidRPr="004E74A6">
        <w:rPr>
          <w:rFonts w:ascii="Arial" w:hAnsi="Arial" w:cs="Arial"/>
          <w:szCs w:val="18"/>
          <w:highlight w:val="yellow"/>
        </w:rPr>
        <w:t>korte omschrijving</w:t>
      </w:r>
      <w:r w:rsidRPr="004E74A6">
        <w:rPr>
          <w:rFonts w:ascii="Arial" w:hAnsi="Arial" w:cs="Arial"/>
          <w:szCs w:val="18"/>
        </w:rPr>
        <w:t xml:space="preserve">&gt; heeft willen sluiten met </w:t>
      </w:r>
      <w:r w:rsidR="004C193F">
        <w:rPr>
          <w:rFonts w:ascii="Arial" w:hAnsi="Arial" w:cs="Arial"/>
          <w:szCs w:val="18"/>
        </w:rPr>
        <w:t>één</w:t>
      </w:r>
      <w:r w:rsidRPr="004E74A6">
        <w:rPr>
          <w:rFonts w:ascii="Arial" w:hAnsi="Arial" w:cs="Arial"/>
          <w:szCs w:val="18"/>
        </w:rPr>
        <w:t xml:space="preserve"> leverancier.</w:t>
      </w:r>
    </w:p>
    <w:p w14:paraId="699D988E" w14:textId="77777777" w:rsidR="00500DE0" w:rsidRPr="004E74A6" w:rsidRDefault="00500DE0" w:rsidP="00510C41">
      <w:pPr>
        <w:numPr>
          <w:ilvl w:val="0"/>
          <w:numId w:val="15"/>
        </w:numPr>
        <w:spacing w:line="240" w:lineRule="auto"/>
        <w:rPr>
          <w:rFonts w:ascii="Arial" w:hAnsi="Arial" w:cs="Arial"/>
          <w:szCs w:val="18"/>
        </w:rPr>
      </w:pPr>
      <w:r w:rsidRPr="004E74A6">
        <w:rPr>
          <w:rFonts w:ascii="Arial" w:hAnsi="Arial" w:cs="Arial"/>
          <w:szCs w:val="18"/>
        </w:rPr>
        <w:t>Opdrachtgever hiertoe een Europese aanbesteding heeft uitgeschreven;</w:t>
      </w:r>
    </w:p>
    <w:p w14:paraId="5DF2676F" w14:textId="19C742C0" w:rsidR="00500DE0" w:rsidRPr="004E74A6" w:rsidRDefault="009E2FFA" w:rsidP="00510C41">
      <w:pPr>
        <w:numPr>
          <w:ilvl w:val="0"/>
          <w:numId w:val="15"/>
        </w:numPr>
        <w:spacing w:line="240" w:lineRule="auto"/>
        <w:rPr>
          <w:rFonts w:ascii="Arial" w:hAnsi="Arial" w:cs="Arial"/>
          <w:szCs w:val="18"/>
        </w:rPr>
      </w:pPr>
      <w:r>
        <w:rPr>
          <w:rFonts w:ascii="Arial" w:hAnsi="Arial" w:cs="Arial"/>
          <w:szCs w:val="18"/>
        </w:rPr>
        <w:t>Leveran</w:t>
      </w:r>
      <w:r w:rsidR="004C193F">
        <w:rPr>
          <w:rFonts w:ascii="Arial" w:hAnsi="Arial" w:cs="Arial"/>
          <w:szCs w:val="18"/>
        </w:rPr>
        <w:t>c</w:t>
      </w:r>
      <w:r>
        <w:rPr>
          <w:rFonts w:ascii="Arial" w:hAnsi="Arial" w:cs="Arial"/>
          <w:szCs w:val="18"/>
        </w:rPr>
        <w:t>ier</w:t>
      </w:r>
      <w:r w:rsidR="00500DE0" w:rsidRPr="004E74A6">
        <w:rPr>
          <w:rFonts w:ascii="Arial" w:hAnsi="Arial" w:cs="Arial"/>
          <w:szCs w:val="18"/>
        </w:rPr>
        <w:t xml:space="preserve"> op grond van zijn Inschrijving als &lt;</w:t>
      </w:r>
      <w:r w:rsidR="00500DE0" w:rsidRPr="004E74A6">
        <w:rPr>
          <w:rFonts w:ascii="Arial" w:hAnsi="Arial" w:cs="Arial"/>
          <w:szCs w:val="18"/>
          <w:highlight w:val="yellow"/>
        </w:rPr>
        <w:t>nummer</w:t>
      </w:r>
      <w:r w:rsidR="00500DE0" w:rsidRPr="004E74A6">
        <w:rPr>
          <w:rFonts w:ascii="Arial" w:hAnsi="Arial" w:cs="Arial"/>
          <w:szCs w:val="18"/>
        </w:rPr>
        <w:t>&gt; in rang is geëindigd;</w:t>
      </w:r>
    </w:p>
    <w:p w14:paraId="37770416" w14:textId="77777777" w:rsidR="00500DE0" w:rsidRPr="004E74A6" w:rsidRDefault="00500DE0" w:rsidP="00510C41">
      <w:pPr>
        <w:numPr>
          <w:ilvl w:val="0"/>
          <w:numId w:val="15"/>
        </w:numPr>
        <w:spacing w:line="240" w:lineRule="auto"/>
        <w:rPr>
          <w:rFonts w:ascii="Arial" w:hAnsi="Arial" w:cs="Arial"/>
          <w:szCs w:val="18"/>
        </w:rPr>
      </w:pPr>
      <w:r w:rsidRPr="004E74A6">
        <w:rPr>
          <w:rFonts w:ascii="Arial" w:hAnsi="Arial" w:cs="Arial"/>
          <w:szCs w:val="18"/>
        </w:rPr>
        <w:t>Opdrachtgever de Opdracht gegund heeft aan &lt;</w:t>
      </w:r>
      <w:r w:rsidRPr="00BA1F95">
        <w:rPr>
          <w:rFonts w:ascii="Arial" w:hAnsi="Arial" w:cs="Arial"/>
          <w:szCs w:val="18"/>
          <w:highlight w:val="yellow"/>
        </w:rPr>
        <w:t>naam winnaar aanbesteding</w:t>
      </w:r>
      <w:r w:rsidRPr="004E74A6">
        <w:rPr>
          <w:rFonts w:ascii="Arial" w:hAnsi="Arial" w:cs="Arial"/>
          <w:szCs w:val="18"/>
        </w:rPr>
        <w:t>&gt; met ontbindende voorwaarden bij niet presteren. De ingangsdatum van de Overeenkomst is &lt;</w:t>
      </w:r>
      <w:r w:rsidRPr="004E74A6">
        <w:rPr>
          <w:rFonts w:ascii="Arial" w:hAnsi="Arial" w:cs="Arial"/>
          <w:szCs w:val="18"/>
          <w:highlight w:val="yellow"/>
        </w:rPr>
        <w:t>ingangsdatum</w:t>
      </w:r>
      <w:r w:rsidRPr="004E74A6">
        <w:rPr>
          <w:rFonts w:ascii="Arial" w:hAnsi="Arial" w:cs="Arial"/>
          <w:szCs w:val="18"/>
        </w:rPr>
        <w:t>&gt;.</w:t>
      </w:r>
    </w:p>
    <w:p w14:paraId="6BE49602" w14:textId="280A2E04" w:rsidR="00500DE0" w:rsidRPr="004E74A6" w:rsidRDefault="00500DE0" w:rsidP="00510C41">
      <w:pPr>
        <w:numPr>
          <w:ilvl w:val="0"/>
          <w:numId w:val="15"/>
        </w:numPr>
        <w:spacing w:line="240" w:lineRule="auto"/>
        <w:rPr>
          <w:rFonts w:ascii="Arial" w:hAnsi="Arial" w:cs="Arial"/>
          <w:szCs w:val="18"/>
        </w:rPr>
      </w:pPr>
      <w:r w:rsidRPr="004E74A6">
        <w:rPr>
          <w:rFonts w:ascii="Arial" w:hAnsi="Arial" w:cs="Arial"/>
          <w:szCs w:val="18"/>
        </w:rPr>
        <w:t>Opdrachtgever voor het geval dat de situatie zich voordoet als omschreven in artikel 1, eerste lid, zich het recht voorbehoudt om, zonder tot een nieuwe aanbesteding genoodzaakt te zijn, de Opdracht uit te laten voeren door de partij die als &lt;</w:t>
      </w:r>
      <w:r w:rsidRPr="004E74A6">
        <w:rPr>
          <w:rFonts w:ascii="Arial" w:hAnsi="Arial" w:cs="Arial"/>
          <w:szCs w:val="18"/>
          <w:highlight w:val="yellow"/>
        </w:rPr>
        <w:t>nummer</w:t>
      </w:r>
      <w:r w:rsidRPr="004E74A6">
        <w:rPr>
          <w:rFonts w:ascii="Arial" w:hAnsi="Arial" w:cs="Arial"/>
          <w:szCs w:val="18"/>
        </w:rPr>
        <w:t>&gt; in rang is geëindigd (</w:t>
      </w:r>
      <w:r w:rsidR="009E2FFA">
        <w:rPr>
          <w:rFonts w:ascii="Arial" w:hAnsi="Arial" w:cs="Arial"/>
          <w:szCs w:val="18"/>
        </w:rPr>
        <w:t>Leverancier</w:t>
      </w:r>
      <w:r w:rsidRPr="004E74A6">
        <w:rPr>
          <w:rFonts w:ascii="Arial" w:hAnsi="Arial" w:cs="Arial"/>
          <w:szCs w:val="18"/>
        </w:rPr>
        <w:t>).</w:t>
      </w:r>
    </w:p>
    <w:p w14:paraId="3B5BB8A6" w14:textId="77777777" w:rsidR="00500DE0" w:rsidRPr="004E74A6" w:rsidRDefault="00500DE0" w:rsidP="00510C41">
      <w:pPr>
        <w:numPr>
          <w:ilvl w:val="0"/>
          <w:numId w:val="15"/>
        </w:numPr>
        <w:spacing w:line="240" w:lineRule="auto"/>
        <w:rPr>
          <w:rFonts w:ascii="Arial" w:hAnsi="Arial" w:cs="Arial"/>
          <w:szCs w:val="18"/>
        </w:rPr>
      </w:pPr>
      <w:r w:rsidRPr="004E74A6">
        <w:rPr>
          <w:rFonts w:ascii="Arial" w:hAnsi="Arial" w:cs="Arial"/>
          <w:szCs w:val="18"/>
        </w:rPr>
        <w:t>Partijen tegen deze achtergrond onderhavige wachtkamerovereenkomst met elkaar aangaan, onder de navolgende voorwaarden en bedingen.</w:t>
      </w:r>
    </w:p>
    <w:p w14:paraId="48C77DC3" w14:textId="77777777" w:rsidR="00500DE0" w:rsidRPr="004E74A6" w:rsidRDefault="00500DE0" w:rsidP="00510C41">
      <w:pPr>
        <w:spacing w:line="240" w:lineRule="auto"/>
        <w:ind w:left="340"/>
        <w:rPr>
          <w:rFonts w:ascii="Arial" w:hAnsi="Arial" w:cs="Arial"/>
          <w:szCs w:val="18"/>
        </w:rPr>
      </w:pPr>
    </w:p>
    <w:p w14:paraId="28308A4B" w14:textId="77777777" w:rsidR="00500DE0" w:rsidRPr="004E74A6" w:rsidRDefault="00500DE0" w:rsidP="00510C41">
      <w:pPr>
        <w:spacing w:line="240" w:lineRule="auto"/>
        <w:rPr>
          <w:rFonts w:ascii="Arial" w:hAnsi="Arial" w:cs="Arial"/>
          <w:b/>
          <w:szCs w:val="18"/>
        </w:rPr>
      </w:pPr>
      <w:r w:rsidRPr="004E74A6">
        <w:rPr>
          <w:rFonts w:ascii="Arial" w:hAnsi="Arial" w:cs="Arial"/>
          <w:b/>
          <w:szCs w:val="18"/>
        </w:rPr>
        <w:t>Verklaren te zijn overeengekomen als volgt:</w:t>
      </w:r>
    </w:p>
    <w:p w14:paraId="69361AA9" w14:textId="77777777" w:rsidR="00500DE0" w:rsidRPr="004E74A6" w:rsidRDefault="00500DE0" w:rsidP="00510C41">
      <w:pPr>
        <w:spacing w:line="240" w:lineRule="auto"/>
        <w:rPr>
          <w:rFonts w:ascii="Arial" w:hAnsi="Arial" w:cs="Arial"/>
          <w:b/>
          <w:szCs w:val="18"/>
        </w:rPr>
      </w:pPr>
    </w:p>
    <w:p w14:paraId="5BA9C72B" w14:textId="77777777" w:rsidR="00500DE0" w:rsidRPr="004E74A6" w:rsidRDefault="00500DE0" w:rsidP="00510C41">
      <w:pPr>
        <w:tabs>
          <w:tab w:val="left" w:pos="1134"/>
        </w:tabs>
        <w:spacing w:line="240" w:lineRule="auto"/>
        <w:rPr>
          <w:rFonts w:ascii="Arial" w:hAnsi="Arial" w:cs="Arial"/>
          <w:b/>
          <w:szCs w:val="18"/>
        </w:rPr>
      </w:pPr>
      <w:r w:rsidRPr="004E74A6">
        <w:rPr>
          <w:rFonts w:ascii="Arial" w:hAnsi="Arial" w:cs="Arial"/>
          <w:b/>
          <w:szCs w:val="18"/>
        </w:rPr>
        <w:t>Artikel 1</w:t>
      </w:r>
      <w:r w:rsidRPr="004E74A6">
        <w:rPr>
          <w:rFonts w:ascii="Arial" w:hAnsi="Arial" w:cs="Arial"/>
          <w:b/>
          <w:szCs w:val="18"/>
        </w:rPr>
        <w:tab/>
        <w:t>Inwerkingtreding</w:t>
      </w:r>
    </w:p>
    <w:p w14:paraId="1B4AAD8A" w14:textId="77777777" w:rsidR="00500DE0" w:rsidRPr="004E74A6" w:rsidRDefault="00500DE0" w:rsidP="00510C41">
      <w:pPr>
        <w:numPr>
          <w:ilvl w:val="0"/>
          <w:numId w:val="17"/>
        </w:numPr>
        <w:tabs>
          <w:tab w:val="left" w:pos="426"/>
        </w:tabs>
        <w:spacing w:line="240" w:lineRule="auto"/>
        <w:ind w:left="426" w:hanging="426"/>
        <w:rPr>
          <w:rFonts w:ascii="Arial" w:eastAsia="Calibri" w:hAnsi="Arial" w:cs="Arial"/>
          <w:spacing w:val="0"/>
          <w:szCs w:val="18"/>
          <w:lang w:eastAsia="en-US"/>
        </w:rPr>
      </w:pPr>
      <w:r w:rsidRPr="004E74A6">
        <w:rPr>
          <w:rFonts w:ascii="Arial" w:eastAsia="Calibri" w:hAnsi="Arial" w:cs="Arial"/>
          <w:spacing w:val="0"/>
          <w:szCs w:val="18"/>
          <w:lang w:eastAsia="en-US"/>
        </w:rPr>
        <w:t>Opdrachtgever heeft het recht om de Overeenkomst met &lt;</w:t>
      </w:r>
      <w:r w:rsidRPr="004E74A6">
        <w:rPr>
          <w:rFonts w:ascii="Arial" w:eastAsia="Calibri" w:hAnsi="Arial" w:cs="Arial"/>
          <w:spacing w:val="0"/>
          <w:szCs w:val="18"/>
          <w:highlight w:val="yellow"/>
          <w:lang w:eastAsia="en-US"/>
        </w:rPr>
        <w:t>naam winnaar aanbesteding</w:t>
      </w:r>
      <w:r w:rsidRPr="004E74A6">
        <w:rPr>
          <w:rFonts w:ascii="Arial" w:eastAsia="Calibri" w:hAnsi="Arial" w:cs="Arial"/>
          <w:spacing w:val="0"/>
          <w:szCs w:val="18"/>
          <w:lang w:eastAsia="en-US"/>
        </w:rPr>
        <w:t>&gt; tussentijds te beëindigen in de gevallen beschreven - en onder de voorwaarden zoals opgenomen in de Overeenkomst.</w:t>
      </w:r>
    </w:p>
    <w:p w14:paraId="1AF056B6" w14:textId="34A4E5BC" w:rsidR="00500DE0" w:rsidRPr="004E74A6" w:rsidRDefault="009E2FFA" w:rsidP="00510C41">
      <w:pPr>
        <w:numPr>
          <w:ilvl w:val="0"/>
          <w:numId w:val="17"/>
        </w:numPr>
        <w:tabs>
          <w:tab w:val="left" w:pos="426"/>
        </w:tabs>
        <w:spacing w:line="240" w:lineRule="auto"/>
        <w:ind w:left="426" w:hanging="426"/>
        <w:rPr>
          <w:rFonts w:ascii="Arial" w:eastAsia="Calibri" w:hAnsi="Arial" w:cs="Arial"/>
          <w:spacing w:val="0"/>
          <w:szCs w:val="18"/>
          <w:lang w:eastAsia="en-US"/>
        </w:rPr>
      </w:pPr>
      <w:r>
        <w:rPr>
          <w:rFonts w:ascii="Arial" w:eastAsia="Calibri" w:hAnsi="Arial" w:cs="Arial"/>
          <w:spacing w:val="0"/>
          <w:szCs w:val="18"/>
          <w:lang w:eastAsia="en-US"/>
        </w:rPr>
        <w:t>Leverancier</w:t>
      </w:r>
      <w:r w:rsidR="00500DE0" w:rsidRPr="004E74A6">
        <w:rPr>
          <w:rFonts w:ascii="Arial" w:eastAsia="Calibri" w:hAnsi="Arial" w:cs="Arial"/>
          <w:spacing w:val="0"/>
          <w:szCs w:val="18"/>
          <w:lang w:eastAsia="en-US"/>
        </w:rPr>
        <w:t xml:space="preserve"> doet zijn Inschrijving gedurende de </w:t>
      </w:r>
      <w:r w:rsidR="00500DE0" w:rsidRPr="00F724C1">
        <w:rPr>
          <w:rFonts w:ascii="Arial" w:eastAsia="Calibri" w:hAnsi="Arial" w:cs="Arial"/>
          <w:spacing w:val="0"/>
          <w:szCs w:val="18"/>
          <w:highlight w:val="magenta"/>
          <w:lang w:eastAsia="en-US"/>
        </w:rPr>
        <w:t xml:space="preserve">eerste </w:t>
      </w:r>
      <w:r w:rsidR="00EA07A2">
        <w:rPr>
          <w:rFonts w:ascii="Arial" w:eastAsia="Calibri" w:hAnsi="Arial" w:cs="Arial"/>
          <w:spacing w:val="0"/>
          <w:szCs w:val="18"/>
          <w:highlight w:val="magenta"/>
          <w:lang w:eastAsia="en-US"/>
        </w:rPr>
        <w:t>12</w:t>
      </w:r>
      <w:r w:rsidR="00500DE0" w:rsidRPr="00F724C1">
        <w:rPr>
          <w:rFonts w:ascii="Arial" w:eastAsia="Calibri" w:hAnsi="Arial" w:cs="Arial"/>
          <w:spacing w:val="0"/>
          <w:szCs w:val="18"/>
          <w:highlight w:val="magenta"/>
          <w:lang w:eastAsia="en-US"/>
        </w:rPr>
        <w:t xml:space="preserve"> maanden</w:t>
      </w:r>
      <w:r w:rsidR="00500DE0" w:rsidRPr="004E74A6">
        <w:rPr>
          <w:rFonts w:ascii="Arial" w:eastAsia="Calibri" w:hAnsi="Arial" w:cs="Arial"/>
          <w:spacing w:val="0"/>
          <w:szCs w:val="18"/>
          <w:lang w:eastAsia="en-US"/>
        </w:rPr>
        <w:t xml:space="preserve"> na de ingangsdatum van de Overeenkomst gestand. De op grond van de Aanbestedingsstukken toegestane en overeengekomen indexering mag overeenkomstig het daarover bepaalde worden doorgevoerd.</w:t>
      </w:r>
    </w:p>
    <w:p w14:paraId="113B33DA" w14:textId="25B18F4C" w:rsidR="00500DE0" w:rsidRPr="004E74A6" w:rsidRDefault="00500DE0" w:rsidP="00510C41">
      <w:pPr>
        <w:numPr>
          <w:ilvl w:val="0"/>
          <w:numId w:val="17"/>
        </w:numPr>
        <w:tabs>
          <w:tab w:val="left" w:pos="426"/>
        </w:tabs>
        <w:spacing w:line="240" w:lineRule="auto"/>
        <w:ind w:left="426" w:hanging="426"/>
        <w:rPr>
          <w:rFonts w:ascii="Arial" w:eastAsia="Calibri" w:hAnsi="Arial" w:cs="Arial"/>
          <w:spacing w:val="0"/>
          <w:szCs w:val="18"/>
          <w:lang w:eastAsia="en-US"/>
        </w:rPr>
      </w:pPr>
      <w:r w:rsidRPr="004E74A6">
        <w:rPr>
          <w:rFonts w:ascii="Arial" w:eastAsia="Calibri" w:hAnsi="Arial" w:cs="Arial"/>
          <w:spacing w:val="0"/>
          <w:szCs w:val="18"/>
          <w:lang w:eastAsia="en-US"/>
        </w:rPr>
        <w:t xml:space="preserve">Eventuele kostenstijgingen die niet uitdrukkelijk zijn genoemd in de Aanbestedingsstukken komen volledig voor rekening van </w:t>
      </w:r>
      <w:r w:rsidR="009E2FFA">
        <w:rPr>
          <w:rFonts w:ascii="Arial" w:eastAsia="Calibri" w:hAnsi="Arial" w:cs="Arial"/>
          <w:spacing w:val="0"/>
          <w:szCs w:val="18"/>
          <w:lang w:eastAsia="en-US"/>
        </w:rPr>
        <w:t>Leverancier</w:t>
      </w:r>
      <w:r w:rsidRPr="004E74A6">
        <w:rPr>
          <w:rFonts w:ascii="Arial" w:eastAsia="Calibri" w:hAnsi="Arial" w:cs="Arial"/>
          <w:spacing w:val="0"/>
          <w:szCs w:val="18"/>
          <w:lang w:eastAsia="en-US"/>
        </w:rPr>
        <w:t xml:space="preserve"> zonder enige vorm van compensatie.</w:t>
      </w:r>
    </w:p>
    <w:p w14:paraId="2740DA5C" w14:textId="1D2467FF" w:rsidR="00500DE0" w:rsidRPr="004E74A6" w:rsidRDefault="009E2FFA" w:rsidP="00510C41">
      <w:pPr>
        <w:numPr>
          <w:ilvl w:val="0"/>
          <w:numId w:val="17"/>
        </w:numPr>
        <w:tabs>
          <w:tab w:val="left" w:pos="426"/>
        </w:tabs>
        <w:spacing w:line="240" w:lineRule="auto"/>
        <w:ind w:left="426" w:hanging="426"/>
        <w:rPr>
          <w:rFonts w:ascii="Arial" w:eastAsia="Calibri" w:hAnsi="Arial" w:cs="Arial"/>
          <w:spacing w:val="0"/>
          <w:szCs w:val="18"/>
          <w:lang w:eastAsia="en-US"/>
        </w:rPr>
      </w:pPr>
      <w:r>
        <w:rPr>
          <w:rFonts w:ascii="Arial" w:eastAsia="Calibri" w:hAnsi="Arial" w:cs="Arial"/>
          <w:spacing w:val="0"/>
          <w:szCs w:val="18"/>
          <w:lang w:eastAsia="en-US"/>
        </w:rPr>
        <w:t>Leverancier</w:t>
      </w:r>
      <w:r w:rsidR="00500DE0" w:rsidRPr="004E74A6">
        <w:rPr>
          <w:rFonts w:ascii="Arial" w:eastAsia="Calibri" w:hAnsi="Arial" w:cs="Arial"/>
          <w:spacing w:val="0"/>
          <w:szCs w:val="18"/>
          <w:lang w:eastAsia="en-US"/>
        </w:rPr>
        <w:t xml:space="preserve"> is bereid om deze wachtkamerovereenkomst uit te voeren.</w:t>
      </w:r>
    </w:p>
    <w:p w14:paraId="7E05BCAE" w14:textId="77777777" w:rsidR="00500DE0" w:rsidRPr="004E74A6" w:rsidRDefault="00500DE0" w:rsidP="00510C41">
      <w:pPr>
        <w:numPr>
          <w:ilvl w:val="0"/>
          <w:numId w:val="17"/>
        </w:numPr>
        <w:spacing w:line="240" w:lineRule="auto"/>
        <w:ind w:left="426" w:hanging="426"/>
        <w:rPr>
          <w:rFonts w:ascii="Arial" w:eastAsia="Calibri" w:hAnsi="Arial" w:cs="Arial"/>
          <w:spacing w:val="0"/>
          <w:szCs w:val="18"/>
          <w:lang w:eastAsia="en-US"/>
        </w:rPr>
      </w:pPr>
      <w:r w:rsidRPr="004E74A6">
        <w:rPr>
          <w:rFonts w:ascii="Arial" w:eastAsia="Calibri" w:hAnsi="Arial" w:cs="Arial"/>
          <w:spacing w:val="0"/>
          <w:szCs w:val="18"/>
          <w:lang w:eastAsia="en-US"/>
        </w:rPr>
        <w:t>Indien er van de wachtkamerovereenkomst gebruik wordt gemaakt, wordt een nieuwe Overeenkomst opgesteld, gelijk aan de originele Overeenkomst, voor de resterende duur van de (oorspronkelijke) contractperiode.</w:t>
      </w:r>
    </w:p>
    <w:p w14:paraId="3D24676E" w14:textId="77777777" w:rsidR="00500DE0" w:rsidRPr="004E74A6" w:rsidRDefault="00500DE0" w:rsidP="00510C41">
      <w:pPr>
        <w:tabs>
          <w:tab w:val="left" w:pos="1134"/>
        </w:tabs>
        <w:spacing w:line="240" w:lineRule="auto"/>
        <w:rPr>
          <w:rFonts w:ascii="Arial" w:hAnsi="Arial" w:cs="Arial"/>
          <w:b/>
          <w:szCs w:val="18"/>
        </w:rPr>
      </w:pPr>
    </w:p>
    <w:p w14:paraId="38A0C97E" w14:textId="77777777" w:rsidR="00500DE0" w:rsidRPr="004E74A6" w:rsidRDefault="00500DE0" w:rsidP="00510C41">
      <w:pPr>
        <w:tabs>
          <w:tab w:val="left" w:pos="1134"/>
        </w:tabs>
        <w:spacing w:line="240" w:lineRule="auto"/>
        <w:rPr>
          <w:rFonts w:ascii="Arial" w:hAnsi="Arial" w:cs="Arial"/>
          <w:b/>
          <w:szCs w:val="18"/>
        </w:rPr>
      </w:pPr>
      <w:r w:rsidRPr="004E74A6">
        <w:rPr>
          <w:rFonts w:ascii="Arial" w:hAnsi="Arial" w:cs="Arial"/>
          <w:b/>
          <w:szCs w:val="18"/>
        </w:rPr>
        <w:t>Artikel 2</w:t>
      </w:r>
      <w:r w:rsidRPr="004E74A6">
        <w:rPr>
          <w:rFonts w:ascii="Arial" w:hAnsi="Arial" w:cs="Arial"/>
          <w:b/>
          <w:szCs w:val="18"/>
        </w:rPr>
        <w:tab/>
        <w:t>Geldigheidsduur Overeenkomst</w:t>
      </w:r>
    </w:p>
    <w:p w14:paraId="0B5EBB25" w14:textId="07826F78" w:rsidR="00500DE0" w:rsidRPr="004E74A6" w:rsidRDefault="00500DE0" w:rsidP="00510C41">
      <w:pPr>
        <w:tabs>
          <w:tab w:val="left" w:pos="426"/>
        </w:tabs>
        <w:spacing w:line="240" w:lineRule="auto"/>
        <w:ind w:left="420" w:hanging="420"/>
        <w:rPr>
          <w:rFonts w:ascii="Arial" w:hAnsi="Arial" w:cs="Arial"/>
          <w:szCs w:val="18"/>
        </w:rPr>
      </w:pPr>
      <w:r w:rsidRPr="004E74A6">
        <w:rPr>
          <w:rFonts w:ascii="Arial" w:hAnsi="Arial" w:cs="Arial"/>
          <w:szCs w:val="18"/>
        </w:rPr>
        <w:t>1.</w:t>
      </w:r>
      <w:r w:rsidRPr="004E74A6">
        <w:rPr>
          <w:rFonts w:ascii="Arial" w:hAnsi="Arial" w:cs="Arial"/>
          <w:szCs w:val="18"/>
        </w:rPr>
        <w:tab/>
        <w:t xml:space="preserve">Deze wachtkamerovereenkomst wordt aangegaan voor de duur van </w:t>
      </w:r>
      <w:r w:rsidR="00867B65">
        <w:rPr>
          <w:rFonts w:ascii="Arial" w:hAnsi="Arial" w:cs="Arial"/>
          <w:szCs w:val="18"/>
        </w:rPr>
        <w:t>12</w:t>
      </w:r>
      <w:r w:rsidRPr="004E74A6">
        <w:rPr>
          <w:rFonts w:ascii="Arial" w:hAnsi="Arial" w:cs="Arial"/>
          <w:szCs w:val="18"/>
        </w:rPr>
        <w:t xml:space="preserve"> maanden en gaat in op […</w:t>
      </w:r>
      <w:r w:rsidRPr="004E74A6">
        <w:rPr>
          <w:rFonts w:ascii="Arial" w:hAnsi="Arial" w:cs="Arial"/>
          <w:szCs w:val="18"/>
          <w:highlight w:val="yellow"/>
        </w:rPr>
        <w:t>startdatum Overeenkomst met de winnaar</w:t>
      </w:r>
      <w:r w:rsidRPr="004E74A6">
        <w:rPr>
          <w:rFonts w:ascii="Arial" w:hAnsi="Arial" w:cs="Arial"/>
          <w:szCs w:val="18"/>
        </w:rPr>
        <w:t>…].</w:t>
      </w:r>
    </w:p>
    <w:p w14:paraId="4C3E4226" w14:textId="32E1B394" w:rsidR="00500DE0" w:rsidRPr="004E74A6" w:rsidRDefault="00500DE0" w:rsidP="00510C41">
      <w:pPr>
        <w:tabs>
          <w:tab w:val="left" w:pos="426"/>
        </w:tabs>
        <w:spacing w:line="240" w:lineRule="auto"/>
        <w:ind w:left="420" w:hanging="420"/>
        <w:rPr>
          <w:rFonts w:ascii="Arial" w:hAnsi="Arial" w:cs="Arial"/>
          <w:szCs w:val="18"/>
        </w:rPr>
      </w:pPr>
      <w:r w:rsidRPr="004E74A6">
        <w:rPr>
          <w:rFonts w:ascii="Arial" w:hAnsi="Arial" w:cs="Arial"/>
          <w:szCs w:val="18"/>
        </w:rPr>
        <w:t>2.</w:t>
      </w:r>
      <w:r w:rsidRPr="004E74A6">
        <w:rPr>
          <w:rFonts w:ascii="Arial" w:hAnsi="Arial" w:cs="Arial"/>
          <w:szCs w:val="18"/>
        </w:rPr>
        <w:tab/>
        <w:t xml:space="preserve">Deze wachtkamerovereenkomst eindigt van rechtswege </w:t>
      </w:r>
      <w:r w:rsidR="00580CA8" w:rsidRPr="004E74A6">
        <w:rPr>
          <w:rFonts w:ascii="Arial" w:hAnsi="Arial" w:cs="Arial"/>
          <w:szCs w:val="18"/>
        </w:rPr>
        <w:t>na het</w:t>
      </w:r>
      <w:r w:rsidRPr="004E74A6">
        <w:rPr>
          <w:rFonts w:ascii="Arial" w:hAnsi="Arial" w:cs="Arial"/>
          <w:szCs w:val="18"/>
        </w:rPr>
        <w:t xml:space="preserve"> verstrijken van de in het eerste lid genoemde periode zonder dat opzegging is vereist</w:t>
      </w:r>
      <w:r w:rsidR="00867B65">
        <w:rPr>
          <w:rFonts w:ascii="Arial" w:hAnsi="Arial" w:cs="Arial"/>
          <w:szCs w:val="18"/>
        </w:rPr>
        <w:t>, tenzij Partijen overeenkomen dat de wachtkamerovereenkomst verlengd wordt</w:t>
      </w:r>
      <w:r w:rsidRPr="004E74A6">
        <w:rPr>
          <w:rFonts w:ascii="Arial" w:hAnsi="Arial" w:cs="Arial"/>
          <w:szCs w:val="18"/>
        </w:rPr>
        <w:t>.</w:t>
      </w:r>
    </w:p>
    <w:p w14:paraId="0B7C7F21" w14:textId="77777777" w:rsidR="00500DE0" w:rsidRPr="004E74A6" w:rsidRDefault="00500DE0" w:rsidP="00510C41">
      <w:pPr>
        <w:tabs>
          <w:tab w:val="left" w:pos="1134"/>
        </w:tabs>
        <w:spacing w:line="240" w:lineRule="auto"/>
        <w:rPr>
          <w:rFonts w:ascii="Arial" w:hAnsi="Arial" w:cs="Arial"/>
          <w:szCs w:val="18"/>
        </w:rPr>
      </w:pPr>
    </w:p>
    <w:p w14:paraId="4225C7DD" w14:textId="77777777" w:rsidR="00500DE0" w:rsidRPr="004E74A6" w:rsidRDefault="00500DE0" w:rsidP="00510C41">
      <w:pPr>
        <w:tabs>
          <w:tab w:val="left" w:pos="1134"/>
        </w:tabs>
        <w:spacing w:line="240" w:lineRule="auto"/>
        <w:rPr>
          <w:rFonts w:ascii="Arial" w:hAnsi="Arial" w:cs="Arial"/>
          <w:b/>
          <w:szCs w:val="18"/>
        </w:rPr>
      </w:pPr>
      <w:r w:rsidRPr="004E74A6">
        <w:rPr>
          <w:rFonts w:ascii="Arial" w:hAnsi="Arial" w:cs="Arial"/>
          <w:b/>
          <w:szCs w:val="18"/>
        </w:rPr>
        <w:t xml:space="preserve">Artikel 3 </w:t>
      </w:r>
      <w:r w:rsidRPr="004E74A6">
        <w:rPr>
          <w:rFonts w:ascii="Arial" w:hAnsi="Arial" w:cs="Arial"/>
          <w:b/>
          <w:szCs w:val="18"/>
        </w:rPr>
        <w:tab/>
        <w:t>Communicatie</w:t>
      </w:r>
      <w:r w:rsidRPr="004E74A6">
        <w:rPr>
          <w:rFonts w:ascii="Arial" w:hAnsi="Arial" w:cs="Arial"/>
          <w:b/>
          <w:szCs w:val="18"/>
        </w:rPr>
        <w:tab/>
      </w:r>
    </w:p>
    <w:p w14:paraId="3E714FF0" w14:textId="43D65B9E" w:rsidR="00500DE0" w:rsidRPr="004E74A6" w:rsidRDefault="00500DE0" w:rsidP="00510C41">
      <w:pPr>
        <w:tabs>
          <w:tab w:val="left" w:pos="426"/>
        </w:tabs>
        <w:spacing w:line="240" w:lineRule="auto"/>
        <w:rPr>
          <w:rFonts w:ascii="Arial" w:hAnsi="Arial" w:cs="Arial"/>
          <w:szCs w:val="18"/>
        </w:rPr>
      </w:pPr>
      <w:r w:rsidRPr="004E74A6">
        <w:rPr>
          <w:rFonts w:ascii="Arial" w:hAnsi="Arial" w:cs="Arial"/>
          <w:szCs w:val="18"/>
        </w:rPr>
        <w:t xml:space="preserve">Opdrachtgever en </w:t>
      </w:r>
      <w:r w:rsidR="009E2FFA">
        <w:rPr>
          <w:rFonts w:ascii="Arial" w:hAnsi="Arial" w:cs="Arial"/>
          <w:szCs w:val="18"/>
        </w:rPr>
        <w:t>Leverancier</w:t>
      </w:r>
      <w:r w:rsidRPr="004E74A6">
        <w:rPr>
          <w:rFonts w:ascii="Arial" w:hAnsi="Arial" w:cs="Arial"/>
          <w:szCs w:val="18"/>
        </w:rPr>
        <w:t xml:space="preserve"> zullen een contactpersoon aanwijzen die tijdens de duur van deze Overeenkomst de contacten zullen onderhouden indien hiertoe aanleiding is.</w:t>
      </w:r>
    </w:p>
    <w:p w14:paraId="1C147E2F" w14:textId="77777777" w:rsidR="00500DE0" w:rsidRPr="004E74A6" w:rsidRDefault="00500DE0" w:rsidP="00510C41">
      <w:pPr>
        <w:tabs>
          <w:tab w:val="left" w:pos="1134"/>
        </w:tabs>
        <w:spacing w:line="240" w:lineRule="auto"/>
        <w:rPr>
          <w:rFonts w:ascii="Arial" w:hAnsi="Arial" w:cs="Arial"/>
          <w:szCs w:val="18"/>
        </w:rPr>
      </w:pPr>
    </w:p>
    <w:p w14:paraId="59399C4D" w14:textId="77777777" w:rsidR="00500DE0" w:rsidRPr="004E74A6" w:rsidRDefault="00500DE0" w:rsidP="00510C41">
      <w:pPr>
        <w:tabs>
          <w:tab w:val="left" w:pos="1134"/>
        </w:tabs>
        <w:spacing w:line="240" w:lineRule="auto"/>
        <w:rPr>
          <w:rFonts w:ascii="Arial" w:hAnsi="Arial" w:cs="Arial"/>
          <w:szCs w:val="18"/>
        </w:rPr>
      </w:pPr>
      <w:r w:rsidRPr="004E74A6">
        <w:rPr>
          <w:rFonts w:ascii="Arial" w:hAnsi="Arial" w:cs="Arial"/>
          <w:szCs w:val="18"/>
        </w:rPr>
        <w:t>Aldus overeengekomen, getekend en in tweevoud opgemaakt:</w:t>
      </w:r>
    </w:p>
    <w:p w14:paraId="122E1DE7" w14:textId="77777777" w:rsidR="00500DE0" w:rsidRPr="004E74A6" w:rsidRDefault="00500DE0" w:rsidP="00510C41">
      <w:pPr>
        <w:tabs>
          <w:tab w:val="left" w:pos="1134"/>
        </w:tabs>
        <w:spacing w:line="240" w:lineRule="auto"/>
        <w:rPr>
          <w:rFonts w:ascii="Arial" w:hAnsi="Arial" w:cs="Arial"/>
          <w:szCs w:val="18"/>
        </w:rPr>
      </w:pPr>
    </w:p>
    <w:p w14:paraId="0E3DD7ED" w14:textId="77777777" w:rsidR="00500DE0" w:rsidRPr="004E74A6" w:rsidRDefault="00500DE0" w:rsidP="00510C41">
      <w:pPr>
        <w:tabs>
          <w:tab w:val="left" w:pos="1134"/>
        </w:tabs>
        <w:spacing w:line="240" w:lineRule="auto"/>
        <w:rPr>
          <w:rFonts w:ascii="Arial" w:hAnsi="Arial" w:cs="Arial"/>
          <w:szCs w:val="18"/>
        </w:rPr>
      </w:pPr>
      <w:r w:rsidRPr="004E74A6">
        <w:rPr>
          <w:rFonts w:ascii="Arial" w:hAnsi="Arial" w:cs="Arial"/>
          <w:szCs w:val="18"/>
        </w:rPr>
        <w:t>Plaats:</w:t>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t>Plaats:</w:t>
      </w:r>
    </w:p>
    <w:p w14:paraId="75914AA1" w14:textId="204FE5CA" w:rsidR="00500DE0" w:rsidRPr="004E74A6" w:rsidRDefault="00500DE0" w:rsidP="00510C41">
      <w:pPr>
        <w:tabs>
          <w:tab w:val="left" w:pos="1134"/>
        </w:tabs>
        <w:spacing w:line="240" w:lineRule="auto"/>
        <w:rPr>
          <w:rFonts w:ascii="Arial" w:hAnsi="Arial" w:cs="Arial"/>
          <w:szCs w:val="18"/>
        </w:rPr>
      </w:pPr>
      <w:r w:rsidRPr="004E74A6">
        <w:rPr>
          <w:rFonts w:ascii="Arial" w:hAnsi="Arial" w:cs="Arial"/>
          <w:szCs w:val="18"/>
        </w:rPr>
        <w:t>Datum:</w:t>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t>Datum:</w:t>
      </w:r>
    </w:p>
    <w:p w14:paraId="342F497B" w14:textId="77777777" w:rsidR="00500DE0" w:rsidRPr="004E74A6" w:rsidRDefault="00500DE0" w:rsidP="00510C41">
      <w:pPr>
        <w:spacing w:line="240" w:lineRule="auto"/>
        <w:rPr>
          <w:rFonts w:ascii="Arial" w:hAnsi="Arial" w:cs="Arial"/>
          <w:szCs w:val="18"/>
        </w:rPr>
      </w:pPr>
      <w:r w:rsidRPr="004E74A6">
        <w:rPr>
          <w:rFonts w:ascii="Arial" w:hAnsi="Arial" w:cs="Arial"/>
          <w:szCs w:val="18"/>
        </w:rPr>
        <w:br w:type="page"/>
      </w:r>
    </w:p>
    <w:p w14:paraId="2C8542CE" w14:textId="34589EE8" w:rsidR="006267EB" w:rsidRPr="004E74A6" w:rsidRDefault="006267EB" w:rsidP="00510C41">
      <w:pPr>
        <w:pStyle w:val="Kop1"/>
        <w:numPr>
          <w:ilvl w:val="0"/>
          <w:numId w:val="0"/>
        </w:numPr>
        <w:spacing w:line="240" w:lineRule="auto"/>
        <w:rPr>
          <w:rFonts w:ascii="Arial" w:hAnsi="Arial" w:cs="Arial"/>
          <w:sz w:val="22"/>
          <w:szCs w:val="22"/>
        </w:rPr>
      </w:pPr>
      <w:bookmarkStart w:id="148" w:name="_Toc12976889"/>
      <w:bookmarkStart w:id="149" w:name="_Toc141265895"/>
      <w:r w:rsidRPr="004E74A6">
        <w:rPr>
          <w:rFonts w:ascii="Arial" w:hAnsi="Arial" w:cs="Arial"/>
          <w:sz w:val="22"/>
          <w:szCs w:val="22"/>
        </w:rPr>
        <w:lastRenderedPageBreak/>
        <w:t xml:space="preserve">Bijlage 3 Concept </w:t>
      </w:r>
      <w:r w:rsidR="00867B65">
        <w:rPr>
          <w:rFonts w:ascii="Arial" w:hAnsi="Arial" w:cs="Arial"/>
          <w:sz w:val="22"/>
          <w:szCs w:val="22"/>
        </w:rPr>
        <w:t>O</w:t>
      </w:r>
      <w:r w:rsidRPr="004E74A6">
        <w:rPr>
          <w:rFonts w:ascii="Arial" w:hAnsi="Arial" w:cs="Arial"/>
          <w:sz w:val="22"/>
          <w:szCs w:val="22"/>
        </w:rPr>
        <w:t>vereenkomst</w:t>
      </w:r>
      <w:bookmarkEnd w:id="148"/>
      <w:bookmarkEnd w:id="149"/>
    </w:p>
    <w:p w14:paraId="0BB64865" w14:textId="77777777" w:rsidR="006267EB" w:rsidRPr="004E74A6" w:rsidRDefault="006267EB" w:rsidP="00510C41">
      <w:pPr>
        <w:tabs>
          <w:tab w:val="left" w:pos="1134"/>
        </w:tabs>
        <w:spacing w:line="240" w:lineRule="auto"/>
        <w:rPr>
          <w:rFonts w:ascii="Arial" w:hAnsi="Arial" w:cs="Arial"/>
          <w:szCs w:val="18"/>
        </w:rPr>
      </w:pPr>
    </w:p>
    <w:p w14:paraId="50F8B452" w14:textId="31B01B7B" w:rsidR="00D52CD5" w:rsidRPr="004E74A6" w:rsidRDefault="00132DDE" w:rsidP="00510C41">
      <w:pPr>
        <w:spacing w:line="240" w:lineRule="auto"/>
        <w:jc w:val="center"/>
        <w:rPr>
          <w:rFonts w:ascii="Arial" w:hAnsi="Arial" w:cs="Arial"/>
          <w:b/>
          <w:sz w:val="20"/>
        </w:rPr>
      </w:pPr>
      <w:r>
        <w:rPr>
          <w:rFonts w:ascii="Arial" w:hAnsi="Arial" w:cs="Arial"/>
          <w:b/>
          <w:sz w:val="20"/>
        </w:rPr>
        <w:t>Overeenkomst</w:t>
      </w:r>
      <w:r w:rsidR="00D52CD5" w:rsidRPr="004E74A6">
        <w:rPr>
          <w:rFonts w:ascii="Arial" w:hAnsi="Arial" w:cs="Arial"/>
          <w:b/>
          <w:sz w:val="20"/>
        </w:rPr>
        <w:t xml:space="preserve"> bij de Europese aanbesteding</w:t>
      </w:r>
    </w:p>
    <w:p w14:paraId="5741C24D" w14:textId="735A7241" w:rsidR="009E7968" w:rsidRDefault="009E7968" w:rsidP="00510C41">
      <w:pPr>
        <w:spacing w:line="240" w:lineRule="auto"/>
        <w:jc w:val="center"/>
        <w:rPr>
          <w:rFonts w:ascii="Arial" w:hAnsi="Arial" w:cs="Arial"/>
          <w:b/>
          <w:sz w:val="20"/>
        </w:rPr>
      </w:pPr>
      <w:bookmarkStart w:id="150" w:name="_Hlk139293994"/>
      <w:r>
        <w:rPr>
          <w:rFonts w:ascii="Arial" w:hAnsi="Arial" w:cs="Arial"/>
          <w:b/>
          <w:sz w:val="20"/>
        </w:rPr>
        <w:t>Broedvogelmonitoring en Watervogeltellingen 2024</w:t>
      </w:r>
      <w:r w:rsidR="00132DDE">
        <w:rPr>
          <w:rFonts w:ascii="Arial" w:hAnsi="Arial" w:cs="Arial"/>
          <w:b/>
          <w:sz w:val="20"/>
        </w:rPr>
        <w:t xml:space="preserve"> tot </w:t>
      </w:r>
      <w:r>
        <w:rPr>
          <w:rFonts w:ascii="Arial" w:hAnsi="Arial" w:cs="Arial"/>
          <w:b/>
          <w:sz w:val="20"/>
        </w:rPr>
        <w:t>2034</w:t>
      </w:r>
      <w:bookmarkEnd w:id="150"/>
      <w:r>
        <w:rPr>
          <w:rFonts w:ascii="Arial" w:hAnsi="Arial" w:cs="Arial"/>
          <w:b/>
          <w:sz w:val="20"/>
        </w:rPr>
        <w:br/>
      </w:r>
      <w:r w:rsidRPr="004E74A6">
        <w:rPr>
          <w:rFonts w:ascii="Arial" w:hAnsi="Arial" w:cs="Arial"/>
          <w:b/>
          <w:sz w:val="20"/>
        </w:rPr>
        <w:t>Provincie Utrecht</w:t>
      </w:r>
    </w:p>
    <w:p w14:paraId="28578637" w14:textId="10C7E023" w:rsidR="006267EB" w:rsidRDefault="006267EB" w:rsidP="00510C41">
      <w:pPr>
        <w:spacing w:line="240" w:lineRule="auto"/>
        <w:jc w:val="center"/>
        <w:rPr>
          <w:rFonts w:ascii="Arial" w:hAnsi="Arial" w:cs="Arial"/>
          <w:b/>
          <w:szCs w:val="18"/>
        </w:rPr>
      </w:pPr>
    </w:p>
    <w:p w14:paraId="4F2696A9" w14:textId="77777777" w:rsidR="009D6297" w:rsidRPr="00DA1162" w:rsidRDefault="009D6297" w:rsidP="00510C41">
      <w:pPr>
        <w:spacing w:line="240" w:lineRule="auto"/>
        <w:rPr>
          <w:rFonts w:ascii="Arial" w:hAnsi="Arial" w:cs="Arial"/>
          <w:b/>
          <w:szCs w:val="18"/>
        </w:rPr>
      </w:pPr>
    </w:p>
    <w:p w14:paraId="5381ED87" w14:textId="77777777" w:rsidR="006267EB" w:rsidRPr="00DA1162" w:rsidRDefault="006267EB" w:rsidP="00510C41">
      <w:pPr>
        <w:spacing w:line="240" w:lineRule="auto"/>
        <w:rPr>
          <w:rFonts w:ascii="Arial" w:hAnsi="Arial" w:cs="Arial"/>
          <w:b/>
          <w:szCs w:val="18"/>
        </w:rPr>
      </w:pPr>
    </w:p>
    <w:p w14:paraId="4B7A7E5D" w14:textId="137270A1" w:rsidR="00D52CD5" w:rsidRPr="00DA1162" w:rsidRDefault="00D52CD5" w:rsidP="00510C41">
      <w:pPr>
        <w:spacing w:line="240" w:lineRule="auto"/>
        <w:rPr>
          <w:rFonts w:ascii="Arial" w:hAnsi="Arial" w:cs="Arial"/>
          <w:szCs w:val="18"/>
        </w:rPr>
      </w:pPr>
      <w:r w:rsidRPr="00DA1162">
        <w:rPr>
          <w:rFonts w:ascii="Arial" w:hAnsi="Arial" w:cs="Arial"/>
          <w:b/>
          <w:szCs w:val="18"/>
        </w:rPr>
        <w:t>De ondergetekenden</w:t>
      </w:r>
      <w:r w:rsidRPr="00DA1162">
        <w:rPr>
          <w:rFonts w:ascii="Arial" w:hAnsi="Arial" w:cs="Arial"/>
          <w:szCs w:val="18"/>
        </w:rPr>
        <w:t xml:space="preserve">, </w:t>
      </w:r>
    </w:p>
    <w:p w14:paraId="354E8702" w14:textId="77777777" w:rsidR="00D52CD5" w:rsidRPr="00DA1162" w:rsidRDefault="00D52CD5" w:rsidP="00510C41">
      <w:pPr>
        <w:spacing w:line="240" w:lineRule="auto"/>
        <w:rPr>
          <w:rFonts w:ascii="Arial" w:hAnsi="Arial" w:cs="Arial"/>
          <w:szCs w:val="18"/>
        </w:rPr>
      </w:pPr>
    </w:p>
    <w:p w14:paraId="3CB74112"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 xml:space="preserve">De publiekrechtelijke rechtspersoon, de provincie Utrecht, gevestigd aan de Archimedeslaan 6, 3584 BA te Utrecht, te dezen krachtens volmacht van de Commissaris van de Koning, rechtsgeldig vertegenwoordigd door </w:t>
      </w:r>
      <w:r w:rsidRPr="00DA1162">
        <w:rPr>
          <w:rFonts w:ascii="Arial" w:hAnsi="Arial" w:cs="Arial"/>
          <w:szCs w:val="18"/>
          <w:highlight w:val="yellow"/>
        </w:rPr>
        <w:t>Naam Functie Team</w:t>
      </w:r>
      <w:r w:rsidRPr="00DA1162">
        <w:rPr>
          <w:rFonts w:ascii="Arial" w:hAnsi="Arial" w:cs="Arial"/>
          <w:szCs w:val="18"/>
        </w:rPr>
        <w:t xml:space="preserve"> en handelend ter uitvoering van het Organisatiebesluit Provincie Utrecht 2022 juncto Mandaatbesluit secretaris, hierna te noemen: de Provincie, </w:t>
      </w:r>
    </w:p>
    <w:p w14:paraId="5D482F5F" w14:textId="77777777" w:rsidR="00DA1162" w:rsidRPr="00DA1162" w:rsidRDefault="00DA1162" w:rsidP="00510C41">
      <w:pPr>
        <w:spacing w:line="240" w:lineRule="auto"/>
        <w:rPr>
          <w:rFonts w:ascii="Arial" w:hAnsi="Arial" w:cs="Arial"/>
          <w:szCs w:val="18"/>
        </w:rPr>
      </w:pPr>
    </w:p>
    <w:p w14:paraId="354E3591"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en</w:t>
      </w:r>
    </w:p>
    <w:p w14:paraId="1469BE4A" w14:textId="77777777" w:rsidR="00DA1162" w:rsidRPr="00DA1162" w:rsidRDefault="00DA1162" w:rsidP="00510C41">
      <w:pPr>
        <w:spacing w:line="240" w:lineRule="auto"/>
        <w:rPr>
          <w:rFonts w:ascii="Arial" w:hAnsi="Arial" w:cs="Arial"/>
          <w:szCs w:val="18"/>
        </w:rPr>
      </w:pPr>
    </w:p>
    <w:p w14:paraId="37B5E2B8"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 xml:space="preserve">Opdrachtnemer, </w:t>
      </w:r>
      <w:r w:rsidRPr="00DA1162">
        <w:rPr>
          <w:rFonts w:ascii="Arial" w:hAnsi="Arial" w:cs="Arial"/>
          <w:szCs w:val="18"/>
          <w:highlight w:val="yellow"/>
        </w:rPr>
        <w:t>Naam opdrachtnemer</w:t>
      </w:r>
      <w:r w:rsidRPr="00DA1162">
        <w:rPr>
          <w:rFonts w:ascii="Arial" w:hAnsi="Arial" w:cs="Arial"/>
          <w:szCs w:val="18"/>
        </w:rPr>
        <w:t xml:space="preserve">, gevestigd aan de </w:t>
      </w:r>
      <w:r w:rsidRPr="00DA1162">
        <w:rPr>
          <w:rFonts w:ascii="Arial" w:hAnsi="Arial" w:cs="Arial"/>
          <w:szCs w:val="18"/>
          <w:highlight w:val="yellow"/>
        </w:rPr>
        <w:t>Straat &amp; Huisnummer</w:t>
      </w:r>
      <w:r w:rsidRPr="00DA1162">
        <w:rPr>
          <w:rFonts w:ascii="Arial" w:hAnsi="Arial" w:cs="Arial"/>
          <w:szCs w:val="18"/>
        </w:rPr>
        <w:t xml:space="preserve">, </w:t>
      </w:r>
      <w:r w:rsidRPr="00DA1162">
        <w:rPr>
          <w:rFonts w:ascii="Arial" w:hAnsi="Arial" w:cs="Arial"/>
          <w:szCs w:val="18"/>
          <w:highlight w:val="yellow"/>
        </w:rPr>
        <w:t>Postcode</w:t>
      </w:r>
      <w:r w:rsidRPr="00DA1162">
        <w:rPr>
          <w:rFonts w:ascii="Arial" w:hAnsi="Arial" w:cs="Arial"/>
          <w:szCs w:val="18"/>
        </w:rPr>
        <w:t xml:space="preserve"> te </w:t>
      </w:r>
      <w:r w:rsidRPr="00DA1162">
        <w:rPr>
          <w:rFonts w:ascii="Arial" w:hAnsi="Arial" w:cs="Arial"/>
          <w:szCs w:val="18"/>
          <w:highlight w:val="yellow"/>
        </w:rPr>
        <w:t>Plaats</w:t>
      </w:r>
      <w:r w:rsidRPr="00DA1162">
        <w:rPr>
          <w:rFonts w:ascii="Arial" w:hAnsi="Arial" w:cs="Arial"/>
          <w:szCs w:val="18"/>
        </w:rPr>
        <w:t xml:space="preserve">, bekend onder KvK-nummer: </w:t>
      </w:r>
      <w:r w:rsidRPr="00DA1162">
        <w:rPr>
          <w:rFonts w:ascii="Arial" w:hAnsi="Arial" w:cs="Arial"/>
          <w:szCs w:val="18"/>
          <w:highlight w:val="yellow"/>
        </w:rPr>
        <w:t>KvK-nummer</w:t>
      </w:r>
      <w:r w:rsidRPr="00DA1162">
        <w:rPr>
          <w:rFonts w:ascii="Arial" w:hAnsi="Arial" w:cs="Arial"/>
          <w:szCs w:val="18"/>
        </w:rPr>
        <w:t xml:space="preserve"> te dezen rechtsgeldig vertegenwoordigd door </w:t>
      </w:r>
      <w:r w:rsidRPr="00DA1162">
        <w:rPr>
          <w:rFonts w:ascii="Arial" w:hAnsi="Arial" w:cs="Arial"/>
          <w:szCs w:val="18"/>
          <w:highlight w:val="yellow"/>
        </w:rPr>
        <w:t>Naam Functie</w:t>
      </w:r>
      <w:r w:rsidRPr="00DA1162">
        <w:rPr>
          <w:rFonts w:ascii="Arial" w:hAnsi="Arial" w:cs="Arial"/>
          <w:szCs w:val="18"/>
        </w:rPr>
        <w:t>, hierna te noemen: Opdrachtnemer,</w:t>
      </w:r>
    </w:p>
    <w:p w14:paraId="57C76B68" w14:textId="77777777" w:rsidR="00DA1162" w:rsidRPr="00DA1162" w:rsidRDefault="00DA1162" w:rsidP="00510C41">
      <w:pPr>
        <w:spacing w:line="240" w:lineRule="auto"/>
        <w:rPr>
          <w:rFonts w:ascii="Arial" w:hAnsi="Arial" w:cs="Arial"/>
          <w:szCs w:val="18"/>
        </w:rPr>
      </w:pPr>
    </w:p>
    <w:p w14:paraId="18706853"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 xml:space="preserve">Hierna te noemen: </w:t>
      </w:r>
      <w:r w:rsidRPr="00DA1162">
        <w:rPr>
          <w:rFonts w:ascii="Arial" w:hAnsi="Arial" w:cs="Arial"/>
          <w:b/>
          <w:szCs w:val="18"/>
        </w:rPr>
        <w:t>Partijen.</w:t>
      </w:r>
    </w:p>
    <w:p w14:paraId="2B5EEF14" w14:textId="77777777" w:rsidR="00DA1162" w:rsidRPr="00DA1162" w:rsidRDefault="00DA1162" w:rsidP="00510C41">
      <w:pPr>
        <w:spacing w:line="240" w:lineRule="auto"/>
        <w:rPr>
          <w:rFonts w:ascii="Arial" w:hAnsi="Arial" w:cs="Arial"/>
          <w:szCs w:val="18"/>
        </w:rPr>
      </w:pPr>
    </w:p>
    <w:p w14:paraId="74068B35"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Overwegende dat:</w:t>
      </w:r>
      <w:r w:rsidRPr="00DA1162">
        <w:rPr>
          <w:rFonts w:ascii="Arial" w:hAnsi="Arial" w:cs="Arial"/>
          <w:b/>
          <w:szCs w:val="18"/>
        </w:rPr>
        <w:br/>
      </w:r>
    </w:p>
    <w:p w14:paraId="3A177241" w14:textId="38C8283F" w:rsidR="00DA1162" w:rsidRPr="00A6519E" w:rsidRDefault="00DA1162" w:rsidP="00510C41">
      <w:pPr>
        <w:pStyle w:val="Lijstalinea"/>
        <w:numPr>
          <w:ilvl w:val="0"/>
          <w:numId w:val="22"/>
        </w:numPr>
        <w:contextualSpacing/>
        <w:rPr>
          <w:rFonts w:ascii="Arial" w:hAnsi="Arial" w:cs="Arial"/>
          <w:sz w:val="18"/>
          <w:szCs w:val="18"/>
          <w:lang w:val="nl-NL"/>
        </w:rPr>
      </w:pPr>
      <w:r w:rsidRPr="00A6519E">
        <w:rPr>
          <w:rFonts w:ascii="Arial" w:hAnsi="Arial" w:cs="Arial"/>
          <w:sz w:val="18"/>
          <w:szCs w:val="18"/>
          <w:lang w:val="nl-NL"/>
        </w:rPr>
        <w:t xml:space="preserve">De Provincie op </w:t>
      </w:r>
      <w:r w:rsidRPr="00A6519E">
        <w:rPr>
          <w:rFonts w:ascii="Arial" w:hAnsi="Arial" w:cs="Arial"/>
          <w:sz w:val="18"/>
          <w:szCs w:val="18"/>
          <w:highlight w:val="yellow"/>
          <w:lang w:val="nl-NL"/>
        </w:rPr>
        <w:t>[datum invullen</w:t>
      </w:r>
      <w:r w:rsidRPr="00A6519E">
        <w:rPr>
          <w:rFonts w:ascii="Arial" w:hAnsi="Arial" w:cs="Arial"/>
          <w:sz w:val="18"/>
          <w:szCs w:val="18"/>
          <w:lang w:val="nl-NL"/>
        </w:rPr>
        <w:t xml:space="preserve">] een Europese openbare aanbesteding heeft gehouden, binnen de provincie Utrecht kenbaar onder het nummer </w:t>
      </w:r>
      <w:r w:rsidRPr="00A6519E">
        <w:rPr>
          <w:rFonts w:ascii="Arial" w:hAnsi="Arial" w:cs="Arial"/>
          <w:sz w:val="18"/>
          <w:szCs w:val="18"/>
          <w:highlight w:val="yellow"/>
          <w:lang w:val="nl-NL"/>
        </w:rPr>
        <w:t>[invullen</w:t>
      </w:r>
      <w:r w:rsidRPr="00A6519E">
        <w:rPr>
          <w:rFonts w:ascii="Arial" w:hAnsi="Arial" w:cs="Arial"/>
          <w:sz w:val="18"/>
          <w:szCs w:val="18"/>
          <w:lang w:val="nl-NL"/>
        </w:rPr>
        <w:t>], gedaan heeft (hierna te noemen: de Aanbesteding);</w:t>
      </w:r>
    </w:p>
    <w:p w14:paraId="30870726" w14:textId="77777777" w:rsidR="00DA1162" w:rsidRPr="00A6519E" w:rsidRDefault="00DA1162" w:rsidP="00510C41">
      <w:pPr>
        <w:pStyle w:val="Lijstalinea"/>
        <w:numPr>
          <w:ilvl w:val="0"/>
          <w:numId w:val="22"/>
        </w:numPr>
        <w:contextualSpacing/>
        <w:rPr>
          <w:rFonts w:ascii="Arial" w:hAnsi="Arial" w:cs="Arial"/>
          <w:sz w:val="18"/>
          <w:szCs w:val="18"/>
          <w:lang w:val="nl-NL"/>
        </w:rPr>
      </w:pPr>
      <w:r w:rsidRPr="00A6519E">
        <w:rPr>
          <w:rFonts w:ascii="Arial" w:hAnsi="Arial" w:cs="Arial"/>
          <w:sz w:val="18"/>
          <w:szCs w:val="18"/>
          <w:lang w:val="nl-NL"/>
        </w:rPr>
        <w:t>Opdrachtnemer daartoe op [</w:t>
      </w:r>
      <w:r w:rsidRPr="00A6519E">
        <w:rPr>
          <w:rFonts w:ascii="Arial" w:hAnsi="Arial" w:cs="Arial"/>
          <w:sz w:val="18"/>
          <w:szCs w:val="18"/>
          <w:highlight w:val="yellow"/>
          <w:lang w:val="nl-NL"/>
        </w:rPr>
        <w:t>datum invullen</w:t>
      </w:r>
      <w:r w:rsidRPr="00A6519E">
        <w:rPr>
          <w:rFonts w:ascii="Arial" w:hAnsi="Arial" w:cs="Arial"/>
          <w:sz w:val="18"/>
          <w:szCs w:val="18"/>
          <w:lang w:val="nl-NL"/>
        </w:rPr>
        <w:t>] een inschrijving heeft ingediend (hierna te noemen: de Inschrijving);</w:t>
      </w:r>
    </w:p>
    <w:p w14:paraId="472A06FC" w14:textId="77777777" w:rsidR="00DA1162" w:rsidRPr="00A6519E" w:rsidRDefault="00DA1162" w:rsidP="00510C41">
      <w:pPr>
        <w:pStyle w:val="Lijstalinea"/>
        <w:numPr>
          <w:ilvl w:val="0"/>
          <w:numId w:val="22"/>
        </w:numPr>
        <w:contextualSpacing/>
        <w:rPr>
          <w:rFonts w:ascii="Arial" w:hAnsi="Arial" w:cs="Arial"/>
          <w:sz w:val="18"/>
          <w:szCs w:val="18"/>
          <w:lang w:val="nl-NL"/>
        </w:rPr>
      </w:pPr>
      <w:r w:rsidRPr="00A6519E">
        <w:rPr>
          <w:rFonts w:ascii="Arial" w:hAnsi="Arial" w:cs="Arial"/>
          <w:sz w:val="18"/>
          <w:szCs w:val="18"/>
          <w:lang w:val="nl-NL"/>
        </w:rPr>
        <w:t xml:space="preserve">De Provincie de Opdrachtnemer definitief heeft gegund. Conform de aanbestedingsleidraad komt de Overeenkomst pas tot stand door het tekenen van deze Overeenkomst. </w:t>
      </w:r>
    </w:p>
    <w:p w14:paraId="325AC4A5" w14:textId="77777777" w:rsidR="00DA1162" w:rsidRPr="00A6519E" w:rsidRDefault="00DA1162" w:rsidP="00510C41">
      <w:pPr>
        <w:pStyle w:val="Lijstalinea"/>
        <w:numPr>
          <w:ilvl w:val="0"/>
          <w:numId w:val="22"/>
        </w:numPr>
        <w:contextualSpacing/>
        <w:rPr>
          <w:rFonts w:ascii="Arial" w:hAnsi="Arial" w:cs="Arial"/>
          <w:sz w:val="18"/>
          <w:szCs w:val="18"/>
          <w:lang w:val="nl-NL"/>
        </w:rPr>
      </w:pPr>
      <w:r w:rsidRPr="00A6519E">
        <w:rPr>
          <w:rFonts w:ascii="Arial" w:hAnsi="Arial" w:cs="Arial"/>
          <w:sz w:val="18"/>
          <w:szCs w:val="18"/>
          <w:lang w:val="nl-NL"/>
        </w:rPr>
        <w:t xml:space="preserve">Deze Overeenkomst is hiernaast bedoeld om een aantal administratieve processen in te kunnen regelen. Voor de inhoudelijke kant van het contract dienen de Aanbestedingsstukken in combinatie met de Inschrijving geraadpleegd te worden. </w:t>
      </w:r>
    </w:p>
    <w:p w14:paraId="5F36B246" w14:textId="77777777" w:rsidR="00DA1162" w:rsidRPr="00DA1162" w:rsidRDefault="00DA1162" w:rsidP="00510C41">
      <w:pPr>
        <w:spacing w:line="240" w:lineRule="auto"/>
        <w:rPr>
          <w:rFonts w:ascii="Arial" w:hAnsi="Arial" w:cs="Arial"/>
          <w:szCs w:val="18"/>
        </w:rPr>
      </w:pPr>
    </w:p>
    <w:p w14:paraId="50621A72"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Verklaren te zijn overeengekomen als volgt:</w:t>
      </w:r>
    </w:p>
    <w:p w14:paraId="5E9D5A49" w14:textId="77777777" w:rsidR="00DA1162" w:rsidRPr="00DA1162" w:rsidRDefault="00DA1162" w:rsidP="00510C41">
      <w:pPr>
        <w:spacing w:line="240" w:lineRule="auto"/>
        <w:rPr>
          <w:rFonts w:ascii="Arial" w:hAnsi="Arial" w:cs="Arial"/>
          <w:szCs w:val="18"/>
        </w:rPr>
      </w:pPr>
    </w:p>
    <w:p w14:paraId="559D7850" w14:textId="77777777" w:rsidR="00DA1162" w:rsidRPr="00DA1162" w:rsidRDefault="00DA1162" w:rsidP="00510C41">
      <w:pPr>
        <w:pStyle w:val="Lijstalinea"/>
        <w:numPr>
          <w:ilvl w:val="0"/>
          <w:numId w:val="24"/>
        </w:numPr>
        <w:contextualSpacing/>
        <w:rPr>
          <w:rFonts w:ascii="Arial" w:hAnsi="Arial" w:cs="Arial"/>
          <w:b/>
          <w:sz w:val="18"/>
          <w:szCs w:val="18"/>
        </w:rPr>
      </w:pPr>
      <w:r w:rsidRPr="00A6519E">
        <w:rPr>
          <w:rFonts w:ascii="Arial" w:hAnsi="Arial" w:cs="Arial"/>
          <w:b/>
          <w:sz w:val="18"/>
          <w:szCs w:val="18"/>
          <w:lang w:val="nl-NL"/>
        </w:rPr>
        <w:t xml:space="preserve">       </w:t>
      </w:r>
      <w:proofErr w:type="spellStart"/>
      <w:r w:rsidRPr="00DA1162">
        <w:rPr>
          <w:rFonts w:ascii="Arial" w:hAnsi="Arial" w:cs="Arial"/>
          <w:b/>
          <w:sz w:val="18"/>
          <w:szCs w:val="18"/>
        </w:rPr>
        <w:t>Definities</w:t>
      </w:r>
      <w:proofErr w:type="spellEnd"/>
      <w:r w:rsidRPr="00DA1162">
        <w:rPr>
          <w:rFonts w:ascii="Arial" w:hAnsi="Arial" w:cs="Arial"/>
          <w:b/>
          <w:sz w:val="18"/>
          <w:szCs w:val="18"/>
        </w:rPr>
        <w:t>.</w:t>
      </w:r>
    </w:p>
    <w:p w14:paraId="151D6E15"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 xml:space="preserve">1.1. </w:t>
      </w:r>
      <w:r w:rsidRPr="00DA1162">
        <w:rPr>
          <w:rFonts w:ascii="Arial" w:hAnsi="Arial" w:cs="Arial"/>
          <w:szCs w:val="18"/>
        </w:rPr>
        <w:tab/>
        <w:t>Overeenkomst: deze (getekende) overeenkomst, welke onderdeel uitmaakt van de overeenkomst;</w:t>
      </w:r>
    </w:p>
    <w:p w14:paraId="2514C704" w14:textId="77777777" w:rsidR="00DA1162" w:rsidRPr="00DA1162" w:rsidRDefault="00DA1162" w:rsidP="00510C41">
      <w:pPr>
        <w:spacing w:line="240" w:lineRule="auto"/>
        <w:ind w:left="705" w:hanging="705"/>
        <w:rPr>
          <w:rFonts w:ascii="Arial" w:hAnsi="Arial" w:cs="Arial"/>
          <w:szCs w:val="18"/>
        </w:rPr>
      </w:pPr>
      <w:r w:rsidRPr="00DA1162">
        <w:rPr>
          <w:rFonts w:ascii="Arial" w:hAnsi="Arial" w:cs="Arial"/>
          <w:szCs w:val="18"/>
        </w:rPr>
        <w:t>1.2.</w:t>
      </w:r>
      <w:r w:rsidRPr="00DA1162">
        <w:rPr>
          <w:rFonts w:ascii="Arial" w:hAnsi="Arial" w:cs="Arial"/>
          <w:szCs w:val="18"/>
        </w:rPr>
        <w:tab/>
      </w:r>
      <w:r w:rsidRPr="00DA1162">
        <w:rPr>
          <w:rFonts w:ascii="Arial" w:hAnsi="Arial" w:cs="Arial"/>
          <w:szCs w:val="18"/>
        </w:rPr>
        <w:tab/>
        <w:t>Overeenkomst: alle Aanbestedingsstukken, Inschrijving, Overeenkomst, de Algemene Inkoopvoorwaarden Provincies 2022;</w:t>
      </w:r>
    </w:p>
    <w:p w14:paraId="29239E73" w14:textId="6E6B83B6" w:rsidR="00DA1162" w:rsidRPr="00DA1162" w:rsidRDefault="00DA1162" w:rsidP="00510C41">
      <w:pPr>
        <w:spacing w:line="240" w:lineRule="auto"/>
        <w:ind w:left="705" w:hanging="705"/>
        <w:rPr>
          <w:rFonts w:ascii="Arial" w:hAnsi="Arial" w:cs="Arial"/>
          <w:szCs w:val="18"/>
        </w:rPr>
      </w:pPr>
      <w:r w:rsidRPr="00DA1162">
        <w:rPr>
          <w:rFonts w:ascii="Arial" w:hAnsi="Arial" w:cs="Arial"/>
          <w:szCs w:val="18"/>
        </w:rPr>
        <w:t>1.3.</w:t>
      </w:r>
      <w:r w:rsidRPr="00DA1162">
        <w:rPr>
          <w:rFonts w:ascii="Arial" w:hAnsi="Arial" w:cs="Arial"/>
          <w:szCs w:val="18"/>
        </w:rPr>
        <w:tab/>
      </w:r>
      <w:r w:rsidRPr="00DA1162">
        <w:rPr>
          <w:rFonts w:ascii="Arial" w:hAnsi="Arial" w:cs="Arial"/>
          <w:szCs w:val="18"/>
        </w:rPr>
        <w:tab/>
        <w:t xml:space="preserve">Aanbestedingsstukken: alle op </w:t>
      </w:r>
      <w:proofErr w:type="spellStart"/>
      <w:r w:rsidRPr="00DA1162">
        <w:rPr>
          <w:rFonts w:ascii="Arial" w:hAnsi="Arial" w:cs="Arial"/>
          <w:szCs w:val="18"/>
        </w:rPr>
        <w:t>TenderNed</w:t>
      </w:r>
      <w:proofErr w:type="spellEnd"/>
      <w:r w:rsidRPr="00DA1162">
        <w:rPr>
          <w:rFonts w:ascii="Arial" w:hAnsi="Arial" w:cs="Arial"/>
          <w:szCs w:val="18"/>
        </w:rPr>
        <w:t xml:space="preserve"> gepubliceerde stukken, waaronder in ieder geval de aanbestedingsleidraad met bijlagen en de nota’s van inlichtingen.</w:t>
      </w:r>
    </w:p>
    <w:p w14:paraId="56826BE1" w14:textId="0D2E0523" w:rsidR="00DA1162" w:rsidRPr="00DA1162" w:rsidRDefault="00DA1162" w:rsidP="00510C41">
      <w:pPr>
        <w:spacing w:line="240" w:lineRule="auto"/>
        <w:ind w:left="705" w:hanging="705"/>
        <w:rPr>
          <w:rFonts w:ascii="Arial" w:hAnsi="Arial" w:cs="Arial"/>
          <w:szCs w:val="18"/>
        </w:rPr>
      </w:pPr>
      <w:r w:rsidRPr="00DA1162">
        <w:rPr>
          <w:rFonts w:ascii="Arial" w:hAnsi="Arial" w:cs="Arial"/>
          <w:szCs w:val="18"/>
        </w:rPr>
        <w:t>1.4.</w:t>
      </w:r>
      <w:r w:rsidRPr="00DA1162">
        <w:rPr>
          <w:rFonts w:ascii="Arial" w:hAnsi="Arial" w:cs="Arial"/>
          <w:szCs w:val="18"/>
        </w:rPr>
        <w:tab/>
        <w:t>Inschrijving</w:t>
      </w:r>
      <w:r w:rsidRPr="00DA1162">
        <w:rPr>
          <w:rFonts w:ascii="Arial" w:hAnsi="Arial" w:cs="Arial"/>
          <w:bCs/>
          <w:szCs w:val="18"/>
        </w:rPr>
        <w:t>;</w:t>
      </w:r>
      <w:r w:rsidRPr="00DA1162">
        <w:rPr>
          <w:rFonts w:ascii="Arial" w:hAnsi="Arial" w:cs="Arial"/>
          <w:b/>
          <w:szCs w:val="18"/>
        </w:rPr>
        <w:t xml:space="preserve"> </w:t>
      </w:r>
      <w:r w:rsidRPr="00DA1162">
        <w:rPr>
          <w:rFonts w:ascii="Arial" w:hAnsi="Arial" w:cs="Arial"/>
          <w:szCs w:val="18"/>
        </w:rPr>
        <w:t>de door Opdrachtnemer ingediende inschrijving, inclusief een eventuele toelichting/uitleg (schriftelijk en mondeling) op de inschrijving</w:t>
      </w:r>
      <w:r w:rsidRPr="00DA1162">
        <w:rPr>
          <w:rFonts w:ascii="Arial" w:hAnsi="Arial" w:cs="Arial"/>
          <w:b/>
          <w:szCs w:val="18"/>
        </w:rPr>
        <w:t xml:space="preserve">. </w:t>
      </w:r>
    </w:p>
    <w:p w14:paraId="6471893A" w14:textId="77777777" w:rsidR="00DA1162" w:rsidRPr="00DA1162" w:rsidRDefault="00DA1162" w:rsidP="00510C41">
      <w:pPr>
        <w:tabs>
          <w:tab w:val="left" w:pos="3744"/>
        </w:tabs>
        <w:spacing w:line="240" w:lineRule="auto"/>
        <w:rPr>
          <w:rFonts w:ascii="Arial" w:hAnsi="Arial" w:cs="Arial"/>
          <w:szCs w:val="18"/>
        </w:rPr>
      </w:pPr>
    </w:p>
    <w:p w14:paraId="72AA64E3"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2.</w:t>
      </w:r>
      <w:r w:rsidRPr="00DA1162">
        <w:rPr>
          <w:rFonts w:ascii="Arial" w:hAnsi="Arial" w:cs="Arial"/>
          <w:b/>
          <w:szCs w:val="18"/>
        </w:rPr>
        <w:tab/>
        <w:t>Toepasselijkheid Algemene Inkoopvoorwaarden Provincies 2022.</w:t>
      </w:r>
    </w:p>
    <w:p w14:paraId="0DED4B1C"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2.1.</w:t>
      </w:r>
      <w:r w:rsidRPr="00DA1162">
        <w:rPr>
          <w:rFonts w:ascii="Arial" w:hAnsi="Arial" w:cs="Arial"/>
          <w:szCs w:val="18"/>
        </w:rPr>
        <w:tab/>
        <w:t xml:space="preserve">Op de Overeenkomst zijn de Algemene Inkoopvoorwaarden Provincies 2022 voor leveringen en diensten van de Provincie Utrecht (hierna te noemen: AIV 2022) van toepassing. Andere algemene of bijzondere voorwaarden in welke vorm of met welke benaming dan ook, waaronder begrepen de algemene voorwaarden van Opdrachtnemer, zijn niet van toepassing. </w:t>
      </w:r>
    </w:p>
    <w:p w14:paraId="63672159"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2.2.</w:t>
      </w:r>
      <w:r w:rsidRPr="00DA1162">
        <w:rPr>
          <w:rFonts w:ascii="Arial" w:hAnsi="Arial" w:cs="Arial"/>
          <w:szCs w:val="18"/>
        </w:rPr>
        <w:tab/>
        <w:t xml:space="preserve">De AIV 2022 zijn digitaal te vinden c.q. te downloaden op: </w:t>
      </w:r>
      <w:hyperlink r:id="rId34" w:history="1">
        <w:r w:rsidRPr="00DA1162">
          <w:rPr>
            <w:rStyle w:val="Hyperlink"/>
            <w:rFonts w:ascii="Arial" w:hAnsi="Arial" w:cs="Arial"/>
            <w:szCs w:val="18"/>
          </w:rPr>
          <w:t>https://www.provincie-utrecht.nl/loket/inkopen-en-aanbesteden</w:t>
        </w:r>
      </w:hyperlink>
      <w:r w:rsidRPr="00DA1162">
        <w:rPr>
          <w:rFonts w:ascii="Arial" w:hAnsi="Arial" w:cs="Arial"/>
          <w:szCs w:val="18"/>
        </w:rPr>
        <w:t xml:space="preserve">. </w:t>
      </w:r>
    </w:p>
    <w:p w14:paraId="06774BAC" w14:textId="77777777" w:rsidR="00DA1162" w:rsidRPr="00DA1162" w:rsidRDefault="00DA1162" w:rsidP="00510C41">
      <w:pPr>
        <w:tabs>
          <w:tab w:val="left" w:pos="3744"/>
        </w:tabs>
        <w:spacing w:line="240" w:lineRule="auto"/>
        <w:rPr>
          <w:rFonts w:ascii="Arial" w:hAnsi="Arial" w:cs="Arial"/>
          <w:szCs w:val="18"/>
        </w:rPr>
      </w:pPr>
      <w:r w:rsidRPr="00DA1162">
        <w:rPr>
          <w:rFonts w:ascii="Arial" w:hAnsi="Arial" w:cs="Arial"/>
          <w:szCs w:val="18"/>
        </w:rPr>
        <w:tab/>
      </w:r>
    </w:p>
    <w:p w14:paraId="299EAE06"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3.</w:t>
      </w:r>
      <w:r w:rsidRPr="00DA1162">
        <w:rPr>
          <w:rFonts w:ascii="Arial" w:hAnsi="Arial" w:cs="Arial"/>
          <w:b/>
          <w:szCs w:val="18"/>
        </w:rPr>
        <w:tab/>
        <w:t>Werkzaamheden.</w:t>
      </w:r>
    </w:p>
    <w:p w14:paraId="4786D9EC"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3.1.</w:t>
      </w:r>
      <w:r w:rsidRPr="00DA1162">
        <w:rPr>
          <w:rFonts w:ascii="Arial" w:hAnsi="Arial" w:cs="Arial"/>
          <w:szCs w:val="18"/>
        </w:rPr>
        <w:tab/>
        <w:t xml:space="preserve">De werkzaamheden ten behoeve van de opdracht bestaan uit hetgeen is opgenomen in de Aanbestedingsstukken en Inschrijving. </w:t>
      </w:r>
    </w:p>
    <w:p w14:paraId="1B62FFFD"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3.2.</w:t>
      </w:r>
      <w:r w:rsidRPr="00DA1162">
        <w:rPr>
          <w:rFonts w:ascii="Arial" w:hAnsi="Arial" w:cs="Arial"/>
          <w:szCs w:val="18"/>
        </w:rPr>
        <w:tab/>
        <w:t>De dienstverlening zal worden verricht op de wijze als weergegeven in deze Overeenkomst. De Overeenkomst bestaat uit verschillende stukken die allen onlosmakelijk deel uitmaken van deze Overeenkomst. Voor zover de stukken met elkaar in tegenstrijdigheid zijn, geldt de rangorde zoals hieronder vermeld, waarbij de hoger genoemde bijlage prevaleert boven de lager genoemde:</w:t>
      </w:r>
    </w:p>
    <w:p w14:paraId="40034ACD" w14:textId="77777777" w:rsidR="00DA1162" w:rsidRPr="00DA1162" w:rsidRDefault="00DA1162" w:rsidP="00510C41">
      <w:pPr>
        <w:pStyle w:val="Lijstalinea"/>
        <w:numPr>
          <w:ilvl w:val="0"/>
          <w:numId w:val="23"/>
        </w:numPr>
        <w:contextualSpacing/>
        <w:rPr>
          <w:rFonts w:ascii="Arial" w:hAnsi="Arial" w:cs="Arial"/>
          <w:sz w:val="18"/>
          <w:szCs w:val="18"/>
        </w:rPr>
      </w:pPr>
      <w:r w:rsidRPr="00DA1162">
        <w:rPr>
          <w:rFonts w:ascii="Arial" w:hAnsi="Arial" w:cs="Arial"/>
          <w:sz w:val="18"/>
          <w:szCs w:val="18"/>
        </w:rPr>
        <w:t xml:space="preserve">de </w:t>
      </w:r>
      <w:proofErr w:type="spellStart"/>
      <w:r w:rsidRPr="00DA1162">
        <w:rPr>
          <w:rFonts w:ascii="Arial" w:hAnsi="Arial" w:cs="Arial"/>
          <w:sz w:val="18"/>
          <w:szCs w:val="18"/>
        </w:rPr>
        <w:t>onderhavige</w:t>
      </w:r>
      <w:proofErr w:type="spellEnd"/>
      <w:r w:rsidRPr="00DA1162">
        <w:rPr>
          <w:rFonts w:ascii="Arial" w:hAnsi="Arial" w:cs="Arial"/>
          <w:sz w:val="18"/>
          <w:szCs w:val="18"/>
        </w:rPr>
        <w:t xml:space="preserve"> </w:t>
      </w:r>
      <w:proofErr w:type="spellStart"/>
      <w:r w:rsidRPr="00DA1162">
        <w:rPr>
          <w:rFonts w:ascii="Arial" w:hAnsi="Arial" w:cs="Arial"/>
          <w:sz w:val="18"/>
          <w:szCs w:val="18"/>
        </w:rPr>
        <w:t>Overeenkomst</w:t>
      </w:r>
      <w:proofErr w:type="spellEnd"/>
      <w:r w:rsidRPr="00DA1162">
        <w:rPr>
          <w:rFonts w:ascii="Arial" w:hAnsi="Arial" w:cs="Arial"/>
          <w:sz w:val="18"/>
          <w:szCs w:val="18"/>
        </w:rPr>
        <w:t>;</w:t>
      </w:r>
    </w:p>
    <w:p w14:paraId="595975A9" w14:textId="77777777" w:rsidR="00DA1162" w:rsidRPr="00A6519E" w:rsidRDefault="00DA1162" w:rsidP="00510C41">
      <w:pPr>
        <w:pStyle w:val="Lijstalinea"/>
        <w:numPr>
          <w:ilvl w:val="0"/>
          <w:numId w:val="23"/>
        </w:numPr>
        <w:contextualSpacing/>
        <w:rPr>
          <w:rFonts w:ascii="Arial" w:hAnsi="Arial" w:cs="Arial"/>
          <w:sz w:val="18"/>
          <w:szCs w:val="18"/>
          <w:lang w:val="nl-NL"/>
        </w:rPr>
      </w:pPr>
      <w:r w:rsidRPr="00A6519E">
        <w:rPr>
          <w:rFonts w:ascii="Arial" w:hAnsi="Arial" w:cs="Arial"/>
          <w:sz w:val="18"/>
          <w:szCs w:val="18"/>
          <w:lang w:val="nl-NL"/>
        </w:rPr>
        <w:t>de door de Provincie gepubliceerde nota’s van inlichtingen, waarvan degene met de meer recente datum prevaleert boven die met een eerdere datum;</w:t>
      </w:r>
    </w:p>
    <w:p w14:paraId="5803B068" w14:textId="77777777" w:rsidR="00DA1162" w:rsidRPr="00A6519E" w:rsidRDefault="00DA1162" w:rsidP="00510C41">
      <w:pPr>
        <w:pStyle w:val="Lijstalinea"/>
        <w:numPr>
          <w:ilvl w:val="0"/>
          <w:numId w:val="23"/>
        </w:numPr>
        <w:contextualSpacing/>
        <w:rPr>
          <w:rFonts w:ascii="Arial" w:hAnsi="Arial" w:cs="Arial"/>
          <w:sz w:val="18"/>
          <w:szCs w:val="18"/>
          <w:lang w:val="nl-NL"/>
        </w:rPr>
      </w:pPr>
      <w:r w:rsidRPr="00A6519E">
        <w:rPr>
          <w:rFonts w:ascii="Arial" w:hAnsi="Arial" w:cs="Arial"/>
          <w:sz w:val="18"/>
          <w:szCs w:val="18"/>
          <w:lang w:val="nl-NL"/>
        </w:rPr>
        <w:lastRenderedPageBreak/>
        <w:t xml:space="preserve">de (overige) Aanbestedingsstukken van de Provincie, inclusief bijlagen; </w:t>
      </w:r>
    </w:p>
    <w:p w14:paraId="209361B8" w14:textId="77777777" w:rsidR="00DA1162" w:rsidRPr="00DA1162" w:rsidRDefault="00DA1162" w:rsidP="00510C41">
      <w:pPr>
        <w:pStyle w:val="Lijstalinea"/>
        <w:numPr>
          <w:ilvl w:val="0"/>
          <w:numId w:val="23"/>
        </w:numPr>
        <w:contextualSpacing/>
        <w:rPr>
          <w:rFonts w:ascii="Arial" w:hAnsi="Arial" w:cs="Arial"/>
          <w:sz w:val="18"/>
          <w:szCs w:val="18"/>
        </w:rPr>
      </w:pPr>
      <w:r w:rsidRPr="00DA1162">
        <w:rPr>
          <w:rFonts w:ascii="Arial" w:hAnsi="Arial" w:cs="Arial"/>
          <w:sz w:val="18"/>
          <w:szCs w:val="18"/>
        </w:rPr>
        <w:t>de AIV 2022;</w:t>
      </w:r>
    </w:p>
    <w:p w14:paraId="5118A4D0" w14:textId="605F4BDE" w:rsidR="00DA1162" w:rsidRPr="00A6519E" w:rsidRDefault="00DA1162" w:rsidP="00510C41">
      <w:pPr>
        <w:pStyle w:val="Lijstalinea"/>
        <w:numPr>
          <w:ilvl w:val="0"/>
          <w:numId w:val="23"/>
        </w:numPr>
        <w:contextualSpacing/>
        <w:rPr>
          <w:rFonts w:ascii="Arial" w:hAnsi="Arial" w:cs="Arial"/>
          <w:sz w:val="18"/>
          <w:szCs w:val="18"/>
          <w:lang w:val="nl-NL"/>
        </w:rPr>
      </w:pPr>
      <w:r w:rsidRPr="00A6519E">
        <w:rPr>
          <w:rFonts w:ascii="Arial" w:hAnsi="Arial" w:cs="Arial"/>
          <w:sz w:val="18"/>
          <w:szCs w:val="18"/>
          <w:lang w:val="nl-NL"/>
        </w:rPr>
        <w:t xml:space="preserve">de Inschrijving van Opdrachtnemer inclusief bijlagen, tenzij hetgeen in de Inschrijving is opgenomen boven de door de Provincie gestelde eisen gaat. Voor die onderdelen prevaleert de Inschrijving boven de Aanbestedingsstukken en AIV 2022. </w:t>
      </w:r>
    </w:p>
    <w:p w14:paraId="397798A7"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3.3.</w:t>
      </w:r>
      <w:r w:rsidRPr="00DA1162">
        <w:rPr>
          <w:rFonts w:ascii="Arial" w:hAnsi="Arial" w:cs="Arial"/>
          <w:szCs w:val="18"/>
        </w:rPr>
        <w:tab/>
        <w:t xml:space="preserve">Opdrachtnemer zal zijn prestaties goed en zorgvuldig uitvoeren met inachtneming van de belangen van de Provincie, waarbij Opdrachtnemer de Provincie tijdig en adequaat van mogelijke problemen bij de uitvoering van de Overeenkomst informeert. </w:t>
      </w:r>
    </w:p>
    <w:p w14:paraId="3C281762" w14:textId="77777777" w:rsidR="00DA1162" w:rsidRPr="00DA1162" w:rsidRDefault="00DA1162" w:rsidP="00510C41">
      <w:pPr>
        <w:spacing w:line="240" w:lineRule="auto"/>
        <w:rPr>
          <w:rFonts w:ascii="Arial" w:hAnsi="Arial" w:cs="Arial"/>
          <w:szCs w:val="18"/>
        </w:rPr>
      </w:pPr>
    </w:p>
    <w:p w14:paraId="6915E6D6"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4.</w:t>
      </w:r>
      <w:r w:rsidRPr="00DA1162">
        <w:rPr>
          <w:rFonts w:ascii="Arial" w:hAnsi="Arial" w:cs="Arial"/>
          <w:b/>
          <w:szCs w:val="18"/>
        </w:rPr>
        <w:tab/>
        <w:t>Inwerkingtreding en duur.</w:t>
      </w:r>
    </w:p>
    <w:p w14:paraId="08459097"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4.1.</w:t>
      </w:r>
      <w:r w:rsidRPr="00DA1162">
        <w:rPr>
          <w:rFonts w:ascii="Arial" w:hAnsi="Arial" w:cs="Arial"/>
          <w:szCs w:val="18"/>
        </w:rPr>
        <w:tab/>
        <w:t xml:space="preserve">Deze Overeenkomst is aangegaan op </w:t>
      </w:r>
      <w:r w:rsidRPr="00DA1162">
        <w:rPr>
          <w:rFonts w:ascii="Arial" w:hAnsi="Arial" w:cs="Arial"/>
          <w:szCs w:val="18"/>
          <w:highlight w:val="yellow"/>
        </w:rPr>
        <w:t>[invullen</w:t>
      </w:r>
      <w:r w:rsidRPr="00DA1162">
        <w:rPr>
          <w:rFonts w:ascii="Arial" w:hAnsi="Arial" w:cs="Arial"/>
          <w:szCs w:val="18"/>
        </w:rPr>
        <w:t xml:space="preserve"> </w:t>
      </w:r>
      <w:r w:rsidRPr="00DA1162">
        <w:rPr>
          <w:rFonts w:ascii="Arial" w:hAnsi="Arial" w:cs="Arial"/>
          <w:szCs w:val="18"/>
          <w:highlight w:val="yellow"/>
        </w:rPr>
        <w:t>begindatum</w:t>
      </w:r>
      <w:r w:rsidRPr="00DA1162">
        <w:rPr>
          <w:rFonts w:ascii="Arial" w:hAnsi="Arial" w:cs="Arial"/>
          <w:szCs w:val="18"/>
        </w:rPr>
        <w:t>], voor een initiële looptijd van [</w:t>
      </w:r>
      <w:r w:rsidRPr="00DA1162">
        <w:rPr>
          <w:rFonts w:ascii="Arial" w:hAnsi="Arial" w:cs="Arial"/>
          <w:szCs w:val="18"/>
          <w:highlight w:val="yellow"/>
        </w:rPr>
        <w:t>invullen]</w:t>
      </w:r>
      <w:r w:rsidRPr="00DA1162">
        <w:rPr>
          <w:rFonts w:ascii="Arial" w:hAnsi="Arial" w:cs="Arial"/>
          <w:szCs w:val="18"/>
        </w:rPr>
        <w:t xml:space="preserve"> jaar.</w:t>
      </w:r>
    </w:p>
    <w:p w14:paraId="6FC89318"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4.2.</w:t>
      </w:r>
      <w:r w:rsidRPr="00DA1162">
        <w:rPr>
          <w:rFonts w:ascii="Arial" w:hAnsi="Arial" w:cs="Arial"/>
          <w:szCs w:val="18"/>
        </w:rPr>
        <w:tab/>
        <w:t xml:space="preserve">Na het verstrijken van deze periode heeft de Provincie de mogelijkheid de Opdracht te verlengen tegen dezelfde voorwaarden, </w:t>
      </w:r>
      <w:r w:rsidRPr="00DA1162">
        <w:rPr>
          <w:rFonts w:ascii="Arial" w:hAnsi="Arial" w:cs="Arial"/>
          <w:szCs w:val="18"/>
          <w:highlight w:val="yellow"/>
        </w:rPr>
        <w:t>conform hetgeen is opgenomen in de Aanbestedingsstukken (óf bij voorkeur; [invullen] keer voor een periode per keer van maximaal [invullen])</w:t>
      </w:r>
    </w:p>
    <w:p w14:paraId="7CC0004B"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4.3.</w:t>
      </w:r>
      <w:r w:rsidRPr="00DA1162">
        <w:rPr>
          <w:rFonts w:ascii="Arial" w:hAnsi="Arial" w:cs="Arial"/>
          <w:szCs w:val="18"/>
        </w:rPr>
        <w:tab/>
        <w:t>Indien door Opdrachtnemer reeds uitvoering aan de werkzaamheden is gegeven voordat deze Overeenkomst door Partijen is ondertekend, geschiedt de uitvoering voor rekening en risico van de Opdrachtnemer.</w:t>
      </w:r>
    </w:p>
    <w:p w14:paraId="6CD831C2" w14:textId="3E9BE956"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4.4.</w:t>
      </w:r>
      <w:r w:rsidRPr="00DA1162">
        <w:rPr>
          <w:rFonts w:ascii="Arial" w:hAnsi="Arial" w:cs="Arial"/>
          <w:szCs w:val="18"/>
        </w:rPr>
        <w:tab/>
        <w:t xml:space="preserve">Deze overeenkomst kan door de Provincie te allen tijde worden beëindigd met in acht name van een opzegtermijn van 60 kalenderdagen. </w:t>
      </w:r>
    </w:p>
    <w:p w14:paraId="3CF9CAB3"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4.5.</w:t>
      </w:r>
      <w:r w:rsidRPr="00DA1162">
        <w:rPr>
          <w:rFonts w:ascii="Arial" w:hAnsi="Arial" w:cs="Arial"/>
          <w:szCs w:val="18"/>
        </w:rPr>
        <w:tab/>
        <w:t>Een opzegging door de Provincie geschiedt schriftelijk.</w:t>
      </w:r>
    </w:p>
    <w:p w14:paraId="55E20C2B" w14:textId="77777777" w:rsidR="00DA1162" w:rsidRPr="00DA1162" w:rsidRDefault="00DA1162" w:rsidP="00510C41">
      <w:pPr>
        <w:spacing w:line="240" w:lineRule="auto"/>
        <w:rPr>
          <w:rFonts w:ascii="Arial" w:hAnsi="Arial" w:cs="Arial"/>
          <w:szCs w:val="18"/>
        </w:rPr>
      </w:pPr>
    </w:p>
    <w:p w14:paraId="5BF9B0FA"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5.</w:t>
      </w:r>
      <w:r w:rsidRPr="00DA1162">
        <w:rPr>
          <w:rFonts w:ascii="Arial" w:hAnsi="Arial" w:cs="Arial"/>
          <w:b/>
          <w:szCs w:val="18"/>
        </w:rPr>
        <w:tab/>
        <w:t>Prijs en betaling.</w:t>
      </w:r>
    </w:p>
    <w:p w14:paraId="15073B1E" w14:textId="7A5AFBDE"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5.1.</w:t>
      </w:r>
      <w:r w:rsidRPr="00DA1162">
        <w:rPr>
          <w:rFonts w:ascii="Arial" w:hAnsi="Arial" w:cs="Arial"/>
          <w:szCs w:val="18"/>
        </w:rPr>
        <w:tab/>
        <w:t>Opdrachtnemer zal de werkzaamheden verrichten tegen de prijzen</w:t>
      </w:r>
      <w:r w:rsidR="00E41631">
        <w:rPr>
          <w:rFonts w:ascii="Arial" w:hAnsi="Arial" w:cs="Arial"/>
          <w:szCs w:val="18"/>
        </w:rPr>
        <w:t>/tarieven</w:t>
      </w:r>
      <w:r w:rsidRPr="00DA1162">
        <w:rPr>
          <w:rFonts w:ascii="Arial" w:hAnsi="Arial" w:cs="Arial"/>
          <w:szCs w:val="18"/>
        </w:rPr>
        <w:t xml:space="preserve"> zoals opgenomen in de Inschrijving en conform het volgende </w:t>
      </w:r>
      <w:r w:rsidR="00E41631">
        <w:rPr>
          <w:rFonts w:ascii="Arial" w:hAnsi="Arial" w:cs="Arial"/>
          <w:szCs w:val="18"/>
        </w:rPr>
        <w:t xml:space="preserve">jaarlijkse </w:t>
      </w:r>
      <w:r w:rsidRPr="00DA1162">
        <w:rPr>
          <w:rFonts w:ascii="Arial" w:hAnsi="Arial" w:cs="Arial"/>
          <w:szCs w:val="18"/>
        </w:rPr>
        <w:t xml:space="preserve">betaalschema: 20% </w:t>
      </w:r>
      <w:r w:rsidR="00B56A6F">
        <w:rPr>
          <w:rFonts w:ascii="Arial" w:hAnsi="Arial" w:cs="Arial"/>
          <w:szCs w:val="18"/>
        </w:rPr>
        <w:t>bij aanvang jaarlijkse werkzaamheden</w:t>
      </w:r>
      <w:r w:rsidRPr="00DA1162">
        <w:rPr>
          <w:rFonts w:ascii="Arial" w:hAnsi="Arial" w:cs="Arial"/>
          <w:szCs w:val="18"/>
        </w:rPr>
        <w:t>, 70% na oplevering eindresultaat/eindproduct en 10% na definitieve oplevering/acceptatie door de Provincie van het eindresultaat/eindproduct. Van het voorgaande kan, mits tussen Partijen overeengekomen, worden afgeweken.</w:t>
      </w:r>
    </w:p>
    <w:p w14:paraId="5173AEA3"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5.2.</w:t>
      </w:r>
      <w:r w:rsidRPr="00DA1162">
        <w:rPr>
          <w:rFonts w:ascii="Arial" w:hAnsi="Arial" w:cs="Arial"/>
          <w:szCs w:val="18"/>
        </w:rPr>
        <w:tab/>
        <w:t>De prijs en de tarieven zijn exclusief BTW en betreffen alle in het kader van de Overeenkomst te verrichten werkzaamheden en te leveren goederen, alsmede alle overige kosten, zoals, dus niet beperkt tot kosten van training of inwerking van personeel, reis-, verblijf-, voorrij- en administratiekosten, kosten van de verpakking en verwijdering van de verpakking en overlegkosten met de Provincie tenzij in de Aanbestedingsstukken expliciet anders is overeengekomen.</w:t>
      </w:r>
    </w:p>
    <w:p w14:paraId="5DFF7AA8"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 xml:space="preserve">5.3. </w:t>
      </w:r>
      <w:r w:rsidRPr="00DA1162">
        <w:rPr>
          <w:rFonts w:ascii="Arial" w:hAnsi="Arial" w:cs="Arial"/>
          <w:szCs w:val="18"/>
        </w:rPr>
        <w:tab/>
        <w:t>Iedere door Opdrachtnemer aan de Provincie toegestuurde factuur, dient te voldoen aan de wettelijke gestelde factuurvereisten en dienen een specificatie van de uitgevoerde werkzaamheden te bevatten.</w:t>
      </w:r>
    </w:p>
    <w:p w14:paraId="2D1157E6" w14:textId="782BF27D" w:rsidR="00DA1162" w:rsidRPr="00DA1162" w:rsidRDefault="00DA1162" w:rsidP="00510C41">
      <w:pPr>
        <w:spacing w:line="240" w:lineRule="auto"/>
        <w:ind w:left="705" w:hanging="705"/>
        <w:rPr>
          <w:rFonts w:ascii="Arial" w:hAnsi="Arial" w:cs="Arial"/>
          <w:szCs w:val="18"/>
        </w:rPr>
      </w:pPr>
      <w:r w:rsidRPr="00DA1162">
        <w:rPr>
          <w:rFonts w:ascii="Arial" w:hAnsi="Arial" w:cs="Arial"/>
          <w:szCs w:val="18"/>
        </w:rPr>
        <w:t>5.4.</w:t>
      </w:r>
      <w:r w:rsidRPr="00DA1162">
        <w:rPr>
          <w:rFonts w:ascii="Arial" w:hAnsi="Arial" w:cs="Arial"/>
          <w:szCs w:val="18"/>
        </w:rPr>
        <w:tab/>
        <w:t>De facturen dienen te worden verzonden naar</w:t>
      </w:r>
      <w:r w:rsidR="00132DDE">
        <w:rPr>
          <w:rFonts w:ascii="Arial" w:hAnsi="Arial" w:cs="Arial"/>
          <w:szCs w:val="18"/>
        </w:rPr>
        <w:t xml:space="preserve"> </w:t>
      </w:r>
      <w:hyperlink r:id="rId35" w:history="1">
        <w:r w:rsidR="00132DDE" w:rsidRPr="00DD2466">
          <w:rPr>
            <w:rStyle w:val="Hyperlink"/>
            <w:rFonts w:ascii="Arial" w:hAnsi="Arial" w:cs="Arial"/>
            <w:szCs w:val="18"/>
          </w:rPr>
          <w:t>facturen@provincie-utrecht.nl</w:t>
        </w:r>
      </w:hyperlink>
      <w:r w:rsidRPr="00DA1162">
        <w:rPr>
          <w:rFonts w:ascii="Arial" w:hAnsi="Arial" w:cs="Arial"/>
          <w:szCs w:val="18"/>
        </w:rPr>
        <w:t xml:space="preserve">. De facturen, inclusief bijbehorende bijlagen, dienen per factuur in één PDF-format te worden aangeleverd en onder de vermelding van: </w:t>
      </w:r>
    </w:p>
    <w:p w14:paraId="0D65D65E" w14:textId="77777777" w:rsidR="00DA1162" w:rsidRPr="00DA1162" w:rsidRDefault="00DA1162" w:rsidP="00510C41">
      <w:pPr>
        <w:spacing w:line="240" w:lineRule="auto"/>
        <w:ind w:firstLine="708"/>
        <w:rPr>
          <w:rFonts w:ascii="Arial" w:hAnsi="Arial" w:cs="Arial"/>
          <w:b/>
          <w:szCs w:val="18"/>
        </w:rPr>
      </w:pPr>
      <w:r w:rsidRPr="00DA1162">
        <w:rPr>
          <w:rFonts w:ascii="Arial" w:hAnsi="Arial" w:cs="Arial"/>
          <w:b/>
          <w:szCs w:val="18"/>
        </w:rPr>
        <w:t xml:space="preserve">Provincie Utrecht </w:t>
      </w:r>
    </w:p>
    <w:p w14:paraId="16DD9663" w14:textId="77777777" w:rsidR="00DA1162" w:rsidRPr="00DA1162" w:rsidRDefault="00DA1162" w:rsidP="00510C41">
      <w:pPr>
        <w:spacing w:line="240" w:lineRule="auto"/>
        <w:ind w:firstLine="708"/>
        <w:rPr>
          <w:rFonts w:ascii="Arial" w:hAnsi="Arial" w:cs="Arial"/>
          <w:b/>
          <w:szCs w:val="18"/>
        </w:rPr>
      </w:pPr>
      <w:r w:rsidRPr="00DA1162">
        <w:rPr>
          <w:rFonts w:ascii="Arial" w:hAnsi="Arial" w:cs="Arial"/>
          <w:b/>
          <w:szCs w:val="18"/>
        </w:rPr>
        <w:t>Crediteurenadministratie</w:t>
      </w:r>
    </w:p>
    <w:p w14:paraId="4DDF1D52" w14:textId="77777777" w:rsidR="00DA1162" w:rsidRPr="00DA1162" w:rsidRDefault="00DA1162" w:rsidP="00510C41">
      <w:pPr>
        <w:spacing w:line="240" w:lineRule="auto"/>
        <w:ind w:firstLine="708"/>
        <w:rPr>
          <w:rFonts w:ascii="Arial" w:hAnsi="Arial" w:cs="Arial"/>
          <w:b/>
          <w:szCs w:val="18"/>
        </w:rPr>
      </w:pPr>
      <w:r w:rsidRPr="00DA1162">
        <w:rPr>
          <w:rFonts w:ascii="Arial" w:hAnsi="Arial" w:cs="Arial"/>
          <w:b/>
          <w:szCs w:val="18"/>
        </w:rPr>
        <w:t xml:space="preserve">T.a.v. </w:t>
      </w:r>
      <w:r w:rsidRPr="00DA1162">
        <w:rPr>
          <w:rFonts w:ascii="Arial" w:hAnsi="Arial" w:cs="Arial"/>
          <w:b/>
          <w:szCs w:val="18"/>
          <w:highlight w:val="yellow"/>
        </w:rPr>
        <w:t>[invullen: domein, team]</w:t>
      </w:r>
      <w:r w:rsidRPr="00DA1162">
        <w:rPr>
          <w:rFonts w:ascii="Arial" w:hAnsi="Arial" w:cs="Arial"/>
          <w:b/>
          <w:szCs w:val="18"/>
        </w:rPr>
        <w:t xml:space="preserve"> / Contactpersoon [</w:t>
      </w:r>
      <w:r w:rsidRPr="00DA1162">
        <w:rPr>
          <w:rFonts w:ascii="Arial" w:hAnsi="Arial" w:cs="Arial"/>
          <w:b/>
          <w:szCs w:val="18"/>
          <w:highlight w:val="yellow"/>
        </w:rPr>
        <w:t>invullen]</w:t>
      </w:r>
    </w:p>
    <w:p w14:paraId="0374A5F7" w14:textId="77777777" w:rsidR="00DA1162" w:rsidRPr="00DA1162" w:rsidRDefault="00DA1162" w:rsidP="00510C41">
      <w:pPr>
        <w:spacing w:line="240" w:lineRule="auto"/>
        <w:ind w:firstLine="708"/>
        <w:rPr>
          <w:rFonts w:ascii="Arial" w:hAnsi="Arial" w:cs="Arial"/>
          <w:b/>
          <w:szCs w:val="18"/>
        </w:rPr>
      </w:pPr>
      <w:r w:rsidRPr="00DA1162">
        <w:rPr>
          <w:rFonts w:ascii="Arial" w:hAnsi="Arial" w:cs="Arial"/>
          <w:b/>
          <w:szCs w:val="18"/>
        </w:rPr>
        <w:t>Postbus 80300</w:t>
      </w:r>
    </w:p>
    <w:p w14:paraId="2D0F99AC" w14:textId="77777777" w:rsidR="00DA1162" w:rsidRPr="00DA1162" w:rsidRDefault="00DA1162" w:rsidP="00510C41">
      <w:pPr>
        <w:spacing w:line="240" w:lineRule="auto"/>
        <w:ind w:firstLine="708"/>
        <w:rPr>
          <w:rFonts w:ascii="Arial" w:hAnsi="Arial" w:cs="Arial"/>
          <w:szCs w:val="18"/>
        </w:rPr>
      </w:pPr>
      <w:r w:rsidRPr="00DA1162">
        <w:rPr>
          <w:rFonts w:ascii="Arial" w:hAnsi="Arial" w:cs="Arial"/>
          <w:b/>
          <w:szCs w:val="18"/>
        </w:rPr>
        <w:t>3508 TH Utrecht</w:t>
      </w:r>
      <w:r w:rsidRPr="00DA1162">
        <w:rPr>
          <w:rFonts w:ascii="Arial" w:hAnsi="Arial" w:cs="Arial"/>
          <w:szCs w:val="18"/>
        </w:rPr>
        <w:t>.</w:t>
      </w:r>
    </w:p>
    <w:p w14:paraId="4A872404"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5.5.</w:t>
      </w:r>
      <w:r w:rsidRPr="00DA1162">
        <w:rPr>
          <w:rFonts w:ascii="Arial" w:hAnsi="Arial" w:cs="Arial"/>
          <w:szCs w:val="18"/>
        </w:rPr>
        <w:tab/>
        <w:t xml:space="preserve">Opdrachtnemer factureert onder vermelding van </w:t>
      </w:r>
      <w:r w:rsidRPr="00DA1162">
        <w:rPr>
          <w:rFonts w:ascii="Arial" w:hAnsi="Arial" w:cs="Arial"/>
          <w:b/>
          <w:szCs w:val="18"/>
        </w:rPr>
        <w:t>verplichtingennummer</w:t>
      </w:r>
      <w:r w:rsidRPr="00DA1162">
        <w:rPr>
          <w:rFonts w:ascii="Arial" w:hAnsi="Arial" w:cs="Arial"/>
          <w:szCs w:val="18"/>
        </w:rPr>
        <w:t>: [</w:t>
      </w:r>
      <w:r w:rsidRPr="00DA1162">
        <w:rPr>
          <w:rFonts w:ascii="Arial" w:hAnsi="Arial" w:cs="Arial"/>
          <w:szCs w:val="18"/>
          <w:highlight w:val="yellow"/>
        </w:rPr>
        <w:t>Nader in te vullen].</w:t>
      </w:r>
      <w:r w:rsidRPr="00DA1162">
        <w:rPr>
          <w:rFonts w:ascii="Arial" w:hAnsi="Arial" w:cs="Arial"/>
          <w:szCs w:val="18"/>
        </w:rPr>
        <w:tab/>
      </w:r>
    </w:p>
    <w:p w14:paraId="3D7D80B3" w14:textId="77777777" w:rsidR="00DA1162" w:rsidRPr="00DA1162" w:rsidRDefault="00DA1162" w:rsidP="00510C41">
      <w:pPr>
        <w:spacing w:line="240" w:lineRule="auto"/>
        <w:rPr>
          <w:rFonts w:ascii="Arial" w:hAnsi="Arial" w:cs="Arial"/>
          <w:szCs w:val="18"/>
        </w:rPr>
      </w:pPr>
    </w:p>
    <w:p w14:paraId="12BF254D" w14:textId="77777777" w:rsidR="00DA1162" w:rsidRPr="00DA1162" w:rsidRDefault="00DA1162" w:rsidP="00510C41">
      <w:pPr>
        <w:spacing w:line="240" w:lineRule="auto"/>
        <w:rPr>
          <w:rFonts w:ascii="Arial" w:hAnsi="Arial" w:cs="Arial"/>
          <w:b/>
          <w:bCs/>
          <w:szCs w:val="18"/>
        </w:rPr>
      </w:pPr>
      <w:r w:rsidRPr="00DA1162">
        <w:rPr>
          <w:rFonts w:ascii="Arial" w:hAnsi="Arial" w:cs="Arial"/>
          <w:b/>
          <w:bCs/>
          <w:szCs w:val="18"/>
        </w:rPr>
        <w:t>6.</w:t>
      </w:r>
      <w:r w:rsidRPr="00DA1162">
        <w:rPr>
          <w:rFonts w:ascii="Arial" w:hAnsi="Arial" w:cs="Arial"/>
          <w:b/>
          <w:bCs/>
          <w:szCs w:val="18"/>
        </w:rPr>
        <w:tab/>
        <w:t>Prijswijzigingen.</w:t>
      </w:r>
    </w:p>
    <w:p w14:paraId="4A06BF62" w14:textId="77777777" w:rsidR="00DA1162" w:rsidRPr="00DA1162" w:rsidRDefault="00DA1162" w:rsidP="00510C41">
      <w:pPr>
        <w:spacing w:line="240" w:lineRule="auto"/>
        <w:ind w:left="705" w:hanging="705"/>
        <w:rPr>
          <w:rFonts w:ascii="Arial" w:hAnsi="Arial" w:cs="Arial"/>
          <w:szCs w:val="18"/>
        </w:rPr>
      </w:pPr>
      <w:r w:rsidRPr="00DA1162">
        <w:rPr>
          <w:rFonts w:ascii="Arial" w:hAnsi="Arial" w:cs="Arial"/>
          <w:szCs w:val="18"/>
        </w:rPr>
        <w:t>6.1.</w:t>
      </w:r>
      <w:r w:rsidRPr="00DA1162">
        <w:rPr>
          <w:rFonts w:ascii="Arial" w:hAnsi="Arial" w:cs="Arial"/>
          <w:szCs w:val="18"/>
        </w:rPr>
        <w:tab/>
        <w:t>Op prijswijzigingen is het bepaalde in de AIV 2022 van toepassing.</w:t>
      </w:r>
    </w:p>
    <w:p w14:paraId="7FE8E638" w14:textId="0DCD5AD1" w:rsidR="00DA1162" w:rsidRPr="00DA1162" w:rsidRDefault="00DA1162" w:rsidP="00510C41">
      <w:pPr>
        <w:spacing w:line="240" w:lineRule="auto"/>
        <w:ind w:left="705" w:hanging="705"/>
        <w:rPr>
          <w:rFonts w:ascii="Arial" w:hAnsi="Arial" w:cs="Arial"/>
          <w:szCs w:val="18"/>
        </w:rPr>
      </w:pPr>
      <w:r w:rsidRPr="00DA1162">
        <w:rPr>
          <w:rFonts w:ascii="Arial" w:hAnsi="Arial" w:cs="Arial"/>
          <w:szCs w:val="18"/>
        </w:rPr>
        <w:t>6.2.</w:t>
      </w:r>
      <w:r w:rsidRPr="00DA1162">
        <w:rPr>
          <w:rFonts w:ascii="Arial" w:hAnsi="Arial" w:cs="Arial"/>
          <w:szCs w:val="18"/>
        </w:rPr>
        <w:tab/>
        <w:t xml:space="preserve">Indexeren van </w:t>
      </w:r>
      <w:r w:rsidR="00974AAD">
        <w:rPr>
          <w:rFonts w:ascii="Arial" w:hAnsi="Arial" w:cs="Arial"/>
          <w:szCs w:val="18"/>
        </w:rPr>
        <w:t>prijzen/</w:t>
      </w:r>
      <w:r w:rsidRPr="00DA1162">
        <w:rPr>
          <w:rFonts w:ascii="Arial" w:hAnsi="Arial" w:cs="Arial"/>
          <w:szCs w:val="18"/>
        </w:rPr>
        <w:t xml:space="preserve">tarieven is mogelijk </w:t>
      </w:r>
      <w:r w:rsidR="007C3A1B">
        <w:rPr>
          <w:rFonts w:ascii="Arial" w:hAnsi="Arial" w:cs="Arial"/>
          <w:szCs w:val="18"/>
        </w:rPr>
        <w:t xml:space="preserve">voor zover toegestaan in de Aanbestedingsstukken </w:t>
      </w:r>
      <w:r w:rsidRPr="00DA1162">
        <w:rPr>
          <w:rFonts w:ascii="Arial" w:hAnsi="Arial" w:cs="Arial"/>
          <w:szCs w:val="18"/>
        </w:rPr>
        <w:t xml:space="preserve">en vindt plaats op basis van </w:t>
      </w:r>
      <w:r w:rsidR="00132DDE">
        <w:rPr>
          <w:rFonts w:ascii="Arial" w:hAnsi="Arial" w:cs="Arial"/>
          <w:szCs w:val="18"/>
        </w:rPr>
        <w:t>de Consumentenprijsindex</w:t>
      </w:r>
      <w:r w:rsidRPr="00DA1162">
        <w:rPr>
          <w:rFonts w:ascii="Arial" w:hAnsi="Arial" w:cs="Arial"/>
          <w:szCs w:val="18"/>
        </w:rPr>
        <w:t xml:space="preserve">, zoals gepubliceerd door het Centraal Bureau voor de Statistiek (Indexcijfer 2015 = 100). De eerste indexering kan plaatsvinden per </w:t>
      </w:r>
      <w:r w:rsidRPr="00DA1162">
        <w:rPr>
          <w:rFonts w:ascii="Arial" w:hAnsi="Arial" w:cs="Arial"/>
          <w:szCs w:val="18"/>
          <w:highlight w:val="yellow"/>
        </w:rPr>
        <w:t>[datum]</w:t>
      </w:r>
      <w:r w:rsidRPr="00DA1162">
        <w:rPr>
          <w:rFonts w:ascii="Arial" w:hAnsi="Arial" w:cs="Arial"/>
          <w:szCs w:val="18"/>
        </w:rPr>
        <w:t xml:space="preserve"> na goedkeuring van de Provincie, volgens de volgende rekenmethode: (indexcijfer </w:t>
      </w:r>
      <w:r w:rsidR="0093429D">
        <w:rPr>
          <w:rFonts w:ascii="Arial" w:hAnsi="Arial" w:cs="Arial"/>
          <w:szCs w:val="18"/>
        </w:rPr>
        <w:t>[jaar</w:t>
      </w:r>
      <w:r w:rsidR="004B7407">
        <w:rPr>
          <w:rFonts w:ascii="Arial" w:hAnsi="Arial" w:cs="Arial"/>
          <w:szCs w:val="18"/>
        </w:rPr>
        <w:t>mut</w:t>
      </w:r>
      <w:r w:rsidR="0093429D">
        <w:rPr>
          <w:rFonts w:ascii="Arial" w:hAnsi="Arial" w:cs="Arial"/>
          <w:szCs w:val="18"/>
        </w:rPr>
        <w:t>atie Jaar X]</w:t>
      </w:r>
      <w:r w:rsidRPr="00DA1162">
        <w:rPr>
          <w:rFonts w:ascii="Arial" w:hAnsi="Arial" w:cs="Arial"/>
          <w:szCs w:val="18"/>
        </w:rPr>
        <w:t xml:space="preserve"> - indexcijfer [</w:t>
      </w:r>
      <w:r w:rsidR="0093429D">
        <w:rPr>
          <w:rFonts w:ascii="Arial" w:hAnsi="Arial" w:cs="Arial"/>
          <w:szCs w:val="18"/>
        </w:rPr>
        <w:t>jaar</w:t>
      </w:r>
      <w:r w:rsidR="004B7407">
        <w:rPr>
          <w:rFonts w:ascii="Arial" w:hAnsi="Arial" w:cs="Arial"/>
          <w:szCs w:val="18"/>
        </w:rPr>
        <w:t>mut</w:t>
      </w:r>
      <w:r w:rsidR="0093429D">
        <w:rPr>
          <w:rFonts w:ascii="Arial" w:hAnsi="Arial" w:cs="Arial"/>
          <w:szCs w:val="18"/>
        </w:rPr>
        <w:t>atie Jaar X - 1</w:t>
      </w:r>
      <w:r w:rsidRPr="00DA1162">
        <w:rPr>
          <w:rFonts w:ascii="Arial" w:hAnsi="Arial" w:cs="Arial"/>
          <w:szCs w:val="18"/>
        </w:rPr>
        <w:t xml:space="preserve">]) x </w:t>
      </w:r>
      <w:r w:rsidR="007C3A1B">
        <w:rPr>
          <w:rFonts w:ascii="Arial" w:hAnsi="Arial" w:cs="Arial"/>
          <w:szCs w:val="18"/>
        </w:rPr>
        <w:t>(</w:t>
      </w:r>
      <w:r w:rsidR="0093429D">
        <w:rPr>
          <w:rFonts w:ascii="Arial" w:hAnsi="Arial" w:cs="Arial"/>
          <w:szCs w:val="18"/>
        </w:rPr>
        <w:t>uur</w:t>
      </w:r>
      <w:r w:rsidR="007C3A1B">
        <w:rPr>
          <w:rFonts w:ascii="Arial" w:hAnsi="Arial" w:cs="Arial"/>
          <w:szCs w:val="18"/>
        </w:rPr>
        <w:t>)</w:t>
      </w:r>
      <w:r w:rsidR="0093429D">
        <w:rPr>
          <w:rFonts w:ascii="Arial" w:hAnsi="Arial" w:cs="Arial"/>
          <w:szCs w:val="18"/>
        </w:rPr>
        <w:t>tarief Jaar X</w:t>
      </w:r>
      <w:r w:rsidRPr="00DA1162">
        <w:rPr>
          <w:rFonts w:ascii="Arial" w:hAnsi="Arial" w:cs="Arial"/>
          <w:szCs w:val="18"/>
        </w:rPr>
        <w:t xml:space="preserve">. </w:t>
      </w:r>
    </w:p>
    <w:p w14:paraId="24D4E775" w14:textId="77777777" w:rsidR="00DA1162" w:rsidRPr="00DA1162" w:rsidRDefault="00DA1162" w:rsidP="00510C41">
      <w:pPr>
        <w:spacing w:line="240" w:lineRule="auto"/>
        <w:rPr>
          <w:rFonts w:ascii="Arial" w:hAnsi="Arial" w:cs="Arial"/>
          <w:szCs w:val="18"/>
        </w:rPr>
      </w:pPr>
    </w:p>
    <w:p w14:paraId="16C049C0"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7.</w:t>
      </w:r>
      <w:r w:rsidRPr="00DA1162">
        <w:rPr>
          <w:rFonts w:ascii="Arial" w:hAnsi="Arial" w:cs="Arial"/>
          <w:b/>
          <w:szCs w:val="18"/>
        </w:rPr>
        <w:tab/>
        <w:t>Meerwerk.</w:t>
      </w:r>
    </w:p>
    <w:p w14:paraId="69DA00D9"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7.1.</w:t>
      </w:r>
      <w:r w:rsidRPr="00DA1162">
        <w:rPr>
          <w:rFonts w:ascii="Arial" w:hAnsi="Arial" w:cs="Arial"/>
          <w:szCs w:val="18"/>
        </w:rPr>
        <w:tab/>
        <w:t xml:space="preserve">Op meerwerk is het bepaalde in de AIV 2022 van toepassing. </w:t>
      </w:r>
    </w:p>
    <w:p w14:paraId="6B5F6437"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7.2.</w:t>
      </w:r>
      <w:r w:rsidRPr="00DA1162">
        <w:rPr>
          <w:rFonts w:ascii="Arial" w:hAnsi="Arial" w:cs="Arial"/>
          <w:szCs w:val="18"/>
        </w:rPr>
        <w:tab/>
        <w:t>Voor deze Overeenkomst wordt onder het begrip schriftelijk in artikel 3 van de AIV 2022 enkel verstaan: een officieel schrijven in de vorm van een Verzoek tot Wijziging, getekend door een daartoe gevolmachtigde persoon.</w:t>
      </w:r>
    </w:p>
    <w:p w14:paraId="45947496"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7.3</w:t>
      </w:r>
      <w:r w:rsidRPr="00DA1162">
        <w:rPr>
          <w:rFonts w:ascii="Arial" w:hAnsi="Arial" w:cs="Arial"/>
          <w:szCs w:val="18"/>
        </w:rPr>
        <w:tab/>
        <w:t>Niet door Partijen schriftelijk overeengekomen overschrijdingen van de maximale overeenkomstwaarde komen altijd voor rekening en risico van Opdrachtnemer.</w:t>
      </w:r>
    </w:p>
    <w:p w14:paraId="6B4979D4" w14:textId="77777777" w:rsidR="00DA1162" w:rsidRPr="00DA1162" w:rsidRDefault="00DA1162" w:rsidP="00510C41">
      <w:pPr>
        <w:spacing w:line="240" w:lineRule="auto"/>
        <w:rPr>
          <w:rFonts w:ascii="Arial" w:hAnsi="Arial" w:cs="Arial"/>
          <w:szCs w:val="18"/>
        </w:rPr>
      </w:pPr>
    </w:p>
    <w:p w14:paraId="7CD3A3F6" w14:textId="77777777" w:rsidR="00DA1162" w:rsidRPr="00DA1162" w:rsidRDefault="00DA1162" w:rsidP="00510C41">
      <w:pPr>
        <w:spacing w:line="240" w:lineRule="auto"/>
        <w:rPr>
          <w:rFonts w:ascii="Arial" w:hAnsi="Arial" w:cs="Arial"/>
          <w:b/>
          <w:szCs w:val="18"/>
        </w:rPr>
      </w:pPr>
      <w:r w:rsidRPr="00DA1162">
        <w:rPr>
          <w:rFonts w:ascii="Arial" w:hAnsi="Arial" w:cs="Arial"/>
          <w:b/>
          <w:szCs w:val="18"/>
        </w:rPr>
        <w:t>8.</w:t>
      </w:r>
      <w:r w:rsidRPr="00DA1162">
        <w:rPr>
          <w:rFonts w:ascii="Arial" w:hAnsi="Arial" w:cs="Arial"/>
          <w:b/>
          <w:szCs w:val="18"/>
        </w:rPr>
        <w:tab/>
        <w:t>Contactpersonen.</w:t>
      </w:r>
    </w:p>
    <w:p w14:paraId="5E460E93" w14:textId="77777777"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8.1.</w:t>
      </w:r>
      <w:r w:rsidRPr="00DA1162">
        <w:rPr>
          <w:rFonts w:ascii="Arial" w:hAnsi="Arial" w:cs="Arial"/>
          <w:szCs w:val="18"/>
        </w:rPr>
        <w:tab/>
        <w:t xml:space="preserve">Contactpersoon namens de Provincie voor de uitvoering van deze Overeenkomst is </w:t>
      </w:r>
      <w:r w:rsidRPr="00DA1162">
        <w:rPr>
          <w:rFonts w:ascii="Arial" w:hAnsi="Arial" w:cs="Arial"/>
          <w:szCs w:val="18"/>
          <w:highlight w:val="yellow"/>
        </w:rPr>
        <w:t>[ invullen Contactpersoon]</w:t>
      </w:r>
      <w:r w:rsidRPr="00DA1162">
        <w:rPr>
          <w:rFonts w:ascii="Arial" w:hAnsi="Arial" w:cs="Arial"/>
          <w:szCs w:val="18"/>
        </w:rPr>
        <w:t>; contactpersoon namens Opdrachtnemer is [</w:t>
      </w:r>
      <w:r w:rsidRPr="00DA1162">
        <w:rPr>
          <w:rFonts w:ascii="Arial" w:hAnsi="Arial" w:cs="Arial"/>
          <w:szCs w:val="18"/>
          <w:highlight w:val="yellow"/>
        </w:rPr>
        <w:t>invullen Contactpersoon</w:t>
      </w:r>
      <w:r w:rsidRPr="00DA1162">
        <w:rPr>
          <w:rFonts w:ascii="Arial" w:hAnsi="Arial" w:cs="Arial"/>
          <w:szCs w:val="18"/>
        </w:rPr>
        <w:t xml:space="preserve">]. Bij wijziging </w:t>
      </w:r>
      <w:r w:rsidRPr="00DA1162">
        <w:rPr>
          <w:rFonts w:ascii="Arial" w:hAnsi="Arial" w:cs="Arial"/>
          <w:szCs w:val="18"/>
        </w:rPr>
        <w:lastRenderedPageBreak/>
        <w:t xml:space="preserve">van de contactpersoon van een Partij deelt deze de naam met motivatie van de wijziging terstond schriftelijk mede aan de contactpersoon van de andere Partij. </w:t>
      </w:r>
    </w:p>
    <w:p w14:paraId="40AA0122" w14:textId="0654D4F0" w:rsidR="00DA1162" w:rsidRPr="00DA1162" w:rsidRDefault="00DA1162" w:rsidP="00510C41">
      <w:pPr>
        <w:spacing w:line="240" w:lineRule="auto"/>
        <w:ind w:left="708" w:hanging="708"/>
        <w:rPr>
          <w:rFonts w:ascii="Arial" w:hAnsi="Arial" w:cs="Arial"/>
          <w:szCs w:val="18"/>
        </w:rPr>
      </w:pPr>
      <w:r w:rsidRPr="00DA1162">
        <w:rPr>
          <w:rFonts w:ascii="Arial" w:hAnsi="Arial" w:cs="Arial"/>
          <w:szCs w:val="18"/>
        </w:rPr>
        <w:t>8.2.</w:t>
      </w:r>
      <w:r w:rsidRPr="00DA1162">
        <w:rPr>
          <w:rFonts w:ascii="Arial" w:hAnsi="Arial" w:cs="Arial"/>
          <w:szCs w:val="18"/>
        </w:rPr>
        <w:tab/>
        <w:t xml:space="preserve">Contactpersonen van Partijen houden </w:t>
      </w:r>
      <w:r w:rsidR="007C3A1B">
        <w:rPr>
          <w:rFonts w:ascii="Arial" w:hAnsi="Arial" w:cs="Arial"/>
          <w:szCs w:val="18"/>
        </w:rPr>
        <w:t>zo vaak overleg als voor een goede uitvoering van de opdracht en/of Overeenkomst door de Provincie nodig wordt geacht</w:t>
      </w:r>
      <w:r w:rsidRPr="00DA1162">
        <w:rPr>
          <w:rFonts w:ascii="Arial" w:hAnsi="Arial" w:cs="Arial"/>
          <w:szCs w:val="18"/>
        </w:rPr>
        <w:t xml:space="preserve">. De door Partijen te maken overlegkosten zijn voor eigen rekening. </w:t>
      </w:r>
    </w:p>
    <w:p w14:paraId="54FA4620" w14:textId="77777777" w:rsidR="00DA1162" w:rsidRDefault="00DA1162" w:rsidP="00510C41">
      <w:pPr>
        <w:spacing w:line="240" w:lineRule="auto"/>
        <w:rPr>
          <w:rFonts w:ascii="Arial" w:hAnsi="Arial" w:cs="Arial"/>
          <w:szCs w:val="18"/>
        </w:rPr>
      </w:pPr>
    </w:p>
    <w:p w14:paraId="46E9C48D" w14:textId="77777777" w:rsidR="002D5E59" w:rsidRPr="00A33BEA" w:rsidRDefault="002D5E59" w:rsidP="00510C41">
      <w:pPr>
        <w:numPr>
          <w:ilvl w:val="0"/>
          <w:numId w:val="53"/>
        </w:numPr>
        <w:spacing w:after="200" w:line="240" w:lineRule="auto"/>
        <w:rPr>
          <w:rFonts w:ascii="Arial" w:hAnsi="Arial" w:cs="Arial"/>
          <w:b/>
          <w:spacing w:val="0"/>
          <w:szCs w:val="18"/>
        </w:rPr>
      </w:pPr>
      <w:r>
        <w:rPr>
          <w:rFonts w:ascii="Arial" w:hAnsi="Arial" w:cs="Arial"/>
          <w:b/>
          <w:spacing w:val="0"/>
          <w:szCs w:val="18"/>
        </w:rPr>
        <w:t>MVOI</w:t>
      </w:r>
    </w:p>
    <w:p w14:paraId="774FC985" w14:textId="77777777" w:rsidR="002915CA" w:rsidRPr="002915CA" w:rsidRDefault="002915CA" w:rsidP="002915CA">
      <w:pPr>
        <w:pStyle w:val="Lijstalinea"/>
        <w:numPr>
          <w:ilvl w:val="1"/>
          <w:numId w:val="53"/>
        </w:numPr>
        <w:ind w:hanging="792"/>
        <w:rPr>
          <w:rFonts w:ascii="Arial" w:eastAsia="Times New Roman" w:hAnsi="Arial" w:cs="Arial"/>
          <w:sz w:val="18"/>
          <w:szCs w:val="18"/>
          <w:lang w:val="nl-NL" w:eastAsia="nl-NL"/>
        </w:rPr>
      </w:pPr>
      <w:r w:rsidRPr="002915CA">
        <w:rPr>
          <w:rFonts w:ascii="Arial" w:eastAsia="Times New Roman" w:hAnsi="Arial" w:cs="Arial"/>
          <w:sz w:val="18"/>
          <w:szCs w:val="18"/>
          <w:lang w:val="nl-NL" w:eastAsia="nl-NL"/>
        </w:rPr>
        <w:t>De in de Aanbestedingsleidraad en Nota’s van Inlichtingen van toepassing verklaarde MVOI (</w:t>
      </w:r>
      <w:proofErr w:type="spellStart"/>
      <w:r w:rsidRPr="002915CA">
        <w:rPr>
          <w:rFonts w:ascii="Arial" w:eastAsia="Times New Roman" w:hAnsi="Arial" w:cs="Arial"/>
          <w:sz w:val="18"/>
          <w:szCs w:val="18"/>
          <w:lang w:val="nl-NL" w:eastAsia="nl-NL"/>
        </w:rPr>
        <w:t>uitvoerings</w:t>
      </w:r>
      <w:proofErr w:type="spellEnd"/>
      <w:r w:rsidRPr="002915CA">
        <w:rPr>
          <w:rFonts w:ascii="Arial" w:eastAsia="Times New Roman" w:hAnsi="Arial" w:cs="Arial"/>
          <w:sz w:val="18"/>
          <w:szCs w:val="18"/>
          <w:lang w:val="nl-NL" w:eastAsia="nl-NL"/>
        </w:rPr>
        <w:t>)vereisten, dan wel een daaraan overstijgend (en daarmee prevalerend) aanbod van Opdrachtnemer, worden geacht hier integraal te zijn opgenomen.</w:t>
      </w:r>
    </w:p>
    <w:p w14:paraId="6A7E506F" w14:textId="77777777" w:rsidR="002D5E59" w:rsidRPr="00A33BEA" w:rsidRDefault="002D5E59" w:rsidP="00510C41">
      <w:pPr>
        <w:numPr>
          <w:ilvl w:val="1"/>
          <w:numId w:val="53"/>
        </w:numPr>
        <w:spacing w:line="240" w:lineRule="auto"/>
        <w:ind w:left="788" w:hanging="788"/>
        <w:rPr>
          <w:rFonts w:ascii="Arial" w:hAnsi="Arial" w:cs="Arial"/>
          <w:spacing w:val="0"/>
          <w:szCs w:val="18"/>
        </w:rPr>
      </w:pPr>
      <w:r w:rsidRPr="00A33BEA">
        <w:rPr>
          <w:rFonts w:ascii="Arial" w:hAnsi="Arial" w:cs="Arial"/>
          <w:spacing w:val="0"/>
          <w:szCs w:val="18"/>
        </w:rPr>
        <w:t>Gedurende de looptijd van de overeenkomst garandeert Leverancier dat wordt voldaan aan de in lid 1 genoemde eisen</w:t>
      </w:r>
      <w:r>
        <w:rPr>
          <w:rFonts w:ascii="Arial" w:hAnsi="Arial" w:cs="Arial"/>
          <w:spacing w:val="0"/>
          <w:szCs w:val="18"/>
        </w:rPr>
        <w:t xml:space="preserve"> en/of randvoorwaarden</w:t>
      </w:r>
      <w:r w:rsidRPr="00A33BEA">
        <w:rPr>
          <w:rFonts w:ascii="Arial" w:hAnsi="Arial" w:cs="Arial"/>
          <w:spacing w:val="0"/>
          <w:szCs w:val="18"/>
        </w:rPr>
        <w:t>.</w:t>
      </w:r>
    </w:p>
    <w:p w14:paraId="0AE0A6EB" w14:textId="77777777" w:rsidR="002D5E59" w:rsidRPr="00A33BEA" w:rsidRDefault="002D5E59" w:rsidP="00510C41">
      <w:pPr>
        <w:numPr>
          <w:ilvl w:val="1"/>
          <w:numId w:val="53"/>
        </w:numPr>
        <w:spacing w:line="240" w:lineRule="auto"/>
        <w:ind w:left="788" w:hanging="788"/>
        <w:rPr>
          <w:rFonts w:ascii="Arial" w:hAnsi="Arial" w:cs="Arial"/>
          <w:spacing w:val="0"/>
          <w:szCs w:val="18"/>
        </w:rPr>
      </w:pPr>
      <w:r w:rsidRPr="00A33BEA">
        <w:rPr>
          <w:rFonts w:ascii="Arial" w:hAnsi="Arial" w:cs="Arial"/>
          <w:spacing w:val="0"/>
          <w:szCs w:val="18"/>
        </w:rPr>
        <w:t xml:space="preserve">De Provincie is te allen tijde gerechtigd gedurende de looptijd van de overeenkomst bewijsmiddelen ter verificatie, over het voldoen aan lid 1, op te vragen bij de Leverancier. Leverancier dient deze binnen 3 weken </w:t>
      </w:r>
      <w:r>
        <w:rPr>
          <w:rFonts w:ascii="Arial" w:hAnsi="Arial" w:cs="Arial"/>
          <w:spacing w:val="0"/>
          <w:szCs w:val="18"/>
        </w:rPr>
        <w:t xml:space="preserve">over </w:t>
      </w:r>
      <w:r w:rsidRPr="00A33BEA">
        <w:rPr>
          <w:rFonts w:ascii="Arial" w:hAnsi="Arial" w:cs="Arial"/>
          <w:spacing w:val="0"/>
          <w:szCs w:val="18"/>
        </w:rPr>
        <w:t xml:space="preserve">te leggen aan de Provincie. </w:t>
      </w:r>
    </w:p>
    <w:p w14:paraId="779259C6" w14:textId="77777777" w:rsidR="00642E15" w:rsidRPr="00DA1162" w:rsidRDefault="00642E15" w:rsidP="00510C41">
      <w:pPr>
        <w:spacing w:line="240" w:lineRule="auto"/>
        <w:rPr>
          <w:rFonts w:ascii="Arial" w:hAnsi="Arial" w:cs="Arial"/>
          <w:szCs w:val="18"/>
        </w:rPr>
      </w:pPr>
    </w:p>
    <w:p w14:paraId="20610C20" w14:textId="094549E0" w:rsidR="00DA1162" w:rsidRPr="00DA1162" w:rsidRDefault="002D5E59" w:rsidP="00510C41">
      <w:pPr>
        <w:spacing w:line="240" w:lineRule="auto"/>
        <w:rPr>
          <w:rFonts w:ascii="Arial" w:hAnsi="Arial" w:cs="Arial"/>
          <w:b/>
          <w:szCs w:val="18"/>
        </w:rPr>
      </w:pPr>
      <w:r>
        <w:rPr>
          <w:rFonts w:ascii="Arial" w:hAnsi="Arial" w:cs="Arial"/>
          <w:b/>
          <w:szCs w:val="18"/>
        </w:rPr>
        <w:t>10</w:t>
      </w:r>
      <w:r w:rsidR="00DA1162" w:rsidRPr="00DA1162">
        <w:rPr>
          <w:rFonts w:ascii="Arial" w:hAnsi="Arial" w:cs="Arial"/>
          <w:b/>
          <w:szCs w:val="18"/>
        </w:rPr>
        <w:t>.</w:t>
      </w:r>
      <w:r w:rsidR="00DA1162" w:rsidRPr="00DA1162">
        <w:rPr>
          <w:rFonts w:ascii="Arial" w:hAnsi="Arial" w:cs="Arial"/>
          <w:b/>
          <w:szCs w:val="18"/>
        </w:rPr>
        <w:tab/>
        <w:t>Algemeen.</w:t>
      </w:r>
    </w:p>
    <w:p w14:paraId="461ADA94" w14:textId="4F7ECEB8"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.1.</w:t>
      </w:r>
      <w:r w:rsidR="00DA1162" w:rsidRPr="00DA1162">
        <w:rPr>
          <w:rFonts w:ascii="Arial" w:hAnsi="Arial" w:cs="Arial"/>
          <w:szCs w:val="18"/>
        </w:rPr>
        <w:tab/>
        <w:t>Kennisgevingen die Partijen op grond van de Overeenkomst aan elkaar zullen doen, vinden schriftelijk plaats door de daartoe door Partijen aangewezen contactpersonen, met uitzondering van Verzoeken tot Wijziging, die door de binnen Partijen gevolmachtigde medewerkers dienen te worden getekend, tenzij de contactpersonen zelf gevolmachtigd zijn. Mondelinge mededelingen, toezeggingen of afspraken hebben geen rechtskracht tenzij deze schriftelijk door een bevoegde persoon zijn bevestigd.</w:t>
      </w:r>
    </w:p>
    <w:p w14:paraId="0F402707" w14:textId="359D58F3"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.2</w:t>
      </w:r>
      <w:r w:rsidR="00DA1162" w:rsidRPr="00DA1162">
        <w:rPr>
          <w:rFonts w:ascii="Arial" w:hAnsi="Arial" w:cs="Arial"/>
          <w:szCs w:val="18"/>
        </w:rPr>
        <w:tab/>
        <w:t>Wijzigingen in de Overeenkomst, die niet schriftelijk door de Provincie zijn bevestigd, zijn niet rechtsgeldig.</w:t>
      </w:r>
    </w:p>
    <w:p w14:paraId="2B25E10E" w14:textId="31D21D7E"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.3.</w:t>
      </w:r>
      <w:r w:rsidR="00DA1162" w:rsidRPr="00DA1162">
        <w:rPr>
          <w:rFonts w:ascii="Arial" w:hAnsi="Arial" w:cs="Arial"/>
          <w:szCs w:val="18"/>
        </w:rPr>
        <w:tab/>
        <w:t>Wijzigingen in de Overeenkomst worden door de Provincie aan de contactpersoon en aan de contractbeheerder van de Provincie (</w:t>
      </w:r>
      <w:hyperlink r:id="rId36" w:history="1">
        <w:r w:rsidR="00DA1162" w:rsidRPr="00DA1162">
          <w:rPr>
            <w:rStyle w:val="Hyperlink"/>
            <w:rFonts w:ascii="Arial" w:hAnsi="Arial" w:cs="Arial"/>
            <w:szCs w:val="18"/>
          </w:rPr>
          <w:t>inkoop@provincie-utrecht.nl</w:t>
        </w:r>
      </w:hyperlink>
      <w:r w:rsidR="00DA1162" w:rsidRPr="00DA1162">
        <w:rPr>
          <w:rFonts w:ascii="Arial" w:hAnsi="Arial" w:cs="Arial"/>
          <w:szCs w:val="18"/>
        </w:rPr>
        <w:t>) verzonden.</w:t>
      </w:r>
    </w:p>
    <w:p w14:paraId="6737A1B0" w14:textId="5CEBAE48"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.4.</w:t>
      </w:r>
      <w:r w:rsidR="00DA1162" w:rsidRPr="00DA1162">
        <w:rPr>
          <w:rFonts w:ascii="Arial" w:hAnsi="Arial" w:cs="Arial"/>
          <w:szCs w:val="18"/>
        </w:rPr>
        <w:tab/>
        <w:t>Op deze Overeenkomst is Nederlands recht van toepassing. Tenzij de wet anders voorschrijft worden rechtsgeschillen voorgelegd aan de rechtbank Midden Nederland.</w:t>
      </w:r>
    </w:p>
    <w:p w14:paraId="5C42C157" w14:textId="6F5DB7E7"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.5</w:t>
      </w:r>
      <w:r w:rsidR="00DA1162" w:rsidRPr="00DA1162">
        <w:rPr>
          <w:rFonts w:ascii="Arial" w:hAnsi="Arial" w:cs="Arial"/>
          <w:szCs w:val="18"/>
        </w:rPr>
        <w:tab/>
        <w:t xml:space="preserve">De Provincie gaat ervan uit dat op basis van de Overeenkomst de Opdrachtnemer geen persoonsgegevens voor de Provincie verwerkt. Indien Opdrachtnemer van mening is dat dit mogelijk wel het geval is dient hij per direct de Provincie hierover te informeren. De betreffende gegevens dient hij, tot dat zeker is dat er geen sprake is van verwerking van persoonsgegevens voor de Provincie, te behandelen alsof dit wel het geval is en gepaste maatregelen nemen. </w:t>
      </w:r>
    </w:p>
    <w:p w14:paraId="08000FBC" w14:textId="3CF1FE4C"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.6</w:t>
      </w:r>
      <w:r w:rsidR="00DA1162" w:rsidRPr="00DA1162">
        <w:rPr>
          <w:rFonts w:ascii="Arial" w:hAnsi="Arial" w:cs="Arial"/>
          <w:szCs w:val="18"/>
        </w:rPr>
        <w:tab/>
        <w:t xml:space="preserve">Opdrachtnemer gaat met alle van of voor de Provincie ontvangen informatie (op welke wijze ook ontvangen) zorgvuldig om. Dit houdt in ieder geval in dat Opdrachtnemer weet wie uit zijn organisatie de informatie onder zich heeft en dat deze persoon de informatie niet verder verspreidt dan strikt noodzakelijk en niet voor andere dan de overeengekomen doeleinden gebruikt. Na afloop van de opdracht zorgt de Opdrachtnemer dat alle relevante of in de toekomst mogelijk relevante informatie met betrekking tot de Overeenkomst aan de Provincie wordt verstrekt en de informatie in zijn organisatie wordt verwijderd. </w:t>
      </w:r>
    </w:p>
    <w:p w14:paraId="05684CB5" w14:textId="191ABD05" w:rsidR="00DA1162" w:rsidRPr="00DA1162" w:rsidRDefault="002D5E59" w:rsidP="00510C41">
      <w:pPr>
        <w:spacing w:line="240" w:lineRule="auto"/>
        <w:ind w:left="708" w:hanging="708"/>
        <w:rPr>
          <w:rFonts w:ascii="Arial" w:hAnsi="Arial" w:cs="Arial"/>
          <w:szCs w:val="18"/>
        </w:rPr>
      </w:pPr>
      <w:r>
        <w:rPr>
          <w:rFonts w:ascii="Arial" w:hAnsi="Arial" w:cs="Arial"/>
          <w:szCs w:val="18"/>
        </w:rPr>
        <w:t>10</w:t>
      </w:r>
      <w:r w:rsidR="00DA1162" w:rsidRPr="00DA1162">
        <w:rPr>
          <w:rFonts w:ascii="Arial" w:hAnsi="Arial" w:cs="Arial"/>
          <w:szCs w:val="18"/>
        </w:rPr>
        <w:t>.7</w:t>
      </w:r>
      <w:r w:rsidR="00DA1162" w:rsidRPr="00DA1162">
        <w:rPr>
          <w:rFonts w:ascii="Arial" w:hAnsi="Arial" w:cs="Arial"/>
          <w:szCs w:val="18"/>
        </w:rPr>
        <w:tab/>
        <w:t xml:space="preserve">Indien Opdrachtnemer vermoedt of weet dat er mogelijk sprake is van belangenverstrengeling, in welke vorm dan ook, dan meldt hij dit per omgaande aan de Provincie en neemt, totdat er zekerheid is dat er geen sprake is van daadwerkelijke belangenverstrengeling per omgaande adequate maatregelen om dit te voorkomen of te beëindigen. </w:t>
      </w:r>
    </w:p>
    <w:p w14:paraId="0D537215" w14:textId="77777777" w:rsidR="00DA1162" w:rsidRPr="00A6519E" w:rsidRDefault="00DA1162" w:rsidP="00510C41">
      <w:pPr>
        <w:pStyle w:val="Lijstalinea"/>
        <w:ind w:left="360"/>
        <w:rPr>
          <w:rFonts w:ascii="Arial" w:hAnsi="Arial" w:cs="Arial"/>
          <w:sz w:val="18"/>
          <w:szCs w:val="18"/>
          <w:lang w:val="nl-NL"/>
        </w:rPr>
      </w:pPr>
    </w:p>
    <w:p w14:paraId="554C3731" w14:textId="77777777" w:rsidR="00DA1162" w:rsidRPr="00DA1162" w:rsidRDefault="00DA1162" w:rsidP="00510C41">
      <w:pPr>
        <w:spacing w:line="240" w:lineRule="auto"/>
        <w:rPr>
          <w:rFonts w:ascii="Arial" w:hAnsi="Arial" w:cs="Arial"/>
          <w:szCs w:val="18"/>
        </w:rPr>
      </w:pPr>
      <w:r w:rsidRPr="00DA1162">
        <w:rPr>
          <w:rFonts w:ascii="Arial" w:hAnsi="Arial" w:cs="Arial"/>
          <w:szCs w:val="18"/>
        </w:rPr>
        <w:t>Aldus overeengekomen en ondertekend in tweevoud,</w:t>
      </w:r>
    </w:p>
    <w:p w14:paraId="67EE290B" w14:textId="77777777" w:rsidR="00DA1162" w:rsidRPr="00DA1162" w:rsidRDefault="00DA1162" w:rsidP="00510C41">
      <w:pPr>
        <w:spacing w:line="240" w:lineRule="auto"/>
        <w:rPr>
          <w:rFonts w:ascii="Arial" w:hAnsi="Arial" w:cs="Arial"/>
          <w:szCs w:val="18"/>
        </w:rPr>
      </w:pPr>
    </w:p>
    <w:p w14:paraId="36A96775"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r w:rsidRPr="00DA1162">
        <w:rPr>
          <w:rFonts w:ascii="Arial" w:hAnsi="Arial" w:cs="Arial"/>
          <w:sz w:val="18"/>
          <w:szCs w:val="18"/>
        </w:rPr>
        <w:t>Namens de provincie Utrecht,</w:t>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t>Voor akkoord:</w:t>
      </w:r>
    </w:p>
    <w:p w14:paraId="1BF2D2E4" w14:textId="77777777" w:rsidR="00DA1162" w:rsidRPr="00DA1162" w:rsidRDefault="00DA1162" w:rsidP="00510C41">
      <w:pPr>
        <w:pStyle w:val="Voettekst"/>
        <w:tabs>
          <w:tab w:val="clear" w:pos="4536"/>
          <w:tab w:val="clear" w:pos="9072"/>
        </w:tabs>
        <w:spacing w:line="240" w:lineRule="auto"/>
        <w:rPr>
          <w:rFonts w:ascii="Arial" w:hAnsi="Arial" w:cs="Arial"/>
          <w:sz w:val="18"/>
          <w:szCs w:val="18"/>
        </w:rPr>
      </w:pPr>
      <w:r w:rsidRPr="00DA1162">
        <w:rPr>
          <w:rFonts w:ascii="Arial" w:hAnsi="Arial" w:cs="Arial"/>
          <w:sz w:val="18"/>
          <w:szCs w:val="18"/>
        </w:rPr>
        <w:t>de Commissaris van de Koning,</w:t>
      </w:r>
      <w:r w:rsidRPr="00DA1162">
        <w:rPr>
          <w:rFonts w:ascii="Arial" w:hAnsi="Arial" w:cs="Arial"/>
          <w:sz w:val="18"/>
          <w:szCs w:val="18"/>
        </w:rPr>
        <w:tab/>
        <w:t xml:space="preserve">                </w:t>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highlight w:val="yellow"/>
        </w:rPr>
        <w:t>[invullen naam Opdrachtnemer]</w:t>
      </w:r>
    </w:p>
    <w:p w14:paraId="4D913112" w14:textId="77777777" w:rsidR="00DA1162" w:rsidRPr="00DA1162" w:rsidRDefault="00DA1162" w:rsidP="00510C41">
      <w:pPr>
        <w:pStyle w:val="Voettekst"/>
        <w:tabs>
          <w:tab w:val="clear" w:pos="4536"/>
          <w:tab w:val="clear" w:pos="9072"/>
        </w:tabs>
        <w:spacing w:line="240" w:lineRule="auto"/>
        <w:rPr>
          <w:rFonts w:ascii="Arial" w:hAnsi="Arial" w:cs="Arial"/>
          <w:sz w:val="18"/>
          <w:szCs w:val="18"/>
        </w:rPr>
      </w:pPr>
      <w:r w:rsidRPr="00DA1162">
        <w:rPr>
          <w:rFonts w:ascii="Arial" w:hAnsi="Arial" w:cs="Arial"/>
          <w:sz w:val="18"/>
          <w:szCs w:val="18"/>
        </w:rPr>
        <w:t>namens deze,</w:t>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highlight w:val="yellow"/>
        </w:rPr>
        <w:t>[plaats]</w:t>
      </w:r>
    </w:p>
    <w:p w14:paraId="56145AE0"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p>
    <w:p w14:paraId="65EF2D52"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p>
    <w:p w14:paraId="23AA9CD9"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p>
    <w:p w14:paraId="6350068C"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p>
    <w:p w14:paraId="10182146"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p>
    <w:p w14:paraId="08C129F0" w14:textId="77777777" w:rsidR="00DA1162" w:rsidRPr="00DA1162" w:rsidRDefault="00DA1162" w:rsidP="00510C41">
      <w:pPr>
        <w:pStyle w:val="Voettekst"/>
        <w:tabs>
          <w:tab w:val="clear" w:pos="4536"/>
          <w:tab w:val="clear" w:pos="9072"/>
        </w:tabs>
        <w:spacing w:line="240" w:lineRule="auto"/>
        <w:jc w:val="both"/>
        <w:rPr>
          <w:rFonts w:ascii="Arial" w:hAnsi="Arial" w:cs="Arial"/>
          <w:sz w:val="18"/>
          <w:szCs w:val="18"/>
        </w:rPr>
      </w:pPr>
    </w:p>
    <w:p w14:paraId="757295CE" w14:textId="77777777" w:rsidR="00DA1162" w:rsidRPr="00DA1162" w:rsidRDefault="00DA1162" w:rsidP="00510C41">
      <w:pPr>
        <w:spacing w:line="240" w:lineRule="auto"/>
        <w:rPr>
          <w:rFonts w:ascii="Arial" w:hAnsi="Arial" w:cs="Arial"/>
          <w:szCs w:val="18"/>
          <w:highlight w:val="yellow"/>
        </w:rPr>
      </w:pPr>
      <w:r w:rsidRPr="00DA1162">
        <w:rPr>
          <w:rFonts w:ascii="Arial" w:hAnsi="Arial" w:cs="Arial"/>
          <w:szCs w:val="18"/>
          <w:highlight w:val="yellow"/>
        </w:rPr>
        <w:t>[ondertekenaar]</w:t>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fldChar w:fldCharType="begin"/>
      </w:r>
      <w:r w:rsidRPr="00DA1162">
        <w:rPr>
          <w:rFonts w:ascii="Arial" w:hAnsi="Arial" w:cs="Arial"/>
          <w:szCs w:val="18"/>
          <w:highlight w:val="yellow"/>
        </w:rPr>
        <w:instrText xml:space="preserve"> MERGEFIELD ONDERTEKENAAR_LEVERANCIER </w:instrText>
      </w:r>
      <w:r w:rsidRPr="00DA1162">
        <w:rPr>
          <w:rFonts w:ascii="Arial" w:hAnsi="Arial" w:cs="Arial"/>
          <w:szCs w:val="18"/>
          <w:highlight w:val="yellow"/>
        </w:rPr>
        <w:fldChar w:fldCharType="separate"/>
      </w:r>
      <w:r w:rsidRPr="00DA1162">
        <w:rPr>
          <w:rFonts w:ascii="Arial" w:hAnsi="Arial" w:cs="Arial"/>
          <w:noProof/>
          <w:szCs w:val="18"/>
          <w:highlight w:val="yellow"/>
        </w:rPr>
        <w:t>[ondertekenaar Opdrachtnemer</w:t>
      </w:r>
      <w:r w:rsidRPr="00DA1162">
        <w:rPr>
          <w:rFonts w:ascii="Arial" w:hAnsi="Arial" w:cs="Arial"/>
          <w:szCs w:val="18"/>
          <w:highlight w:val="yellow"/>
        </w:rPr>
        <w:fldChar w:fldCharType="end"/>
      </w:r>
      <w:r w:rsidRPr="00DA1162">
        <w:rPr>
          <w:rFonts w:ascii="Arial" w:hAnsi="Arial" w:cs="Arial"/>
          <w:szCs w:val="18"/>
          <w:highlight w:val="yellow"/>
        </w:rPr>
        <w:t>]</w:t>
      </w:r>
    </w:p>
    <w:p w14:paraId="47E9F3D3" w14:textId="77777777" w:rsidR="00DA1162" w:rsidRPr="00DA1162" w:rsidRDefault="00DA1162" w:rsidP="00510C41">
      <w:pPr>
        <w:spacing w:line="240" w:lineRule="auto"/>
        <w:rPr>
          <w:rFonts w:ascii="Arial" w:hAnsi="Arial" w:cs="Arial"/>
          <w:szCs w:val="18"/>
          <w:highlight w:val="yellow"/>
        </w:rPr>
      </w:pPr>
      <w:r w:rsidRPr="00DA1162">
        <w:rPr>
          <w:rFonts w:ascii="Arial" w:hAnsi="Arial" w:cs="Arial"/>
          <w:szCs w:val="18"/>
          <w:highlight w:val="yellow"/>
        </w:rPr>
        <w:t>[functie ondertekenaar]</w:t>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t>[functie ondertekenaar]:</w:t>
      </w:r>
    </w:p>
    <w:p w14:paraId="753BC662" w14:textId="77777777" w:rsidR="00DA1162" w:rsidRPr="00DA1162" w:rsidRDefault="00DA1162" w:rsidP="00510C41">
      <w:pPr>
        <w:spacing w:line="240" w:lineRule="auto"/>
        <w:rPr>
          <w:rFonts w:ascii="Arial" w:hAnsi="Arial" w:cs="Arial"/>
          <w:szCs w:val="18"/>
        </w:rPr>
      </w:pPr>
      <w:r w:rsidRPr="00DA1162">
        <w:rPr>
          <w:rFonts w:ascii="Arial" w:hAnsi="Arial" w:cs="Arial"/>
          <w:szCs w:val="18"/>
          <w:highlight w:val="yellow"/>
        </w:rPr>
        <w:t>[afdeling]</w:t>
      </w:r>
      <w:r w:rsidRPr="00DA1162">
        <w:rPr>
          <w:rFonts w:ascii="Arial" w:hAnsi="Arial" w:cs="Arial"/>
          <w:szCs w:val="18"/>
        </w:rPr>
        <w:t xml:space="preserve"> </w:t>
      </w:r>
    </w:p>
    <w:p w14:paraId="772BA25E" w14:textId="24A20ABB" w:rsidR="00500DE0" w:rsidRPr="00DA1162" w:rsidRDefault="00500DE0" w:rsidP="00510C41">
      <w:pPr>
        <w:spacing w:line="240" w:lineRule="auto"/>
        <w:rPr>
          <w:rFonts w:ascii="Arial" w:hAnsi="Arial" w:cs="Arial"/>
          <w:szCs w:val="18"/>
        </w:rPr>
      </w:pPr>
    </w:p>
    <w:p w14:paraId="625AD5E3" w14:textId="77777777" w:rsidR="00DA1162" w:rsidRPr="00DA1162" w:rsidRDefault="00DA1162" w:rsidP="00510C41">
      <w:pPr>
        <w:spacing w:line="240" w:lineRule="auto"/>
        <w:rPr>
          <w:rFonts w:ascii="Arial" w:hAnsi="Arial" w:cs="Arial"/>
          <w:szCs w:val="18"/>
        </w:rPr>
      </w:pPr>
    </w:p>
    <w:p w14:paraId="276B398E" w14:textId="77777777" w:rsidR="00DA1162" w:rsidRPr="004E74A6" w:rsidRDefault="00DA1162" w:rsidP="00510C41">
      <w:pPr>
        <w:spacing w:line="240" w:lineRule="auto"/>
        <w:rPr>
          <w:rFonts w:ascii="Arial" w:hAnsi="Arial" w:cs="Arial"/>
          <w:szCs w:val="18"/>
        </w:rPr>
      </w:pPr>
    </w:p>
    <w:p w14:paraId="14D97570" w14:textId="757B00E8" w:rsidR="00D52CD5" w:rsidRPr="004E74A6" w:rsidRDefault="00D52CD5" w:rsidP="00510C41">
      <w:pPr>
        <w:spacing w:line="240" w:lineRule="auto"/>
        <w:rPr>
          <w:rFonts w:ascii="Arial" w:hAnsi="Arial" w:cs="Arial"/>
          <w:caps/>
          <w:szCs w:val="18"/>
          <w:highlight w:val="cyan"/>
        </w:rPr>
      </w:pPr>
      <w:r w:rsidRPr="004E74A6">
        <w:rPr>
          <w:rFonts w:ascii="Arial" w:hAnsi="Arial" w:cs="Arial"/>
          <w:caps/>
          <w:szCs w:val="18"/>
          <w:highlight w:val="cyan"/>
        </w:rPr>
        <w:br w:type="page"/>
      </w:r>
    </w:p>
    <w:p w14:paraId="38E8EBC0" w14:textId="13245699" w:rsidR="00D52CD5" w:rsidRPr="004E74A6" w:rsidRDefault="006267EB" w:rsidP="00510C41">
      <w:pPr>
        <w:pStyle w:val="Kop1"/>
        <w:numPr>
          <w:ilvl w:val="0"/>
          <w:numId w:val="0"/>
        </w:numPr>
        <w:spacing w:line="240" w:lineRule="auto"/>
        <w:rPr>
          <w:rFonts w:ascii="Arial" w:eastAsiaTheme="minorHAnsi" w:hAnsi="Arial" w:cs="Arial"/>
          <w:sz w:val="22"/>
          <w:szCs w:val="22"/>
        </w:rPr>
      </w:pPr>
      <w:bookmarkStart w:id="151" w:name="_Toc12976890"/>
      <w:bookmarkStart w:id="152" w:name="_Toc141265896"/>
      <w:r w:rsidRPr="004E74A6">
        <w:rPr>
          <w:rFonts w:ascii="Arial" w:eastAsiaTheme="minorHAnsi" w:hAnsi="Arial" w:cs="Arial"/>
          <w:sz w:val="22"/>
          <w:szCs w:val="22"/>
        </w:rPr>
        <w:lastRenderedPageBreak/>
        <w:t>Bijlage 4</w:t>
      </w:r>
      <w:r w:rsidR="00945AFB" w:rsidRPr="004E74A6">
        <w:rPr>
          <w:rFonts w:ascii="Arial" w:eastAsiaTheme="minorHAnsi" w:hAnsi="Arial" w:cs="Arial"/>
          <w:sz w:val="22"/>
          <w:szCs w:val="22"/>
        </w:rPr>
        <w:t xml:space="preserve"> </w:t>
      </w:r>
      <w:r w:rsidRPr="004E74A6">
        <w:rPr>
          <w:rFonts w:ascii="Arial" w:eastAsiaTheme="minorHAnsi" w:hAnsi="Arial" w:cs="Arial"/>
          <w:sz w:val="22"/>
          <w:szCs w:val="22"/>
        </w:rPr>
        <w:t>Gemeenschappelijk reglement klachtafhandeling provincies Flevoland, Noord-Holland, Utrecht en Zuid-Holland  (P4 Midden)</w:t>
      </w:r>
      <w:bookmarkEnd w:id="151"/>
      <w:bookmarkEnd w:id="152"/>
    </w:p>
    <w:p w14:paraId="60285BDD" w14:textId="07592001" w:rsidR="006267EB" w:rsidRPr="004E74A6" w:rsidRDefault="006267EB" w:rsidP="00510C41">
      <w:pPr>
        <w:spacing w:line="240" w:lineRule="auto"/>
        <w:rPr>
          <w:rFonts w:ascii="Arial" w:eastAsiaTheme="minorHAnsi" w:hAnsi="Arial" w:cs="Arial"/>
        </w:rPr>
      </w:pPr>
    </w:p>
    <w:p w14:paraId="2ABECFB1" w14:textId="280A9453"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1: Begrippen</w:t>
      </w:r>
    </w:p>
    <w:p w14:paraId="75328B58" w14:textId="77777777" w:rsidR="00500DE0" w:rsidRPr="004E74A6" w:rsidRDefault="00500DE0" w:rsidP="00510C41">
      <w:pPr>
        <w:spacing w:after="200" w:line="240" w:lineRule="auto"/>
        <w:rPr>
          <w:rFonts w:ascii="Arial" w:eastAsiaTheme="minorHAnsi" w:hAnsi="Arial" w:cs="Arial"/>
          <w:spacing w:val="0"/>
          <w:szCs w:val="18"/>
          <w:lang w:eastAsia="en-US"/>
        </w:rPr>
      </w:pPr>
      <w:r w:rsidRPr="004E74A6">
        <w:rPr>
          <w:rFonts w:ascii="Arial" w:eastAsiaTheme="minorHAnsi" w:hAnsi="Arial" w:cs="Arial"/>
          <w:spacing w:val="0"/>
          <w:szCs w:val="18"/>
          <w:lang w:eastAsia="en-US"/>
        </w:rPr>
        <w:t>In deze regeling wordt verstaan onder:</w:t>
      </w:r>
    </w:p>
    <w:p w14:paraId="2F18AB34"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aanbestedende dienst</w:t>
      </w:r>
      <w:r w:rsidRPr="004E74A6">
        <w:rPr>
          <w:rFonts w:ascii="Arial" w:eastAsiaTheme="minorHAnsi" w:hAnsi="Arial" w:cs="Arial"/>
          <w:b/>
          <w:i/>
          <w:spacing w:val="0"/>
          <w:szCs w:val="18"/>
          <w:lang w:eastAsia="en-US"/>
        </w:rPr>
        <w:t>:</w:t>
      </w:r>
      <w:r w:rsidRPr="004E74A6">
        <w:rPr>
          <w:rFonts w:ascii="Arial" w:eastAsiaTheme="minorHAnsi" w:hAnsi="Arial" w:cs="Arial"/>
          <w:spacing w:val="0"/>
          <w:szCs w:val="18"/>
          <w:lang w:eastAsia="en-US"/>
        </w:rPr>
        <w:t xml:space="preserve"> de aanbestedende dienst die de aanbesteding uitvoert waarover geklaagd wordt;</w:t>
      </w:r>
    </w:p>
    <w:p w14:paraId="606CA3A9"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behandelaar:</w:t>
      </w:r>
      <w:r w:rsidRPr="004E74A6">
        <w:rPr>
          <w:rFonts w:ascii="Arial" w:eastAsiaTheme="minorHAnsi" w:hAnsi="Arial" w:cs="Arial"/>
          <w:spacing w:val="0"/>
          <w:szCs w:val="18"/>
          <w:lang w:eastAsia="en-US"/>
        </w:rPr>
        <w:t xml:space="preserve"> degene die het advies over de afhandeling van de klacht aan de aanbestedende dienst opstelt;</w:t>
      </w:r>
    </w:p>
    <w:p w14:paraId="42CF65F5"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belanghebbende</w:t>
      </w:r>
      <w:r w:rsidRPr="004E74A6">
        <w:rPr>
          <w:rFonts w:ascii="Arial" w:eastAsiaTheme="minorHAnsi" w:hAnsi="Arial" w:cs="Arial"/>
          <w:spacing w:val="0"/>
          <w:szCs w:val="18"/>
          <w:lang w:eastAsia="en-US"/>
        </w:rPr>
        <w:t xml:space="preserve">: een natuurlijk persoon of rechtspersoon die belang heeft bij de verwerving van een specifieke overheidsopdracht. Daaronder vallen geïnteresseerde ondernemers, (potentiële) inschrijvers en gegadigden, onderaannemers, brancheorganisaties en </w:t>
      </w:r>
      <w:proofErr w:type="spellStart"/>
      <w:r w:rsidRPr="004E74A6">
        <w:rPr>
          <w:rFonts w:ascii="Arial" w:eastAsiaTheme="minorHAnsi" w:hAnsi="Arial" w:cs="Arial"/>
          <w:spacing w:val="0"/>
          <w:szCs w:val="18"/>
          <w:lang w:eastAsia="en-US"/>
        </w:rPr>
        <w:t>branchegerelateerde</w:t>
      </w:r>
      <w:proofErr w:type="spellEnd"/>
      <w:r w:rsidRPr="004E74A6">
        <w:rPr>
          <w:rFonts w:ascii="Arial" w:eastAsiaTheme="minorHAnsi" w:hAnsi="Arial" w:cs="Arial"/>
          <w:spacing w:val="0"/>
          <w:szCs w:val="18"/>
          <w:lang w:eastAsia="en-US"/>
        </w:rPr>
        <w:t xml:space="preserve"> adviescentra van ondernemers;</w:t>
      </w:r>
    </w:p>
    <w:p w14:paraId="2987407F"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coördinator:</w:t>
      </w:r>
      <w:r w:rsidRPr="004E74A6">
        <w:rPr>
          <w:rFonts w:ascii="Arial" w:eastAsiaTheme="minorHAnsi" w:hAnsi="Arial" w:cs="Arial"/>
          <w:spacing w:val="0"/>
          <w:szCs w:val="18"/>
          <w:lang w:eastAsia="en-US"/>
        </w:rPr>
        <w:t xml:space="preserve"> de coördinator van het klachtenmeldpunt van de aanbestedende dienst waarbij de klacht is ingediend;</w:t>
      </w:r>
    </w:p>
    <w:p w14:paraId="44C20F78"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 xml:space="preserve">klacht: </w:t>
      </w:r>
      <w:r w:rsidRPr="004E74A6">
        <w:rPr>
          <w:rFonts w:ascii="Arial" w:eastAsiaTheme="minorHAnsi" w:hAnsi="Arial" w:cs="Arial"/>
          <w:spacing w:val="0"/>
          <w:szCs w:val="18"/>
          <w:lang w:eastAsia="en-US"/>
        </w:rPr>
        <w:t>een door een belanghebbende via het klachtenformulier ingediende melding van ongenoegen over een aanbesteding;</w:t>
      </w:r>
    </w:p>
    <w:p w14:paraId="63D8456F"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klachtenformulier:</w:t>
      </w:r>
      <w:r w:rsidRPr="004E74A6">
        <w:rPr>
          <w:rFonts w:ascii="Arial" w:eastAsiaTheme="minorHAnsi" w:hAnsi="Arial" w:cs="Arial"/>
          <w:spacing w:val="0"/>
          <w:szCs w:val="18"/>
          <w:lang w:eastAsia="en-US"/>
        </w:rPr>
        <w:t xml:space="preserve"> het via de website van de aanbestedende dienst beschikbaar gestelde formulier waarmee een klacht dient te worden ingediend;</w:t>
      </w:r>
    </w:p>
    <w:p w14:paraId="7AECA12A" w14:textId="77777777" w:rsidR="00500DE0" w:rsidRPr="004E74A6" w:rsidRDefault="00500DE0" w:rsidP="00510C41">
      <w:pPr>
        <w:numPr>
          <w:ilvl w:val="0"/>
          <w:numId w:val="2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klager:</w:t>
      </w:r>
      <w:r w:rsidRPr="004E74A6">
        <w:rPr>
          <w:rFonts w:ascii="Arial" w:eastAsiaTheme="minorHAnsi" w:hAnsi="Arial" w:cs="Arial"/>
          <w:spacing w:val="0"/>
          <w:szCs w:val="18"/>
          <w:lang w:eastAsia="en-US"/>
        </w:rPr>
        <w:t xml:space="preserve"> de belanghebbende die een klacht heeft ingediend.</w:t>
      </w:r>
    </w:p>
    <w:p w14:paraId="62EFD366" w14:textId="77777777" w:rsidR="00500DE0" w:rsidRPr="004E74A6" w:rsidRDefault="00500DE0" w:rsidP="00510C41">
      <w:pPr>
        <w:spacing w:after="200" w:line="240" w:lineRule="auto"/>
        <w:rPr>
          <w:rFonts w:ascii="Arial" w:eastAsiaTheme="minorHAnsi" w:hAnsi="Arial" w:cs="Arial"/>
          <w:b/>
          <w:spacing w:val="0"/>
          <w:szCs w:val="18"/>
          <w:lang w:eastAsia="en-US"/>
        </w:rPr>
      </w:pPr>
    </w:p>
    <w:p w14:paraId="258DD5BC"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2: Reikwijdte procedure</w:t>
      </w:r>
    </w:p>
    <w:p w14:paraId="4D4D536E" w14:textId="77777777" w:rsidR="00500DE0" w:rsidRPr="004E74A6" w:rsidRDefault="00500DE0" w:rsidP="00510C41">
      <w:pPr>
        <w:numPr>
          <w:ilvl w:val="0"/>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belanghebbende heeft het recht om bij het klachtenmeldpunt een klacht in te dienen over een door de aanbestedende dienst gestarte aanbesteding of een onderdeel ervan.</w:t>
      </w:r>
    </w:p>
    <w:p w14:paraId="2A867D67" w14:textId="77777777" w:rsidR="00500DE0" w:rsidRPr="004E74A6" w:rsidRDefault="00500DE0" w:rsidP="00510C41">
      <w:pPr>
        <w:numPr>
          <w:ilvl w:val="0"/>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klachtenprocedure aanbestedingen is beperkt tot klachten die:</w:t>
      </w:r>
    </w:p>
    <w:p w14:paraId="0485951D" w14:textId="77777777" w:rsidR="00500DE0" w:rsidRPr="004E74A6" w:rsidRDefault="00500DE0" w:rsidP="00510C41">
      <w:pPr>
        <w:numPr>
          <w:ilvl w:val="1"/>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worden ingediend door een belanghebbende;</w:t>
      </w:r>
    </w:p>
    <w:p w14:paraId="13B631F6" w14:textId="77777777" w:rsidR="00500DE0" w:rsidRPr="004E74A6" w:rsidRDefault="00500DE0" w:rsidP="00510C41">
      <w:pPr>
        <w:numPr>
          <w:ilvl w:val="1"/>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betrekking hebben op een concrete aanbesteding van aanbestedende dienst waar de klacht is ingediend;</w:t>
      </w:r>
    </w:p>
    <w:p w14:paraId="4FA7553A" w14:textId="77777777" w:rsidR="00500DE0" w:rsidRPr="004E74A6" w:rsidRDefault="00500DE0" w:rsidP="00510C41">
      <w:pPr>
        <w:numPr>
          <w:ilvl w:val="1"/>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aspecten van aanbestedingen betreffen die vallen binnen de werking van de Aanbestedingswet 2012;</w:t>
      </w:r>
    </w:p>
    <w:p w14:paraId="617D6803" w14:textId="77777777" w:rsidR="00500DE0" w:rsidRPr="004E74A6" w:rsidRDefault="00500DE0" w:rsidP="00510C41">
      <w:pPr>
        <w:numPr>
          <w:ilvl w:val="1"/>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voorafgaand aan het indienen van de klacht eerst als vraag of bezwaar zijn ingediend voor (een van) de Nota van Inlichtingen, tenzij de klacht handelingen en documenten betreft die zijn gedateerd na de laatste Nota van Inlichtingen of gaan over de laatste Nota van Inlichtingen zelf of naar de aard van het bezwaar niet in de Nota van Inlichtingen had kunnen worden geuit.</w:t>
      </w:r>
    </w:p>
    <w:p w14:paraId="230C220B" w14:textId="77777777" w:rsidR="00500DE0" w:rsidRPr="004E74A6" w:rsidRDefault="00500DE0" w:rsidP="00510C41">
      <w:pPr>
        <w:numPr>
          <w:ilvl w:val="0"/>
          <w:numId w:val="2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klacht over de inhoud van het (</w:t>
      </w:r>
      <w:proofErr w:type="spellStart"/>
      <w:r w:rsidRPr="004E74A6">
        <w:rPr>
          <w:rFonts w:ascii="Arial" w:eastAsiaTheme="minorHAnsi" w:hAnsi="Arial" w:cs="Arial"/>
          <w:spacing w:val="0"/>
          <w:szCs w:val="18"/>
          <w:lang w:eastAsia="en-US"/>
        </w:rPr>
        <w:t>aanbestedings</w:t>
      </w:r>
      <w:proofErr w:type="spellEnd"/>
      <w:r w:rsidRPr="004E74A6">
        <w:rPr>
          <w:rFonts w:ascii="Arial" w:eastAsiaTheme="minorHAnsi" w:hAnsi="Arial" w:cs="Arial"/>
          <w:spacing w:val="0"/>
          <w:szCs w:val="18"/>
          <w:lang w:eastAsia="en-US"/>
        </w:rPr>
        <w:t>)beleid van de aanbestedende dienst in het algemeen of een klacht over een aanbesteding waarbij definitief gegund is, wordt niet in behandeling genomen.</w:t>
      </w:r>
    </w:p>
    <w:p w14:paraId="2382C981" w14:textId="77777777" w:rsidR="00500DE0" w:rsidRPr="004E74A6" w:rsidRDefault="00500DE0" w:rsidP="00510C41">
      <w:pPr>
        <w:spacing w:after="200" w:line="240" w:lineRule="auto"/>
        <w:ind w:left="720"/>
        <w:contextualSpacing/>
        <w:rPr>
          <w:rFonts w:ascii="Arial" w:eastAsiaTheme="minorHAnsi" w:hAnsi="Arial" w:cs="Arial"/>
          <w:spacing w:val="0"/>
          <w:szCs w:val="18"/>
          <w:lang w:eastAsia="en-US"/>
        </w:rPr>
      </w:pPr>
    </w:p>
    <w:p w14:paraId="6B79149B"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3: Klachtenmeldpunt</w:t>
      </w:r>
    </w:p>
    <w:p w14:paraId="1F1867BC" w14:textId="77777777" w:rsidR="00500DE0" w:rsidRPr="004E74A6" w:rsidRDefault="00500DE0" w:rsidP="00510C41">
      <w:pPr>
        <w:numPr>
          <w:ilvl w:val="0"/>
          <w:numId w:val="31"/>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Het klachtenmeldpunt bestaat uit de coördinator van de aanbestedende dienst en een of meerdere behandelaars. De coördinator kan zelf ook behandelaar zijn. Elke behandelaar wordt door de coördinator aangewezen.</w:t>
      </w:r>
    </w:p>
    <w:p w14:paraId="065060A8" w14:textId="77777777" w:rsidR="00500DE0" w:rsidRPr="004E74A6" w:rsidRDefault="00500DE0" w:rsidP="00510C41">
      <w:pPr>
        <w:numPr>
          <w:ilvl w:val="0"/>
          <w:numId w:val="31"/>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is verantwoordelijk voor de coördinatie van de afhandeling van de klacht.</w:t>
      </w:r>
    </w:p>
    <w:p w14:paraId="5498B9D6" w14:textId="77777777" w:rsidR="00500DE0" w:rsidRPr="004E74A6" w:rsidRDefault="00500DE0" w:rsidP="00510C41">
      <w:pPr>
        <w:numPr>
          <w:ilvl w:val="0"/>
          <w:numId w:val="31"/>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inhoudelijke behandeling van de klacht geschiedt door een of meerdere behandelaars. Uitgangspunt is dat de behandelaars werkzaam zijn bij aanbestedende dienst waarbij de klacht is ingediend of, naar keuze van de coördinator, bij een van de andere provincies die deelnemen aan het gemeenschappelijk reglement klachtenafhandeling. Van dit uitgangspunt kan altijd worden afgeweken. Een behandelaar is onafhankelijk en in geen geval direct betrokken geweest bij de aanbesteding waarop de klacht betrekking heeft.</w:t>
      </w:r>
    </w:p>
    <w:p w14:paraId="021E386A" w14:textId="77777777" w:rsidR="00500DE0" w:rsidRPr="004E74A6" w:rsidRDefault="00500DE0" w:rsidP="00510C41">
      <w:pPr>
        <w:spacing w:after="200" w:line="240" w:lineRule="auto"/>
        <w:ind w:left="720"/>
        <w:contextualSpacing/>
        <w:rPr>
          <w:rFonts w:ascii="Arial" w:eastAsiaTheme="minorHAnsi" w:hAnsi="Arial" w:cs="Arial"/>
          <w:spacing w:val="0"/>
          <w:szCs w:val="18"/>
          <w:lang w:eastAsia="en-US"/>
        </w:rPr>
      </w:pPr>
    </w:p>
    <w:p w14:paraId="5C66DCAC"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4: Indienen van een klacht</w:t>
      </w:r>
    </w:p>
    <w:p w14:paraId="712CAC18" w14:textId="77777777" w:rsidR="00500DE0" w:rsidRPr="004E74A6" w:rsidRDefault="00500DE0" w:rsidP="00510C41">
      <w:pPr>
        <w:numPr>
          <w:ilvl w:val="0"/>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klacht wordt per klachtenformulier verzonden aan de aanbestedende dienst. Het klachtenformulier met de klacht bevat ten minste:</w:t>
      </w:r>
    </w:p>
    <w:p w14:paraId="59D2FDFE" w14:textId="77777777" w:rsidR="00500DE0" w:rsidRPr="004E74A6" w:rsidRDefault="00500DE0" w:rsidP="00510C41">
      <w:pPr>
        <w:numPr>
          <w:ilvl w:val="1"/>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naam en het (e-mail)adres van de klager;</w:t>
      </w:r>
    </w:p>
    <w:p w14:paraId="0E66DB0F" w14:textId="77777777" w:rsidR="00500DE0" w:rsidRPr="004E74A6" w:rsidRDefault="00500DE0" w:rsidP="00510C41">
      <w:pPr>
        <w:numPr>
          <w:ilvl w:val="1"/>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dagtekening;</w:t>
      </w:r>
    </w:p>
    <w:p w14:paraId="1AEE8380" w14:textId="77777777" w:rsidR="00500DE0" w:rsidRPr="004E74A6" w:rsidRDefault="00500DE0" w:rsidP="00510C41">
      <w:pPr>
        <w:numPr>
          <w:ilvl w:val="1"/>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naam en het kenmerk van de aanbesteding waarop de klacht betrekking heeft;</w:t>
      </w:r>
    </w:p>
    <w:p w14:paraId="4B37900E" w14:textId="77777777" w:rsidR="00500DE0" w:rsidRPr="004E74A6" w:rsidRDefault="00500DE0" w:rsidP="00510C41">
      <w:pPr>
        <w:numPr>
          <w:ilvl w:val="1"/>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beschrijving en motivering van de klacht;</w:t>
      </w:r>
    </w:p>
    <w:p w14:paraId="2D9E38A9" w14:textId="77777777" w:rsidR="00500DE0" w:rsidRPr="004E74A6" w:rsidRDefault="00500DE0" w:rsidP="00510C41">
      <w:pPr>
        <w:numPr>
          <w:ilvl w:val="1"/>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voorgestelde oplossing(</w:t>
      </w:r>
      <w:proofErr w:type="spellStart"/>
      <w:r w:rsidRPr="004E74A6">
        <w:rPr>
          <w:rFonts w:ascii="Arial" w:eastAsiaTheme="minorHAnsi" w:hAnsi="Arial" w:cs="Arial"/>
          <w:spacing w:val="0"/>
          <w:szCs w:val="18"/>
          <w:lang w:eastAsia="en-US"/>
        </w:rPr>
        <w:t>srichting</w:t>
      </w:r>
      <w:proofErr w:type="spellEnd"/>
      <w:r w:rsidRPr="004E74A6">
        <w:rPr>
          <w:rFonts w:ascii="Arial" w:eastAsiaTheme="minorHAnsi" w:hAnsi="Arial" w:cs="Arial"/>
          <w:spacing w:val="0"/>
          <w:szCs w:val="18"/>
          <w:lang w:eastAsia="en-US"/>
        </w:rPr>
        <w:t>) voor de klacht;</w:t>
      </w:r>
    </w:p>
    <w:p w14:paraId="29F0817D" w14:textId="77777777" w:rsidR="00500DE0" w:rsidRPr="004E74A6" w:rsidRDefault="00500DE0" w:rsidP="00510C41">
      <w:pPr>
        <w:numPr>
          <w:ilvl w:val="1"/>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alle relevante informatie die noodzakelijk is om de klacht te kunnen behandelen.</w:t>
      </w:r>
    </w:p>
    <w:p w14:paraId="0AA466F0" w14:textId="77777777" w:rsidR="00500DE0" w:rsidRPr="004E74A6" w:rsidRDefault="00500DE0" w:rsidP="00510C41">
      <w:pPr>
        <w:numPr>
          <w:ilvl w:val="0"/>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Het indienen van een klacht is kosteloos.</w:t>
      </w:r>
    </w:p>
    <w:p w14:paraId="600DC673" w14:textId="77777777" w:rsidR="00500DE0" w:rsidRPr="004E74A6" w:rsidRDefault="00500DE0" w:rsidP="00510C41">
      <w:pPr>
        <w:numPr>
          <w:ilvl w:val="0"/>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kan de klager verzoeken om aanvullende informatie.</w:t>
      </w:r>
    </w:p>
    <w:p w14:paraId="0B830BA3" w14:textId="77777777" w:rsidR="00500DE0" w:rsidRPr="004E74A6" w:rsidRDefault="00500DE0" w:rsidP="00510C41">
      <w:pPr>
        <w:numPr>
          <w:ilvl w:val="0"/>
          <w:numId w:val="2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lastRenderedPageBreak/>
        <w:t xml:space="preserve">Het indienen van een klacht schort de onderhavige aanbestedingsprocedure niet op, tenzij de coördinator de klager na overleg met de aanbestedende dienst per e-mail bericht van het tegendeel. </w:t>
      </w:r>
    </w:p>
    <w:p w14:paraId="3D62283C" w14:textId="77777777" w:rsidR="00500DE0" w:rsidRPr="004E74A6" w:rsidRDefault="00500DE0" w:rsidP="00510C41">
      <w:pPr>
        <w:spacing w:after="200" w:line="240" w:lineRule="auto"/>
        <w:ind w:left="720"/>
        <w:contextualSpacing/>
        <w:rPr>
          <w:rFonts w:ascii="Arial" w:eastAsiaTheme="minorHAnsi" w:hAnsi="Arial" w:cs="Arial"/>
          <w:spacing w:val="0"/>
          <w:szCs w:val="18"/>
          <w:lang w:eastAsia="en-US"/>
        </w:rPr>
      </w:pPr>
    </w:p>
    <w:p w14:paraId="79AE4C3A"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5: Procedure</w:t>
      </w:r>
    </w:p>
    <w:p w14:paraId="2EAF4362"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bevestigt zo spoedig mogelijk de ontvangst van de klacht per e-mail aan de klager en verstrekt informatie over de klachtenprocedure.</w:t>
      </w:r>
    </w:p>
    <w:p w14:paraId="14B8D940"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 xml:space="preserve">Als het klachtenformulier volledig en correct ingevuld is, neemt het klachtenmeldpunt de klacht in behandeling en onderzoekt of en in hoeverre de klacht ontvankelijk is. </w:t>
      </w:r>
    </w:p>
    <w:p w14:paraId="12732D24"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de klacht niet ontvankelijk is óf om andere redenen niet in behandeling wordt genomen, wordt dit aan de klager gemotiveerd medegedeeld.</w:t>
      </w:r>
    </w:p>
    <w:p w14:paraId="67977D17"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kan na ontvangst van de klacht op eigen initiatief, of op verzoek van de klager of de aanbestedende dienst, voorstellen dat een bespreking over de klacht plaatsvindt. De bespreking vindt plaats met de klager en de aanbestedende dienst afzonderlijk, tenzij de coördinator een gezamenlijke bespreking wenselijk acht.</w:t>
      </w:r>
    </w:p>
    <w:p w14:paraId="39A6D258"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Het klachtenmeldpunt verstrekt binnen een redelijke termijn een advies over de gegrondheid van de klacht aan de aanbestedende dienst. Het advies is zwaarwegend, maar niet bindend.</w:t>
      </w:r>
    </w:p>
    <w:p w14:paraId="4FE03E87"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de aanbestedende dienst na advies van het klachtenmeldpunt beslist dat de klacht ongegrond is, dan wordt de klacht gemotiveerd aan de klager afgewezen.</w:t>
      </w:r>
    </w:p>
    <w:p w14:paraId="68CBA299" w14:textId="77777777" w:rsidR="00500DE0" w:rsidRPr="004E74A6" w:rsidRDefault="00500DE0" w:rsidP="00510C41">
      <w:pPr>
        <w:numPr>
          <w:ilvl w:val="0"/>
          <w:numId w:val="3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de aanbestedende dienst na advies van het klachtenmeldpunt beslist dat de klacht gegrond of gedeeltelijk gegrond is, dan kan de aanbestedende dienst passende maatregelen nemen. De aanbestedende dienst licht de klager zo spoedig mogelijk schriftelijk in over de inhoud van de maatregelen. De maatregelen worden, indien mogelijk en relevant voor de onderhavige aanbesteding, gepubliceerd in de Nota van Inlichtingen.</w:t>
      </w:r>
    </w:p>
    <w:p w14:paraId="6729B473" w14:textId="77777777" w:rsidR="00500DE0" w:rsidRPr="004E74A6" w:rsidRDefault="00500DE0" w:rsidP="00510C41">
      <w:pPr>
        <w:spacing w:after="200" w:line="240" w:lineRule="auto"/>
        <w:ind w:left="720"/>
        <w:contextualSpacing/>
        <w:rPr>
          <w:rFonts w:ascii="Arial" w:eastAsiaTheme="minorHAnsi" w:hAnsi="Arial" w:cs="Arial"/>
          <w:spacing w:val="0"/>
          <w:szCs w:val="18"/>
          <w:lang w:eastAsia="en-US"/>
        </w:rPr>
      </w:pPr>
    </w:p>
    <w:p w14:paraId="45FC9D0F"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6: Commissie van Aanbestedingsexperts</w:t>
      </w:r>
    </w:p>
    <w:p w14:paraId="072216E7" w14:textId="77777777" w:rsidR="00500DE0" w:rsidRPr="004E74A6" w:rsidRDefault="00500DE0" w:rsidP="00510C41">
      <w:pPr>
        <w:numPr>
          <w:ilvl w:val="0"/>
          <w:numId w:val="29"/>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minister van Economische Zaken heeft een Commissie van Aanbestedingsexperts ingesteld die tot doel heeft onafhankelijk advies te geven over klachten met betrekking tot aanbestedingsprocedures of daarbij een bemiddelende rol te spelen.</w:t>
      </w:r>
    </w:p>
    <w:p w14:paraId="41D55636" w14:textId="77777777" w:rsidR="00500DE0" w:rsidRPr="004E74A6" w:rsidRDefault="00500DE0" w:rsidP="00510C41">
      <w:pPr>
        <w:numPr>
          <w:ilvl w:val="0"/>
          <w:numId w:val="29"/>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Nadat de aanbestedende dienst op de klacht heeft beslist of als de aanbestedende dienst nalaat om binnen een redelijke termijn op de klacht te reageren, kan de klager de klacht aan de Commissie van Aanbestedingsexperts voorleggen.</w:t>
      </w:r>
    </w:p>
    <w:p w14:paraId="30593B99" w14:textId="77777777" w:rsidR="00500DE0" w:rsidRPr="004E74A6" w:rsidRDefault="00500DE0" w:rsidP="00510C41">
      <w:pPr>
        <w:spacing w:after="200" w:line="240" w:lineRule="auto"/>
        <w:ind w:left="720"/>
        <w:contextualSpacing/>
        <w:rPr>
          <w:rFonts w:ascii="Arial" w:eastAsiaTheme="minorHAnsi" w:hAnsi="Arial" w:cs="Arial"/>
          <w:spacing w:val="0"/>
          <w:szCs w:val="18"/>
          <w:lang w:eastAsia="en-US"/>
        </w:rPr>
      </w:pPr>
    </w:p>
    <w:p w14:paraId="6A501839"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7: Kort geding</w:t>
      </w:r>
    </w:p>
    <w:p w14:paraId="1DBE3307" w14:textId="77777777" w:rsidR="00500DE0" w:rsidRPr="004E74A6" w:rsidRDefault="00500DE0" w:rsidP="00510C41">
      <w:pPr>
        <w:numPr>
          <w:ilvl w:val="0"/>
          <w:numId w:val="32"/>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klager behoudt te allen tijde het recht om de klacht aan de rechter voor te leggen.</w:t>
      </w:r>
    </w:p>
    <w:p w14:paraId="24B851BC" w14:textId="77777777" w:rsidR="00500DE0" w:rsidRPr="004E74A6" w:rsidRDefault="00500DE0" w:rsidP="00510C41">
      <w:pPr>
        <w:numPr>
          <w:ilvl w:val="0"/>
          <w:numId w:val="32"/>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bij de rechtbank een kort geding aanhangig is gemaakt over de aanbesteding waarop de klacht betrekking heeft, kan het klachtenmeldpunt de behandeling van de klacht tijdelijk of definitief stopzetten.</w:t>
      </w:r>
    </w:p>
    <w:p w14:paraId="4E2469FE" w14:textId="77777777" w:rsidR="00500DE0" w:rsidRPr="004E74A6" w:rsidRDefault="00500DE0" w:rsidP="00510C41">
      <w:pPr>
        <w:spacing w:after="200" w:line="240" w:lineRule="auto"/>
        <w:ind w:left="720"/>
        <w:contextualSpacing/>
        <w:rPr>
          <w:rFonts w:ascii="Arial" w:eastAsiaTheme="minorHAnsi" w:hAnsi="Arial" w:cs="Arial"/>
          <w:spacing w:val="0"/>
          <w:szCs w:val="18"/>
          <w:lang w:eastAsia="en-US"/>
        </w:rPr>
      </w:pPr>
    </w:p>
    <w:p w14:paraId="6603272A"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8: Citeertitel</w:t>
      </w:r>
    </w:p>
    <w:p w14:paraId="220253B2" w14:textId="77777777" w:rsidR="00500DE0" w:rsidRPr="004E74A6" w:rsidRDefault="00500DE0" w:rsidP="00510C41">
      <w:pPr>
        <w:spacing w:after="200" w:line="240" w:lineRule="auto"/>
        <w:rPr>
          <w:rFonts w:ascii="Arial" w:eastAsiaTheme="minorHAnsi" w:hAnsi="Arial" w:cs="Arial"/>
          <w:spacing w:val="0"/>
          <w:szCs w:val="18"/>
          <w:lang w:eastAsia="en-US"/>
        </w:rPr>
      </w:pPr>
      <w:r w:rsidRPr="004E74A6">
        <w:rPr>
          <w:rFonts w:ascii="Arial" w:eastAsiaTheme="minorHAnsi" w:hAnsi="Arial" w:cs="Arial"/>
          <w:spacing w:val="0"/>
          <w:szCs w:val="18"/>
          <w:lang w:eastAsia="en-US"/>
        </w:rPr>
        <w:t>De regeling wordt aangehaald als “Klachtenregeling aanbesteden provincies Flevoland, Noord-Holland, Utrecht en Zuid-Holland”.</w:t>
      </w:r>
    </w:p>
    <w:p w14:paraId="4E519A8C" w14:textId="77777777" w:rsidR="00500DE0" w:rsidRPr="004E74A6" w:rsidRDefault="00500DE0" w:rsidP="00510C4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9: Inwerkingtreding</w:t>
      </w:r>
    </w:p>
    <w:p w14:paraId="2BA2C042" w14:textId="77777777" w:rsidR="00500DE0" w:rsidRPr="004E74A6" w:rsidRDefault="00500DE0" w:rsidP="00510C41">
      <w:pPr>
        <w:spacing w:after="200" w:line="240" w:lineRule="auto"/>
        <w:rPr>
          <w:rFonts w:ascii="Arial" w:eastAsiaTheme="minorHAnsi" w:hAnsi="Arial" w:cs="Arial"/>
          <w:noProof/>
          <w:spacing w:val="0"/>
          <w:szCs w:val="18"/>
          <w:lang w:eastAsia="en-US"/>
        </w:rPr>
      </w:pPr>
      <w:r w:rsidRPr="004E74A6">
        <w:rPr>
          <w:rFonts w:ascii="Arial" w:eastAsiaTheme="minorHAnsi" w:hAnsi="Arial" w:cs="Arial"/>
          <w:spacing w:val="0"/>
          <w:szCs w:val="18"/>
          <w:lang w:eastAsia="en-US"/>
        </w:rPr>
        <w:t>Deze regeling treedt in werking met ingang van de dag na uitgifte van het provinciaal blad waarin deze wordt geplaatst.</w:t>
      </w:r>
      <w:r w:rsidRPr="004E74A6">
        <w:rPr>
          <w:rFonts w:ascii="Arial" w:eastAsiaTheme="minorHAnsi" w:hAnsi="Arial" w:cs="Arial"/>
          <w:noProof/>
          <w:spacing w:val="0"/>
          <w:szCs w:val="18"/>
          <w:lang w:eastAsia="en-US"/>
        </w:rPr>
        <w:t xml:space="preserve"> </w:t>
      </w:r>
    </w:p>
    <w:p w14:paraId="1BFDE1E1" w14:textId="2A9E30E4" w:rsidR="00B505C5" w:rsidRPr="004E74A6" w:rsidRDefault="00B505C5" w:rsidP="00510C41">
      <w:pPr>
        <w:spacing w:line="240" w:lineRule="auto"/>
        <w:rPr>
          <w:rFonts w:ascii="Arial" w:hAnsi="Arial" w:cs="Arial"/>
          <w:caps/>
          <w:szCs w:val="18"/>
          <w:highlight w:val="cyan"/>
        </w:rPr>
      </w:pPr>
      <w:r w:rsidRPr="004E74A6">
        <w:rPr>
          <w:rFonts w:ascii="Arial" w:hAnsi="Arial" w:cs="Arial"/>
          <w:caps/>
          <w:szCs w:val="18"/>
          <w:highlight w:val="cyan"/>
        </w:rPr>
        <w:br w:type="page"/>
      </w:r>
    </w:p>
    <w:p w14:paraId="67F6E096" w14:textId="77777777" w:rsidR="00B505C5" w:rsidRPr="004E74A6" w:rsidRDefault="00B505C5" w:rsidP="00510C41">
      <w:pPr>
        <w:pStyle w:val="Kop1"/>
        <w:numPr>
          <w:ilvl w:val="0"/>
          <w:numId w:val="0"/>
        </w:numPr>
        <w:spacing w:line="240" w:lineRule="auto"/>
        <w:rPr>
          <w:rFonts w:ascii="Arial" w:hAnsi="Arial" w:cs="Arial"/>
          <w:sz w:val="22"/>
          <w:szCs w:val="22"/>
        </w:rPr>
      </w:pPr>
      <w:bookmarkStart w:id="153" w:name="_Toc141265897"/>
      <w:r w:rsidRPr="004E74A6">
        <w:rPr>
          <w:rFonts w:ascii="Arial" w:hAnsi="Arial" w:cs="Arial"/>
          <w:sz w:val="22"/>
          <w:szCs w:val="22"/>
        </w:rPr>
        <w:lastRenderedPageBreak/>
        <w:t>Bijlage 5 Uniform Europees Aanbestedingsdocument (UEA)</w:t>
      </w:r>
      <w:bookmarkEnd w:id="153"/>
    </w:p>
    <w:p w14:paraId="3F1D732E" w14:textId="77777777" w:rsidR="00B505C5" w:rsidRPr="004E74A6" w:rsidRDefault="00B505C5" w:rsidP="00510C41">
      <w:pPr>
        <w:spacing w:line="240" w:lineRule="auto"/>
        <w:rPr>
          <w:rFonts w:ascii="Arial" w:hAnsi="Arial" w:cs="Arial"/>
          <w:szCs w:val="18"/>
        </w:rPr>
      </w:pPr>
    </w:p>
    <w:p w14:paraId="7A8DAC9D" w14:textId="77777777" w:rsidR="00B505C5" w:rsidRPr="004E74A6" w:rsidRDefault="00B505C5" w:rsidP="00510C41">
      <w:pPr>
        <w:spacing w:line="240" w:lineRule="auto"/>
        <w:rPr>
          <w:rFonts w:ascii="Arial" w:hAnsi="Arial" w:cs="Arial"/>
          <w:szCs w:val="18"/>
        </w:rPr>
      </w:pPr>
    </w:p>
    <w:p w14:paraId="03A4EABF" w14:textId="089F0F06" w:rsidR="00B505C5" w:rsidRPr="004E74A6" w:rsidRDefault="00B505C5" w:rsidP="00510C41">
      <w:pPr>
        <w:spacing w:line="240" w:lineRule="auto"/>
        <w:rPr>
          <w:rFonts w:ascii="Arial" w:hAnsi="Arial" w:cs="Arial"/>
          <w:szCs w:val="18"/>
          <w:lang w:eastAsia="ar-SA"/>
        </w:rPr>
      </w:pPr>
      <w:r w:rsidRPr="004E74A6">
        <w:rPr>
          <w:rFonts w:ascii="Arial" w:hAnsi="Arial" w:cs="Arial"/>
          <w:szCs w:val="18"/>
          <w:lang w:eastAsia="ar-SA"/>
        </w:rPr>
        <w:t>(separaat toegevoegd)</w:t>
      </w:r>
    </w:p>
    <w:p w14:paraId="591012A6" w14:textId="77777777" w:rsidR="00B505C5" w:rsidRPr="004E74A6" w:rsidRDefault="00B505C5" w:rsidP="00510C41">
      <w:pPr>
        <w:spacing w:line="240" w:lineRule="auto"/>
        <w:rPr>
          <w:rFonts w:ascii="Arial" w:hAnsi="Arial" w:cs="Arial"/>
          <w:szCs w:val="18"/>
          <w:lang w:eastAsia="ar-SA"/>
        </w:rPr>
      </w:pPr>
      <w:r w:rsidRPr="004E74A6">
        <w:rPr>
          <w:rFonts w:ascii="Arial" w:hAnsi="Arial" w:cs="Arial"/>
          <w:szCs w:val="18"/>
          <w:lang w:eastAsia="ar-SA"/>
        </w:rPr>
        <w:br w:type="page"/>
      </w:r>
    </w:p>
    <w:p w14:paraId="68CE63D9" w14:textId="5452EFCB" w:rsidR="00B505C5" w:rsidRPr="004E74A6" w:rsidRDefault="00B505C5" w:rsidP="00510C41">
      <w:pPr>
        <w:pStyle w:val="Kop1"/>
        <w:numPr>
          <w:ilvl w:val="0"/>
          <w:numId w:val="0"/>
        </w:numPr>
        <w:spacing w:line="240" w:lineRule="auto"/>
        <w:rPr>
          <w:rFonts w:ascii="Arial" w:hAnsi="Arial" w:cs="Arial"/>
          <w:sz w:val="22"/>
          <w:szCs w:val="22"/>
          <w:lang w:eastAsia="ar-SA"/>
        </w:rPr>
      </w:pPr>
      <w:bookmarkStart w:id="154" w:name="_Toc141265898"/>
      <w:r w:rsidRPr="004E74A6">
        <w:rPr>
          <w:rFonts w:ascii="Arial" w:hAnsi="Arial" w:cs="Arial"/>
          <w:sz w:val="22"/>
          <w:szCs w:val="22"/>
          <w:lang w:eastAsia="ar-SA"/>
        </w:rPr>
        <w:lastRenderedPageBreak/>
        <w:t>Bijlage 6 Format Kerncompetenties</w:t>
      </w:r>
      <w:bookmarkEnd w:id="154"/>
      <w:r w:rsidRPr="004E74A6">
        <w:rPr>
          <w:rFonts w:ascii="Arial" w:hAnsi="Arial" w:cs="Arial"/>
          <w:sz w:val="22"/>
          <w:szCs w:val="22"/>
          <w:lang w:eastAsia="ar-SA"/>
        </w:rPr>
        <w:t xml:space="preserve"> </w:t>
      </w:r>
    </w:p>
    <w:p w14:paraId="0CC62E2B" w14:textId="29E5DEEB" w:rsidR="00361347" w:rsidRPr="004E74A6" w:rsidRDefault="00361347" w:rsidP="00510C41">
      <w:pPr>
        <w:spacing w:line="240" w:lineRule="auto"/>
        <w:rPr>
          <w:rFonts w:ascii="Arial" w:hAnsi="Arial" w:cs="Arial"/>
          <w:szCs w:val="18"/>
          <w:lang w:eastAsia="ar-SA"/>
        </w:rPr>
      </w:pPr>
    </w:p>
    <w:p w14:paraId="164ABE4D" w14:textId="77777777" w:rsidR="00361347" w:rsidRPr="004E74A6" w:rsidRDefault="00361347" w:rsidP="00510C41">
      <w:pPr>
        <w:suppressAutoHyphens/>
        <w:overflowPunct w:val="0"/>
        <w:autoSpaceDE w:val="0"/>
        <w:spacing w:line="240" w:lineRule="auto"/>
        <w:textAlignment w:val="baseline"/>
        <w:rPr>
          <w:rFonts w:ascii="Arial" w:hAnsi="Arial" w:cs="Arial"/>
          <w:b/>
          <w:szCs w:val="18"/>
        </w:rPr>
      </w:pPr>
      <w:r w:rsidRPr="004E74A6">
        <w:rPr>
          <w:rFonts w:ascii="Arial" w:hAnsi="Arial" w:cs="Arial"/>
          <w:b/>
          <w:szCs w:val="18"/>
        </w:rPr>
        <w:t>Betreft aanbesteding:</w:t>
      </w:r>
    </w:p>
    <w:p w14:paraId="55B8A6B7" w14:textId="21E28D35" w:rsidR="00BD7427" w:rsidRPr="007E7877" w:rsidRDefault="00132DDE" w:rsidP="00510C41">
      <w:pPr>
        <w:spacing w:line="240" w:lineRule="auto"/>
        <w:rPr>
          <w:rFonts w:ascii="Arial" w:hAnsi="Arial" w:cs="Arial"/>
          <w:szCs w:val="18"/>
        </w:rPr>
      </w:pPr>
      <w:r w:rsidRPr="00132DDE">
        <w:rPr>
          <w:rFonts w:ascii="Arial" w:hAnsi="Arial" w:cs="Arial"/>
          <w:b/>
          <w:szCs w:val="18"/>
        </w:rPr>
        <w:t>Broedvogelmonitoring en Watervogeltellingen 2024 tot 2034</w:t>
      </w:r>
    </w:p>
    <w:p w14:paraId="7C6B2A65" w14:textId="77777777" w:rsidR="00361347" w:rsidRPr="007E7877" w:rsidRDefault="00361347" w:rsidP="00510C41">
      <w:pPr>
        <w:tabs>
          <w:tab w:val="left" w:pos="2930"/>
        </w:tabs>
        <w:spacing w:line="240" w:lineRule="auto"/>
        <w:outlineLvl w:val="0"/>
        <w:rPr>
          <w:rFonts w:ascii="Arial" w:hAnsi="Arial" w:cs="Arial"/>
          <w:szCs w:val="18"/>
        </w:rPr>
      </w:pPr>
    </w:p>
    <w:p w14:paraId="36466232" w14:textId="4C86384B" w:rsidR="00361347" w:rsidRDefault="00361347" w:rsidP="00510C41">
      <w:pPr>
        <w:suppressAutoHyphens/>
        <w:overflowPunct w:val="0"/>
        <w:autoSpaceDE w:val="0"/>
        <w:spacing w:line="240" w:lineRule="auto"/>
        <w:textAlignment w:val="baseline"/>
        <w:rPr>
          <w:rFonts w:ascii="Arial" w:hAnsi="Arial" w:cs="Arial"/>
          <w:szCs w:val="18"/>
        </w:rPr>
      </w:pPr>
      <w:r w:rsidRPr="007E7877">
        <w:rPr>
          <w:rFonts w:ascii="Arial" w:hAnsi="Arial" w:cs="Arial"/>
          <w:szCs w:val="18"/>
        </w:rPr>
        <w:t xml:space="preserve">Kenmerk: </w:t>
      </w:r>
      <w:r w:rsidR="002915CA">
        <w:rPr>
          <w:rFonts w:ascii="Arial" w:hAnsi="Arial" w:cs="Arial"/>
          <w:szCs w:val="18"/>
        </w:rPr>
        <w:t>20279</w:t>
      </w:r>
    </w:p>
    <w:p w14:paraId="4531FB98" w14:textId="4D25E8CE" w:rsidR="00361347" w:rsidRPr="004E74A6" w:rsidRDefault="00361347" w:rsidP="00510C41">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Provincie Utrecht</w:t>
      </w:r>
    </w:p>
    <w:p w14:paraId="298DD17C" w14:textId="77777777" w:rsidR="00361347" w:rsidRDefault="00361347" w:rsidP="00510C41">
      <w:pPr>
        <w:suppressAutoHyphens/>
        <w:overflowPunct w:val="0"/>
        <w:autoSpaceDE w:val="0"/>
        <w:spacing w:line="240" w:lineRule="auto"/>
        <w:textAlignment w:val="baseline"/>
        <w:rPr>
          <w:rFonts w:ascii="Arial" w:hAnsi="Arial" w:cs="Arial"/>
          <w:szCs w:val="18"/>
        </w:rPr>
      </w:pPr>
    </w:p>
    <w:p w14:paraId="18C8F7D7" w14:textId="4386161D" w:rsidR="00DB5BE2" w:rsidRPr="00DB5BE2" w:rsidRDefault="00DB5BE2" w:rsidP="00510C41">
      <w:pPr>
        <w:suppressAutoHyphens/>
        <w:overflowPunct w:val="0"/>
        <w:autoSpaceDE w:val="0"/>
        <w:spacing w:line="240" w:lineRule="auto"/>
        <w:textAlignment w:val="baseline"/>
        <w:rPr>
          <w:rFonts w:ascii="Arial" w:hAnsi="Arial" w:cs="Arial"/>
          <w:szCs w:val="18"/>
        </w:rPr>
      </w:pPr>
      <w:r w:rsidRPr="00DB5BE2">
        <w:rPr>
          <w:rFonts w:ascii="Arial" w:hAnsi="Arial" w:cs="Arial"/>
          <w:szCs w:val="18"/>
        </w:rPr>
        <w:t>De in deze leidraad opgenomen kerncompetenties zijn hieronder nogmaals opgenomen.</w:t>
      </w:r>
    </w:p>
    <w:p w14:paraId="70D8A801" w14:textId="77777777" w:rsidR="00DB5BE2" w:rsidRPr="00DB5BE2" w:rsidRDefault="00DB5BE2" w:rsidP="00510C41">
      <w:pPr>
        <w:suppressAutoHyphens/>
        <w:overflowPunct w:val="0"/>
        <w:autoSpaceDE w:val="0"/>
        <w:spacing w:line="240" w:lineRule="auto"/>
        <w:textAlignment w:val="baseline"/>
        <w:rPr>
          <w:rFonts w:ascii="Arial" w:hAnsi="Arial" w:cs="Arial"/>
          <w:szCs w:val="18"/>
        </w:rPr>
      </w:pPr>
    </w:p>
    <w:p w14:paraId="32D793C8" w14:textId="44242B82" w:rsidR="00DB5BE2" w:rsidRDefault="00DB5BE2" w:rsidP="00510C41">
      <w:pPr>
        <w:suppressAutoHyphens/>
        <w:overflowPunct w:val="0"/>
        <w:autoSpaceDE w:val="0"/>
        <w:spacing w:line="240" w:lineRule="auto"/>
        <w:textAlignment w:val="baseline"/>
        <w:rPr>
          <w:rFonts w:ascii="Arial" w:hAnsi="Arial" w:cs="Arial"/>
          <w:szCs w:val="18"/>
        </w:rPr>
      </w:pPr>
      <w:r w:rsidRPr="00DB5BE2">
        <w:rPr>
          <w:rFonts w:ascii="Arial" w:hAnsi="Arial" w:cs="Arial"/>
          <w:szCs w:val="18"/>
        </w:rPr>
        <w:t xml:space="preserve">Het is </w:t>
      </w:r>
      <w:r>
        <w:rPr>
          <w:rFonts w:ascii="Arial" w:hAnsi="Arial" w:cs="Arial"/>
          <w:szCs w:val="18"/>
        </w:rPr>
        <w:t>Inschrijvers</w:t>
      </w:r>
      <w:r w:rsidRPr="00DB5BE2">
        <w:rPr>
          <w:rFonts w:ascii="Arial" w:hAnsi="Arial" w:cs="Arial"/>
          <w:szCs w:val="18"/>
        </w:rPr>
        <w:t xml:space="preserve"> </w:t>
      </w:r>
      <w:r w:rsidRPr="00894517">
        <w:rPr>
          <w:rFonts w:ascii="Arial" w:hAnsi="Arial" w:cs="Arial"/>
          <w:b/>
          <w:bCs/>
          <w:szCs w:val="18"/>
        </w:rPr>
        <w:t>NIET</w:t>
      </w:r>
      <w:r w:rsidRPr="00DB5BE2">
        <w:rPr>
          <w:rFonts w:ascii="Arial" w:hAnsi="Arial" w:cs="Arial"/>
          <w:szCs w:val="18"/>
        </w:rPr>
        <w:t xml:space="preserve"> toegestaan om het (hieronder opgenomen) “format Kerncompetenties” zonder onderstaande teksten ter invulling/ondertekening aan een referent aan te bieden.</w:t>
      </w:r>
    </w:p>
    <w:p w14:paraId="116A93EE" w14:textId="77777777" w:rsidR="00DB5BE2" w:rsidRDefault="00DB5BE2" w:rsidP="00510C41">
      <w:pPr>
        <w:suppressAutoHyphens/>
        <w:overflowPunct w:val="0"/>
        <w:autoSpaceDE w:val="0"/>
        <w:spacing w:line="240" w:lineRule="auto"/>
        <w:textAlignment w:val="baseline"/>
        <w:rPr>
          <w:rFonts w:ascii="Arial" w:hAnsi="Arial" w:cs="Arial"/>
          <w:szCs w:val="18"/>
        </w:rPr>
      </w:pPr>
    </w:p>
    <w:p w14:paraId="3431367C" w14:textId="0C93D0C4" w:rsidR="008C24EB" w:rsidRDefault="008C24EB" w:rsidP="00510C41">
      <w:pPr>
        <w:suppressAutoHyphens/>
        <w:overflowPunct w:val="0"/>
        <w:autoSpaceDE w:val="0"/>
        <w:spacing w:line="240" w:lineRule="auto"/>
        <w:textAlignment w:val="baseline"/>
        <w:rPr>
          <w:rFonts w:ascii="Arial" w:hAnsi="Arial" w:cs="Arial"/>
          <w:szCs w:val="18"/>
        </w:rPr>
      </w:pPr>
      <w:r>
        <w:rPr>
          <w:rFonts w:ascii="Arial" w:hAnsi="Arial" w:cs="Arial"/>
          <w:szCs w:val="18"/>
        </w:rPr>
        <w:t>Kerncompetenties</w:t>
      </w:r>
      <w:r w:rsidR="00EA4609">
        <w:rPr>
          <w:rFonts w:ascii="Arial" w:hAnsi="Arial" w:cs="Arial"/>
          <w:szCs w:val="18"/>
        </w:rPr>
        <w:t xml:space="preserve"> (</w:t>
      </w:r>
      <w:proofErr w:type="spellStart"/>
      <w:r w:rsidR="00EA4609">
        <w:rPr>
          <w:rFonts w:ascii="Arial" w:hAnsi="Arial" w:cs="Arial"/>
          <w:szCs w:val="18"/>
        </w:rPr>
        <w:t>KC’s</w:t>
      </w:r>
      <w:proofErr w:type="spellEnd"/>
      <w:r w:rsidR="00EA4609">
        <w:rPr>
          <w:rFonts w:ascii="Arial" w:hAnsi="Arial" w:cs="Arial"/>
          <w:szCs w:val="18"/>
        </w:rPr>
        <w:t>)</w:t>
      </w:r>
      <w:r>
        <w:rPr>
          <w:rFonts w:ascii="Arial" w:hAnsi="Arial" w:cs="Arial"/>
          <w:szCs w:val="18"/>
        </w:rPr>
        <w:t xml:space="preserve"> zijn:</w:t>
      </w:r>
    </w:p>
    <w:p w14:paraId="77514805" w14:textId="349A217C" w:rsidR="008C24EB" w:rsidRPr="008C24EB" w:rsidRDefault="008C24EB" w:rsidP="008C24EB">
      <w:pPr>
        <w:pStyle w:val="Lijstalinea"/>
        <w:numPr>
          <w:ilvl w:val="0"/>
          <w:numId w:val="66"/>
        </w:numPr>
        <w:rPr>
          <w:rFonts w:ascii="Arial" w:hAnsi="Arial" w:cs="Arial"/>
          <w:sz w:val="18"/>
          <w:szCs w:val="18"/>
          <w:lang w:val="nl-NL"/>
        </w:rPr>
      </w:pPr>
      <w:r w:rsidRPr="00835E40">
        <w:rPr>
          <w:rFonts w:ascii="Arial" w:hAnsi="Arial" w:cs="Arial"/>
          <w:sz w:val="18"/>
          <w:szCs w:val="18"/>
          <w:lang w:val="nl-NL"/>
        </w:rPr>
        <w:t xml:space="preserve">Het uit kunnen voeren van </w:t>
      </w:r>
      <w:r>
        <w:rPr>
          <w:rFonts w:ascii="Arial" w:hAnsi="Arial" w:cs="Arial"/>
          <w:sz w:val="18"/>
          <w:szCs w:val="18"/>
          <w:lang w:val="nl-NL"/>
        </w:rPr>
        <w:t>b</w:t>
      </w:r>
      <w:r w:rsidRPr="00835E40">
        <w:rPr>
          <w:rFonts w:ascii="Arial" w:hAnsi="Arial" w:cs="Arial"/>
          <w:sz w:val="18"/>
          <w:szCs w:val="18"/>
          <w:lang w:val="nl-NL"/>
        </w:rPr>
        <w:t xml:space="preserve">roedvogelmonitoringswerkzaamheden (tellingen in het veld) o.b.v. een door referent verstrekt of </w:t>
      </w:r>
      <w:r w:rsidR="00F50F07">
        <w:rPr>
          <w:rFonts w:ascii="Arial" w:hAnsi="Arial" w:cs="Arial"/>
          <w:sz w:val="18"/>
          <w:szCs w:val="18"/>
          <w:lang w:val="nl-NL"/>
        </w:rPr>
        <w:t xml:space="preserve">door referent </w:t>
      </w:r>
      <w:r w:rsidRPr="00835E40">
        <w:rPr>
          <w:rFonts w:ascii="Arial" w:hAnsi="Arial" w:cs="Arial"/>
          <w:sz w:val="18"/>
          <w:szCs w:val="18"/>
          <w:lang w:val="nl-NL"/>
        </w:rPr>
        <w:t>van toepassing verklaard werkprotocol</w:t>
      </w:r>
      <w:r>
        <w:rPr>
          <w:rFonts w:ascii="Arial" w:hAnsi="Arial" w:cs="Arial"/>
          <w:sz w:val="18"/>
          <w:szCs w:val="18"/>
          <w:lang w:val="nl-NL"/>
        </w:rPr>
        <w:t xml:space="preserve"> gelijk aan of gelijkwaardig aan </w:t>
      </w:r>
      <w:hyperlink r:id="rId37" w:history="1">
        <w:r w:rsidRPr="000A2B32">
          <w:rPr>
            <w:rStyle w:val="Hyperlink"/>
            <w:rFonts w:ascii="Arial" w:eastAsia="Times New Roman" w:hAnsi="Arial" w:cs="Arial"/>
            <w:sz w:val="18"/>
            <w:szCs w:val="18"/>
            <w:lang w:val="nl-NL"/>
          </w:rPr>
          <w:t>Handleiding-BMP-en-kolonievogels-2023-LR.pdf (sovon.nl)</w:t>
        </w:r>
      </w:hyperlink>
      <w:r w:rsidRPr="000A2B32">
        <w:rPr>
          <w:rFonts w:ascii="Arial" w:eastAsia="Times New Roman" w:hAnsi="Arial" w:cs="Arial"/>
          <w:color w:val="000000"/>
          <w:sz w:val="18"/>
          <w:szCs w:val="18"/>
          <w:lang w:val="nl-NL"/>
        </w:rPr>
        <w:t>.</w:t>
      </w:r>
    </w:p>
    <w:p w14:paraId="0444DDC2" w14:textId="07848E12" w:rsidR="008C24EB" w:rsidRPr="008C24EB" w:rsidRDefault="008C24EB" w:rsidP="008C24EB">
      <w:pPr>
        <w:pStyle w:val="Lijstalinea"/>
        <w:numPr>
          <w:ilvl w:val="0"/>
          <w:numId w:val="66"/>
        </w:numPr>
        <w:rPr>
          <w:rFonts w:ascii="Arial" w:hAnsi="Arial" w:cs="Arial"/>
          <w:sz w:val="18"/>
          <w:szCs w:val="18"/>
          <w:lang w:val="nl-NL"/>
        </w:rPr>
      </w:pPr>
      <w:r w:rsidRPr="00835E40">
        <w:rPr>
          <w:rFonts w:ascii="Arial" w:hAnsi="Arial" w:cs="Arial"/>
          <w:sz w:val="18"/>
          <w:szCs w:val="18"/>
          <w:lang w:val="nl-NL"/>
        </w:rPr>
        <w:t xml:space="preserve">Het uit kunnen voeren van watervogelmonitoringswerkzaamheden (tellingen in het veld) o.b.v. een door referent verstrekt of </w:t>
      </w:r>
      <w:r w:rsidR="00F50F07">
        <w:rPr>
          <w:rFonts w:ascii="Arial" w:hAnsi="Arial" w:cs="Arial"/>
          <w:sz w:val="18"/>
          <w:szCs w:val="18"/>
          <w:lang w:val="nl-NL"/>
        </w:rPr>
        <w:t xml:space="preserve">door referent </w:t>
      </w:r>
      <w:r w:rsidRPr="00835E40">
        <w:rPr>
          <w:rFonts w:ascii="Arial" w:hAnsi="Arial" w:cs="Arial"/>
          <w:sz w:val="18"/>
          <w:szCs w:val="18"/>
          <w:lang w:val="nl-NL"/>
        </w:rPr>
        <w:t>van toepassing verklaard werkprotocol</w:t>
      </w:r>
      <w:r>
        <w:rPr>
          <w:rFonts w:ascii="Arial" w:hAnsi="Arial" w:cs="Arial"/>
          <w:sz w:val="18"/>
          <w:szCs w:val="18"/>
          <w:lang w:val="nl-NL"/>
        </w:rPr>
        <w:t xml:space="preserve"> gelijk aan of gelijkwaardig aan </w:t>
      </w:r>
      <w:hyperlink r:id="rId38" w:history="1">
        <w:r w:rsidRPr="000A2B32">
          <w:rPr>
            <w:rStyle w:val="Hyperlink"/>
            <w:rFonts w:ascii="Arial" w:eastAsia="Times New Roman" w:hAnsi="Arial" w:cs="Arial"/>
            <w:sz w:val="18"/>
            <w:szCs w:val="18"/>
            <w:lang w:val="nl-NL"/>
          </w:rPr>
          <w:t>Watervogel-_en_Slaapplaatstellingen-handleiding.pdf (sovon.nl)</w:t>
        </w:r>
      </w:hyperlink>
      <w:r w:rsidRPr="000A2B32">
        <w:rPr>
          <w:rFonts w:ascii="Arial" w:eastAsia="Times New Roman" w:hAnsi="Arial" w:cs="Arial"/>
          <w:color w:val="000000"/>
          <w:sz w:val="18"/>
          <w:szCs w:val="18"/>
          <w:lang w:val="nl-NL"/>
        </w:rPr>
        <w:t>.</w:t>
      </w:r>
    </w:p>
    <w:p w14:paraId="60FC0B5B" w14:textId="77777777" w:rsidR="008C24EB" w:rsidRPr="00991D64" w:rsidRDefault="008C24EB" w:rsidP="008C24EB">
      <w:pPr>
        <w:pStyle w:val="Lijstalinea"/>
        <w:numPr>
          <w:ilvl w:val="0"/>
          <w:numId w:val="66"/>
        </w:numPr>
        <w:rPr>
          <w:rFonts w:ascii="Arial" w:hAnsi="Arial" w:cs="Arial"/>
          <w:sz w:val="18"/>
          <w:szCs w:val="18"/>
          <w:lang w:val="nl-NL"/>
        </w:rPr>
      </w:pPr>
      <w:r w:rsidRPr="00991D64">
        <w:rPr>
          <w:rFonts w:ascii="Arial" w:hAnsi="Arial" w:cs="Arial"/>
          <w:sz w:val="18"/>
          <w:szCs w:val="18"/>
          <w:lang w:val="nl-NL"/>
        </w:rPr>
        <w:t xml:space="preserve">Het </w:t>
      </w:r>
      <w:r>
        <w:rPr>
          <w:rFonts w:ascii="Arial" w:hAnsi="Arial" w:cs="Arial"/>
          <w:sz w:val="18"/>
          <w:szCs w:val="18"/>
          <w:lang w:val="nl-NL"/>
        </w:rPr>
        <w:t xml:space="preserve">in het veld </w:t>
      </w:r>
      <w:r w:rsidRPr="00991D64">
        <w:rPr>
          <w:rFonts w:ascii="Arial" w:hAnsi="Arial" w:cs="Arial"/>
          <w:sz w:val="18"/>
          <w:szCs w:val="18"/>
          <w:lang w:val="nl-NL"/>
        </w:rPr>
        <w:t>steekproef</w:t>
      </w:r>
      <w:r>
        <w:rPr>
          <w:rFonts w:ascii="Arial" w:hAnsi="Arial" w:cs="Arial"/>
          <w:sz w:val="18"/>
          <w:szCs w:val="18"/>
          <w:lang w:val="nl-NL"/>
        </w:rPr>
        <w:t xml:space="preserve"> </w:t>
      </w:r>
      <w:proofErr w:type="spellStart"/>
      <w:r w:rsidRPr="00991D64">
        <w:rPr>
          <w:rFonts w:ascii="Arial" w:hAnsi="Arial" w:cs="Arial"/>
          <w:sz w:val="18"/>
          <w:szCs w:val="18"/>
          <w:lang w:val="nl-NL"/>
        </w:rPr>
        <w:t>gewijs</w:t>
      </w:r>
      <w:proofErr w:type="spellEnd"/>
      <w:r w:rsidRPr="00991D64">
        <w:rPr>
          <w:rFonts w:ascii="Arial" w:hAnsi="Arial" w:cs="Arial"/>
          <w:sz w:val="18"/>
          <w:szCs w:val="18"/>
          <w:lang w:val="nl-NL"/>
        </w:rPr>
        <w:t xml:space="preserve"> uit kunnen voeren van juveniele ganzentellingen</w:t>
      </w:r>
      <w:r>
        <w:rPr>
          <w:rFonts w:ascii="Arial" w:hAnsi="Arial" w:cs="Arial"/>
          <w:sz w:val="18"/>
          <w:szCs w:val="18"/>
          <w:lang w:val="nl-NL"/>
        </w:rPr>
        <w:t>.</w:t>
      </w:r>
    </w:p>
    <w:p w14:paraId="408C2C3D" w14:textId="77777777" w:rsidR="00BC188C" w:rsidRPr="00835E40" w:rsidRDefault="00BC188C" w:rsidP="00BC188C">
      <w:pPr>
        <w:pStyle w:val="Lijstalinea"/>
        <w:numPr>
          <w:ilvl w:val="0"/>
          <w:numId w:val="66"/>
        </w:numPr>
        <w:rPr>
          <w:rFonts w:ascii="Arial" w:hAnsi="Arial" w:cs="Arial"/>
          <w:sz w:val="18"/>
          <w:szCs w:val="18"/>
          <w:lang w:val="nl-NL"/>
        </w:rPr>
      </w:pPr>
      <w:r w:rsidRPr="00835E40">
        <w:rPr>
          <w:rFonts w:ascii="Arial" w:hAnsi="Arial" w:cs="Arial"/>
          <w:sz w:val="18"/>
          <w:szCs w:val="18"/>
          <w:lang w:val="nl-NL"/>
        </w:rPr>
        <w:t>Het kunnen</w:t>
      </w:r>
      <w:r>
        <w:rPr>
          <w:rFonts w:ascii="Arial" w:hAnsi="Arial" w:cs="Arial"/>
          <w:sz w:val="18"/>
          <w:szCs w:val="18"/>
          <w:lang w:val="nl-NL"/>
        </w:rPr>
        <w:t xml:space="preserve"> beoordelen op validiteit en het in het veld digitaal kunnen vastleggen van ecologische data (flora en/of fauna)</w:t>
      </w:r>
      <w:r w:rsidRPr="00835E40">
        <w:rPr>
          <w:rFonts w:ascii="Arial" w:hAnsi="Arial" w:cs="Arial"/>
          <w:sz w:val="18"/>
          <w:szCs w:val="18"/>
          <w:lang w:val="nl-NL"/>
        </w:rPr>
        <w:t>.</w:t>
      </w:r>
      <w:r w:rsidRPr="00835E40">
        <w:rPr>
          <w:rFonts w:ascii="Arial" w:hAnsi="Arial" w:cs="Arial"/>
          <w:sz w:val="18"/>
          <w:szCs w:val="18"/>
          <w:highlight w:val="yellow"/>
          <w:lang w:val="nl-NL"/>
        </w:rPr>
        <w:t xml:space="preserve"> </w:t>
      </w:r>
    </w:p>
    <w:p w14:paraId="519E93B3" w14:textId="29D9F7AD" w:rsidR="008C24EB" w:rsidRPr="00203AD8" w:rsidRDefault="00203AD8" w:rsidP="00203AD8">
      <w:pPr>
        <w:pStyle w:val="Lijstalinea"/>
        <w:numPr>
          <w:ilvl w:val="0"/>
          <w:numId w:val="66"/>
        </w:numPr>
        <w:rPr>
          <w:rFonts w:ascii="Arial" w:hAnsi="Arial" w:cs="Arial"/>
          <w:sz w:val="18"/>
          <w:szCs w:val="18"/>
          <w:lang w:val="nl-NL"/>
        </w:rPr>
      </w:pPr>
      <w:r>
        <w:rPr>
          <w:rFonts w:ascii="Arial" w:hAnsi="Arial" w:cs="Arial"/>
          <w:sz w:val="18"/>
          <w:szCs w:val="18"/>
          <w:lang w:val="nl-NL"/>
        </w:rPr>
        <w:t xml:space="preserve">Het uit kunnen voeren van analyses met/van </w:t>
      </w:r>
      <w:r w:rsidRPr="00835E40">
        <w:rPr>
          <w:rFonts w:ascii="Arial" w:hAnsi="Arial" w:cs="Arial"/>
          <w:sz w:val="18"/>
          <w:szCs w:val="18"/>
          <w:lang w:val="nl-NL"/>
        </w:rPr>
        <w:t>ecologische data</w:t>
      </w:r>
      <w:r>
        <w:rPr>
          <w:rFonts w:ascii="Arial" w:hAnsi="Arial" w:cs="Arial"/>
          <w:sz w:val="18"/>
          <w:szCs w:val="18"/>
          <w:lang w:val="nl-NL"/>
        </w:rPr>
        <w:t xml:space="preserve"> (flora en/of fauna) t.b.v. beleid- en trendvorming, alsmede het uit kunnen voeren van evaluaties/vergelijkingen met/tussen resultaten van </w:t>
      </w:r>
      <w:proofErr w:type="spellStart"/>
      <w:r>
        <w:rPr>
          <w:rFonts w:ascii="Arial" w:hAnsi="Arial" w:cs="Arial"/>
          <w:sz w:val="18"/>
          <w:szCs w:val="18"/>
          <w:lang w:val="nl-NL"/>
        </w:rPr>
        <w:t>monitoringen</w:t>
      </w:r>
      <w:proofErr w:type="spellEnd"/>
      <w:r>
        <w:rPr>
          <w:rFonts w:ascii="Arial" w:hAnsi="Arial" w:cs="Arial"/>
          <w:sz w:val="18"/>
          <w:szCs w:val="18"/>
          <w:lang w:val="nl-NL"/>
        </w:rPr>
        <w:t xml:space="preserve"> van eerdere jaren c.q. vergelijkbare opdrachten en de verwerking van de resultaten van de analyses in rapportages bedoeld voor beleidsmatige doeleinden t.b.v. opdrachtgever/referent.</w:t>
      </w:r>
    </w:p>
    <w:p w14:paraId="30B9A8E3" w14:textId="77777777" w:rsidR="00DB5BE2" w:rsidRPr="004E74A6" w:rsidRDefault="00DB5BE2" w:rsidP="00510C41">
      <w:pPr>
        <w:suppressAutoHyphens/>
        <w:overflowPunct w:val="0"/>
        <w:autoSpaceDE w:val="0"/>
        <w:spacing w:line="240" w:lineRule="auto"/>
        <w:textAlignment w:val="baseline"/>
        <w:rPr>
          <w:rFonts w:ascii="Arial" w:hAnsi="Arial" w:cs="Arial"/>
          <w:szCs w:val="18"/>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361347" w:rsidRPr="004E74A6" w14:paraId="5E32D792" w14:textId="77777777" w:rsidTr="00E6577F">
        <w:trPr>
          <w:trHeight w:val="126"/>
          <w:jc w:val="center"/>
        </w:trPr>
        <w:tc>
          <w:tcPr>
            <w:tcW w:w="8519" w:type="dxa"/>
            <w:gridSpan w:val="2"/>
            <w:shd w:val="clear" w:color="auto" w:fill="000000" w:themeFill="text1"/>
          </w:tcPr>
          <w:p w14:paraId="40AA3EAA" w14:textId="1DBCB9AF" w:rsidR="00361347" w:rsidRPr="004E74A6" w:rsidRDefault="00361347" w:rsidP="00510C41">
            <w:pPr>
              <w:pStyle w:val="Voetnoottekst"/>
              <w:spacing w:line="240" w:lineRule="auto"/>
              <w:rPr>
                <w:rFonts w:ascii="Arial" w:hAnsi="Arial" w:cs="Arial"/>
                <w:b/>
                <w:color w:val="FFFFFF" w:themeColor="background1"/>
                <w:sz w:val="18"/>
                <w:szCs w:val="18"/>
              </w:rPr>
            </w:pPr>
            <w:r w:rsidRPr="004E74A6">
              <w:rPr>
                <w:rFonts w:ascii="Arial" w:hAnsi="Arial" w:cs="Arial"/>
                <w:b/>
                <w:sz w:val="18"/>
                <w:szCs w:val="18"/>
              </w:rPr>
              <w:t>Kerncompetentie:</w:t>
            </w:r>
            <w:r w:rsidRPr="004E74A6">
              <w:rPr>
                <w:rFonts w:ascii="Arial" w:hAnsi="Arial" w:cs="Arial"/>
                <w:sz w:val="18"/>
                <w:szCs w:val="18"/>
              </w:rPr>
              <w:t xml:space="preserve"> </w:t>
            </w:r>
            <w:r w:rsidRPr="004E74A6">
              <w:rPr>
                <w:rFonts w:ascii="Arial" w:hAnsi="Arial" w:cs="Arial"/>
                <w:b/>
                <w:i/>
                <w:color w:val="FF0000"/>
                <w:sz w:val="18"/>
                <w:szCs w:val="18"/>
                <w:highlight w:val="lightGray"/>
              </w:rPr>
              <w:t>&lt;cijfer(s)</w:t>
            </w:r>
            <w:r w:rsidR="00EA4609">
              <w:rPr>
                <w:rFonts w:ascii="Arial" w:hAnsi="Arial" w:cs="Arial"/>
                <w:b/>
                <w:i/>
                <w:color w:val="FF0000"/>
                <w:sz w:val="18"/>
                <w:szCs w:val="18"/>
                <w:highlight w:val="lightGray"/>
              </w:rPr>
              <w:t xml:space="preserve"> van hierboven genoemde </w:t>
            </w:r>
            <w:proofErr w:type="spellStart"/>
            <w:r w:rsidR="00EA4609">
              <w:rPr>
                <w:rFonts w:ascii="Arial" w:hAnsi="Arial" w:cs="Arial"/>
                <w:b/>
                <w:i/>
                <w:color w:val="FF0000"/>
                <w:sz w:val="18"/>
                <w:szCs w:val="18"/>
                <w:highlight w:val="lightGray"/>
              </w:rPr>
              <w:t>KC’s</w:t>
            </w:r>
            <w:proofErr w:type="spellEnd"/>
            <w:r w:rsidRPr="004E74A6">
              <w:rPr>
                <w:rFonts w:ascii="Arial" w:hAnsi="Arial" w:cs="Arial"/>
                <w:b/>
                <w:i/>
                <w:color w:val="FF0000"/>
                <w:sz w:val="18"/>
                <w:szCs w:val="18"/>
                <w:highlight w:val="lightGray"/>
              </w:rPr>
              <w:t>&gt; (in te vullen door inschrijver)</w:t>
            </w:r>
          </w:p>
        </w:tc>
      </w:tr>
      <w:tr w:rsidR="00361347" w:rsidRPr="004E74A6" w14:paraId="220DCCA6" w14:textId="77777777" w:rsidTr="00E6577F">
        <w:trPr>
          <w:jc w:val="center"/>
        </w:trPr>
        <w:tc>
          <w:tcPr>
            <w:tcW w:w="4970" w:type="dxa"/>
            <w:shd w:val="clear" w:color="auto" w:fill="auto"/>
          </w:tcPr>
          <w:p w14:paraId="5F84F7BE" w14:textId="77777777" w:rsidR="00361347" w:rsidRPr="004E74A6" w:rsidRDefault="00361347"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Naam referentie-organisatie</w:t>
            </w:r>
          </w:p>
        </w:tc>
        <w:tc>
          <w:tcPr>
            <w:tcW w:w="3549" w:type="dxa"/>
            <w:shd w:val="clear" w:color="auto" w:fill="auto"/>
          </w:tcPr>
          <w:p w14:paraId="0B212FF5"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13398E1E"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tc>
      </w:tr>
      <w:tr w:rsidR="00361347" w:rsidRPr="004E74A6" w14:paraId="2F03791B" w14:textId="77777777" w:rsidTr="00E6577F">
        <w:trPr>
          <w:jc w:val="center"/>
        </w:trPr>
        <w:tc>
          <w:tcPr>
            <w:tcW w:w="4970" w:type="dxa"/>
            <w:shd w:val="clear" w:color="auto" w:fill="auto"/>
          </w:tcPr>
          <w:p w14:paraId="0670B52E" w14:textId="77777777" w:rsidR="00361347" w:rsidRPr="004E74A6" w:rsidRDefault="00361347"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Adresgegevens referentie-organisatie</w:t>
            </w:r>
          </w:p>
        </w:tc>
        <w:tc>
          <w:tcPr>
            <w:tcW w:w="3549" w:type="dxa"/>
            <w:shd w:val="clear" w:color="auto" w:fill="auto"/>
          </w:tcPr>
          <w:p w14:paraId="2CE35405"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281B0109"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tc>
      </w:tr>
      <w:tr w:rsidR="00361347" w:rsidRPr="004E74A6" w14:paraId="3DE2B2A6" w14:textId="77777777" w:rsidTr="00E6577F">
        <w:trPr>
          <w:trHeight w:val="675"/>
          <w:jc w:val="center"/>
        </w:trPr>
        <w:tc>
          <w:tcPr>
            <w:tcW w:w="4970" w:type="dxa"/>
            <w:shd w:val="clear" w:color="auto" w:fill="auto"/>
          </w:tcPr>
          <w:p w14:paraId="3349DB8C" w14:textId="77777777" w:rsidR="00361347" w:rsidRPr="004E74A6" w:rsidRDefault="00361347"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Activiteiten referentie-organisatie</w:t>
            </w:r>
          </w:p>
        </w:tc>
        <w:tc>
          <w:tcPr>
            <w:tcW w:w="3549" w:type="dxa"/>
            <w:shd w:val="clear" w:color="auto" w:fill="auto"/>
          </w:tcPr>
          <w:p w14:paraId="3378626D"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2C64BDE6"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p w14:paraId="2FD5F347"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tc>
      </w:tr>
      <w:tr w:rsidR="00361347" w:rsidRPr="004E74A6" w14:paraId="420A1C66" w14:textId="77777777" w:rsidTr="00E6577F">
        <w:trPr>
          <w:jc w:val="center"/>
        </w:trPr>
        <w:tc>
          <w:tcPr>
            <w:tcW w:w="4970" w:type="dxa"/>
            <w:shd w:val="clear" w:color="auto" w:fill="auto"/>
          </w:tcPr>
          <w:p w14:paraId="3CEC6B90" w14:textId="77777777" w:rsidR="00361347" w:rsidRPr="004E74A6" w:rsidRDefault="00361347"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Contactpersoon referentie-organisatie</w:t>
            </w:r>
          </w:p>
        </w:tc>
        <w:tc>
          <w:tcPr>
            <w:tcW w:w="3549" w:type="dxa"/>
            <w:shd w:val="clear" w:color="auto" w:fill="auto"/>
          </w:tcPr>
          <w:p w14:paraId="54E7444F"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4734721A"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tc>
      </w:tr>
      <w:tr w:rsidR="00361347" w:rsidRPr="004E74A6" w14:paraId="52CBAED4" w14:textId="77777777" w:rsidTr="00E6577F">
        <w:trPr>
          <w:jc w:val="center"/>
        </w:trPr>
        <w:tc>
          <w:tcPr>
            <w:tcW w:w="4970" w:type="dxa"/>
            <w:shd w:val="clear" w:color="auto" w:fill="auto"/>
          </w:tcPr>
          <w:p w14:paraId="18F03D70" w14:textId="77777777" w:rsidR="00361347" w:rsidRPr="004E74A6" w:rsidRDefault="00361347"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Telefoonnummer contactpersoon referentie-organisatie</w:t>
            </w:r>
          </w:p>
        </w:tc>
        <w:tc>
          <w:tcPr>
            <w:tcW w:w="3549" w:type="dxa"/>
            <w:shd w:val="clear" w:color="auto" w:fill="auto"/>
          </w:tcPr>
          <w:p w14:paraId="5371B6FF"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4C862F26"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tc>
      </w:tr>
      <w:tr w:rsidR="00361347" w:rsidRPr="004E74A6" w14:paraId="5C3DCDFA" w14:textId="77777777" w:rsidTr="00E6577F">
        <w:trPr>
          <w:jc w:val="center"/>
        </w:trPr>
        <w:tc>
          <w:tcPr>
            <w:tcW w:w="4970" w:type="dxa"/>
            <w:shd w:val="clear" w:color="auto" w:fill="auto"/>
          </w:tcPr>
          <w:p w14:paraId="6AFED5AD" w14:textId="77777777" w:rsidR="00361347" w:rsidRPr="004E74A6" w:rsidRDefault="00361347"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E-mail contactpersoon referentie-organisatie</w:t>
            </w:r>
          </w:p>
        </w:tc>
        <w:tc>
          <w:tcPr>
            <w:tcW w:w="3549" w:type="dxa"/>
            <w:shd w:val="clear" w:color="auto" w:fill="auto"/>
          </w:tcPr>
          <w:p w14:paraId="4D5845CF"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4E7AE8B2" w14:textId="77777777" w:rsidR="00361347" w:rsidRPr="001F76E6" w:rsidRDefault="00361347" w:rsidP="00510C41">
            <w:pPr>
              <w:overflowPunct w:val="0"/>
              <w:autoSpaceDE w:val="0"/>
              <w:autoSpaceDN w:val="0"/>
              <w:adjustRightInd w:val="0"/>
              <w:spacing w:line="240" w:lineRule="auto"/>
              <w:textAlignment w:val="baseline"/>
              <w:rPr>
                <w:rFonts w:ascii="Arial" w:hAnsi="Arial" w:cs="Arial"/>
                <w:szCs w:val="18"/>
                <w:highlight w:val="yellow"/>
              </w:rPr>
            </w:pPr>
          </w:p>
        </w:tc>
      </w:tr>
      <w:tr w:rsidR="00367A16" w:rsidRPr="004E74A6" w14:paraId="77CA5221" w14:textId="77777777" w:rsidTr="00E6577F">
        <w:trPr>
          <w:jc w:val="center"/>
        </w:trPr>
        <w:tc>
          <w:tcPr>
            <w:tcW w:w="4970" w:type="dxa"/>
            <w:shd w:val="clear" w:color="auto" w:fill="auto"/>
          </w:tcPr>
          <w:p w14:paraId="506207DB" w14:textId="48589576" w:rsidR="00367A16" w:rsidRPr="004E74A6" w:rsidRDefault="002915CA" w:rsidP="00510C41">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Betreft </w:t>
            </w:r>
            <w:r>
              <w:rPr>
                <w:rFonts w:ascii="Arial" w:hAnsi="Arial" w:cs="Arial"/>
                <w:szCs w:val="18"/>
              </w:rPr>
              <w:t>opdracht</w:t>
            </w:r>
            <w:r w:rsidRPr="004E74A6">
              <w:rPr>
                <w:rFonts w:ascii="Arial" w:hAnsi="Arial" w:cs="Arial"/>
                <w:szCs w:val="18"/>
              </w:rPr>
              <w:t xml:space="preserve"> (incl. projectnummer):</w:t>
            </w:r>
          </w:p>
        </w:tc>
        <w:tc>
          <w:tcPr>
            <w:tcW w:w="3549" w:type="dxa"/>
            <w:shd w:val="clear" w:color="auto" w:fill="auto"/>
          </w:tcPr>
          <w:p w14:paraId="5BD43A38" w14:textId="2159A14A" w:rsidR="00367A16" w:rsidRPr="001F76E6" w:rsidRDefault="00367A16"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tc>
      </w:tr>
      <w:tr w:rsidR="00361347" w:rsidRPr="004E74A6" w14:paraId="15F3DAB4" w14:textId="77777777" w:rsidTr="00E6577F">
        <w:trPr>
          <w:jc w:val="center"/>
        </w:trPr>
        <w:tc>
          <w:tcPr>
            <w:tcW w:w="4970" w:type="dxa"/>
            <w:shd w:val="clear" w:color="auto" w:fill="auto"/>
          </w:tcPr>
          <w:p w14:paraId="4A13DD71" w14:textId="25D8C5E3" w:rsidR="00361347" w:rsidRPr="004E74A6" w:rsidRDefault="002915CA" w:rsidP="00510C41">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Naam uitvoerende partij en hoedanigheid:</w:t>
            </w:r>
          </w:p>
        </w:tc>
        <w:tc>
          <w:tcPr>
            <w:tcW w:w="3549" w:type="dxa"/>
            <w:shd w:val="clear" w:color="auto" w:fill="auto"/>
          </w:tcPr>
          <w:p w14:paraId="04EEA377" w14:textId="32AD103B" w:rsidR="00361347" w:rsidRDefault="00361347" w:rsidP="00510C41">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w:t>
            </w:r>
            <w:r w:rsidR="002915CA">
              <w:rPr>
                <w:rFonts w:ascii="Arial" w:hAnsi="Arial" w:cs="Arial"/>
                <w:szCs w:val="18"/>
                <w:highlight w:val="yellow"/>
              </w:rPr>
              <w:t>naam</w:t>
            </w:r>
            <w:r w:rsidRPr="001F76E6">
              <w:rPr>
                <w:rFonts w:ascii="Arial" w:hAnsi="Arial" w:cs="Arial"/>
                <w:szCs w:val="18"/>
                <w:highlight w:val="yellow"/>
              </w:rPr>
              <w:t>&gt;</w:t>
            </w:r>
          </w:p>
          <w:p w14:paraId="7FD0B992" w14:textId="77777777" w:rsidR="00F96F92" w:rsidRDefault="00F96F92" w:rsidP="00510C41">
            <w:pPr>
              <w:overflowPunct w:val="0"/>
              <w:autoSpaceDE w:val="0"/>
              <w:autoSpaceDN w:val="0"/>
              <w:adjustRightInd w:val="0"/>
              <w:spacing w:line="240" w:lineRule="auto"/>
              <w:textAlignment w:val="baseline"/>
              <w:rPr>
                <w:rFonts w:ascii="Arial" w:hAnsi="Arial" w:cs="Arial"/>
                <w:szCs w:val="18"/>
                <w:highlight w:val="yellow"/>
              </w:rPr>
            </w:pPr>
          </w:p>
          <w:p w14:paraId="772307EC" w14:textId="27B71958"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r w:rsidRPr="00B07755">
              <w:rPr>
                <w:rFonts w:ascii="Arial" w:hAnsi="Arial" w:cs="Arial"/>
                <w:szCs w:val="18"/>
              </w:rPr>
              <w:t xml:space="preserve">Hoedanigheid: </w:t>
            </w:r>
            <w:proofErr w:type="spellStart"/>
            <w:r>
              <w:rPr>
                <w:rFonts w:ascii="Arial" w:hAnsi="Arial" w:cs="Arial"/>
                <w:szCs w:val="18"/>
                <w:highlight w:val="yellow"/>
              </w:rPr>
              <w:t>combinant</w:t>
            </w:r>
            <w:proofErr w:type="spellEnd"/>
            <w:r>
              <w:rPr>
                <w:rFonts w:ascii="Arial" w:hAnsi="Arial" w:cs="Arial"/>
                <w:szCs w:val="18"/>
                <w:highlight w:val="yellow"/>
              </w:rPr>
              <w:t xml:space="preserve"> / zelfstandig / hoofdaannemer / onderaannemer </w:t>
            </w:r>
            <w:r w:rsidRPr="00B07755">
              <w:rPr>
                <w:rFonts w:ascii="Arial" w:hAnsi="Arial" w:cs="Arial"/>
                <w:sz w:val="16"/>
                <w:szCs w:val="16"/>
              </w:rPr>
              <w:t>(doorhalen wat niet van toepassing is)</w:t>
            </w:r>
          </w:p>
        </w:tc>
      </w:tr>
      <w:tr w:rsidR="002915CA" w:rsidRPr="004E74A6" w14:paraId="6C59F06B" w14:textId="77777777" w:rsidTr="00E6577F">
        <w:trPr>
          <w:jc w:val="center"/>
        </w:trPr>
        <w:tc>
          <w:tcPr>
            <w:tcW w:w="4970" w:type="dxa"/>
            <w:shd w:val="clear" w:color="auto" w:fill="auto"/>
          </w:tcPr>
          <w:p w14:paraId="691DAC07"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Beschrijving c.q. omschrijving van </w:t>
            </w:r>
            <w:r>
              <w:rPr>
                <w:rFonts w:ascii="Arial" w:hAnsi="Arial" w:cs="Arial"/>
                <w:szCs w:val="18"/>
              </w:rPr>
              <w:t xml:space="preserve">door opdrachtnemer/uitvoerende partij uitgevoerde </w:t>
            </w:r>
            <w:r w:rsidRPr="004E74A6">
              <w:rPr>
                <w:rFonts w:ascii="Arial" w:hAnsi="Arial" w:cs="Arial"/>
                <w:szCs w:val="18"/>
              </w:rPr>
              <w:t xml:space="preserve">werkzaamheden waaruit de gevraagde kerncompetentie(s) blijkt/blijken. </w:t>
            </w:r>
          </w:p>
          <w:p w14:paraId="48CCBF23"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71CD7CFA"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734065CC"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31976D3E"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1946C1DC"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4A87E2B2"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p>
          <w:p w14:paraId="5A10B555"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p>
          <w:p w14:paraId="4E096295"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p>
          <w:p w14:paraId="5917CCC3"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p>
          <w:p w14:paraId="01173E7E"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p>
          <w:p w14:paraId="73C51F98"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p>
        </w:tc>
      </w:tr>
      <w:tr w:rsidR="002915CA" w:rsidRPr="004E74A6" w14:paraId="420EE0A6" w14:textId="77777777" w:rsidTr="00E6577F">
        <w:trPr>
          <w:jc w:val="center"/>
        </w:trPr>
        <w:tc>
          <w:tcPr>
            <w:tcW w:w="4970" w:type="dxa"/>
            <w:shd w:val="clear" w:color="auto" w:fill="auto"/>
          </w:tcPr>
          <w:p w14:paraId="51693B52" w14:textId="299F1D4A" w:rsidR="002915CA" w:rsidRPr="004E74A6" w:rsidRDefault="002915CA" w:rsidP="002915CA">
            <w:pPr>
              <w:spacing w:line="240" w:lineRule="auto"/>
              <w:rPr>
                <w:rFonts w:ascii="Arial" w:hAnsi="Arial" w:cs="Arial"/>
                <w:szCs w:val="18"/>
              </w:rPr>
            </w:pPr>
            <w:r w:rsidRPr="004E74A6">
              <w:rPr>
                <w:rFonts w:ascii="Arial" w:hAnsi="Arial" w:cs="Arial"/>
                <w:szCs w:val="18"/>
              </w:rPr>
              <w:t xml:space="preserve">De gevraagde kerncompetentie(s) is/zijn tot volle tevredenheid van de referentieorganisatie verricht in de periode van </w:t>
            </w:r>
            <w:r>
              <w:rPr>
                <w:rFonts w:ascii="Arial" w:hAnsi="Arial" w:cs="Arial"/>
                <w:szCs w:val="18"/>
              </w:rPr>
              <w:t>36</w:t>
            </w:r>
            <w:r w:rsidRPr="004E74A6">
              <w:rPr>
                <w:rFonts w:ascii="Arial" w:hAnsi="Arial" w:cs="Arial"/>
                <w:szCs w:val="18"/>
              </w:rPr>
              <w:t xml:space="preserve"> maanden voorafgaand aan de sluitingsdatum voor het indienen van een inschrijving. De complete opdracht hoeft nog niet volledig te zijn afgerond, maar de </w:t>
            </w:r>
            <w:r w:rsidRPr="004E74A6">
              <w:rPr>
                <w:rFonts w:ascii="Arial" w:hAnsi="Arial" w:cs="Arial"/>
                <w:szCs w:val="18"/>
              </w:rPr>
              <w:lastRenderedPageBreak/>
              <w:t>onderdelen waar de kerncompetentie betrekking op heeft, moet wel zijn uitgevoerd en geëvalueerd/opgeleverd.</w:t>
            </w:r>
          </w:p>
          <w:p w14:paraId="4D159BC5" w14:textId="77777777" w:rsidR="002915CA" w:rsidRPr="004E74A6" w:rsidRDefault="002915CA" w:rsidP="002915CA">
            <w:pPr>
              <w:spacing w:line="240" w:lineRule="auto"/>
              <w:rPr>
                <w:rFonts w:ascii="Arial" w:hAnsi="Arial" w:cs="Arial"/>
                <w:szCs w:val="18"/>
              </w:rPr>
            </w:pPr>
          </w:p>
          <w:p w14:paraId="5105AC62"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In welke periode zijn de werkzaamheden als gevraagd bij de kerncompetentie uitgevoerd?</w:t>
            </w:r>
          </w:p>
          <w:p w14:paraId="61B300F1"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2B38197C" w14:textId="77777777" w:rsidR="002915CA" w:rsidRPr="001F76E6" w:rsidRDefault="002915CA" w:rsidP="002915C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lastRenderedPageBreak/>
              <w:t>Ja / Nee</w:t>
            </w:r>
          </w:p>
          <w:p w14:paraId="22366E29"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highlight w:val="lightGray"/>
              </w:rPr>
            </w:pPr>
          </w:p>
          <w:p w14:paraId="1D2CD2A5"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5B99BCD0" w14:textId="77777777" w:rsidR="002915CA" w:rsidRPr="004E74A6" w:rsidRDefault="002915CA" w:rsidP="002915CA">
            <w:pPr>
              <w:spacing w:line="240" w:lineRule="auto"/>
              <w:rPr>
                <w:rFonts w:ascii="Arial" w:hAnsi="Arial" w:cs="Arial"/>
                <w:szCs w:val="18"/>
              </w:rPr>
            </w:pPr>
          </w:p>
          <w:p w14:paraId="33ED4C3C"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31925704"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5620F74A"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49BBAC9F" w14:textId="77777777" w:rsidR="002915CA" w:rsidRDefault="002915CA" w:rsidP="002915CA">
            <w:pPr>
              <w:overflowPunct w:val="0"/>
              <w:autoSpaceDE w:val="0"/>
              <w:autoSpaceDN w:val="0"/>
              <w:adjustRightInd w:val="0"/>
              <w:spacing w:line="240" w:lineRule="auto"/>
              <w:textAlignment w:val="baseline"/>
              <w:rPr>
                <w:rFonts w:ascii="Arial" w:hAnsi="Arial" w:cs="Arial"/>
                <w:szCs w:val="18"/>
              </w:rPr>
            </w:pPr>
          </w:p>
          <w:p w14:paraId="1EB23971" w14:textId="77777777" w:rsidR="00F96F92" w:rsidRPr="004E74A6" w:rsidRDefault="00F96F92" w:rsidP="002915CA">
            <w:pPr>
              <w:overflowPunct w:val="0"/>
              <w:autoSpaceDE w:val="0"/>
              <w:autoSpaceDN w:val="0"/>
              <w:adjustRightInd w:val="0"/>
              <w:spacing w:line="240" w:lineRule="auto"/>
              <w:textAlignment w:val="baseline"/>
              <w:rPr>
                <w:rFonts w:ascii="Arial" w:hAnsi="Arial" w:cs="Arial"/>
                <w:szCs w:val="18"/>
              </w:rPr>
            </w:pPr>
          </w:p>
          <w:p w14:paraId="3FDA2854"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6AB1003F" w14:textId="14F7D5D1" w:rsidR="002915CA" w:rsidRDefault="002915CA" w:rsidP="002915C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Vanaf (maand/jaar): </w:t>
            </w:r>
            <w:r w:rsidRPr="001F76E6">
              <w:rPr>
                <w:rFonts w:ascii="Arial" w:hAnsi="Arial" w:cs="Arial"/>
                <w:szCs w:val="18"/>
                <w:highlight w:val="yellow"/>
              </w:rPr>
              <w:t>…………</w:t>
            </w:r>
          </w:p>
          <w:p w14:paraId="2F49ECD1" w14:textId="56127E2A"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Tot (maand/jaar): </w:t>
            </w:r>
            <w:r w:rsidRPr="001F76E6">
              <w:rPr>
                <w:rFonts w:ascii="Arial" w:hAnsi="Arial" w:cs="Arial"/>
                <w:szCs w:val="18"/>
                <w:highlight w:val="yellow"/>
              </w:rPr>
              <w:t>…………….</w:t>
            </w:r>
          </w:p>
        </w:tc>
      </w:tr>
      <w:tr w:rsidR="002915CA" w:rsidRPr="004E74A6" w14:paraId="07BEEE28" w14:textId="77777777" w:rsidTr="00E6577F">
        <w:trPr>
          <w:trHeight w:val="212"/>
          <w:jc w:val="center"/>
        </w:trPr>
        <w:tc>
          <w:tcPr>
            <w:tcW w:w="8519" w:type="dxa"/>
            <w:gridSpan w:val="2"/>
            <w:shd w:val="clear" w:color="auto" w:fill="auto"/>
          </w:tcPr>
          <w:p w14:paraId="4FCD0829"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b/>
                <w:szCs w:val="18"/>
              </w:rPr>
            </w:pPr>
            <w:r w:rsidRPr="004E74A6">
              <w:rPr>
                <w:rFonts w:ascii="Arial" w:hAnsi="Arial" w:cs="Arial"/>
                <w:b/>
                <w:szCs w:val="18"/>
              </w:rPr>
              <w:lastRenderedPageBreak/>
              <w:t>Tevredenheid Referent</w:t>
            </w:r>
          </w:p>
        </w:tc>
      </w:tr>
      <w:tr w:rsidR="002915CA" w:rsidRPr="004E74A6" w14:paraId="4D8D7E76" w14:textId="77777777" w:rsidTr="003C45BF">
        <w:trPr>
          <w:trHeight w:val="171"/>
          <w:jc w:val="center"/>
        </w:trPr>
        <w:tc>
          <w:tcPr>
            <w:tcW w:w="4970" w:type="dxa"/>
            <w:shd w:val="clear" w:color="auto" w:fill="auto"/>
          </w:tcPr>
          <w:p w14:paraId="64A1A158" w14:textId="0121F784" w:rsidR="002915CA" w:rsidRPr="004E74A6" w:rsidRDefault="002915CA" w:rsidP="002915CA">
            <w:pPr>
              <w:pStyle w:val="Lijstalinea1"/>
              <w:ind w:left="0"/>
              <w:rPr>
                <w:rFonts w:ascii="Arial" w:hAnsi="Arial" w:cs="Arial"/>
                <w:sz w:val="18"/>
                <w:szCs w:val="18"/>
                <w:lang w:val="nl-NL"/>
              </w:rPr>
            </w:pPr>
            <w:r w:rsidRPr="008C490E">
              <w:rPr>
                <w:rFonts w:ascii="Arial" w:hAnsi="Arial" w:cs="Arial"/>
                <w:sz w:val="18"/>
                <w:szCs w:val="18"/>
                <w:lang w:val="nl-NL"/>
              </w:rPr>
              <w:t xml:space="preserve">Referent verklaart dat, door het voor referent naar volle tevredenheid uitvoeren of hebben uitgevoerd van deze opdracht, </w:t>
            </w:r>
            <w:r>
              <w:rPr>
                <w:rFonts w:ascii="Arial" w:hAnsi="Arial" w:cs="Arial"/>
                <w:sz w:val="18"/>
                <w:szCs w:val="18"/>
                <w:lang w:val="nl-NL"/>
              </w:rPr>
              <w:t>Inschrijver</w:t>
            </w:r>
            <w:r w:rsidRPr="008C490E">
              <w:rPr>
                <w:rFonts w:ascii="Arial" w:hAnsi="Arial" w:cs="Arial"/>
                <w:sz w:val="18"/>
                <w:szCs w:val="18"/>
                <w:lang w:val="nl-NL"/>
              </w:rPr>
              <w:t xml:space="preserve"> ervaring heeft in het kader van </w:t>
            </w:r>
            <w:proofErr w:type="spellStart"/>
            <w:r w:rsidRPr="008C490E">
              <w:rPr>
                <w:rFonts w:ascii="Arial" w:hAnsi="Arial" w:cs="Arial"/>
                <w:sz w:val="18"/>
                <w:szCs w:val="18"/>
                <w:lang w:val="nl-NL"/>
              </w:rPr>
              <w:t>bovenge-noemde</w:t>
            </w:r>
            <w:proofErr w:type="spellEnd"/>
            <w:r w:rsidRPr="008C490E">
              <w:rPr>
                <w:rFonts w:ascii="Arial" w:hAnsi="Arial" w:cs="Arial"/>
                <w:sz w:val="18"/>
                <w:szCs w:val="18"/>
                <w:lang w:val="nl-NL"/>
              </w:rPr>
              <w:t xml:space="preserve"> kerncompetentie</w:t>
            </w:r>
            <w:r>
              <w:rPr>
                <w:rFonts w:ascii="Arial" w:hAnsi="Arial" w:cs="Arial"/>
                <w:sz w:val="18"/>
                <w:szCs w:val="18"/>
                <w:lang w:val="nl-NL"/>
              </w:rPr>
              <w:t>(s)</w:t>
            </w:r>
            <w:r w:rsidRPr="008C490E">
              <w:rPr>
                <w:rFonts w:ascii="Arial" w:hAnsi="Arial" w:cs="Arial"/>
                <w:sz w:val="18"/>
                <w:szCs w:val="18"/>
                <w:lang w:val="nl-NL"/>
              </w:rPr>
              <w:t>.</w:t>
            </w:r>
          </w:p>
          <w:p w14:paraId="27B79BB7" w14:textId="77777777" w:rsidR="002915CA" w:rsidRPr="004E74A6" w:rsidRDefault="002915CA" w:rsidP="002915CA">
            <w:pPr>
              <w:pStyle w:val="Lijstalinea1"/>
              <w:ind w:left="0"/>
              <w:rPr>
                <w:rFonts w:ascii="Arial" w:hAnsi="Arial" w:cs="Arial"/>
                <w:sz w:val="18"/>
                <w:szCs w:val="18"/>
                <w:lang w:val="nl-NL"/>
              </w:rPr>
            </w:pPr>
          </w:p>
          <w:p w14:paraId="49DD80CA" w14:textId="157E665E" w:rsidR="002915CA" w:rsidRPr="004E74A6" w:rsidRDefault="002915CA" w:rsidP="002915CA">
            <w:pPr>
              <w:spacing w:line="240" w:lineRule="auto"/>
              <w:rPr>
                <w:rFonts w:ascii="Arial" w:hAnsi="Arial" w:cs="Arial"/>
                <w:spacing w:val="0"/>
                <w:szCs w:val="18"/>
                <w:lang w:eastAsia="en-US"/>
              </w:rPr>
            </w:pPr>
            <w:r w:rsidRPr="004E74A6">
              <w:rPr>
                <w:rFonts w:ascii="Arial" w:hAnsi="Arial" w:cs="Arial"/>
                <w:spacing w:val="0"/>
                <w:szCs w:val="18"/>
                <w:lang w:eastAsia="en-US"/>
              </w:rPr>
              <w:t xml:space="preserve">De referent </w:t>
            </w:r>
            <w:r>
              <w:rPr>
                <w:rFonts w:ascii="Arial" w:hAnsi="Arial" w:cs="Arial"/>
                <w:spacing w:val="0"/>
                <w:szCs w:val="18"/>
                <w:lang w:eastAsia="en-US"/>
              </w:rPr>
              <w:t>wordt gevraagd</w:t>
            </w:r>
            <w:r w:rsidRPr="004E74A6">
              <w:rPr>
                <w:rFonts w:ascii="Arial" w:hAnsi="Arial" w:cs="Arial"/>
                <w:spacing w:val="0"/>
                <w:szCs w:val="18"/>
                <w:lang w:eastAsia="en-US"/>
              </w:rPr>
              <w:t xml:space="preserve"> deze verklaring te ondertekenen dan wel dient Inschrijver een separate verklaring van (en</w:t>
            </w:r>
            <w:r>
              <w:rPr>
                <w:rFonts w:ascii="Arial" w:hAnsi="Arial" w:cs="Arial"/>
                <w:spacing w:val="0"/>
                <w:szCs w:val="18"/>
                <w:lang w:eastAsia="en-US"/>
              </w:rPr>
              <w:t xml:space="preserve"> rechtsgeldig</w:t>
            </w:r>
            <w:r w:rsidRPr="004E74A6">
              <w:rPr>
                <w:rFonts w:ascii="Arial" w:hAnsi="Arial" w:cs="Arial"/>
                <w:spacing w:val="0"/>
                <w:szCs w:val="18"/>
                <w:lang w:eastAsia="en-US"/>
              </w:rPr>
              <w:t xml:space="preserve"> ondertekend door) referent over te leggen waaruit blijkt dat de kerncompetentie(s) tot tevredenheid is/zijn uitgevoerd en</w:t>
            </w:r>
            <w:r>
              <w:rPr>
                <w:rFonts w:ascii="Arial" w:hAnsi="Arial" w:cs="Arial"/>
                <w:spacing w:val="0"/>
                <w:szCs w:val="18"/>
                <w:lang w:eastAsia="en-US"/>
              </w:rPr>
              <w:t xml:space="preserve"> (bij voorkeur zijn)</w:t>
            </w:r>
            <w:r w:rsidRPr="004E74A6">
              <w:rPr>
                <w:rFonts w:ascii="Arial" w:hAnsi="Arial" w:cs="Arial"/>
                <w:spacing w:val="0"/>
                <w:szCs w:val="18"/>
                <w:lang w:eastAsia="en-US"/>
              </w:rPr>
              <w:t xml:space="preserve"> geëvalueerd/opgeleverd. </w:t>
            </w:r>
          </w:p>
          <w:p w14:paraId="51A29FE5" w14:textId="77777777" w:rsidR="002915CA" w:rsidRPr="004E74A6" w:rsidRDefault="002915CA" w:rsidP="002915CA">
            <w:pPr>
              <w:pStyle w:val="Lijstalinea1"/>
              <w:ind w:left="0"/>
              <w:rPr>
                <w:rFonts w:ascii="Arial" w:hAnsi="Arial" w:cs="Arial"/>
                <w:sz w:val="18"/>
                <w:szCs w:val="18"/>
                <w:lang w:val="nl-NL"/>
              </w:rPr>
            </w:pPr>
          </w:p>
        </w:tc>
        <w:tc>
          <w:tcPr>
            <w:tcW w:w="3549" w:type="dxa"/>
            <w:shd w:val="clear" w:color="auto" w:fill="auto"/>
          </w:tcPr>
          <w:p w14:paraId="7E23BD07" w14:textId="3D810142" w:rsidR="002915CA" w:rsidRDefault="002915CA" w:rsidP="002915C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Naam referent: </w:t>
            </w:r>
            <w:r w:rsidRPr="001F76E6">
              <w:rPr>
                <w:rFonts w:ascii="Arial" w:hAnsi="Arial" w:cs="Arial"/>
                <w:szCs w:val="18"/>
                <w:highlight w:val="yellow"/>
              </w:rPr>
              <w:t>……………………</w:t>
            </w:r>
          </w:p>
          <w:p w14:paraId="199D7470" w14:textId="7EF2AF18" w:rsidR="002915CA" w:rsidRDefault="002915CA" w:rsidP="002915C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Functie referent: </w:t>
            </w:r>
            <w:r w:rsidRPr="001F76E6">
              <w:rPr>
                <w:rFonts w:ascii="Arial" w:hAnsi="Arial" w:cs="Arial"/>
                <w:szCs w:val="18"/>
                <w:highlight w:val="yellow"/>
              </w:rPr>
              <w:t>………………….</w:t>
            </w:r>
          </w:p>
          <w:p w14:paraId="7398DE3C" w14:textId="77777777" w:rsidR="002915CA" w:rsidRDefault="002915CA" w:rsidP="002915CA">
            <w:pPr>
              <w:overflowPunct w:val="0"/>
              <w:autoSpaceDE w:val="0"/>
              <w:autoSpaceDN w:val="0"/>
              <w:adjustRightInd w:val="0"/>
              <w:spacing w:line="240" w:lineRule="auto"/>
              <w:textAlignment w:val="baseline"/>
              <w:rPr>
                <w:rFonts w:ascii="Arial" w:hAnsi="Arial" w:cs="Arial"/>
                <w:szCs w:val="18"/>
              </w:rPr>
            </w:pPr>
          </w:p>
          <w:p w14:paraId="0068B18B" w14:textId="3C17AEC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Handtekening Referent </w:t>
            </w:r>
            <w:r w:rsidRPr="004E74A6">
              <w:rPr>
                <w:rFonts w:ascii="Arial" w:hAnsi="Arial" w:cs="Arial"/>
                <w:sz w:val="16"/>
                <w:szCs w:val="16"/>
              </w:rPr>
              <w:t>(indien geen separate verklaring van referent wordt overgelegd)</w:t>
            </w:r>
            <w:r w:rsidRPr="004E74A6">
              <w:rPr>
                <w:rFonts w:ascii="Arial" w:hAnsi="Arial" w:cs="Arial"/>
                <w:szCs w:val="18"/>
              </w:rPr>
              <w:t>:</w:t>
            </w:r>
          </w:p>
          <w:p w14:paraId="4B6FCD8E"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3E6AB497"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p>
          <w:p w14:paraId="1E9ECF90" w14:textId="77777777" w:rsidR="002915CA" w:rsidRPr="004E74A6" w:rsidRDefault="002915CA" w:rsidP="002915CA">
            <w:pPr>
              <w:overflowPunct w:val="0"/>
              <w:autoSpaceDE w:val="0"/>
              <w:autoSpaceDN w:val="0"/>
              <w:adjustRightInd w:val="0"/>
              <w:spacing w:line="240" w:lineRule="auto"/>
              <w:textAlignment w:val="baseline"/>
              <w:rPr>
                <w:rFonts w:ascii="Arial" w:hAnsi="Arial" w:cs="Arial"/>
                <w:szCs w:val="18"/>
              </w:rPr>
            </w:pPr>
            <w:r w:rsidRPr="001F76E6">
              <w:rPr>
                <w:rFonts w:ascii="Arial" w:hAnsi="Arial" w:cs="Arial"/>
                <w:szCs w:val="18"/>
                <w:highlight w:val="yellow"/>
              </w:rPr>
              <w:t>…………………………….</w:t>
            </w:r>
          </w:p>
        </w:tc>
      </w:tr>
    </w:tbl>
    <w:p w14:paraId="06C98961" w14:textId="77777777" w:rsidR="00B505C5" w:rsidRPr="004E74A6" w:rsidRDefault="00B505C5" w:rsidP="00510C41">
      <w:pPr>
        <w:spacing w:line="240" w:lineRule="auto"/>
        <w:rPr>
          <w:rFonts w:ascii="Arial" w:hAnsi="Arial" w:cs="Arial"/>
          <w:szCs w:val="18"/>
          <w:lang w:eastAsia="ar-SA"/>
        </w:rPr>
      </w:pPr>
      <w:r w:rsidRPr="004E74A6">
        <w:rPr>
          <w:rFonts w:ascii="Arial" w:hAnsi="Arial" w:cs="Arial"/>
          <w:szCs w:val="18"/>
          <w:lang w:eastAsia="ar-SA"/>
        </w:rPr>
        <w:br w:type="page"/>
      </w:r>
    </w:p>
    <w:p w14:paraId="0B4909F7" w14:textId="53490D2F" w:rsidR="00473023" w:rsidRDefault="00473023" w:rsidP="00510C41">
      <w:pPr>
        <w:pStyle w:val="Kop1"/>
        <w:numPr>
          <w:ilvl w:val="0"/>
          <w:numId w:val="0"/>
        </w:numPr>
        <w:spacing w:line="240" w:lineRule="auto"/>
        <w:rPr>
          <w:rFonts w:ascii="Arial" w:hAnsi="Arial" w:cs="Arial"/>
          <w:lang w:eastAsia="ar-SA"/>
        </w:rPr>
      </w:pPr>
      <w:bookmarkStart w:id="155" w:name="_Toc141265899"/>
      <w:r w:rsidRPr="004E74A6">
        <w:rPr>
          <w:rFonts w:ascii="Arial" w:hAnsi="Arial" w:cs="Arial"/>
          <w:sz w:val="22"/>
          <w:szCs w:val="22"/>
          <w:lang w:eastAsia="ar-SA"/>
        </w:rPr>
        <w:lastRenderedPageBreak/>
        <w:t xml:space="preserve">Bijlage </w:t>
      </w:r>
      <w:r w:rsidR="008C490E">
        <w:rPr>
          <w:rFonts w:ascii="Arial" w:hAnsi="Arial" w:cs="Arial"/>
          <w:sz w:val="22"/>
          <w:szCs w:val="22"/>
          <w:lang w:eastAsia="ar-SA"/>
        </w:rPr>
        <w:t>7</w:t>
      </w:r>
      <w:r>
        <w:rPr>
          <w:rFonts w:ascii="Arial" w:hAnsi="Arial" w:cs="Arial"/>
          <w:sz w:val="22"/>
          <w:szCs w:val="22"/>
          <w:lang w:eastAsia="ar-SA"/>
        </w:rPr>
        <w:t xml:space="preserve"> </w:t>
      </w:r>
      <w:bookmarkStart w:id="156" w:name="_Hlk141182923"/>
      <w:r w:rsidRPr="00CE37A6">
        <w:rPr>
          <w:rFonts w:ascii="Arial" w:hAnsi="Arial" w:cs="Arial"/>
          <w:lang w:eastAsia="ar-SA"/>
        </w:rPr>
        <w:t>Verklaring i</w:t>
      </w:r>
      <w:r>
        <w:rPr>
          <w:rFonts w:ascii="Arial" w:hAnsi="Arial" w:cs="Arial"/>
          <w:lang w:eastAsia="ar-SA"/>
        </w:rPr>
        <w:t>.h.k.v.</w:t>
      </w:r>
      <w:r w:rsidRPr="00CE37A6">
        <w:rPr>
          <w:rFonts w:ascii="Arial" w:hAnsi="Arial" w:cs="Arial"/>
          <w:lang w:eastAsia="ar-SA"/>
        </w:rPr>
        <w:t xml:space="preserve"> Russische betrokkenheid</w:t>
      </w:r>
      <w:r>
        <w:rPr>
          <w:rFonts w:ascii="Arial" w:hAnsi="Arial" w:cs="Arial"/>
          <w:lang w:eastAsia="ar-SA"/>
        </w:rPr>
        <w:t xml:space="preserve"> uitvoering overeenkomsten</w:t>
      </w:r>
      <w:bookmarkEnd w:id="155"/>
      <w:bookmarkEnd w:id="156"/>
    </w:p>
    <w:p w14:paraId="0C0FED00" w14:textId="416C5A5F"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Hierbij verklaar ik [</w:t>
      </w:r>
      <w:r w:rsidRPr="00B3717B">
        <w:rPr>
          <w:rFonts w:ascii="Arial" w:eastAsia="Calibri" w:hAnsi="Arial" w:cs="Arial"/>
          <w:spacing w:val="0"/>
          <w:szCs w:val="18"/>
          <w:shd w:val="clear" w:color="auto" w:fill="FFFF00"/>
          <w:lang w:eastAsia="en-US"/>
        </w:rPr>
        <w:t>naam invullen, functie invullen</w:t>
      </w:r>
      <w:r w:rsidRPr="00B3717B">
        <w:rPr>
          <w:rFonts w:ascii="Arial" w:eastAsia="Calibri" w:hAnsi="Arial" w:cs="Arial"/>
          <w:spacing w:val="0"/>
          <w:szCs w:val="18"/>
          <w:lang w:eastAsia="en-US"/>
        </w:rPr>
        <w:t>] op basis van [</w:t>
      </w:r>
      <w:r w:rsidRPr="00B3717B">
        <w:rPr>
          <w:rFonts w:ascii="Arial" w:eastAsia="Calibri" w:hAnsi="Arial" w:cs="Arial"/>
          <w:i/>
          <w:iCs/>
          <w:spacing w:val="0"/>
          <w:szCs w:val="18"/>
          <w:shd w:val="clear" w:color="auto" w:fill="FFFF00"/>
          <w:lang w:eastAsia="en-US"/>
        </w:rPr>
        <w:t>keuze</w:t>
      </w:r>
      <w:r w:rsidRPr="00B3717B">
        <w:rPr>
          <w:rFonts w:ascii="Arial" w:eastAsia="Calibri" w:hAnsi="Arial" w:cs="Arial"/>
          <w:spacing w:val="0"/>
          <w:szCs w:val="18"/>
          <w:shd w:val="clear" w:color="auto" w:fill="FFFF00"/>
          <w:lang w:eastAsia="en-US"/>
        </w:rPr>
        <w:t>: hetgeen is ingeschreven bij de KvK OF op basis van volmacht</w:t>
      </w:r>
      <w:r w:rsidRPr="00B3717B">
        <w:rPr>
          <w:rFonts w:ascii="Arial" w:eastAsia="Calibri" w:hAnsi="Arial" w:cs="Arial"/>
          <w:spacing w:val="0"/>
          <w:szCs w:val="18"/>
          <w:vertAlign w:val="superscript"/>
          <w:lang w:eastAsia="en-US"/>
        </w:rPr>
        <w:footnoteReference w:id="4"/>
      </w:r>
      <w:r w:rsidRPr="00B3717B">
        <w:rPr>
          <w:rFonts w:ascii="Arial" w:eastAsia="Calibri" w:hAnsi="Arial" w:cs="Arial"/>
          <w:spacing w:val="0"/>
          <w:szCs w:val="18"/>
          <w:lang w:eastAsia="en-US"/>
        </w:rPr>
        <w:t>] namens [</w:t>
      </w:r>
      <w:r w:rsidRPr="00B3717B">
        <w:rPr>
          <w:rFonts w:ascii="Arial" w:eastAsia="Calibri" w:hAnsi="Arial" w:cs="Arial"/>
          <w:spacing w:val="0"/>
          <w:szCs w:val="18"/>
          <w:shd w:val="clear" w:color="auto" w:fill="FFFF00"/>
          <w:lang w:eastAsia="en-US"/>
        </w:rPr>
        <w:t>naam rechtspersoon inschrijver</w:t>
      </w:r>
      <w:r w:rsidRPr="00B3717B">
        <w:rPr>
          <w:rFonts w:ascii="Arial" w:eastAsia="Calibri" w:hAnsi="Arial" w:cs="Arial"/>
          <w:spacing w:val="0"/>
          <w:szCs w:val="18"/>
          <w:lang w:eastAsia="en-US"/>
        </w:rPr>
        <w:t xml:space="preserve"> ], hierna ook “Inschrijver”, dat er geen sprake is van verboden Russische betrokkenheid bij de uitvoering van de overeenkomst met de provincie Utrecht, daar bekend onder </w:t>
      </w:r>
      <w:r w:rsidRPr="00B3717B">
        <w:rPr>
          <w:rFonts w:ascii="Arial" w:eastAsia="Calibri" w:hAnsi="Arial" w:cs="Arial"/>
          <w:spacing w:val="0"/>
          <w:szCs w:val="18"/>
          <w:shd w:val="clear" w:color="auto" w:fill="FFFF00"/>
          <w:lang w:eastAsia="en-US"/>
        </w:rPr>
        <w:t>[contractnummer invullen</w:t>
      </w:r>
      <w:r w:rsidR="005A3C91">
        <w:rPr>
          <w:rFonts w:ascii="Arial" w:eastAsia="Calibri" w:hAnsi="Arial" w:cs="Arial"/>
          <w:spacing w:val="0"/>
          <w:szCs w:val="18"/>
          <w:shd w:val="clear" w:color="auto" w:fill="FFFF00"/>
          <w:lang w:eastAsia="en-US"/>
        </w:rPr>
        <w:t>, zie voorblad Aanbestedingsleidraad</w:t>
      </w:r>
      <w:r w:rsidRPr="00B3717B">
        <w:rPr>
          <w:rFonts w:ascii="Arial" w:eastAsia="Calibri" w:hAnsi="Arial" w:cs="Arial"/>
          <w:spacing w:val="0"/>
          <w:szCs w:val="18"/>
          <w:shd w:val="clear" w:color="auto" w:fill="FFFF00"/>
          <w:lang w:eastAsia="en-US"/>
        </w:rPr>
        <w:t>]</w:t>
      </w:r>
      <w:r w:rsidRPr="00B3717B">
        <w:rPr>
          <w:rFonts w:ascii="Arial" w:eastAsia="Calibri" w:hAnsi="Arial" w:cs="Arial"/>
          <w:spacing w:val="0"/>
          <w:szCs w:val="18"/>
          <w:lang w:eastAsia="en-US"/>
        </w:rPr>
        <w:t xml:space="preserve">, als bedoeld in artikel 5 </w:t>
      </w:r>
      <w:proofErr w:type="spellStart"/>
      <w:r w:rsidRPr="00B3717B">
        <w:rPr>
          <w:rFonts w:ascii="Arial" w:eastAsia="Calibri" w:hAnsi="Arial" w:cs="Arial"/>
          <w:spacing w:val="0"/>
          <w:szCs w:val="18"/>
          <w:lang w:eastAsia="en-US"/>
        </w:rPr>
        <w:t>duodecies</w:t>
      </w:r>
      <w:proofErr w:type="spellEnd"/>
      <w:r w:rsidRPr="00B3717B">
        <w:rPr>
          <w:rFonts w:ascii="Arial" w:eastAsia="Calibri" w:hAnsi="Arial" w:cs="Arial"/>
          <w:spacing w:val="0"/>
          <w:szCs w:val="18"/>
          <w:lang w:eastAsia="en-US"/>
        </w:rPr>
        <w:t xml:space="preserve"> van Verordening (EU) 2022/576 van de Raad van 8 april 2022 tot wijziging van Verordening (EU) nr. 833/2014 betreffende beperkende maatregelen naar aanleiding van de acties van Rusland die de situatie in Oekraïne destabiliseren</w:t>
      </w:r>
      <w:r w:rsidRPr="00B3717B">
        <w:rPr>
          <w:rFonts w:ascii="Arial" w:eastAsia="Calibri" w:hAnsi="Arial" w:cs="Arial"/>
          <w:spacing w:val="0"/>
          <w:szCs w:val="18"/>
          <w:vertAlign w:val="superscript"/>
          <w:lang w:eastAsia="en-US"/>
        </w:rPr>
        <w:footnoteReference w:id="5"/>
      </w:r>
      <w:r w:rsidRPr="00B3717B">
        <w:rPr>
          <w:rFonts w:ascii="Arial" w:eastAsia="Calibri" w:hAnsi="Arial" w:cs="Arial"/>
          <w:spacing w:val="0"/>
          <w:szCs w:val="18"/>
          <w:lang w:eastAsia="en-US"/>
        </w:rPr>
        <w:t xml:space="preserve">. </w:t>
      </w:r>
    </w:p>
    <w:p w14:paraId="5A03C92D"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De Inschrijver verklaart dat:</w:t>
      </w:r>
    </w:p>
    <w:p w14:paraId="5E49BBAE"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a) de Inschrijver (en indien de Inschrijver onderdeel uitmaakt van een consortium de onderdelen/bedrijven, die deel uitmaken van het consortium) geen (rechts)persoon is met een Russische nationaliteit en/of deze (rechts) persoon (natuurlijke personen, bedrijven, entiteiten of organen</w:t>
      </w:r>
      <w:r w:rsidRPr="00B3717B">
        <w:rPr>
          <w:rFonts w:ascii="Arial" w:eastAsia="Calibri" w:hAnsi="Arial" w:cs="Arial"/>
          <w:spacing w:val="0"/>
          <w:szCs w:val="18"/>
          <w:vertAlign w:val="superscript"/>
          <w:lang w:eastAsia="en-US"/>
        </w:rPr>
        <w:footnoteReference w:id="6"/>
      </w:r>
      <w:r w:rsidRPr="00B3717B">
        <w:rPr>
          <w:rFonts w:ascii="Arial" w:eastAsia="Calibri" w:hAnsi="Arial" w:cs="Arial"/>
          <w:spacing w:val="0"/>
          <w:szCs w:val="18"/>
          <w:lang w:eastAsia="en-US"/>
        </w:rPr>
        <w:t>) niet gevestigd is in Rusland;</w:t>
      </w:r>
    </w:p>
    <w:p w14:paraId="4DB1F779"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 xml:space="preserve">b) de Inschrijver (en indien de Inschrijver onderdeel uitmaakt van een consortium de onderdelen/bedrijven, die deel uitmaken van het consortium) geen rechtspersoon is, die voor meer dan 50% eigendom is van een Russische partij zoals hierboven onder a) genoemd; </w:t>
      </w:r>
    </w:p>
    <w:p w14:paraId="3F6FC110"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c) de Inschrijver geen (rechts)persoon is die handelt in belang van of op aanwijzing van een Russische partij, zoals bedoeld onder a) en b);</w:t>
      </w:r>
    </w:p>
    <w:p w14:paraId="3D4E5010"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d) er geen onderaannemers, (toe)leveranciers of ondernemingen zijn wier capaciteit wordt of is ingeroepen door de Inschrijver bij de uitvoering van de onderhavige overeenkomst, waarbij een situatie als onder a) t/m c) zich voordoet én wiens aandeel in de overeenkomst</w:t>
      </w:r>
      <w:r w:rsidRPr="00B3717B">
        <w:rPr>
          <w:rFonts w:ascii="Arial" w:eastAsia="Calibri" w:hAnsi="Arial" w:cs="Arial"/>
          <w:b/>
          <w:bCs/>
          <w:spacing w:val="0"/>
          <w:szCs w:val="18"/>
          <w:lang w:eastAsia="en-US"/>
        </w:rPr>
        <w:t xml:space="preserve"> </w:t>
      </w:r>
      <w:r w:rsidRPr="00B3717B">
        <w:rPr>
          <w:rFonts w:ascii="Arial" w:eastAsia="Calibri" w:hAnsi="Arial" w:cs="Arial"/>
          <w:spacing w:val="0"/>
          <w:szCs w:val="18"/>
          <w:lang w:eastAsia="en-US"/>
        </w:rPr>
        <w:t xml:space="preserve">meer is dan 10% van de contractwaarde van de onderhavige overeenkomst. </w:t>
      </w:r>
    </w:p>
    <w:p w14:paraId="00625A12"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e</w:t>
      </w:r>
      <w:bookmarkStart w:id="157" w:name="_Hlk113619431"/>
      <w:r w:rsidRPr="00B3717B">
        <w:rPr>
          <w:rFonts w:ascii="Arial" w:eastAsia="Calibri" w:hAnsi="Arial" w:cs="Arial"/>
          <w:spacing w:val="0"/>
          <w:szCs w:val="18"/>
          <w:lang w:eastAsia="en-US"/>
        </w:rPr>
        <w:t xml:space="preserve">) indien er voorgenomen wijzigingen zijn in de wijze waarop de Inschrijver georganiseerd is, zoals, maar niet alleen, wijzigingen in aandeelhouders, zeggenschap, wijze waarop beleid en uitvoering van het beleid van de Inschrijver vorm wordt gegeven en/of onderaannemers worden ingeschakeld die nog niet bij de provincie Utrecht bekend zijn gemaakt en/of er wijzigingen zijn in de wijze waarop een onderaannemer is georganiseerd, ook na gunning van de overeenkomst, deze direct aan de provincie Utrecht worden doorgegeven, indien de betreffende voorgenomen wijziging(en) ná implementatie van het voornemen het onmogelijk zouden maken om dan deze Verklaring te kunnen ondertekenen. </w:t>
      </w:r>
    </w:p>
    <w:bookmarkEnd w:id="157"/>
    <w:p w14:paraId="5826195D"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f) deze Verklaring naar waarheid is opgemaakt.</w:t>
      </w:r>
      <w:r w:rsidRPr="00B3717B">
        <w:rPr>
          <w:rFonts w:ascii="Arial" w:eastAsia="Calibri" w:hAnsi="Arial" w:cs="Arial"/>
          <w:spacing w:val="0"/>
          <w:szCs w:val="18"/>
          <w:lang w:eastAsia="en-US"/>
        </w:rPr>
        <w:br/>
      </w:r>
    </w:p>
    <w:p w14:paraId="48A7E0CC"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 xml:space="preserve">Inschrijver begrijpt dat wanneer deze Verklaring niet naar waarheid is ingevuld, dit aanleiding is om van de aanbestedingsprocedure te worden uitgesloten dan wel een toerekenbare tekortkoming oplevert in de  overeenkomst met de provincie Utrecht. </w:t>
      </w:r>
    </w:p>
    <w:p w14:paraId="6B67DC6E"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shd w:val="clear" w:color="auto" w:fill="FFFF00"/>
          <w:lang w:eastAsia="en-US"/>
        </w:rPr>
        <w:t>[naam Inschrijver]</w:t>
      </w:r>
      <w:r w:rsidRPr="00B3717B">
        <w:rPr>
          <w:rFonts w:ascii="Arial" w:eastAsia="Calibri" w:hAnsi="Arial" w:cs="Arial"/>
          <w:spacing w:val="0"/>
          <w:szCs w:val="18"/>
          <w:lang w:eastAsia="en-US"/>
        </w:rPr>
        <w:t>,</w:t>
      </w:r>
      <w:r w:rsidRPr="00B3717B">
        <w:rPr>
          <w:rFonts w:ascii="Arial" w:eastAsia="Calibri" w:hAnsi="Arial" w:cs="Arial"/>
          <w:spacing w:val="0"/>
          <w:szCs w:val="18"/>
          <w:lang w:eastAsia="en-US"/>
        </w:rPr>
        <w:br/>
        <w:t>namens deze,</w:t>
      </w:r>
      <w:r w:rsidRPr="00B3717B">
        <w:rPr>
          <w:rFonts w:ascii="Arial" w:eastAsia="Calibri" w:hAnsi="Arial" w:cs="Arial"/>
          <w:spacing w:val="0"/>
          <w:szCs w:val="18"/>
          <w:lang w:eastAsia="en-US"/>
        </w:rPr>
        <w:br/>
      </w:r>
      <w:r w:rsidRPr="00B3717B">
        <w:rPr>
          <w:rFonts w:ascii="Arial" w:eastAsia="Calibri" w:hAnsi="Arial" w:cs="Arial"/>
          <w:spacing w:val="0"/>
          <w:szCs w:val="18"/>
          <w:lang w:eastAsia="en-US"/>
        </w:rPr>
        <w:br/>
      </w:r>
      <w:r w:rsidRPr="00B3717B">
        <w:rPr>
          <w:rFonts w:ascii="Arial" w:eastAsia="Calibri" w:hAnsi="Arial" w:cs="Arial"/>
          <w:spacing w:val="0"/>
          <w:szCs w:val="18"/>
          <w:shd w:val="clear" w:color="auto" w:fill="FFFF00"/>
          <w:lang w:eastAsia="en-US"/>
        </w:rPr>
        <w:t>[naam bevoegde ondertekenaar]</w:t>
      </w:r>
    </w:p>
    <w:p w14:paraId="0A805E80"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shd w:val="clear" w:color="auto" w:fill="FFFF00"/>
          <w:lang w:eastAsia="en-US"/>
        </w:rPr>
        <w:t>[functie</w:t>
      </w:r>
      <w:r w:rsidRPr="00B3717B">
        <w:rPr>
          <w:rFonts w:ascii="Arial" w:eastAsia="Calibri" w:hAnsi="Arial" w:cs="Arial"/>
          <w:spacing w:val="0"/>
          <w:szCs w:val="18"/>
          <w:lang w:eastAsia="en-US"/>
        </w:rPr>
        <w:t xml:space="preserve">] </w:t>
      </w:r>
    </w:p>
    <w:p w14:paraId="79B615C2" w14:textId="77777777" w:rsidR="00473023" w:rsidRPr="00B3717B" w:rsidRDefault="00473023" w:rsidP="00510C4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shd w:val="clear" w:color="auto" w:fill="FFFF00"/>
          <w:lang w:eastAsia="en-US"/>
        </w:rPr>
        <w:t>[Handtekening]</w:t>
      </w:r>
    </w:p>
    <w:p w14:paraId="596DBBB2" w14:textId="77777777" w:rsidR="00473023" w:rsidRPr="00CE37A6" w:rsidRDefault="00473023" w:rsidP="00510C41">
      <w:pPr>
        <w:spacing w:line="240" w:lineRule="auto"/>
        <w:rPr>
          <w:rFonts w:ascii="Arial" w:hAnsi="Arial" w:cs="Arial"/>
        </w:rPr>
      </w:pPr>
    </w:p>
    <w:p w14:paraId="1B5FF6B7" w14:textId="77777777" w:rsidR="006D0BDF" w:rsidRDefault="006D0BDF" w:rsidP="00510C41">
      <w:pPr>
        <w:spacing w:line="240" w:lineRule="auto"/>
        <w:rPr>
          <w:rFonts w:ascii="Arial" w:hAnsi="Arial" w:cs="Arial"/>
          <w:szCs w:val="18"/>
          <w:lang w:eastAsia="ar-SA"/>
        </w:rPr>
      </w:pPr>
    </w:p>
    <w:p w14:paraId="43D326FB" w14:textId="4442B09E" w:rsidR="00C145F7" w:rsidRDefault="00C145F7">
      <w:pPr>
        <w:spacing w:line="240" w:lineRule="auto"/>
        <w:rPr>
          <w:rFonts w:ascii="Arial" w:hAnsi="Arial" w:cs="Arial"/>
          <w:szCs w:val="18"/>
          <w:lang w:eastAsia="ar-SA"/>
        </w:rPr>
      </w:pPr>
      <w:r>
        <w:rPr>
          <w:rFonts w:ascii="Arial" w:hAnsi="Arial" w:cs="Arial"/>
          <w:szCs w:val="18"/>
          <w:lang w:eastAsia="ar-SA"/>
        </w:rPr>
        <w:br w:type="page"/>
      </w:r>
    </w:p>
    <w:p w14:paraId="69B909C5" w14:textId="76975538" w:rsidR="00C145F7" w:rsidRDefault="00C145F7" w:rsidP="00C145F7">
      <w:pPr>
        <w:pStyle w:val="Kop1"/>
        <w:numPr>
          <w:ilvl w:val="0"/>
          <w:numId w:val="0"/>
        </w:numPr>
        <w:spacing w:line="240" w:lineRule="auto"/>
        <w:rPr>
          <w:rFonts w:ascii="Arial" w:hAnsi="Arial" w:cs="Arial"/>
          <w:lang w:eastAsia="ar-SA"/>
        </w:rPr>
      </w:pPr>
      <w:bookmarkStart w:id="158" w:name="_Toc141265900"/>
      <w:r w:rsidRPr="004E74A6">
        <w:rPr>
          <w:rFonts w:ascii="Arial" w:hAnsi="Arial" w:cs="Arial"/>
          <w:sz w:val="22"/>
          <w:szCs w:val="22"/>
          <w:lang w:eastAsia="ar-SA"/>
        </w:rPr>
        <w:lastRenderedPageBreak/>
        <w:t xml:space="preserve">Bijlage </w:t>
      </w:r>
      <w:r>
        <w:rPr>
          <w:rFonts w:ascii="Arial" w:hAnsi="Arial" w:cs="Arial"/>
          <w:sz w:val="22"/>
          <w:szCs w:val="22"/>
          <w:lang w:eastAsia="ar-SA"/>
        </w:rPr>
        <w:t>8</w:t>
      </w:r>
      <w:r w:rsidR="002915CA" w:rsidRPr="002915CA">
        <w:t xml:space="preserve"> </w:t>
      </w:r>
      <w:r w:rsidR="002915CA" w:rsidRPr="002915CA">
        <w:rPr>
          <w:rFonts w:ascii="Arial" w:hAnsi="Arial" w:cs="Arial"/>
          <w:sz w:val="22"/>
          <w:szCs w:val="22"/>
          <w:lang w:eastAsia="ar-SA"/>
        </w:rPr>
        <w:t>Monitoringplan broedvogels Provincie Utrecht</w:t>
      </w:r>
      <w:bookmarkEnd w:id="158"/>
    </w:p>
    <w:p w14:paraId="6F4F49C8" w14:textId="77777777" w:rsidR="002915CA" w:rsidRDefault="002915CA" w:rsidP="002915CA">
      <w:pPr>
        <w:spacing w:line="240" w:lineRule="auto"/>
        <w:rPr>
          <w:rFonts w:ascii="Arial" w:hAnsi="Arial" w:cs="Arial"/>
          <w:szCs w:val="18"/>
          <w:lang w:eastAsia="ar-SA"/>
        </w:rPr>
      </w:pPr>
    </w:p>
    <w:p w14:paraId="02C950D8" w14:textId="08B6B94E" w:rsidR="002915CA" w:rsidRDefault="00C145F7" w:rsidP="002915CA">
      <w:pPr>
        <w:spacing w:line="240" w:lineRule="auto"/>
        <w:rPr>
          <w:rFonts w:ascii="Arial" w:hAnsi="Arial" w:cs="Arial"/>
          <w:szCs w:val="18"/>
          <w:lang w:eastAsia="ar-SA"/>
        </w:rPr>
      </w:pPr>
      <w:r w:rsidRPr="00542967">
        <w:rPr>
          <w:rFonts w:ascii="Arial" w:hAnsi="Arial" w:cs="Arial"/>
          <w:szCs w:val="18"/>
          <w:lang w:eastAsia="ar-SA"/>
        </w:rPr>
        <w:t>Dit document is</w:t>
      </w:r>
      <w:r w:rsidR="00542967">
        <w:rPr>
          <w:rFonts w:ascii="Arial" w:hAnsi="Arial" w:cs="Arial"/>
          <w:szCs w:val="18"/>
          <w:lang w:eastAsia="ar-SA"/>
        </w:rPr>
        <w:t xml:space="preserve"> (als .PDF)</w:t>
      </w:r>
      <w:r w:rsidRPr="00542967">
        <w:rPr>
          <w:rFonts w:ascii="Arial" w:hAnsi="Arial" w:cs="Arial"/>
          <w:szCs w:val="18"/>
          <w:lang w:eastAsia="ar-SA"/>
        </w:rPr>
        <w:t xml:space="preserve"> separaat ingevoegd.</w:t>
      </w:r>
    </w:p>
    <w:p w14:paraId="4D7E7297" w14:textId="37BB24E3" w:rsidR="00C145F7" w:rsidRDefault="00C145F7">
      <w:pPr>
        <w:spacing w:line="240" w:lineRule="auto"/>
        <w:rPr>
          <w:rFonts w:ascii="Arial" w:hAnsi="Arial" w:cs="Arial"/>
          <w:szCs w:val="18"/>
          <w:lang w:eastAsia="ar-SA"/>
        </w:rPr>
      </w:pPr>
    </w:p>
    <w:sectPr w:rsidR="00C145F7" w:rsidSect="0019618B">
      <w:headerReference w:type="even" r:id="rId39"/>
      <w:headerReference w:type="default" r:id="rId40"/>
      <w:footerReference w:type="default" r:id="rId41"/>
      <w:footerReference w:type="first" r:id="rId42"/>
      <w:pgSz w:w="11907" w:h="16840" w:code="9"/>
      <w:pgMar w:top="1701" w:right="1418" w:bottom="1134" w:left="1418" w:header="720" w:footer="720" w:gutter="0"/>
      <w:pgNumType w:start="1"/>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799D32" w14:textId="77777777" w:rsidR="00241B03" w:rsidRDefault="00241B03">
      <w:r>
        <w:separator/>
      </w:r>
    </w:p>
    <w:p w14:paraId="019041C3" w14:textId="77777777" w:rsidR="00241B03" w:rsidRDefault="00241B03"/>
    <w:p w14:paraId="16378AF8" w14:textId="77777777" w:rsidR="00241B03" w:rsidRDefault="00241B03" w:rsidP="001A6D9C"/>
  </w:endnote>
  <w:endnote w:type="continuationSeparator" w:id="0">
    <w:p w14:paraId="4A4C4F91" w14:textId="77777777" w:rsidR="00241B03" w:rsidRDefault="00241B03">
      <w:r>
        <w:continuationSeparator/>
      </w:r>
    </w:p>
    <w:p w14:paraId="6C9552E7" w14:textId="77777777" w:rsidR="00241B03" w:rsidRDefault="00241B03"/>
    <w:p w14:paraId="379A50F8" w14:textId="77777777" w:rsidR="00241B03" w:rsidRDefault="00241B03" w:rsidP="001A6D9C"/>
  </w:endnote>
  <w:endnote w:type="continuationNotice" w:id="1">
    <w:p w14:paraId="2C181FBE" w14:textId="77777777" w:rsidR="00241B03" w:rsidRDefault="00241B0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Corbel">
    <w:panose1 w:val="020B0503020204020204"/>
    <w:charset w:val="00"/>
    <w:family w:val="swiss"/>
    <w:pitch w:val="variable"/>
    <w:sig w:usb0="A00002EF" w:usb1="4000A44B" w:usb2="00000000" w:usb3="00000000" w:csb0="0000019F" w:csb1="00000000"/>
  </w:font>
  <w:font w:name="Lucida Sans Unicode">
    <w:panose1 w:val="020B0602030504020204"/>
    <w:charset w:val="00"/>
    <w:family w:val="swiss"/>
    <w:pitch w:val="variable"/>
    <w:sig w:usb0="80000AFF" w:usb1="0000396B" w:usb2="00000000" w:usb3="00000000" w:csb0="000000B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Times New Roman Standaard">
    <w:altName w:val="Courier New"/>
    <w:panose1 w:val="00000000000000000000"/>
    <w:charset w:val="00"/>
    <w:family w:val="roman"/>
    <w:notTrueType/>
    <w:pitch w:val="variable"/>
    <w:sig w:usb0="00000003" w:usb1="00000000" w:usb2="00000000" w:usb3="00000000" w:csb0="00000001" w:csb1="00000000"/>
  </w:font>
  <w:font w:name="Georgia">
    <w:panose1 w:val="020405020504050203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56699" w14:textId="77777777" w:rsidR="002958EA" w:rsidRDefault="002958EA">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8FA08" w14:textId="6B26514C" w:rsidR="002007F2" w:rsidRDefault="002007F2">
    <w:pPr>
      <w:pStyle w:val="Voettekst"/>
      <w:jc w:val="right"/>
    </w:pPr>
  </w:p>
  <w:p w14:paraId="2A70C154" w14:textId="77777777" w:rsidR="00B56031" w:rsidRDefault="00B5603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BA5CFD1" w14:textId="77777777" w:rsidR="00241B03" w:rsidRDefault="00241B03">
      <w:r>
        <w:separator/>
      </w:r>
    </w:p>
  </w:footnote>
  <w:footnote w:type="continuationSeparator" w:id="0">
    <w:p w14:paraId="7F17CC32" w14:textId="77777777" w:rsidR="00241B03" w:rsidRDefault="00241B03">
      <w:r>
        <w:continuationSeparator/>
      </w:r>
    </w:p>
    <w:p w14:paraId="4F019D70" w14:textId="77777777" w:rsidR="00241B03" w:rsidRDefault="00241B03"/>
    <w:p w14:paraId="0C01B485" w14:textId="77777777" w:rsidR="00241B03" w:rsidRDefault="00241B03" w:rsidP="001A6D9C"/>
  </w:footnote>
  <w:footnote w:type="continuationNotice" w:id="1">
    <w:p w14:paraId="4C8187C0" w14:textId="77777777" w:rsidR="00241B03" w:rsidRDefault="00241B03">
      <w:pPr>
        <w:spacing w:line="240" w:lineRule="auto"/>
      </w:pPr>
    </w:p>
  </w:footnote>
  <w:footnote w:id="2">
    <w:p w14:paraId="1A3B4965" w14:textId="77777777" w:rsidR="00BE478D" w:rsidRPr="00930E10" w:rsidRDefault="00BE478D" w:rsidP="00BE478D">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930E10">
        <w:rPr>
          <w:rFonts w:ascii="Corbel" w:hAnsi="Corbel"/>
          <w:sz w:val="16"/>
          <w:szCs w:val="16"/>
        </w:rPr>
        <w:t xml:space="preserve">Zie de website van </w:t>
      </w:r>
      <w:hyperlink r:id="rId1" w:history="1">
        <w:r w:rsidRPr="00930E10">
          <w:rPr>
            <w:rStyle w:val="Hyperlink"/>
            <w:rFonts w:ascii="Corbel" w:hAnsi="Corbel"/>
            <w:sz w:val="16"/>
            <w:szCs w:val="16"/>
          </w:rPr>
          <w:t>PIANOo (klik voor link).</w:t>
        </w:r>
      </w:hyperlink>
      <w:r w:rsidRPr="00930E10">
        <w:rPr>
          <w:rFonts w:ascii="Corbel" w:hAnsi="Corbel"/>
          <w:sz w:val="16"/>
          <w:szCs w:val="16"/>
        </w:rPr>
        <w:t xml:space="preserve"> </w:t>
      </w:r>
    </w:p>
  </w:footnote>
  <w:footnote w:id="3">
    <w:p w14:paraId="553F5883" w14:textId="77777777" w:rsidR="002958EA" w:rsidRDefault="002958EA" w:rsidP="00C4096C">
      <w:pPr>
        <w:pStyle w:val="Voetnoottekst"/>
        <w:spacing w:line="240" w:lineRule="auto"/>
        <w:rPr>
          <w:rFonts w:ascii="Corbel" w:hAnsi="Corbel"/>
          <w:sz w:val="16"/>
          <w:szCs w:val="16"/>
        </w:rPr>
      </w:pPr>
      <w:r>
        <w:rPr>
          <w:rStyle w:val="Voetnootmarkering"/>
          <w:rFonts w:ascii="Corbel" w:hAnsi="Corbel"/>
          <w:sz w:val="16"/>
          <w:szCs w:val="16"/>
        </w:rPr>
        <w:footnoteRef/>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4">
    <w:p w14:paraId="16E41889" w14:textId="77777777" w:rsidR="00473023" w:rsidRPr="00B3717B" w:rsidRDefault="00473023" w:rsidP="00473023">
      <w:pPr>
        <w:pStyle w:val="Voetnoottekst"/>
        <w:rPr>
          <w:rFonts w:ascii="Arial" w:hAnsi="Arial" w:cs="Arial"/>
          <w:sz w:val="18"/>
          <w:szCs w:val="18"/>
        </w:rPr>
      </w:pPr>
      <w:r w:rsidRPr="00B3717B">
        <w:rPr>
          <w:rStyle w:val="Voetnootmarkering"/>
          <w:rFonts w:ascii="Arial" w:hAnsi="Arial" w:cs="Arial"/>
          <w:sz w:val="18"/>
          <w:szCs w:val="18"/>
        </w:rPr>
        <w:footnoteRef/>
      </w:r>
      <w:r w:rsidRPr="00B3717B">
        <w:rPr>
          <w:rFonts w:ascii="Arial" w:hAnsi="Arial" w:cs="Arial"/>
          <w:sz w:val="18"/>
          <w:szCs w:val="18"/>
        </w:rPr>
        <w:t xml:space="preserve"> Indien er sprake is van een volmacht dient deze aan deze Verklaring te worden gehecht. </w:t>
      </w:r>
    </w:p>
  </w:footnote>
  <w:footnote w:id="5">
    <w:p w14:paraId="478E077A" w14:textId="77777777" w:rsidR="00473023" w:rsidRPr="00B3717B" w:rsidRDefault="00473023" w:rsidP="00473023">
      <w:pPr>
        <w:pStyle w:val="Voetnoottekst"/>
        <w:rPr>
          <w:rFonts w:ascii="Arial" w:hAnsi="Arial" w:cs="Arial"/>
          <w:sz w:val="18"/>
          <w:szCs w:val="18"/>
        </w:rPr>
      </w:pPr>
      <w:r w:rsidRPr="00B3717B">
        <w:rPr>
          <w:rStyle w:val="Voetnootmarkering"/>
          <w:rFonts w:ascii="Arial" w:hAnsi="Arial" w:cs="Arial"/>
          <w:sz w:val="18"/>
          <w:szCs w:val="18"/>
        </w:rPr>
        <w:footnoteRef/>
      </w:r>
      <w:r w:rsidRPr="00B3717B">
        <w:rPr>
          <w:rFonts w:ascii="Arial" w:hAnsi="Arial" w:cs="Arial"/>
          <w:sz w:val="18"/>
          <w:szCs w:val="18"/>
        </w:rPr>
        <w:t xml:space="preserve"> Verordening (EU) 833/2014 van 31 juli 2014 betreffende beperkende maatregelen naar aanleiding van de acties van Rusland die de situatie in Oekraïne destabiliseren, zoals gewijzigd bij Besluit 2022/578 van 8 april 2022.</w:t>
      </w:r>
    </w:p>
  </w:footnote>
  <w:footnote w:id="6">
    <w:p w14:paraId="2EC1A6A4" w14:textId="77777777" w:rsidR="00473023" w:rsidRPr="00B3717B" w:rsidRDefault="00473023" w:rsidP="00473023">
      <w:pPr>
        <w:pStyle w:val="Voetnoottekst"/>
        <w:rPr>
          <w:rFonts w:ascii="Arial" w:hAnsi="Arial" w:cs="Arial"/>
          <w:sz w:val="18"/>
          <w:szCs w:val="18"/>
        </w:rPr>
      </w:pPr>
      <w:r w:rsidRPr="00B3717B">
        <w:rPr>
          <w:rStyle w:val="Voetnootmarkering"/>
          <w:rFonts w:ascii="Arial" w:hAnsi="Arial" w:cs="Arial"/>
          <w:sz w:val="18"/>
          <w:szCs w:val="18"/>
        </w:rPr>
        <w:footnoteRef/>
      </w:r>
      <w:r w:rsidRPr="00B3717B">
        <w:rPr>
          <w:rFonts w:ascii="Arial" w:hAnsi="Arial" w:cs="Arial"/>
          <w:sz w:val="18"/>
          <w:szCs w:val="18"/>
        </w:rPr>
        <w:t xml:space="preserve"> Voor een natuurlijke persoon houdt ‘gevestigd’ in ieder geval in ingeschreven in het bevolkingsregister, voor rechtspersonen houdt ‘gevestigd’ in ieder geval in ingeschreven in het handelsregister in Rusland.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19F117" w14:textId="77777777" w:rsidR="002958EA" w:rsidRPr="00C5696A" w:rsidRDefault="002958EA" w:rsidP="00C5696A">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Gunningsleidraad </w:t>
    </w:r>
    <w:sdt>
      <w:sdtPr>
        <w:rPr>
          <w:rFonts w:ascii="Corbel" w:hAnsi="Corbel"/>
          <w:sz w:val="18"/>
          <w:szCs w:val="18"/>
        </w:rPr>
        <w:id w:val="-1609971760"/>
        <w:placeholder>
          <w:docPart w:val="15C1A8BB93314E7DAE22AD9073093FA4"/>
        </w:placeholder>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759759292"/>
        <w:placeholder>
          <w:docPart w:val="AA062F964F38489884A834DF4571F983"/>
        </w:placeholder>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4D42CB55" w14:textId="77777777" w:rsidR="002958EA" w:rsidRPr="00CF4485" w:rsidRDefault="002958EA"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585147190"/>
        <w:placeholder>
          <w:docPart w:val="D9EA3C9DB41D430D854662B2F203CCDE"/>
        </w:placeholder>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3363C" w14:textId="15549BED" w:rsidR="00B92EA3" w:rsidRPr="00CE0938" w:rsidRDefault="00CE0938" w:rsidP="00CE0938">
    <w:pPr>
      <w:spacing w:line="240" w:lineRule="auto"/>
      <w:rPr>
        <w:rFonts w:ascii="Arial" w:eastAsia="Calibri" w:hAnsi="Arial" w:cs="Arial"/>
        <w:spacing w:val="0"/>
        <w:szCs w:val="18"/>
        <w:lang w:eastAsia="en-US"/>
      </w:rPr>
    </w:pPr>
    <w:r w:rsidRPr="008A3EAF">
      <w:rPr>
        <w:rFonts w:ascii="Arial" w:eastAsia="Calibri" w:hAnsi="Arial" w:cs="Arial"/>
        <w:spacing w:val="0"/>
        <w:szCs w:val="18"/>
        <w:lang w:eastAsia="en-US"/>
      </w:rPr>
      <w:t xml:space="preserve">Aanbestedingsleidraad </w:t>
    </w:r>
    <w:r w:rsidR="00B92EA3">
      <w:rPr>
        <w:rFonts w:ascii="Arial" w:eastAsia="Calibri" w:hAnsi="Arial" w:cs="Arial"/>
        <w:spacing w:val="0"/>
        <w:szCs w:val="18"/>
        <w:lang w:eastAsia="en-US"/>
      </w:rPr>
      <w:t>Broedvogelmonitoring en Watervogeltellingen 2024-2034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29D7123"/>
    <w:multiLevelType w:val="hybridMultilevel"/>
    <w:tmpl w:val="26B208EE"/>
    <w:lvl w:ilvl="0" w:tplc="F1D2BA50">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9996302"/>
    <w:multiLevelType w:val="hybridMultilevel"/>
    <w:tmpl w:val="AD449F7E"/>
    <w:lvl w:ilvl="0" w:tplc="8A5449C8">
      <w:start w:val="1"/>
      <w:numFmt w:val="decimal"/>
      <w:lvlText w:val="%1."/>
      <w:lvlJc w:val="left"/>
      <w:pPr>
        <w:ind w:left="1065" w:hanging="705"/>
      </w:pPr>
      <w:rPr>
        <w:rFonts w:hint="default"/>
      </w:rPr>
    </w:lvl>
    <w:lvl w:ilvl="1" w:tplc="A5FC263C">
      <w:start w:val="1"/>
      <w:numFmt w:val="lowerLetter"/>
      <w:lvlText w:val="%2."/>
      <w:lvlJc w:val="left"/>
      <w:pPr>
        <w:ind w:left="1785" w:hanging="705"/>
      </w:pPr>
      <w:rPr>
        <w:rFonts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9" w15:restartNumberingAfterBreak="0">
    <w:nsid w:val="0C2F1DE7"/>
    <w:multiLevelType w:val="singleLevel"/>
    <w:tmpl w:val="C74EA7DE"/>
    <w:lvl w:ilvl="0">
      <w:start w:val="1"/>
      <w:numFmt w:val="decimal"/>
      <w:lvlText w:val="%1."/>
      <w:lvlJc w:val="left"/>
      <w:pPr>
        <w:tabs>
          <w:tab w:val="num" w:pos="720"/>
        </w:tabs>
        <w:ind w:left="720" w:hanging="360"/>
      </w:pPr>
      <w:rPr>
        <w:b w:val="0"/>
        <w:sz w:val="18"/>
        <w:szCs w:val="18"/>
      </w:rPr>
    </w:lvl>
  </w:abstractNum>
  <w:abstractNum w:abstractNumId="10" w15:restartNumberingAfterBreak="0">
    <w:nsid w:val="119661FB"/>
    <w:multiLevelType w:val="hybridMultilevel"/>
    <w:tmpl w:val="0818F756"/>
    <w:lvl w:ilvl="0" w:tplc="FFFFFFFF">
      <w:start w:val="1"/>
      <w:numFmt w:val="bullet"/>
      <w:lvlText w:val="-"/>
      <w:lvlJc w:val="left"/>
      <w:pPr>
        <w:ind w:left="720" w:hanging="360"/>
      </w:pPr>
      <w:rPr>
        <w:rFonts w:ascii="Verdana" w:hAnsi="Verdana"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146E6180"/>
    <w:multiLevelType w:val="hybridMultilevel"/>
    <w:tmpl w:val="F33C08DC"/>
    <w:lvl w:ilvl="0" w:tplc="391C768A">
      <w:numFmt w:val="bullet"/>
      <w:lvlText w:val="-"/>
      <w:lvlJc w:val="left"/>
      <w:pPr>
        <w:ind w:left="720" w:hanging="360"/>
      </w:pPr>
      <w:rPr>
        <w:rFonts w:ascii="Arial" w:eastAsia="Arial" w:hAnsi="Arial" w:cs="Arial" w:hint="default"/>
        <w:color w:val="000000" w:themeColor="text1"/>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4" w15:restartNumberingAfterBreak="0">
    <w:nsid w:val="1ABB3A0E"/>
    <w:multiLevelType w:val="hybridMultilevel"/>
    <w:tmpl w:val="E8D4BFD2"/>
    <w:lvl w:ilvl="0" w:tplc="26D88126">
      <w:numFmt w:val="bullet"/>
      <w:lvlText w:val="•"/>
      <w:lvlJc w:val="left"/>
      <w:pPr>
        <w:ind w:left="710" w:hanging="710"/>
      </w:pPr>
      <w:rPr>
        <w:rFonts w:ascii="Arial" w:eastAsia="Times New Roman" w:hAnsi="Arial" w:cs="Aria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5" w15:restartNumberingAfterBreak="0">
    <w:nsid w:val="1C911186"/>
    <w:multiLevelType w:val="hybridMultilevel"/>
    <w:tmpl w:val="2C30ADA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6"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7" w15:restartNumberingAfterBreak="0">
    <w:nsid w:val="20E53C32"/>
    <w:multiLevelType w:val="hybridMultilevel"/>
    <w:tmpl w:val="6526FEBE"/>
    <w:lvl w:ilvl="0" w:tplc="FFFFFFFF">
      <w:start w:val="1"/>
      <w:numFmt w:val="decimal"/>
      <w:lvlText w:val="%1."/>
      <w:lvlJc w:val="left"/>
      <w:pPr>
        <w:ind w:left="1069" w:hanging="360"/>
      </w:pPr>
      <w:rPr>
        <w:rFonts w:hint="default"/>
      </w:rPr>
    </w:lvl>
    <w:lvl w:ilvl="1" w:tplc="FFFFFFFF">
      <w:start w:val="1"/>
      <w:numFmt w:val="bullet"/>
      <w:lvlText w:val="o"/>
      <w:lvlJc w:val="left"/>
      <w:pPr>
        <w:ind w:left="1789" w:hanging="360"/>
      </w:pPr>
      <w:rPr>
        <w:rFonts w:ascii="Courier New" w:hAnsi="Courier New" w:cs="Courier New" w:hint="default"/>
      </w:rPr>
    </w:lvl>
    <w:lvl w:ilvl="2" w:tplc="FFFFFFFF" w:tentative="1">
      <w:start w:val="1"/>
      <w:numFmt w:val="bullet"/>
      <w:lvlText w:val=""/>
      <w:lvlJc w:val="left"/>
      <w:pPr>
        <w:ind w:left="2509" w:hanging="360"/>
      </w:pPr>
      <w:rPr>
        <w:rFonts w:ascii="Wingdings" w:hAnsi="Wingdings" w:hint="default"/>
      </w:rPr>
    </w:lvl>
    <w:lvl w:ilvl="3" w:tplc="FFFFFFFF" w:tentative="1">
      <w:start w:val="1"/>
      <w:numFmt w:val="bullet"/>
      <w:lvlText w:val=""/>
      <w:lvlJc w:val="left"/>
      <w:pPr>
        <w:ind w:left="3229" w:hanging="360"/>
      </w:pPr>
      <w:rPr>
        <w:rFonts w:ascii="Symbol" w:hAnsi="Symbol" w:hint="default"/>
      </w:rPr>
    </w:lvl>
    <w:lvl w:ilvl="4" w:tplc="FFFFFFFF" w:tentative="1">
      <w:start w:val="1"/>
      <w:numFmt w:val="bullet"/>
      <w:lvlText w:val="o"/>
      <w:lvlJc w:val="left"/>
      <w:pPr>
        <w:ind w:left="3949" w:hanging="360"/>
      </w:pPr>
      <w:rPr>
        <w:rFonts w:ascii="Courier New" w:hAnsi="Courier New" w:cs="Courier New" w:hint="default"/>
      </w:rPr>
    </w:lvl>
    <w:lvl w:ilvl="5" w:tplc="FFFFFFFF" w:tentative="1">
      <w:start w:val="1"/>
      <w:numFmt w:val="bullet"/>
      <w:lvlText w:val=""/>
      <w:lvlJc w:val="left"/>
      <w:pPr>
        <w:ind w:left="4669" w:hanging="360"/>
      </w:pPr>
      <w:rPr>
        <w:rFonts w:ascii="Wingdings" w:hAnsi="Wingdings" w:hint="default"/>
      </w:rPr>
    </w:lvl>
    <w:lvl w:ilvl="6" w:tplc="FFFFFFFF" w:tentative="1">
      <w:start w:val="1"/>
      <w:numFmt w:val="bullet"/>
      <w:lvlText w:val=""/>
      <w:lvlJc w:val="left"/>
      <w:pPr>
        <w:ind w:left="5389" w:hanging="360"/>
      </w:pPr>
      <w:rPr>
        <w:rFonts w:ascii="Symbol" w:hAnsi="Symbol" w:hint="default"/>
      </w:rPr>
    </w:lvl>
    <w:lvl w:ilvl="7" w:tplc="FFFFFFFF" w:tentative="1">
      <w:start w:val="1"/>
      <w:numFmt w:val="bullet"/>
      <w:lvlText w:val="o"/>
      <w:lvlJc w:val="left"/>
      <w:pPr>
        <w:ind w:left="6109" w:hanging="360"/>
      </w:pPr>
      <w:rPr>
        <w:rFonts w:ascii="Courier New" w:hAnsi="Courier New" w:cs="Courier New" w:hint="default"/>
      </w:rPr>
    </w:lvl>
    <w:lvl w:ilvl="8" w:tplc="FFFFFFFF" w:tentative="1">
      <w:start w:val="1"/>
      <w:numFmt w:val="bullet"/>
      <w:lvlText w:val=""/>
      <w:lvlJc w:val="left"/>
      <w:pPr>
        <w:ind w:left="6829" w:hanging="360"/>
      </w:pPr>
      <w:rPr>
        <w:rFonts w:ascii="Wingdings" w:hAnsi="Wingdings" w:hint="default"/>
      </w:rPr>
    </w:lvl>
  </w:abstractNum>
  <w:abstractNum w:abstractNumId="18" w15:restartNumberingAfterBreak="0">
    <w:nsid w:val="21591239"/>
    <w:multiLevelType w:val="hybridMultilevel"/>
    <w:tmpl w:val="EAB275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235C432E"/>
    <w:multiLevelType w:val="hybridMultilevel"/>
    <w:tmpl w:val="F3CA1D9E"/>
    <w:lvl w:ilvl="0" w:tplc="04130001">
      <w:start w:val="1"/>
      <w:numFmt w:val="bullet"/>
      <w:lvlText w:val=""/>
      <w:lvlJc w:val="left"/>
      <w:pPr>
        <w:tabs>
          <w:tab w:val="num" w:pos="360"/>
        </w:tabs>
        <w:ind w:left="360" w:hanging="360"/>
      </w:pPr>
      <w:rPr>
        <w:rFonts w:ascii="Symbol" w:hAnsi="Symbol" w:hint="default"/>
        <w:color w:val="auto"/>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270C2B51"/>
    <w:multiLevelType w:val="hybridMultilevel"/>
    <w:tmpl w:val="16F4DF5E"/>
    <w:lvl w:ilvl="0" w:tplc="26D88126">
      <w:numFmt w:val="bullet"/>
      <w:lvlText w:val="•"/>
      <w:lvlJc w:val="left"/>
      <w:pPr>
        <w:ind w:left="1418" w:hanging="710"/>
      </w:pPr>
      <w:rPr>
        <w:rFonts w:ascii="Arial" w:eastAsia="Times New Roman" w:hAnsi="Arial" w:cs="Aria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1"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2B6A2F00"/>
    <w:multiLevelType w:val="hybridMultilevel"/>
    <w:tmpl w:val="2AF6756A"/>
    <w:lvl w:ilvl="0" w:tplc="04130001">
      <w:start w:val="1"/>
      <w:numFmt w:val="bullet"/>
      <w:lvlText w:val=""/>
      <w:lvlJc w:val="left"/>
      <w:pPr>
        <w:ind w:left="1079" w:hanging="360"/>
      </w:pPr>
      <w:rPr>
        <w:rFonts w:ascii="Symbol" w:hAnsi="Symbol" w:hint="default"/>
      </w:rPr>
    </w:lvl>
    <w:lvl w:ilvl="1" w:tplc="04130003" w:tentative="1">
      <w:start w:val="1"/>
      <w:numFmt w:val="bullet"/>
      <w:lvlText w:val="o"/>
      <w:lvlJc w:val="left"/>
      <w:pPr>
        <w:ind w:left="1799" w:hanging="360"/>
      </w:pPr>
      <w:rPr>
        <w:rFonts w:ascii="Courier New" w:hAnsi="Courier New" w:cs="Courier New" w:hint="default"/>
      </w:rPr>
    </w:lvl>
    <w:lvl w:ilvl="2" w:tplc="04130005" w:tentative="1">
      <w:start w:val="1"/>
      <w:numFmt w:val="bullet"/>
      <w:lvlText w:val=""/>
      <w:lvlJc w:val="left"/>
      <w:pPr>
        <w:ind w:left="2519" w:hanging="360"/>
      </w:pPr>
      <w:rPr>
        <w:rFonts w:ascii="Wingdings" w:hAnsi="Wingdings" w:hint="default"/>
      </w:rPr>
    </w:lvl>
    <w:lvl w:ilvl="3" w:tplc="04130001" w:tentative="1">
      <w:start w:val="1"/>
      <w:numFmt w:val="bullet"/>
      <w:lvlText w:val=""/>
      <w:lvlJc w:val="left"/>
      <w:pPr>
        <w:ind w:left="3239" w:hanging="360"/>
      </w:pPr>
      <w:rPr>
        <w:rFonts w:ascii="Symbol" w:hAnsi="Symbol" w:hint="default"/>
      </w:rPr>
    </w:lvl>
    <w:lvl w:ilvl="4" w:tplc="04130003" w:tentative="1">
      <w:start w:val="1"/>
      <w:numFmt w:val="bullet"/>
      <w:lvlText w:val="o"/>
      <w:lvlJc w:val="left"/>
      <w:pPr>
        <w:ind w:left="3959" w:hanging="360"/>
      </w:pPr>
      <w:rPr>
        <w:rFonts w:ascii="Courier New" w:hAnsi="Courier New" w:cs="Courier New" w:hint="default"/>
      </w:rPr>
    </w:lvl>
    <w:lvl w:ilvl="5" w:tplc="04130005" w:tentative="1">
      <w:start w:val="1"/>
      <w:numFmt w:val="bullet"/>
      <w:lvlText w:val=""/>
      <w:lvlJc w:val="left"/>
      <w:pPr>
        <w:ind w:left="4679" w:hanging="360"/>
      </w:pPr>
      <w:rPr>
        <w:rFonts w:ascii="Wingdings" w:hAnsi="Wingdings" w:hint="default"/>
      </w:rPr>
    </w:lvl>
    <w:lvl w:ilvl="6" w:tplc="04130001" w:tentative="1">
      <w:start w:val="1"/>
      <w:numFmt w:val="bullet"/>
      <w:lvlText w:val=""/>
      <w:lvlJc w:val="left"/>
      <w:pPr>
        <w:ind w:left="5399" w:hanging="360"/>
      </w:pPr>
      <w:rPr>
        <w:rFonts w:ascii="Symbol" w:hAnsi="Symbol" w:hint="default"/>
      </w:rPr>
    </w:lvl>
    <w:lvl w:ilvl="7" w:tplc="04130003" w:tentative="1">
      <w:start w:val="1"/>
      <w:numFmt w:val="bullet"/>
      <w:lvlText w:val="o"/>
      <w:lvlJc w:val="left"/>
      <w:pPr>
        <w:ind w:left="6119" w:hanging="360"/>
      </w:pPr>
      <w:rPr>
        <w:rFonts w:ascii="Courier New" w:hAnsi="Courier New" w:cs="Courier New" w:hint="default"/>
      </w:rPr>
    </w:lvl>
    <w:lvl w:ilvl="8" w:tplc="04130005" w:tentative="1">
      <w:start w:val="1"/>
      <w:numFmt w:val="bullet"/>
      <w:lvlText w:val=""/>
      <w:lvlJc w:val="left"/>
      <w:pPr>
        <w:ind w:left="6839" w:hanging="360"/>
      </w:pPr>
      <w:rPr>
        <w:rFonts w:ascii="Wingdings" w:hAnsi="Wingdings" w:hint="default"/>
      </w:rPr>
    </w:lvl>
  </w:abstractNum>
  <w:abstractNum w:abstractNumId="23"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4"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2E911C81"/>
    <w:multiLevelType w:val="multilevel"/>
    <w:tmpl w:val="164A8F18"/>
    <w:lvl w:ilvl="0">
      <w:start w:val="1"/>
      <w:numFmt w:val="decimal"/>
      <w:pStyle w:val="Kop1"/>
      <w:lvlText w:val="Hoofdstuk %1"/>
      <w:lvlJc w:val="left"/>
      <w:pPr>
        <w:ind w:left="1277" w:hanging="851"/>
      </w:pPr>
      <w:rPr>
        <w:rFonts w:ascii="Arial" w:hAnsi="Arial" w:cs="Aria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numFmt w:val="decimal"/>
      <w:pStyle w:val="Kop2"/>
      <w:lvlText w:val="%1.%2"/>
      <w:lvlJc w:val="left"/>
      <w:pPr>
        <w:ind w:left="851" w:hanging="851"/>
      </w:pPr>
      <w:rPr>
        <w:rFonts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6"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7" w15:restartNumberingAfterBreak="0">
    <w:nsid w:val="310E3063"/>
    <w:multiLevelType w:val="hybridMultilevel"/>
    <w:tmpl w:val="388A7F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9"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0"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31"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32" w15:restartNumberingAfterBreak="0">
    <w:nsid w:val="425B640E"/>
    <w:multiLevelType w:val="hybridMultilevel"/>
    <w:tmpl w:val="B0E4D21A"/>
    <w:lvl w:ilvl="0" w:tplc="58C61E10">
      <w:start w:val="14"/>
      <w:numFmt w:val="bullet"/>
      <w:lvlText w:val="-"/>
      <w:lvlJc w:val="left"/>
      <w:pPr>
        <w:ind w:left="360" w:hanging="360"/>
      </w:pPr>
      <w:rPr>
        <w:rFonts w:ascii="Corbel" w:eastAsia="Times New Roman" w:hAnsi="Corbel" w:cs="Aria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3" w15:restartNumberingAfterBreak="0">
    <w:nsid w:val="443C7898"/>
    <w:multiLevelType w:val="hybridMultilevel"/>
    <w:tmpl w:val="DCE610C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44A821A2"/>
    <w:multiLevelType w:val="hybridMultilevel"/>
    <w:tmpl w:val="64AA57EC"/>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6"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7"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8"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9" w15:restartNumberingAfterBreak="0">
    <w:nsid w:val="50E953B6"/>
    <w:multiLevelType w:val="hybridMultilevel"/>
    <w:tmpl w:val="6526FEBE"/>
    <w:lvl w:ilvl="0" w:tplc="0413000F">
      <w:start w:val="1"/>
      <w:numFmt w:val="decimal"/>
      <w:lvlText w:val="%1."/>
      <w:lvlJc w:val="left"/>
      <w:pPr>
        <w:ind w:left="1069" w:hanging="360"/>
      </w:pPr>
      <w:rPr>
        <w:rFonts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40" w15:restartNumberingAfterBreak="0">
    <w:nsid w:val="54225507"/>
    <w:multiLevelType w:val="multilevel"/>
    <w:tmpl w:val="1A4AC9E2"/>
    <w:lvl w:ilvl="0">
      <w:start w:val="9"/>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b w:val="0"/>
        <w:i w:val="0"/>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41" w15:restartNumberingAfterBreak="0">
    <w:nsid w:val="55822376"/>
    <w:multiLevelType w:val="hybridMultilevel"/>
    <w:tmpl w:val="6526FEBE"/>
    <w:lvl w:ilvl="0" w:tplc="FFFFFFFF">
      <w:start w:val="1"/>
      <w:numFmt w:val="decimal"/>
      <w:lvlText w:val="%1."/>
      <w:lvlJc w:val="left"/>
      <w:pPr>
        <w:ind w:left="1069" w:hanging="360"/>
      </w:pPr>
      <w:rPr>
        <w:rFonts w:hint="default"/>
      </w:rPr>
    </w:lvl>
    <w:lvl w:ilvl="1" w:tplc="FFFFFFFF">
      <w:start w:val="1"/>
      <w:numFmt w:val="bullet"/>
      <w:lvlText w:val="o"/>
      <w:lvlJc w:val="left"/>
      <w:pPr>
        <w:ind w:left="1789" w:hanging="360"/>
      </w:pPr>
      <w:rPr>
        <w:rFonts w:ascii="Courier New" w:hAnsi="Courier New" w:cs="Courier New" w:hint="default"/>
      </w:rPr>
    </w:lvl>
    <w:lvl w:ilvl="2" w:tplc="FFFFFFFF" w:tentative="1">
      <w:start w:val="1"/>
      <w:numFmt w:val="bullet"/>
      <w:lvlText w:val=""/>
      <w:lvlJc w:val="left"/>
      <w:pPr>
        <w:ind w:left="2509" w:hanging="360"/>
      </w:pPr>
      <w:rPr>
        <w:rFonts w:ascii="Wingdings" w:hAnsi="Wingdings" w:hint="default"/>
      </w:rPr>
    </w:lvl>
    <w:lvl w:ilvl="3" w:tplc="FFFFFFFF" w:tentative="1">
      <w:start w:val="1"/>
      <w:numFmt w:val="bullet"/>
      <w:lvlText w:val=""/>
      <w:lvlJc w:val="left"/>
      <w:pPr>
        <w:ind w:left="3229" w:hanging="360"/>
      </w:pPr>
      <w:rPr>
        <w:rFonts w:ascii="Symbol" w:hAnsi="Symbol" w:hint="default"/>
      </w:rPr>
    </w:lvl>
    <w:lvl w:ilvl="4" w:tplc="FFFFFFFF" w:tentative="1">
      <w:start w:val="1"/>
      <w:numFmt w:val="bullet"/>
      <w:lvlText w:val="o"/>
      <w:lvlJc w:val="left"/>
      <w:pPr>
        <w:ind w:left="3949" w:hanging="360"/>
      </w:pPr>
      <w:rPr>
        <w:rFonts w:ascii="Courier New" w:hAnsi="Courier New" w:cs="Courier New" w:hint="default"/>
      </w:rPr>
    </w:lvl>
    <w:lvl w:ilvl="5" w:tplc="FFFFFFFF" w:tentative="1">
      <w:start w:val="1"/>
      <w:numFmt w:val="bullet"/>
      <w:lvlText w:val=""/>
      <w:lvlJc w:val="left"/>
      <w:pPr>
        <w:ind w:left="4669" w:hanging="360"/>
      </w:pPr>
      <w:rPr>
        <w:rFonts w:ascii="Wingdings" w:hAnsi="Wingdings" w:hint="default"/>
      </w:rPr>
    </w:lvl>
    <w:lvl w:ilvl="6" w:tplc="FFFFFFFF" w:tentative="1">
      <w:start w:val="1"/>
      <w:numFmt w:val="bullet"/>
      <w:lvlText w:val=""/>
      <w:lvlJc w:val="left"/>
      <w:pPr>
        <w:ind w:left="5389" w:hanging="360"/>
      </w:pPr>
      <w:rPr>
        <w:rFonts w:ascii="Symbol" w:hAnsi="Symbol" w:hint="default"/>
      </w:rPr>
    </w:lvl>
    <w:lvl w:ilvl="7" w:tplc="FFFFFFFF" w:tentative="1">
      <w:start w:val="1"/>
      <w:numFmt w:val="bullet"/>
      <w:lvlText w:val="o"/>
      <w:lvlJc w:val="left"/>
      <w:pPr>
        <w:ind w:left="6109" w:hanging="360"/>
      </w:pPr>
      <w:rPr>
        <w:rFonts w:ascii="Courier New" w:hAnsi="Courier New" w:cs="Courier New" w:hint="default"/>
      </w:rPr>
    </w:lvl>
    <w:lvl w:ilvl="8" w:tplc="FFFFFFFF" w:tentative="1">
      <w:start w:val="1"/>
      <w:numFmt w:val="bullet"/>
      <w:lvlText w:val=""/>
      <w:lvlJc w:val="left"/>
      <w:pPr>
        <w:ind w:left="6829" w:hanging="360"/>
      </w:pPr>
      <w:rPr>
        <w:rFonts w:ascii="Wingdings" w:hAnsi="Wingdings" w:hint="default"/>
      </w:rPr>
    </w:lvl>
  </w:abstractNum>
  <w:abstractNum w:abstractNumId="42" w15:restartNumberingAfterBreak="0">
    <w:nsid w:val="55D523A3"/>
    <w:multiLevelType w:val="hybridMultilevel"/>
    <w:tmpl w:val="4D365EE2"/>
    <w:lvl w:ilvl="0" w:tplc="04130017">
      <w:start w:val="1"/>
      <w:numFmt w:val="lowerLetter"/>
      <w:lvlText w:val="%1)"/>
      <w:lvlJc w:val="left"/>
      <w:pPr>
        <w:ind w:left="1287" w:hanging="360"/>
      </w:pPr>
    </w:lvl>
    <w:lvl w:ilvl="1" w:tplc="04130019" w:tentative="1">
      <w:start w:val="1"/>
      <w:numFmt w:val="lowerLetter"/>
      <w:lvlText w:val="%2."/>
      <w:lvlJc w:val="left"/>
      <w:pPr>
        <w:ind w:left="2007" w:hanging="360"/>
      </w:pPr>
    </w:lvl>
    <w:lvl w:ilvl="2" w:tplc="0413001B" w:tentative="1">
      <w:start w:val="1"/>
      <w:numFmt w:val="lowerRoman"/>
      <w:lvlText w:val="%3."/>
      <w:lvlJc w:val="right"/>
      <w:pPr>
        <w:ind w:left="2727" w:hanging="180"/>
      </w:pPr>
    </w:lvl>
    <w:lvl w:ilvl="3" w:tplc="0413000F" w:tentative="1">
      <w:start w:val="1"/>
      <w:numFmt w:val="decimal"/>
      <w:lvlText w:val="%4."/>
      <w:lvlJc w:val="left"/>
      <w:pPr>
        <w:ind w:left="3447" w:hanging="360"/>
      </w:pPr>
    </w:lvl>
    <w:lvl w:ilvl="4" w:tplc="04130019" w:tentative="1">
      <w:start w:val="1"/>
      <w:numFmt w:val="lowerLetter"/>
      <w:lvlText w:val="%5."/>
      <w:lvlJc w:val="left"/>
      <w:pPr>
        <w:ind w:left="4167" w:hanging="360"/>
      </w:pPr>
    </w:lvl>
    <w:lvl w:ilvl="5" w:tplc="0413001B" w:tentative="1">
      <w:start w:val="1"/>
      <w:numFmt w:val="lowerRoman"/>
      <w:lvlText w:val="%6."/>
      <w:lvlJc w:val="right"/>
      <w:pPr>
        <w:ind w:left="4887" w:hanging="180"/>
      </w:pPr>
    </w:lvl>
    <w:lvl w:ilvl="6" w:tplc="0413000F" w:tentative="1">
      <w:start w:val="1"/>
      <w:numFmt w:val="decimal"/>
      <w:lvlText w:val="%7."/>
      <w:lvlJc w:val="left"/>
      <w:pPr>
        <w:ind w:left="5607" w:hanging="360"/>
      </w:pPr>
    </w:lvl>
    <w:lvl w:ilvl="7" w:tplc="04130019" w:tentative="1">
      <w:start w:val="1"/>
      <w:numFmt w:val="lowerLetter"/>
      <w:lvlText w:val="%8."/>
      <w:lvlJc w:val="left"/>
      <w:pPr>
        <w:ind w:left="6327" w:hanging="360"/>
      </w:pPr>
    </w:lvl>
    <w:lvl w:ilvl="8" w:tplc="0413001B" w:tentative="1">
      <w:start w:val="1"/>
      <w:numFmt w:val="lowerRoman"/>
      <w:lvlText w:val="%9."/>
      <w:lvlJc w:val="right"/>
      <w:pPr>
        <w:ind w:left="7047" w:hanging="180"/>
      </w:pPr>
    </w:lvl>
  </w:abstractNum>
  <w:abstractNum w:abstractNumId="43"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4" w15:restartNumberingAfterBreak="0">
    <w:nsid w:val="57727A33"/>
    <w:multiLevelType w:val="hybridMultilevel"/>
    <w:tmpl w:val="9E9AF70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5" w15:restartNumberingAfterBreak="0">
    <w:nsid w:val="57790243"/>
    <w:multiLevelType w:val="hybridMultilevel"/>
    <w:tmpl w:val="C0C001FC"/>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46"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47"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9"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0"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1" w15:restartNumberingAfterBreak="0">
    <w:nsid w:val="68F961D8"/>
    <w:multiLevelType w:val="hybridMultilevel"/>
    <w:tmpl w:val="97262B4C"/>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2"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53"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54" w15:restartNumberingAfterBreak="0">
    <w:nsid w:val="72631179"/>
    <w:multiLevelType w:val="hybridMultilevel"/>
    <w:tmpl w:val="2C88AF24"/>
    <w:lvl w:ilvl="0" w:tplc="167C09FA">
      <w:start w:val="1"/>
      <w:numFmt w:val="bullet"/>
      <w:lvlText w:val="-"/>
      <w:lvlJc w:val="left"/>
      <w:pPr>
        <w:ind w:left="720" w:hanging="360"/>
      </w:pPr>
      <w:rPr>
        <w:rFonts w:ascii="Lucida Sans Unicode" w:eastAsia="Calibri" w:hAnsi="Lucida Sans Unicode" w:cs="Lucida Sans Unicode"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5" w15:restartNumberingAfterBreak="0">
    <w:nsid w:val="74CB540D"/>
    <w:multiLevelType w:val="singleLevel"/>
    <w:tmpl w:val="2102C708"/>
    <w:lvl w:ilvl="0">
      <w:start w:val="1"/>
      <w:numFmt w:val="decimal"/>
      <w:lvlText w:val="%1."/>
      <w:lvlJc w:val="left"/>
      <w:pPr>
        <w:tabs>
          <w:tab w:val="num" w:pos="720"/>
        </w:tabs>
        <w:ind w:left="720" w:hanging="360"/>
      </w:pPr>
      <w:rPr>
        <w:b w:val="0"/>
      </w:rPr>
    </w:lvl>
  </w:abstractNum>
  <w:abstractNum w:abstractNumId="56" w15:restartNumberingAfterBreak="0">
    <w:nsid w:val="75C8486B"/>
    <w:multiLevelType w:val="hybridMultilevel"/>
    <w:tmpl w:val="6526FEBE"/>
    <w:lvl w:ilvl="0" w:tplc="FFFFFFFF">
      <w:start w:val="1"/>
      <w:numFmt w:val="decimal"/>
      <w:lvlText w:val="%1."/>
      <w:lvlJc w:val="left"/>
      <w:pPr>
        <w:ind w:left="1069" w:hanging="360"/>
      </w:pPr>
      <w:rPr>
        <w:rFonts w:hint="default"/>
      </w:rPr>
    </w:lvl>
    <w:lvl w:ilvl="1" w:tplc="FFFFFFFF">
      <w:start w:val="1"/>
      <w:numFmt w:val="bullet"/>
      <w:lvlText w:val="o"/>
      <w:lvlJc w:val="left"/>
      <w:pPr>
        <w:ind w:left="1789" w:hanging="360"/>
      </w:pPr>
      <w:rPr>
        <w:rFonts w:ascii="Courier New" w:hAnsi="Courier New" w:cs="Courier New" w:hint="default"/>
      </w:rPr>
    </w:lvl>
    <w:lvl w:ilvl="2" w:tplc="FFFFFFFF" w:tentative="1">
      <w:start w:val="1"/>
      <w:numFmt w:val="bullet"/>
      <w:lvlText w:val=""/>
      <w:lvlJc w:val="left"/>
      <w:pPr>
        <w:ind w:left="2509" w:hanging="360"/>
      </w:pPr>
      <w:rPr>
        <w:rFonts w:ascii="Wingdings" w:hAnsi="Wingdings" w:hint="default"/>
      </w:rPr>
    </w:lvl>
    <w:lvl w:ilvl="3" w:tplc="FFFFFFFF" w:tentative="1">
      <w:start w:val="1"/>
      <w:numFmt w:val="bullet"/>
      <w:lvlText w:val=""/>
      <w:lvlJc w:val="left"/>
      <w:pPr>
        <w:ind w:left="3229" w:hanging="360"/>
      </w:pPr>
      <w:rPr>
        <w:rFonts w:ascii="Symbol" w:hAnsi="Symbol" w:hint="default"/>
      </w:rPr>
    </w:lvl>
    <w:lvl w:ilvl="4" w:tplc="FFFFFFFF" w:tentative="1">
      <w:start w:val="1"/>
      <w:numFmt w:val="bullet"/>
      <w:lvlText w:val="o"/>
      <w:lvlJc w:val="left"/>
      <w:pPr>
        <w:ind w:left="3949" w:hanging="360"/>
      </w:pPr>
      <w:rPr>
        <w:rFonts w:ascii="Courier New" w:hAnsi="Courier New" w:cs="Courier New" w:hint="default"/>
      </w:rPr>
    </w:lvl>
    <w:lvl w:ilvl="5" w:tplc="FFFFFFFF" w:tentative="1">
      <w:start w:val="1"/>
      <w:numFmt w:val="bullet"/>
      <w:lvlText w:val=""/>
      <w:lvlJc w:val="left"/>
      <w:pPr>
        <w:ind w:left="4669" w:hanging="360"/>
      </w:pPr>
      <w:rPr>
        <w:rFonts w:ascii="Wingdings" w:hAnsi="Wingdings" w:hint="default"/>
      </w:rPr>
    </w:lvl>
    <w:lvl w:ilvl="6" w:tplc="FFFFFFFF" w:tentative="1">
      <w:start w:val="1"/>
      <w:numFmt w:val="bullet"/>
      <w:lvlText w:val=""/>
      <w:lvlJc w:val="left"/>
      <w:pPr>
        <w:ind w:left="5389" w:hanging="360"/>
      </w:pPr>
      <w:rPr>
        <w:rFonts w:ascii="Symbol" w:hAnsi="Symbol" w:hint="default"/>
      </w:rPr>
    </w:lvl>
    <w:lvl w:ilvl="7" w:tplc="FFFFFFFF" w:tentative="1">
      <w:start w:val="1"/>
      <w:numFmt w:val="bullet"/>
      <w:lvlText w:val="o"/>
      <w:lvlJc w:val="left"/>
      <w:pPr>
        <w:ind w:left="6109" w:hanging="360"/>
      </w:pPr>
      <w:rPr>
        <w:rFonts w:ascii="Courier New" w:hAnsi="Courier New" w:cs="Courier New" w:hint="default"/>
      </w:rPr>
    </w:lvl>
    <w:lvl w:ilvl="8" w:tplc="FFFFFFFF" w:tentative="1">
      <w:start w:val="1"/>
      <w:numFmt w:val="bullet"/>
      <w:lvlText w:val=""/>
      <w:lvlJc w:val="left"/>
      <w:pPr>
        <w:ind w:left="6829" w:hanging="360"/>
      </w:pPr>
      <w:rPr>
        <w:rFonts w:ascii="Wingdings" w:hAnsi="Wingdings" w:hint="default"/>
      </w:rPr>
    </w:lvl>
  </w:abstractNum>
  <w:abstractNum w:abstractNumId="57"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8"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59" w15:restartNumberingAfterBreak="0">
    <w:nsid w:val="7E7B091D"/>
    <w:multiLevelType w:val="hybridMultilevel"/>
    <w:tmpl w:val="6B949E1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1411270485">
    <w:abstractNumId w:val="13"/>
  </w:num>
  <w:num w:numId="2" w16cid:durableId="1576548253">
    <w:abstractNumId w:val="38"/>
  </w:num>
  <w:num w:numId="3" w16cid:durableId="270359880">
    <w:abstractNumId w:val="38"/>
  </w:num>
  <w:num w:numId="4" w16cid:durableId="1189443849">
    <w:abstractNumId w:val="38"/>
  </w:num>
  <w:num w:numId="5" w16cid:durableId="1372683564">
    <w:abstractNumId w:val="6"/>
  </w:num>
  <w:num w:numId="6" w16cid:durableId="2013800584">
    <w:abstractNumId w:val="25"/>
  </w:num>
  <w:num w:numId="7" w16cid:durableId="207037729">
    <w:abstractNumId w:val="52"/>
  </w:num>
  <w:num w:numId="8" w16cid:durableId="1094667915">
    <w:abstractNumId w:val="1"/>
  </w:num>
  <w:num w:numId="9" w16cid:durableId="10381106">
    <w:abstractNumId w:val="0"/>
  </w:num>
  <w:num w:numId="10" w16cid:durableId="903443229">
    <w:abstractNumId w:val="3"/>
  </w:num>
  <w:num w:numId="11" w16cid:durableId="1363943956">
    <w:abstractNumId w:val="16"/>
  </w:num>
  <w:num w:numId="12" w16cid:durableId="1400636504">
    <w:abstractNumId w:val="26"/>
  </w:num>
  <w:num w:numId="13" w16cid:durableId="106777154">
    <w:abstractNumId w:val="34"/>
  </w:num>
  <w:num w:numId="14" w16cid:durableId="1470826787">
    <w:abstractNumId w:val="25"/>
  </w:num>
  <w:num w:numId="15" w16cid:durableId="486676855">
    <w:abstractNumId w:val="21"/>
  </w:num>
  <w:num w:numId="16" w16cid:durableId="937441717">
    <w:abstractNumId w:val="30"/>
  </w:num>
  <w:num w:numId="17" w16cid:durableId="1412001625">
    <w:abstractNumId w:val="37"/>
  </w:num>
  <w:num w:numId="18" w16cid:durableId="823426910">
    <w:abstractNumId w:val="23"/>
  </w:num>
  <w:num w:numId="19" w16cid:durableId="2079590723">
    <w:abstractNumId w:val="55"/>
  </w:num>
  <w:num w:numId="20" w16cid:durableId="577254797">
    <w:abstractNumId w:val="19"/>
  </w:num>
  <w:num w:numId="21" w16cid:durableId="1324357788">
    <w:abstractNumId w:val="53"/>
  </w:num>
  <w:num w:numId="22" w16cid:durableId="36391016">
    <w:abstractNumId w:val="14"/>
  </w:num>
  <w:num w:numId="23" w16cid:durableId="1458717485">
    <w:abstractNumId w:val="20"/>
  </w:num>
  <w:num w:numId="24" w16cid:durableId="1233350743">
    <w:abstractNumId w:val="45"/>
  </w:num>
  <w:num w:numId="25" w16cid:durableId="844831280">
    <w:abstractNumId w:val="5"/>
  </w:num>
  <w:num w:numId="26" w16cid:durableId="1167554117">
    <w:abstractNumId w:val="47"/>
  </w:num>
  <w:num w:numId="27" w16cid:durableId="1972708264">
    <w:abstractNumId w:val="49"/>
  </w:num>
  <w:num w:numId="28" w16cid:durableId="1236286236">
    <w:abstractNumId w:val="11"/>
  </w:num>
  <w:num w:numId="29" w16cid:durableId="1153838751">
    <w:abstractNumId w:val="43"/>
  </w:num>
  <w:num w:numId="30" w16cid:durableId="1225291651">
    <w:abstractNumId w:val="50"/>
  </w:num>
  <w:num w:numId="31" w16cid:durableId="1237012003">
    <w:abstractNumId w:val="29"/>
  </w:num>
  <w:num w:numId="32" w16cid:durableId="646129378">
    <w:abstractNumId w:val="57"/>
  </w:num>
  <w:num w:numId="33" w16cid:durableId="1838032150">
    <w:abstractNumId w:val="27"/>
  </w:num>
  <w:num w:numId="34" w16cid:durableId="1943687132">
    <w:abstractNumId w:val="8"/>
  </w:num>
  <w:num w:numId="35" w16cid:durableId="247661496">
    <w:abstractNumId w:val="58"/>
  </w:num>
  <w:num w:numId="36" w16cid:durableId="379397972">
    <w:abstractNumId w:val="9"/>
  </w:num>
  <w:num w:numId="37" w16cid:durableId="1112017546">
    <w:abstractNumId w:val="28"/>
  </w:num>
  <w:num w:numId="38" w16cid:durableId="1873224643">
    <w:abstractNumId w:val="46"/>
  </w:num>
  <w:num w:numId="39" w16cid:durableId="736516517">
    <w:abstractNumId w:val="31"/>
  </w:num>
  <w:num w:numId="40" w16cid:durableId="725488248">
    <w:abstractNumId w:val="35"/>
  </w:num>
  <w:num w:numId="41" w16cid:durableId="133529324">
    <w:abstractNumId w:val="36"/>
  </w:num>
  <w:num w:numId="42" w16cid:durableId="2027250003">
    <w:abstractNumId w:val="48"/>
  </w:num>
  <w:num w:numId="43" w16cid:durableId="563611176">
    <w:abstractNumId w:val="32"/>
  </w:num>
  <w:num w:numId="44" w16cid:durableId="391198737">
    <w:abstractNumId w:val="22"/>
  </w:num>
  <w:num w:numId="45" w16cid:durableId="1815639367">
    <w:abstractNumId w:val="33"/>
  </w:num>
  <w:num w:numId="46" w16cid:durableId="1081833912">
    <w:abstractNumId w:val="42"/>
  </w:num>
  <w:num w:numId="47" w16cid:durableId="2114281744">
    <w:abstractNumId w:val="39"/>
  </w:num>
  <w:num w:numId="48" w16cid:durableId="1816990957">
    <w:abstractNumId w:val="24"/>
  </w:num>
  <w:num w:numId="49" w16cid:durableId="395008012">
    <w:abstractNumId w:val="25"/>
  </w:num>
  <w:num w:numId="50" w16cid:durableId="1731658167">
    <w:abstractNumId w:val="25"/>
    <w:lvlOverride w:ilvl="0">
      <w:startOverride w:val="3"/>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1069964967">
    <w:abstractNumId w:val="12"/>
  </w:num>
  <w:num w:numId="52" w16cid:durableId="1328704245">
    <w:abstractNumId w:val="59"/>
  </w:num>
  <w:num w:numId="53" w16cid:durableId="630719672">
    <w:abstractNumId w:val="40"/>
  </w:num>
  <w:num w:numId="54" w16cid:durableId="1894539117">
    <w:abstractNumId w:val="15"/>
  </w:num>
  <w:num w:numId="55" w16cid:durableId="439642513">
    <w:abstractNumId w:val="18"/>
  </w:num>
  <w:num w:numId="56" w16cid:durableId="38092798">
    <w:abstractNumId w:val="10"/>
  </w:num>
  <w:num w:numId="57" w16cid:durableId="557860067">
    <w:abstractNumId w:val="25"/>
  </w:num>
  <w:num w:numId="58" w16cid:durableId="1401176651">
    <w:abstractNumId w:val="25"/>
    <w:lvlOverride w:ilvl="0">
      <w:startOverride w:val="1"/>
    </w:lvlOverride>
    <w:lvlOverride w:ilvl="1">
      <w:startOverride w:val="4"/>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994919182">
    <w:abstractNumId w:val="25"/>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937908378">
    <w:abstractNumId w:val="7"/>
  </w:num>
  <w:num w:numId="61" w16cid:durableId="1212884793">
    <w:abstractNumId w:val="54"/>
  </w:num>
  <w:num w:numId="62" w16cid:durableId="40709836">
    <w:abstractNumId w:val="44"/>
  </w:num>
  <w:num w:numId="63" w16cid:durableId="1903826089">
    <w:abstractNumId w:val="51"/>
  </w:num>
  <w:num w:numId="64" w16cid:durableId="5518001">
    <w:abstractNumId w:val="56"/>
  </w:num>
  <w:num w:numId="65" w16cid:durableId="719748969">
    <w:abstractNumId w:val="41"/>
  </w:num>
  <w:num w:numId="66" w16cid:durableId="408813799">
    <w:abstractNumId w:val="17"/>
  </w:num>
  <w:numIdMacAtCleanup w:val="5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autoHyphenation/>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79DF"/>
    <w:rsid w:val="000010FA"/>
    <w:rsid w:val="00001BAB"/>
    <w:rsid w:val="000021B6"/>
    <w:rsid w:val="00002AA6"/>
    <w:rsid w:val="00002FAE"/>
    <w:rsid w:val="000030F4"/>
    <w:rsid w:val="00003AD4"/>
    <w:rsid w:val="00004910"/>
    <w:rsid w:val="00004A11"/>
    <w:rsid w:val="00004CFB"/>
    <w:rsid w:val="00004F10"/>
    <w:rsid w:val="00005500"/>
    <w:rsid w:val="00005502"/>
    <w:rsid w:val="000056DF"/>
    <w:rsid w:val="00005D53"/>
    <w:rsid w:val="00006615"/>
    <w:rsid w:val="00006AE6"/>
    <w:rsid w:val="00006B43"/>
    <w:rsid w:val="00006E89"/>
    <w:rsid w:val="000075F5"/>
    <w:rsid w:val="00007AB4"/>
    <w:rsid w:val="00007E33"/>
    <w:rsid w:val="000105E2"/>
    <w:rsid w:val="000109DD"/>
    <w:rsid w:val="00010AF9"/>
    <w:rsid w:val="00010E90"/>
    <w:rsid w:val="00010EAF"/>
    <w:rsid w:val="00012216"/>
    <w:rsid w:val="00012229"/>
    <w:rsid w:val="000126CE"/>
    <w:rsid w:val="00012FF0"/>
    <w:rsid w:val="000131BF"/>
    <w:rsid w:val="0001369F"/>
    <w:rsid w:val="00013AD2"/>
    <w:rsid w:val="00015416"/>
    <w:rsid w:val="00015E2D"/>
    <w:rsid w:val="0001622E"/>
    <w:rsid w:val="0001638A"/>
    <w:rsid w:val="00016892"/>
    <w:rsid w:val="00016AD3"/>
    <w:rsid w:val="00016CD1"/>
    <w:rsid w:val="00016F81"/>
    <w:rsid w:val="00016FCB"/>
    <w:rsid w:val="00020F47"/>
    <w:rsid w:val="00021453"/>
    <w:rsid w:val="0002182B"/>
    <w:rsid w:val="00021B62"/>
    <w:rsid w:val="00021E73"/>
    <w:rsid w:val="00021EEF"/>
    <w:rsid w:val="00022A39"/>
    <w:rsid w:val="00022D1A"/>
    <w:rsid w:val="0002380A"/>
    <w:rsid w:val="00023FB7"/>
    <w:rsid w:val="00023FD7"/>
    <w:rsid w:val="00024641"/>
    <w:rsid w:val="000246F5"/>
    <w:rsid w:val="00025244"/>
    <w:rsid w:val="00025496"/>
    <w:rsid w:val="0002597A"/>
    <w:rsid w:val="00025981"/>
    <w:rsid w:val="00025E8D"/>
    <w:rsid w:val="0002607B"/>
    <w:rsid w:val="00026825"/>
    <w:rsid w:val="0002685C"/>
    <w:rsid w:val="00026B40"/>
    <w:rsid w:val="00026D86"/>
    <w:rsid w:val="000273AE"/>
    <w:rsid w:val="00027714"/>
    <w:rsid w:val="0003002D"/>
    <w:rsid w:val="000305B5"/>
    <w:rsid w:val="000306E2"/>
    <w:rsid w:val="0003081D"/>
    <w:rsid w:val="00031649"/>
    <w:rsid w:val="00031AD7"/>
    <w:rsid w:val="000323FA"/>
    <w:rsid w:val="00032EC1"/>
    <w:rsid w:val="000336FF"/>
    <w:rsid w:val="000340BD"/>
    <w:rsid w:val="00034133"/>
    <w:rsid w:val="000342AF"/>
    <w:rsid w:val="000346C3"/>
    <w:rsid w:val="00035016"/>
    <w:rsid w:val="00035296"/>
    <w:rsid w:val="000355BE"/>
    <w:rsid w:val="000357D0"/>
    <w:rsid w:val="00036106"/>
    <w:rsid w:val="000364A0"/>
    <w:rsid w:val="000367A1"/>
    <w:rsid w:val="00036BB2"/>
    <w:rsid w:val="00036FC1"/>
    <w:rsid w:val="00037033"/>
    <w:rsid w:val="00037449"/>
    <w:rsid w:val="00037B4B"/>
    <w:rsid w:val="000428F6"/>
    <w:rsid w:val="00042FE2"/>
    <w:rsid w:val="000440DB"/>
    <w:rsid w:val="000441F0"/>
    <w:rsid w:val="00044696"/>
    <w:rsid w:val="00045A3E"/>
    <w:rsid w:val="00045C7B"/>
    <w:rsid w:val="00045EC8"/>
    <w:rsid w:val="00046379"/>
    <w:rsid w:val="00047F73"/>
    <w:rsid w:val="000500B6"/>
    <w:rsid w:val="0005057C"/>
    <w:rsid w:val="000506B7"/>
    <w:rsid w:val="00050861"/>
    <w:rsid w:val="00050F70"/>
    <w:rsid w:val="000519C5"/>
    <w:rsid w:val="00051E8C"/>
    <w:rsid w:val="00052975"/>
    <w:rsid w:val="00052ED4"/>
    <w:rsid w:val="000540E0"/>
    <w:rsid w:val="000543D1"/>
    <w:rsid w:val="0005451F"/>
    <w:rsid w:val="0005475F"/>
    <w:rsid w:val="0005550E"/>
    <w:rsid w:val="00055878"/>
    <w:rsid w:val="000568AC"/>
    <w:rsid w:val="00056EDF"/>
    <w:rsid w:val="00057CEB"/>
    <w:rsid w:val="00057CF8"/>
    <w:rsid w:val="000609AD"/>
    <w:rsid w:val="00060C76"/>
    <w:rsid w:val="000612D3"/>
    <w:rsid w:val="00061A7D"/>
    <w:rsid w:val="00062FB1"/>
    <w:rsid w:val="0006316E"/>
    <w:rsid w:val="00063620"/>
    <w:rsid w:val="000637F5"/>
    <w:rsid w:val="00063875"/>
    <w:rsid w:val="00063C8E"/>
    <w:rsid w:val="00063DE1"/>
    <w:rsid w:val="0006494D"/>
    <w:rsid w:val="00064C7A"/>
    <w:rsid w:val="000653AA"/>
    <w:rsid w:val="00065CF7"/>
    <w:rsid w:val="000660A5"/>
    <w:rsid w:val="00066950"/>
    <w:rsid w:val="000669C1"/>
    <w:rsid w:val="00066C5E"/>
    <w:rsid w:val="000676AA"/>
    <w:rsid w:val="00067A23"/>
    <w:rsid w:val="00067D1F"/>
    <w:rsid w:val="00070B83"/>
    <w:rsid w:val="00070F26"/>
    <w:rsid w:val="00071ADA"/>
    <w:rsid w:val="0007236B"/>
    <w:rsid w:val="00073998"/>
    <w:rsid w:val="00073B54"/>
    <w:rsid w:val="00073C4C"/>
    <w:rsid w:val="00073D56"/>
    <w:rsid w:val="000748EA"/>
    <w:rsid w:val="00074E37"/>
    <w:rsid w:val="00075175"/>
    <w:rsid w:val="0007585D"/>
    <w:rsid w:val="00076459"/>
    <w:rsid w:val="00076503"/>
    <w:rsid w:val="00076C9F"/>
    <w:rsid w:val="00077161"/>
    <w:rsid w:val="0007723D"/>
    <w:rsid w:val="000774AD"/>
    <w:rsid w:val="00077795"/>
    <w:rsid w:val="00077B72"/>
    <w:rsid w:val="00077CC7"/>
    <w:rsid w:val="00077FAD"/>
    <w:rsid w:val="0008022E"/>
    <w:rsid w:val="00080540"/>
    <w:rsid w:val="00080C0B"/>
    <w:rsid w:val="00080D8D"/>
    <w:rsid w:val="000817CC"/>
    <w:rsid w:val="00081B4A"/>
    <w:rsid w:val="00081F67"/>
    <w:rsid w:val="00082EE1"/>
    <w:rsid w:val="00083911"/>
    <w:rsid w:val="0008507D"/>
    <w:rsid w:val="00085860"/>
    <w:rsid w:val="000861C7"/>
    <w:rsid w:val="000864F3"/>
    <w:rsid w:val="00086949"/>
    <w:rsid w:val="00086A0C"/>
    <w:rsid w:val="0008703A"/>
    <w:rsid w:val="000870B8"/>
    <w:rsid w:val="00087692"/>
    <w:rsid w:val="00090D05"/>
    <w:rsid w:val="00090E6D"/>
    <w:rsid w:val="00090F51"/>
    <w:rsid w:val="0009185D"/>
    <w:rsid w:val="00092062"/>
    <w:rsid w:val="0009215C"/>
    <w:rsid w:val="00092795"/>
    <w:rsid w:val="00092B72"/>
    <w:rsid w:val="00092EBA"/>
    <w:rsid w:val="00093033"/>
    <w:rsid w:val="000930D0"/>
    <w:rsid w:val="00093167"/>
    <w:rsid w:val="00093B0B"/>
    <w:rsid w:val="0009401F"/>
    <w:rsid w:val="000947C1"/>
    <w:rsid w:val="000952DD"/>
    <w:rsid w:val="0009545F"/>
    <w:rsid w:val="00095AA1"/>
    <w:rsid w:val="00095C59"/>
    <w:rsid w:val="00096392"/>
    <w:rsid w:val="00097033"/>
    <w:rsid w:val="00097A75"/>
    <w:rsid w:val="000A01CE"/>
    <w:rsid w:val="000A0A32"/>
    <w:rsid w:val="000A12A5"/>
    <w:rsid w:val="000A24D3"/>
    <w:rsid w:val="000A27B4"/>
    <w:rsid w:val="000A27D0"/>
    <w:rsid w:val="000A2871"/>
    <w:rsid w:val="000A2B30"/>
    <w:rsid w:val="000A2B32"/>
    <w:rsid w:val="000A2E42"/>
    <w:rsid w:val="000A2F8F"/>
    <w:rsid w:val="000A3153"/>
    <w:rsid w:val="000A478E"/>
    <w:rsid w:val="000A47E3"/>
    <w:rsid w:val="000A498D"/>
    <w:rsid w:val="000A4BC2"/>
    <w:rsid w:val="000A5059"/>
    <w:rsid w:val="000A60F1"/>
    <w:rsid w:val="000A6261"/>
    <w:rsid w:val="000A62BD"/>
    <w:rsid w:val="000A6377"/>
    <w:rsid w:val="000A6441"/>
    <w:rsid w:val="000A6AEB"/>
    <w:rsid w:val="000A7149"/>
    <w:rsid w:val="000B0067"/>
    <w:rsid w:val="000B0091"/>
    <w:rsid w:val="000B055D"/>
    <w:rsid w:val="000B07EC"/>
    <w:rsid w:val="000B1176"/>
    <w:rsid w:val="000B126B"/>
    <w:rsid w:val="000B178D"/>
    <w:rsid w:val="000B1C14"/>
    <w:rsid w:val="000B21D7"/>
    <w:rsid w:val="000B2FAD"/>
    <w:rsid w:val="000B3267"/>
    <w:rsid w:val="000B4096"/>
    <w:rsid w:val="000B40E8"/>
    <w:rsid w:val="000B4489"/>
    <w:rsid w:val="000B461C"/>
    <w:rsid w:val="000B4C27"/>
    <w:rsid w:val="000B4DF9"/>
    <w:rsid w:val="000B5907"/>
    <w:rsid w:val="000B5B8B"/>
    <w:rsid w:val="000B5C8C"/>
    <w:rsid w:val="000B5E61"/>
    <w:rsid w:val="000B5F4E"/>
    <w:rsid w:val="000B5F6B"/>
    <w:rsid w:val="000B63D8"/>
    <w:rsid w:val="000B6412"/>
    <w:rsid w:val="000B6478"/>
    <w:rsid w:val="000B656E"/>
    <w:rsid w:val="000B6584"/>
    <w:rsid w:val="000B6FA4"/>
    <w:rsid w:val="000B7157"/>
    <w:rsid w:val="000B7227"/>
    <w:rsid w:val="000B7482"/>
    <w:rsid w:val="000B76FE"/>
    <w:rsid w:val="000B794E"/>
    <w:rsid w:val="000B7D47"/>
    <w:rsid w:val="000B7FDB"/>
    <w:rsid w:val="000C013F"/>
    <w:rsid w:val="000C130B"/>
    <w:rsid w:val="000C15A2"/>
    <w:rsid w:val="000C1CAE"/>
    <w:rsid w:val="000C1E5C"/>
    <w:rsid w:val="000C25AA"/>
    <w:rsid w:val="000C2D2F"/>
    <w:rsid w:val="000C2E31"/>
    <w:rsid w:val="000C378E"/>
    <w:rsid w:val="000C385F"/>
    <w:rsid w:val="000C3C34"/>
    <w:rsid w:val="000C3E88"/>
    <w:rsid w:val="000C3ED4"/>
    <w:rsid w:val="000C40B9"/>
    <w:rsid w:val="000C518B"/>
    <w:rsid w:val="000C52A7"/>
    <w:rsid w:val="000C588F"/>
    <w:rsid w:val="000C59AE"/>
    <w:rsid w:val="000C5F7A"/>
    <w:rsid w:val="000C5F85"/>
    <w:rsid w:val="000C619E"/>
    <w:rsid w:val="000C64EE"/>
    <w:rsid w:val="000C6DE1"/>
    <w:rsid w:val="000C6F33"/>
    <w:rsid w:val="000C7008"/>
    <w:rsid w:val="000C70F9"/>
    <w:rsid w:val="000C75A0"/>
    <w:rsid w:val="000C7FE1"/>
    <w:rsid w:val="000D01AF"/>
    <w:rsid w:val="000D0241"/>
    <w:rsid w:val="000D11A1"/>
    <w:rsid w:val="000D1A01"/>
    <w:rsid w:val="000D1EE9"/>
    <w:rsid w:val="000D263B"/>
    <w:rsid w:val="000D2A3E"/>
    <w:rsid w:val="000D45F0"/>
    <w:rsid w:val="000D52A9"/>
    <w:rsid w:val="000D5596"/>
    <w:rsid w:val="000D5F03"/>
    <w:rsid w:val="000D5F8D"/>
    <w:rsid w:val="000D6132"/>
    <w:rsid w:val="000D6D70"/>
    <w:rsid w:val="000E0584"/>
    <w:rsid w:val="000E0EA5"/>
    <w:rsid w:val="000E19C7"/>
    <w:rsid w:val="000E1A83"/>
    <w:rsid w:val="000E1D01"/>
    <w:rsid w:val="000E21B7"/>
    <w:rsid w:val="000E3090"/>
    <w:rsid w:val="000E3136"/>
    <w:rsid w:val="000E31B5"/>
    <w:rsid w:val="000E4060"/>
    <w:rsid w:val="000E4064"/>
    <w:rsid w:val="000E41F1"/>
    <w:rsid w:val="000E46FD"/>
    <w:rsid w:val="000E4B23"/>
    <w:rsid w:val="000E4CF8"/>
    <w:rsid w:val="000E4D4C"/>
    <w:rsid w:val="000E5078"/>
    <w:rsid w:val="000E5145"/>
    <w:rsid w:val="000E549D"/>
    <w:rsid w:val="000E5EC9"/>
    <w:rsid w:val="000E6D20"/>
    <w:rsid w:val="000E7088"/>
    <w:rsid w:val="000E7494"/>
    <w:rsid w:val="000E794E"/>
    <w:rsid w:val="000E7CC7"/>
    <w:rsid w:val="000E7DF8"/>
    <w:rsid w:val="000F03F6"/>
    <w:rsid w:val="000F062D"/>
    <w:rsid w:val="000F0D64"/>
    <w:rsid w:val="000F0DB7"/>
    <w:rsid w:val="000F1CD9"/>
    <w:rsid w:val="000F1F89"/>
    <w:rsid w:val="000F2263"/>
    <w:rsid w:val="000F2968"/>
    <w:rsid w:val="000F2CB1"/>
    <w:rsid w:val="000F2D02"/>
    <w:rsid w:val="000F36E9"/>
    <w:rsid w:val="000F385D"/>
    <w:rsid w:val="000F38B6"/>
    <w:rsid w:val="000F41D3"/>
    <w:rsid w:val="000F4371"/>
    <w:rsid w:val="000F4A19"/>
    <w:rsid w:val="000F50FD"/>
    <w:rsid w:val="000F54A9"/>
    <w:rsid w:val="000F557B"/>
    <w:rsid w:val="000F5869"/>
    <w:rsid w:val="000F5B8A"/>
    <w:rsid w:val="000F66A3"/>
    <w:rsid w:val="000F72B3"/>
    <w:rsid w:val="000F7C77"/>
    <w:rsid w:val="00100196"/>
    <w:rsid w:val="00100968"/>
    <w:rsid w:val="00102484"/>
    <w:rsid w:val="0010260B"/>
    <w:rsid w:val="00102E0C"/>
    <w:rsid w:val="00102E15"/>
    <w:rsid w:val="00102F57"/>
    <w:rsid w:val="0010328B"/>
    <w:rsid w:val="0010390C"/>
    <w:rsid w:val="00104350"/>
    <w:rsid w:val="001048AE"/>
    <w:rsid w:val="00104BFD"/>
    <w:rsid w:val="00105310"/>
    <w:rsid w:val="001056F8"/>
    <w:rsid w:val="0010574D"/>
    <w:rsid w:val="00105DA3"/>
    <w:rsid w:val="001063BB"/>
    <w:rsid w:val="00106646"/>
    <w:rsid w:val="001074DF"/>
    <w:rsid w:val="0010751A"/>
    <w:rsid w:val="0010767C"/>
    <w:rsid w:val="0010770F"/>
    <w:rsid w:val="00107738"/>
    <w:rsid w:val="001078B3"/>
    <w:rsid w:val="001100A9"/>
    <w:rsid w:val="0011046E"/>
    <w:rsid w:val="0011070E"/>
    <w:rsid w:val="00110D5C"/>
    <w:rsid w:val="001110E3"/>
    <w:rsid w:val="00111294"/>
    <w:rsid w:val="00111489"/>
    <w:rsid w:val="001114DA"/>
    <w:rsid w:val="001120DA"/>
    <w:rsid w:val="001121A6"/>
    <w:rsid w:val="0011229C"/>
    <w:rsid w:val="0011238E"/>
    <w:rsid w:val="0011297E"/>
    <w:rsid w:val="0011323F"/>
    <w:rsid w:val="001135B4"/>
    <w:rsid w:val="00113DC0"/>
    <w:rsid w:val="00113DE9"/>
    <w:rsid w:val="00113F59"/>
    <w:rsid w:val="00114135"/>
    <w:rsid w:val="001155E5"/>
    <w:rsid w:val="001169DC"/>
    <w:rsid w:val="00116CFC"/>
    <w:rsid w:val="0011707E"/>
    <w:rsid w:val="001177F2"/>
    <w:rsid w:val="00120932"/>
    <w:rsid w:val="0012100F"/>
    <w:rsid w:val="00121FC6"/>
    <w:rsid w:val="001220C5"/>
    <w:rsid w:val="0012293E"/>
    <w:rsid w:val="00122D25"/>
    <w:rsid w:val="00122DC5"/>
    <w:rsid w:val="00123C6F"/>
    <w:rsid w:val="00123F4C"/>
    <w:rsid w:val="00124266"/>
    <w:rsid w:val="001250A9"/>
    <w:rsid w:val="001254B6"/>
    <w:rsid w:val="00125743"/>
    <w:rsid w:val="00125A5D"/>
    <w:rsid w:val="00126906"/>
    <w:rsid w:val="00126A7B"/>
    <w:rsid w:val="001272A5"/>
    <w:rsid w:val="00127386"/>
    <w:rsid w:val="0013078F"/>
    <w:rsid w:val="00130802"/>
    <w:rsid w:val="00132096"/>
    <w:rsid w:val="001325A1"/>
    <w:rsid w:val="001329ED"/>
    <w:rsid w:val="00132A20"/>
    <w:rsid w:val="00132DDE"/>
    <w:rsid w:val="00133768"/>
    <w:rsid w:val="00133783"/>
    <w:rsid w:val="00133E78"/>
    <w:rsid w:val="001342C7"/>
    <w:rsid w:val="0013468A"/>
    <w:rsid w:val="0013587D"/>
    <w:rsid w:val="00135F5B"/>
    <w:rsid w:val="001372E6"/>
    <w:rsid w:val="00137BAC"/>
    <w:rsid w:val="001409B1"/>
    <w:rsid w:val="00141334"/>
    <w:rsid w:val="001416AE"/>
    <w:rsid w:val="00141890"/>
    <w:rsid w:val="00141D99"/>
    <w:rsid w:val="00142431"/>
    <w:rsid w:val="001428C6"/>
    <w:rsid w:val="001428E6"/>
    <w:rsid w:val="00142925"/>
    <w:rsid w:val="00142F66"/>
    <w:rsid w:val="00143C20"/>
    <w:rsid w:val="00143DAC"/>
    <w:rsid w:val="0014417C"/>
    <w:rsid w:val="00144228"/>
    <w:rsid w:val="00144E06"/>
    <w:rsid w:val="00145075"/>
    <w:rsid w:val="0014537A"/>
    <w:rsid w:val="00145F6C"/>
    <w:rsid w:val="001463CA"/>
    <w:rsid w:val="001463E1"/>
    <w:rsid w:val="00147CCD"/>
    <w:rsid w:val="00150551"/>
    <w:rsid w:val="00150AB6"/>
    <w:rsid w:val="00151218"/>
    <w:rsid w:val="001513AD"/>
    <w:rsid w:val="00152E67"/>
    <w:rsid w:val="00153F4A"/>
    <w:rsid w:val="0015446A"/>
    <w:rsid w:val="001544E4"/>
    <w:rsid w:val="00154DA2"/>
    <w:rsid w:val="00154FC5"/>
    <w:rsid w:val="00155390"/>
    <w:rsid w:val="00155588"/>
    <w:rsid w:val="0015619A"/>
    <w:rsid w:val="00156205"/>
    <w:rsid w:val="00157073"/>
    <w:rsid w:val="0016003F"/>
    <w:rsid w:val="001600A0"/>
    <w:rsid w:val="00160633"/>
    <w:rsid w:val="0016089D"/>
    <w:rsid w:val="00160991"/>
    <w:rsid w:val="001609D3"/>
    <w:rsid w:val="00160A57"/>
    <w:rsid w:val="00160CDF"/>
    <w:rsid w:val="001615A8"/>
    <w:rsid w:val="001621C9"/>
    <w:rsid w:val="001625D4"/>
    <w:rsid w:val="001627EF"/>
    <w:rsid w:val="0016326A"/>
    <w:rsid w:val="0016354C"/>
    <w:rsid w:val="00163861"/>
    <w:rsid w:val="00163B57"/>
    <w:rsid w:val="00163BEF"/>
    <w:rsid w:val="001649E2"/>
    <w:rsid w:val="00164AAC"/>
    <w:rsid w:val="00164AD8"/>
    <w:rsid w:val="00164C12"/>
    <w:rsid w:val="00164DF1"/>
    <w:rsid w:val="00164FE7"/>
    <w:rsid w:val="001658AE"/>
    <w:rsid w:val="00165B26"/>
    <w:rsid w:val="00165E7B"/>
    <w:rsid w:val="00165F82"/>
    <w:rsid w:val="001671A6"/>
    <w:rsid w:val="00167B3F"/>
    <w:rsid w:val="00167CD7"/>
    <w:rsid w:val="001700A3"/>
    <w:rsid w:val="00170962"/>
    <w:rsid w:val="00170BBF"/>
    <w:rsid w:val="00170DA0"/>
    <w:rsid w:val="00171064"/>
    <w:rsid w:val="0017184D"/>
    <w:rsid w:val="00172180"/>
    <w:rsid w:val="00172635"/>
    <w:rsid w:val="00172865"/>
    <w:rsid w:val="001729BC"/>
    <w:rsid w:val="00173250"/>
    <w:rsid w:val="0017368B"/>
    <w:rsid w:val="00173698"/>
    <w:rsid w:val="0017377B"/>
    <w:rsid w:val="00173B96"/>
    <w:rsid w:val="00174273"/>
    <w:rsid w:val="001747A1"/>
    <w:rsid w:val="00174A4A"/>
    <w:rsid w:val="001757E5"/>
    <w:rsid w:val="00175F68"/>
    <w:rsid w:val="00177052"/>
    <w:rsid w:val="00180827"/>
    <w:rsid w:val="00180C07"/>
    <w:rsid w:val="00180CC4"/>
    <w:rsid w:val="001812AF"/>
    <w:rsid w:val="00181302"/>
    <w:rsid w:val="0018197C"/>
    <w:rsid w:val="00181C66"/>
    <w:rsid w:val="001822D5"/>
    <w:rsid w:val="00182828"/>
    <w:rsid w:val="00183EA5"/>
    <w:rsid w:val="001842BA"/>
    <w:rsid w:val="00184862"/>
    <w:rsid w:val="00184970"/>
    <w:rsid w:val="001849F6"/>
    <w:rsid w:val="00184A0A"/>
    <w:rsid w:val="00184FB3"/>
    <w:rsid w:val="001850DA"/>
    <w:rsid w:val="001854DB"/>
    <w:rsid w:val="00185BFF"/>
    <w:rsid w:val="001861DE"/>
    <w:rsid w:val="001871BF"/>
    <w:rsid w:val="001878A9"/>
    <w:rsid w:val="00187DD0"/>
    <w:rsid w:val="001901BF"/>
    <w:rsid w:val="001902DC"/>
    <w:rsid w:val="0019030C"/>
    <w:rsid w:val="001909A0"/>
    <w:rsid w:val="00191092"/>
    <w:rsid w:val="00191DE2"/>
    <w:rsid w:val="00192359"/>
    <w:rsid w:val="0019261A"/>
    <w:rsid w:val="00192697"/>
    <w:rsid w:val="00192B22"/>
    <w:rsid w:val="00192CAE"/>
    <w:rsid w:val="00192ECF"/>
    <w:rsid w:val="00193067"/>
    <w:rsid w:val="00193263"/>
    <w:rsid w:val="0019382E"/>
    <w:rsid w:val="001940F4"/>
    <w:rsid w:val="001949CE"/>
    <w:rsid w:val="00194CDF"/>
    <w:rsid w:val="00194FA2"/>
    <w:rsid w:val="001955F9"/>
    <w:rsid w:val="00195825"/>
    <w:rsid w:val="00195EF3"/>
    <w:rsid w:val="0019618B"/>
    <w:rsid w:val="001962B0"/>
    <w:rsid w:val="001962CB"/>
    <w:rsid w:val="001969B2"/>
    <w:rsid w:val="001971B6"/>
    <w:rsid w:val="001A00A7"/>
    <w:rsid w:val="001A0DDC"/>
    <w:rsid w:val="001A117F"/>
    <w:rsid w:val="001A1621"/>
    <w:rsid w:val="001A17B8"/>
    <w:rsid w:val="001A1F1F"/>
    <w:rsid w:val="001A2DBD"/>
    <w:rsid w:val="001A3EA9"/>
    <w:rsid w:val="001A4363"/>
    <w:rsid w:val="001A4878"/>
    <w:rsid w:val="001A4EB4"/>
    <w:rsid w:val="001A5166"/>
    <w:rsid w:val="001A53BA"/>
    <w:rsid w:val="001A549C"/>
    <w:rsid w:val="001A554B"/>
    <w:rsid w:val="001A5D17"/>
    <w:rsid w:val="001A6D9C"/>
    <w:rsid w:val="001A7290"/>
    <w:rsid w:val="001A7E65"/>
    <w:rsid w:val="001B0015"/>
    <w:rsid w:val="001B0DC6"/>
    <w:rsid w:val="001B146B"/>
    <w:rsid w:val="001B247C"/>
    <w:rsid w:val="001B27CF"/>
    <w:rsid w:val="001B2BAB"/>
    <w:rsid w:val="001B2D53"/>
    <w:rsid w:val="001B2F0E"/>
    <w:rsid w:val="001B3A08"/>
    <w:rsid w:val="001B3AAD"/>
    <w:rsid w:val="001B3F45"/>
    <w:rsid w:val="001B468C"/>
    <w:rsid w:val="001B48C1"/>
    <w:rsid w:val="001B57DD"/>
    <w:rsid w:val="001B60C0"/>
    <w:rsid w:val="001B610D"/>
    <w:rsid w:val="001B7118"/>
    <w:rsid w:val="001B7434"/>
    <w:rsid w:val="001B7797"/>
    <w:rsid w:val="001C03D8"/>
    <w:rsid w:val="001C1978"/>
    <w:rsid w:val="001C1FE1"/>
    <w:rsid w:val="001C23CB"/>
    <w:rsid w:val="001C24B8"/>
    <w:rsid w:val="001C2A19"/>
    <w:rsid w:val="001C3207"/>
    <w:rsid w:val="001C356B"/>
    <w:rsid w:val="001C38AC"/>
    <w:rsid w:val="001C431F"/>
    <w:rsid w:val="001C4B35"/>
    <w:rsid w:val="001C5D2B"/>
    <w:rsid w:val="001C5D4A"/>
    <w:rsid w:val="001C5DB7"/>
    <w:rsid w:val="001C6663"/>
    <w:rsid w:val="001C68B0"/>
    <w:rsid w:val="001C6F82"/>
    <w:rsid w:val="001C73C2"/>
    <w:rsid w:val="001C74EC"/>
    <w:rsid w:val="001C7887"/>
    <w:rsid w:val="001C7A70"/>
    <w:rsid w:val="001D011F"/>
    <w:rsid w:val="001D036B"/>
    <w:rsid w:val="001D03F2"/>
    <w:rsid w:val="001D09E7"/>
    <w:rsid w:val="001D0A2E"/>
    <w:rsid w:val="001D11B3"/>
    <w:rsid w:val="001D1230"/>
    <w:rsid w:val="001D1432"/>
    <w:rsid w:val="001D14D9"/>
    <w:rsid w:val="001D162E"/>
    <w:rsid w:val="001D1CFB"/>
    <w:rsid w:val="001D2463"/>
    <w:rsid w:val="001D324B"/>
    <w:rsid w:val="001D39BA"/>
    <w:rsid w:val="001D3B99"/>
    <w:rsid w:val="001D3C0D"/>
    <w:rsid w:val="001D3E6F"/>
    <w:rsid w:val="001D3FF9"/>
    <w:rsid w:val="001D423D"/>
    <w:rsid w:val="001D432F"/>
    <w:rsid w:val="001D45C8"/>
    <w:rsid w:val="001D4BE5"/>
    <w:rsid w:val="001D5BB1"/>
    <w:rsid w:val="001D62A0"/>
    <w:rsid w:val="001D661D"/>
    <w:rsid w:val="001D6CE8"/>
    <w:rsid w:val="001D6DB7"/>
    <w:rsid w:val="001D6FF5"/>
    <w:rsid w:val="001D7202"/>
    <w:rsid w:val="001D7890"/>
    <w:rsid w:val="001D7BA9"/>
    <w:rsid w:val="001D7CA5"/>
    <w:rsid w:val="001D7F8B"/>
    <w:rsid w:val="001E016E"/>
    <w:rsid w:val="001E09F3"/>
    <w:rsid w:val="001E0C38"/>
    <w:rsid w:val="001E104B"/>
    <w:rsid w:val="001E129A"/>
    <w:rsid w:val="001E1BF9"/>
    <w:rsid w:val="001E30E9"/>
    <w:rsid w:val="001E381D"/>
    <w:rsid w:val="001E66DB"/>
    <w:rsid w:val="001E7299"/>
    <w:rsid w:val="001E7487"/>
    <w:rsid w:val="001E7993"/>
    <w:rsid w:val="001E7D1E"/>
    <w:rsid w:val="001F0109"/>
    <w:rsid w:val="001F03F9"/>
    <w:rsid w:val="001F0580"/>
    <w:rsid w:val="001F0AD9"/>
    <w:rsid w:val="001F0EE9"/>
    <w:rsid w:val="001F11D7"/>
    <w:rsid w:val="001F1F1D"/>
    <w:rsid w:val="001F2F15"/>
    <w:rsid w:val="001F2F9E"/>
    <w:rsid w:val="001F335C"/>
    <w:rsid w:val="001F3407"/>
    <w:rsid w:val="001F3B42"/>
    <w:rsid w:val="001F3F43"/>
    <w:rsid w:val="001F4166"/>
    <w:rsid w:val="001F46B9"/>
    <w:rsid w:val="001F4A39"/>
    <w:rsid w:val="001F4F1B"/>
    <w:rsid w:val="001F537E"/>
    <w:rsid w:val="001F5B5F"/>
    <w:rsid w:val="001F5F14"/>
    <w:rsid w:val="001F6533"/>
    <w:rsid w:val="001F6638"/>
    <w:rsid w:val="001F6F1D"/>
    <w:rsid w:val="001F70B1"/>
    <w:rsid w:val="001F712A"/>
    <w:rsid w:val="001F73A6"/>
    <w:rsid w:val="001F76E6"/>
    <w:rsid w:val="001F79DA"/>
    <w:rsid w:val="001F7BF9"/>
    <w:rsid w:val="001F7DAD"/>
    <w:rsid w:val="002005BA"/>
    <w:rsid w:val="00200751"/>
    <w:rsid w:val="002007F2"/>
    <w:rsid w:val="0020088F"/>
    <w:rsid w:val="00200B3E"/>
    <w:rsid w:val="002019B2"/>
    <w:rsid w:val="00201FB8"/>
    <w:rsid w:val="0020203D"/>
    <w:rsid w:val="00202132"/>
    <w:rsid w:val="00202220"/>
    <w:rsid w:val="00203121"/>
    <w:rsid w:val="00203364"/>
    <w:rsid w:val="002033EF"/>
    <w:rsid w:val="00203A86"/>
    <w:rsid w:val="00203AD8"/>
    <w:rsid w:val="002041C6"/>
    <w:rsid w:val="002047B5"/>
    <w:rsid w:val="00204B92"/>
    <w:rsid w:val="00204FDD"/>
    <w:rsid w:val="00205FA2"/>
    <w:rsid w:val="00206265"/>
    <w:rsid w:val="002062A6"/>
    <w:rsid w:val="00206C0A"/>
    <w:rsid w:val="0020793C"/>
    <w:rsid w:val="00207A02"/>
    <w:rsid w:val="00207E8E"/>
    <w:rsid w:val="002107A3"/>
    <w:rsid w:val="002114C1"/>
    <w:rsid w:val="00211BC2"/>
    <w:rsid w:val="00213240"/>
    <w:rsid w:val="00213608"/>
    <w:rsid w:val="00214171"/>
    <w:rsid w:val="002143CA"/>
    <w:rsid w:val="00214AA6"/>
    <w:rsid w:val="00214B1F"/>
    <w:rsid w:val="00216174"/>
    <w:rsid w:val="00216AF2"/>
    <w:rsid w:val="00217B7E"/>
    <w:rsid w:val="0022015D"/>
    <w:rsid w:val="00220F89"/>
    <w:rsid w:val="002217EA"/>
    <w:rsid w:val="00221CC5"/>
    <w:rsid w:val="002226AD"/>
    <w:rsid w:val="00223559"/>
    <w:rsid w:val="00223643"/>
    <w:rsid w:val="00223A13"/>
    <w:rsid w:val="00223DE2"/>
    <w:rsid w:val="00223FB9"/>
    <w:rsid w:val="00224142"/>
    <w:rsid w:val="002243B6"/>
    <w:rsid w:val="0022452C"/>
    <w:rsid w:val="002246BB"/>
    <w:rsid w:val="00224BC7"/>
    <w:rsid w:val="0022509A"/>
    <w:rsid w:val="002257AC"/>
    <w:rsid w:val="00226B96"/>
    <w:rsid w:val="00227CC6"/>
    <w:rsid w:val="00230582"/>
    <w:rsid w:val="00230EE8"/>
    <w:rsid w:val="002335DC"/>
    <w:rsid w:val="00234498"/>
    <w:rsid w:val="00234970"/>
    <w:rsid w:val="00234D6F"/>
    <w:rsid w:val="00234D95"/>
    <w:rsid w:val="00235AF5"/>
    <w:rsid w:val="00235F13"/>
    <w:rsid w:val="00236BD7"/>
    <w:rsid w:val="002373E1"/>
    <w:rsid w:val="0023782D"/>
    <w:rsid w:val="002401A6"/>
    <w:rsid w:val="00240746"/>
    <w:rsid w:val="0024098A"/>
    <w:rsid w:val="0024189B"/>
    <w:rsid w:val="00241B03"/>
    <w:rsid w:val="0024235F"/>
    <w:rsid w:val="00243204"/>
    <w:rsid w:val="00243A2E"/>
    <w:rsid w:val="00243EAC"/>
    <w:rsid w:val="00243EEA"/>
    <w:rsid w:val="0024406D"/>
    <w:rsid w:val="002443F5"/>
    <w:rsid w:val="00245415"/>
    <w:rsid w:val="00245CAE"/>
    <w:rsid w:val="0024601B"/>
    <w:rsid w:val="00246395"/>
    <w:rsid w:val="00246DB7"/>
    <w:rsid w:val="00247172"/>
    <w:rsid w:val="002471FA"/>
    <w:rsid w:val="002472AF"/>
    <w:rsid w:val="002501CA"/>
    <w:rsid w:val="00250483"/>
    <w:rsid w:val="00250721"/>
    <w:rsid w:val="0025091E"/>
    <w:rsid w:val="00250C89"/>
    <w:rsid w:val="00250C97"/>
    <w:rsid w:val="00251456"/>
    <w:rsid w:val="00251665"/>
    <w:rsid w:val="0025193D"/>
    <w:rsid w:val="00251C25"/>
    <w:rsid w:val="00252CDA"/>
    <w:rsid w:val="00252ED8"/>
    <w:rsid w:val="002530C3"/>
    <w:rsid w:val="002534E5"/>
    <w:rsid w:val="002534E9"/>
    <w:rsid w:val="0025404F"/>
    <w:rsid w:val="0025458B"/>
    <w:rsid w:val="00254CFA"/>
    <w:rsid w:val="00254F5B"/>
    <w:rsid w:val="00255AB3"/>
    <w:rsid w:val="00255B1B"/>
    <w:rsid w:val="00255B75"/>
    <w:rsid w:val="002564A2"/>
    <w:rsid w:val="00256956"/>
    <w:rsid w:val="00256A42"/>
    <w:rsid w:val="002579EC"/>
    <w:rsid w:val="00257A6C"/>
    <w:rsid w:val="00257E42"/>
    <w:rsid w:val="0026030F"/>
    <w:rsid w:val="00260F84"/>
    <w:rsid w:val="002614DA"/>
    <w:rsid w:val="00261898"/>
    <w:rsid w:val="002622D3"/>
    <w:rsid w:val="002625AB"/>
    <w:rsid w:val="00262B2E"/>
    <w:rsid w:val="0026374C"/>
    <w:rsid w:val="002637C2"/>
    <w:rsid w:val="00263966"/>
    <w:rsid w:val="002643E6"/>
    <w:rsid w:val="00264CB2"/>
    <w:rsid w:val="00264E6F"/>
    <w:rsid w:val="0026512C"/>
    <w:rsid w:val="00265892"/>
    <w:rsid w:val="002658D6"/>
    <w:rsid w:val="00265BEA"/>
    <w:rsid w:val="002663B1"/>
    <w:rsid w:val="0026679A"/>
    <w:rsid w:val="00266C78"/>
    <w:rsid w:val="00266D9A"/>
    <w:rsid w:val="00266D9C"/>
    <w:rsid w:val="0026729D"/>
    <w:rsid w:val="00267811"/>
    <w:rsid w:val="00267A14"/>
    <w:rsid w:val="00267A6C"/>
    <w:rsid w:val="002706C3"/>
    <w:rsid w:val="00270751"/>
    <w:rsid w:val="00270CD6"/>
    <w:rsid w:val="00271993"/>
    <w:rsid w:val="002735D2"/>
    <w:rsid w:val="0027363A"/>
    <w:rsid w:val="00274E83"/>
    <w:rsid w:val="002751B5"/>
    <w:rsid w:val="002755A1"/>
    <w:rsid w:val="002758A2"/>
    <w:rsid w:val="00275A71"/>
    <w:rsid w:val="00275B29"/>
    <w:rsid w:val="00275C73"/>
    <w:rsid w:val="00276BDD"/>
    <w:rsid w:val="00276C25"/>
    <w:rsid w:val="00276EA7"/>
    <w:rsid w:val="002770D4"/>
    <w:rsid w:val="00277221"/>
    <w:rsid w:val="002777BF"/>
    <w:rsid w:val="00280135"/>
    <w:rsid w:val="002803CC"/>
    <w:rsid w:val="00281272"/>
    <w:rsid w:val="002812F9"/>
    <w:rsid w:val="00282CD5"/>
    <w:rsid w:val="00283F98"/>
    <w:rsid w:val="00283FD5"/>
    <w:rsid w:val="002844E6"/>
    <w:rsid w:val="002849DA"/>
    <w:rsid w:val="00284C93"/>
    <w:rsid w:val="002851C4"/>
    <w:rsid w:val="00285F41"/>
    <w:rsid w:val="00286738"/>
    <w:rsid w:val="0028691A"/>
    <w:rsid w:val="00286A34"/>
    <w:rsid w:val="00286FAF"/>
    <w:rsid w:val="00287D2D"/>
    <w:rsid w:val="00290685"/>
    <w:rsid w:val="002915CA"/>
    <w:rsid w:val="0029178A"/>
    <w:rsid w:val="00291F62"/>
    <w:rsid w:val="00292645"/>
    <w:rsid w:val="002928D0"/>
    <w:rsid w:val="00292D12"/>
    <w:rsid w:val="00292EA9"/>
    <w:rsid w:val="00292FA6"/>
    <w:rsid w:val="0029316B"/>
    <w:rsid w:val="0029418A"/>
    <w:rsid w:val="0029463F"/>
    <w:rsid w:val="00294734"/>
    <w:rsid w:val="00294991"/>
    <w:rsid w:val="0029524F"/>
    <w:rsid w:val="002952A4"/>
    <w:rsid w:val="002958EA"/>
    <w:rsid w:val="00295C9E"/>
    <w:rsid w:val="002977F5"/>
    <w:rsid w:val="002979EF"/>
    <w:rsid w:val="002A00C8"/>
    <w:rsid w:val="002A0313"/>
    <w:rsid w:val="002A0788"/>
    <w:rsid w:val="002A0858"/>
    <w:rsid w:val="002A0A9A"/>
    <w:rsid w:val="002A0C7E"/>
    <w:rsid w:val="002A1701"/>
    <w:rsid w:val="002A18DE"/>
    <w:rsid w:val="002A25EF"/>
    <w:rsid w:val="002A3873"/>
    <w:rsid w:val="002A3A3A"/>
    <w:rsid w:val="002A4341"/>
    <w:rsid w:val="002A4EC3"/>
    <w:rsid w:val="002A51DF"/>
    <w:rsid w:val="002A5756"/>
    <w:rsid w:val="002A588A"/>
    <w:rsid w:val="002A6AB4"/>
    <w:rsid w:val="002A6CF0"/>
    <w:rsid w:val="002A6FD0"/>
    <w:rsid w:val="002A7349"/>
    <w:rsid w:val="002A75B7"/>
    <w:rsid w:val="002A781C"/>
    <w:rsid w:val="002A7832"/>
    <w:rsid w:val="002A7943"/>
    <w:rsid w:val="002B1174"/>
    <w:rsid w:val="002B225E"/>
    <w:rsid w:val="002B2544"/>
    <w:rsid w:val="002B267F"/>
    <w:rsid w:val="002B2D2B"/>
    <w:rsid w:val="002B41FB"/>
    <w:rsid w:val="002B4D27"/>
    <w:rsid w:val="002B5BB7"/>
    <w:rsid w:val="002B5D19"/>
    <w:rsid w:val="002B63F0"/>
    <w:rsid w:val="002B69F8"/>
    <w:rsid w:val="002B6A75"/>
    <w:rsid w:val="002B6DF3"/>
    <w:rsid w:val="002B71B3"/>
    <w:rsid w:val="002B7217"/>
    <w:rsid w:val="002C00DD"/>
    <w:rsid w:val="002C072E"/>
    <w:rsid w:val="002C0771"/>
    <w:rsid w:val="002C0D6A"/>
    <w:rsid w:val="002C0F0B"/>
    <w:rsid w:val="002C1151"/>
    <w:rsid w:val="002C1326"/>
    <w:rsid w:val="002C16A6"/>
    <w:rsid w:val="002C2604"/>
    <w:rsid w:val="002C27C6"/>
    <w:rsid w:val="002C2EBA"/>
    <w:rsid w:val="002C2FED"/>
    <w:rsid w:val="002C3A01"/>
    <w:rsid w:val="002C48AE"/>
    <w:rsid w:val="002C5118"/>
    <w:rsid w:val="002C53C1"/>
    <w:rsid w:val="002C5B41"/>
    <w:rsid w:val="002C6F0E"/>
    <w:rsid w:val="002C73FB"/>
    <w:rsid w:val="002C7AA6"/>
    <w:rsid w:val="002D02AE"/>
    <w:rsid w:val="002D038F"/>
    <w:rsid w:val="002D09DF"/>
    <w:rsid w:val="002D0D8E"/>
    <w:rsid w:val="002D1D57"/>
    <w:rsid w:val="002D1D72"/>
    <w:rsid w:val="002D2384"/>
    <w:rsid w:val="002D2C25"/>
    <w:rsid w:val="002D2E2E"/>
    <w:rsid w:val="002D3607"/>
    <w:rsid w:val="002D3C9B"/>
    <w:rsid w:val="002D3DFE"/>
    <w:rsid w:val="002D43A6"/>
    <w:rsid w:val="002D44CB"/>
    <w:rsid w:val="002D4973"/>
    <w:rsid w:val="002D4A91"/>
    <w:rsid w:val="002D4DBF"/>
    <w:rsid w:val="002D5680"/>
    <w:rsid w:val="002D5684"/>
    <w:rsid w:val="002D5ADE"/>
    <w:rsid w:val="002D5E59"/>
    <w:rsid w:val="002D69DB"/>
    <w:rsid w:val="002D72C4"/>
    <w:rsid w:val="002D74A9"/>
    <w:rsid w:val="002D77EC"/>
    <w:rsid w:val="002D786B"/>
    <w:rsid w:val="002D7B16"/>
    <w:rsid w:val="002E038A"/>
    <w:rsid w:val="002E03F7"/>
    <w:rsid w:val="002E0694"/>
    <w:rsid w:val="002E0D5C"/>
    <w:rsid w:val="002E0E5C"/>
    <w:rsid w:val="002E0F36"/>
    <w:rsid w:val="002E11A2"/>
    <w:rsid w:val="002E1350"/>
    <w:rsid w:val="002E1FF0"/>
    <w:rsid w:val="002E2021"/>
    <w:rsid w:val="002E202B"/>
    <w:rsid w:val="002E24EF"/>
    <w:rsid w:val="002E276E"/>
    <w:rsid w:val="002E2A4A"/>
    <w:rsid w:val="002E2BA6"/>
    <w:rsid w:val="002E30B7"/>
    <w:rsid w:val="002E3454"/>
    <w:rsid w:val="002E3E88"/>
    <w:rsid w:val="002E42DE"/>
    <w:rsid w:val="002E48CA"/>
    <w:rsid w:val="002E4912"/>
    <w:rsid w:val="002E505B"/>
    <w:rsid w:val="002E50CA"/>
    <w:rsid w:val="002E5A4F"/>
    <w:rsid w:val="002E5B4A"/>
    <w:rsid w:val="002E5CDF"/>
    <w:rsid w:val="002E6280"/>
    <w:rsid w:val="002F018F"/>
    <w:rsid w:val="002F0395"/>
    <w:rsid w:val="002F0F78"/>
    <w:rsid w:val="002F1660"/>
    <w:rsid w:val="002F1BD4"/>
    <w:rsid w:val="002F1C9E"/>
    <w:rsid w:val="002F29FB"/>
    <w:rsid w:val="002F2D03"/>
    <w:rsid w:val="002F30C8"/>
    <w:rsid w:val="002F339B"/>
    <w:rsid w:val="002F34BE"/>
    <w:rsid w:val="002F36BD"/>
    <w:rsid w:val="002F37AA"/>
    <w:rsid w:val="002F3873"/>
    <w:rsid w:val="002F3AB3"/>
    <w:rsid w:val="002F421C"/>
    <w:rsid w:val="002F4A27"/>
    <w:rsid w:val="002F4A2C"/>
    <w:rsid w:val="002F4DD9"/>
    <w:rsid w:val="002F5ED2"/>
    <w:rsid w:val="002F6315"/>
    <w:rsid w:val="002F6898"/>
    <w:rsid w:val="002F7020"/>
    <w:rsid w:val="002F7BE8"/>
    <w:rsid w:val="002F7CA5"/>
    <w:rsid w:val="00301090"/>
    <w:rsid w:val="00301369"/>
    <w:rsid w:val="00301895"/>
    <w:rsid w:val="00301952"/>
    <w:rsid w:val="00301CD6"/>
    <w:rsid w:val="00301E48"/>
    <w:rsid w:val="00302AE0"/>
    <w:rsid w:val="00303226"/>
    <w:rsid w:val="00303B8E"/>
    <w:rsid w:val="00303D22"/>
    <w:rsid w:val="0030470E"/>
    <w:rsid w:val="00304863"/>
    <w:rsid w:val="003048A3"/>
    <w:rsid w:val="00304A66"/>
    <w:rsid w:val="00304A8B"/>
    <w:rsid w:val="00304B0E"/>
    <w:rsid w:val="0030566C"/>
    <w:rsid w:val="00305C91"/>
    <w:rsid w:val="003068A4"/>
    <w:rsid w:val="00306F17"/>
    <w:rsid w:val="00307563"/>
    <w:rsid w:val="00307A82"/>
    <w:rsid w:val="00307BB0"/>
    <w:rsid w:val="003105DC"/>
    <w:rsid w:val="003107E7"/>
    <w:rsid w:val="00310FC4"/>
    <w:rsid w:val="00311F4D"/>
    <w:rsid w:val="003129AC"/>
    <w:rsid w:val="00312A26"/>
    <w:rsid w:val="00313BCC"/>
    <w:rsid w:val="00314798"/>
    <w:rsid w:val="0031479C"/>
    <w:rsid w:val="00314CC6"/>
    <w:rsid w:val="00314D87"/>
    <w:rsid w:val="00315815"/>
    <w:rsid w:val="003160FA"/>
    <w:rsid w:val="003163C3"/>
    <w:rsid w:val="003167E3"/>
    <w:rsid w:val="0031681B"/>
    <w:rsid w:val="00316B1C"/>
    <w:rsid w:val="00316BA6"/>
    <w:rsid w:val="00316D78"/>
    <w:rsid w:val="00316DED"/>
    <w:rsid w:val="00317598"/>
    <w:rsid w:val="003176FE"/>
    <w:rsid w:val="003179F7"/>
    <w:rsid w:val="00317B75"/>
    <w:rsid w:val="00320BA9"/>
    <w:rsid w:val="00320C33"/>
    <w:rsid w:val="00320D45"/>
    <w:rsid w:val="00320EEF"/>
    <w:rsid w:val="00321759"/>
    <w:rsid w:val="00322003"/>
    <w:rsid w:val="003221BB"/>
    <w:rsid w:val="00322E29"/>
    <w:rsid w:val="003234BE"/>
    <w:rsid w:val="0032356F"/>
    <w:rsid w:val="00323B08"/>
    <w:rsid w:val="003244FA"/>
    <w:rsid w:val="0032465F"/>
    <w:rsid w:val="00324D89"/>
    <w:rsid w:val="003269A0"/>
    <w:rsid w:val="003269F5"/>
    <w:rsid w:val="00326DF1"/>
    <w:rsid w:val="00326E06"/>
    <w:rsid w:val="00326EF0"/>
    <w:rsid w:val="0032717A"/>
    <w:rsid w:val="0032726D"/>
    <w:rsid w:val="003274B8"/>
    <w:rsid w:val="00327653"/>
    <w:rsid w:val="00327C87"/>
    <w:rsid w:val="003307AA"/>
    <w:rsid w:val="00330DBB"/>
    <w:rsid w:val="0033122C"/>
    <w:rsid w:val="003315AE"/>
    <w:rsid w:val="003325B2"/>
    <w:rsid w:val="00332A12"/>
    <w:rsid w:val="00333354"/>
    <w:rsid w:val="003335C6"/>
    <w:rsid w:val="00333610"/>
    <w:rsid w:val="00333719"/>
    <w:rsid w:val="003347E4"/>
    <w:rsid w:val="00334B6D"/>
    <w:rsid w:val="00335AB8"/>
    <w:rsid w:val="00335FA8"/>
    <w:rsid w:val="003361F2"/>
    <w:rsid w:val="003367C3"/>
    <w:rsid w:val="00336C7D"/>
    <w:rsid w:val="003376F7"/>
    <w:rsid w:val="003377C6"/>
    <w:rsid w:val="00337E49"/>
    <w:rsid w:val="00337FD0"/>
    <w:rsid w:val="003403EA"/>
    <w:rsid w:val="003405BC"/>
    <w:rsid w:val="00340986"/>
    <w:rsid w:val="00342861"/>
    <w:rsid w:val="00342C8A"/>
    <w:rsid w:val="00342DDB"/>
    <w:rsid w:val="00342E30"/>
    <w:rsid w:val="00343122"/>
    <w:rsid w:val="0034325C"/>
    <w:rsid w:val="003447A1"/>
    <w:rsid w:val="00344862"/>
    <w:rsid w:val="00344F37"/>
    <w:rsid w:val="003450A1"/>
    <w:rsid w:val="0034531D"/>
    <w:rsid w:val="00345BC8"/>
    <w:rsid w:val="003466E6"/>
    <w:rsid w:val="00347AC1"/>
    <w:rsid w:val="0035013B"/>
    <w:rsid w:val="00350162"/>
    <w:rsid w:val="00350175"/>
    <w:rsid w:val="0035091B"/>
    <w:rsid w:val="003509D1"/>
    <w:rsid w:val="00350D9F"/>
    <w:rsid w:val="003510D3"/>
    <w:rsid w:val="0035127C"/>
    <w:rsid w:val="003512FC"/>
    <w:rsid w:val="003514C9"/>
    <w:rsid w:val="00351B90"/>
    <w:rsid w:val="00352591"/>
    <w:rsid w:val="0035268B"/>
    <w:rsid w:val="00352D52"/>
    <w:rsid w:val="003539D5"/>
    <w:rsid w:val="00353D57"/>
    <w:rsid w:val="00354234"/>
    <w:rsid w:val="00354414"/>
    <w:rsid w:val="0035441D"/>
    <w:rsid w:val="0035471A"/>
    <w:rsid w:val="00354D76"/>
    <w:rsid w:val="0035614C"/>
    <w:rsid w:val="00356206"/>
    <w:rsid w:val="00357169"/>
    <w:rsid w:val="0035753F"/>
    <w:rsid w:val="00357C23"/>
    <w:rsid w:val="00360AA8"/>
    <w:rsid w:val="003611F5"/>
    <w:rsid w:val="003612F4"/>
    <w:rsid w:val="00361347"/>
    <w:rsid w:val="00361E9F"/>
    <w:rsid w:val="00361FB0"/>
    <w:rsid w:val="0036247E"/>
    <w:rsid w:val="00362655"/>
    <w:rsid w:val="00362992"/>
    <w:rsid w:val="003630A8"/>
    <w:rsid w:val="0036460F"/>
    <w:rsid w:val="003646BA"/>
    <w:rsid w:val="00365001"/>
    <w:rsid w:val="003658FD"/>
    <w:rsid w:val="00365CB8"/>
    <w:rsid w:val="00365F05"/>
    <w:rsid w:val="00366211"/>
    <w:rsid w:val="003662C5"/>
    <w:rsid w:val="00366388"/>
    <w:rsid w:val="003664AF"/>
    <w:rsid w:val="00367194"/>
    <w:rsid w:val="00367A16"/>
    <w:rsid w:val="00367FD2"/>
    <w:rsid w:val="0037123E"/>
    <w:rsid w:val="003712FE"/>
    <w:rsid w:val="00371409"/>
    <w:rsid w:val="003716BA"/>
    <w:rsid w:val="003721CB"/>
    <w:rsid w:val="00372A94"/>
    <w:rsid w:val="00373343"/>
    <w:rsid w:val="00373528"/>
    <w:rsid w:val="0037355F"/>
    <w:rsid w:val="00373CD9"/>
    <w:rsid w:val="0037448D"/>
    <w:rsid w:val="0037460D"/>
    <w:rsid w:val="00374F64"/>
    <w:rsid w:val="00375B6B"/>
    <w:rsid w:val="003763E8"/>
    <w:rsid w:val="003766FC"/>
    <w:rsid w:val="0037725D"/>
    <w:rsid w:val="003776AC"/>
    <w:rsid w:val="00377827"/>
    <w:rsid w:val="00377AFC"/>
    <w:rsid w:val="00380CFB"/>
    <w:rsid w:val="00381276"/>
    <w:rsid w:val="0038174D"/>
    <w:rsid w:val="003819B5"/>
    <w:rsid w:val="00381D01"/>
    <w:rsid w:val="00381E85"/>
    <w:rsid w:val="00381ECF"/>
    <w:rsid w:val="00382017"/>
    <w:rsid w:val="0038232C"/>
    <w:rsid w:val="003823FF"/>
    <w:rsid w:val="0038363C"/>
    <w:rsid w:val="003837F6"/>
    <w:rsid w:val="00383815"/>
    <w:rsid w:val="003844F0"/>
    <w:rsid w:val="00384721"/>
    <w:rsid w:val="003848C4"/>
    <w:rsid w:val="00384E4D"/>
    <w:rsid w:val="003850AC"/>
    <w:rsid w:val="00385383"/>
    <w:rsid w:val="003856B5"/>
    <w:rsid w:val="00385900"/>
    <w:rsid w:val="003860CD"/>
    <w:rsid w:val="0038636D"/>
    <w:rsid w:val="003867EA"/>
    <w:rsid w:val="00386EF9"/>
    <w:rsid w:val="00387393"/>
    <w:rsid w:val="003874B0"/>
    <w:rsid w:val="00387D10"/>
    <w:rsid w:val="003901BD"/>
    <w:rsid w:val="00391C9D"/>
    <w:rsid w:val="00391E0D"/>
    <w:rsid w:val="00392025"/>
    <w:rsid w:val="003926C8"/>
    <w:rsid w:val="00392B06"/>
    <w:rsid w:val="00393AA4"/>
    <w:rsid w:val="00393AF6"/>
    <w:rsid w:val="00393EE9"/>
    <w:rsid w:val="0039452E"/>
    <w:rsid w:val="003950C9"/>
    <w:rsid w:val="003952A1"/>
    <w:rsid w:val="00395727"/>
    <w:rsid w:val="003957A5"/>
    <w:rsid w:val="003969BF"/>
    <w:rsid w:val="003A0C66"/>
    <w:rsid w:val="003A11FC"/>
    <w:rsid w:val="003A135D"/>
    <w:rsid w:val="003A26DA"/>
    <w:rsid w:val="003A2B23"/>
    <w:rsid w:val="003A3537"/>
    <w:rsid w:val="003A3925"/>
    <w:rsid w:val="003A3BB5"/>
    <w:rsid w:val="003A4A07"/>
    <w:rsid w:val="003A4A51"/>
    <w:rsid w:val="003A4C67"/>
    <w:rsid w:val="003A4CDF"/>
    <w:rsid w:val="003A4ED2"/>
    <w:rsid w:val="003A5011"/>
    <w:rsid w:val="003A5D2A"/>
    <w:rsid w:val="003A69B0"/>
    <w:rsid w:val="003A6B87"/>
    <w:rsid w:val="003A6CF5"/>
    <w:rsid w:val="003A6E94"/>
    <w:rsid w:val="003A7921"/>
    <w:rsid w:val="003A7ED1"/>
    <w:rsid w:val="003A7F7E"/>
    <w:rsid w:val="003B05F3"/>
    <w:rsid w:val="003B14A3"/>
    <w:rsid w:val="003B195E"/>
    <w:rsid w:val="003B2D64"/>
    <w:rsid w:val="003B3015"/>
    <w:rsid w:val="003B325E"/>
    <w:rsid w:val="003B366C"/>
    <w:rsid w:val="003B3901"/>
    <w:rsid w:val="003B3B5E"/>
    <w:rsid w:val="003B4899"/>
    <w:rsid w:val="003B550B"/>
    <w:rsid w:val="003B55AC"/>
    <w:rsid w:val="003B56D2"/>
    <w:rsid w:val="003B7CA2"/>
    <w:rsid w:val="003B7CCB"/>
    <w:rsid w:val="003C1916"/>
    <w:rsid w:val="003C1B59"/>
    <w:rsid w:val="003C2733"/>
    <w:rsid w:val="003C2789"/>
    <w:rsid w:val="003C2FEE"/>
    <w:rsid w:val="003C3413"/>
    <w:rsid w:val="003C35FA"/>
    <w:rsid w:val="003C36B5"/>
    <w:rsid w:val="003C3969"/>
    <w:rsid w:val="003C3B03"/>
    <w:rsid w:val="003C4298"/>
    <w:rsid w:val="003C45BF"/>
    <w:rsid w:val="003C46B8"/>
    <w:rsid w:val="003C485E"/>
    <w:rsid w:val="003C5878"/>
    <w:rsid w:val="003C5A3F"/>
    <w:rsid w:val="003C61A4"/>
    <w:rsid w:val="003C64E8"/>
    <w:rsid w:val="003C6D93"/>
    <w:rsid w:val="003C6F4F"/>
    <w:rsid w:val="003C7281"/>
    <w:rsid w:val="003C7303"/>
    <w:rsid w:val="003D02AA"/>
    <w:rsid w:val="003D05AB"/>
    <w:rsid w:val="003D1347"/>
    <w:rsid w:val="003D2455"/>
    <w:rsid w:val="003D2998"/>
    <w:rsid w:val="003D303E"/>
    <w:rsid w:val="003D41A5"/>
    <w:rsid w:val="003D4776"/>
    <w:rsid w:val="003D49B6"/>
    <w:rsid w:val="003D49BE"/>
    <w:rsid w:val="003D4A99"/>
    <w:rsid w:val="003D4B35"/>
    <w:rsid w:val="003D4DFB"/>
    <w:rsid w:val="003D5423"/>
    <w:rsid w:val="003D5627"/>
    <w:rsid w:val="003D5E56"/>
    <w:rsid w:val="003D6604"/>
    <w:rsid w:val="003D6A44"/>
    <w:rsid w:val="003D6EC2"/>
    <w:rsid w:val="003D73D9"/>
    <w:rsid w:val="003D77B5"/>
    <w:rsid w:val="003D7F91"/>
    <w:rsid w:val="003E00C7"/>
    <w:rsid w:val="003E0161"/>
    <w:rsid w:val="003E04E3"/>
    <w:rsid w:val="003E07E2"/>
    <w:rsid w:val="003E0826"/>
    <w:rsid w:val="003E0968"/>
    <w:rsid w:val="003E09D6"/>
    <w:rsid w:val="003E1472"/>
    <w:rsid w:val="003E178F"/>
    <w:rsid w:val="003E18F1"/>
    <w:rsid w:val="003E192D"/>
    <w:rsid w:val="003E1B82"/>
    <w:rsid w:val="003E1DB0"/>
    <w:rsid w:val="003E1F96"/>
    <w:rsid w:val="003E2F0D"/>
    <w:rsid w:val="003E3276"/>
    <w:rsid w:val="003E3492"/>
    <w:rsid w:val="003E385C"/>
    <w:rsid w:val="003E3BD7"/>
    <w:rsid w:val="003E51EE"/>
    <w:rsid w:val="003E539F"/>
    <w:rsid w:val="003E5618"/>
    <w:rsid w:val="003E61C4"/>
    <w:rsid w:val="003E7249"/>
    <w:rsid w:val="003E726E"/>
    <w:rsid w:val="003E72D1"/>
    <w:rsid w:val="003E75D2"/>
    <w:rsid w:val="003E7706"/>
    <w:rsid w:val="003E7FEB"/>
    <w:rsid w:val="003F02D5"/>
    <w:rsid w:val="003F11EC"/>
    <w:rsid w:val="003F13F8"/>
    <w:rsid w:val="003F1609"/>
    <w:rsid w:val="003F171D"/>
    <w:rsid w:val="003F199E"/>
    <w:rsid w:val="003F1C41"/>
    <w:rsid w:val="003F2269"/>
    <w:rsid w:val="003F2563"/>
    <w:rsid w:val="003F2916"/>
    <w:rsid w:val="003F2A08"/>
    <w:rsid w:val="003F2E0B"/>
    <w:rsid w:val="003F39CA"/>
    <w:rsid w:val="003F3F36"/>
    <w:rsid w:val="003F6397"/>
    <w:rsid w:val="003F63DF"/>
    <w:rsid w:val="003F6420"/>
    <w:rsid w:val="003F65A2"/>
    <w:rsid w:val="003F6AB2"/>
    <w:rsid w:val="003F6FB8"/>
    <w:rsid w:val="003F7206"/>
    <w:rsid w:val="003F7C84"/>
    <w:rsid w:val="00400107"/>
    <w:rsid w:val="0040070D"/>
    <w:rsid w:val="00401451"/>
    <w:rsid w:val="00401486"/>
    <w:rsid w:val="0040175F"/>
    <w:rsid w:val="00401840"/>
    <w:rsid w:val="00401A85"/>
    <w:rsid w:val="00401D9F"/>
    <w:rsid w:val="00401E63"/>
    <w:rsid w:val="00402568"/>
    <w:rsid w:val="00402F4C"/>
    <w:rsid w:val="00403BF0"/>
    <w:rsid w:val="00404058"/>
    <w:rsid w:val="00404490"/>
    <w:rsid w:val="0040474C"/>
    <w:rsid w:val="00404BDB"/>
    <w:rsid w:val="00405AAD"/>
    <w:rsid w:val="00405F9B"/>
    <w:rsid w:val="0040692F"/>
    <w:rsid w:val="00406D60"/>
    <w:rsid w:val="00406DD6"/>
    <w:rsid w:val="00407018"/>
    <w:rsid w:val="004072C1"/>
    <w:rsid w:val="004077D8"/>
    <w:rsid w:val="00407C14"/>
    <w:rsid w:val="00407D1C"/>
    <w:rsid w:val="00411365"/>
    <w:rsid w:val="00411F1F"/>
    <w:rsid w:val="00411F4C"/>
    <w:rsid w:val="004121A9"/>
    <w:rsid w:val="0041294B"/>
    <w:rsid w:val="0041397F"/>
    <w:rsid w:val="00413AB2"/>
    <w:rsid w:val="00413F90"/>
    <w:rsid w:val="00414C17"/>
    <w:rsid w:val="004152F8"/>
    <w:rsid w:val="00415399"/>
    <w:rsid w:val="004158D0"/>
    <w:rsid w:val="004161CE"/>
    <w:rsid w:val="00417711"/>
    <w:rsid w:val="004179DF"/>
    <w:rsid w:val="0042157A"/>
    <w:rsid w:val="00421669"/>
    <w:rsid w:val="00422925"/>
    <w:rsid w:val="00423551"/>
    <w:rsid w:val="004238ED"/>
    <w:rsid w:val="0042446F"/>
    <w:rsid w:val="00426D57"/>
    <w:rsid w:val="004271C3"/>
    <w:rsid w:val="004271CC"/>
    <w:rsid w:val="00427CD6"/>
    <w:rsid w:val="004302C8"/>
    <w:rsid w:val="0043123E"/>
    <w:rsid w:val="0043152D"/>
    <w:rsid w:val="00431910"/>
    <w:rsid w:val="00432032"/>
    <w:rsid w:val="0043267D"/>
    <w:rsid w:val="00432996"/>
    <w:rsid w:val="0043389B"/>
    <w:rsid w:val="00434272"/>
    <w:rsid w:val="00434621"/>
    <w:rsid w:val="004346E5"/>
    <w:rsid w:val="00434717"/>
    <w:rsid w:val="004350A5"/>
    <w:rsid w:val="00435EBC"/>
    <w:rsid w:val="00435F21"/>
    <w:rsid w:val="00435FF9"/>
    <w:rsid w:val="004366BF"/>
    <w:rsid w:val="00437473"/>
    <w:rsid w:val="00437496"/>
    <w:rsid w:val="00437BBC"/>
    <w:rsid w:val="004401A9"/>
    <w:rsid w:val="004401FE"/>
    <w:rsid w:val="004402C7"/>
    <w:rsid w:val="00440CA1"/>
    <w:rsid w:val="00440CDD"/>
    <w:rsid w:val="00440F4D"/>
    <w:rsid w:val="004410CA"/>
    <w:rsid w:val="00442367"/>
    <w:rsid w:val="0044236D"/>
    <w:rsid w:val="00442A59"/>
    <w:rsid w:val="00443DA8"/>
    <w:rsid w:val="00443F46"/>
    <w:rsid w:val="0044429A"/>
    <w:rsid w:val="00444D10"/>
    <w:rsid w:val="00445A93"/>
    <w:rsid w:val="00445BA0"/>
    <w:rsid w:val="00445CD8"/>
    <w:rsid w:val="0044605D"/>
    <w:rsid w:val="00446169"/>
    <w:rsid w:val="004463F3"/>
    <w:rsid w:val="00446E19"/>
    <w:rsid w:val="004471BF"/>
    <w:rsid w:val="0044732A"/>
    <w:rsid w:val="00450343"/>
    <w:rsid w:val="004503BB"/>
    <w:rsid w:val="00450900"/>
    <w:rsid w:val="00450C92"/>
    <w:rsid w:val="00450CAD"/>
    <w:rsid w:val="00450CEB"/>
    <w:rsid w:val="00451B4D"/>
    <w:rsid w:val="00452069"/>
    <w:rsid w:val="00452189"/>
    <w:rsid w:val="0045223D"/>
    <w:rsid w:val="00452DD4"/>
    <w:rsid w:val="00453660"/>
    <w:rsid w:val="00453884"/>
    <w:rsid w:val="00453CC8"/>
    <w:rsid w:val="0045468F"/>
    <w:rsid w:val="0045586E"/>
    <w:rsid w:val="00455990"/>
    <w:rsid w:val="00455D6E"/>
    <w:rsid w:val="00456035"/>
    <w:rsid w:val="00456576"/>
    <w:rsid w:val="00457313"/>
    <w:rsid w:val="00457A25"/>
    <w:rsid w:val="004601D5"/>
    <w:rsid w:val="004604DB"/>
    <w:rsid w:val="00460AA5"/>
    <w:rsid w:val="00460C24"/>
    <w:rsid w:val="00460C93"/>
    <w:rsid w:val="00460ED1"/>
    <w:rsid w:val="004612C5"/>
    <w:rsid w:val="0046158C"/>
    <w:rsid w:val="004616E7"/>
    <w:rsid w:val="00461BA8"/>
    <w:rsid w:val="0046219C"/>
    <w:rsid w:val="004622F7"/>
    <w:rsid w:val="004623E9"/>
    <w:rsid w:val="00462CE1"/>
    <w:rsid w:val="00462E6C"/>
    <w:rsid w:val="00462FC3"/>
    <w:rsid w:val="0046379D"/>
    <w:rsid w:val="00463BE6"/>
    <w:rsid w:val="00463F55"/>
    <w:rsid w:val="00464CE4"/>
    <w:rsid w:val="00464DAB"/>
    <w:rsid w:val="0046586E"/>
    <w:rsid w:val="00465A23"/>
    <w:rsid w:val="00465B38"/>
    <w:rsid w:val="004666F6"/>
    <w:rsid w:val="00467067"/>
    <w:rsid w:val="0046770C"/>
    <w:rsid w:val="004677CF"/>
    <w:rsid w:val="004705CF"/>
    <w:rsid w:val="004707B5"/>
    <w:rsid w:val="004709E5"/>
    <w:rsid w:val="00470BDB"/>
    <w:rsid w:val="00470C6C"/>
    <w:rsid w:val="00470DA1"/>
    <w:rsid w:val="00470F7B"/>
    <w:rsid w:val="00471043"/>
    <w:rsid w:val="004712C2"/>
    <w:rsid w:val="004714A0"/>
    <w:rsid w:val="004724B5"/>
    <w:rsid w:val="00472524"/>
    <w:rsid w:val="00472690"/>
    <w:rsid w:val="004728FE"/>
    <w:rsid w:val="00472944"/>
    <w:rsid w:val="00472A2A"/>
    <w:rsid w:val="00472AA3"/>
    <w:rsid w:val="00472B21"/>
    <w:rsid w:val="00472F38"/>
    <w:rsid w:val="00473023"/>
    <w:rsid w:val="004730A1"/>
    <w:rsid w:val="004736D8"/>
    <w:rsid w:val="004743A3"/>
    <w:rsid w:val="00474604"/>
    <w:rsid w:val="0047464E"/>
    <w:rsid w:val="00474ADA"/>
    <w:rsid w:val="00474FA7"/>
    <w:rsid w:val="00475325"/>
    <w:rsid w:val="0047538E"/>
    <w:rsid w:val="0047552C"/>
    <w:rsid w:val="004755DF"/>
    <w:rsid w:val="00475847"/>
    <w:rsid w:val="00475CF9"/>
    <w:rsid w:val="00476133"/>
    <w:rsid w:val="00476C87"/>
    <w:rsid w:val="00477249"/>
    <w:rsid w:val="0048020B"/>
    <w:rsid w:val="004804B5"/>
    <w:rsid w:val="00480DC2"/>
    <w:rsid w:val="00480E34"/>
    <w:rsid w:val="004810FE"/>
    <w:rsid w:val="004817F5"/>
    <w:rsid w:val="0048186F"/>
    <w:rsid w:val="00481A6F"/>
    <w:rsid w:val="00481B94"/>
    <w:rsid w:val="00482E5B"/>
    <w:rsid w:val="00482F6F"/>
    <w:rsid w:val="0048353B"/>
    <w:rsid w:val="004837A7"/>
    <w:rsid w:val="00483AD3"/>
    <w:rsid w:val="00484111"/>
    <w:rsid w:val="00484972"/>
    <w:rsid w:val="004849FD"/>
    <w:rsid w:val="00484A84"/>
    <w:rsid w:val="00484CA5"/>
    <w:rsid w:val="00484CFD"/>
    <w:rsid w:val="00484DAF"/>
    <w:rsid w:val="00484E3F"/>
    <w:rsid w:val="00485601"/>
    <w:rsid w:val="0048577B"/>
    <w:rsid w:val="0048622F"/>
    <w:rsid w:val="0048646E"/>
    <w:rsid w:val="0048677C"/>
    <w:rsid w:val="00486B64"/>
    <w:rsid w:val="004873A9"/>
    <w:rsid w:val="00487648"/>
    <w:rsid w:val="004878AB"/>
    <w:rsid w:val="00487C68"/>
    <w:rsid w:val="00487D62"/>
    <w:rsid w:val="00487D98"/>
    <w:rsid w:val="00487DFD"/>
    <w:rsid w:val="00487F02"/>
    <w:rsid w:val="00490033"/>
    <w:rsid w:val="00490B46"/>
    <w:rsid w:val="0049120C"/>
    <w:rsid w:val="004916E6"/>
    <w:rsid w:val="004923CC"/>
    <w:rsid w:val="00492635"/>
    <w:rsid w:val="0049295F"/>
    <w:rsid w:val="00492A7D"/>
    <w:rsid w:val="00492D1D"/>
    <w:rsid w:val="00492F98"/>
    <w:rsid w:val="004936D5"/>
    <w:rsid w:val="00493E95"/>
    <w:rsid w:val="00494047"/>
    <w:rsid w:val="00494B25"/>
    <w:rsid w:val="004952C4"/>
    <w:rsid w:val="004954AE"/>
    <w:rsid w:val="00495CFE"/>
    <w:rsid w:val="00496052"/>
    <w:rsid w:val="004964B0"/>
    <w:rsid w:val="00496862"/>
    <w:rsid w:val="00496A2B"/>
    <w:rsid w:val="0049734F"/>
    <w:rsid w:val="004973EA"/>
    <w:rsid w:val="00497A0D"/>
    <w:rsid w:val="00497FBA"/>
    <w:rsid w:val="004A08D3"/>
    <w:rsid w:val="004A0B24"/>
    <w:rsid w:val="004A14DA"/>
    <w:rsid w:val="004A18A8"/>
    <w:rsid w:val="004A1A0C"/>
    <w:rsid w:val="004A2007"/>
    <w:rsid w:val="004A2571"/>
    <w:rsid w:val="004A263E"/>
    <w:rsid w:val="004A2856"/>
    <w:rsid w:val="004A2F7E"/>
    <w:rsid w:val="004A3035"/>
    <w:rsid w:val="004A31A7"/>
    <w:rsid w:val="004A3B05"/>
    <w:rsid w:val="004A3C33"/>
    <w:rsid w:val="004A47E1"/>
    <w:rsid w:val="004A4DD2"/>
    <w:rsid w:val="004A5871"/>
    <w:rsid w:val="004A5CE1"/>
    <w:rsid w:val="004A6D60"/>
    <w:rsid w:val="004A6D95"/>
    <w:rsid w:val="004A7028"/>
    <w:rsid w:val="004A718B"/>
    <w:rsid w:val="004A71A7"/>
    <w:rsid w:val="004A721C"/>
    <w:rsid w:val="004A7E3A"/>
    <w:rsid w:val="004B00E1"/>
    <w:rsid w:val="004B060A"/>
    <w:rsid w:val="004B08BE"/>
    <w:rsid w:val="004B0C8E"/>
    <w:rsid w:val="004B0F03"/>
    <w:rsid w:val="004B0F42"/>
    <w:rsid w:val="004B1730"/>
    <w:rsid w:val="004B2041"/>
    <w:rsid w:val="004B2243"/>
    <w:rsid w:val="004B25F8"/>
    <w:rsid w:val="004B270B"/>
    <w:rsid w:val="004B2DC8"/>
    <w:rsid w:val="004B3357"/>
    <w:rsid w:val="004B366F"/>
    <w:rsid w:val="004B3D68"/>
    <w:rsid w:val="004B3FFF"/>
    <w:rsid w:val="004B50BE"/>
    <w:rsid w:val="004B5101"/>
    <w:rsid w:val="004B6883"/>
    <w:rsid w:val="004B6E50"/>
    <w:rsid w:val="004B7407"/>
    <w:rsid w:val="004B7560"/>
    <w:rsid w:val="004B770C"/>
    <w:rsid w:val="004C00B9"/>
    <w:rsid w:val="004C085B"/>
    <w:rsid w:val="004C0CF3"/>
    <w:rsid w:val="004C193F"/>
    <w:rsid w:val="004C1CD0"/>
    <w:rsid w:val="004C3143"/>
    <w:rsid w:val="004C3300"/>
    <w:rsid w:val="004C33EC"/>
    <w:rsid w:val="004C36DB"/>
    <w:rsid w:val="004C38B5"/>
    <w:rsid w:val="004C39D3"/>
    <w:rsid w:val="004C3E2C"/>
    <w:rsid w:val="004C3F34"/>
    <w:rsid w:val="004C4165"/>
    <w:rsid w:val="004C447A"/>
    <w:rsid w:val="004C45F7"/>
    <w:rsid w:val="004C4C80"/>
    <w:rsid w:val="004C5F87"/>
    <w:rsid w:val="004C6472"/>
    <w:rsid w:val="004C6B88"/>
    <w:rsid w:val="004C6E93"/>
    <w:rsid w:val="004C717D"/>
    <w:rsid w:val="004C7D4A"/>
    <w:rsid w:val="004D0558"/>
    <w:rsid w:val="004D0AF0"/>
    <w:rsid w:val="004D0BF4"/>
    <w:rsid w:val="004D0C36"/>
    <w:rsid w:val="004D0CD2"/>
    <w:rsid w:val="004D1034"/>
    <w:rsid w:val="004D21A3"/>
    <w:rsid w:val="004D2CE5"/>
    <w:rsid w:val="004D2DB5"/>
    <w:rsid w:val="004D3614"/>
    <w:rsid w:val="004D3DF7"/>
    <w:rsid w:val="004D5216"/>
    <w:rsid w:val="004D5504"/>
    <w:rsid w:val="004D6DF4"/>
    <w:rsid w:val="004D6FF7"/>
    <w:rsid w:val="004D77EB"/>
    <w:rsid w:val="004D781B"/>
    <w:rsid w:val="004D7B0B"/>
    <w:rsid w:val="004E02B0"/>
    <w:rsid w:val="004E2A26"/>
    <w:rsid w:val="004E2AD9"/>
    <w:rsid w:val="004E3440"/>
    <w:rsid w:val="004E3906"/>
    <w:rsid w:val="004E4088"/>
    <w:rsid w:val="004E4C30"/>
    <w:rsid w:val="004E53A3"/>
    <w:rsid w:val="004E628E"/>
    <w:rsid w:val="004E6A2B"/>
    <w:rsid w:val="004E6FBD"/>
    <w:rsid w:val="004E71B1"/>
    <w:rsid w:val="004E74A6"/>
    <w:rsid w:val="004E74BA"/>
    <w:rsid w:val="004E76F5"/>
    <w:rsid w:val="004E7B3B"/>
    <w:rsid w:val="004F06E3"/>
    <w:rsid w:val="004F08AB"/>
    <w:rsid w:val="004F0913"/>
    <w:rsid w:val="004F0D41"/>
    <w:rsid w:val="004F0E41"/>
    <w:rsid w:val="004F2089"/>
    <w:rsid w:val="004F2923"/>
    <w:rsid w:val="004F416A"/>
    <w:rsid w:val="004F4FBF"/>
    <w:rsid w:val="004F5438"/>
    <w:rsid w:val="004F54E4"/>
    <w:rsid w:val="004F57B2"/>
    <w:rsid w:val="004F644F"/>
    <w:rsid w:val="004F72DD"/>
    <w:rsid w:val="004F744D"/>
    <w:rsid w:val="004F799F"/>
    <w:rsid w:val="004F7A83"/>
    <w:rsid w:val="005001D8"/>
    <w:rsid w:val="00500245"/>
    <w:rsid w:val="005009F5"/>
    <w:rsid w:val="00500DE0"/>
    <w:rsid w:val="005027E0"/>
    <w:rsid w:val="00502CFD"/>
    <w:rsid w:val="00502FD4"/>
    <w:rsid w:val="00503DAA"/>
    <w:rsid w:val="00504848"/>
    <w:rsid w:val="00505533"/>
    <w:rsid w:val="00505A31"/>
    <w:rsid w:val="00505F1D"/>
    <w:rsid w:val="0050689E"/>
    <w:rsid w:val="005068CE"/>
    <w:rsid w:val="00506B5F"/>
    <w:rsid w:val="00506E45"/>
    <w:rsid w:val="00507711"/>
    <w:rsid w:val="00507A3F"/>
    <w:rsid w:val="005106B7"/>
    <w:rsid w:val="0051075D"/>
    <w:rsid w:val="00510C41"/>
    <w:rsid w:val="0051107B"/>
    <w:rsid w:val="005110CA"/>
    <w:rsid w:val="005110F4"/>
    <w:rsid w:val="00512235"/>
    <w:rsid w:val="005122A5"/>
    <w:rsid w:val="00512584"/>
    <w:rsid w:val="00512AFD"/>
    <w:rsid w:val="00512D11"/>
    <w:rsid w:val="00512F6B"/>
    <w:rsid w:val="005131B0"/>
    <w:rsid w:val="00513E59"/>
    <w:rsid w:val="0051483E"/>
    <w:rsid w:val="00514D97"/>
    <w:rsid w:val="00515530"/>
    <w:rsid w:val="0051560C"/>
    <w:rsid w:val="00515E77"/>
    <w:rsid w:val="005166AA"/>
    <w:rsid w:val="005216B9"/>
    <w:rsid w:val="00521CD7"/>
    <w:rsid w:val="00522FDA"/>
    <w:rsid w:val="0052324A"/>
    <w:rsid w:val="00523264"/>
    <w:rsid w:val="0052408C"/>
    <w:rsid w:val="005242CB"/>
    <w:rsid w:val="0052465B"/>
    <w:rsid w:val="00524B6E"/>
    <w:rsid w:val="00524E38"/>
    <w:rsid w:val="0052527F"/>
    <w:rsid w:val="00525689"/>
    <w:rsid w:val="00525A34"/>
    <w:rsid w:val="00525F9A"/>
    <w:rsid w:val="00526268"/>
    <w:rsid w:val="00526617"/>
    <w:rsid w:val="00526640"/>
    <w:rsid w:val="00526DCD"/>
    <w:rsid w:val="00527A2F"/>
    <w:rsid w:val="00527BEE"/>
    <w:rsid w:val="00527C68"/>
    <w:rsid w:val="00527FD0"/>
    <w:rsid w:val="0053052D"/>
    <w:rsid w:val="0053072C"/>
    <w:rsid w:val="00530BF4"/>
    <w:rsid w:val="00530DE6"/>
    <w:rsid w:val="0053121C"/>
    <w:rsid w:val="005314E0"/>
    <w:rsid w:val="005316A2"/>
    <w:rsid w:val="005317FA"/>
    <w:rsid w:val="005319F0"/>
    <w:rsid w:val="00532134"/>
    <w:rsid w:val="005323FD"/>
    <w:rsid w:val="005324F5"/>
    <w:rsid w:val="005325D8"/>
    <w:rsid w:val="00532B81"/>
    <w:rsid w:val="00533187"/>
    <w:rsid w:val="00533377"/>
    <w:rsid w:val="005339D9"/>
    <w:rsid w:val="0053467A"/>
    <w:rsid w:val="005346A4"/>
    <w:rsid w:val="005346D7"/>
    <w:rsid w:val="00534A36"/>
    <w:rsid w:val="00534D6D"/>
    <w:rsid w:val="00535366"/>
    <w:rsid w:val="00535D82"/>
    <w:rsid w:val="00536F72"/>
    <w:rsid w:val="00536FEF"/>
    <w:rsid w:val="00537E20"/>
    <w:rsid w:val="00540465"/>
    <w:rsid w:val="00541725"/>
    <w:rsid w:val="00541768"/>
    <w:rsid w:val="00542801"/>
    <w:rsid w:val="00542815"/>
    <w:rsid w:val="00542967"/>
    <w:rsid w:val="00542E55"/>
    <w:rsid w:val="00542FB9"/>
    <w:rsid w:val="00543154"/>
    <w:rsid w:val="005433BE"/>
    <w:rsid w:val="00543AFC"/>
    <w:rsid w:val="005442C0"/>
    <w:rsid w:val="005443C5"/>
    <w:rsid w:val="00545534"/>
    <w:rsid w:val="00545648"/>
    <w:rsid w:val="00545838"/>
    <w:rsid w:val="00545C00"/>
    <w:rsid w:val="00545E1E"/>
    <w:rsid w:val="00546872"/>
    <w:rsid w:val="005475E3"/>
    <w:rsid w:val="00547640"/>
    <w:rsid w:val="00547963"/>
    <w:rsid w:val="00547B6D"/>
    <w:rsid w:val="00547EF6"/>
    <w:rsid w:val="005505C8"/>
    <w:rsid w:val="0055096E"/>
    <w:rsid w:val="00550C85"/>
    <w:rsid w:val="00550CF7"/>
    <w:rsid w:val="00550DEF"/>
    <w:rsid w:val="00550E7D"/>
    <w:rsid w:val="00550F0A"/>
    <w:rsid w:val="00552F31"/>
    <w:rsid w:val="00552F78"/>
    <w:rsid w:val="00553308"/>
    <w:rsid w:val="00553EE4"/>
    <w:rsid w:val="00554FD5"/>
    <w:rsid w:val="00555356"/>
    <w:rsid w:val="005553C5"/>
    <w:rsid w:val="00555DF3"/>
    <w:rsid w:val="0055618D"/>
    <w:rsid w:val="0055653E"/>
    <w:rsid w:val="00556542"/>
    <w:rsid w:val="00556E21"/>
    <w:rsid w:val="00556F8A"/>
    <w:rsid w:val="005578E9"/>
    <w:rsid w:val="00560504"/>
    <w:rsid w:val="00560A58"/>
    <w:rsid w:val="00561496"/>
    <w:rsid w:val="00561D33"/>
    <w:rsid w:val="005626B6"/>
    <w:rsid w:val="00562A81"/>
    <w:rsid w:val="00563BCF"/>
    <w:rsid w:val="005648AA"/>
    <w:rsid w:val="005651E9"/>
    <w:rsid w:val="005658B0"/>
    <w:rsid w:val="00565AB3"/>
    <w:rsid w:val="00566506"/>
    <w:rsid w:val="00566C67"/>
    <w:rsid w:val="00566D17"/>
    <w:rsid w:val="005670B8"/>
    <w:rsid w:val="00567CD0"/>
    <w:rsid w:val="00567DE3"/>
    <w:rsid w:val="00571393"/>
    <w:rsid w:val="005713B8"/>
    <w:rsid w:val="00571489"/>
    <w:rsid w:val="0057173C"/>
    <w:rsid w:val="00572D5D"/>
    <w:rsid w:val="005731B9"/>
    <w:rsid w:val="00573979"/>
    <w:rsid w:val="00573A2D"/>
    <w:rsid w:val="00573A2E"/>
    <w:rsid w:val="00574885"/>
    <w:rsid w:val="005753E5"/>
    <w:rsid w:val="005755AC"/>
    <w:rsid w:val="00575D16"/>
    <w:rsid w:val="0057647F"/>
    <w:rsid w:val="0057658F"/>
    <w:rsid w:val="00576CE6"/>
    <w:rsid w:val="00577749"/>
    <w:rsid w:val="00577DF2"/>
    <w:rsid w:val="00577EF7"/>
    <w:rsid w:val="0058006E"/>
    <w:rsid w:val="00580A23"/>
    <w:rsid w:val="00580B4A"/>
    <w:rsid w:val="00580CA8"/>
    <w:rsid w:val="005810C3"/>
    <w:rsid w:val="005812DC"/>
    <w:rsid w:val="00581C88"/>
    <w:rsid w:val="00581DDB"/>
    <w:rsid w:val="005823C3"/>
    <w:rsid w:val="00582A32"/>
    <w:rsid w:val="005832DD"/>
    <w:rsid w:val="00583BD9"/>
    <w:rsid w:val="00584EB1"/>
    <w:rsid w:val="0058566A"/>
    <w:rsid w:val="0058617F"/>
    <w:rsid w:val="00586256"/>
    <w:rsid w:val="00586B30"/>
    <w:rsid w:val="00586BAD"/>
    <w:rsid w:val="00586CD4"/>
    <w:rsid w:val="0059106E"/>
    <w:rsid w:val="00591120"/>
    <w:rsid w:val="00591251"/>
    <w:rsid w:val="00591916"/>
    <w:rsid w:val="0059197A"/>
    <w:rsid w:val="00592333"/>
    <w:rsid w:val="005924EE"/>
    <w:rsid w:val="00592638"/>
    <w:rsid w:val="00592D1B"/>
    <w:rsid w:val="00593DFE"/>
    <w:rsid w:val="00593EB6"/>
    <w:rsid w:val="0059528E"/>
    <w:rsid w:val="00595A00"/>
    <w:rsid w:val="00596172"/>
    <w:rsid w:val="00596373"/>
    <w:rsid w:val="00596408"/>
    <w:rsid w:val="0059737A"/>
    <w:rsid w:val="00597437"/>
    <w:rsid w:val="0059776D"/>
    <w:rsid w:val="005A0CE6"/>
    <w:rsid w:val="005A0EE9"/>
    <w:rsid w:val="005A0F38"/>
    <w:rsid w:val="005A12E0"/>
    <w:rsid w:val="005A12E8"/>
    <w:rsid w:val="005A130B"/>
    <w:rsid w:val="005A16AA"/>
    <w:rsid w:val="005A16B2"/>
    <w:rsid w:val="005A1D78"/>
    <w:rsid w:val="005A2196"/>
    <w:rsid w:val="005A2569"/>
    <w:rsid w:val="005A2A63"/>
    <w:rsid w:val="005A335D"/>
    <w:rsid w:val="005A368B"/>
    <w:rsid w:val="005A3C91"/>
    <w:rsid w:val="005A4D7D"/>
    <w:rsid w:val="005A56E2"/>
    <w:rsid w:val="005A587C"/>
    <w:rsid w:val="005A5CE1"/>
    <w:rsid w:val="005A63CA"/>
    <w:rsid w:val="005A799A"/>
    <w:rsid w:val="005A7BC9"/>
    <w:rsid w:val="005A7F33"/>
    <w:rsid w:val="005B0719"/>
    <w:rsid w:val="005B072B"/>
    <w:rsid w:val="005B1413"/>
    <w:rsid w:val="005B1460"/>
    <w:rsid w:val="005B1679"/>
    <w:rsid w:val="005B1880"/>
    <w:rsid w:val="005B1D2C"/>
    <w:rsid w:val="005B2B5E"/>
    <w:rsid w:val="005B34D9"/>
    <w:rsid w:val="005B4510"/>
    <w:rsid w:val="005B5608"/>
    <w:rsid w:val="005B5763"/>
    <w:rsid w:val="005B5F4F"/>
    <w:rsid w:val="005B5FDC"/>
    <w:rsid w:val="005B61E8"/>
    <w:rsid w:val="005B6ACB"/>
    <w:rsid w:val="005B6D84"/>
    <w:rsid w:val="005C0047"/>
    <w:rsid w:val="005C02B5"/>
    <w:rsid w:val="005C0BD8"/>
    <w:rsid w:val="005C1566"/>
    <w:rsid w:val="005C1751"/>
    <w:rsid w:val="005C17B6"/>
    <w:rsid w:val="005C1950"/>
    <w:rsid w:val="005C21CC"/>
    <w:rsid w:val="005C3FCF"/>
    <w:rsid w:val="005C4282"/>
    <w:rsid w:val="005C45D4"/>
    <w:rsid w:val="005C4D4B"/>
    <w:rsid w:val="005C6125"/>
    <w:rsid w:val="005C6D61"/>
    <w:rsid w:val="005C70E8"/>
    <w:rsid w:val="005C7613"/>
    <w:rsid w:val="005C7B76"/>
    <w:rsid w:val="005D03EB"/>
    <w:rsid w:val="005D049B"/>
    <w:rsid w:val="005D081C"/>
    <w:rsid w:val="005D20B3"/>
    <w:rsid w:val="005D241C"/>
    <w:rsid w:val="005D2481"/>
    <w:rsid w:val="005D3D3B"/>
    <w:rsid w:val="005D4032"/>
    <w:rsid w:val="005D4EE4"/>
    <w:rsid w:val="005D508C"/>
    <w:rsid w:val="005D5692"/>
    <w:rsid w:val="005D5AF7"/>
    <w:rsid w:val="005D5E47"/>
    <w:rsid w:val="005D6853"/>
    <w:rsid w:val="005D72C2"/>
    <w:rsid w:val="005E035E"/>
    <w:rsid w:val="005E05D9"/>
    <w:rsid w:val="005E068B"/>
    <w:rsid w:val="005E0EC6"/>
    <w:rsid w:val="005E10D8"/>
    <w:rsid w:val="005E113E"/>
    <w:rsid w:val="005E1210"/>
    <w:rsid w:val="005E262B"/>
    <w:rsid w:val="005E2AF4"/>
    <w:rsid w:val="005E2D23"/>
    <w:rsid w:val="005E2D64"/>
    <w:rsid w:val="005E2FEF"/>
    <w:rsid w:val="005E3278"/>
    <w:rsid w:val="005E3315"/>
    <w:rsid w:val="005E369B"/>
    <w:rsid w:val="005E37F2"/>
    <w:rsid w:val="005E3CE5"/>
    <w:rsid w:val="005E41BF"/>
    <w:rsid w:val="005E4744"/>
    <w:rsid w:val="005E474A"/>
    <w:rsid w:val="005E4E9E"/>
    <w:rsid w:val="005E584D"/>
    <w:rsid w:val="005E59F3"/>
    <w:rsid w:val="005E5FA3"/>
    <w:rsid w:val="005E6002"/>
    <w:rsid w:val="005E606C"/>
    <w:rsid w:val="005E6E5D"/>
    <w:rsid w:val="005E6FC4"/>
    <w:rsid w:val="005E7DD1"/>
    <w:rsid w:val="005F037A"/>
    <w:rsid w:val="005F06E5"/>
    <w:rsid w:val="005F0F41"/>
    <w:rsid w:val="005F1445"/>
    <w:rsid w:val="005F1D82"/>
    <w:rsid w:val="005F359E"/>
    <w:rsid w:val="005F35BD"/>
    <w:rsid w:val="005F39D9"/>
    <w:rsid w:val="005F3C7B"/>
    <w:rsid w:val="005F3FD0"/>
    <w:rsid w:val="005F5075"/>
    <w:rsid w:val="005F535A"/>
    <w:rsid w:val="005F540A"/>
    <w:rsid w:val="005F5900"/>
    <w:rsid w:val="005F5B18"/>
    <w:rsid w:val="005F5D05"/>
    <w:rsid w:val="005F5EB9"/>
    <w:rsid w:val="005F601B"/>
    <w:rsid w:val="005F61BE"/>
    <w:rsid w:val="005F6460"/>
    <w:rsid w:val="005F69EC"/>
    <w:rsid w:val="005F6DA2"/>
    <w:rsid w:val="005F7BFB"/>
    <w:rsid w:val="005F7FEE"/>
    <w:rsid w:val="00600104"/>
    <w:rsid w:val="0060042B"/>
    <w:rsid w:val="00600EB9"/>
    <w:rsid w:val="006031AD"/>
    <w:rsid w:val="00603BB3"/>
    <w:rsid w:val="00603CBA"/>
    <w:rsid w:val="0060405E"/>
    <w:rsid w:val="006046EA"/>
    <w:rsid w:val="00604B1A"/>
    <w:rsid w:val="00604E3B"/>
    <w:rsid w:val="006053EF"/>
    <w:rsid w:val="00605B08"/>
    <w:rsid w:val="00605B6B"/>
    <w:rsid w:val="00605EB9"/>
    <w:rsid w:val="00606265"/>
    <w:rsid w:val="0060636C"/>
    <w:rsid w:val="006065D4"/>
    <w:rsid w:val="00606B15"/>
    <w:rsid w:val="00607A16"/>
    <w:rsid w:val="00607AF4"/>
    <w:rsid w:val="006113B4"/>
    <w:rsid w:val="0061151C"/>
    <w:rsid w:val="0061255C"/>
    <w:rsid w:val="00612C48"/>
    <w:rsid w:val="00613400"/>
    <w:rsid w:val="00613704"/>
    <w:rsid w:val="006137CC"/>
    <w:rsid w:val="00613846"/>
    <w:rsid w:val="00613A65"/>
    <w:rsid w:val="00614AB6"/>
    <w:rsid w:val="00614F23"/>
    <w:rsid w:val="006155E4"/>
    <w:rsid w:val="00615767"/>
    <w:rsid w:val="006157AD"/>
    <w:rsid w:val="006157FB"/>
    <w:rsid w:val="00615805"/>
    <w:rsid w:val="00615A05"/>
    <w:rsid w:val="00615A7E"/>
    <w:rsid w:val="006169D1"/>
    <w:rsid w:val="006179B7"/>
    <w:rsid w:val="00617CAD"/>
    <w:rsid w:val="00620345"/>
    <w:rsid w:val="00621022"/>
    <w:rsid w:val="00621143"/>
    <w:rsid w:val="006213A1"/>
    <w:rsid w:val="00622536"/>
    <w:rsid w:val="00622793"/>
    <w:rsid w:val="006232E5"/>
    <w:rsid w:val="00624953"/>
    <w:rsid w:val="00624F07"/>
    <w:rsid w:val="006255B6"/>
    <w:rsid w:val="006260CB"/>
    <w:rsid w:val="00626439"/>
    <w:rsid w:val="006265A8"/>
    <w:rsid w:val="006267EB"/>
    <w:rsid w:val="00626DBB"/>
    <w:rsid w:val="0062720E"/>
    <w:rsid w:val="00627958"/>
    <w:rsid w:val="0062796A"/>
    <w:rsid w:val="0062797C"/>
    <w:rsid w:val="00627ACF"/>
    <w:rsid w:val="00627C74"/>
    <w:rsid w:val="00627EAA"/>
    <w:rsid w:val="006314E4"/>
    <w:rsid w:val="006316A7"/>
    <w:rsid w:val="00631EB6"/>
    <w:rsid w:val="00631EB9"/>
    <w:rsid w:val="006326C2"/>
    <w:rsid w:val="0063273A"/>
    <w:rsid w:val="00632996"/>
    <w:rsid w:val="00632ACA"/>
    <w:rsid w:val="00632C15"/>
    <w:rsid w:val="0063327F"/>
    <w:rsid w:val="006333AB"/>
    <w:rsid w:val="00633BAF"/>
    <w:rsid w:val="00634CA6"/>
    <w:rsid w:val="00635FFB"/>
    <w:rsid w:val="00636C7D"/>
    <w:rsid w:val="00636E92"/>
    <w:rsid w:val="006408AB"/>
    <w:rsid w:val="00640CAD"/>
    <w:rsid w:val="00641198"/>
    <w:rsid w:val="006415B6"/>
    <w:rsid w:val="006419A9"/>
    <w:rsid w:val="006423EE"/>
    <w:rsid w:val="00642E15"/>
    <w:rsid w:val="00642F14"/>
    <w:rsid w:val="0064313E"/>
    <w:rsid w:val="0064316C"/>
    <w:rsid w:val="006435AC"/>
    <w:rsid w:val="00643D68"/>
    <w:rsid w:val="00644232"/>
    <w:rsid w:val="00644A58"/>
    <w:rsid w:val="00644AD5"/>
    <w:rsid w:val="00645E05"/>
    <w:rsid w:val="00645EB1"/>
    <w:rsid w:val="00645ED8"/>
    <w:rsid w:val="00646C34"/>
    <w:rsid w:val="00646CA9"/>
    <w:rsid w:val="00646CD2"/>
    <w:rsid w:val="00646EA9"/>
    <w:rsid w:val="00646F00"/>
    <w:rsid w:val="006473C9"/>
    <w:rsid w:val="006476B6"/>
    <w:rsid w:val="00647B30"/>
    <w:rsid w:val="00647DFC"/>
    <w:rsid w:val="0065010B"/>
    <w:rsid w:val="00650AA3"/>
    <w:rsid w:val="00650C82"/>
    <w:rsid w:val="00650E3B"/>
    <w:rsid w:val="00651AAC"/>
    <w:rsid w:val="00651C85"/>
    <w:rsid w:val="00652053"/>
    <w:rsid w:val="006529E8"/>
    <w:rsid w:val="00652A58"/>
    <w:rsid w:val="006531C9"/>
    <w:rsid w:val="00654457"/>
    <w:rsid w:val="006545DB"/>
    <w:rsid w:val="006547B5"/>
    <w:rsid w:val="00654B68"/>
    <w:rsid w:val="00655305"/>
    <w:rsid w:val="006558E7"/>
    <w:rsid w:val="00655BC1"/>
    <w:rsid w:val="00656BBA"/>
    <w:rsid w:val="00657866"/>
    <w:rsid w:val="00657A9D"/>
    <w:rsid w:val="006604D5"/>
    <w:rsid w:val="00661468"/>
    <w:rsid w:val="006614D3"/>
    <w:rsid w:val="00661A97"/>
    <w:rsid w:val="00661EE3"/>
    <w:rsid w:val="00661EF7"/>
    <w:rsid w:val="006623FE"/>
    <w:rsid w:val="00662BA5"/>
    <w:rsid w:val="00663198"/>
    <w:rsid w:val="00663E2B"/>
    <w:rsid w:val="006647EB"/>
    <w:rsid w:val="006650D0"/>
    <w:rsid w:val="00665227"/>
    <w:rsid w:val="006656CD"/>
    <w:rsid w:val="006657F8"/>
    <w:rsid w:val="006664F2"/>
    <w:rsid w:val="00666E7B"/>
    <w:rsid w:val="00670A77"/>
    <w:rsid w:val="0067178C"/>
    <w:rsid w:val="006720AC"/>
    <w:rsid w:val="0067264B"/>
    <w:rsid w:val="00672A0A"/>
    <w:rsid w:val="00673355"/>
    <w:rsid w:val="00673F36"/>
    <w:rsid w:val="006741F9"/>
    <w:rsid w:val="00674653"/>
    <w:rsid w:val="006751C1"/>
    <w:rsid w:val="0067549E"/>
    <w:rsid w:val="00675594"/>
    <w:rsid w:val="00675724"/>
    <w:rsid w:val="00675954"/>
    <w:rsid w:val="00675AE9"/>
    <w:rsid w:val="00675CFB"/>
    <w:rsid w:val="006766A4"/>
    <w:rsid w:val="006766E1"/>
    <w:rsid w:val="00676AAB"/>
    <w:rsid w:val="006774B1"/>
    <w:rsid w:val="0067762A"/>
    <w:rsid w:val="00677A50"/>
    <w:rsid w:val="00677C9E"/>
    <w:rsid w:val="00677CBC"/>
    <w:rsid w:val="00677F0E"/>
    <w:rsid w:val="006825E1"/>
    <w:rsid w:val="00683133"/>
    <w:rsid w:val="0068317A"/>
    <w:rsid w:val="006831D7"/>
    <w:rsid w:val="00683214"/>
    <w:rsid w:val="00683BC2"/>
    <w:rsid w:val="006842FD"/>
    <w:rsid w:val="00684A59"/>
    <w:rsid w:val="00685812"/>
    <w:rsid w:val="00685B7B"/>
    <w:rsid w:val="0068610C"/>
    <w:rsid w:val="006861B5"/>
    <w:rsid w:val="00686282"/>
    <w:rsid w:val="0068656A"/>
    <w:rsid w:val="006867EE"/>
    <w:rsid w:val="00686F47"/>
    <w:rsid w:val="00687016"/>
    <w:rsid w:val="00687264"/>
    <w:rsid w:val="00687ECA"/>
    <w:rsid w:val="00690DE2"/>
    <w:rsid w:val="00691180"/>
    <w:rsid w:val="0069149A"/>
    <w:rsid w:val="0069174E"/>
    <w:rsid w:val="00691D84"/>
    <w:rsid w:val="00692749"/>
    <w:rsid w:val="00692969"/>
    <w:rsid w:val="00692C1F"/>
    <w:rsid w:val="00692F9F"/>
    <w:rsid w:val="00693077"/>
    <w:rsid w:val="00693581"/>
    <w:rsid w:val="0069360A"/>
    <w:rsid w:val="0069387E"/>
    <w:rsid w:val="00694E6A"/>
    <w:rsid w:val="006951EE"/>
    <w:rsid w:val="0069587A"/>
    <w:rsid w:val="0069594F"/>
    <w:rsid w:val="006959FC"/>
    <w:rsid w:val="00695A33"/>
    <w:rsid w:val="00695A47"/>
    <w:rsid w:val="00696230"/>
    <w:rsid w:val="006963F3"/>
    <w:rsid w:val="00696844"/>
    <w:rsid w:val="00696935"/>
    <w:rsid w:val="00696C75"/>
    <w:rsid w:val="00697411"/>
    <w:rsid w:val="00697574"/>
    <w:rsid w:val="00697D63"/>
    <w:rsid w:val="006A0366"/>
    <w:rsid w:val="006A0652"/>
    <w:rsid w:val="006A07BA"/>
    <w:rsid w:val="006A0EF9"/>
    <w:rsid w:val="006A137A"/>
    <w:rsid w:val="006A155C"/>
    <w:rsid w:val="006A1F67"/>
    <w:rsid w:val="006A205F"/>
    <w:rsid w:val="006A2698"/>
    <w:rsid w:val="006A2B23"/>
    <w:rsid w:val="006A2D2C"/>
    <w:rsid w:val="006A2F4D"/>
    <w:rsid w:val="006A3006"/>
    <w:rsid w:val="006A344A"/>
    <w:rsid w:val="006A3606"/>
    <w:rsid w:val="006A3B40"/>
    <w:rsid w:val="006A4021"/>
    <w:rsid w:val="006A49C0"/>
    <w:rsid w:val="006A4A20"/>
    <w:rsid w:val="006A5110"/>
    <w:rsid w:val="006A59F0"/>
    <w:rsid w:val="006A5AC4"/>
    <w:rsid w:val="006A5EC5"/>
    <w:rsid w:val="006A64C4"/>
    <w:rsid w:val="006A6B2D"/>
    <w:rsid w:val="006A6B5A"/>
    <w:rsid w:val="006A7BA4"/>
    <w:rsid w:val="006A7D56"/>
    <w:rsid w:val="006A7EB8"/>
    <w:rsid w:val="006B024E"/>
    <w:rsid w:val="006B03FF"/>
    <w:rsid w:val="006B0877"/>
    <w:rsid w:val="006B0D6C"/>
    <w:rsid w:val="006B0F68"/>
    <w:rsid w:val="006B1849"/>
    <w:rsid w:val="006B1A4E"/>
    <w:rsid w:val="006B1DA0"/>
    <w:rsid w:val="006B26FA"/>
    <w:rsid w:val="006B2AD9"/>
    <w:rsid w:val="006B3880"/>
    <w:rsid w:val="006B3CA7"/>
    <w:rsid w:val="006B4466"/>
    <w:rsid w:val="006B46AA"/>
    <w:rsid w:val="006B53B7"/>
    <w:rsid w:val="006B5A88"/>
    <w:rsid w:val="006B5CB9"/>
    <w:rsid w:val="006B5D43"/>
    <w:rsid w:val="006B5FDB"/>
    <w:rsid w:val="006B6694"/>
    <w:rsid w:val="006B69F4"/>
    <w:rsid w:val="006B6E11"/>
    <w:rsid w:val="006B7840"/>
    <w:rsid w:val="006B797F"/>
    <w:rsid w:val="006C0510"/>
    <w:rsid w:val="006C0A7B"/>
    <w:rsid w:val="006C1907"/>
    <w:rsid w:val="006C1BFE"/>
    <w:rsid w:val="006C2417"/>
    <w:rsid w:val="006C2528"/>
    <w:rsid w:val="006C267F"/>
    <w:rsid w:val="006C2AEF"/>
    <w:rsid w:val="006C2E85"/>
    <w:rsid w:val="006C36A4"/>
    <w:rsid w:val="006C36AD"/>
    <w:rsid w:val="006C3761"/>
    <w:rsid w:val="006C4C79"/>
    <w:rsid w:val="006C5907"/>
    <w:rsid w:val="006C5B67"/>
    <w:rsid w:val="006C5D23"/>
    <w:rsid w:val="006C613B"/>
    <w:rsid w:val="006C636E"/>
    <w:rsid w:val="006C6AB3"/>
    <w:rsid w:val="006C7804"/>
    <w:rsid w:val="006C7B3D"/>
    <w:rsid w:val="006C7F31"/>
    <w:rsid w:val="006D0048"/>
    <w:rsid w:val="006D0BDF"/>
    <w:rsid w:val="006D0C95"/>
    <w:rsid w:val="006D11A1"/>
    <w:rsid w:val="006D1A73"/>
    <w:rsid w:val="006D211A"/>
    <w:rsid w:val="006D2369"/>
    <w:rsid w:val="006D2489"/>
    <w:rsid w:val="006D25A9"/>
    <w:rsid w:val="006D2ACE"/>
    <w:rsid w:val="006D3A3C"/>
    <w:rsid w:val="006D3AF5"/>
    <w:rsid w:val="006D444E"/>
    <w:rsid w:val="006D47A9"/>
    <w:rsid w:val="006D4BAC"/>
    <w:rsid w:val="006D4E44"/>
    <w:rsid w:val="006D5200"/>
    <w:rsid w:val="006D5330"/>
    <w:rsid w:val="006D7091"/>
    <w:rsid w:val="006E099A"/>
    <w:rsid w:val="006E0DFD"/>
    <w:rsid w:val="006E179D"/>
    <w:rsid w:val="006E1C6C"/>
    <w:rsid w:val="006E2244"/>
    <w:rsid w:val="006E2B0D"/>
    <w:rsid w:val="006E30D6"/>
    <w:rsid w:val="006E328B"/>
    <w:rsid w:val="006E35EB"/>
    <w:rsid w:val="006E38C0"/>
    <w:rsid w:val="006E3B1E"/>
    <w:rsid w:val="006E4181"/>
    <w:rsid w:val="006E44D1"/>
    <w:rsid w:val="006E49E9"/>
    <w:rsid w:val="006E4B77"/>
    <w:rsid w:val="006E4CC1"/>
    <w:rsid w:val="006E560F"/>
    <w:rsid w:val="006E591A"/>
    <w:rsid w:val="006E5991"/>
    <w:rsid w:val="006E5BE6"/>
    <w:rsid w:val="006E5D13"/>
    <w:rsid w:val="006E6003"/>
    <w:rsid w:val="006E6344"/>
    <w:rsid w:val="006E657B"/>
    <w:rsid w:val="006E68A0"/>
    <w:rsid w:val="006E70E1"/>
    <w:rsid w:val="006E72F7"/>
    <w:rsid w:val="006E77B6"/>
    <w:rsid w:val="006E7E92"/>
    <w:rsid w:val="006E7EDC"/>
    <w:rsid w:val="006F029B"/>
    <w:rsid w:val="006F0CA4"/>
    <w:rsid w:val="006F0EEE"/>
    <w:rsid w:val="006F12B8"/>
    <w:rsid w:val="006F1B68"/>
    <w:rsid w:val="006F230D"/>
    <w:rsid w:val="006F2627"/>
    <w:rsid w:val="006F29B5"/>
    <w:rsid w:val="006F2A01"/>
    <w:rsid w:val="006F3022"/>
    <w:rsid w:val="006F30EA"/>
    <w:rsid w:val="006F3310"/>
    <w:rsid w:val="006F3672"/>
    <w:rsid w:val="006F465C"/>
    <w:rsid w:val="006F4BBC"/>
    <w:rsid w:val="006F6007"/>
    <w:rsid w:val="006F6061"/>
    <w:rsid w:val="006F62BA"/>
    <w:rsid w:val="006F6D65"/>
    <w:rsid w:val="006F6DDC"/>
    <w:rsid w:val="006F7484"/>
    <w:rsid w:val="006F7E3E"/>
    <w:rsid w:val="00700499"/>
    <w:rsid w:val="007014A5"/>
    <w:rsid w:val="00703495"/>
    <w:rsid w:val="00703699"/>
    <w:rsid w:val="00703726"/>
    <w:rsid w:val="00703D64"/>
    <w:rsid w:val="007044AA"/>
    <w:rsid w:val="007049E2"/>
    <w:rsid w:val="00704BAA"/>
    <w:rsid w:val="007053E7"/>
    <w:rsid w:val="007061AE"/>
    <w:rsid w:val="007065D9"/>
    <w:rsid w:val="0070695A"/>
    <w:rsid w:val="00707135"/>
    <w:rsid w:val="007073A0"/>
    <w:rsid w:val="007075C4"/>
    <w:rsid w:val="007077B5"/>
    <w:rsid w:val="00707810"/>
    <w:rsid w:val="00707FA7"/>
    <w:rsid w:val="00708F84"/>
    <w:rsid w:val="00710937"/>
    <w:rsid w:val="0071118A"/>
    <w:rsid w:val="00712A85"/>
    <w:rsid w:val="00712CD5"/>
    <w:rsid w:val="007136BA"/>
    <w:rsid w:val="00713C36"/>
    <w:rsid w:val="00713D13"/>
    <w:rsid w:val="00713EE6"/>
    <w:rsid w:val="007145B2"/>
    <w:rsid w:val="007148D4"/>
    <w:rsid w:val="00714938"/>
    <w:rsid w:val="007158F6"/>
    <w:rsid w:val="0071597C"/>
    <w:rsid w:val="007169E0"/>
    <w:rsid w:val="0072001F"/>
    <w:rsid w:val="00720176"/>
    <w:rsid w:val="007207C7"/>
    <w:rsid w:val="00720FFF"/>
    <w:rsid w:val="0072179C"/>
    <w:rsid w:val="0072204B"/>
    <w:rsid w:val="0072224B"/>
    <w:rsid w:val="00722C5A"/>
    <w:rsid w:val="00722D14"/>
    <w:rsid w:val="00722E36"/>
    <w:rsid w:val="007230DD"/>
    <w:rsid w:val="00723353"/>
    <w:rsid w:val="007233B3"/>
    <w:rsid w:val="007240FD"/>
    <w:rsid w:val="007247C2"/>
    <w:rsid w:val="00724D66"/>
    <w:rsid w:val="007257A0"/>
    <w:rsid w:val="00725A7F"/>
    <w:rsid w:val="00725FC5"/>
    <w:rsid w:val="007263C4"/>
    <w:rsid w:val="0072712F"/>
    <w:rsid w:val="007273BD"/>
    <w:rsid w:val="0072746F"/>
    <w:rsid w:val="00730098"/>
    <w:rsid w:val="007300D9"/>
    <w:rsid w:val="0073026A"/>
    <w:rsid w:val="00730530"/>
    <w:rsid w:val="0073055F"/>
    <w:rsid w:val="00730A78"/>
    <w:rsid w:val="00730BA1"/>
    <w:rsid w:val="00731855"/>
    <w:rsid w:val="00731BA4"/>
    <w:rsid w:val="0073385F"/>
    <w:rsid w:val="00733942"/>
    <w:rsid w:val="00733EB8"/>
    <w:rsid w:val="00734178"/>
    <w:rsid w:val="00734674"/>
    <w:rsid w:val="0073524B"/>
    <w:rsid w:val="0073560E"/>
    <w:rsid w:val="00735B8D"/>
    <w:rsid w:val="00735C7E"/>
    <w:rsid w:val="00735CB4"/>
    <w:rsid w:val="00735CCA"/>
    <w:rsid w:val="0073640D"/>
    <w:rsid w:val="00736AD9"/>
    <w:rsid w:val="0073761C"/>
    <w:rsid w:val="00737853"/>
    <w:rsid w:val="007378BE"/>
    <w:rsid w:val="00740024"/>
    <w:rsid w:val="00740364"/>
    <w:rsid w:val="0074064A"/>
    <w:rsid w:val="00740C94"/>
    <w:rsid w:val="0074163B"/>
    <w:rsid w:val="007416D6"/>
    <w:rsid w:val="0074297F"/>
    <w:rsid w:val="00742C0B"/>
    <w:rsid w:val="00742E5A"/>
    <w:rsid w:val="00742E78"/>
    <w:rsid w:val="00743076"/>
    <w:rsid w:val="007430ED"/>
    <w:rsid w:val="007431D5"/>
    <w:rsid w:val="00743D7C"/>
    <w:rsid w:val="00744230"/>
    <w:rsid w:val="0074442E"/>
    <w:rsid w:val="00745282"/>
    <w:rsid w:val="00745D7C"/>
    <w:rsid w:val="007462E2"/>
    <w:rsid w:val="007463A4"/>
    <w:rsid w:val="0074668B"/>
    <w:rsid w:val="00746780"/>
    <w:rsid w:val="00746C8B"/>
    <w:rsid w:val="007475E5"/>
    <w:rsid w:val="007475F2"/>
    <w:rsid w:val="00747817"/>
    <w:rsid w:val="00747F19"/>
    <w:rsid w:val="00751095"/>
    <w:rsid w:val="00751A33"/>
    <w:rsid w:val="00751E92"/>
    <w:rsid w:val="00752679"/>
    <w:rsid w:val="0075285A"/>
    <w:rsid w:val="00752E1D"/>
    <w:rsid w:val="00752FCD"/>
    <w:rsid w:val="0075385D"/>
    <w:rsid w:val="0075389B"/>
    <w:rsid w:val="00753F43"/>
    <w:rsid w:val="007541A0"/>
    <w:rsid w:val="007542CB"/>
    <w:rsid w:val="00756308"/>
    <w:rsid w:val="007565F9"/>
    <w:rsid w:val="00756B1C"/>
    <w:rsid w:val="00756FAC"/>
    <w:rsid w:val="007575A7"/>
    <w:rsid w:val="007607C2"/>
    <w:rsid w:val="00760D54"/>
    <w:rsid w:val="00760E49"/>
    <w:rsid w:val="00761154"/>
    <w:rsid w:val="00761F4F"/>
    <w:rsid w:val="007635C0"/>
    <w:rsid w:val="00763965"/>
    <w:rsid w:val="00763D86"/>
    <w:rsid w:val="00763D98"/>
    <w:rsid w:val="007640D8"/>
    <w:rsid w:val="00764A16"/>
    <w:rsid w:val="0076506E"/>
    <w:rsid w:val="00765CA1"/>
    <w:rsid w:val="00765DB6"/>
    <w:rsid w:val="0076612D"/>
    <w:rsid w:val="0076650F"/>
    <w:rsid w:val="007666DF"/>
    <w:rsid w:val="00766781"/>
    <w:rsid w:val="007668B6"/>
    <w:rsid w:val="00766D5A"/>
    <w:rsid w:val="00766E43"/>
    <w:rsid w:val="00767487"/>
    <w:rsid w:val="007674FF"/>
    <w:rsid w:val="00767C76"/>
    <w:rsid w:val="00767F0B"/>
    <w:rsid w:val="0077004D"/>
    <w:rsid w:val="007704F4"/>
    <w:rsid w:val="00770F66"/>
    <w:rsid w:val="007714F5"/>
    <w:rsid w:val="0077165C"/>
    <w:rsid w:val="007718CB"/>
    <w:rsid w:val="0077196D"/>
    <w:rsid w:val="00771A5C"/>
    <w:rsid w:val="00771C18"/>
    <w:rsid w:val="00771C8D"/>
    <w:rsid w:val="00772CFB"/>
    <w:rsid w:val="00773268"/>
    <w:rsid w:val="007732EC"/>
    <w:rsid w:val="0077355E"/>
    <w:rsid w:val="00773B81"/>
    <w:rsid w:val="007742FD"/>
    <w:rsid w:val="00774473"/>
    <w:rsid w:val="00774AF2"/>
    <w:rsid w:val="0077512C"/>
    <w:rsid w:val="007751E3"/>
    <w:rsid w:val="007752FD"/>
    <w:rsid w:val="00775630"/>
    <w:rsid w:val="00775736"/>
    <w:rsid w:val="00775DD9"/>
    <w:rsid w:val="00775EBE"/>
    <w:rsid w:val="00776380"/>
    <w:rsid w:val="007770D9"/>
    <w:rsid w:val="007773C7"/>
    <w:rsid w:val="007774DA"/>
    <w:rsid w:val="00777DE6"/>
    <w:rsid w:val="00777E50"/>
    <w:rsid w:val="00780186"/>
    <w:rsid w:val="0078051D"/>
    <w:rsid w:val="00780A7B"/>
    <w:rsid w:val="007817B3"/>
    <w:rsid w:val="007827C9"/>
    <w:rsid w:val="00782BBE"/>
    <w:rsid w:val="0078302B"/>
    <w:rsid w:val="00783969"/>
    <w:rsid w:val="00783A2B"/>
    <w:rsid w:val="00783D9B"/>
    <w:rsid w:val="00784222"/>
    <w:rsid w:val="00784880"/>
    <w:rsid w:val="0078492F"/>
    <w:rsid w:val="00785459"/>
    <w:rsid w:val="00785519"/>
    <w:rsid w:val="00785B06"/>
    <w:rsid w:val="00785C59"/>
    <w:rsid w:val="00785FE2"/>
    <w:rsid w:val="0078701B"/>
    <w:rsid w:val="00790A35"/>
    <w:rsid w:val="00790AEA"/>
    <w:rsid w:val="00790DB9"/>
    <w:rsid w:val="007911EF"/>
    <w:rsid w:val="00791B44"/>
    <w:rsid w:val="00791BDF"/>
    <w:rsid w:val="00791D64"/>
    <w:rsid w:val="007926B7"/>
    <w:rsid w:val="00792D9E"/>
    <w:rsid w:val="007937C2"/>
    <w:rsid w:val="0079448B"/>
    <w:rsid w:val="007947F6"/>
    <w:rsid w:val="00797C09"/>
    <w:rsid w:val="00797D91"/>
    <w:rsid w:val="007A00C7"/>
    <w:rsid w:val="007A02EE"/>
    <w:rsid w:val="007A0679"/>
    <w:rsid w:val="007A0CC2"/>
    <w:rsid w:val="007A0CE2"/>
    <w:rsid w:val="007A0DC2"/>
    <w:rsid w:val="007A0FBF"/>
    <w:rsid w:val="007A1154"/>
    <w:rsid w:val="007A279A"/>
    <w:rsid w:val="007A32AC"/>
    <w:rsid w:val="007A398B"/>
    <w:rsid w:val="007A3BE5"/>
    <w:rsid w:val="007A424A"/>
    <w:rsid w:val="007A4E5E"/>
    <w:rsid w:val="007A5AA2"/>
    <w:rsid w:val="007A5CB7"/>
    <w:rsid w:val="007A6326"/>
    <w:rsid w:val="007A687B"/>
    <w:rsid w:val="007A6F6F"/>
    <w:rsid w:val="007A717B"/>
    <w:rsid w:val="007A7441"/>
    <w:rsid w:val="007A784C"/>
    <w:rsid w:val="007B0A2D"/>
    <w:rsid w:val="007B0B6A"/>
    <w:rsid w:val="007B1085"/>
    <w:rsid w:val="007B11B7"/>
    <w:rsid w:val="007B12D0"/>
    <w:rsid w:val="007B1920"/>
    <w:rsid w:val="007B19F2"/>
    <w:rsid w:val="007B1A72"/>
    <w:rsid w:val="007B1EF4"/>
    <w:rsid w:val="007B2576"/>
    <w:rsid w:val="007B2997"/>
    <w:rsid w:val="007B2CD4"/>
    <w:rsid w:val="007B3355"/>
    <w:rsid w:val="007B3463"/>
    <w:rsid w:val="007B363B"/>
    <w:rsid w:val="007B3722"/>
    <w:rsid w:val="007B3FCA"/>
    <w:rsid w:val="007B4064"/>
    <w:rsid w:val="007B49C0"/>
    <w:rsid w:val="007B4B08"/>
    <w:rsid w:val="007B4F9C"/>
    <w:rsid w:val="007B5089"/>
    <w:rsid w:val="007B6081"/>
    <w:rsid w:val="007B68F9"/>
    <w:rsid w:val="007B6FB5"/>
    <w:rsid w:val="007C00FD"/>
    <w:rsid w:val="007C01B9"/>
    <w:rsid w:val="007C01D1"/>
    <w:rsid w:val="007C0840"/>
    <w:rsid w:val="007C1153"/>
    <w:rsid w:val="007C1642"/>
    <w:rsid w:val="007C2448"/>
    <w:rsid w:val="007C327B"/>
    <w:rsid w:val="007C32A2"/>
    <w:rsid w:val="007C33DE"/>
    <w:rsid w:val="007C3A1B"/>
    <w:rsid w:val="007C3B32"/>
    <w:rsid w:val="007C4357"/>
    <w:rsid w:val="007C4F02"/>
    <w:rsid w:val="007C6020"/>
    <w:rsid w:val="007C61E7"/>
    <w:rsid w:val="007C64CD"/>
    <w:rsid w:val="007C6657"/>
    <w:rsid w:val="007C697E"/>
    <w:rsid w:val="007C6B71"/>
    <w:rsid w:val="007C6BF5"/>
    <w:rsid w:val="007C7144"/>
    <w:rsid w:val="007C7538"/>
    <w:rsid w:val="007C7654"/>
    <w:rsid w:val="007C7E49"/>
    <w:rsid w:val="007D215C"/>
    <w:rsid w:val="007D28BB"/>
    <w:rsid w:val="007D2DC9"/>
    <w:rsid w:val="007D34D1"/>
    <w:rsid w:val="007D3AFA"/>
    <w:rsid w:val="007D3CF3"/>
    <w:rsid w:val="007D460A"/>
    <w:rsid w:val="007D4671"/>
    <w:rsid w:val="007D4A52"/>
    <w:rsid w:val="007D55B3"/>
    <w:rsid w:val="007D581E"/>
    <w:rsid w:val="007D5E28"/>
    <w:rsid w:val="007D62A5"/>
    <w:rsid w:val="007D648B"/>
    <w:rsid w:val="007D66B4"/>
    <w:rsid w:val="007D67AF"/>
    <w:rsid w:val="007D69DD"/>
    <w:rsid w:val="007D71CE"/>
    <w:rsid w:val="007D7240"/>
    <w:rsid w:val="007D7243"/>
    <w:rsid w:val="007D7590"/>
    <w:rsid w:val="007E0737"/>
    <w:rsid w:val="007E0E3F"/>
    <w:rsid w:val="007E0E46"/>
    <w:rsid w:val="007E0E89"/>
    <w:rsid w:val="007E1A6E"/>
    <w:rsid w:val="007E1B40"/>
    <w:rsid w:val="007E3982"/>
    <w:rsid w:val="007E3A8D"/>
    <w:rsid w:val="007E3E39"/>
    <w:rsid w:val="007E3FB7"/>
    <w:rsid w:val="007E4210"/>
    <w:rsid w:val="007E465C"/>
    <w:rsid w:val="007E5477"/>
    <w:rsid w:val="007E55D2"/>
    <w:rsid w:val="007E5E34"/>
    <w:rsid w:val="007E5F03"/>
    <w:rsid w:val="007E600B"/>
    <w:rsid w:val="007E6111"/>
    <w:rsid w:val="007E6380"/>
    <w:rsid w:val="007E7051"/>
    <w:rsid w:val="007E7877"/>
    <w:rsid w:val="007F0319"/>
    <w:rsid w:val="007F083D"/>
    <w:rsid w:val="007F09D9"/>
    <w:rsid w:val="007F0C91"/>
    <w:rsid w:val="007F0CC3"/>
    <w:rsid w:val="007F100D"/>
    <w:rsid w:val="007F1510"/>
    <w:rsid w:val="007F1A5F"/>
    <w:rsid w:val="007F2235"/>
    <w:rsid w:val="007F2485"/>
    <w:rsid w:val="007F26F1"/>
    <w:rsid w:val="007F2B95"/>
    <w:rsid w:val="007F336C"/>
    <w:rsid w:val="007F3475"/>
    <w:rsid w:val="007F3A45"/>
    <w:rsid w:val="007F3EF8"/>
    <w:rsid w:val="007F46E3"/>
    <w:rsid w:val="007F4AB2"/>
    <w:rsid w:val="007F4E8A"/>
    <w:rsid w:val="007F4F23"/>
    <w:rsid w:val="007F4FEF"/>
    <w:rsid w:val="007F53AD"/>
    <w:rsid w:val="007F554B"/>
    <w:rsid w:val="007F6155"/>
    <w:rsid w:val="007F6264"/>
    <w:rsid w:val="007F6E86"/>
    <w:rsid w:val="007F717B"/>
    <w:rsid w:val="007F73FB"/>
    <w:rsid w:val="007F7EDC"/>
    <w:rsid w:val="007F7FED"/>
    <w:rsid w:val="0080034E"/>
    <w:rsid w:val="0080054E"/>
    <w:rsid w:val="00800577"/>
    <w:rsid w:val="008008E7"/>
    <w:rsid w:val="00800FD3"/>
    <w:rsid w:val="008018A2"/>
    <w:rsid w:val="008019F3"/>
    <w:rsid w:val="00801BB2"/>
    <w:rsid w:val="00802826"/>
    <w:rsid w:val="00802A46"/>
    <w:rsid w:val="00802D2A"/>
    <w:rsid w:val="00803456"/>
    <w:rsid w:val="00803C2F"/>
    <w:rsid w:val="0080487F"/>
    <w:rsid w:val="008057A6"/>
    <w:rsid w:val="00805F7C"/>
    <w:rsid w:val="008061C1"/>
    <w:rsid w:val="00806246"/>
    <w:rsid w:val="00806734"/>
    <w:rsid w:val="00806DCD"/>
    <w:rsid w:val="008077C2"/>
    <w:rsid w:val="00807815"/>
    <w:rsid w:val="00807C9E"/>
    <w:rsid w:val="00807E67"/>
    <w:rsid w:val="00807E73"/>
    <w:rsid w:val="008102E9"/>
    <w:rsid w:val="00810EF4"/>
    <w:rsid w:val="00811002"/>
    <w:rsid w:val="00811244"/>
    <w:rsid w:val="00811FC8"/>
    <w:rsid w:val="00812333"/>
    <w:rsid w:val="00812566"/>
    <w:rsid w:val="00812C85"/>
    <w:rsid w:val="00812EC6"/>
    <w:rsid w:val="008130FC"/>
    <w:rsid w:val="00813C9E"/>
    <w:rsid w:val="00814250"/>
    <w:rsid w:val="008144EB"/>
    <w:rsid w:val="0081541C"/>
    <w:rsid w:val="008154C1"/>
    <w:rsid w:val="0081636E"/>
    <w:rsid w:val="00816BBB"/>
    <w:rsid w:val="00816FF3"/>
    <w:rsid w:val="0081736E"/>
    <w:rsid w:val="00817820"/>
    <w:rsid w:val="00817D75"/>
    <w:rsid w:val="008202BC"/>
    <w:rsid w:val="008202F2"/>
    <w:rsid w:val="0082097C"/>
    <w:rsid w:val="00820BEA"/>
    <w:rsid w:val="00820F29"/>
    <w:rsid w:val="00821D29"/>
    <w:rsid w:val="00821E75"/>
    <w:rsid w:val="00821E95"/>
    <w:rsid w:val="00822EB9"/>
    <w:rsid w:val="008231A8"/>
    <w:rsid w:val="008245E6"/>
    <w:rsid w:val="00825073"/>
    <w:rsid w:val="008252F6"/>
    <w:rsid w:val="00825327"/>
    <w:rsid w:val="008256A4"/>
    <w:rsid w:val="008259F4"/>
    <w:rsid w:val="00825C49"/>
    <w:rsid w:val="00826222"/>
    <w:rsid w:val="008264C0"/>
    <w:rsid w:val="00826758"/>
    <w:rsid w:val="00826AAD"/>
    <w:rsid w:val="00826CA7"/>
    <w:rsid w:val="00826E0E"/>
    <w:rsid w:val="00827079"/>
    <w:rsid w:val="00827090"/>
    <w:rsid w:val="00827599"/>
    <w:rsid w:val="00827624"/>
    <w:rsid w:val="00827F11"/>
    <w:rsid w:val="00830F53"/>
    <w:rsid w:val="00831216"/>
    <w:rsid w:val="00831896"/>
    <w:rsid w:val="00831FE7"/>
    <w:rsid w:val="008326A8"/>
    <w:rsid w:val="00832DD7"/>
    <w:rsid w:val="0083327C"/>
    <w:rsid w:val="0083359A"/>
    <w:rsid w:val="00833621"/>
    <w:rsid w:val="00833D7F"/>
    <w:rsid w:val="00833DD3"/>
    <w:rsid w:val="008341B7"/>
    <w:rsid w:val="008344E0"/>
    <w:rsid w:val="00834689"/>
    <w:rsid w:val="008347E3"/>
    <w:rsid w:val="00834C0C"/>
    <w:rsid w:val="00834C61"/>
    <w:rsid w:val="00834F7E"/>
    <w:rsid w:val="00835E40"/>
    <w:rsid w:val="00836859"/>
    <w:rsid w:val="00836DDB"/>
    <w:rsid w:val="00836F24"/>
    <w:rsid w:val="00837116"/>
    <w:rsid w:val="00837CB5"/>
    <w:rsid w:val="00837FF5"/>
    <w:rsid w:val="00840160"/>
    <w:rsid w:val="008403EA"/>
    <w:rsid w:val="00840C76"/>
    <w:rsid w:val="0084114D"/>
    <w:rsid w:val="008412D7"/>
    <w:rsid w:val="00841F9E"/>
    <w:rsid w:val="00842403"/>
    <w:rsid w:val="008425FD"/>
    <w:rsid w:val="00842CA0"/>
    <w:rsid w:val="00842E68"/>
    <w:rsid w:val="00843223"/>
    <w:rsid w:val="0084335E"/>
    <w:rsid w:val="00843613"/>
    <w:rsid w:val="00843C23"/>
    <w:rsid w:val="008444A1"/>
    <w:rsid w:val="00844657"/>
    <w:rsid w:val="00844AD1"/>
    <w:rsid w:val="00844CD6"/>
    <w:rsid w:val="008457A9"/>
    <w:rsid w:val="00845ADF"/>
    <w:rsid w:val="00846148"/>
    <w:rsid w:val="00846328"/>
    <w:rsid w:val="00846AD0"/>
    <w:rsid w:val="00846EAF"/>
    <w:rsid w:val="008471FF"/>
    <w:rsid w:val="0085035A"/>
    <w:rsid w:val="0085069F"/>
    <w:rsid w:val="00850767"/>
    <w:rsid w:val="00850EDB"/>
    <w:rsid w:val="0085113B"/>
    <w:rsid w:val="008512C7"/>
    <w:rsid w:val="00851D1C"/>
    <w:rsid w:val="008521DA"/>
    <w:rsid w:val="0085293F"/>
    <w:rsid w:val="00852B5A"/>
    <w:rsid w:val="00853048"/>
    <w:rsid w:val="00853266"/>
    <w:rsid w:val="00853BF7"/>
    <w:rsid w:val="00853C8F"/>
    <w:rsid w:val="008542FD"/>
    <w:rsid w:val="008545ED"/>
    <w:rsid w:val="008548AB"/>
    <w:rsid w:val="00854E13"/>
    <w:rsid w:val="00855580"/>
    <w:rsid w:val="00856E25"/>
    <w:rsid w:val="00857EF1"/>
    <w:rsid w:val="00857FEF"/>
    <w:rsid w:val="00860216"/>
    <w:rsid w:val="0086061F"/>
    <w:rsid w:val="00860F8F"/>
    <w:rsid w:val="00861D26"/>
    <w:rsid w:val="00861E73"/>
    <w:rsid w:val="0086264D"/>
    <w:rsid w:val="00862A08"/>
    <w:rsid w:val="00863065"/>
    <w:rsid w:val="00863098"/>
    <w:rsid w:val="008631FA"/>
    <w:rsid w:val="00863A54"/>
    <w:rsid w:val="00863B92"/>
    <w:rsid w:val="00863D8E"/>
    <w:rsid w:val="00863DFE"/>
    <w:rsid w:val="00863E52"/>
    <w:rsid w:val="008647CD"/>
    <w:rsid w:val="0086497D"/>
    <w:rsid w:val="00864A16"/>
    <w:rsid w:val="00864A75"/>
    <w:rsid w:val="00864BC8"/>
    <w:rsid w:val="00864E5A"/>
    <w:rsid w:val="00865342"/>
    <w:rsid w:val="00865F4F"/>
    <w:rsid w:val="0086672A"/>
    <w:rsid w:val="00866FD7"/>
    <w:rsid w:val="00867192"/>
    <w:rsid w:val="0086776B"/>
    <w:rsid w:val="00867B65"/>
    <w:rsid w:val="00867FD5"/>
    <w:rsid w:val="00870C1C"/>
    <w:rsid w:val="00870EAB"/>
    <w:rsid w:val="008712B3"/>
    <w:rsid w:val="00871331"/>
    <w:rsid w:val="00871C46"/>
    <w:rsid w:val="00871F0F"/>
    <w:rsid w:val="008721D5"/>
    <w:rsid w:val="00873733"/>
    <w:rsid w:val="008737AF"/>
    <w:rsid w:val="00873915"/>
    <w:rsid w:val="00873C53"/>
    <w:rsid w:val="0087410F"/>
    <w:rsid w:val="00874C78"/>
    <w:rsid w:val="00874E96"/>
    <w:rsid w:val="008754C1"/>
    <w:rsid w:val="00875756"/>
    <w:rsid w:val="00876831"/>
    <w:rsid w:val="00876AC6"/>
    <w:rsid w:val="0087721E"/>
    <w:rsid w:val="0087726E"/>
    <w:rsid w:val="00877624"/>
    <w:rsid w:val="008777EE"/>
    <w:rsid w:val="008779B8"/>
    <w:rsid w:val="00877C02"/>
    <w:rsid w:val="008804F8"/>
    <w:rsid w:val="0088125A"/>
    <w:rsid w:val="008812B3"/>
    <w:rsid w:val="00881327"/>
    <w:rsid w:val="008813C4"/>
    <w:rsid w:val="008815F6"/>
    <w:rsid w:val="0088162B"/>
    <w:rsid w:val="00881752"/>
    <w:rsid w:val="00881F55"/>
    <w:rsid w:val="00881F87"/>
    <w:rsid w:val="00882BC0"/>
    <w:rsid w:val="00882C1E"/>
    <w:rsid w:val="00882E92"/>
    <w:rsid w:val="0088315A"/>
    <w:rsid w:val="00883EE3"/>
    <w:rsid w:val="00883F69"/>
    <w:rsid w:val="00884047"/>
    <w:rsid w:val="0088415D"/>
    <w:rsid w:val="008841E5"/>
    <w:rsid w:val="0088453B"/>
    <w:rsid w:val="008851A7"/>
    <w:rsid w:val="00885481"/>
    <w:rsid w:val="00885B7A"/>
    <w:rsid w:val="0088661A"/>
    <w:rsid w:val="00886F6F"/>
    <w:rsid w:val="00887809"/>
    <w:rsid w:val="00887AB8"/>
    <w:rsid w:val="00887BBB"/>
    <w:rsid w:val="00887C2F"/>
    <w:rsid w:val="00887F6D"/>
    <w:rsid w:val="008905DD"/>
    <w:rsid w:val="00890B12"/>
    <w:rsid w:val="00890E8C"/>
    <w:rsid w:val="008914B0"/>
    <w:rsid w:val="0089163F"/>
    <w:rsid w:val="0089192E"/>
    <w:rsid w:val="00892A9D"/>
    <w:rsid w:val="008933DC"/>
    <w:rsid w:val="00893490"/>
    <w:rsid w:val="00893C71"/>
    <w:rsid w:val="00894239"/>
    <w:rsid w:val="00894517"/>
    <w:rsid w:val="008945FB"/>
    <w:rsid w:val="00894D2C"/>
    <w:rsid w:val="00894E1D"/>
    <w:rsid w:val="0089567F"/>
    <w:rsid w:val="00896536"/>
    <w:rsid w:val="0089680B"/>
    <w:rsid w:val="0089724A"/>
    <w:rsid w:val="00897759"/>
    <w:rsid w:val="0089796D"/>
    <w:rsid w:val="00897AB6"/>
    <w:rsid w:val="008A0977"/>
    <w:rsid w:val="008A0CF8"/>
    <w:rsid w:val="008A15F1"/>
    <w:rsid w:val="008A1974"/>
    <w:rsid w:val="008A19E9"/>
    <w:rsid w:val="008A20A4"/>
    <w:rsid w:val="008A3EAF"/>
    <w:rsid w:val="008A48DA"/>
    <w:rsid w:val="008A49DD"/>
    <w:rsid w:val="008A4A78"/>
    <w:rsid w:val="008A52A2"/>
    <w:rsid w:val="008A57DF"/>
    <w:rsid w:val="008A5947"/>
    <w:rsid w:val="008A59BB"/>
    <w:rsid w:val="008A637A"/>
    <w:rsid w:val="008A665A"/>
    <w:rsid w:val="008A67C6"/>
    <w:rsid w:val="008A74E4"/>
    <w:rsid w:val="008A7FCC"/>
    <w:rsid w:val="008B014A"/>
    <w:rsid w:val="008B0285"/>
    <w:rsid w:val="008B0E3B"/>
    <w:rsid w:val="008B198B"/>
    <w:rsid w:val="008B1DC6"/>
    <w:rsid w:val="008B2426"/>
    <w:rsid w:val="008B2953"/>
    <w:rsid w:val="008B2F03"/>
    <w:rsid w:val="008B39DA"/>
    <w:rsid w:val="008B4F7D"/>
    <w:rsid w:val="008B5027"/>
    <w:rsid w:val="008B5228"/>
    <w:rsid w:val="008B537B"/>
    <w:rsid w:val="008B5730"/>
    <w:rsid w:val="008B6152"/>
    <w:rsid w:val="008B635B"/>
    <w:rsid w:val="008B6750"/>
    <w:rsid w:val="008B689A"/>
    <w:rsid w:val="008B6EC5"/>
    <w:rsid w:val="008C0BA9"/>
    <w:rsid w:val="008C1333"/>
    <w:rsid w:val="008C1388"/>
    <w:rsid w:val="008C20F6"/>
    <w:rsid w:val="008C24EB"/>
    <w:rsid w:val="008C2580"/>
    <w:rsid w:val="008C30CD"/>
    <w:rsid w:val="008C32CA"/>
    <w:rsid w:val="008C378D"/>
    <w:rsid w:val="008C3CAC"/>
    <w:rsid w:val="008C3D91"/>
    <w:rsid w:val="008C4012"/>
    <w:rsid w:val="008C490E"/>
    <w:rsid w:val="008C538E"/>
    <w:rsid w:val="008C5959"/>
    <w:rsid w:val="008C5CD8"/>
    <w:rsid w:val="008C6392"/>
    <w:rsid w:val="008C64BE"/>
    <w:rsid w:val="008C6BA0"/>
    <w:rsid w:val="008C6DE3"/>
    <w:rsid w:val="008C73B0"/>
    <w:rsid w:val="008D0118"/>
    <w:rsid w:val="008D0A6E"/>
    <w:rsid w:val="008D0CAC"/>
    <w:rsid w:val="008D164D"/>
    <w:rsid w:val="008D2122"/>
    <w:rsid w:val="008D23B0"/>
    <w:rsid w:val="008D2F3D"/>
    <w:rsid w:val="008D3047"/>
    <w:rsid w:val="008D31F7"/>
    <w:rsid w:val="008D36C6"/>
    <w:rsid w:val="008D4105"/>
    <w:rsid w:val="008D415A"/>
    <w:rsid w:val="008D4206"/>
    <w:rsid w:val="008D44A4"/>
    <w:rsid w:val="008D44C7"/>
    <w:rsid w:val="008D5902"/>
    <w:rsid w:val="008D613A"/>
    <w:rsid w:val="008D65F6"/>
    <w:rsid w:val="008D7669"/>
    <w:rsid w:val="008D7979"/>
    <w:rsid w:val="008E0369"/>
    <w:rsid w:val="008E05CA"/>
    <w:rsid w:val="008E131E"/>
    <w:rsid w:val="008E17AB"/>
    <w:rsid w:val="008E1C3B"/>
    <w:rsid w:val="008E2096"/>
    <w:rsid w:val="008E21CA"/>
    <w:rsid w:val="008E27D0"/>
    <w:rsid w:val="008E2C37"/>
    <w:rsid w:val="008E2E87"/>
    <w:rsid w:val="008E3E6A"/>
    <w:rsid w:val="008E3F7B"/>
    <w:rsid w:val="008E489C"/>
    <w:rsid w:val="008E5289"/>
    <w:rsid w:val="008E5655"/>
    <w:rsid w:val="008E5B38"/>
    <w:rsid w:val="008E5F38"/>
    <w:rsid w:val="008E64D7"/>
    <w:rsid w:val="008E6F47"/>
    <w:rsid w:val="008E71BA"/>
    <w:rsid w:val="008F010A"/>
    <w:rsid w:val="008F017E"/>
    <w:rsid w:val="008F0220"/>
    <w:rsid w:val="008F03AF"/>
    <w:rsid w:val="008F088A"/>
    <w:rsid w:val="008F0D1C"/>
    <w:rsid w:val="008F1671"/>
    <w:rsid w:val="008F1849"/>
    <w:rsid w:val="008F2796"/>
    <w:rsid w:val="008F3838"/>
    <w:rsid w:val="008F41CA"/>
    <w:rsid w:val="008F4324"/>
    <w:rsid w:val="008F454E"/>
    <w:rsid w:val="008F4B99"/>
    <w:rsid w:val="008F4F6E"/>
    <w:rsid w:val="008F5246"/>
    <w:rsid w:val="008F57B0"/>
    <w:rsid w:val="008F58A8"/>
    <w:rsid w:val="008F58B6"/>
    <w:rsid w:val="008F59CF"/>
    <w:rsid w:val="008F5B18"/>
    <w:rsid w:val="008F5B95"/>
    <w:rsid w:val="008F6570"/>
    <w:rsid w:val="008F65C2"/>
    <w:rsid w:val="008F66A5"/>
    <w:rsid w:val="008F7712"/>
    <w:rsid w:val="008F7F62"/>
    <w:rsid w:val="009007CB"/>
    <w:rsid w:val="009011C1"/>
    <w:rsid w:val="009014D3"/>
    <w:rsid w:val="00901AB2"/>
    <w:rsid w:val="00901BE7"/>
    <w:rsid w:val="00901EB0"/>
    <w:rsid w:val="00901F78"/>
    <w:rsid w:val="00901F8D"/>
    <w:rsid w:val="00902231"/>
    <w:rsid w:val="009030F5"/>
    <w:rsid w:val="00904EB1"/>
    <w:rsid w:val="0090574D"/>
    <w:rsid w:val="00905C2E"/>
    <w:rsid w:val="00905E7B"/>
    <w:rsid w:val="009067BA"/>
    <w:rsid w:val="00906E16"/>
    <w:rsid w:val="00907F55"/>
    <w:rsid w:val="009104A4"/>
    <w:rsid w:val="0091056F"/>
    <w:rsid w:val="009110B6"/>
    <w:rsid w:val="00911181"/>
    <w:rsid w:val="0091144B"/>
    <w:rsid w:val="00911AB4"/>
    <w:rsid w:val="00911CA1"/>
    <w:rsid w:val="00912505"/>
    <w:rsid w:val="00913518"/>
    <w:rsid w:val="0091383D"/>
    <w:rsid w:val="0091401E"/>
    <w:rsid w:val="00914C45"/>
    <w:rsid w:val="00914D51"/>
    <w:rsid w:val="00915AC1"/>
    <w:rsid w:val="00915D46"/>
    <w:rsid w:val="00915ED2"/>
    <w:rsid w:val="009161DA"/>
    <w:rsid w:val="009165B3"/>
    <w:rsid w:val="00916789"/>
    <w:rsid w:val="00916A52"/>
    <w:rsid w:val="00916B91"/>
    <w:rsid w:val="00916E38"/>
    <w:rsid w:val="0091710F"/>
    <w:rsid w:val="0091741F"/>
    <w:rsid w:val="00917E6F"/>
    <w:rsid w:val="00920A1E"/>
    <w:rsid w:val="00921D85"/>
    <w:rsid w:val="00922366"/>
    <w:rsid w:val="00922CE0"/>
    <w:rsid w:val="00923262"/>
    <w:rsid w:val="009234D8"/>
    <w:rsid w:val="009236AE"/>
    <w:rsid w:val="0092396C"/>
    <w:rsid w:val="00923BE7"/>
    <w:rsid w:val="009244D3"/>
    <w:rsid w:val="0092484B"/>
    <w:rsid w:val="00924A69"/>
    <w:rsid w:val="00924B6A"/>
    <w:rsid w:val="00924D7C"/>
    <w:rsid w:val="00925203"/>
    <w:rsid w:val="00925586"/>
    <w:rsid w:val="00925FD2"/>
    <w:rsid w:val="00926115"/>
    <w:rsid w:val="0092631A"/>
    <w:rsid w:val="00926D40"/>
    <w:rsid w:val="00926DA5"/>
    <w:rsid w:val="009271B1"/>
    <w:rsid w:val="009279C0"/>
    <w:rsid w:val="00930576"/>
    <w:rsid w:val="0093057F"/>
    <w:rsid w:val="0093169E"/>
    <w:rsid w:val="00931C24"/>
    <w:rsid w:val="00931EEE"/>
    <w:rsid w:val="009331A7"/>
    <w:rsid w:val="0093328C"/>
    <w:rsid w:val="009332D6"/>
    <w:rsid w:val="00933479"/>
    <w:rsid w:val="00933633"/>
    <w:rsid w:val="009338E9"/>
    <w:rsid w:val="00933EE0"/>
    <w:rsid w:val="0093429D"/>
    <w:rsid w:val="00934785"/>
    <w:rsid w:val="00934C31"/>
    <w:rsid w:val="00935763"/>
    <w:rsid w:val="00935DD3"/>
    <w:rsid w:val="0093664A"/>
    <w:rsid w:val="00936916"/>
    <w:rsid w:val="00937DD5"/>
    <w:rsid w:val="00937F68"/>
    <w:rsid w:val="00940200"/>
    <w:rsid w:val="00940EE1"/>
    <w:rsid w:val="00941D9E"/>
    <w:rsid w:val="009421BC"/>
    <w:rsid w:val="00943F28"/>
    <w:rsid w:val="0094439D"/>
    <w:rsid w:val="00944488"/>
    <w:rsid w:val="00944C58"/>
    <w:rsid w:val="00944DD1"/>
    <w:rsid w:val="009451EB"/>
    <w:rsid w:val="00945771"/>
    <w:rsid w:val="0094580F"/>
    <w:rsid w:val="00945AA5"/>
    <w:rsid w:val="00945AFB"/>
    <w:rsid w:val="00946ECD"/>
    <w:rsid w:val="009470F3"/>
    <w:rsid w:val="0094712B"/>
    <w:rsid w:val="00947A14"/>
    <w:rsid w:val="00947B04"/>
    <w:rsid w:val="00947B48"/>
    <w:rsid w:val="00947DCE"/>
    <w:rsid w:val="009500CE"/>
    <w:rsid w:val="00950357"/>
    <w:rsid w:val="00950F01"/>
    <w:rsid w:val="0095199F"/>
    <w:rsid w:val="0095211C"/>
    <w:rsid w:val="00952C03"/>
    <w:rsid w:val="00952F9C"/>
    <w:rsid w:val="00953465"/>
    <w:rsid w:val="0095396B"/>
    <w:rsid w:val="00953B9D"/>
    <w:rsid w:val="00953FBF"/>
    <w:rsid w:val="00954A24"/>
    <w:rsid w:val="00954B12"/>
    <w:rsid w:val="00955C58"/>
    <w:rsid w:val="00955CB5"/>
    <w:rsid w:val="0095758F"/>
    <w:rsid w:val="0095759C"/>
    <w:rsid w:val="0096097B"/>
    <w:rsid w:val="00960AD1"/>
    <w:rsid w:val="00961BB7"/>
    <w:rsid w:val="00961EF3"/>
    <w:rsid w:val="0096202A"/>
    <w:rsid w:val="009621D8"/>
    <w:rsid w:val="0096249F"/>
    <w:rsid w:val="009627AF"/>
    <w:rsid w:val="00962818"/>
    <w:rsid w:val="00963523"/>
    <w:rsid w:val="009635FA"/>
    <w:rsid w:val="00963724"/>
    <w:rsid w:val="009637B3"/>
    <w:rsid w:val="00963D85"/>
    <w:rsid w:val="00963FB5"/>
    <w:rsid w:val="009643F7"/>
    <w:rsid w:val="00964B88"/>
    <w:rsid w:val="00964CBD"/>
    <w:rsid w:val="00964FCC"/>
    <w:rsid w:val="009650F3"/>
    <w:rsid w:val="00965553"/>
    <w:rsid w:val="00966143"/>
    <w:rsid w:val="009669CC"/>
    <w:rsid w:val="00966E6D"/>
    <w:rsid w:val="00967020"/>
    <w:rsid w:val="009670F1"/>
    <w:rsid w:val="00967489"/>
    <w:rsid w:val="0096768F"/>
    <w:rsid w:val="00967CB3"/>
    <w:rsid w:val="00967FE0"/>
    <w:rsid w:val="00970760"/>
    <w:rsid w:val="009707F4"/>
    <w:rsid w:val="009708F9"/>
    <w:rsid w:val="0097091F"/>
    <w:rsid w:val="00970B09"/>
    <w:rsid w:val="00970C10"/>
    <w:rsid w:val="00970F7B"/>
    <w:rsid w:val="00971336"/>
    <w:rsid w:val="009713FA"/>
    <w:rsid w:val="00971A62"/>
    <w:rsid w:val="00971D13"/>
    <w:rsid w:val="00972681"/>
    <w:rsid w:val="00972963"/>
    <w:rsid w:val="009729CD"/>
    <w:rsid w:val="00973071"/>
    <w:rsid w:val="00973866"/>
    <w:rsid w:val="0097456D"/>
    <w:rsid w:val="0097476A"/>
    <w:rsid w:val="00974AAD"/>
    <w:rsid w:val="00974C33"/>
    <w:rsid w:val="0097530A"/>
    <w:rsid w:val="0097533F"/>
    <w:rsid w:val="0097595C"/>
    <w:rsid w:val="00975AE2"/>
    <w:rsid w:val="00976BDC"/>
    <w:rsid w:val="00977D7A"/>
    <w:rsid w:val="009805F9"/>
    <w:rsid w:val="009806E7"/>
    <w:rsid w:val="00980DE7"/>
    <w:rsid w:val="00980E30"/>
    <w:rsid w:val="00980E5B"/>
    <w:rsid w:val="00981766"/>
    <w:rsid w:val="00981C63"/>
    <w:rsid w:val="00982080"/>
    <w:rsid w:val="00982497"/>
    <w:rsid w:val="009824EB"/>
    <w:rsid w:val="0098270B"/>
    <w:rsid w:val="009828FC"/>
    <w:rsid w:val="00982E4F"/>
    <w:rsid w:val="009837EB"/>
    <w:rsid w:val="00984386"/>
    <w:rsid w:val="009849BC"/>
    <w:rsid w:val="009852EE"/>
    <w:rsid w:val="00985BE9"/>
    <w:rsid w:val="00985F19"/>
    <w:rsid w:val="00985F4D"/>
    <w:rsid w:val="00985FD1"/>
    <w:rsid w:val="0098657B"/>
    <w:rsid w:val="00986B7A"/>
    <w:rsid w:val="00986C1B"/>
    <w:rsid w:val="00986D9F"/>
    <w:rsid w:val="00990306"/>
    <w:rsid w:val="00990639"/>
    <w:rsid w:val="00990852"/>
    <w:rsid w:val="00990D59"/>
    <w:rsid w:val="00991669"/>
    <w:rsid w:val="00991CB0"/>
    <w:rsid w:val="00991D64"/>
    <w:rsid w:val="0099200B"/>
    <w:rsid w:val="009930FF"/>
    <w:rsid w:val="00993577"/>
    <w:rsid w:val="00993C31"/>
    <w:rsid w:val="00993EE8"/>
    <w:rsid w:val="00993F02"/>
    <w:rsid w:val="0099472E"/>
    <w:rsid w:val="0099499B"/>
    <w:rsid w:val="009958B1"/>
    <w:rsid w:val="009960D7"/>
    <w:rsid w:val="00996114"/>
    <w:rsid w:val="009963AD"/>
    <w:rsid w:val="00996D4D"/>
    <w:rsid w:val="009975DC"/>
    <w:rsid w:val="009976B9"/>
    <w:rsid w:val="009979B2"/>
    <w:rsid w:val="009A1355"/>
    <w:rsid w:val="009A1790"/>
    <w:rsid w:val="009A2083"/>
    <w:rsid w:val="009A2090"/>
    <w:rsid w:val="009A31ED"/>
    <w:rsid w:val="009A3320"/>
    <w:rsid w:val="009A3758"/>
    <w:rsid w:val="009A38FE"/>
    <w:rsid w:val="009A500F"/>
    <w:rsid w:val="009A5379"/>
    <w:rsid w:val="009A59F4"/>
    <w:rsid w:val="009A5B88"/>
    <w:rsid w:val="009A5FDA"/>
    <w:rsid w:val="009A67F2"/>
    <w:rsid w:val="009A6AAA"/>
    <w:rsid w:val="009A6B7D"/>
    <w:rsid w:val="009A6D02"/>
    <w:rsid w:val="009A729B"/>
    <w:rsid w:val="009B0B39"/>
    <w:rsid w:val="009B0E67"/>
    <w:rsid w:val="009B0ED0"/>
    <w:rsid w:val="009B1258"/>
    <w:rsid w:val="009B1A08"/>
    <w:rsid w:val="009B1B04"/>
    <w:rsid w:val="009B1D34"/>
    <w:rsid w:val="009B1D57"/>
    <w:rsid w:val="009B2F1C"/>
    <w:rsid w:val="009B358E"/>
    <w:rsid w:val="009B4411"/>
    <w:rsid w:val="009B482B"/>
    <w:rsid w:val="009B4C43"/>
    <w:rsid w:val="009B5127"/>
    <w:rsid w:val="009B513A"/>
    <w:rsid w:val="009B532E"/>
    <w:rsid w:val="009B5361"/>
    <w:rsid w:val="009B54C8"/>
    <w:rsid w:val="009B54DD"/>
    <w:rsid w:val="009B571C"/>
    <w:rsid w:val="009B5826"/>
    <w:rsid w:val="009B5978"/>
    <w:rsid w:val="009B5C09"/>
    <w:rsid w:val="009B5FA2"/>
    <w:rsid w:val="009B6094"/>
    <w:rsid w:val="009B6637"/>
    <w:rsid w:val="009B6E45"/>
    <w:rsid w:val="009B7052"/>
    <w:rsid w:val="009B7427"/>
    <w:rsid w:val="009C014F"/>
    <w:rsid w:val="009C0253"/>
    <w:rsid w:val="009C09E3"/>
    <w:rsid w:val="009C1042"/>
    <w:rsid w:val="009C10B8"/>
    <w:rsid w:val="009C1230"/>
    <w:rsid w:val="009C156A"/>
    <w:rsid w:val="009C1AC5"/>
    <w:rsid w:val="009C1F76"/>
    <w:rsid w:val="009C2903"/>
    <w:rsid w:val="009C2ABA"/>
    <w:rsid w:val="009C2BA8"/>
    <w:rsid w:val="009C3314"/>
    <w:rsid w:val="009C3437"/>
    <w:rsid w:val="009C3B3D"/>
    <w:rsid w:val="009C44E6"/>
    <w:rsid w:val="009C52D9"/>
    <w:rsid w:val="009C5B3F"/>
    <w:rsid w:val="009C5CF1"/>
    <w:rsid w:val="009C5D20"/>
    <w:rsid w:val="009C5DFD"/>
    <w:rsid w:val="009C6FCE"/>
    <w:rsid w:val="009C7850"/>
    <w:rsid w:val="009D0728"/>
    <w:rsid w:val="009D088B"/>
    <w:rsid w:val="009D18A9"/>
    <w:rsid w:val="009D2044"/>
    <w:rsid w:val="009D2427"/>
    <w:rsid w:val="009D2507"/>
    <w:rsid w:val="009D2791"/>
    <w:rsid w:val="009D2D27"/>
    <w:rsid w:val="009D2E88"/>
    <w:rsid w:val="009D3367"/>
    <w:rsid w:val="009D48F3"/>
    <w:rsid w:val="009D4A69"/>
    <w:rsid w:val="009D51C1"/>
    <w:rsid w:val="009D6297"/>
    <w:rsid w:val="009D633C"/>
    <w:rsid w:val="009D67BD"/>
    <w:rsid w:val="009D70E7"/>
    <w:rsid w:val="009D7214"/>
    <w:rsid w:val="009D7BBA"/>
    <w:rsid w:val="009D7C22"/>
    <w:rsid w:val="009D7C35"/>
    <w:rsid w:val="009DD443"/>
    <w:rsid w:val="009E03BD"/>
    <w:rsid w:val="009E0F83"/>
    <w:rsid w:val="009E1321"/>
    <w:rsid w:val="009E1A58"/>
    <w:rsid w:val="009E23C7"/>
    <w:rsid w:val="009E2DBB"/>
    <w:rsid w:val="009E2FFA"/>
    <w:rsid w:val="009E32CF"/>
    <w:rsid w:val="009E3ADA"/>
    <w:rsid w:val="009E3DA8"/>
    <w:rsid w:val="009E3E2D"/>
    <w:rsid w:val="009E46DE"/>
    <w:rsid w:val="009E519F"/>
    <w:rsid w:val="009E528B"/>
    <w:rsid w:val="009E55C8"/>
    <w:rsid w:val="009E5941"/>
    <w:rsid w:val="009E6151"/>
    <w:rsid w:val="009E6342"/>
    <w:rsid w:val="009E63A3"/>
    <w:rsid w:val="009E6552"/>
    <w:rsid w:val="009E66EF"/>
    <w:rsid w:val="009E66F4"/>
    <w:rsid w:val="009E67F7"/>
    <w:rsid w:val="009E6B38"/>
    <w:rsid w:val="009E7346"/>
    <w:rsid w:val="009E77E6"/>
    <w:rsid w:val="009E7968"/>
    <w:rsid w:val="009F0519"/>
    <w:rsid w:val="009F0716"/>
    <w:rsid w:val="009F0D97"/>
    <w:rsid w:val="009F1BF5"/>
    <w:rsid w:val="009F20F7"/>
    <w:rsid w:val="009F219D"/>
    <w:rsid w:val="009F28C9"/>
    <w:rsid w:val="009F2C36"/>
    <w:rsid w:val="009F2D31"/>
    <w:rsid w:val="009F301E"/>
    <w:rsid w:val="009F3902"/>
    <w:rsid w:val="009F3B88"/>
    <w:rsid w:val="009F3C5A"/>
    <w:rsid w:val="009F3C5D"/>
    <w:rsid w:val="009F4DA0"/>
    <w:rsid w:val="009F4E2A"/>
    <w:rsid w:val="009F577A"/>
    <w:rsid w:val="009F5899"/>
    <w:rsid w:val="009F61E3"/>
    <w:rsid w:val="009F74A8"/>
    <w:rsid w:val="009F753F"/>
    <w:rsid w:val="009F7615"/>
    <w:rsid w:val="009F7AAA"/>
    <w:rsid w:val="009F7B5A"/>
    <w:rsid w:val="009F7F63"/>
    <w:rsid w:val="00A00352"/>
    <w:rsid w:val="00A00542"/>
    <w:rsid w:val="00A00B73"/>
    <w:rsid w:val="00A00E9D"/>
    <w:rsid w:val="00A030D6"/>
    <w:rsid w:val="00A03E98"/>
    <w:rsid w:val="00A03F36"/>
    <w:rsid w:val="00A04137"/>
    <w:rsid w:val="00A04267"/>
    <w:rsid w:val="00A04AB5"/>
    <w:rsid w:val="00A04FC4"/>
    <w:rsid w:val="00A05C00"/>
    <w:rsid w:val="00A068CD"/>
    <w:rsid w:val="00A06BA0"/>
    <w:rsid w:val="00A0719C"/>
    <w:rsid w:val="00A073FB"/>
    <w:rsid w:val="00A07426"/>
    <w:rsid w:val="00A07830"/>
    <w:rsid w:val="00A07D36"/>
    <w:rsid w:val="00A10A8C"/>
    <w:rsid w:val="00A10A91"/>
    <w:rsid w:val="00A10F3A"/>
    <w:rsid w:val="00A11638"/>
    <w:rsid w:val="00A1187D"/>
    <w:rsid w:val="00A12B2C"/>
    <w:rsid w:val="00A12CDC"/>
    <w:rsid w:val="00A1337B"/>
    <w:rsid w:val="00A13755"/>
    <w:rsid w:val="00A13950"/>
    <w:rsid w:val="00A13B23"/>
    <w:rsid w:val="00A13B74"/>
    <w:rsid w:val="00A13CD7"/>
    <w:rsid w:val="00A13E0B"/>
    <w:rsid w:val="00A13FE6"/>
    <w:rsid w:val="00A14C11"/>
    <w:rsid w:val="00A152CB"/>
    <w:rsid w:val="00A16477"/>
    <w:rsid w:val="00A16BB7"/>
    <w:rsid w:val="00A16C59"/>
    <w:rsid w:val="00A17821"/>
    <w:rsid w:val="00A17B5E"/>
    <w:rsid w:val="00A2065C"/>
    <w:rsid w:val="00A208E2"/>
    <w:rsid w:val="00A21029"/>
    <w:rsid w:val="00A215E1"/>
    <w:rsid w:val="00A21849"/>
    <w:rsid w:val="00A21B4F"/>
    <w:rsid w:val="00A21BC2"/>
    <w:rsid w:val="00A21CAB"/>
    <w:rsid w:val="00A21F6E"/>
    <w:rsid w:val="00A21FF0"/>
    <w:rsid w:val="00A221D5"/>
    <w:rsid w:val="00A24288"/>
    <w:rsid w:val="00A243FC"/>
    <w:rsid w:val="00A24F95"/>
    <w:rsid w:val="00A25968"/>
    <w:rsid w:val="00A25C98"/>
    <w:rsid w:val="00A2613B"/>
    <w:rsid w:val="00A262B9"/>
    <w:rsid w:val="00A26380"/>
    <w:rsid w:val="00A26711"/>
    <w:rsid w:val="00A267CE"/>
    <w:rsid w:val="00A27189"/>
    <w:rsid w:val="00A273CE"/>
    <w:rsid w:val="00A273FC"/>
    <w:rsid w:val="00A27A76"/>
    <w:rsid w:val="00A27B03"/>
    <w:rsid w:val="00A30402"/>
    <w:rsid w:val="00A30689"/>
    <w:rsid w:val="00A307D1"/>
    <w:rsid w:val="00A30E6F"/>
    <w:rsid w:val="00A32649"/>
    <w:rsid w:val="00A32BB3"/>
    <w:rsid w:val="00A335DC"/>
    <w:rsid w:val="00A342B9"/>
    <w:rsid w:val="00A345CB"/>
    <w:rsid w:val="00A34922"/>
    <w:rsid w:val="00A34C72"/>
    <w:rsid w:val="00A34F49"/>
    <w:rsid w:val="00A34FE5"/>
    <w:rsid w:val="00A351B2"/>
    <w:rsid w:val="00A35AFD"/>
    <w:rsid w:val="00A35F6A"/>
    <w:rsid w:val="00A36533"/>
    <w:rsid w:val="00A366AF"/>
    <w:rsid w:val="00A3753C"/>
    <w:rsid w:val="00A375E2"/>
    <w:rsid w:val="00A377CE"/>
    <w:rsid w:val="00A41780"/>
    <w:rsid w:val="00A4214E"/>
    <w:rsid w:val="00A422FF"/>
    <w:rsid w:val="00A425D9"/>
    <w:rsid w:val="00A42ECC"/>
    <w:rsid w:val="00A430C6"/>
    <w:rsid w:val="00A43132"/>
    <w:rsid w:val="00A44743"/>
    <w:rsid w:val="00A45533"/>
    <w:rsid w:val="00A45F63"/>
    <w:rsid w:val="00A464FF"/>
    <w:rsid w:val="00A468BA"/>
    <w:rsid w:val="00A4698E"/>
    <w:rsid w:val="00A46CE0"/>
    <w:rsid w:val="00A46DCB"/>
    <w:rsid w:val="00A47CD0"/>
    <w:rsid w:val="00A47F95"/>
    <w:rsid w:val="00A501DA"/>
    <w:rsid w:val="00A503E8"/>
    <w:rsid w:val="00A505B6"/>
    <w:rsid w:val="00A507BB"/>
    <w:rsid w:val="00A513C7"/>
    <w:rsid w:val="00A515FE"/>
    <w:rsid w:val="00A52092"/>
    <w:rsid w:val="00A5304A"/>
    <w:rsid w:val="00A53269"/>
    <w:rsid w:val="00A532E4"/>
    <w:rsid w:val="00A533A8"/>
    <w:rsid w:val="00A535FB"/>
    <w:rsid w:val="00A535FC"/>
    <w:rsid w:val="00A55341"/>
    <w:rsid w:val="00A55F08"/>
    <w:rsid w:val="00A560A5"/>
    <w:rsid w:val="00A56C8D"/>
    <w:rsid w:val="00A56DDB"/>
    <w:rsid w:val="00A57713"/>
    <w:rsid w:val="00A5796A"/>
    <w:rsid w:val="00A57D0B"/>
    <w:rsid w:val="00A602ED"/>
    <w:rsid w:val="00A60B9B"/>
    <w:rsid w:val="00A612EF"/>
    <w:rsid w:val="00A6146F"/>
    <w:rsid w:val="00A6197D"/>
    <w:rsid w:val="00A62588"/>
    <w:rsid w:val="00A63678"/>
    <w:rsid w:val="00A63862"/>
    <w:rsid w:val="00A6386E"/>
    <w:rsid w:val="00A647FF"/>
    <w:rsid w:val="00A64C4E"/>
    <w:rsid w:val="00A64C8C"/>
    <w:rsid w:val="00A6519E"/>
    <w:rsid w:val="00A65807"/>
    <w:rsid w:val="00A65968"/>
    <w:rsid w:val="00A67269"/>
    <w:rsid w:val="00A67846"/>
    <w:rsid w:val="00A67AAF"/>
    <w:rsid w:val="00A67ABE"/>
    <w:rsid w:val="00A701BE"/>
    <w:rsid w:val="00A70B6E"/>
    <w:rsid w:val="00A7103C"/>
    <w:rsid w:val="00A71372"/>
    <w:rsid w:val="00A7169F"/>
    <w:rsid w:val="00A71AA5"/>
    <w:rsid w:val="00A72119"/>
    <w:rsid w:val="00A72358"/>
    <w:rsid w:val="00A7260E"/>
    <w:rsid w:val="00A7273A"/>
    <w:rsid w:val="00A728FA"/>
    <w:rsid w:val="00A73304"/>
    <w:rsid w:val="00A7433A"/>
    <w:rsid w:val="00A7435A"/>
    <w:rsid w:val="00A74394"/>
    <w:rsid w:val="00A74581"/>
    <w:rsid w:val="00A746ED"/>
    <w:rsid w:val="00A747B3"/>
    <w:rsid w:val="00A74865"/>
    <w:rsid w:val="00A751AA"/>
    <w:rsid w:val="00A751BF"/>
    <w:rsid w:val="00A7550C"/>
    <w:rsid w:val="00A75E19"/>
    <w:rsid w:val="00A764B9"/>
    <w:rsid w:val="00A76961"/>
    <w:rsid w:val="00A7700D"/>
    <w:rsid w:val="00A773D4"/>
    <w:rsid w:val="00A77940"/>
    <w:rsid w:val="00A80887"/>
    <w:rsid w:val="00A811CB"/>
    <w:rsid w:val="00A81D07"/>
    <w:rsid w:val="00A82220"/>
    <w:rsid w:val="00A8236E"/>
    <w:rsid w:val="00A8247E"/>
    <w:rsid w:val="00A8325C"/>
    <w:rsid w:val="00A840F3"/>
    <w:rsid w:val="00A84417"/>
    <w:rsid w:val="00A8544D"/>
    <w:rsid w:val="00A85667"/>
    <w:rsid w:val="00A86E42"/>
    <w:rsid w:val="00A87B50"/>
    <w:rsid w:val="00A90015"/>
    <w:rsid w:val="00A90034"/>
    <w:rsid w:val="00A90322"/>
    <w:rsid w:val="00A90370"/>
    <w:rsid w:val="00A903BC"/>
    <w:rsid w:val="00A90EFA"/>
    <w:rsid w:val="00A90FB8"/>
    <w:rsid w:val="00A91D21"/>
    <w:rsid w:val="00A92A59"/>
    <w:rsid w:val="00A930B2"/>
    <w:rsid w:val="00A93408"/>
    <w:rsid w:val="00A936B8"/>
    <w:rsid w:val="00A93967"/>
    <w:rsid w:val="00A93B07"/>
    <w:rsid w:val="00A93C0C"/>
    <w:rsid w:val="00A94243"/>
    <w:rsid w:val="00A9430B"/>
    <w:rsid w:val="00A944A4"/>
    <w:rsid w:val="00A94897"/>
    <w:rsid w:val="00A950B9"/>
    <w:rsid w:val="00A95897"/>
    <w:rsid w:val="00A95914"/>
    <w:rsid w:val="00A95FB1"/>
    <w:rsid w:val="00A9645A"/>
    <w:rsid w:val="00A96AC9"/>
    <w:rsid w:val="00A97820"/>
    <w:rsid w:val="00AA059F"/>
    <w:rsid w:val="00AA060B"/>
    <w:rsid w:val="00AA0995"/>
    <w:rsid w:val="00AA0BC0"/>
    <w:rsid w:val="00AA0C10"/>
    <w:rsid w:val="00AA0FE6"/>
    <w:rsid w:val="00AA1199"/>
    <w:rsid w:val="00AA1846"/>
    <w:rsid w:val="00AA23EC"/>
    <w:rsid w:val="00AA259C"/>
    <w:rsid w:val="00AA2C72"/>
    <w:rsid w:val="00AA3252"/>
    <w:rsid w:val="00AA34D6"/>
    <w:rsid w:val="00AA3A7D"/>
    <w:rsid w:val="00AA44BB"/>
    <w:rsid w:val="00AA4865"/>
    <w:rsid w:val="00AA49F7"/>
    <w:rsid w:val="00AA4F18"/>
    <w:rsid w:val="00AA4FEB"/>
    <w:rsid w:val="00AA5D7D"/>
    <w:rsid w:val="00AA5EDC"/>
    <w:rsid w:val="00AA6159"/>
    <w:rsid w:val="00AA6312"/>
    <w:rsid w:val="00AA6F7D"/>
    <w:rsid w:val="00AA758F"/>
    <w:rsid w:val="00AA7864"/>
    <w:rsid w:val="00AB1010"/>
    <w:rsid w:val="00AB1647"/>
    <w:rsid w:val="00AB17CC"/>
    <w:rsid w:val="00AB21C5"/>
    <w:rsid w:val="00AB292C"/>
    <w:rsid w:val="00AB3ACD"/>
    <w:rsid w:val="00AB3C7C"/>
    <w:rsid w:val="00AB3DE2"/>
    <w:rsid w:val="00AB422B"/>
    <w:rsid w:val="00AB4587"/>
    <w:rsid w:val="00AB47DA"/>
    <w:rsid w:val="00AB4899"/>
    <w:rsid w:val="00AB4908"/>
    <w:rsid w:val="00AB4CDA"/>
    <w:rsid w:val="00AB5225"/>
    <w:rsid w:val="00AB6083"/>
    <w:rsid w:val="00AB67D1"/>
    <w:rsid w:val="00AB68A1"/>
    <w:rsid w:val="00AB696E"/>
    <w:rsid w:val="00AB6F7D"/>
    <w:rsid w:val="00AB71D5"/>
    <w:rsid w:val="00AB7A70"/>
    <w:rsid w:val="00AB7F8F"/>
    <w:rsid w:val="00AC0134"/>
    <w:rsid w:val="00AC15D7"/>
    <w:rsid w:val="00AC29B8"/>
    <w:rsid w:val="00AC2E47"/>
    <w:rsid w:val="00AC37C5"/>
    <w:rsid w:val="00AC39C3"/>
    <w:rsid w:val="00AC3CAA"/>
    <w:rsid w:val="00AC503F"/>
    <w:rsid w:val="00AC5D54"/>
    <w:rsid w:val="00AC5E59"/>
    <w:rsid w:val="00AC5E7F"/>
    <w:rsid w:val="00AC6F00"/>
    <w:rsid w:val="00AC6F61"/>
    <w:rsid w:val="00AC71BC"/>
    <w:rsid w:val="00AD0AA7"/>
    <w:rsid w:val="00AD0EB4"/>
    <w:rsid w:val="00AD0EB9"/>
    <w:rsid w:val="00AD0FDA"/>
    <w:rsid w:val="00AD1391"/>
    <w:rsid w:val="00AD17CA"/>
    <w:rsid w:val="00AD1DED"/>
    <w:rsid w:val="00AD2E9F"/>
    <w:rsid w:val="00AD2F38"/>
    <w:rsid w:val="00AD39A8"/>
    <w:rsid w:val="00AD4325"/>
    <w:rsid w:val="00AD47EF"/>
    <w:rsid w:val="00AD5300"/>
    <w:rsid w:val="00AD536B"/>
    <w:rsid w:val="00AD56F4"/>
    <w:rsid w:val="00AD60C9"/>
    <w:rsid w:val="00AD66F0"/>
    <w:rsid w:val="00AD6702"/>
    <w:rsid w:val="00AD69C4"/>
    <w:rsid w:val="00AD76FD"/>
    <w:rsid w:val="00AD7D74"/>
    <w:rsid w:val="00AE00CD"/>
    <w:rsid w:val="00AE0170"/>
    <w:rsid w:val="00AE08E0"/>
    <w:rsid w:val="00AE0B3F"/>
    <w:rsid w:val="00AE0C90"/>
    <w:rsid w:val="00AE0D66"/>
    <w:rsid w:val="00AE1635"/>
    <w:rsid w:val="00AE20FB"/>
    <w:rsid w:val="00AE2D15"/>
    <w:rsid w:val="00AE2F54"/>
    <w:rsid w:val="00AE313D"/>
    <w:rsid w:val="00AE3142"/>
    <w:rsid w:val="00AE3E44"/>
    <w:rsid w:val="00AE3F45"/>
    <w:rsid w:val="00AE41B9"/>
    <w:rsid w:val="00AE446D"/>
    <w:rsid w:val="00AE4BDF"/>
    <w:rsid w:val="00AE5171"/>
    <w:rsid w:val="00AE5757"/>
    <w:rsid w:val="00AE5AFD"/>
    <w:rsid w:val="00AE5D3F"/>
    <w:rsid w:val="00AE5DDA"/>
    <w:rsid w:val="00AE660E"/>
    <w:rsid w:val="00AE6B1D"/>
    <w:rsid w:val="00AE74E2"/>
    <w:rsid w:val="00AE7FEE"/>
    <w:rsid w:val="00AF0757"/>
    <w:rsid w:val="00AF0E7D"/>
    <w:rsid w:val="00AF1A43"/>
    <w:rsid w:val="00AF22B0"/>
    <w:rsid w:val="00AF282D"/>
    <w:rsid w:val="00AF2838"/>
    <w:rsid w:val="00AF30EB"/>
    <w:rsid w:val="00AF3170"/>
    <w:rsid w:val="00AF35A0"/>
    <w:rsid w:val="00AF3741"/>
    <w:rsid w:val="00AF544D"/>
    <w:rsid w:val="00AF562D"/>
    <w:rsid w:val="00AF5AEE"/>
    <w:rsid w:val="00AF5E04"/>
    <w:rsid w:val="00AF6267"/>
    <w:rsid w:val="00AF6B84"/>
    <w:rsid w:val="00AF71EF"/>
    <w:rsid w:val="00AF79E5"/>
    <w:rsid w:val="00AF7CBF"/>
    <w:rsid w:val="00AF7FF9"/>
    <w:rsid w:val="00B00942"/>
    <w:rsid w:val="00B00BA8"/>
    <w:rsid w:val="00B00CD9"/>
    <w:rsid w:val="00B00D6F"/>
    <w:rsid w:val="00B00E2B"/>
    <w:rsid w:val="00B00EB7"/>
    <w:rsid w:val="00B016A1"/>
    <w:rsid w:val="00B01F54"/>
    <w:rsid w:val="00B02AE8"/>
    <w:rsid w:val="00B02C87"/>
    <w:rsid w:val="00B02E89"/>
    <w:rsid w:val="00B03187"/>
    <w:rsid w:val="00B03E26"/>
    <w:rsid w:val="00B03ECA"/>
    <w:rsid w:val="00B04273"/>
    <w:rsid w:val="00B04A2C"/>
    <w:rsid w:val="00B05183"/>
    <w:rsid w:val="00B0568D"/>
    <w:rsid w:val="00B05E20"/>
    <w:rsid w:val="00B05E35"/>
    <w:rsid w:val="00B05F1C"/>
    <w:rsid w:val="00B077B7"/>
    <w:rsid w:val="00B0784B"/>
    <w:rsid w:val="00B11733"/>
    <w:rsid w:val="00B11D8F"/>
    <w:rsid w:val="00B1266B"/>
    <w:rsid w:val="00B12794"/>
    <w:rsid w:val="00B13078"/>
    <w:rsid w:val="00B13EB1"/>
    <w:rsid w:val="00B14115"/>
    <w:rsid w:val="00B141A0"/>
    <w:rsid w:val="00B143D1"/>
    <w:rsid w:val="00B14823"/>
    <w:rsid w:val="00B14BFA"/>
    <w:rsid w:val="00B14D38"/>
    <w:rsid w:val="00B14EA7"/>
    <w:rsid w:val="00B15972"/>
    <w:rsid w:val="00B15C07"/>
    <w:rsid w:val="00B1655C"/>
    <w:rsid w:val="00B16BA4"/>
    <w:rsid w:val="00B175C3"/>
    <w:rsid w:val="00B17CDC"/>
    <w:rsid w:val="00B17D08"/>
    <w:rsid w:val="00B20602"/>
    <w:rsid w:val="00B2077B"/>
    <w:rsid w:val="00B20F84"/>
    <w:rsid w:val="00B2146B"/>
    <w:rsid w:val="00B21A80"/>
    <w:rsid w:val="00B21D92"/>
    <w:rsid w:val="00B21EBF"/>
    <w:rsid w:val="00B22867"/>
    <w:rsid w:val="00B228B2"/>
    <w:rsid w:val="00B22E2E"/>
    <w:rsid w:val="00B22E44"/>
    <w:rsid w:val="00B23362"/>
    <w:rsid w:val="00B2387E"/>
    <w:rsid w:val="00B23AFA"/>
    <w:rsid w:val="00B24726"/>
    <w:rsid w:val="00B249E7"/>
    <w:rsid w:val="00B24D0C"/>
    <w:rsid w:val="00B24ED5"/>
    <w:rsid w:val="00B2569F"/>
    <w:rsid w:val="00B25A9A"/>
    <w:rsid w:val="00B25AC3"/>
    <w:rsid w:val="00B26226"/>
    <w:rsid w:val="00B26B05"/>
    <w:rsid w:val="00B26EB3"/>
    <w:rsid w:val="00B26F7C"/>
    <w:rsid w:val="00B27828"/>
    <w:rsid w:val="00B302E9"/>
    <w:rsid w:val="00B30786"/>
    <w:rsid w:val="00B30A83"/>
    <w:rsid w:val="00B30CA3"/>
    <w:rsid w:val="00B30F98"/>
    <w:rsid w:val="00B31316"/>
    <w:rsid w:val="00B314FE"/>
    <w:rsid w:val="00B31546"/>
    <w:rsid w:val="00B321D0"/>
    <w:rsid w:val="00B321D2"/>
    <w:rsid w:val="00B32262"/>
    <w:rsid w:val="00B3320D"/>
    <w:rsid w:val="00B35465"/>
    <w:rsid w:val="00B3592F"/>
    <w:rsid w:val="00B359CA"/>
    <w:rsid w:val="00B35C73"/>
    <w:rsid w:val="00B3616C"/>
    <w:rsid w:val="00B3628D"/>
    <w:rsid w:val="00B36BB3"/>
    <w:rsid w:val="00B36C2A"/>
    <w:rsid w:val="00B36CE3"/>
    <w:rsid w:val="00B36ED4"/>
    <w:rsid w:val="00B37455"/>
    <w:rsid w:val="00B374E7"/>
    <w:rsid w:val="00B377A6"/>
    <w:rsid w:val="00B37975"/>
    <w:rsid w:val="00B407E3"/>
    <w:rsid w:val="00B410CA"/>
    <w:rsid w:val="00B41662"/>
    <w:rsid w:val="00B41A94"/>
    <w:rsid w:val="00B41C30"/>
    <w:rsid w:val="00B424CF"/>
    <w:rsid w:val="00B42BED"/>
    <w:rsid w:val="00B4332E"/>
    <w:rsid w:val="00B4358C"/>
    <w:rsid w:val="00B435CC"/>
    <w:rsid w:val="00B441A8"/>
    <w:rsid w:val="00B44542"/>
    <w:rsid w:val="00B445A7"/>
    <w:rsid w:val="00B44660"/>
    <w:rsid w:val="00B44AF1"/>
    <w:rsid w:val="00B44E57"/>
    <w:rsid w:val="00B44EB8"/>
    <w:rsid w:val="00B44EEA"/>
    <w:rsid w:val="00B44F03"/>
    <w:rsid w:val="00B44FDF"/>
    <w:rsid w:val="00B45317"/>
    <w:rsid w:val="00B462C5"/>
    <w:rsid w:val="00B46703"/>
    <w:rsid w:val="00B46875"/>
    <w:rsid w:val="00B46E8D"/>
    <w:rsid w:val="00B47146"/>
    <w:rsid w:val="00B471CF"/>
    <w:rsid w:val="00B505C5"/>
    <w:rsid w:val="00B50BD5"/>
    <w:rsid w:val="00B50D41"/>
    <w:rsid w:val="00B50D5E"/>
    <w:rsid w:val="00B510E7"/>
    <w:rsid w:val="00B52035"/>
    <w:rsid w:val="00B5258B"/>
    <w:rsid w:val="00B52995"/>
    <w:rsid w:val="00B52C83"/>
    <w:rsid w:val="00B52CA5"/>
    <w:rsid w:val="00B534BE"/>
    <w:rsid w:val="00B53561"/>
    <w:rsid w:val="00B535B5"/>
    <w:rsid w:val="00B5365A"/>
    <w:rsid w:val="00B53998"/>
    <w:rsid w:val="00B53AC3"/>
    <w:rsid w:val="00B53ADE"/>
    <w:rsid w:val="00B5407A"/>
    <w:rsid w:val="00B54C5A"/>
    <w:rsid w:val="00B54C6A"/>
    <w:rsid w:val="00B54FC2"/>
    <w:rsid w:val="00B55617"/>
    <w:rsid w:val="00B55698"/>
    <w:rsid w:val="00B556CF"/>
    <w:rsid w:val="00B55BFC"/>
    <w:rsid w:val="00B56031"/>
    <w:rsid w:val="00B5605F"/>
    <w:rsid w:val="00B5613C"/>
    <w:rsid w:val="00B56212"/>
    <w:rsid w:val="00B569BF"/>
    <w:rsid w:val="00B56A6F"/>
    <w:rsid w:val="00B56C75"/>
    <w:rsid w:val="00B572B9"/>
    <w:rsid w:val="00B573CA"/>
    <w:rsid w:val="00B575E6"/>
    <w:rsid w:val="00B60119"/>
    <w:rsid w:val="00B60144"/>
    <w:rsid w:val="00B6064F"/>
    <w:rsid w:val="00B60B93"/>
    <w:rsid w:val="00B614BE"/>
    <w:rsid w:val="00B61B82"/>
    <w:rsid w:val="00B6217C"/>
    <w:rsid w:val="00B62B51"/>
    <w:rsid w:val="00B62FE2"/>
    <w:rsid w:val="00B6331E"/>
    <w:rsid w:val="00B6333A"/>
    <w:rsid w:val="00B6361B"/>
    <w:rsid w:val="00B63753"/>
    <w:rsid w:val="00B63B25"/>
    <w:rsid w:val="00B63F5F"/>
    <w:rsid w:val="00B64249"/>
    <w:rsid w:val="00B651C8"/>
    <w:rsid w:val="00B65816"/>
    <w:rsid w:val="00B65EEB"/>
    <w:rsid w:val="00B663F7"/>
    <w:rsid w:val="00B66C07"/>
    <w:rsid w:val="00B70A82"/>
    <w:rsid w:val="00B71352"/>
    <w:rsid w:val="00B7151D"/>
    <w:rsid w:val="00B715C5"/>
    <w:rsid w:val="00B71628"/>
    <w:rsid w:val="00B7176F"/>
    <w:rsid w:val="00B718AE"/>
    <w:rsid w:val="00B71A78"/>
    <w:rsid w:val="00B72027"/>
    <w:rsid w:val="00B723C9"/>
    <w:rsid w:val="00B7254D"/>
    <w:rsid w:val="00B72785"/>
    <w:rsid w:val="00B728B8"/>
    <w:rsid w:val="00B72CE8"/>
    <w:rsid w:val="00B72E47"/>
    <w:rsid w:val="00B73A32"/>
    <w:rsid w:val="00B73E11"/>
    <w:rsid w:val="00B74B35"/>
    <w:rsid w:val="00B75170"/>
    <w:rsid w:val="00B7586C"/>
    <w:rsid w:val="00B759FC"/>
    <w:rsid w:val="00B75BE7"/>
    <w:rsid w:val="00B75DDB"/>
    <w:rsid w:val="00B767EC"/>
    <w:rsid w:val="00B76AA3"/>
    <w:rsid w:val="00B76BD3"/>
    <w:rsid w:val="00B7744F"/>
    <w:rsid w:val="00B77F09"/>
    <w:rsid w:val="00B7C18C"/>
    <w:rsid w:val="00B80471"/>
    <w:rsid w:val="00B80696"/>
    <w:rsid w:val="00B80CBF"/>
    <w:rsid w:val="00B81434"/>
    <w:rsid w:val="00B81475"/>
    <w:rsid w:val="00B81AAC"/>
    <w:rsid w:val="00B82137"/>
    <w:rsid w:val="00B82449"/>
    <w:rsid w:val="00B82E23"/>
    <w:rsid w:val="00B839C1"/>
    <w:rsid w:val="00B84EE0"/>
    <w:rsid w:val="00B8514C"/>
    <w:rsid w:val="00B85406"/>
    <w:rsid w:val="00B85940"/>
    <w:rsid w:val="00B8622A"/>
    <w:rsid w:val="00B864DF"/>
    <w:rsid w:val="00B865DF"/>
    <w:rsid w:val="00B868B2"/>
    <w:rsid w:val="00B86955"/>
    <w:rsid w:val="00B86EA4"/>
    <w:rsid w:val="00B9001C"/>
    <w:rsid w:val="00B90A39"/>
    <w:rsid w:val="00B90A3B"/>
    <w:rsid w:val="00B90D91"/>
    <w:rsid w:val="00B90EBF"/>
    <w:rsid w:val="00B913A3"/>
    <w:rsid w:val="00B917CD"/>
    <w:rsid w:val="00B91BFA"/>
    <w:rsid w:val="00B91C87"/>
    <w:rsid w:val="00B92107"/>
    <w:rsid w:val="00B9285B"/>
    <w:rsid w:val="00B92EA3"/>
    <w:rsid w:val="00B92F3C"/>
    <w:rsid w:val="00B92FFC"/>
    <w:rsid w:val="00B9410F"/>
    <w:rsid w:val="00B94E6A"/>
    <w:rsid w:val="00B95102"/>
    <w:rsid w:val="00B951AB"/>
    <w:rsid w:val="00B956E3"/>
    <w:rsid w:val="00B95A6B"/>
    <w:rsid w:val="00B95EF8"/>
    <w:rsid w:val="00B95FE4"/>
    <w:rsid w:val="00B962CB"/>
    <w:rsid w:val="00B96A6C"/>
    <w:rsid w:val="00B9763B"/>
    <w:rsid w:val="00B97AB9"/>
    <w:rsid w:val="00BA08DA"/>
    <w:rsid w:val="00BA10DB"/>
    <w:rsid w:val="00BA11E1"/>
    <w:rsid w:val="00BA1C92"/>
    <w:rsid w:val="00BA1F95"/>
    <w:rsid w:val="00BA25E2"/>
    <w:rsid w:val="00BA3EA9"/>
    <w:rsid w:val="00BA4784"/>
    <w:rsid w:val="00BA48F4"/>
    <w:rsid w:val="00BA4D3A"/>
    <w:rsid w:val="00BA4D76"/>
    <w:rsid w:val="00BA4E6F"/>
    <w:rsid w:val="00BA5260"/>
    <w:rsid w:val="00BA53BC"/>
    <w:rsid w:val="00BA5549"/>
    <w:rsid w:val="00BA5740"/>
    <w:rsid w:val="00BA5F5C"/>
    <w:rsid w:val="00BA6682"/>
    <w:rsid w:val="00BA6D20"/>
    <w:rsid w:val="00BA700B"/>
    <w:rsid w:val="00BA7186"/>
    <w:rsid w:val="00BA7207"/>
    <w:rsid w:val="00BA745C"/>
    <w:rsid w:val="00BA7A12"/>
    <w:rsid w:val="00BA7B5A"/>
    <w:rsid w:val="00BA7E23"/>
    <w:rsid w:val="00BB05E7"/>
    <w:rsid w:val="00BB1246"/>
    <w:rsid w:val="00BB1365"/>
    <w:rsid w:val="00BB2007"/>
    <w:rsid w:val="00BB2193"/>
    <w:rsid w:val="00BB30B1"/>
    <w:rsid w:val="00BB3722"/>
    <w:rsid w:val="00BB384C"/>
    <w:rsid w:val="00BB3943"/>
    <w:rsid w:val="00BB3E37"/>
    <w:rsid w:val="00BB472E"/>
    <w:rsid w:val="00BB478F"/>
    <w:rsid w:val="00BB4790"/>
    <w:rsid w:val="00BB4DE8"/>
    <w:rsid w:val="00BB57F5"/>
    <w:rsid w:val="00BB5C9A"/>
    <w:rsid w:val="00BB669B"/>
    <w:rsid w:val="00BB6869"/>
    <w:rsid w:val="00BB723C"/>
    <w:rsid w:val="00BB7539"/>
    <w:rsid w:val="00BB77C9"/>
    <w:rsid w:val="00BC015B"/>
    <w:rsid w:val="00BC033B"/>
    <w:rsid w:val="00BC039C"/>
    <w:rsid w:val="00BC06D2"/>
    <w:rsid w:val="00BC09ED"/>
    <w:rsid w:val="00BC188C"/>
    <w:rsid w:val="00BC1A1B"/>
    <w:rsid w:val="00BC1AD9"/>
    <w:rsid w:val="00BC1BE2"/>
    <w:rsid w:val="00BC1E9B"/>
    <w:rsid w:val="00BC23F4"/>
    <w:rsid w:val="00BC26EB"/>
    <w:rsid w:val="00BC2C3E"/>
    <w:rsid w:val="00BC34E8"/>
    <w:rsid w:val="00BC3EB5"/>
    <w:rsid w:val="00BC4401"/>
    <w:rsid w:val="00BC489E"/>
    <w:rsid w:val="00BC490B"/>
    <w:rsid w:val="00BC4AFC"/>
    <w:rsid w:val="00BC4F63"/>
    <w:rsid w:val="00BC5058"/>
    <w:rsid w:val="00BC5101"/>
    <w:rsid w:val="00BC517E"/>
    <w:rsid w:val="00BC51CF"/>
    <w:rsid w:val="00BC52AE"/>
    <w:rsid w:val="00BC5974"/>
    <w:rsid w:val="00BC599B"/>
    <w:rsid w:val="00BC5B31"/>
    <w:rsid w:val="00BC5CB5"/>
    <w:rsid w:val="00BC5CE9"/>
    <w:rsid w:val="00BC6BBD"/>
    <w:rsid w:val="00BC743F"/>
    <w:rsid w:val="00BC7B44"/>
    <w:rsid w:val="00BD00D9"/>
    <w:rsid w:val="00BD0103"/>
    <w:rsid w:val="00BD0385"/>
    <w:rsid w:val="00BD03BE"/>
    <w:rsid w:val="00BD0630"/>
    <w:rsid w:val="00BD1473"/>
    <w:rsid w:val="00BD155F"/>
    <w:rsid w:val="00BD1652"/>
    <w:rsid w:val="00BD16B2"/>
    <w:rsid w:val="00BD1B76"/>
    <w:rsid w:val="00BD1CD7"/>
    <w:rsid w:val="00BD1F16"/>
    <w:rsid w:val="00BD200D"/>
    <w:rsid w:val="00BD2C3B"/>
    <w:rsid w:val="00BD3420"/>
    <w:rsid w:val="00BD3AB2"/>
    <w:rsid w:val="00BD3FC0"/>
    <w:rsid w:val="00BD486D"/>
    <w:rsid w:val="00BD5289"/>
    <w:rsid w:val="00BD52AA"/>
    <w:rsid w:val="00BD53D7"/>
    <w:rsid w:val="00BD5525"/>
    <w:rsid w:val="00BD5831"/>
    <w:rsid w:val="00BD5838"/>
    <w:rsid w:val="00BD5F8A"/>
    <w:rsid w:val="00BD697C"/>
    <w:rsid w:val="00BD6DE6"/>
    <w:rsid w:val="00BD6ED7"/>
    <w:rsid w:val="00BD709A"/>
    <w:rsid w:val="00BD733A"/>
    <w:rsid w:val="00BD7427"/>
    <w:rsid w:val="00BD75A5"/>
    <w:rsid w:val="00BD75DB"/>
    <w:rsid w:val="00BD7B87"/>
    <w:rsid w:val="00BD7E20"/>
    <w:rsid w:val="00BD7E68"/>
    <w:rsid w:val="00BE0359"/>
    <w:rsid w:val="00BE08A5"/>
    <w:rsid w:val="00BE323A"/>
    <w:rsid w:val="00BE3391"/>
    <w:rsid w:val="00BE359A"/>
    <w:rsid w:val="00BE3C5F"/>
    <w:rsid w:val="00BE44D0"/>
    <w:rsid w:val="00BE478D"/>
    <w:rsid w:val="00BE534D"/>
    <w:rsid w:val="00BE571E"/>
    <w:rsid w:val="00BE57AC"/>
    <w:rsid w:val="00BE5A9C"/>
    <w:rsid w:val="00BE628A"/>
    <w:rsid w:val="00BE65B5"/>
    <w:rsid w:val="00BE6872"/>
    <w:rsid w:val="00BE7245"/>
    <w:rsid w:val="00BE7E04"/>
    <w:rsid w:val="00BE7FF7"/>
    <w:rsid w:val="00BF0E6A"/>
    <w:rsid w:val="00BF1BCA"/>
    <w:rsid w:val="00BF2A5F"/>
    <w:rsid w:val="00BF2B18"/>
    <w:rsid w:val="00BF2FDB"/>
    <w:rsid w:val="00BF3807"/>
    <w:rsid w:val="00BF42F9"/>
    <w:rsid w:val="00BF4B5D"/>
    <w:rsid w:val="00BF50C5"/>
    <w:rsid w:val="00BF5110"/>
    <w:rsid w:val="00BF573A"/>
    <w:rsid w:val="00BF5A67"/>
    <w:rsid w:val="00BF5FA2"/>
    <w:rsid w:val="00BF6270"/>
    <w:rsid w:val="00BF62E6"/>
    <w:rsid w:val="00BF6B26"/>
    <w:rsid w:val="00BF7567"/>
    <w:rsid w:val="00C0017E"/>
    <w:rsid w:val="00C004CB"/>
    <w:rsid w:val="00C008C5"/>
    <w:rsid w:val="00C014F2"/>
    <w:rsid w:val="00C01E63"/>
    <w:rsid w:val="00C01F71"/>
    <w:rsid w:val="00C02535"/>
    <w:rsid w:val="00C02AE6"/>
    <w:rsid w:val="00C02DDD"/>
    <w:rsid w:val="00C03509"/>
    <w:rsid w:val="00C03930"/>
    <w:rsid w:val="00C03B97"/>
    <w:rsid w:val="00C03D74"/>
    <w:rsid w:val="00C04030"/>
    <w:rsid w:val="00C050C6"/>
    <w:rsid w:val="00C05A88"/>
    <w:rsid w:val="00C05C89"/>
    <w:rsid w:val="00C0689B"/>
    <w:rsid w:val="00C0695A"/>
    <w:rsid w:val="00C07930"/>
    <w:rsid w:val="00C10B92"/>
    <w:rsid w:val="00C10C6E"/>
    <w:rsid w:val="00C112C1"/>
    <w:rsid w:val="00C117B5"/>
    <w:rsid w:val="00C11F4C"/>
    <w:rsid w:val="00C12C8D"/>
    <w:rsid w:val="00C13189"/>
    <w:rsid w:val="00C13BB3"/>
    <w:rsid w:val="00C14546"/>
    <w:rsid w:val="00C145F7"/>
    <w:rsid w:val="00C14706"/>
    <w:rsid w:val="00C1476B"/>
    <w:rsid w:val="00C14AB5"/>
    <w:rsid w:val="00C14D1D"/>
    <w:rsid w:val="00C1521D"/>
    <w:rsid w:val="00C15250"/>
    <w:rsid w:val="00C1558B"/>
    <w:rsid w:val="00C15E56"/>
    <w:rsid w:val="00C16410"/>
    <w:rsid w:val="00C17A72"/>
    <w:rsid w:val="00C2023B"/>
    <w:rsid w:val="00C203E3"/>
    <w:rsid w:val="00C20853"/>
    <w:rsid w:val="00C21BE5"/>
    <w:rsid w:val="00C22519"/>
    <w:rsid w:val="00C2305B"/>
    <w:rsid w:val="00C243B2"/>
    <w:rsid w:val="00C244D1"/>
    <w:rsid w:val="00C24692"/>
    <w:rsid w:val="00C24D03"/>
    <w:rsid w:val="00C24E55"/>
    <w:rsid w:val="00C253AB"/>
    <w:rsid w:val="00C25E4D"/>
    <w:rsid w:val="00C26BFA"/>
    <w:rsid w:val="00C2738C"/>
    <w:rsid w:val="00C2795F"/>
    <w:rsid w:val="00C27BD2"/>
    <w:rsid w:val="00C27FE7"/>
    <w:rsid w:val="00C30A8C"/>
    <w:rsid w:val="00C3144E"/>
    <w:rsid w:val="00C314D7"/>
    <w:rsid w:val="00C31BE4"/>
    <w:rsid w:val="00C31F8A"/>
    <w:rsid w:val="00C3218C"/>
    <w:rsid w:val="00C328AA"/>
    <w:rsid w:val="00C32F7B"/>
    <w:rsid w:val="00C34032"/>
    <w:rsid w:val="00C34200"/>
    <w:rsid w:val="00C350D7"/>
    <w:rsid w:val="00C35129"/>
    <w:rsid w:val="00C3561E"/>
    <w:rsid w:val="00C35B0D"/>
    <w:rsid w:val="00C35CA7"/>
    <w:rsid w:val="00C35D42"/>
    <w:rsid w:val="00C35DCB"/>
    <w:rsid w:val="00C362AC"/>
    <w:rsid w:val="00C36A67"/>
    <w:rsid w:val="00C36C53"/>
    <w:rsid w:val="00C37607"/>
    <w:rsid w:val="00C406F6"/>
    <w:rsid w:val="00C4096C"/>
    <w:rsid w:val="00C40D5E"/>
    <w:rsid w:val="00C41094"/>
    <w:rsid w:val="00C410A9"/>
    <w:rsid w:val="00C411CE"/>
    <w:rsid w:val="00C418DB"/>
    <w:rsid w:val="00C42CCE"/>
    <w:rsid w:val="00C430E8"/>
    <w:rsid w:val="00C432FB"/>
    <w:rsid w:val="00C437B5"/>
    <w:rsid w:val="00C43AAE"/>
    <w:rsid w:val="00C43D64"/>
    <w:rsid w:val="00C44155"/>
    <w:rsid w:val="00C44A70"/>
    <w:rsid w:val="00C44CC7"/>
    <w:rsid w:val="00C453FF"/>
    <w:rsid w:val="00C45D10"/>
    <w:rsid w:val="00C45DB8"/>
    <w:rsid w:val="00C46670"/>
    <w:rsid w:val="00C46F78"/>
    <w:rsid w:val="00C5023A"/>
    <w:rsid w:val="00C505EE"/>
    <w:rsid w:val="00C50778"/>
    <w:rsid w:val="00C50DBB"/>
    <w:rsid w:val="00C510A3"/>
    <w:rsid w:val="00C51162"/>
    <w:rsid w:val="00C51A66"/>
    <w:rsid w:val="00C51C6C"/>
    <w:rsid w:val="00C51F7C"/>
    <w:rsid w:val="00C52222"/>
    <w:rsid w:val="00C52A0C"/>
    <w:rsid w:val="00C53745"/>
    <w:rsid w:val="00C53DEE"/>
    <w:rsid w:val="00C54BA4"/>
    <w:rsid w:val="00C54E1C"/>
    <w:rsid w:val="00C55B51"/>
    <w:rsid w:val="00C56403"/>
    <w:rsid w:val="00C5689B"/>
    <w:rsid w:val="00C56929"/>
    <w:rsid w:val="00C5696A"/>
    <w:rsid w:val="00C56E56"/>
    <w:rsid w:val="00C56F8F"/>
    <w:rsid w:val="00C57334"/>
    <w:rsid w:val="00C57914"/>
    <w:rsid w:val="00C57D52"/>
    <w:rsid w:val="00C60535"/>
    <w:rsid w:val="00C609FB"/>
    <w:rsid w:val="00C61161"/>
    <w:rsid w:val="00C61816"/>
    <w:rsid w:val="00C61CD4"/>
    <w:rsid w:val="00C622D2"/>
    <w:rsid w:val="00C62656"/>
    <w:rsid w:val="00C6283B"/>
    <w:rsid w:val="00C63265"/>
    <w:rsid w:val="00C636DB"/>
    <w:rsid w:val="00C63D14"/>
    <w:rsid w:val="00C6419C"/>
    <w:rsid w:val="00C6427B"/>
    <w:rsid w:val="00C6430A"/>
    <w:rsid w:val="00C64D02"/>
    <w:rsid w:val="00C65125"/>
    <w:rsid w:val="00C659A5"/>
    <w:rsid w:val="00C65A6D"/>
    <w:rsid w:val="00C65EA7"/>
    <w:rsid w:val="00C66A95"/>
    <w:rsid w:val="00C67582"/>
    <w:rsid w:val="00C67798"/>
    <w:rsid w:val="00C67CC9"/>
    <w:rsid w:val="00C67DFC"/>
    <w:rsid w:val="00C70108"/>
    <w:rsid w:val="00C705F8"/>
    <w:rsid w:val="00C70674"/>
    <w:rsid w:val="00C7095A"/>
    <w:rsid w:val="00C70C53"/>
    <w:rsid w:val="00C7109B"/>
    <w:rsid w:val="00C71521"/>
    <w:rsid w:val="00C71CE6"/>
    <w:rsid w:val="00C72770"/>
    <w:rsid w:val="00C72EF9"/>
    <w:rsid w:val="00C73197"/>
    <w:rsid w:val="00C739F8"/>
    <w:rsid w:val="00C73C47"/>
    <w:rsid w:val="00C73DE0"/>
    <w:rsid w:val="00C74169"/>
    <w:rsid w:val="00C74A92"/>
    <w:rsid w:val="00C759EE"/>
    <w:rsid w:val="00C75BEE"/>
    <w:rsid w:val="00C75C10"/>
    <w:rsid w:val="00C764CC"/>
    <w:rsid w:val="00C766AB"/>
    <w:rsid w:val="00C80150"/>
    <w:rsid w:val="00C8024C"/>
    <w:rsid w:val="00C81814"/>
    <w:rsid w:val="00C81944"/>
    <w:rsid w:val="00C8292E"/>
    <w:rsid w:val="00C82A67"/>
    <w:rsid w:val="00C8355B"/>
    <w:rsid w:val="00C83E31"/>
    <w:rsid w:val="00C844B9"/>
    <w:rsid w:val="00C8467D"/>
    <w:rsid w:val="00C846BB"/>
    <w:rsid w:val="00C84DDD"/>
    <w:rsid w:val="00C85066"/>
    <w:rsid w:val="00C8550C"/>
    <w:rsid w:val="00C85600"/>
    <w:rsid w:val="00C86071"/>
    <w:rsid w:val="00C863B2"/>
    <w:rsid w:val="00C8740C"/>
    <w:rsid w:val="00C904DE"/>
    <w:rsid w:val="00C9051C"/>
    <w:rsid w:val="00C90FB6"/>
    <w:rsid w:val="00C91199"/>
    <w:rsid w:val="00C9164C"/>
    <w:rsid w:val="00C922F9"/>
    <w:rsid w:val="00C92C05"/>
    <w:rsid w:val="00C92DA0"/>
    <w:rsid w:val="00C92FC5"/>
    <w:rsid w:val="00C9323E"/>
    <w:rsid w:val="00C9358A"/>
    <w:rsid w:val="00C94E5A"/>
    <w:rsid w:val="00C94EE3"/>
    <w:rsid w:val="00C95E59"/>
    <w:rsid w:val="00C96A36"/>
    <w:rsid w:val="00C974F3"/>
    <w:rsid w:val="00C9762D"/>
    <w:rsid w:val="00C97C95"/>
    <w:rsid w:val="00C97D19"/>
    <w:rsid w:val="00CA17B1"/>
    <w:rsid w:val="00CA18D9"/>
    <w:rsid w:val="00CA274D"/>
    <w:rsid w:val="00CA2945"/>
    <w:rsid w:val="00CA32F8"/>
    <w:rsid w:val="00CA34B7"/>
    <w:rsid w:val="00CA3533"/>
    <w:rsid w:val="00CA3D9D"/>
    <w:rsid w:val="00CA4419"/>
    <w:rsid w:val="00CA4D00"/>
    <w:rsid w:val="00CA51F3"/>
    <w:rsid w:val="00CA5223"/>
    <w:rsid w:val="00CA62B0"/>
    <w:rsid w:val="00CA673A"/>
    <w:rsid w:val="00CA7EEF"/>
    <w:rsid w:val="00CB07FF"/>
    <w:rsid w:val="00CB0B46"/>
    <w:rsid w:val="00CB0D82"/>
    <w:rsid w:val="00CB0E3D"/>
    <w:rsid w:val="00CB1673"/>
    <w:rsid w:val="00CB1684"/>
    <w:rsid w:val="00CB16E5"/>
    <w:rsid w:val="00CB180F"/>
    <w:rsid w:val="00CB1FB6"/>
    <w:rsid w:val="00CB207E"/>
    <w:rsid w:val="00CB25FD"/>
    <w:rsid w:val="00CB3532"/>
    <w:rsid w:val="00CB3BC2"/>
    <w:rsid w:val="00CB3E9C"/>
    <w:rsid w:val="00CB4375"/>
    <w:rsid w:val="00CB4B2E"/>
    <w:rsid w:val="00CB4C19"/>
    <w:rsid w:val="00CB594E"/>
    <w:rsid w:val="00CB59D3"/>
    <w:rsid w:val="00CB6044"/>
    <w:rsid w:val="00CB6AD2"/>
    <w:rsid w:val="00CB6B83"/>
    <w:rsid w:val="00CB6D8B"/>
    <w:rsid w:val="00CB6DAE"/>
    <w:rsid w:val="00CC005F"/>
    <w:rsid w:val="00CC0265"/>
    <w:rsid w:val="00CC122E"/>
    <w:rsid w:val="00CC1270"/>
    <w:rsid w:val="00CC1EA2"/>
    <w:rsid w:val="00CC26CD"/>
    <w:rsid w:val="00CC291F"/>
    <w:rsid w:val="00CC2C25"/>
    <w:rsid w:val="00CC2E66"/>
    <w:rsid w:val="00CC2E68"/>
    <w:rsid w:val="00CC386B"/>
    <w:rsid w:val="00CC3F29"/>
    <w:rsid w:val="00CC43A1"/>
    <w:rsid w:val="00CC468D"/>
    <w:rsid w:val="00CC46D9"/>
    <w:rsid w:val="00CC4E5B"/>
    <w:rsid w:val="00CC5617"/>
    <w:rsid w:val="00CC66A0"/>
    <w:rsid w:val="00CC6978"/>
    <w:rsid w:val="00CD06A6"/>
    <w:rsid w:val="00CD08FB"/>
    <w:rsid w:val="00CD0C69"/>
    <w:rsid w:val="00CD1370"/>
    <w:rsid w:val="00CD1592"/>
    <w:rsid w:val="00CD1728"/>
    <w:rsid w:val="00CD1A8C"/>
    <w:rsid w:val="00CD1BD9"/>
    <w:rsid w:val="00CD1FFD"/>
    <w:rsid w:val="00CD2E78"/>
    <w:rsid w:val="00CD34A4"/>
    <w:rsid w:val="00CD388F"/>
    <w:rsid w:val="00CD41BF"/>
    <w:rsid w:val="00CD42B8"/>
    <w:rsid w:val="00CD4574"/>
    <w:rsid w:val="00CD45E1"/>
    <w:rsid w:val="00CD4793"/>
    <w:rsid w:val="00CD5008"/>
    <w:rsid w:val="00CD51B2"/>
    <w:rsid w:val="00CD56CF"/>
    <w:rsid w:val="00CD624F"/>
    <w:rsid w:val="00CD6680"/>
    <w:rsid w:val="00CD6C4B"/>
    <w:rsid w:val="00CD7C74"/>
    <w:rsid w:val="00CE013B"/>
    <w:rsid w:val="00CE03A9"/>
    <w:rsid w:val="00CE0484"/>
    <w:rsid w:val="00CE0938"/>
    <w:rsid w:val="00CE10F1"/>
    <w:rsid w:val="00CE16CA"/>
    <w:rsid w:val="00CE1D98"/>
    <w:rsid w:val="00CE205B"/>
    <w:rsid w:val="00CE285B"/>
    <w:rsid w:val="00CE2989"/>
    <w:rsid w:val="00CE34CF"/>
    <w:rsid w:val="00CE374A"/>
    <w:rsid w:val="00CE38DC"/>
    <w:rsid w:val="00CE3D99"/>
    <w:rsid w:val="00CE3E16"/>
    <w:rsid w:val="00CE3FE6"/>
    <w:rsid w:val="00CE448F"/>
    <w:rsid w:val="00CE4569"/>
    <w:rsid w:val="00CE4E58"/>
    <w:rsid w:val="00CE5055"/>
    <w:rsid w:val="00CE576B"/>
    <w:rsid w:val="00CE5F82"/>
    <w:rsid w:val="00CE607B"/>
    <w:rsid w:val="00CE67D6"/>
    <w:rsid w:val="00CE6877"/>
    <w:rsid w:val="00CE69B0"/>
    <w:rsid w:val="00CE7F08"/>
    <w:rsid w:val="00CF03A7"/>
    <w:rsid w:val="00CF03B9"/>
    <w:rsid w:val="00CF0AAC"/>
    <w:rsid w:val="00CF0E7D"/>
    <w:rsid w:val="00CF1502"/>
    <w:rsid w:val="00CF1BB1"/>
    <w:rsid w:val="00CF2F69"/>
    <w:rsid w:val="00CF39BC"/>
    <w:rsid w:val="00CF4121"/>
    <w:rsid w:val="00CF4485"/>
    <w:rsid w:val="00CF4977"/>
    <w:rsid w:val="00CF4B21"/>
    <w:rsid w:val="00CF5149"/>
    <w:rsid w:val="00CF5466"/>
    <w:rsid w:val="00CF5765"/>
    <w:rsid w:val="00CF5998"/>
    <w:rsid w:val="00CF6F02"/>
    <w:rsid w:val="00CF779A"/>
    <w:rsid w:val="00CF78D2"/>
    <w:rsid w:val="00CF7FA8"/>
    <w:rsid w:val="00D0005B"/>
    <w:rsid w:val="00D000B8"/>
    <w:rsid w:val="00D0079C"/>
    <w:rsid w:val="00D01093"/>
    <w:rsid w:val="00D0186C"/>
    <w:rsid w:val="00D0188E"/>
    <w:rsid w:val="00D01AA0"/>
    <w:rsid w:val="00D02227"/>
    <w:rsid w:val="00D022D3"/>
    <w:rsid w:val="00D02680"/>
    <w:rsid w:val="00D0379B"/>
    <w:rsid w:val="00D03DC5"/>
    <w:rsid w:val="00D03E06"/>
    <w:rsid w:val="00D045BE"/>
    <w:rsid w:val="00D051BA"/>
    <w:rsid w:val="00D05DC0"/>
    <w:rsid w:val="00D05E93"/>
    <w:rsid w:val="00D063FD"/>
    <w:rsid w:val="00D067C2"/>
    <w:rsid w:val="00D06E8E"/>
    <w:rsid w:val="00D100CD"/>
    <w:rsid w:val="00D10361"/>
    <w:rsid w:val="00D10A95"/>
    <w:rsid w:val="00D11087"/>
    <w:rsid w:val="00D1115A"/>
    <w:rsid w:val="00D118BF"/>
    <w:rsid w:val="00D12246"/>
    <w:rsid w:val="00D12480"/>
    <w:rsid w:val="00D13141"/>
    <w:rsid w:val="00D1314F"/>
    <w:rsid w:val="00D131F3"/>
    <w:rsid w:val="00D13277"/>
    <w:rsid w:val="00D138D8"/>
    <w:rsid w:val="00D13B8A"/>
    <w:rsid w:val="00D14DCA"/>
    <w:rsid w:val="00D15E93"/>
    <w:rsid w:val="00D15F23"/>
    <w:rsid w:val="00D1644D"/>
    <w:rsid w:val="00D1655E"/>
    <w:rsid w:val="00D16B66"/>
    <w:rsid w:val="00D17555"/>
    <w:rsid w:val="00D1761D"/>
    <w:rsid w:val="00D17B84"/>
    <w:rsid w:val="00D17E6B"/>
    <w:rsid w:val="00D204A2"/>
    <w:rsid w:val="00D204DD"/>
    <w:rsid w:val="00D21026"/>
    <w:rsid w:val="00D21344"/>
    <w:rsid w:val="00D21806"/>
    <w:rsid w:val="00D218B8"/>
    <w:rsid w:val="00D22811"/>
    <w:rsid w:val="00D22A2D"/>
    <w:rsid w:val="00D22E2D"/>
    <w:rsid w:val="00D2395D"/>
    <w:rsid w:val="00D23A2D"/>
    <w:rsid w:val="00D241E8"/>
    <w:rsid w:val="00D2441A"/>
    <w:rsid w:val="00D2451B"/>
    <w:rsid w:val="00D24A10"/>
    <w:rsid w:val="00D24A21"/>
    <w:rsid w:val="00D2555C"/>
    <w:rsid w:val="00D25816"/>
    <w:rsid w:val="00D25B4C"/>
    <w:rsid w:val="00D265F7"/>
    <w:rsid w:val="00D26A94"/>
    <w:rsid w:val="00D27AAA"/>
    <w:rsid w:val="00D27D55"/>
    <w:rsid w:val="00D27F8E"/>
    <w:rsid w:val="00D308E0"/>
    <w:rsid w:val="00D30F25"/>
    <w:rsid w:val="00D31FAE"/>
    <w:rsid w:val="00D32186"/>
    <w:rsid w:val="00D3234B"/>
    <w:rsid w:val="00D324E6"/>
    <w:rsid w:val="00D32B32"/>
    <w:rsid w:val="00D333A5"/>
    <w:rsid w:val="00D33B18"/>
    <w:rsid w:val="00D33C09"/>
    <w:rsid w:val="00D33D82"/>
    <w:rsid w:val="00D33FD8"/>
    <w:rsid w:val="00D34282"/>
    <w:rsid w:val="00D3545A"/>
    <w:rsid w:val="00D357DC"/>
    <w:rsid w:val="00D36165"/>
    <w:rsid w:val="00D365CD"/>
    <w:rsid w:val="00D368E7"/>
    <w:rsid w:val="00D36C9B"/>
    <w:rsid w:val="00D36DFA"/>
    <w:rsid w:val="00D37021"/>
    <w:rsid w:val="00D374C2"/>
    <w:rsid w:val="00D37F38"/>
    <w:rsid w:val="00D400CA"/>
    <w:rsid w:val="00D4124E"/>
    <w:rsid w:val="00D41610"/>
    <w:rsid w:val="00D41653"/>
    <w:rsid w:val="00D41A0D"/>
    <w:rsid w:val="00D41E96"/>
    <w:rsid w:val="00D425BC"/>
    <w:rsid w:val="00D42AE8"/>
    <w:rsid w:val="00D42F04"/>
    <w:rsid w:val="00D4313C"/>
    <w:rsid w:val="00D43B87"/>
    <w:rsid w:val="00D44179"/>
    <w:rsid w:val="00D44919"/>
    <w:rsid w:val="00D45404"/>
    <w:rsid w:val="00D460CA"/>
    <w:rsid w:val="00D460F5"/>
    <w:rsid w:val="00D462E6"/>
    <w:rsid w:val="00D464F7"/>
    <w:rsid w:val="00D46724"/>
    <w:rsid w:val="00D46B73"/>
    <w:rsid w:val="00D50288"/>
    <w:rsid w:val="00D508D6"/>
    <w:rsid w:val="00D50C4D"/>
    <w:rsid w:val="00D51213"/>
    <w:rsid w:val="00D51365"/>
    <w:rsid w:val="00D51454"/>
    <w:rsid w:val="00D518F9"/>
    <w:rsid w:val="00D51D67"/>
    <w:rsid w:val="00D51FC5"/>
    <w:rsid w:val="00D52223"/>
    <w:rsid w:val="00D522BD"/>
    <w:rsid w:val="00D52AB1"/>
    <w:rsid w:val="00D52CD5"/>
    <w:rsid w:val="00D53BAF"/>
    <w:rsid w:val="00D54ED4"/>
    <w:rsid w:val="00D55E22"/>
    <w:rsid w:val="00D5657C"/>
    <w:rsid w:val="00D565CE"/>
    <w:rsid w:val="00D5668A"/>
    <w:rsid w:val="00D60089"/>
    <w:rsid w:val="00D60817"/>
    <w:rsid w:val="00D60EF8"/>
    <w:rsid w:val="00D614A7"/>
    <w:rsid w:val="00D6155F"/>
    <w:rsid w:val="00D61EE3"/>
    <w:rsid w:val="00D61F8F"/>
    <w:rsid w:val="00D624F7"/>
    <w:rsid w:val="00D626C9"/>
    <w:rsid w:val="00D6271F"/>
    <w:rsid w:val="00D62A97"/>
    <w:rsid w:val="00D62B92"/>
    <w:rsid w:val="00D62E78"/>
    <w:rsid w:val="00D63383"/>
    <w:rsid w:val="00D65E8B"/>
    <w:rsid w:val="00D66345"/>
    <w:rsid w:val="00D665E3"/>
    <w:rsid w:val="00D66A32"/>
    <w:rsid w:val="00D66E1F"/>
    <w:rsid w:val="00D67191"/>
    <w:rsid w:val="00D672BE"/>
    <w:rsid w:val="00D67A38"/>
    <w:rsid w:val="00D67C0F"/>
    <w:rsid w:val="00D70594"/>
    <w:rsid w:val="00D7071B"/>
    <w:rsid w:val="00D7105E"/>
    <w:rsid w:val="00D7107A"/>
    <w:rsid w:val="00D717D0"/>
    <w:rsid w:val="00D71B4F"/>
    <w:rsid w:val="00D72149"/>
    <w:rsid w:val="00D7220C"/>
    <w:rsid w:val="00D73072"/>
    <w:rsid w:val="00D73478"/>
    <w:rsid w:val="00D734FA"/>
    <w:rsid w:val="00D73D3E"/>
    <w:rsid w:val="00D744A2"/>
    <w:rsid w:val="00D747AD"/>
    <w:rsid w:val="00D74F78"/>
    <w:rsid w:val="00D76531"/>
    <w:rsid w:val="00D76B32"/>
    <w:rsid w:val="00D76D93"/>
    <w:rsid w:val="00D76EE6"/>
    <w:rsid w:val="00D77484"/>
    <w:rsid w:val="00D77F70"/>
    <w:rsid w:val="00D80DE1"/>
    <w:rsid w:val="00D80E08"/>
    <w:rsid w:val="00D810F0"/>
    <w:rsid w:val="00D82259"/>
    <w:rsid w:val="00D822AD"/>
    <w:rsid w:val="00D825BC"/>
    <w:rsid w:val="00D826E9"/>
    <w:rsid w:val="00D82FCA"/>
    <w:rsid w:val="00D831B5"/>
    <w:rsid w:val="00D83334"/>
    <w:rsid w:val="00D83AE0"/>
    <w:rsid w:val="00D843F1"/>
    <w:rsid w:val="00D84FD7"/>
    <w:rsid w:val="00D84FE4"/>
    <w:rsid w:val="00D85A3C"/>
    <w:rsid w:val="00D85F7C"/>
    <w:rsid w:val="00D86CE8"/>
    <w:rsid w:val="00D86DEC"/>
    <w:rsid w:val="00D86EC5"/>
    <w:rsid w:val="00D87B44"/>
    <w:rsid w:val="00D9028C"/>
    <w:rsid w:val="00D90626"/>
    <w:rsid w:val="00D90B52"/>
    <w:rsid w:val="00D90C73"/>
    <w:rsid w:val="00D90F49"/>
    <w:rsid w:val="00D9102A"/>
    <w:rsid w:val="00D911EE"/>
    <w:rsid w:val="00D9155B"/>
    <w:rsid w:val="00D928C5"/>
    <w:rsid w:val="00D92A80"/>
    <w:rsid w:val="00D93CE2"/>
    <w:rsid w:val="00D93D4C"/>
    <w:rsid w:val="00D93DDD"/>
    <w:rsid w:val="00D9414E"/>
    <w:rsid w:val="00D949A5"/>
    <w:rsid w:val="00D949E4"/>
    <w:rsid w:val="00D94CB4"/>
    <w:rsid w:val="00D95433"/>
    <w:rsid w:val="00D954E7"/>
    <w:rsid w:val="00D96D76"/>
    <w:rsid w:val="00D97050"/>
    <w:rsid w:val="00D97979"/>
    <w:rsid w:val="00D97E4B"/>
    <w:rsid w:val="00D97EED"/>
    <w:rsid w:val="00DA0540"/>
    <w:rsid w:val="00DA0E79"/>
    <w:rsid w:val="00DA0EBD"/>
    <w:rsid w:val="00DA1117"/>
    <w:rsid w:val="00DA1162"/>
    <w:rsid w:val="00DA135B"/>
    <w:rsid w:val="00DA17E4"/>
    <w:rsid w:val="00DA1929"/>
    <w:rsid w:val="00DA2500"/>
    <w:rsid w:val="00DA2AE3"/>
    <w:rsid w:val="00DA2C05"/>
    <w:rsid w:val="00DA31D1"/>
    <w:rsid w:val="00DA3664"/>
    <w:rsid w:val="00DA3E3D"/>
    <w:rsid w:val="00DA5154"/>
    <w:rsid w:val="00DA524C"/>
    <w:rsid w:val="00DA594E"/>
    <w:rsid w:val="00DA654E"/>
    <w:rsid w:val="00DA671B"/>
    <w:rsid w:val="00DA6AB0"/>
    <w:rsid w:val="00DA6BFE"/>
    <w:rsid w:val="00DA6CFE"/>
    <w:rsid w:val="00DA729B"/>
    <w:rsid w:val="00DA7359"/>
    <w:rsid w:val="00DA7583"/>
    <w:rsid w:val="00DA77EB"/>
    <w:rsid w:val="00DA798E"/>
    <w:rsid w:val="00DA7B47"/>
    <w:rsid w:val="00DA7D2C"/>
    <w:rsid w:val="00DA7E85"/>
    <w:rsid w:val="00DB0BCC"/>
    <w:rsid w:val="00DB0F11"/>
    <w:rsid w:val="00DB1213"/>
    <w:rsid w:val="00DB1888"/>
    <w:rsid w:val="00DB2D72"/>
    <w:rsid w:val="00DB39D2"/>
    <w:rsid w:val="00DB4568"/>
    <w:rsid w:val="00DB4885"/>
    <w:rsid w:val="00DB4C75"/>
    <w:rsid w:val="00DB4D9A"/>
    <w:rsid w:val="00DB4F23"/>
    <w:rsid w:val="00DB5BE2"/>
    <w:rsid w:val="00DB611C"/>
    <w:rsid w:val="00DB688C"/>
    <w:rsid w:val="00DB6936"/>
    <w:rsid w:val="00DB6A37"/>
    <w:rsid w:val="00DB6C62"/>
    <w:rsid w:val="00DB7016"/>
    <w:rsid w:val="00DB7412"/>
    <w:rsid w:val="00DB7E9A"/>
    <w:rsid w:val="00DC03C7"/>
    <w:rsid w:val="00DC040D"/>
    <w:rsid w:val="00DC0FBE"/>
    <w:rsid w:val="00DC1E24"/>
    <w:rsid w:val="00DC28EC"/>
    <w:rsid w:val="00DC30EC"/>
    <w:rsid w:val="00DC39D8"/>
    <w:rsid w:val="00DC3A60"/>
    <w:rsid w:val="00DC3CD4"/>
    <w:rsid w:val="00DC3F89"/>
    <w:rsid w:val="00DC4468"/>
    <w:rsid w:val="00DC4BE4"/>
    <w:rsid w:val="00DC4D4C"/>
    <w:rsid w:val="00DC509E"/>
    <w:rsid w:val="00DC5316"/>
    <w:rsid w:val="00DC57DC"/>
    <w:rsid w:val="00DC59D4"/>
    <w:rsid w:val="00DC5E72"/>
    <w:rsid w:val="00DC6551"/>
    <w:rsid w:val="00DC6679"/>
    <w:rsid w:val="00DC6EFD"/>
    <w:rsid w:val="00DC779D"/>
    <w:rsid w:val="00DC7E5D"/>
    <w:rsid w:val="00DC7E5F"/>
    <w:rsid w:val="00DC7F13"/>
    <w:rsid w:val="00DD067B"/>
    <w:rsid w:val="00DD0876"/>
    <w:rsid w:val="00DD08E6"/>
    <w:rsid w:val="00DD0ACD"/>
    <w:rsid w:val="00DD11DE"/>
    <w:rsid w:val="00DD1311"/>
    <w:rsid w:val="00DD1338"/>
    <w:rsid w:val="00DD1CED"/>
    <w:rsid w:val="00DD1E52"/>
    <w:rsid w:val="00DD1EF7"/>
    <w:rsid w:val="00DD2955"/>
    <w:rsid w:val="00DD2CF2"/>
    <w:rsid w:val="00DD2DEC"/>
    <w:rsid w:val="00DD3564"/>
    <w:rsid w:val="00DD3A10"/>
    <w:rsid w:val="00DD4387"/>
    <w:rsid w:val="00DD449E"/>
    <w:rsid w:val="00DD48BD"/>
    <w:rsid w:val="00DD49C9"/>
    <w:rsid w:val="00DD4D48"/>
    <w:rsid w:val="00DD5936"/>
    <w:rsid w:val="00DD6C46"/>
    <w:rsid w:val="00DD6CAD"/>
    <w:rsid w:val="00DD6D3A"/>
    <w:rsid w:val="00DD70BD"/>
    <w:rsid w:val="00DD7422"/>
    <w:rsid w:val="00DD79D4"/>
    <w:rsid w:val="00DD7B35"/>
    <w:rsid w:val="00DD7D1B"/>
    <w:rsid w:val="00DD7D5C"/>
    <w:rsid w:val="00DD7EFF"/>
    <w:rsid w:val="00DE1033"/>
    <w:rsid w:val="00DE1D07"/>
    <w:rsid w:val="00DE1DC7"/>
    <w:rsid w:val="00DE240D"/>
    <w:rsid w:val="00DE27B1"/>
    <w:rsid w:val="00DE2C25"/>
    <w:rsid w:val="00DE2C6A"/>
    <w:rsid w:val="00DE3808"/>
    <w:rsid w:val="00DE4445"/>
    <w:rsid w:val="00DE4589"/>
    <w:rsid w:val="00DE4628"/>
    <w:rsid w:val="00DE49BF"/>
    <w:rsid w:val="00DE4B64"/>
    <w:rsid w:val="00DE54C4"/>
    <w:rsid w:val="00DE54F1"/>
    <w:rsid w:val="00DE5767"/>
    <w:rsid w:val="00DE5D74"/>
    <w:rsid w:val="00DE6411"/>
    <w:rsid w:val="00DE6C3D"/>
    <w:rsid w:val="00DE78A8"/>
    <w:rsid w:val="00DE78D6"/>
    <w:rsid w:val="00DF1036"/>
    <w:rsid w:val="00DF113B"/>
    <w:rsid w:val="00DF1480"/>
    <w:rsid w:val="00DF203F"/>
    <w:rsid w:val="00DF2175"/>
    <w:rsid w:val="00DF21E8"/>
    <w:rsid w:val="00DF2E53"/>
    <w:rsid w:val="00DF312A"/>
    <w:rsid w:val="00DF36C0"/>
    <w:rsid w:val="00DF421E"/>
    <w:rsid w:val="00DF5DD8"/>
    <w:rsid w:val="00DF6473"/>
    <w:rsid w:val="00DF6B6F"/>
    <w:rsid w:val="00DF729C"/>
    <w:rsid w:val="00E001FE"/>
    <w:rsid w:val="00E01FCA"/>
    <w:rsid w:val="00E01FD5"/>
    <w:rsid w:val="00E02A6F"/>
    <w:rsid w:val="00E03004"/>
    <w:rsid w:val="00E039A0"/>
    <w:rsid w:val="00E03F36"/>
    <w:rsid w:val="00E04F33"/>
    <w:rsid w:val="00E04F3A"/>
    <w:rsid w:val="00E05EC1"/>
    <w:rsid w:val="00E0615C"/>
    <w:rsid w:val="00E06810"/>
    <w:rsid w:val="00E06F0B"/>
    <w:rsid w:val="00E072A2"/>
    <w:rsid w:val="00E07464"/>
    <w:rsid w:val="00E07C51"/>
    <w:rsid w:val="00E10A14"/>
    <w:rsid w:val="00E10DB5"/>
    <w:rsid w:val="00E1256F"/>
    <w:rsid w:val="00E13767"/>
    <w:rsid w:val="00E1397C"/>
    <w:rsid w:val="00E13AA2"/>
    <w:rsid w:val="00E13C05"/>
    <w:rsid w:val="00E13DB7"/>
    <w:rsid w:val="00E13E44"/>
    <w:rsid w:val="00E13F83"/>
    <w:rsid w:val="00E149F1"/>
    <w:rsid w:val="00E15486"/>
    <w:rsid w:val="00E155D8"/>
    <w:rsid w:val="00E15BBF"/>
    <w:rsid w:val="00E15FBE"/>
    <w:rsid w:val="00E16018"/>
    <w:rsid w:val="00E161B6"/>
    <w:rsid w:val="00E16373"/>
    <w:rsid w:val="00E163EB"/>
    <w:rsid w:val="00E165AA"/>
    <w:rsid w:val="00E17695"/>
    <w:rsid w:val="00E20060"/>
    <w:rsid w:val="00E20124"/>
    <w:rsid w:val="00E2025D"/>
    <w:rsid w:val="00E20966"/>
    <w:rsid w:val="00E212F2"/>
    <w:rsid w:val="00E2170C"/>
    <w:rsid w:val="00E21ACD"/>
    <w:rsid w:val="00E22ED4"/>
    <w:rsid w:val="00E2399D"/>
    <w:rsid w:val="00E23DC5"/>
    <w:rsid w:val="00E2483E"/>
    <w:rsid w:val="00E250EC"/>
    <w:rsid w:val="00E25B03"/>
    <w:rsid w:val="00E304AE"/>
    <w:rsid w:val="00E30BEC"/>
    <w:rsid w:val="00E31470"/>
    <w:rsid w:val="00E31475"/>
    <w:rsid w:val="00E31F05"/>
    <w:rsid w:val="00E3223D"/>
    <w:rsid w:val="00E33C60"/>
    <w:rsid w:val="00E3402F"/>
    <w:rsid w:val="00E342ED"/>
    <w:rsid w:val="00E35D02"/>
    <w:rsid w:val="00E3658D"/>
    <w:rsid w:val="00E37574"/>
    <w:rsid w:val="00E37F21"/>
    <w:rsid w:val="00E40E12"/>
    <w:rsid w:val="00E40E38"/>
    <w:rsid w:val="00E412B6"/>
    <w:rsid w:val="00E41631"/>
    <w:rsid w:val="00E41DFD"/>
    <w:rsid w:val="00E426BD"/>
    <w:rsid w:val="00E43081"/>
    <w:rsid w:val="00E44482"/>
    <w:rsid w:val="00E44E25"/>
    <w:rsid w:val="00E44F79"/>
    <w:rsid w:val="00E44FEF"/>
    <w:rsid w:val="00E45142"/>
    <w:rsid w:val="00E45710"/>
    <w:rsid w:val="00E466F8"/>
    <w:rsid w:val="00E468EB"/>
    <w:rsid w:val="00E46B51"/>
    <w:rsid w:val="00E46E40"/>
    <w:rsid w:val="00E47338"/>
    <w:rsid w:val="00E47B5B"/>
    <w:rsid w:val="00E47CA9"/>
    <w:rsid w:val="00E47EEB"/>
    <w:rsid w:val="00E50C68"/>
    <w:rsid w:val="00E50F56"/>
    <w:rsid w:val="00E51189"/>
    <w:rsid w:val="00E511CD"/>
    <w:rsid w:val="00E5206D"/>
    <w:rsid w:val="00E525CD"/>
    <w:rsid w:val="00E52E33"/>
    <w:rsid w:val="00E5355A"/>
    <w:rsid w:val="00E53595"/>
    <w:rsid w:val="00E539C9"/>
    <w:rsid w:val="00E53B0B"/>
    <w:rsid w:val="00E547BF"/>
    <w:rsid w:val="00E548C9"/>
    <w:rsid w:val="00E54EAB"/>
    <w:rsid w:val="00E555C2"/>
    <w:rsid w:val="00E5583B"/>
    <w:rsid w:val="00E55F02"/>
    <w:rsid w:val="00E561AF"/>
    <w:rsid w:val="00E56C6B"/>
    <w:rsid w:val="00E574FB"/>
    <w:rsid w:val="00E57D21"/>
    <w:rsid w:val="00E57E49"/>
    <w:rsid w:val="00E6105B"/>
    <w:rsid w:val="00E611F7"/>
    <w:rsid w:val="00E614E2"/>
    <w:rsid w:val="00E61BE5"/>
    <w:rsid w:val="00E61FBB"/>
    <w:rsid w:val="00E62DC8"/>
    <w:rsid w:val="00E63818"/>
    <w:rsid w:val="00E649DC"/>
    <w:rsid w:val="00E6577F"/>
    <w:rsid w:val="00E6583F"/>
    <w:rsid w:val="00E66647"/>
    <w:rsid w:val="00E6713F"/>
    <w:rsid w:val="00E673B6"/>
    <w:rsid w:val="00E67ACD"/>
    <w:rsid w:val="00E67CAA"/>
    <w:rsid w:val="00E67EEF"/>
    <w:rsid w:val="00E67FDA"/>
    <w:rsid w:val="00E6F606"/>
    <w:rsid w:val="00E702BD"/>
    <w:rsid w:val="00E70CE2"/>
    <w:rsid w:val="00E711C2"/>
    <w:rsid w:val="00E711D6"/>
    <w:rsid w:val="00E72424"/>
    <w:rsid w:val="00E73C32"/>
    <w:rsid w:val="00E73E03"/>
    <w:rsid w:val="00E743C6"/>
    <w:rsid w:val="00E74AF8"/>
    <w:rsid w:val="00E75230"/>
    <w:rsid w:val="00E762F1"/>
    <w:rsid w:val="00E7638D"/>
    <w:rsid w:val="00E76579"/>
    <w:rsid w:val="00E76592"/>
    <w:rsid w:val="00E7717A"/>
    <w:rsid w:val="00E7733F"/>
    <w:rsid w:val="00E77462"/>
    <w:rsid w:val="00E77843"/>
    <w:rsid w:val="00E77D27"/>
    <w:rsid w:val="00E80478"/>
    <w:rsid w:val="00E80D70"/>
    <w:rsid w:val="00E80F5A"/>
    <w:rsid w:val="00E8126B"/>
    <w:rsid w:val="00E81530"/>
    <w:rsid w:val="00E81622"/>
    <w:rsid w:val="00E817C4"/>
    <w:rsid w:val="00E82306"/>
    <w:rsid w:val="00E8232D"/>
    <w:rsid w:val="00E8251C"/>
    <w:rsid w:val="00E83456"/>
    <w:rsid w:val="00E83EFA"/>
    <w:rsid w:val="00E84395"/>
    <w:rsid w:val="00E84935"/>
    <w:rsid w:val="00E84D51"/>
    <w:rsid w:val="00E84FC5"/>
    <w:rsid w:val="00E8542F"/>
    <w:rsid w:val="00E87617"/>
    <w:rsid w:val="00E87CD9"/>
    <w:rsid w:val="00E906EA"/>
    <w:rsid w:val="00E90CC1"/>
    <w:rsid w:val="00E9116B"/>
    <w:rsid w:val="00E91720"/>
    <w:rsid w:val="00E91D00"/>
    <w:rsid w:val="00E91FAE"/>
    <w:rsid w:val="00E92006"/>
    <w:rsid w:val="00E933F4"/>
    <w:rsid w:val="00E93ED3"/>
    <w:rsid w:val="00E93F4B"/>
    <w:rsid w:val="00E943FD"/>
    <w:rsid w:val="00E94DEF"/>
    <w:rsid w:val="00E95031"/>
    <w:rsid w:val="00E95302"/>
    <w:rsid w:val="00E955EE"/>
    <w:rsid w:val="00E95F89"/>
    <w:rsid w:val="00E96EDD"/>
    <w:rsid w:val="00E9720D"/>
    <w:rsid w:val="00E977C6"/>
    <w:rsid w:val="00E97A05"/>
    <w:rsid w:val="00E97C31"/>
    <w:rsid w:val="00EA024C"/>
    <w:rsid w:val="00EA053B"/>
    <w:rsid w:val="00EA07A2"/>
    <w:rsid w:val="00EA0862"/>
    <w:rsid w:val="00EA0E3D"/>
    <w:rsid w:val="00EA108B"/>
    <w:rsid w:val="00EA19FC"/>
    <w:rsid w:val="00EA1AE5"/>
    <w:rsid w:val="00EA1CEC"/>
    <w:rsid w:val="00EA26FF"/>
    <w:rsid w:val="00EA274C"/>
    <w:rsid w:val="00EA2FA9"/>
    <w:rsid w:val="00EA373B"/>
    <w:rsid w:val="00EA37AD"/>
    <w:rsid w:val="00EA38E7"/>
    <w:rsid w:val="00EA39B8"/>
    <w:rsid w:val="00EA3A21"/>
    <w:rsid w:val="00EA3D11"/>
    <w:rsid w:val="00EA3E2D"/>
    <w:rsid w:val="00EA41D7"/>
    <w:rsid w:val="00EA4609"/>
    <w:rsid w:val="00EA51AF"/>
    <w:rsid w:val="00EA593D"/>
    <w:rsid w:val="00EA6269"/>
    <w:rsid w:val="00EA680A"/>
    <w:rsid w:val="00EA7104"/>
    <w:rsid w:val="00EA767E"/>
    <w:rsid w:val="00EA768F"/>
    <w:rsid w:val="00EA7BBE"/>
    <w:rsid w:val="00EB00FF"/>
    <w:rsid w:val="00EB03B6"/>
    <w:rsid w:val="00EB0913"/>
    <w:rsid w:val="00EB0A9F"/>
    <w:rsid w:val="00EB107B"/>
    <w:rsid w:val="00EB108F"/>
    <w:rsid w:val="00EB19BD"/>
    <w:rsid w:val="00EB2227"/>
    <w:rsid w:val="00EB2FD7"/>
    <w:rsid w:val="00EB3404"/>
    <w:rsid w:val="00EB343C"/>
    <w:rsid w:val="00EB3468"/>
    <w:rsid w:val="00EB374E"/>
    <w:rsid w:val="00EB3807"/>
    <w:rsid w:val="00EB41ED"/>
    <w:rsid w:val="00EB4D43"/>
    <w:rsid w:val="00EB4E7D"/>
    <w:rsid w:val="00EB4F04"/>
    <w:rsid w:val="00EB5FD9"/>
    <w:rsid w:val="00EB6A54"/>
    <w:rsid w:val="00EB6A9B"/>
    <w:rsid w:val="00EB6D61"/>
    <w:rsid w:val="00EB71DD"/>
    <w:rsid w:val="00EB7792"/>
    <w:rsid w:val="00EB78BF"/>
    <w:rsid w:val="00EC076E"/>
    <w:rsid w:val="00EC19CC"/>
    <w:rsid w:val="00EC1D77"/>
    <w:rsid w:val="00EC2066"/>
    <w:rsid w:val="00EC20EC"/>
    <w:rsid w:val="00EC29B7"/>
    <w:rsid w:val="00EC3377"/>
    <w:rsid w:val="00EC3479"/>
    <w:rsid w:val="00EC3FD6"/>
    <w:rsid w:val="00EC402E"/>
    <w:rsid w:val="00EC41E8"/>
    <w:rsid w:val="00EC544A"/>
    <w:rsid w:val="00EC54A9"/>
    <w:rsid w:val="00EC54C0"/>
    <w:rsid w:val="00EC56EF"/>
    <w:rsid w:val="00EC5C35"/>
    <w:rsid w:val="00EC5D7C"/>
    <w:rsid w:val="00EC606C"/>
    <w:rsid w:val="00EC6352"/>
    <w:rsid w:val="00EC71B7"/>
    <w:rsid w:val="00EC7CD3"/>
    <w:rsid w:val="00ED0C91"/>
    <w:rsid w:val="00ED114B"/>
    <w:rsid w:val="00ED14B8"/>
    <w:rsid w:val="00ED19DB"/>
    <w:rsid w:val="00ED272C"/>
    <w:rsid w:val="00ED2BB3"/>
    <w:rsid w:val="00ED3A53"/>
    <w:rsid w:val="00ED3A56"/>
    <w:rsid w:val="00ED4040"/>
    <w:rsid w:val="00ED40AA"/>
    <w:rsid w:val="00ED42B9"/>
    <w:rsid w:val="00ED43F1"/>
    <w:rsid w:val="00ED4A73"/>
    <w:rsid w:val="00ED4B4B"/>
    <w:rsid w:val="00ED4FC6"/>
    <w:rsid w:val="00ED5A28"/>
    <w:rsid w:val="00ED5C09"/>
    <w:rsid w:val="00ED654E"/>
    <w:rsid w:val="00ED6A2C"/>
    <w:rsid w:val="00ED6CE3"/>
    <w:rsid w:val="00ED7CF5"/>
    <w:rsid w:val="00ED7F6F"/>
    <w:rsid w:val="00EE0E40"/>
    <w:rsid w:val="00EE0EB4"/>
    <w:rsid w:val="00EE129B"/>
    <w:rsid w:val="00EE13CE"/>
    <w:rsid w:val="00EE1ADE"/>
    <w:rsid w:val="00EE2309"/>
    <w:rsid w:val="00EE2809"/>
    <w:rsid w:val="00EE2D0D"/>
    <w:rsid w:val="00EE2F18"/>
    <w:rsid w:val="00EE34CB"/>
    <w:rsid w:val="00EE3633"/>
    <w:rsid w:val="00EE39E5"/>
    <w:rsid w:val="00EE4429"/>
    <w:rsid w:val="00EE4F8E"/>
    <w:rsid w:val="00EE4F93"/>
    <w:rsid w:val="00EE529A"/>
    <w:rsid w:val="00EE5755"/>
    <w:rsid w:val="00EE5920"/>
    <w:rsid w:val="00EE59EB"/>
    <w:rsid w:val="00EE60C1"/>
    <w:rsid w:val="00EE65F4"/>
    <w:rsid w:val="00EE6F53"/>
    <w:rsid w:val="00EE70B5"/>
    <w:rsid w:val="00EE72B3"/>
    <w:rsid w:val="00EE76EF"/>
    <w:rsid w:val="00EE7CDA"/>
    <w:rsid w:val="00EF076B"/>
    <w:rsid w:val="00EF0B87"/>
    <w:rsid w:val="00EF11CB"/>
    <w:rsid w:val="00EF1FC0"/>
    <w:rsid w:val="00EF2042"/>
    <w:rsid w:val="00EF214B"/>
    <w:rsid w:val="00EF22C6"/>
    <w:rsid w:val="00EF298A"/>
    <w:rsid w:val="00EF2C23"/>
    <w:rsid w:val="00EF2C7B"/>
    <w:rsid w:val="00EF2DF1"/>
    <w:rsid w:val="00EF2EB7"/>
    <w:rsid w:val="00EF33FB"/>
    <w:rsid w:val="00EF37A2"/>
    <w:rsid w:val="00EF37AB"/>
    <w:rsid w:val="00EF417F"/>
    <w:rsid w:val="00EF4326"/>
    <w:rsid w:val="00EF436E"/>
    <w:rsid w:val="00EF565E"/>
    <w:rsid w:val="00EF5755"/>
    <w:rsid w:val="00EF5904"/>
    <w:rsid w:val="00EF5E45"/>
    <w:rsid w:val="00EF5F0E"/>
    <w:rsid w:val="00EF61B2"/>
    <w:rsid w:val="00EF6639"/>
    <w:rsid w:val="00EF788F"/>
    <w:rsid w:val="00EF79AA"/>
    <w:rsid w:val="00EF7FDF"/>
    <w:rsid w:val="00F01610"/>
    <w:rsid w:val="00F01762"/>
    <w:rsid w:val="00F01D33"/>
    <w:rsid w:val="00F02195"/>
    <w:rsid w:val="00F021B9"/>
    <w:rsid w:val="00F02372"/>
    <w:rsid w:val="00F0242D"/>
    <w:rsid w:val="00F0250F"/>
    <w:rsid w:val="00F0296F"/>
    <w:rsid w:val="00F0347F"/>
    <w:rsid w:val="00F03639"/>
    <w:rsid w:val="00F037E5"/>
    <w:rsid w:val="00F03CBC"/>
    <w:rsid w:val="00F040FD"/>
    <w:rsid w:val="00F049D3"/>
    <w:rsid w:val="00F04EF6"/>
    <w:rsid w:val="00F05439"/>
    <w:rsid w:val="00F05744"/>
    <w:rsid w:val="00F05874"/>
    <w:rsid w:val="00F05A13"/>
    <w:rsid w:val="00F06681"/>
    <w:rsid w:val="00F077E4"/>
    <w:rsid w:val="00F10ED6"/>
    <w:rsid w:val="00F113E4"/>
    <w:rsid w:val="00F11FB0"/>
    <w:rsid w:val="00F1220D"/>
    <w:rsid w:val="00F12683"/>
    <w:rsid w:val="00F13044"/>
    <w:rsid w:val="00F13411"/>
    <w:rsid w:val="00F13702"/>
    <w:rsid w:val="00F14CCD"/>
    <w:rsid w:val="00F156E2"/>
    <w:rsid w:val="00F156FC"/>
    <w:rsid w:val="00F16E56"/>
    <w:rsid w:val="00F170FA"/>
    <w:rsid w:val="00F17113"/>
    <w:rsid w:val="00F2004E"/>
    <w:rsid w:val="00F200E9"/>
    <w:rsid w:val="00F20188"/>
    <w:rsid w:val="00F204A7"/>
    <w:rsid w:val="00F20C84"/>
    <w:rsid w:val="00F210AD"/>
    <w:rsid w:val="00F21776"/>
    <w:rsid w:val="00F21BD9"/>
    <w:rsid w:val="00F21D7A"/>
    <w:rsid w:val="00F224D2"/>
    <w:rsid w:val="00F22D21"/>
    <w:rsid w:val="00F2359D"/>
    <w:rsid w:val="00F23B28"/>
    <w:rsid w:val="00F23C8E"/>
    <w:rsid w:val="00F24086"/>
    <w:rsid w:val="00F24D94"/>
    <w:rsid w:val="00F250E1"/>
    <w:rsid w:val="00F251DD"/>
    <w:rsid w:val="00F2529C"/>
    <w:rsid w:val="00F25B94"/>
    <w:rsid w:val="00F26B59"/>
    <w:rsid w:val="00F2712D"/>
    <w:rsid w:val="00F2766D"/>
    <w:rsid w:val="00F27C85"/>
    <w:rsid w:val="00F30D6C"/>
    <w:rsid w:val="00F31C89"/>
    <w:rsid w:val="00F320E4"/>
    <w:rsid w:val="00F327FE"/>
    <w:rsid w:val="00F33075"/>
    <w:rsid w:val="00F33AA8"/>
    <w:rsid w:val="00F33DDB"/>
    <w:rsid w:val="00F34101"/>
    <w:rsid w:val="00F3429F"/>
    <w:rsid w:val="00F3460F"/>
    <w:rsid w:val="00F3471C"/>
    <w:rsid w:val="00F349CB"/>
    <w:rsid w:val="00F34C53"/>
    <w:rsid w:val="00F3573E"/>
    <w:rsid w:val="00F35B8D"/>
    <w:rsid w:val="00F35DC6"/>
    <w:rsid w:val="00F3641A"/>
    <w:rsid w:val="00F364F6"/>
    <w:rsid w:val="00F36E68"/>
    <w:rsid w:val="00F36F88"/>
    <w:rsid w:val="00F372DF"/>
    <w:rsid w:val="00F3771E"/>
    <w:rsid w:val="00F37CC1"/>
    <w:rsid w:val="00F37E2C"/>
    <w:rsid w:val="00F37FC2"/>
    <w:rsid w:val="00F4099E"/>
    <w:rsid w:val="00F4113E"/>
    <w:rsid w:val="00F417AF"/>
    <w:rsid w:val="00F424CD"/>
    <w:rsid w:val="00F4299D"/>
    <w:rsid w:val="00F42B18"/>
    <w:rsid w:val="00F43CC9"/>
    <w:rsid w:val="00F443D8"/>
    <w:rsid w:val="00F44854"/>
    <w:rsid w:val="00F448FE"/>
    <w:rsid w:val="00F44A95"/>
    <w:rsid w:val="00F44AC8"/>
    <w:rsid w:val="00F44DF0"/>
    <w:rsid w:val="00F45073"/>
    <w:rsid w:val="00F4529F"/>
    <w:rsid w:val="00F4530D"/>
    <w:rsid w:val="00F46BE6"/>
    <w:rsid w:val="00F47098"/>
    <w:rsid w:val="00F475D2"/>
    <w:rsid w:val="00F47892"/>
    <w:rsid w:val="00F47B8A"/>
    <w:rsid w:val="00F50052"/>
    <w:rsid w:val="00F506AF"/>
    <w:rsid w:val="00F5070A"/>
    <w:rsid w:val="00F50F07"/>
    <w:rsid w:val="00F50F73"/>
    <w:rsid w:val="00F514D2"/>
    <w:rsid w:val="00F5167C"/>
    <w:rsid w:val="00F51EB9"/>
    <w:rsid w:val="00F5357B"/>
    <w:rsid w:val="00F53DD6"/>
    <w:rsid w:val="00F5410E"/>
    <w:rsid w:val="00F54437"/>
    <w:rsid w:val="00F556E0"/>
    <w:rsid w:val="00F55AA3"/>
    <w:rsid w:val="00F56140"/>
    <w:rsid w:val="00F60079"/>
    <w:rsid w:val="00F602E3"/>
    <w:rsid w:val="00F60766"/>
    <w:rsid w:val="00F61377"/>
    <w:rsid w:val="00F61633"/>
    <w:rsid w:val="00F616E8"/>
    <w:rsid w:val="00F61756"/>
    <w:rsid w:val="00F618C5"/>
    <w:rsid w:val="00F61CC7"/>
    <w:rsid w:val="00F61ECB"/>
    <w:rsid w:val="00F61FA3"/>
    <w:rsid w:val="00F622D5"/>
    <w:rsid w:val="00F6254E"/>
    <w:rsid w:val="00F62B3D"/>
    <w:rsid w:val="00F62C72"/>
    <w:rsid w:val="00F62C7C"/>
    <w:rsid w:val="00F63478"/>
    <w:rsid w:val="00F639FB"/>
    <w:rsid w:val="00F63ECB"/>
    <w:rsid w:val="00F64A0E"/>
    <w:rsid w:val="00F64C2A"/>
    <w:rsid w:val="00F65843"/>
    <w:rsid w:val="00F65C97"/>
    <w:rsid w:val="00F65CD0"/>
    <w:rsid w:val="00F66365"/>
    <w:rsid w:val="00F66710"/>
    <w:rsid w:val="00F668CA"/>
    <w:rsid w:val="00F66D28"/>
    <w:rsid w:val="00F66D8C"/>
    <w:rsid w:val="00F675FF"/>
    <w:rsid w:val="00F67781"/>
    <w:rsid w:val="00F703C2"/>
    <w:rsid w:val="00F7092F"/>
    <w:rsid w:val="00F70D26"/>
    <w:rsid w:val="00F70E69"/>
    <w:rsid w:val="00F70EF5"/>
    <w:rsid w:val="00F713C0"/>
    <w:rsid w:val="00F71D3A"/>
    <w:rsid w:val="00F720AC"/>
    <w:rsid w:val="00F72331"/>
    <w:rsid w:val="00F72388"/>
    <w:rsid w:val="00F724C1"/>
    <w:rsid w:val="00F726CE"/>
    <w:rsid w:val="00F7280C"/>
    <w:rsid w:val="00F72D8A"/>
    <w:rsid w:val="00F732D9"/>
    <w:rsid w:val="00F73533"/>
    <w:rsid w:val="00F74209"/>
    <w:rsid w:val="00F7477B"/>
    <w:rsid w:val="00F7527B"/>
    <w:rsid w:val="00F75F7C"/>
    <w:rsid w:val="00F75FC6"/>
    <w:rsid w:val="00F764BA"/>
    <w:rsid w:val="00F766DE"/>
    <w:rsid w:val="00F77A39"/>
    <w:rsid w:val="00F77C07"/>
    <w:rsid w:val="00F801A9"/>
    <w:rsid w:val="00F80814"/>
    <w:rsid w:val="00F80A69"/>
    <w:rsid w:val="00F82CD2"/>
    <w:rsid w:val="00F83E26"/>
    <w:rsid w:val="00F84266"/>
    <w:rsid w:val="00F845D1"/>
    <w:rsid w:val="00F84798"/>
    <w:rsid w:val="00F848D0"/>
    <w:rsid w:val="00F854CD"/>
    <w:rsid w:val="00F85B49"/>
    <w:rsid w:val="00F86206"/>
    <w:rsid w:val="00F862B7"/>
    <w:rsid w:val="00F8665F"/>
    <w:rsid w:val="00F87258"/>
    <w:rsid w:val="00F87ED6"/>
    <w:rsid w:val="00F900F5"/>
    <w:rsid w:val="00F90600"/>
    <w:rsid w:val="00F91B99"/>
    <w:rsid w:val="00F91E7B"/>
    <w:rsid w:val="00F92057"/>
    <w:rsid w:val="00F9206D"/>
    <w:rsid w:val="00F92998"/>
    <w:rsid w:val="00F93903"/>
    <w:rsid w:val="00F93BA5"/>
    <w:rsid w:val="00F93F81"/>
    <w:rsid w:val="00F94619"/>
    <w:rsid w:val="00F94EB3"/>
    <w:rsid w:val="00F95AF0"/>
    <w:rsid w:val="00F96109"/>
    <w:rsid w:val="00F96170"/>
    <w:rsid w:val="00F96855"/>
    <w:rsid w:val="00F968B5"/>
    <w:rsid w:val="00F96B99"/>
    <w:rsid w:val="00F96DBC"/>
    <w:rsid w:val="00F96F92"/>
    <w:rsid w:val="00F97324"/>
    <w:rsid w:val="00F97873"/>
    <w:rsid w:val="00F97F90"/>
    <w:rsid w:val="00FA0CA7"/>
    <w:rsid w:val="00FA1DD7"/>
    <w:rsid w:val="00FA20FE"/>
    <w:rsid w:val="00FA22BB"/>
    <w:rsid w:val="00FA2B2A"/>
    <w:rsid w:val="00FA2B8A"/>
    <w:rsid w:val="00FA32A5"/>
    <w:rsid w:val="00FA364C"/>
    <w:rsid w:val="00FA3CF0"/>
    <w:rsid w:val="00FA5003"/>
    <w:rsid w:val="00FA57A7"/>
    <w:rsid w:val="00FA5A6C"/>
    <w:rsid w:val="00FA646C"/>
    <w:rsid w:val="00FA7AF8"/>
    <w:rsid w:val="00FA7B25"/>
    <w:rsid w:val="00FB0318"/>
    <w:rsid w:val="00FB0400"/>
    <w:rsid w:val="00FB055A"/>
    <w:rsid w:val="00FB0876"/>
    <w:rsid w:val="00FB0E49"/>
    <w:rsid w:val="00FB0F06"/>
    <w:rsid w:val="00FB0FC5"/>
    <w:rsid w:val="00FB0FE1"/>
    <w:rsid w:val="00FB0FF6"/>
    <w:rsid w:val="00FB1148"/>
    <w:rsid w:val="00FB11F2"/>
    <w:rsid w:val="00FB1E8E"/>
    <w:rsid w:val="00FB1F33"/>
    <w:rsid w:val="00FB28A4"/>
    <w:rsid w:val="00FB29E2"/>
    <w:rsid w:val="00FB2B83"/>
    <w:rsid w:val="00FB2BB1"/>
    <w:rsid w:val="00FB2D53"/>
    <w:rsid w:val="00FB2E40"/>
    <w:rsid w:val="00FB3178"/>
    <w:rsid w:val="00FB3440"/>
    <w:rsid w:val="00FB49F9"/>
    <w:rsid w:val="00FB507C"/>
    <w:rsid w:val="00FB5150"/>
    <w:rsid w:val="00FB546E"/>
    <w:rsid w:val="00FB576B"/>
    <w:rsid w:val="00FB5B20"/>
    <w:rsid w:val="00FB5D10"/>
    <w:rsid w:val="00FB6584"/>
    <w:rsid w:val="00FB7855"/>
    <w:rsid w:val="00FB79B3"/>
    <w:rsid w:val="00FB7C2C"/>
    <w:rsid w:val="00FC007F"/>
    <w:rsid w:val="00FC029E"/>
    <w:rsid w:val="00FC0619"/>
    <w:rsid w:val="00FC0D03"/>
    <w:rsid w:val="00FC0F7D"/>
    <w:rsid w:val="00FC14D0"/>
    <w:rsid w:val="00FC184E"/>
    <w:rsid w:val="00FC1966"/>
    <w:rsid w:val="00FC1BC5"/>
    <w:rsid w:val="00FC3F45"/>
    <w:rsid w:val="00FC5733"/>
    <w:rsid w:val="00FC57B1"/>
    <w:rsid w:val="00FC5A0F"/>
    <w:rsid w:val="00FC6019"/>
    <w:rsid w:val="00FC69C2"/>
    <w:rsid w:val="00FC6F63"/>
    <w:rsid w:val="00FC7B37"/>
    <w:rsid w:val="00FC7CBD"/>
    <w:rsid w:val="00FD00BD"/>
    <w:rsid w:val="00FD054C"/>
    <w:rsid w:val="00FD1346"/>
    <w:rsid w:val="00FD1425"/>
    <w:rsid w:val="00FD19C6"/>
    <w:rsid w:val="00FD2A24"/>
    <w:rsid w:val="00FD39EB"/>
    <w:rsid w:val="00FD40C6"/>
    <w:rsid w:val="00FD4873"/>
    <w:rsid w:val="00FD5F71"/>
    <w:rsid w:val="00FD6A45"/>
    <w:rsid w:val="00FD7823"/>
    <w:rsid w:val="00FD7FB2"/>
    <w:rsid w:val="00FE0013"/>
    <w:rsid w:val="00FE042C"/>
    <w:rsid w:val="00FE1523"/>
    <w:rsid w:val="00FE197D"/>
    <w:rsid w:val="00FE3348"/>
    <w:rsid w:val="00FE3748"/>
    <w:rsid w:val="00FE3F30"/>
    <w:rsid w:val="00FE3F95"/>
    <w:rsid w:val="00FE4868"/>
    <w:rsid w:val="00FE5090"/>
    <w:rsid w:val="00FE619F"/>
    <w:rsid w:val="00FE6BCF"/>
    <w:rsid w:val="00FE6C04"/>
    <w:rsid w:val="00FE7256"/>
    <w:rsid w:val="00FE7778"/>
    <w:rsid w:val="00FE78D9"/>
    <w:rsid w:val="00FE7B3B"/>
    <w:rsid w:val="00FE7C10"/>
    <w:rsid w:val="00FF00E6"/>
    <w:rsid w:val="00FF05A1"/>
    <w:rsid w:val="00FF09B2"/>
    <w:rsid w:val="00FF0CF0"/>
    <w:rsid w:val="00FF11EB"/>
    <w:rsid w:val="00FF1625"/>
    <w:rsid w:val="00FF1851"/>
    <w:rsid w:val="00FF199D"/>
    <w:rsid w:val="00FF22F5"/>
    <w:rsid w:val="00FF2627"/>
    <w:rsid w:val="00FF2932"/>
    <w:rsid w:val="00FF2AEC"/>
    <w:rsid w:val="00FF2C31"/>
    <w:rsid w:val="00FF378B"/>
    <w:rsid w:val="00FF3885"/>
    <w:rsid w:val="00FF399D"/>
    <w:rsid w:val="00FF4028"/>
    <w:rsid w:val="00FF419D"/>
    <w:rsid w:val="00FF48A4"/>
    <w:rsid w:val="00FF5305"/>
    <w:rsid w:val="00FF6642"/>
    <w:rsid w:val="00FF686B"/>
    <w:rsid w:val="00FF787A"/>
    <w:rsid w:val="00FF7AD3"/>
    <w:rsid w:val="00FF7F09"/>
    <w:rsid w:val="011D7CC6"/>
    <w:rsid w:val="0178B27A"/>
    <w:rsid w:val="0255CAD9"/>
    <w:rsid w:val="027361A7"/>
    <w:rsid w:val="02DB834E"/>
    <w:rsid w:val="038301CF"/>
    <w:rsid w:val="039539EA"/>
    <w:rsid w:val="03A83046"/>
    <w:rsid w:val="041E96C8"/>
    <w:rsid w:val="04305751"/>
    <w:rsid w:val="04C153E7"/>
    <w:rsid w:val="04F7F039"/>
    <w:rsid w:val="05467BF6"/>
    <w:rsid w:val="058B48B6"/>
    <w:rsid w:val="05EA8648"/>
    <w:rsid w:val="060D23F8"/>
    <w:rsid w:val="0643F276"/>
    <w:rsid w:val="068BB5FE"/>
    <w:rsid w:val="06FEFB15"/>
    <w:rsid w:val="0737D025"/>
    <w:rsid w:val="075FD6ED"/>
    <w:rsid w:val="07DFC2D7"/>
    <w:rsid w:val="0837E242"/>
    <w:rsid w:val="084C7DBD"/>
    <w:rsid w:val="08641661"/>
    <w:rsid w:val="0897A4E7"/>
    <w:rsid w:val="093512F5"/>
    <w:rsid w:val="097ECE33"/>
    <w:rsid w:val="0A0E45C3"/>
    <w:rsid w:val="0AAEDAAE"/>
    <w:rsid w:val="0ABF9934"/>
    <w:rsid w:val="0ADB40E0"/>
    <w:rsid w:val="0B0ACE1A"/>
    <w:rsid w:val="0BA114F3"/>
    <w:rsid w:val="0BB3422B"/>
    <w:rsid w:val="0BC16B09"/>
    <w:rsid w:val="0C4A4934"/>
    <w:rsid w:val="0C63DC65"/>
    <w:rsid w:val="0C742877"/>
    <w:rsid w:val="0C82132B"/>
    <w:rsid w:val="0C8BC33A"/>
    <w:rsid w:val="0C9B3B88"/>
    <w:rsid w:val="0D0D5C60"/>
    <w:rsid w:val="0D3DE173"/>
    <w:rsid w:val="0D56D731"/>
    <w:rsid w:val="0DA4690E"/>
    <w:rsid w:val="0E4F9664"/>
    <w:rsid w:val="0E7C0B12"/>
    <w:rsid w:val="0E97B365"/>
    <w:rsid w:val="0EAFFD6C"/>
    <w:rsid w:val="0F1CA6A3"/>
    <w:rsid w:val="0F1DA3B8"/>
    <w:rsid w:val="0F4B1F86"/>
    <w:rsid w:val="0F585645"/>
    <w:rsid w:val="0F5C5A34"/>
    <w:rsid w:val="1029A3EB"/>
    <w:rsid w:val="105B5DB9"/>
    <w:rsid w:val="10672247"/>
    <w:rsid w:val="11A1067C"/>
    <w:rsid w:val="11C32F6D"/>
    <w:rsid w:val="11DAB391"/>
    <w:rsid w:val="129ACEB7"/>
    <w:rsid w:val="12AC85E3"/>
    <w:rsid w:val="130FC331"/>
    <w:rsid w:val="135D150F"/>
    <w:rsid w:val="13B9C7E0"/>
    <w:rsid w:val="1406A1B6"/>
    <w:rsid w:val="144E17D6"/>
    <w:rsid w:val="144F88EB"/>
    <w:rsid w:val="145C19C6"/>
    <w:rsid w:val="145C2B12"/>
    <w:rsid w:val="147A22CD"/>
    <w:rsid w:val="148D2510"/>
    <w:rsid w:val="14B49252"/>
    <w:rsid w:val="14B77EB5"/>
    <w:rsid w:val="14CB3F60"/>
    <w:rsid w:val="14D82B20"/>
    <w:rsid w:val="1531D997"/>
    <w:rsid w:val="156EA50D"/>
    <w:rsid w:val="157CA906"/>
    <w:rsid w:val="15B7A13F"/>
    <w:rsid w:val="15E8AE99"/>
    <w:rsid w:val="15FDCF13"/>
    <w:rsid w:val="164E352D"/>
    <w:rsid w:val="165DC50C"/>
    <w:rsid w:val="1724B8BC"/>
    <w:rsid w:val="1828732F"/>
    <w:rsid w:val="184597AF"/>
    <w:rsid w:val="187C8E4D"/>
    <w:rsid w:val="1886C5B4"/>
    <w:rsid w:val="192ACDE7"/>
    <w:rsid w:val="193B2090"/>
    <w:rsid w:val="197DE5CA"/>
    <w:rsid w:val="19E16810"/>
    <w:rsid w:val="1A35831A"/>
    <w:rsid w:val="1AC1BFC0"/>
    <w:rsid w:val="1B124C56"/>
    <w:rsid w:val="1BC34BB5"/>
    <w:rsid w:val="1BED56F9"/>
    <w:rsid w:val="1CCB28C4"/>
    <w:rsid w:val="1D1D34DF"/>
    <w:rsid w:val="1D1DCA28"/>
    <w:rsid w:val="1DCA6201"/>
    <w:rsid w:val="1E1AA275"/>
    <w:rsid w:val="1F2778AD"/>
    <w:rsid w:val="1F85AC16"/>
    <w:rsid w:val="2008E60C"/>
    <w:rsid w:val="20161BDA"/>
    <w:rsid w:val="2025ADD9"/>
    <w:rsid w:val="2072567A"/>
    <w:rsid w:val="20B2B2BC"/>
    <w:rsid w:val="21C200F2"/>
    <w:rsid w:val="21F40A99"/>
    <w:rsid w:val="220E26DB"/>
    <w:rsid w:val="225C258B"/>
    <w:rsid w:val="228A1CD1"/>
    <w:rsid w:val="229D002F"/>
    <w:rsid w:val="22BDF738"/>
    <w:rsid w:val="22EDA335"/>
    <w:rsid w:val="233EF1A2"/>
    <w:rsid w:val="234E7DCE"/>
    <w:rsid w:val="236F868C"/>
    <w:rsid w:val="2370326B"/>
    <w:rsid w:val="23F0F101"/>
    <w:rsid w:val="23FEF9FC"/>
    <w:rsid w:val="240A048A"/>
    <w:rsid w:val="2490DD7E"/>
    <w:rsid w:val="25AC0534"/>
    <w:rsid w:val="25EF64E9"/>
    <w:rsid w:val="26066F6B"/>
    <w:rsid w:val="261B9B6E"/>
    <w:rsid w:val="2638D61D"/>
    <w:rsid w:val="26A820F6"/>
    <w:rsid w:val="26B20FD6"/>
    <w:rsid w:val="2719B3D1"/>
    <w:rsid w:val="2732DC2E"/>
    <w:rsid w:val="2757FC35"/>
    <w:rsid w:val="276A5F26"/>
    <w:rsid w:val="27E2D722"/>
    <w:rsid w:val="280A6C26"/>
    <w:rsid w:val="2917F66A"/>
    <w:rsid w:val="29276DF5"/>
    <w:rsid w:val="296AFEF2"/>
    <w:rsid w:val="297484A3"/>
    <w:rsid w:val="299E2DE4"/>
    <w:rsid w:val="299F4D48"/>
    <w:rsid w:val="29C36BA1"/>
    <w:rsid w:val="2A5ACB02"/>
    <w:rsid w:val="2A7A6ACE"/>
    <w:rsid w:val="2B0D70E5"/>
    <w:rsid w:val="2B3F69D7"/>
    <w:rsid w:val="2B5C6815"/>
    <w:rsid w:val="2B73E33F"/>
    <w:rsid w:val="2B8BE281"/>
    <w:rsid w:val="2BB12B03"/>
    <w:rsid w:val="2C12FB75"/>
    <w:rsid w:val="2C393F20"/>
    <w:rsid w:val="2C4B06C1"/>
    <w:rsid w:val="2C596F4D"/>
    <w:rsid w:val="2C7EAC29"/>
    <w:rsid w:val="2CCB6958"/>
    <w:rsid w:val="2D26D08B"/>
    <w:rsid w:val="2D3A6077"/>
    <w:rsid w:val="2D8E15A6"/>
    <w:rsid w:val="2D8F60A8"/>
    <w:rsid w:val="2DDE2F3D"/>
    <w:rsid w:val="2E1CE4A5"/>
    <w:rsid w:val="2E29D71C"/>
    <w:rsid w:val="2E6D4C13"/>
    <w:rsid w:val="2E8512AF"/>
    <w:rsid w:val="2F29BDE4"/>
    <w:rsid w:val="2F2B2E08"/>
    <w:rsid w:val="2F3824B6"/>
    <w:rsid w:val="2FB17C26"/>
    <w:rsid w:val="2FCCFD94"/>
    <w:rsid w:val="2FD4C0AA"/>
    <w:rsid w:val="2FDAD0D5"/>
    <w:rsid w:val="2FF9B29D"/>
    <w:rsid w:val="3034E137"/>
    <w:rsid w:val="30A1D3DE"/>
    <w:rsid w:val="31497290"/>
    <w:rsid w:val="31F4146A"/>
    <w:rsid w:val="323C0E16"/>
    <w:rsid w:val="32A5115F"/>
    <w:rsid w:val="334A7BBC"/>
    <w:rsid w:val="3351258A"/>
    <w:rsid w:val="3430A8E6"/>
    <w:rsid w:val="343BAE98"/>
    <w:rsid w:val="3440E1C0"/>
    <w:rsid w:val="34468B6D"/>
    <w:rsid w:val="34530E03"/>
    <w:rsid w:val="34C7DB55"/>
    <w:rsid w:val="35003E8D"/>
    <w:rsid w:val="350934FF"/>
    <w:rsid w:val="3539ADDB"/>
    <w:rsid w:val="354B279E"/>
    <w:rsid w:val="35748C4C"/>
    <w:rsid w:val="35A24C1F"/>
    <w:rsid w:val="3654AF8B"/>
    <w:rsid w:val="36A5713C"/>
    <w:rsid w:val="37DC5A87"/>
    <w:rsid w:val="3824D1B8"/>
    <w:rsid w:val="382536D8"/>
    <w:rsid w:val="38262A44"/>
    <w:rsid w:val="39BC9861"/>
    <w:rsid w:val="3A1E48DB"/>
    <w:rsid w:val="3ABC8468"/>
    <w:rsid w:val="3AE55BF5"/>
    <w:rsid w:val="3AE59B61"/>
    <w:rsid w:val="3B1C4799"/>
    <w:rsid w:val="3B21101C"/>
    <w:rsid w:val="3BABECC4"/>
    <w:rsid w:val="3BBA193C"/>
    <w:rsid w:val="3BFCE51C"/>
    <w:rsid w:val="3C35381A"/>
    <w:rsid w:val="3C4EDE52"/>
    <w:rsid w:val="3C6CFFE6"/>
    <w:rsid w:val="3D4168AA"/>
    <w:rsid w:val="3DE5E000"/>
    <w:rsid w:val="3E852A50"/>
    <w:rsid w:val="3E8891A7"/>
    <w:rsid w:val="3EA56CED"/>
    <w:rsid w:val="3ED79582"/>
    <w:rsid w:val="3F42D706"/>
    <w:rsid w:val="3F777927"/>
    <w:rsid w:val="3FB5B12F"/>
    <w:rsid w:val="402C6EEE"/>
    <w:rsid w:val="4053EC2F"/>
    <w:rsid w:val="405808DA"/>
    <w:rsid w:val="409DB76D"/>
    <w:rsid w:val="409F59A0"/>
    <w:rsid w:val="40BBC78A"/>
    <w:rsid w:val="40BD5500"/>
    <w:rsid w:val="40D29207"/>
    <w:rsid w:val="41131CF5"/>
    <w:rsid w:val="415C695C"/>
    <w:rsid w:val="41EF6EC7"/>
    <w:rsid w:val="424F0C75"/>
    <w:rsid w:val="424FB71C"/>
    <w:rsid w:val="42AE010F"/>
    <w:rsid w:val="42C2D4BD"/>
    <w:rsid w:val="434B280D"/>
    <w:rsid w:val="43B8D27E"/>
    <w:rsid w:val="43D6A0A4"/>
    <w:rsid w:val="43F4EAE4"/>
    <w:rsid w:val="44164829"/>
    <w:rsid w:val="44A4F0B6"/>
    <w:rsid w:val="44DCBAE1"/>
    <w:rsid w:val="4525B9E4"/>
    <w:rsid w:val="453B2BEB"/>
    <w:rsid w:val="454593F1"/>
    <w:rsid w:val="45612C4A"/>
    <w:rsid w:val="45CD4BF7"/>
    <w:rsid w:val="466B6198"/>
    <w:rsid w:val="46714DE2"/>
    <w:rsid w:val="469CB459"/>
    <w:rsid w:val="46A6D79C"/>
    <w:rsid w:val="47029931"/>
    <w:rsid w:val="4726B45F"/>
    <w:rsid w:val="47382EF4"/>
    <w:rsid w:val="47866A08"/>
    <w:rsid w:val="4825B64C"/>
    <w:rsid w:val="48641843"/>
    <w:rsid w:val="48CF2424"/>
    <w:rsid w:val="4A279284"/>
    <w:rsid w:val="4A98FEE7"/>
    <w:rsid w:val="4B43908C"/>
    <w:rsid w:val="4BF5597A"/>
    <w:rsid w:val="4E2DD0EC"/>
    <w:rsid w:val="4E3341CF"/>
    <w:rsid w:val="4E364354"/>
    <w:rsid w:val="4E4664E9"/>
    <w:rsid w:val="4ECF8055"/>
    <w:rsid w:val="4F0F798F"/>
    <w:rsid w:val="4F69D520"/>
    <w:rsid w:val="4F72ED44"/>
    <w:rsid w:val="4FC8AEEC"/>
    <w:rsid w:val="4FD445C7"/>
    <w:rsid w:val="502DA259"/>
    <w:rsid w:val="5083B1F7"/>
    <w:rsid w:val="50B36E64"/>
    <w:rsid w:val="50F5BCA2"/>
    <w:rsid w:val="510EBDA5"/>
    <w:rsid w:val="51D54F7C"/>
    <w:rsid w:val="521DD11B"/>
    <w:rsid w:val="52501E68"/>
    <w:rsid w:val="525BEFDE"/>
    <w:rsid w:val="52618069"/>
    <w:rsid w:val="526CBF96"/>
    <w:rsid w:val="52ACD383"/>
    <w:rsid w:val="52F54EDD"/>
    <w:rsid w:val="53A10883"/>
    <w:rsid w:val="53ABC767"/>
    <w:rsid w:val="53DF9FB8"/>
    <w:rsid w:val="546F23BF"/>
    <w:rsid w:val="55283C02"/>
    <w:rsid w:val="5577C17E"/>
    <w:rsid w:val="55DEE351"/>
    <w:rsid w:val="56094DE1"/>
    <w:rsid w:val="563071DA"/>
    <w:rsid w:val="564AE5EE"/>
    <w:rsid w:val="56A2B3C0"/>
    <w:rsid w:val="56B7CDB0"/>
    <w:rsid w:val="5700C1FD"/>
    <w:rsid w:val="5715FFF8"/>
    <w:rsid w:val="57938F3F"/>
    <w:rsid w:val="57FDAFBF"/>
    <w:rsid w:val="587D0F64"/>
    <w:rsid w:val="58CD4FD8"/>
    <w:rsid w:val="591369E7"/>
    <w:rsid w:val="5916DF74"/>
    <w:rsid w:val="5A125DCB"/>
    <w:rsid w:val="5B52E0D8"/>
    <w:rsid w:val="5B9DDCFD"/>
    <w:rsid w:val="5C7C0A9D"/>
    <w:rsid w:val="5D6F969C"/>
    <w:rsid w:val="5D70A49B"/>
    <w:rsid w:val="5D7DD3C7"/>
    <w:rsid w:val="5DF59CA9"/>
    <w:rsid w:val="5DF66F2C"/>
    <w:rsid w:val="5E6DA1F7"/>
    <w:rsid w:val="5E8987BD"/>
    <w:rsid w:val="5EDF427A"/>
    <w:rsid w:val="5F519CCE"/>
    <w:rsid w:val="5F82BB16"/>
    <w:rsid w:val="5F916D0A"/>
    <w:rsid w:val="608113AB"/>
    <w:rsid w:val="6179C4D6"/>
    <w:rsid w:val="62553DAD"/>
    <w:rsid w:val="62BA7678"/>
    <w:rsid w:val="62D451F2"/>
    <w:rsid w:val="630B2AA9"/>
    <w:rsid w:val="63B2320C"/>
    <w:rsid w:val="63BDA342"/>
    <w:rsid w:val="6409DB61"/>
    <w:rsid w:val="6423FFDD"/>
    <w:rsid w:val="647A711B"/>
    <w:rsid w:val="64A0584E"/>
    <w:rsid w:val="65774EB2"/>
    <w:rsid w:val="65FB81C0"/>
    <w:rsid w:val="66AF98D2"/>
    <w:rsid w:val="675D70F0"/>
    <w:rsid w:val="67664C02"/>
    <w:rsid w:val="67A2733C"/>
    <w:rsid w:val="683B6634"/>
    <w:rsid w:val="685E1DEC"/>
    <w:rsid w:val="68F103B6"/>
    <w:rsid w:val="695958EA"/>
    <w:rsid w:val="69FBC0B7"/>
    <w:rsid w:val="69FF65A3"/>
    <w:rsid w:val="6A1AD6EB"/>
    <w:rsid w:val="6A3BED6E"/>
    <w:rsid w:val="6AB224DD"/>
    <w:rsid w:val="6ABBC9D7"/>
    <w:rsid w:val="6B0E2AEE"/>
    <w:rsid w:val="6B1ABF45"/>
    <w:rsid w:val="6B8D5D48"/>
    <w:rsid w:val="6B91DF6E"/>
    <w:rsid w:val="6C0180B8"/>
    <w:rsid w:val="6CA56E86"/>
    <w:rsid w:val="6D49572B"/>
    <w:rsid w:val="6D53A3C5"/>
    <w:rsid w:val="6DA79EAC"/>
    <w:rsid w:val="6DD20D99"/>
    <w:rsid w:val="6DF7F05E"/>
    <w:rsid w:val="6E2A51CC"/>
    <w:rsid w:val="6E361A5C"/>
    <w:rsid w:val="6E93085A"/>
    <w:rsid w:val="6EB40EFF"/>
    <w:rsid w:val="6F72BE9B"/>
    <w:rsid w:val="6FBE8C8D"/>
    <w:rsid w:val="7033ED62"/>
    <w:rsid w:val="703702AF"/>
    <w:rsid w:val="70E93360"/>
    <w:rsid w:val="7137A502"/>
    <w:rsid w:val="71D2D310"/>
    <w:rsid w:val="71E11E53"/>
    <w:rsid w:val="71E1B1E1"/>
    <w:rsid w:val="7252391A"/>
    <w:rsid w:val="726B0EE7"/>
    <w:rsid w:val="72E16618"/>
    <w:rsid w:val="7309D138"/>
    <w:rsid w:val="73A329D2"/>
    <w:rsid w:val="741F0F6D"/>
    <w:rsid w:val="743CC358"/>
    <w:rsid w:val="7467CDE7"/>
    <w:rsid w:val="749B3F44"/>
    <w:rsid w:val="74C33378"/>
    <w:rsid w:val="753EFA33"/>
    <w:rsid w:val="75720AB1"/>
    <w:rsid w:val="75EDB7C6"/>
    <w:rsid w:val="769C6830"/>
    <w:rsid w:val="771C0B2D"/>
    <w:rsid w:val="77226606"/>
    <w:rsid w:val="776FBD6A"/>
    <w:rsid w:val="778F71E5"/>
    <w:rsid w:val="77929428"/>
    <w:rsid w:val="77AED965"/>
    <w:rsid w:val="7820CEB5"/>
    <w:rsid w:val="78260E1B"/>
    <w:rsid w:val="783861A1"/>
    <w:rsid w:val="78778655"/>
    <w:rsid w:val="787DFC09"/>
    <w:rsid w:val="78D1570D"/>
    <w:rsid w:val="793E0AC6"/>
    <w:rsid w:val="7AEB0F9C"/>
    <w:rsid w:val="7B0708B9"/>
    <w:rsid w:val="7B94F510"/>
    <w:rsid w:val="7BD02306"/>
    <w:rsid w:val="7BF3868E"/>
    <w:rsid w:val="7C0C3EB6"/>
    <w:rsid w:val="7C1FFD57"/>
    <w:rsid w:val="7C3E1016"/>
    <w:rsid w:val="7CA59EF6"/>
    <w:rsid w:val="7CE1507C"/>
    <w:rsid w:val="7CE4DFD0"/>
    <w:rsid w:val="7D5CC88E"/>
    <w:rsid w:val="7D6F4B23"/>
    <w:rsid w:val="7D71E949"/>
    <w:rsid w:val="7D7D7FA2"/>
    <w:rsid w:val="7D8D9E99"/>
    <w:rsid w:val="7DB6F405"/>
    <w:rsid w:val="7E141E8D"/>
    <w:rsid w:val="7E1F134C"/>
    <w:rsid w:val="7E5506AC"/>
    <w:rsid w:val="7E727818"/>
    <w:rsid w:val="7E94878A"/>
    <w:rsid w:val="7EA70C8C"/>
    <w:rsid w:val="7F52C466"/>
    <w:rsid w:val="7F6A806A"/>
    <w:rsid w:val="7F767DC1"/>
    <w:rsid w:val="7FEADA43"/>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F504C4F"/>
  <w15:docId w15:val="{D6820BC8-C906-40BA-8FE5-5C25D7C225F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0E4064"/>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57"/>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rsid w:val="00BF6B26"/>
    <w:pPr>
      <w:keepNext/>
      <w:numPr>
        <w:ilvl w:val="1"/>
        <w:numId w:val="57"/>
      </w:numPr>
      <w:tabs>
        <w:tab w:val="left" w:pos="993"/>
      </w:tabs>
      <w:spacing w:before="240" w:after="120" w:line="240" w:lineRule="auto"/>
      <w:outlineLvl w:val="1"/>
    </w:pPr>
    <w:rPr>
      <w:rFonts w:ascii="Arial" w:hAnsi="Arial" w:cs="Arial"/>
      <w:b/>
      <w:szCs w:val="18"/>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57"/>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uiPriority w:val="35"/>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uiPriority w:val="22"/>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BF6B26"/>
    <w:rPr>
      <w:rFonts w:ascii="Arial" w:hAnsi="Arial" w:cs="Arial"/>
      <w:b/>
      <w:spacing w:val="5"/>
      <w:sz w:val="18"/>
      <w:szCs w:val="18"/>
    </w:rPr>
  </w:style>
  <w:style w:type="character" w:customStyle="1" w:styleId="BestekKop2Char">
    <w:name w:val="BestekKop2 Char"/>
    <w:basedOn w:val="Kop2Char"/>
    <w:link w:val="BestekKop2"/>
    <w:rsid w:val="002E50CA"/>
    <w:rPr>
      <w:rFonts w:ascii="Verdana" w:hAnsi="Verdana" w:cs="Arial"/>
      <w:b/>
      <w:spacing w:val="5"/>
      <w:sz w:val="22"/>
      <w:szCs w:val="18"/>
    </w:rPr>
  </w:style>
  <w:style w:type="paragraph" w:styleId="Lijstalinea">
    <w:name w:val="List Paragraph"/>
    <w:aliases w:val="Bulletlijst NS,Bullet List,FooterText,numbered,List Paragraph1,Paragraphe de liste1,Bulletr List Paragraph,列出段落,列出段落1,List Paragraph2,List Paragraph21,Listeafsnit1,Parágrafo da Lista1,Bullet list,Párrafo de lista1,リスト段落1,List Paragraph11"/>
    <w:basedOn w:val="Standaard"/>
    <w:link w:val="LijstalineaChar"/>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character" w:customStyle="1" w:styleId="Onopgelostemelding1">
    <w:name w:val="Onopgeloste melding1"/>
    <w:basedOn w:val="Standaardalinea-lettertype"/>
    <w:uiPriority w:val="99"/>
    <w:semiHidden/>
    <w:unhideWhenUsed/>
    <w:rsid w:val="0001622E"/>
    <w:rPr>
      <w:color w:val="605E5C"/>
      <w:shd w:val="clear" w:color="auto" w:fill="E1DFDD"/>
    </w:rPr>
  </w:style>
  <w:style w:type="character" w:customStyle="1" w:styleId="fontstyle01">
    <w:name w:val="fontstyle01"/>
    <w:basedOn w:val="Standaardalinea-lettertype"/>
    <w:rsid w:val="00FA32A5"/>
    <w:rPr>
      <w:rFonts w:ascii="Verdana" w:hAnsi="Verdana" w:hint="default"/>
      <w:b w:val="0"/>
      <w:bCs w:val="0"/>
      <w:i w:val="0"/>
      <w:iCs w:val="0"/>
      <w:color w:val="000000"/>
      <w:sz w:val="18"/>
      <w:szCs w:val="18"/>
    </w:rPr>
  </w:style>
  <w:style w:type="character" w:customStyle="1" w:styleId="normaltextrun1">
    <w:name w:val="normaltextrun1"/>
    <w:basedOn w:val="Standaardalinea-lettertype"/>
    <w:rsid w:val="00FA32A5"/>
  </w:style>
  <w:style w:type="character" w:customStyle="1" w:styleId="LijstalineaChar">
    <w:name w:val="Lijstalinea Char"/>
    <w:aliases w:val="Bulletlijst NS Char,Bullet List Char,FooterText Char,numbered Char,List Paragraph1 Char,Paragraphe de liste1 Char,Bulletr List Paragraph Char,列出段落 Char,列出段落1 Char,List Paragraph2 Char,List Paragraph21 Char,Listeafsnit1 Char,リスト段落1 Char"/>
    <w:basedOn w:val="Standaardalinea-lettertype"/>
    <w:link w:val="Lijstalinea"/>
    <w:uiPriority w:val="34"/>
    <w:qFormat/>
    <w:rsid w:val="006A07BA"/>
    <w:rPr>
      <w:rFonts w:ascii="Calibri" w:eastAsia="Calibri" w:hAnsi="Calibri"/>
      <w:sz w:val="22"/>
      <w:szCs w:val="22"/>
      <w:lang w:val="en-US" w:eastAsia="en-US"/>
    </w:rPr>
  </w:style>
  <w:style w:type="table" w:styleId="Webtabel3">
    <w:name w:val="Table Web 3"/>
    <w:basedOn w:val="Standaardtabel"/>
    <w:rsid w:val="007431D5"/>
    <w:pPr>
      <w:spacing w:line="24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thema">
    <w:name w:val="Table Theme"/>
    <w:basedOn w:val="Standaardtabel"/>
    <w:rsid w:val="007431D5"/>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apportKop3">
    <w:name w:val="Rapport Kop3"/>
    <w:basedOn w:val="Kop3"/>
    <w:rsid w:val="00494047"/>
    <w:pPr>
      <w:keepLines/>
      <w:numPr>
        <w:ilvl w:val="0"/>
        <w:numId w:val="0"/>
      </w:numPr>
      <w:spacing w:after="0"/>
      <w:ind w:left="851" w:hanging="851"/>
    </w:pPr>
    <w:rPr>
      <w:rFonts w:ascii="Lucida Sans Unicode" w:hAnsi="Lucida Sans Unicode"/>
      <w:noProof w:val="0"/>
      <w:spacing w:val="0"/>
    </w:rPr>
  </w:style>
  <w:style w:type="paragraph" w:customStyle="1" w:styleId="RapportKop5">
    <w:name w:val="Rapport Kop5"/>
    <w:basedOn w:val="Kop5"/>
    <w:rsid w:val="00494047"/>
    <w:pPr>
      <w:tabs>
        <w:tab w:val="num" w:pos="2935"/>
      </w:tabs>
      <w:spacing w:before="120"/>
      <w:ind w:left="851" w:hanging="851"/>
    </w:pPr>
    <w:rPr>
      <w:rFonts w:ascii="Lucida Sans Unicode" w:hAnsi="Lucida Sans Unicode"/>
      <w:b w:val="0"/>
      <w:spacing w:val="0"/>
    </w:rPr>
  </w:style>
  <w:style w:type="paragraph" w:customStyle="1" w:styleId="RapportKop8">
    <w:name w:val="Rapport Kop8"/>
    <w:basedOn w:val="Kop8"/>
    <w:rsid w:val="00494047"/>
    <w:pPr>
      <w:tabs>
        <w:tab w:val="left" w:pos="1985"/>
        <w:tab w:val="num" w:pos="2935"/>
      </w:tabs>
      <w:ind w:left="851" w:hanging="1702"/>
    </w:pPr>
    <w:rPr>
      <w:rFonts w:ascii="Lucida Sans Unicode" w:hAnsi="Lucida Sans Unicode"/>
      <w:b/>
      <w:bCs/>
      <w:i w:val="0"/>
      <w:spacing w:val="0"/>
      <w:sz w:val="26"/>
      <w:szCs w:val="26"/>
    </w:rPr>
  </w:style>
  <w:style w:type="table" w:customStyle="1" w:styleId="Tabelraster2">
    <w:name w:val="Tabelraster2"/>
    <w:basedOn w:val="Standaardtabel"/>
    <w:next w:val="Tabelraster"/>
    <w:rsid w:val="000C13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ntstyle21">
    <w:name w:val="fontstyle21"/>
    <w:basedOn w:val="Standaardalinea-lettertype"/>
    <w:rsid w:val="00FB055A"/>
    <w:rPr>
      <w:rFonts w:ascii="SymbolMT" w:hAnsi="SymbolMT" w:hint="default"/>
      <w:b w:val="0"/>
      <w:bCs w:val="0"/>
      <w:i w:val="0"/>
      <w:iCs w:val="0"/>
      <w:color w:val="00577E"/>
      <w:sz w:val="20"/>
      <w:szCs w:val="20"/>
    </w:rPr>
  </w:style>
  <w:style w:type="paragraph" w:styleId="Kopvaninhoudsopgave">
    <w:name w:val="TOC Heading"/>
    <w:basedOn w:val="Kop1"/>
    <w:next w:val="Standaard"/>
    <w:uiPriority w:val="39"/>
    <w:unhideWhenUsed/>
    <w:qFormat/>
    <w:rsid w:val="00E6577F"/>
    <w:pPr>
      <w:keepNext/>
      <w:keepLines/>
      <w:pageBreakBefore w:val="0"/>
      <w:numPr>
        <w:numId w:val="0"/>
      </w:numPr>
      <w:spacing w:before="240" w:after="0" w:line="259" w:lineRule="auto"/>
      <w:outlineLvl w:val="9"/>
    </w:pPr>
    <w:rPr>
      <w:rFonts w:asciiTheme="majorHAnsi" w:eastAsiaTheme="majorEastAsia" w:hAnsiTheme="majorHAnsi" w:cstheme="majorBidi"/>
      <w:b w:val="0"/>
      <w:noProof w:val="0"/>
      <w:color w:val="365F91" w:themeColor="accent1" w:themeShade="BF"/>
      <w:sz w:val="32"/>
      <w:szCs w:val="32"/>
    </w:rPr>
  </w:style>
  <w:style w:type="character" w:customStyle="1" w:styleId="Onopgelostemelding2">
    <w:name w:val="Onopgeloste melding2"/>
    <w:basedOn w:val="Standaardalinea-lettertype"/>
    <w:uiPriority w:val="99"/>
    <w:semiHidden/>
    <w:unhideWhenUsed/>
    <w:rsid w:val="00CE7F08"/>
    <w:rPr>
      <w:color w:val="605E5C"/>
      <w:shd w:val="clear" w:color="auto" w:fill="E1DFDD"/>
    </w:rPr>
  </w:style>
  <w:style w:type="character" w:customStyle="1" w:styleId="normaltextrun">
    <w:name w:val="normaltextrun"/>
    <w:basedOn w:val="Standaardalinea-lettertype"/>
    <w:rsid w:val="00F3573E"/>
  </w:style>
  <w:style w:type="character" w:customStyle="1" w:styleId="fontstyle11">
    <w:name w:val="fontstyle11"/>
    <w:basedOn w:val="Standaardalinea-lettertype"/>
    <w:rsid w:val="00F675FF"/>
    <w:rPr>
      <w:rFonts w:ascii="NewsGothicStd" w:hAnsi="NewsGothicStd" w:hint="default"/>
      <w:b w:val="0"/>
      <w:bCs w:val="0"/>
      <w:i w:val="0"/>
      <w:iCs w:val="0"/>
      <w:color w:val="000000"/>
      <w:sz w:val="18"/>
      <w:szCs w:val="18"/>
    </w:rPr>
  </w:style>
  <w:style w:type="character" w:customStyle="1" w:styleId="fontstyle31">
    <w:name w:val="fontstyle31"/>
    <w:basedOn w:val="Standaardalinea-lettertype"/>
    <w:rsid w:val="00A04267"/>
    <w:rPr>
      <w:rFonts w:ascii="NewsGothicStd-Bold" w:hAnsi="NewsGothicStd-Bold" w:hint="default"/>
      <w:b/>
      <w:bCs/>
      <w:i w:val="0"/>
      <w:iCs w:val="0"/>
      <w:color w:val="000000"/>
      <w:sz w:val="18"/>
      <w:szCs w:val="18"/>
    </w:rPr>
  </w:style>
  <w:style w:type="character" w:customStyle="1" w:styleId="fontstyle41">
    <w:name w:val="fontstyle41"/>
    <w:basedOn w:val="Standaardalinea-lettertype"/>
    <w:rsid w:val="00E15FBE"/>
    <w:rPr>
      <w:rFonts w:ascii="SymbolMT" w:hAnsi="SymbolMT" w:hint="default"/>
      <w:b w:val="0"/>
      <w:bCs w:val="0"/>
      <w:i w:val="0"/>
      <w:iCs w:val="0"/>
      <w:color w:val="000000"/>
      <w:sz w:val="20"/>
      <w:szCs w:val="20"/>
    </w:rPr>
  </w:style>
  <w:style w:type="paragraph" w:styleId="Revisie">
    <w:name w:val="Revision"/>
    <w:hidden/>
    <w:uiPriority w:val="99"/>
    <w:semiHidden/>
    <w:rsid w:val="00B143D1"/>
    <w:rPr>
      <w:rFonts w:ascii="Verdana" w:hAnsi="Verdana"/>
      <w:spacing w:val="5"/>
      <w:sz w:val="18"/>
    </w:rPr>
  </w:style>
  <w:style w:type="paragraph" w:customStyle="1" w:styleId="pf0">
    <w:name w:val="pf0"/>
    <w:basedOn w:val="Standaard"/>
    <w:rsid w:val="004712C2"/>
    <w:pPr>
      <w:spacing w:before="100" w:beforeAutospacing="1" w:after="100" w:afterAutospacing="1" w:line="240" w:lineRule="auto"/>
    </w:pPr>
    <w:rPr>
      <w:rFonts w:ascii="Times New Roman" w:hAnsi="Times New Roman"/>
      <w:spacing w:val="0"/>
      <w:sz w:val="24"/>
      <w:szCs w:val="24"/>
    </w:rPr>
  </w:style>
  <w:style w:type="character" w:customStyle="1" w:styleId="cf01">
    <w:name w:val="cf01"/>
    <w:basedOn w:val="Standaardalinea-lettertype"/>
    <w:rsid w:val="004712C2"/>
  </w:style>
  <w:style w:type="character" w:styleId="Onopgelostemelding">
    <w:name w:val="Unresolved Mention"/>
    <w:basedOn w:val="Standaardalinea-lettertype"/>
    <w:uiPriority w:val="99"/>
    <w:unhideWhenUsed/>
    <w:rsid w:val="00192ECF"/>
    <w:rPr>
      <w:color w:val="605E5C"/>
      <w:shd w:val="clear" w:color="auto" w:fill="E1DFDD"/>
    </w:rPr>
  </w:style>
  <w:style w:type="character" w:customStyle="1" w:styleId="s1">
    <w:name w:val="s1"/>
    <w:basedOn w:val="Standaardalinea-lettertype"/>
    <w:rsid w:val="00E5583B"/>
  </w:style>
  <w:style w:type="paragraph" w:customStyle="1" w:styleId="Level1">
    <w:name w:val="Level 1"/>
    <w:rsid w:val="003A7921"/>
    <w:pPr>
      <w:widowControl w:val="0"/>
      <w:autoSpaceDE w:val="0"/>
      <w:autoSpaceDN w:val="0"/>
      <w:adjustRightInd w:val="0"/>
      <w:ind w:left="720"/>
      <w:jc w:val="both"/>
    </w:pPr>
    <w:rPr>
      <w:rFonts w:ascii="Times New Roman Standaard" w:hAnsi="Times New Roman Standaard"/>
      <w:sz w:val="24"/>
      <w:szCs w:val="24"/>
    </w:rPr>
  </w:style>
  <w:style w:type="character" w:styleId="Vermelding">
    <w:name w:val="Mention"/>
    <w:basedOn w:val="Standaardalinea-lettertype"/>
    <w:uiPriority w:val="99"/>
    <w:unhideWhenUsed/>
    <w:rsid w:val="001A4363"/>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577453">
      <w:bodyDiv w:val="1"/>
      <w:marLeft w:val="0"/>
      <w:marRight w:val="0"/>
      <w:marTop w:val="0"/>
      <w:marBottom w:val="0"/>
      <w:divBdr>
        <w:top w:val="none" w:sz="0" w:space="0" w:color="auto"/>
        <w:left w:val="none" w:sz="0" w:space="0" w:color="auto"/>
        <w:bottom w:val="none" w:sz="0" w:space="0" w:color="auto"/>
        <w:right w:val="none" w:sz="0" w:space="0" w:color="auto"/>
      </w:divBdr>
    </w:div>
    <w:div w:id="69040072">
      <w:bodyDiv w:val="1"/>
      <w:marLeft w:val="0"/>
      <w:marRight w:val="0"/>
      <w:marTop w:val="0"/>
      <w:marBottom w:val="0"/>
      <w:divBdr>
        <w:top w:val="none" w:sz="0" w:space="0" w:color="auto"/>
        <w:left w:val="none" w:sz="0" w:space="0" w:color="auto"/>
        <w:bottom w:val="none" w:sz="0" w:space="0" w:color="auto"/>
        <w:right w:val="none" w:sz="0" w:space="0" w:color="auto"/>
      </w:divBdr>
    </w:div>
    <w:div w:id="91560811">
      <w:bodyDiv w:val="1"/>
      <w:marLeft w:val="0"/>
      <w:marRight w:val="0"/>
      <w:marTop w:val="0"/>
      <w:marBottom w:val="0"/>
      <w:divBdr>
        <w:top w:val="none" w:sz="0" w:space="0" w:color="auto"/>
        <w:left w:val="none" w:sz="0" w:space="0" w:color="auto"/>
        <w:bottom w:val="none" w:sz="0" w:space="0" w:color="auto"/>
        <w:right w:val="none" w:sz="0" w:space="0" w:color="auto"/>
      </w:divBdr>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38174413">
      <w:bodyDiv w:val="1"/>
      <w:marLeft w:val="0"/>
      <w:marRight w:val="0"/>
      <w:marTop w:val="0"/>
      <w:marBottom w:val="0"/>
      <w:divBdr>
        <w:top w:val="none" w:sz="0" w:space="0" w:color="auto"/>
        <w:left w:val="none" w:sz="0" w:space="0" w:color="auto"/>
        <w:bottom w:val="none" w:sz="0" w:space="0" w:color="auto"/>
        <w:right w:val="none" w:sz="0" w:space="0" w:color="auto"/>
      </w:divBdr>
      <w:divsChild>
        <w:div w:id="2013025443">
          <w:marLeft w:val="0"/>
          <w:marRight w:val="0"/>
          <w:marTop w:val="0"/>
          <w:marBottom w:val="0"/>
          <w:divBdr>
            <w:top w:val="none" w:sz="0" w:space="0" w:color="auto"/>
            <w:left w:val="none" w:sz="0" w:space="0" w:color="auto"/>
            <w:bottom w:val="none" w:sz="0" w:space="0" w:color="auto"/>
            <w:right w:val="none" w:sz="0" w:space="0" w:color="auto"/>
          </w:divBdr>
        </w:div>
      </w:divsChild>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02661963">
      <w:bodyDiv w:val="1"/>
      <w:marLeft w:val="0"/>
      <w:marRight w:val="0"/>
      <w:marTop w:val="0"/>
      <w:marBottom w:val="0"/>
      <w:divBdr>
        <w:top w:val="none" w:sz="0" w:space="0" w:color="auto"/>
        <w:left w:val="none" w:sz="0" w:space="0" w:color="auto"/>
        <w:bottom w:val="none" w:sz="0" w:space="0" w:color="auto"/>
        <w:right w:val="none" w:sz="0" w:space="0" w:color="auto"/>
      </w:divBdr>
    </w:div>
    <w:div w:id="325518706">
      <w:bodyDiv w:val="1"/>
      <w:marLeft w:val="0"/>
      <w:marRight w:val="0"/>
      <w:marTop w:val="0"/>
      <w:marBottom w:val="0"/>
      <w:divBdr>
        <w:top w:val="none" w:sz="0" w:space="0" w:color="auto"/>
        <w:left w:val="none" w:sz="0" w:space="0" w:color="auto"/>
        <w:bottom w:val="none" w:sz="0" w:space="0" w:color="auto"/>
        <w:right w:val="none" w:sz="0" w:space="0" w:color="auto"/>
      </w:divBdr>
      <w:divsChild>
        <w:div w:id="104541334">
          <w:marLeft w:val="0"/>
          <w:marRight w:val="0"/>
          <w:marTop w:val="0"/>
          <w:marBottom w:val="0"/>
          <w:divBdr>
            <w:top w:val="none" w:sz="0" w:space="0" w:color="auto"/>
            <w:left w:val="none" w:sz="0" w:space="0" w:color="auto"/>
            <w:bottom w:val="none" w:sz="0" w:space="0" w:color="auto"/>
            <w:right w:val="none" w:sz="0" w:space="0" w:color="auto"/>
          </w:divBdr>
        </w:div>
      </w:divsChild>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376766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694841664">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1169410">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08061261">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872499992">
      <w:bodyDiv w:val="1"/>
      <w:marLeft w:val="0"/>
      <w:marRight w:val="0"/>
      <w:marTop w:val="0"/>
      <w:marBottom w:val="0"/>
      <w:divBdr>
        <w:top w:val="none" w:sz="0" w:space="0" w:color="auto"/>
        <w:left w:val="none" w:sz="0" w:space="0" w:color="auto"/>
        <w:bottom w:val="none" w:sz="0" w:space="0" w:color="auto"/>
        <w:right w:val="none" w:sz="0" w:space="0" w:color="auto"/>
      </w:divBdr>
    </w:div>
    <w:div w:id="904029913">
      <w:bodyDiv w:val="1"/>
      <w:marLeft w:val="0"/>
      <w:marRight w:val="0"/>
      <w:marTop w:val="0"/>
      <w:marBottom w:val="0"/>
      <w:divBdr>
        <w:top w:val="none" w:sz="0" w:space="0" w:color="auto"/>
        <w:left w:val="none" w:sz="0" w:space="0" w:color="auto"/>
        <w:bottom w:val="none" w:sz="0" w:space="0" w:color="auto"/>
        <w:right w:val="none" w:sz="0" w:space="0" w:color="auto"/>
      </w:divBdr>
    </w:div>
    <w:div w:id="935795598">
      <w:bodyDiv w:val="1"/>
      <w:marLeft w:val="0"/>
      <w:marRight w:val="0"/>
      <w:marTop w:val="0"/>
      <w:marBottom w:val="0"/>
      <w:divBdr>
        <w:top w:val="none" w:sz="0" w:space="0" w:color="auto"/>
        <w:left w:val="none" w:sz="0" w:space="0" w:color="auto"/>
        <w:bottom w:val="none" w:sz="0" w:space="0" w:color="auto"/>
        <w:right w:val="none" w:sz="0" w:space="0" w:color="auto"/>
      </w:divBdr>
    </w:div>
    <w:div w:id="975522846">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68668481">
      <w:bodyDiv w:val="1"/>
      <w:marLeft w:val="0"/>
      <w:marRight w:val="0"/>
      <w:marTop w:val="0"/>
      <w:marBottom w:val="0"/>
      <w:divBdr>
        <w:top w:val="none" w:sz="0" w:space="0" w:color="auto"/>
        <w:left w:val="none" w:sz="0" w:space="0" w:color="auto"/>
        <w:bottom w:val="none" w:sz="0" w:space="0" w:color="auto"/>
        <w:right w:val="none" w:sz="0" w:space="0" w:color="auto"/>
      </w:divBdr>
      <w:divsChild>
        <w:div w:id="1782994035">
          <w:marLeft w:val="0"/>
          <w:marRight w:val="0"/>
          <w:marTop w:val="0"/>
          <w:marBottom w:val="120"/>
          <w:divBdr>
            <w:top w:val="none" w:sz="0" w:space="0" w:color="auto"/>
            <w:left w:val="none" w:sz="0" w:space="0" w:color="auto"/>
            <w:bottom w:val="none" w:sz="0" w:space="0" w:color="auto"/>
            <w:right w:val="none" w:sz="0" w:space="0" w:color="auto"/>
          </w:divBdr>
          <w:divsChild>
            <w:div w:id="1684551797">
              <w:marLeft w:val="0"/>
              <w:marRight w:val="0"/>
              <w:marTop w:val="0"/>
              <w:marBottom w:val="0"/>
              <w:divBdr>
                <w:top w:val="none" w:sz="0" w:space="0" w:color="auto"/>
                <w:left w:val="none" w:sz="0" w:space="0" w:color="auto"/>
                <w:bottom w:val="none" w:sz="0" w:space="0" w:color="auto"/>
                <w:right w:val="none" w:sz="0" w:space="0" w:color="auto"/>
              </w:divBdr>
            </w:div>
          </w:divsChild>
        </w:div>
        <w:div w:id="2142267047">
          <w:marLeft w:val="0"/>
          <w:marRight w:val="0"/>
          <w:marTop w:val="0"/>
          <w:marBottom w:val="120"/>
          <w:divBdr>
            <w:top w:val="none" w:sz="0" w:space="0" w:color="auto"/>
            <w:left w:val="none" w:sz="0" w:space="0" w:color="auto"/>
            <w:bottom w:val="none" w:sz="0" w:space="0" w:color="auto"/>
            <w:right w:val="none" w:sz="0" w:space="0" w:color="auto"/>
          </w:divBdr>
          <w:divsChild>
            <w:div w:id="14003215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240017416">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4967988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0630782">
      <w:bodyDiv w:val="1"/>
      <w:marLeft w:val="0"/>
      <w:marRight w:val="0"/>
      <w:marTop w:val="0"/>
      <w:marBottom w:val="0"/>
      <w:divBdr>
        <w:top w:val="none" w:sz="0" w:space="0" w:color="auto"/>
        <w:left w:val="none" w:sz="0" w:space="0" w:color="auto"/>
        <w:bottom w:val="none" w:sz="0" w:space="0" w:color="auto"/>
        <w:right w:val="none" w:sz="0" w:space="0" w:color="auto"/>
      </w:divBdr>
    </w:div>
    <w:div w:id="1561865926">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14551557">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777748232">
      <w:bodyDiv w:val="1"/>
      <w:marLeft w:val="0"/>
      <w:marRight w:val="0"/>
      <w:marTop w:val="0"/>
      <w:marBottom w:val="0"/>
      <w:divBdr>
        <w:top w:val="none" w:sz="0" w:space="0" w:color="auto"/>
        <w:left w:val="none" w:sz="0" w:space="0" w:color="auto"/>
        <w:bottom w:val="none" w:sz="0" w:space="0" w:color="auto"/>
        <w:right w:val="none" w:sz="0" w:space="0" w:color="auto"/>
      </w:divBdr>
    </w:div>
    <w:div w:id="1801608669">
      <w:bodyDiv w:val="1"/>
      <w:marLeft w:val="0"/>
      <w:marRight w:val="0"/>
      <w:marTop w:val="0"/>
      <w:marBottom w:val="0"/>
      <w:divBdr>
        <w:top w:val="none" w:sz="0" w:space="0" w:color="auto"/>
        <w:left w:val="none" w:sz="0" w:space="0" w:color="auto"/>
        <w:bottom w:val="none" w:sz="0" w:space="0" w:color="auto"/>
        <w:right w:val="none" w:sz="0" w:space="0" w:color="auto"/>
      </w:divBdr>
    </w:div>
    <w:div w:id="1838184660">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997416193">
      <w:bodyDiv w:val="1"/>
      <w:marLeft w:val="0"/>
      <w:marRight w:val="0"/>
      <w:marTop w:val="0"/>
      <w:marBottom w:val="0"/>
      <w:divBdr>
        <w:top w:val="none" w:sz="0" w:space="0" w:color="auto"/>
        <w:left w:val="none" w:sz="0" w:space="0" w:color="auto"/>
        <w:bottom w:val="none" w:sz="0" w:space="0" w:color="auto"/>
        <w:right w:val="none" w:sz="0" w:space="0" w:color="auto"/>
      </w:divBdr>
    </w:div>
    <w:div w:id="21110505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yperlink" Target="https://www.provincie-utrecht.nl/sites/default/files/2020-03/41_icoonsoorten.pdf" TargetMode="External"/><Relationship Id="rId26" Type="http://schemas.openxmlformats.org/officeDocument/2006/relationships/image" Target="media/image3.png"/><Relationship Id="rId39" Type="http://schemas.openxmlformats.org/officeDocument/2006/relationships/header" Target="header1.xml"/><Relationship Id="rId21" Type="http://schemas.openxmlformats.org/officeDocument/2006/relationships/hyperlink" Target="http://www.tenderned.nl/voor-ondernemingen/ondersteuning" TargetMode="External"/><Relationship Id="rId34" Type="http://schemas.openxmlformats.org/officeDocument/2006/relationships/hyperlink" Target="https://www.provincie-utrecht.nl/loket/inkopen-en-aanbesteden" TargetMode="External"/><Relationship Id="rId42" Type="http://schemas.openxmlformats.org/officeDocument/2006/relationships/footer" Target="footer2.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https://www.provincie-utrecht.nl/sites/default/files/2020-02/natuurvisie_provincie_utrecht_2017.pdf" TargetMode="External"/><Relationship Id="rId29" Type="http://schemas.openxmlformats.org/officeDocument/2006/relationships/hyperlink" Target="https://zoek.officielebekendmakingen.nl/stb-2018-141.htm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provincie-utrecht.nl" TargetMode="External"/><Relationship Id="rId32" Type="http://schemas.openxmlformats.org/officeDocument/2006/relationships/hyperlink" Target="https://pub.sovon.nl/static/publicaties/Handleiding-BMP-en-kolonievogels-2023-LR.pdf" TargetMode="External"/><Relationship Id="rId37" Type="http://schemas.openxmlformats.org/officeDocument/2006/relationships/hyperlink" Target="https://pub.sovon.nl/static/publicaties/Handleiding-BMP-en-kolonievogels-2023-LR.pdf" TargetMode="External"/><Relationship Id="rId40" Type="http://schemas.openxmlformats.org/officeDocument/2006/relationships/header" Target="header2.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provincie-utrecht.nl/sites/default/files/2020-03/supplement_monitoring_en_bijsturing.pdf" TargetMode="External"/><Relationship Id="rId23" Type="http://schemas.openxmlformats.org/officeDocument/2006/relationships/hyperlink" Target="mailto:inkoop@provincie-utrecht.nl" TargetMode="External"/><Relationship Id="rId28" Type="http://schemas.openxmlformats.org/officeDocument/2006/relationships/hyperlink" Target="https://utrecht.maps.arcgis.com/apps/MapSeries/index.html?appid=0d8a2ac8bdbc422db6d4cd5043eb24b8" TargetMode="External"/><Relationship Id="rId36" Type="http://schemas.openxmlformats.org/officeDocument/2006/relationships/hyperlink" Target="mailto:inkoop@provincie-utrecht.nl" TargetMode="External"/><Relationship Id="rId10" Type="http://schemas.openxmlformats.org/officeDocument/2006/relationships/webSettings" Target="webSettings.xml"/><Relationship Id="rId19" Type="http://schemas.openxmlformats.org/officeDocument/2006/relationships/hyperlink" Target="file:///C:/Users/p25368/Downloads/Rap_2022-59_Brv-in-Nederland-in-2021-kl-Sovon.pdf" TargetMode="External"/><Relationship Id="rId31" Type="http://schemas.openxmlformats.org/officeDocument/2006/relationships/hyperlink" Target="mailto:klachtenmeldpunt@provincie-utrecht.nl" TargetMode="Externa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tenderned.nl" TargetMode="External"/><Relationship Id="rId22" Type="http://schemas.openxmlformats.org/officeDocument/2006/relationships/hyperlink" Target="mailto:servicedesk@TenderNed.nl" TargetMode="External"/><Relationship Id="rId27" Type="http://schemas.openxmlformats.org/officeDocument/2006/relationships/image" Target="media/image4.png"/><Relationship Id="rId30" Type="http://schemas.openxmlformats.org/officeDocument/2006/relationships/hyperlink" Target="https://digitoegankelijk.nl/uitleg-van-eisen" TargetMode="External"/><Relationship Id="rId35" Type="http://schemas.openxmlformats.org/officeDocument/2006/relationships/hyperlink" Target="mailto:facturen@provincie-utrecht.nl" TargetMode="External"/><Relationship Id="rId43"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www.provincie-utrecht.nl/sites/default/files/2021-08/Aandachtssoorten%20actief%20soortenbeleid-A3.pdf" TargetMode="External"/><Relationship Id="rId25" Type="http://schemas.openxmlformats.org/officeDocument/2006/relationships/image" Target="media/image2.png"/><Relationship Id="rId33" Type="http://schemas.openxmlformats.org/officeDocument/2006/relationships/hyperlink" Target="https://pub.sovon.nl/static/publicaties/Watervogel-_en_Slaapplaatstellingen-handleiding.pdf" TargetMode="External"/><Relationship Id="rId38" Type="http://schemas.openxmlformats.org/officeDocument/2006/relationships/hyperlink" Target="https://pub.sovon.nl/static/publicaties/Watervogel-_en_Slaapplaatstellingen-handleiding.pdf" TargetMode="External"/><Relationship Id="rId20" Type="http://schemas.openxmlformats.org/officeDocument/2006/relationships/hyperlink" Target="https://www.sovon.nl/tellen/telprojecten/watervogeltelling" TargetMode="External"/><Relationship Id="rId41" Type="http://schemas.openxmlformats.org/officeDocument/2006/relationships/footer" Target="footer1.xml"/></Relationships>
</file>

<file path=word/_rels/footnotes.xml.rels><?xml version="1.0" encoding="UTF-8" standalone="yes"?>
<Relationships xmlns="http://schemas.openxmlformats.org/package/2006/relationships"><Relationship Id="rId2" Type="http://schemas.openxmlformats.org/officeDocument/2006/relationships/hyperlink" Target="http://www.justis.nl/Producten/gedragsverklaring-aanbesteden/"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Corbel">
    <w:panose1 w:val="020B0503020204020204"/>
    <w:charset w:val="00"/>
    <w:family w:val="swiss"/>
    <w:pitch w:val="variable"/>
    <w:sig w:usb0="A00002EF" w:usb1="4000A44B" w:usb2="00000000" w:usb3="00000000" w:csb0="0000019F" w:csb1="00000000"/>
  </w:font>
  <w:font w:name="Lucida Sans Unicode">
    <w:panose1 w:val="020B0602030504020204"/>
    <w:charset w:val="00"/>
    <w:family w:val="swiss"/>
    <w:pitch w:val="variable"/>
    <w:sig w:usb0="80000AFF" w:usb1="0000396B" w:usb2="00000000" w:usb3="00000000" w:csb0="000000B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Times New Roman Standaard">
    <w:altName w:val="Courier New"/>
    <w:panose1 w:val="00000000000000000000"/>
    <w:charset w:val="00"/>
    <w:family w:val="roman"/>
    <w:notTrueType/>
    <w:pitch w:val="variable"/>
    <w:sig w:usb0="00000003" w:usb1="00000000" w:usb2="00000000" w:usb3="00000000" w:csb0="00000001" w:csb1="00000000"/>
  </w:font>
  <w:font w:name="Georgia">
    <w:panose1 w:val="020405020504050203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04447"/>
    <w:rsid w:val="00017746"/>
    <w:rsid w:val="00027E43"/>
    <w:rsid w:val="00035AF2"/>
    <w:rsid w:val="00036956"/>
    <w:rsid w:val="000436F0"/>
    <w:rsid w:val="00047E44"/>
    <w:rsid w:val="0005332D"/>
    <w:rsid w:val="000A7106"/>
    <w:rsid w:val="000D1A28"/>
    <w:rsid w:val="000D1C99"/>
    <w:rsid w:val="000D48A0"/>
    <w:rsid w:val="000D4FDA"/>
    <w:rsid w:val="000D532A"/>
    <w:rsid w:val="000E2A9E"/>
    <w:rsid w:val="00107DC0"/>
    <w:rsid w:val="0014186F"/>
    <w:rsid w:val="0016542D"/>
    <w:rsid w:val="0018204E"/>
    <w:rsid w:val="00195F0E"/>
    <w:rsid w:val="001B16C5"/>
    <w:rsid w:val="001B1F31"/>
    <w:rsid w:val="001B2320"/>
    <w:rsid w:val="001C09A9"/>
    <w:rsid w:val="001C7CBC"/>
    <w:rsid w:val="001D7033"/>
    <w:rsid w:val="00202D2A"/>
    <w:rsid w:val="0024384A"/>
    <w:rsid w:val="00266499"/>
    <w:rsid w:val="002671A1"/>
    <w:rsid w:val="0027589F"/>
    <w:rsid w:val="00296941"/>
    <w:rsid w:val="002B64F2"/>
    <w:rsid w:val="002E6897"/>
    <w:rsid w:val="002F2EA6"/>
    <w:rsid w:val="003008BC"/>
    <w:rsid w:val="003319DD"/>
    <w:rsid w:val="003732BF"/>
    <w:rsid w:val="00380361"/>
    <w:rsid w:val="00383A72"/>
    <w:rsid w:val="00391B63"/>
    <w:rsid w:val="003D2845"/>
    <w:rsid w:val="004049A4"/>
    <w:rsid w:val="004062CA"/>
    <w:rsid w:val="00427074"/>
    <w:rsid w:val="004273E1"/>
    <w:rsid w:val="00440EDF"/>
    <w:rsid w:val="004660DC"/>
    <w:rsid w:val="004764D0"/>
    <w:rsid w:val="004A41C7"/>
    <w:rsid w:val="004A536F"/>
    <w:rsid w:val="004A7317"/>
    <w:rsid w:val="004C72EC"/>
    <w:rsid w:val="004D29AD"/>
    <w:rsid w:val="00520058"/>
    <w:rsid w:val="00533C1C"/>
    <w:rsid w:val="00542592"/>
    <w:rsid w:val="0054517A"/>
    <w:rsid w:val="00545E79"/>
    <w:rsid w:val="00547DF5"/>
    <w:rsid w:val="00555255"/>
    <w:rsid w:val="00555A91"/>
    <w:rsid w:val="00564ABE"/>
    <w:rsid w:val="005651AE"/>
    <w:rsid w:val="00566B29"/>
    <w:rsid w:val="00582E53"/>
    <w:rsid w:val="0058547C"/>
    <w:rsid w:val="00591484"/>
    <w:rsid w:val="005B4CAD"/>
    <w:rsid w:val="005B6086"/>
    <w:rsid w:val="005C08DE"/>
    <w:rsid w:val="005E386B"/>
    <w:rsid w:val="00605DFC"/>
    <w:rsid w:val="00621C64"/>
    <w:rsid w:val="006464F5"/>
    <w:rsid w:val="006519D6"/>
    <w:rsid w:val="00656E1D"/>
    <w:rsid w:val="00660324"/>
    <w:rsid w:val="006605F8"/>
    <w:rsid w:val="00670724"/>
    <w:rsid w:val="00671542"/>
    <w:rsid w:val="0067362E"/>
    <w:rsid w:val="0067476D"/>
    <w:rsid w:val="006A0073"/>
    <w:rsid w:val="006C0CD0"/>
    <w:rsid w:val="006C7342"/>
    <w:rsid w:val="006E450B"/>
    <w:rsid w:val="006F7BA1"/>
    <w:rsid w:val="00712BED"/>
    <w:rsid w:val="00714A5D"/>
    <w:rsid w:val="00720C49"/>
    <w:rsid w:val="0074087A"/>
    <w:rsid w:val="00761775"/>
    <w:rsid w:val="007636B9"/>
    <w:rsid w:val="00767870"/>
    <w:rsid w:val="00781C12"/>
    <w:rsid w:val="007A717E"/>
    <w:rsid w:val="008013A5"/>
    <w:rsid w:val="008023B1"/>
    <w:rsid w:val="008333C2"/>
    <w:rsid w:val="00842B4D"/>
    <w:rsid w:val="008513A3"/>
    <w:rsid w:val="008766D3"/>
    <w:rsid w:val="0087754E"/>
    <w:rsid w:val="00877BB2"/>
    <w:rsid w:val="008A3FA4"/>
    <w:rsid w:val="008B399F"/>
    <w:rsid w:val="008B5BA8"/>
    <w:rsid w:val="008D0291"/>
    <w:rsid w:val="008E392D"/>
    <w:rsid w:val="008F048E"/>
    <w:rsid w:val="009003DA"/>
    <w:rsid w:val="00917D13"/>
    <w:rsid w:val="00930A99"/>
    <w:rsid w:val="0093623A"/>
    <w:rsid w:val="00947BB5"/>
    <w:rsid w:val="00950769"/>
    <w:rsid w:val="009521ED"/>
    <w:rsid w:val="00964656"/>
    <w:rsid w:val="009669FF"/>
    <w:rsid w:val="009749F6"/>
    <w:rsid w:val="00975AA2"/>
    <w:rsid w:val="0099059F"/>
    <w:rsid w:val="009B0FF5"/>
    <w:rsid w:val="009D31EC"/>
    <w:rsid w:val="009E1748"/>
    <w:rsid w:val="009E5899"/>
    <w:rsid w:val="00A070B5"/>
    <w:rsid w:val="00A110EA"/>
    <w:rsid w:val="00A21E09"/>
    <w:rsid w:val="00A31601"/>
    <w:rsid w:val="00A33EB7"/>
    <w:rsid w:val="00A52768"/>
    <w:rsid w:val="00A714F3"/>
    <w:rsid w:val="00A9326B"/>
    <w:rsid w:val="00A93B80"/>
    <w:rsid w:val="00AB41E8"/>
    <w:rsid w:val="00AE29C6"/>
    <w:rsid w:val="00AE3DAE"/>
    <w:rsid w:val="00AE4A57"/>
    <w:rsid w:val="00AE6C79"/>
    <w:rsid w:val="00AE7669"/>
    <w:rsid w:val="00AF4BB6"/>
    <w:rsid w:val="00B013E8"/>
    <w:rsid w:val="00B04B5B"/>
    <w:rsid w:val="00B15F7B"/>
    <w:rsid w:val="00B2660A"/>
    <w:rsid w:val="00B420D8"/>
    <w:rsid w:val="00B70A9A"/>
    <w:rsid w:val="00BA543C"/>
    <w:rsid w:val="00BA5A9E"/>
    <w:rsid w:val="00BB6BD2"/>
    <w:rsid w:val="00BB79DE"/>
    <w:rsid w:val="00BD2DA3"/>
    <w:rsid w:val="00BD514D"/>
    <w:rsid w:val="00BE5F5D"/>
    <w:rsid w:val="00BF1986"/>
    <w:rsid w:val="00C057C4"/>
    <w:rsid w:val="00C13BB3"/>
    <w:rsid w:val="00C16DCB"/>
    <w:rsid w:val="00C33C7B"/>
    <w:rsid w:val="00CA4D79"/>
    <w:rsid w:val="00D359A6"/>
    <w:rsid w:val="00D50C68"/>
    <w:rsid w:val="00D51CFF"/>
    <w:rsid w:val="00D55083"/>
    <w:rsid w:val="00D96CE9"/>
    <w:rsid w:val="00DC7884"/>
    <w:rsid w:val="00E01CDF"/>
    <w:rsid w:val="00E028F3"/>
    <w:rsid w:val="00E041A2"/>
    <w:rsid w:val="00E61C9B"/>
    <w:rsid w:val="00E733C8"/>
    <w:rsid w:val="00E9261B"/>
    <w:rsid w:val="00E93F8D"/>
    <w:rsid w:val="00EB5C22"/>
    <w:rsid w:val="00EB777A"/>
    <w:rsid w:val="00EC532B"/>
    <w:rsid w:val="00F0568A"/>
    <w:rsid w:val="00F069BE"/>
    <w:rsid w:val="00F137BF"/>
    <w:rsid w:val="00F26807"/>
    <w:rsid w:val="00F26C1D"/>
    <w:rsid w:val="00F4119D"/>
    <w:rsid w:val="00F458C5"/>
    <w:rsid w:val="00F64ADC"/>
    <w:rsid w:val="00F7351B"/>
    <w:rsid w:val="00F83D9C"/>
    <w:rsid w:val="00F90721"/>
    <w:rsid w:val="00FC0991"/>
    <w:rsid w:val="00FC58CD"/>
    <w:rsid w:val="00FD3E10"/>
    <w:rsid w:val="00FF281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B2660A"/>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 xsi:nil="true"/>
    <PUCorsaDocumentcode xmlns="3a2d4642-b1a9-4f9a-947d-aaac82c6ed7c" xsi:nil="true"/>
    <PUCopyrightRechten xmlns="3b6068bf-d84b-4b4e-bff2-0a8cf0bae874">false</PUCopyrightRechten>
    <n35da69e1c1047dea46f4e43c827e5fd xmlns="3b6068bf-d84b-4b4e-bff2-0a8cf0bae874">
      <Terms xmlns="http://schemas.microsoft.com/office/infopath/2007/PartnerControls">
        <TermInfo xmlns="http://schemas.microsoft.com/office/infopath/2007/PartnerControls">
          <TermName xmlns="http://schemas.microsoft.com/office/infopath/2007/PartnerControls">Blijvend bewaren</TermName>
          <TermId xmlns="http://schemas.microsoft.com/office/infopath/2007/PartnerControls">e5ca1b2a-a741-485a-bdf8-91756cb0387b</TermId>
        </TermInfo>
      </Terms>
    </n35da69e1c1047dea46f4e43c827e5fd>
    <dc87032591014caf9b8c241199203258 xmlns="3b6068bf-d84b-4b4e-bff2-0a8cf0bae874">
      <Terms xmlns="http://schemas.microsoft.com/office/infopath/2007/PartnerControls">
        <TermInfo xmlns="http://schemas.microsoft.com/office/infopath/2007/PartnerControls">
          <TermName xmlns="http://schemas.microsoft.com/office/infopath/2007/PartnerControls">BODEM, WATER EN MILIEU</TermName>
          <TermId xmlns="http://schemas.microsoft.com/office/infopath/2007/PartnerControls">d7108b4a-5f3c-4e39-9525-4b814f35cd7e</TermId>
        </TermInfo>
      </Terms>
    </dc87032591014caf9b8c241199203258>
    <nbfcb91ce6ed4c72a590e661d33753dd xmlns="3b6068bf-d84b-4b4e-bff2-0a8cf0bae874">
      <Terms xmlns="http://schemas.microsoft.com/office/infopath/2007/PartnerControls">
        <TermInfo xmlns="http://schemas.microsoft.com/office/infopath/2007/PartnerControls">
          <TermName xmlns="http://schemas.microsoft.com/office/infopath/2007/PartnerControls">P.2502.117 - Aanpak Stikstof problematiek</TermName>
          <TermId xmlns="http://schemas.microsoft.com/office/infopath/2007/PartnerControls">73c8034b-d11f-444e-a6cb-88862b3dcf06</TermId>
        </TermInfo>
      </Terms>
    </nbfcb91ce6ed4c72a590e661d33753dd>
    <PUDossiernaam xmlns="3b6068bf-d84b-4b4e-bff2-0a8cf0bae874">Programma Aanpak Stikstof</PUDossiernaam>
    <c69891f5b6724842a1992b729e890d0f xmlns="3b6068bf-d84b-4b4e-bff2-0a8cf0bae874">
      <Terms xmlns="http://schemas.microsoft.com/office/infopath/2007/PartnerControls"/>
    </c69891f5b6724842a1992b729e890d0f>
    <TaxCatchAll xmlns="3b6068bf-d84b-4b4e-bff2-0a8cf0bae874">
      <Value>169</Value>
      <Value>172</Value>
      <Value>167</Value>
      <Value>165</Value>
      <Value>10</Value>
      <Value>6</Value>
      <Value>5</Value>
      <Value>20</Value>
      <Value>2</Value>
      <Value>171</Value>
    </TaxCatchAll>
    <bee6bab28bc347dea223a27ae484b55c xmlns="3b6068bf-d84b-4b4e-bff2-0a8cf0bae874">
      <Terms xmlns="http://schemas.microsoft.com/office/infopath/2007/PartnerControls">
        <TermInfo xmlns="http://schemas.microsoft.com/office/infopath/2007/PartnerControls">
          <TermName xmlns="http://schemas.microsoft.com/office/infopath/2007/PartnerControls">SLO - Concernmanager Stedelijke Leefomgeving</TermName>
          <TermId xmlns="http://schemas.microsoft.com/office/infopath/2007/PartnerControls">868258e6-0a0c-4fb4-aa13-9fc70864a5de</TermId>
        </TermInfo>
      </Terms>
    </bee6bab28bc347dea223a27ae484b55c>
    <PUSelectiecategorie xmlns="3b6068bf-d84b-4b4e-bff2-0a8cf0bae874">603</PUSelectiecategorie>
    <d48145a825f34c759bf35e0f0f98a24d xmlns="3b6068bf-d84b-4b4e-bff2-0a8cf0bae874">
      <Terms xmlns="http://schemas.microsoft.com/office/infopath/2007/PartnerControls">
        <TermInfo xmlns="http://schemas.microsoft.com/office/infopath/2007/PartnerControls">
          <TermName xmlns="http://schemas.microsoft.com/office/infopath/2007/PartnerControls">Utrecht</TermName>
          <TermId xmlns="http://schemas.microsoft.com/office/infopath/2007/PartnerControls">ddf86f93-2e97-4075-96ae-bd71b4c1dc6a</TermId>
        </TermInfo>
      </Terms>
    </d48145a825f34c759bf35e0f0f98a24d>
    <PUOmschrijvingVoorwaardenCopyright xmlns="3b6068bf-d84b-4b4e-bff2-0a8cf0bae874" xsi:nil="true"/>
    <PUEinddatumdossier xmlns="3b6068bf-d84b-4b4e-bff2-0a8cf0bae874" xsi:nil="true"/>
    <kb23fa795b9743b8adae1149359e24fa xmlns="3b6068bf-d84b-4b4e-bff2-0a8cf0bae874">
      <Terms xmlns="http://schemas.microsoft.com/office/infopath/2007/PartnerControls">
        <TermInfo xmlns="http://schemas.microsoft.com/office/infopath/2007/PartnerControls">
          <TermName xmlns="http://schemas.microsoft.com/office/infopath/2007/PartnerControls">Opgavemanager Omgevingswet en Omgevingsvisie</TermName>
          <TermId xmlns="http://schemas.microsoft.com/office/infopath/2007/PartnerControls">c9daf3c7-772f-402f-abcf-dbe6fc81fa12</TermId>
        </TermInfo>
      </Terms>
    </kb23fa795b9743b8adae1149359e24fa>
    <ecddcceb7a3944bcb5df119ed71fb281 xmlns="3b6068bf-d84b-4b4e-bff2-0a8cf0bae874">
      <Terms xmlns="http://schemas.microsoft.com/office/infopath/2007/PartnerControls">
        <TermInfo xmlns="http://schemas.microsoft.com/office/infopath/2007/PartnerControls">
          <TermName xmlns="http://schemas.microsoft.com/office/infopath/2007/PartnerControls">Bewaren</TermName>
          <TermId xmlns="http://schemas.microsoft.com/office/infopath/2007/PartnerControls">4570fb31-860c-44f7-be36-40938139c6a7</TermId>
        </TermInfo>
      </Terms>
    </ecddcceb7a3944bcb5df119ed71fb281>
    <e28028357a134c8cba3ce1e424d81274 xmlns="3b6068bf-d84b-4b4e-bff2-0a8cf0bae874">
      <Terms xmlns="http://schemas.microsoft.com/office/infopath/2007/PartnerControls">
        <TermInfo xmlns="http://schemas.microsoft.com/office/infopath/2007/PartnerControls">
          <TermName xmlns="http://schemas.microsoft.com/office/infopath/2007/PartnerControls">Natuur en landschap</TermName>
          <TermId xmlns="http://schemas.microsoft.com/office/infopath/2007/PartnerControls">2b1a05fc-26e8-4c2e-a456-563ca21d5641</TermId>
        </TermInfo>
      </Terms>
    </e28028357a134c8cba3ce1e424d81274>
    <d6579817e59147ae85edfd3136814cae xmlns="3b6068bf-d84b-4b4e-bff2-0a8cf0bae874">
      <Terms xmlns="http://schemas.microsoft.com/office/infopath/2007/PartnerControls">
        <TermInfo xmlns="http://schemas.microsoft.com/office/infopath/2007/PartnerControls">
          <TermName xmlns="http://schemas.microsoft.com/office/infopath/2007/PartnerControls">1039. Opstellen van plannen als uitvoering van vastgesteld beleid</TermName>
          <TermId xmlns="http://schemas.microsoft.com/office/infopath/2007/PartnerControls">bac16760-db71-4da4-8eb1-d7d41a4f3805</TermId>
        </TermInfo>
      </Terms>
    </d6579817e59147ae85edfd3136814cae>
    <PUEinddatumCopyright xmlns="3b6068bf-d84b-4b4e-bff2-0a8cf0bae874" xsi:nil="true"/>
    <PUDocumenttype xmlns="3b6068bf-d84b-4b4e-bff2-0a8cf0bae874" xsi:nil="true"/>
    <PUWerkingsgebiedDocument xmlns="3b6068bf-d84b-4b4e-bff2-0a8cf0bae874" xsi:nil="true"/>
    <PUBegindatumdossier xmlns="3b6068bf-d84b-4b4e-bff2-0a8cf0bae874">2020-06-04T00:00:00+00:00</PUBegindatumdossier>
    <PUBegindatumCopyright xmlns="3b6068bf-d84b-4b4e-bff2-0a8cf0bae874" xsi:nil="true"/>
    <_dlc_DocId xmlns="3b6068bf-d84b-4b4e-bff2-0a8cf0bae874">UTSP-779420977-14470</_dlc_DocId>
    <_dlc_DocIdUrl xmlns="3b6068bf-d84b-4b4e-bff2-0a8cf0bae874">
      <Url>https://provincieutrecht.sharepoint.com/sites/smnwk-NELMonitoring/_layouts/15/DocIdRedir.aspx?ID=UTSP-779420977-14470</Url>
      <Description>UTSP-779420977-14470</Description>
    </_dlc_DocIdUrl>
    <PUDocumentumRegistratienummer xmlns="3b6068bf-d84b-4b4e-bff2-0a8cf0bae874" xsi:nil="true"/>
    <lcf76f155ced4ddcb4097134ff3c332f xmlns="3f4d912d-7a8c-4031-98da-392257d30d6c">
      <Terms xmlns="http://schemas.microsoft.com/office/infopath/2007/PartnerControls"/>
    </lcf76f155ced4ddcb4097134ff3c332f>
    <k7957b5f8f444a679b34b5b5923d672a xmlns="3b6068bf-d84b-4b4e-bff2-0a8cf0bae874">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jac39c03a7c14cb08e70c160a38b370d xmlns="3b6068bf-d84b-4b4e-bff2-0a8cf0bae874">
      <Terms xmlns="http://schemas.microsoft.com/office/infopath/2007/PartnerControls"/>
    </jac39c03a7c14cb08e70c160a38b370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5" ma:contentTypeDescription=" " ma:contentTypeScope="" ma:versionID="5ded84da92ec049cd32ee78bc5422a2e">
  <xsd:schema xmlns:xsd="http://www.w3.org/2001/XMLSchema" xmlns:xs="http://www.w3.org/2001/XMLSchema" xmlns:p="http://schemas.microsoft.com/office/2006/metadata/properties" xmlns:ns2="3b6068bf-d84b-4b4e-bff2-0a8cf0bae874" xmlns:ns3="3a2d4642-b1a9-4f9a-947d-aaac82c6ed7c" xmlns:ns4="3f4d912d-7a8c-4031-98da-392257d30d6c" targetNamespace="http://schemas.microsoft.com/office/2006/metadata/properties" ma:root="true" ma:fieldsID="44ccb216ccb5410ecae186284c88b12d" ns2:_="" ns3:_="" ns4:_="">
    <xsd:import namespace="3b6068bf-d84b-4b4e-bff2-0a8cf0bae874"/>
    <xsd:import namespace="3a2d4642-b1a9-4f9a-947d-aaac82c6ed7c"/>
    <xsd:import namespace="3f4d912d-7a8c-4031-98da-392257d30d6c"/>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4:MediaServiceMetadata" minOccurs="0"/>
                <xsd:element ref="ns4:MediaServiceFastMetadata" minOccurs="0"/>
                <xsd:element ref="ns4:MediaServiceDateTaken" minOccurs="0"/>
                <xsd:element ref="ns4:MediaLengthInSeconds" minOccurs="0"/>
                <xsd:element ref="ns4:lcf76f155ced4ddcb4097134ff3c332f" minOccurs="0"/>
                <xsd:element ref="ns4:MediaServiceGenerationTime" minOccurs="0"/>
                <xsd:element ref="ns4:MediaServiceEventHashCode" minOccurs="0"/>
                <xsd:element ref="ns4:MediaServiceOCR" minOccurs="0"/>
                <xsd:element ref="ns4:MediaServiceLocation" minOccurs="0"/>
                <xsd:element ref="ns2:SharedWithUsers" minOccurs="0"/>
                <xsd:element ref="ns2:SharedWithDetails" minOccurs="0"/>
                <xsd:element ref="ns3:PUCorsaDocumentcode"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6068bf-d84b-4b4e-bff2-0a8cf0bae874"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18"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Natuur en landschap|2b1a05fc-26e8-4c2e-a456-563ca21d5641"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57e99262-5e57-4f9c-aa8c-dbc82abd84d3"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496375ea-8d56-47f3-8cac-505e4dcf7c0f}" ma:internalName="TaxCatchAll" ma:showField="CatchAllData"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496375ea-8d56-47f3-8cac-505e4dcf7c0f}" ma:internalName="TaxCatchAllLabel" ma:readOnly="true" ma:showField="CatchAllDataLabel"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LLO-NEL, Teamleider Natuur en landbouw|1eb9648d-38f0-43de-98ea-5c1e1821e9e5"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LLO - Concernmanager Landelijke Leefomgeving|12ba512e-f573-4b35-8ca3-a24b8ea07001"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0"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61"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d912d-7a8c-4031-98da-392257d30d6c" elementFormDefault="qualified">
    <xsd:import namespace="http://schemas.microsoft.com/office/2006/documentManagement/types"/>
    <xsd:import namespace="http://schemas.microsoft.com/office/infopath/2007/PartnerControls"/>
    <xsd:element name="MediaServiceMetadata" ma:index="49" nillable="true" ma:displayName="MediaServiceMetadata" ma:hidden="true" ma:internalName="MediaServiceMetadata" ma:readOnly="true">
      <xsd:simpleType>
        <xsd:restriction base="dms:Note"/>
      </xsd:simpleType>
    </xsd:element>
    <xsd:element name="MediaServiceFastMetadata" ma:index="50" nillable="true" ma:displayName="MediaServiceFastMetadata" ma:hidden="true" ma:internalName="MediaServiceFastMetadata" ma:readOnly="true">
      <xsd:simpleType>
        <xsd:restriction base="dms:Note"/>
      </xsd:simpleType>
    </xsd:element>
    <xsd:element name="MediaServiceDateTaken" ma:index="51" nillable="true" ma:displayName="MediaServiceDateTaken" ma:hidden="true" ma:internalName="MediaServiceDateTaken" ma:readOnly="true">
      <xsd:simpleType>
        <xsd:restriction base="dms:Text"/>
      </xsd:simpleType>
    </xsd:element>
    <xsd:element name="MediaLengthInSeconds" ma:index="52" nillable="true" ma:displayName="MediaLengthInSeconds" ma:hidden="true" ma:internalName="MediaLengthInSeconds" ma:readOnly="true">
      <xsd:simpleType>
        <xsd:restriction base="dms:Unknown"/>
      </xsd:simpleType>
    </xsd:element>
    <xsd:element name="lcf76f155ced4ddcb4097134ff3c332f" ma:index="54"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GenerationTime" ma:index="55" nillable="true" ma:displayName="MediaServiceGenerationTime" ma:hidden="true" ma:internalName="MediaServiceGenerationTime" ma:readOnly="true">
      <xsd:simpleType>
        <xsd:restriction base="dms:Text"/>
      </xsd:simpleType>
    </xsd:element>
    <xsd:element name="MediaServiceEventHashCode" ma:index="56" nillable="true" ma:displayName="MediaServiceEventHashCode" ma:hidden="true" ma:internalName="MediaServiceEventHashCode" ma:readOnly="true">
      <xsd:simpleType>
        <xsd:restriction base="dms:Text"/>
      </xsd:simpleType>
    </xsd:element>
    <xsd:element name="MediaServiceOCR" ma:index="57" nillable="true" ma:displayName="Extracted Text" ma:internalName="MediaServiceOCR" ma:readOnly="true">
      <xsd:simpleType>
        <xsd:restriction base="dms:Note">
          <xsd:maxLength value="255"/>
        </xsd:restriction>
      </xsd:simpleType>
    </xsd:element>
    <xsd:element name="MediaServiceLocation" ma:index="58" nillable="true" ma:displayName="Location" ma:internalName="MediaServiceLocation" ma:readOnly="true">
      <xsd:simpleType>
        <xsd:restriction base="dms:Text"/>
      </xsd:simpleType>
    </xsd:element>
    <xsd:element name="MediaServiceObjectDetectorVersions" ma:index="6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4D40455-6947-4EDB-97AD-12B4D04DF81D}">
  <ds:schemaRefs>
    <ds:schemaRef ds:uri="http://schemas.openxmlformats.org/officeDocument/2006/bibliography"/>
  </ds:schemaRefs>
</ds:datastoreItem>
</file>

<file path=customXml/itemProps2.xml><?xml version="1.0" encoding="utf-8"?>
<ds:datastoreItem xmlns:ds="http://schemas.openxmlformats.org/officeDocument/2006/customXml" ds:itemID="{7062A6A5-C6BC-43F9-B20C-BFAB27C6A455}">
  <ds:schemaRefs>
    <ds:schemaRef ds:uri="http://schemas.microsoft.com/office/2006/metadata/properties"/>
    <ds:schemaRef ds:uri="http://schemas.microsoft.com/office/infopath/2007/PartnerControls"/>
    <ds:schemaRef ds:uri="3a2d4642-b1a9-4f9a-947d-aaac82c6ed7c"/>
    <ds:schemaRef ds:uri="3b6068bf-d84b-4b4e-bff2-0a8cf0bae874"/>
    <ds:schemaRef ds:uri="3f4d912d-7a8c-4031-98da-392257d30d6c"/>
  </ds:schemaRefs>
</ds:datastoreItem>
</file>

<file path=customXml/itemProps3.xml><?xml version="1.0" encoding="utf-8"?>
<ds:datastoreItem xmlns:ds="http://schemas.openxmlformats.org/officeDocument/2006/customXml" ds:itemID="{EC16E8B5-BCDA-4F23-86C2-5FA6B66D23D5}">
  <ds:schemaRefs>
    <ds:schemaRef ds:uri="http://schemas.microsoft.com/sharepoint/v3/contenttype/forms"/>
  </ds:schemaRefs>
</ds:datastoreItem>
</file>

<file path=customXml/itemProps4.xml><?xml version="1.0" encoding="utf-8"?>
<ds:datastoreItem xmlns:ds="http://schemas.openxmlformats.org/officeDocument/2006/customXml" ds:itemID="{686FD9B1-49A4-4A99-BF32-52314775B41A}">
  <ds:schemaRefs>
    <ds:schemaRef ds:uri="http://schemas.microsoft.com/sharepoint/events"/>
  </ds:schemaRefs>
</ds:datastoreItem>
</file>

<file path=customXml/itemProps5.xml><?xml version="1.0" encoding="utf-8"?>
<ds:datastoreItem xmlns:ds="http://schemas.openxmlformats.org/officeDocument/2006/customXml" ds:itemID="{557CEC08-4EE4-4C18-8E0A-8951785944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6068bf-d84b-4b4e-bff2-0a8cf0bae874"/>
    <ds:schemaRef ds:uri="3a2d4642-b1a9-4f9a-947d-aaac82c6ed7c"/>
    <ds:schemaRef ds:uri="3f4d912d-7a8c-4031-98da-392257d30d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4240C1E-4133-4BDD-AD76-E3BF24DF5CE6}">
  <ds:schemaRefs>
    <ds:schemaRef ds:uri="http://schemas.openxmlformats.org/officeDocument/2006/bibliography"/>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111</TotalTime>
  <Pages>45</Pages>
  <Words>22593</Words>
  <Characters>124263</Characters>
  <Application>Microsoft Office Word</Application>
  <DocSecurity>0</DocSecurity>
  <Lines>1035</Lines>
  <Paragraphs>293</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146563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T. van der Stelt</dc:creator>
  <cp:keywords/>
  <cp:lastModifiedBy>Stelt, Teus van der</cp:lastModifiedBy>
  <cp:revision>16</cp:revision>
  <cp:lastPrinted>2023-05-22T23:53:00Z</cp:lastPrinted>
  <dcterms:created xsi:type="dcterms:W3CDTF">2023-08-21T10:28:00Z</dcterms:created>
  <dcterms:modified xsi:type="dcterms:W3CDTF">2023-08-24T09:23:00Z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DocHome">
    <vt:i4>-1010602857</vt:i4>
  </property>
  <property fmtid="{D5CDD505-2E9C-101B-9397-08002B2CF9AE}" pid="16" name="ContentTypeId">
    <vt:lpwstr>0x0101003E9A2B830A3CB44DBCE3112387D3A13600027D544D4B8B7248AEBB31D1D05FB4E3</vt:lpwstr>
  </property>
  <property fmtid="{D5CDD505-2E9C-101B-9397-08002B2CF9AE}" pid="17" name="PUBewaartermijn">
    <vt:lpwstr>6;#Blijvend bewaren|e5ca1b2a-a741-485a-bdf8-91756cb0387b</vt:lpwstr>
  </property>
  <property fmtid="{D5CDD505-2E9C-101B-9397-08002B2CF9AE}" pid="18" name="PUWaardering">
    <vt:lpwstr>5;#Bewaren|4570fb31-860c-44f7-be36-40938139c6a7</vt:lpwstr>
  </property>
  <property fmtid="{D5CDD505-2E9C-101B-9397-08002B2CF9AE}" pid="19" name="PUThema">
    <vt:lpwstr>2;#Natuur en landschap|2b1a05fc-26e8-4c2e-a456-563ca21d5641</vt:lpwstr>
  </property>
  <property fmtid="{D5CDD505-2E9C-101B-9397-08002B2CF9AE}" pid="20" name="PUWBSTax">
    <vt:lpwstr>171;#P.2502.117 - Aanpak Stikstof problematiek|73c8034b-d11f-444e-a6cb-88862b3dcf06</vt:lpwstr>
  </property>
  <property fmtid="{D5CDD505-2E9C-101B-9397-08002B2CF9AE}" pid="21" name="PUDoelenboom">
    <vt:lpwstr>169;#BODEM, WATER EN MILIEU|d7108b4a-5f3c-4e39-9525-4b814f35cd7e</vt:lpwstr>
  </property>
  <property fmtid="{D5CDD505-2E9C-101B-9397-08002B2CF9AE}" pid="22" name="PUEindverantwoordelijkeProceseigenaar">
    <vt:lpwstr>167;#SLO - Concernmanager Stedelijke Leefomgeving|868258e6-0a0c-4fb4-aa13-9fc70864a5de</vt:lpwstr>
  </property>
  <property fmtid="{D5CDD505-2E9C-101B-9397-08002B2CF9AE}" pid="23" name="PUWerkproces">
    <vt:lpwstr>20;#1039. Opstellen van plannen als uitvoering van vastgesteld beleid|bac16760-db71-4da4-8eb1-d7d41a4f3805</vt:lpwstr>
  </property>
  <property fmtid="{D5CDD505-2E9C-101B-9397-08002B2CF9AE}" pid="24" name="PUWerkingsgebiedDossier">
    <vt:lpwstr>172;#Utrecht|ddf86f93-2e97-4075-96ae-bd71b4c1dc6a</vt:lpwstr>
  </property>
  <property fmtid="{D5CDD505-2E9C-101B-9397-08002B2CF9AE}" pid="25" name="PUProceseigenaar">
    <vt:lpwstr>165;#Opgavemanager Omgevingswet en Omgevingsvisie|c9daf3c7-772f-402f-abcf-dbe6fc81fa12</vt:lpwstr>
  </property>
  <property fmtid="{D5CDD505-2E9C-101B-9397-08002B2CF9AE}" pid="26" name="PUDocumentTrefwoorden">
    <vt:lpwstr/>
  </property>
  <property fmtid="{D5CDD505-2E9C-101B-9397-08002B2CF9AE}" pid="27" name="_dlc_DocIdItemGuid">
    <vt:lpwstr>4baef291-67c7-49ff-b14e-1f0d7b38c4fa</vt:lpwstr>
  </property>
  <property fmtid="{D5CDD505-2E9C-101B-9397-08002B2CF9AE}" pid="28" name="MediaServiceImageTags">
    <vt:lpwstr/>
  </property>
  <property fmtid="{D5CDD505-2E9C-101B-9397-08002B2CF9AE}" pid="29" name="PUDossierStatus">
    <vt:lpwstr>10;#Lopend|dbd4ffdd-42b7-499f-b515-be6b43c64e3b</vt:lpwstr>
  </property>
  <property fmtid="{D5CDD505-2E9C-101B-9397-08002B2CF9AE}" pid="30" name="PUDossierResultaat">
    <vt:lpwstr/>
  </property>
</Properties>
</file>