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80" r:id="rId3"/>
    <p:sldId id="281" r:id="rId4"/>
    <p:sldId id="263" r:id="rId5"/>
    <p:sldId id="264" r:id="rId6"/>
    <p:sldId id="345" r:id="rId7"/>
    <p:sldId id="282" r:id="rId8"/>
    <p:sldId id="309" r:id="rId9"/>
  </p:sldIdLst>
  <p:sldSz cx="13439775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C4"/>
    <a:srgbClr val="59A553"/>
    <a:srgbClr val="326D6A"/>
    <a:srgbClr val="FFFFFF"/>
    <a:srgbClr val="55934F"/>
    <a:srgbClr val="7D8687"/>
    <a:srgbClr val="CF9F23"/>
    <a:srgbClr val="DF58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600" y="120"/>
      </p:cViewPr>
      <p:guideLst>
        <p:guide orient="horz" pos="2381"/>
        <p:guide pos="42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F50FF-4954-4985-822E-C22383AB354C}" type="datetimeFigureOut">
              <a:rPr lang="nl-NL" smtClean="0"/>
              <a:t>24-5-2024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C97B8-AFAB-41FD-9AD7-19B9146109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3510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C97B8-AFAB-41FD-9AD7-19B91461099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7610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C97B8-AFAB-41FD-9AD7-19B914610992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5099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C97B8-AFAB-41FD-9AD7-19B914610992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6419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F8F86-CE20-D644-B509-759935F23C9D}" type="slidenum">
              <a:rPr lang="nl-NL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9201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9F270606-9625-4C8E-BD42-9E4215B779E3}"/>
              </a:ext>
            </a:extLst>
          </p:cNvPr>
          <p:cNvSpPr/>
          <p:nvPr userDrawn="1"/>
        </p:nvSpPr>
        <p:spPr>
          <a:xfrm>
            <a:off x="195942" y="265117"/>
            <a:ext cx="13047889" cy="70929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E2419E6F-385E-4206-8C73-F9A470212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84942"/>
            <a:ext cx="2743200" cy="365125"/>
          </a:xfrm>
          <a:prstGeom prst="rect">
            <a:avLst/>
          </a:prstGeom>
        </p:spPr>
        <p:txBody>
          <a:bodyPr/>
          <a:lstStyle/>
          <a:p>
            <a:fld id="{8AC336CE-01AB-4FB0-ACCC-4A9D421CCBC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Stroomdiagram: Uitstel 11">
            <a:extLst>
              <a:ext uri="{FF2B5EF4-FFF2-40B4-BE49-F238E27FC236}">
                <a16:creationId xmlns:a16="http://schemas.microsoft.com/office/drawing/2014/main" id="{B71655D2-3F0C-4E54-B1D1-93688A6D75B7}"/>
              </a:ext>
            </a:extLst>
          </p:cNvPr>
          <p:cNvSpPr/>
          <p:nvPr userDrawn="1"/>
        </p:nvSpPr>
        <p:spPr>
          <a:xfrm>
            <a:off x="78376" y="918896"/>
            <a:ext cx="2161904" cy="1358538"/>
          </a:xfrm>
          <a:custGeom>
            <a:avLst/>
            <a:gdLst>
              <a:gd name="connsiteX0" fmla="*/ 0 w 1985554"/>
              <a:gd name="connsiteY0" fmla="*/ 0 h 1358537"/>
              <a:gd name="connsiteX1" fmla="*/ 992777 w 1985554"/>
              <a:gd name="connsiteY1" fmla="*/ 0 h 1358537"/>
              <a:gd name="connsiteX2" fmla="*/ 1985554 w 1985554"/>
              <a:gd name="connsiteY2" fmla="*/ 679269 h 1358537"/>
              <a:gd name="connsiteX3" fmla="*/ 992777 w 1985554"/>
              <a:gd name="connsiteY3" fmla="*/ 1358538 h 1358537"/>
              <a:gd name="connsiteX4" fmla="*/ 0 w 1985554"/>
              <a:gd name="connsiteY4" fmla="*/ 1358537 h 1358537"/>
              <a:gd name="connsiteX5" fmla="*/ 0 w 1985554"/>
              <a:gd name="connsiteY5" fmla="*/ 0 h 1358537"/>
              <a:gd name="connsiteX0" fmla="*/ 0 w 1867988"/>
              <a:gd name="connsiteY0" fmla="*/ 0 h 1358538"/>
              <a:gd name="connsiteX1" fmla="*/ 992777 w 1867988"/>
              <a:gd name="connsiteY1" fmla="*/ 0 h 1358538"/>
              <a:gd name="connsiteX2" fmla="*/ 1867988 w 1867988"/>
              <a:gd name="connsiteY2" fmla="*/ 692331 h 1358538"/>
              <a:gd name="connsiteX3" fmla="*/ 992777 w 1867988"/>
              <a:gd name="connsiteY3" fmla="*/ 1358538 h 1358538"/>
              <a:gd name="connsiteX4" fmla="*/ 0 w 1867988"/>
              <a:gd name="connsiteY4" fmla="*/ 1358537 h 1358538"/>
              <a:gd name="connsiteX5" fmla="*/ 0 w 1867988"/>
              <a:gd name="connsiteY5" fmla="*/ 0 h 1358538"/>
              <a:gd name="connsiteX0" fmla="*/ 0 w 1783079"/>
              <a:gd name="connsiteY0" fmla="*/ 0 h 1358538"/>
              <a:gd name="connsiteX1" fmla="*/ 992777 w 1783079"/>
              <a:gd name="connsiteY1" fmla="*/ 0 h 1358538"/>
              <a:gd name="connsiteX2" fmla="*/ 1783079 w 1783079"/>
              <a:gd name="connsiteY2" fmla="*/ 705394 h 1358538"/>
              <a:gd name="connsiteX3" fmla="*/ 992777 w 1783079"/>
              <a:gd name="connsiteY3" fmla="*/ 1358538 h 1358538"/>
              <a:gd name="connsiteX4" fmla="*/ 0 w 1783079"/>
              <a:gd name="connsiteY4" fmla="*/ 1358537 h 1358538"/>
              <a:gd name="connsiteX5" fmla="*/ 0 w 1783079"/>
              <a:gd name="connsiteY5" fmla="*/ 0 h 1358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3079" h="1358538">
                <a:moveTo>
                  <a:pt x="0" y="0"/>
                </a:moveTo>
                <a:lnTo>
                  <a:pt x="992777" y="0"/>
                </a:lnTo>
                <a:cubicBezTo>
                  <a:pt x="1541073" y="0"/>
                  <a:pt x="1783079" y="330244"/>
                  <a:pt x="1783079" y="705394"/>
                </a:cubicBezTo>
                <a:cubicBezTo>
                  <a:pt x="1783079" y="1080544"/>
                  <a:pt x="1541073" y="1358538"/>
                  <a:pt x="992777" y="1358538"/>
                </a:cubicBezTo>
                <a:lnTo>
                  <a:pt x="0" y="135853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74BCB64-1990-49E3-993F-3DB5803EE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3" y="1139109"/>
            <a:ext cx="1824768" cy="787487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2185B574-3535-49FC-B158-7A4AFE086552}"/>
              </a:ext>
            </a:extLst>
          </p:cNvPr>
          <p:cNvSpPr/>
          <p:nvPr userDrawn="1"/>
        </p:nvSpPr>
        <p:spPr>
          <a:xfrm>
            <a:off x="7443788" y="0"/>
            <a:ext cx="5995987" cy="7559675"/>
          </a:xfrm>
          <a:prstGeom prst="rect">
            <a:avLst/>
          </a:prstGeom>
          <a:gradFill flip="none" rotWithShape="1">
            <a:gsLst>
              <a:gs pos="0">
                <a:srgbClr val="326D6A"/>
              </a:gs>
              <a:gs pos="100000">
                <a:srgbClr val="59A5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EB15C425-3447-495E-9BAB-B95FEA399A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7" b="59532"/>
          <a:stretch/>
        </p:blipFill>
        <p:spPr>
          <a:xfrm>
            <a:off x="-2" y="5732760"/>
            <a:ext cx="3406140" cy="181603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E14906B-1C95-4D87-A9BF-F2FA20FBE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8647" y="2546617"/>
            <a:ext cx="6529197" cy="159770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32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F1B27EA-83D9-447C-90AB-CE0DAFB8A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18776" y="5482988"/>
            <a:ext cx="4353796" cy="168647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4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922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423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onder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0FDD334-5786-4B2B-977D-9C110D9D76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7763" y="2005013"/>
            <a:ext cx="10858500" cy="4232275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808038" indent="-357188">
              <a:buFont typeface="Corbel" panose="020B0503020204020204" pitchFamily="34" charset="0"/>
              <a:buChar char="–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85838" indent="-265113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46200" indent="-360363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706563" indent="-360363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86D0407-D688-4865-8347-7FEEAF04D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5" y="544513"/>
            <a:ext cx="11591925" cy="14605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4723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423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ssenblad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F1F782D3-7F81-4075-9742-B18EC0E890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439775" cy="757713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br>
              <a:rPr lang="nl-NL" dirty="0"/>
            </a:br>
            <a:br>
              <a:rPr lang="nl-NL" dirty="0"/>
            </a:br>
            <a:r>
              <a:rPr lang="nl-NL" dirty="0"/>
              <a:t>Tussenblad: Klik op het symbool om een paginagrote foto in te voegen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AC9AAA-475E-4858-BE09-9438905C0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5239544"/>
            <a:ext cx="8401050" cy="1460500"/>
          </a:xfrm>
          <a:solidFill>
            <a:srgbClr val="FFFFFF">
              <a:alpha val="60000"/>
            </a:srgbClr>
          </a:solidFill>
        </p:spPr>
        <p:txBody>
          <a:bodyPr/>
          <a:lstStyle>
            <a:lvl1pPr marL="357188" indent="0">
              <a:defRPr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75669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erdere grafieke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192D48-B3DC-4F06-B1FD-3E2F342B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grafiek 3">
            <a:extLst>
              <a:ext uri="{FF2B5EF4-FFF2-40B4-BE49-F238E27FC236}">
                <a16:creationId xmlns:a16="http://schemas.microsoft.com/office/drawing/2014/main" id="{ABC16F5E-23ED-4791-B27F-DEA573DE35C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3925" y="2471855"/>
            <a:ext cx="5400000" cy="4680000"/>
          </a:xfrm>
          <a:prstGeom prst="roundRect">
            <a:avLst>
              <a:gd name="adj" fmla="val 9716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nl-NL"/>
              <a:t>Klik op het pictogram als u een grafiek wilt toevoegen</a:t>
            </a:r>
            <a:endParaRPr lang="nl-NL" dirty="0"/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1DE7C224-77E9-42DB-BD30-5AD386FF94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7" b="59532"/>
          <a:stretch/>
        </p:blipFill>
        <p:spPr>
          <a:xfrm flipH="1">
            <a:off x="9398794" y="5402270"/>
            <a:ext cx="4040981" cy="215451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CFD5EA5-9C9D-4F57-850B-05002AFA45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463" y="280195"/>
            <a:ext cx="2307131" cy="995653"/>
          </a:xfrm>
          <a:prstGeom prst="rect">
            <a:avLst/>
          </a:prstGeom>
        </p:spPr>
      </p:pic>
      <p:sp>
        <p:nvSpPr>
          <p:cNvPr id="7" name="Tijdelijke aanduiding voor grafiek 3">
            <a:extLst>
              <a:ext uri="{FF2B5EF4-FFF2-40B4-BE49-F238E27FC236}">
                <a16:creationId xmlns:a16="http://schemas.microsoft.com/office/drawing/2014/main" id="{C6A8E3FE-9898-4EFD-9391-8C4BA88850F4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7110694" y="2471855"/>
            <a:ext cx="5400000" cy="4680000"/>
          </a:xfrm>
          <a:prstGeom prst="roundRect">
            <a:avLst>
              <a:gd name="adj" fmla="val 9716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nl-NL"/>
              <a:t>Klik op het pictogram als u een grafiek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410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e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192D48-B3DC-4F06-B1FD-3E2F342B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grafiek 3">
            <a:extLst>
              <a:ext uri="{FF2B5EF4-FFF2-40B4-BE49-F238E27FC236}">
                <a16:creationId xmlns:a16="http://schemas.microsoft.com/office/drawing/2014/main" id="{ABC16F5E-23ED-4791-B27F-DEA573DE35C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23924" y="2157404"/>
            <a:ext cx="11591925" cy="4994451"/>
          </a:xfrm>
          <a:prstGeom prst="roundRect">
            <a:avLst>
              <a:gd name="adj" fmla="val 9716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nl-NL"/>
              <a:t>Klik op het pictogram als u een grafiek wilt toevoegen</a:t>
            </a:r>
            <a:endParaRPr lang="nl-NL" dirty="0"/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1DE7C224-77E9-42DB-BD30-5AD386FF94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7" b="59532"/>
          <a:stretch/>
        </p:blipFill>
        <p:spPr>
          <a:xfrm flipH="1">
            <a:off x="9398794" y="5402270"/>
            <a:ext cx="4040981" cy="215451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CFD5EA5-9C9D-4F57-850B-05002AFA45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463" y="280195"/>
            <a:ext cx="2307131" cy="99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8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67CA79-89E9-4F55-82C7-029D4670D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abel 3">
            <a:extLst>
              <a:ext uri="{FF2B5EF4-FFF2-40B4-BE49-F238E27FC236}">
                <a16:creationId xmlns:a16="http://schemas.microsoft.com/office/drawing/2014/main" id="{7B94B5AE-2E40-4875-8A9D-EE0EEFF2F9E2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23925" y="2198871"/>
            <a:ext cx="9340850" cy="4125912"/>
          </a:xfrm>
        </p:spPr>
        <p:txBody>
          <a:bodyPr/>
          <a:lstStyle/>
          <a:p>
            <a:r>
              <a:rPr lang="nl-NL"/>
              <a:t>Klik op het pictogram als u een tabel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87555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xtra accent - foto en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A429DCA-EBAF-42B8-A94A-EDDDA31BB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343650" y="347314"/>
            <a:ext cx="6065044" cy="721236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25FEFCF-4D08-49CD-8EF0-43CD385212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842961" y="0"/>
            <a:ext cx="5819776" cy="731870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A74414D-71B2-4C62-8EF9-76542F4FDF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6819" y="347315"/>
            <a:ext cx="5126831" cy="17743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tekst 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B6298330-C78C-4140-8CAF-0F4CE3CF78C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459067" y="2416176"/>
            <a:ext cx="3829050" cy="3429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nl-NL" dirty="0"/>
              <a:t>Klik om tekst </a:t>
            </a:r>
          </a:p>
          <a:p>
            <a:pPr lvl="0"/>
            <a:r>
              <a:rPr lang="nl-NL" dirty="0"/>
              <a:t>toe te voegen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6226D10-1929-4370-8DCB-73E6F20BA65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180" y="6370861"/>
            <a:ext cx="1926825" cy="831530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971599F7-0A4F-4427-A817-3D4C35EB5B7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00187" y="2344736"/>
            <a:ext cx="4536281" cy="4536281"/>
          </a:xfrm>
          <a:prstGeom prst="ellipse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Voeg hier </a:t>
            </a:r>
          </a:p>
          <a:p>
            <a:r>
              <a:rPr lang="nl-NL" dirty="0"/>
              <a:t>een foto in</a:t>
            </a:r>
          </a:p>
        </p:txBody>
      </p:sp>
      <p:sp>
        <p:nvSpPr>
          <p:cNvPr id="16" name="Tijdelijke aanduiding voor inhoud 7">
            <a:extLst>
              <a:ext uri="{FF2B5EF4-FFF2-40B4-BE49-F238E27FC236}">
                <a16:creationId xmlns:a16="http://schemas.microsoft.com/office/drawing/2014/main" id="{A2E2C4ED-BA3A-47D7-8D2B-5EBE59E53B5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459067" y="1073675"/>
            <a:ext cx="3829050" cy="104802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een kop </a:t>
            </a:r>
          </a:p>
          <a:p>
            <a:pPr lvl="0"/>
            <a:r>
              <a:rPr lang="nl-NL" dirty="0"/>
              <a:t>toe te voegen</a:t>
            </a:r>
          </a:p>
        </p:txBody>
      </p:sp>
    </p:spTree>
    <p:extLst>
      <p:ext uri="{BB962C8B-B14F-4D97-AF65-F5344CB8AC3E}">
        <p14:creationId xmlns:p14="http://schemas.microsoft.com/office/powerpoint/2010/main" val="362129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39545-8551-4C75-8D4C-040E1DD58BD1}" type="datetimeFigureOut">
              <a:rPr lang="nl-NL" smtClean="0"/>
              <a:t>24-5-2024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3623B-3AD0-4A24-831D-0AB223373F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605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D4A10F34-74CB-461D-9C63-E60A960BFC12}"/>
              </a:ext>
            </a:extLst>
          </p:cNvPr>
          <p:cNvSpPr/>
          <p:nvPr userDrawn="1"/>
        </p:nvSpPr>
        <p:spPr>
          <a:xfrm>
            <a:off x="-1" y="2893"/>
            <a:ext cx="13439775" cy="75567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86C0CBE1-C29E-4AE7-83DD-CCE79EAC2139}"/>
              </a:ext>
            </a:extLst>
          </p:cNvPr>
          <p:cNvSpPr/>
          <p:nvPr userDrawn="1"/>
        </p:nvSpPr>
        <p:spPr>
          <a:xfrm>
            <a:off x="326020" y="280685"/>
            <a:ext cx="12697036" cy="6998795"/>
          </a:xfrm>
          <a:prstGeom prst="roundRect">
            <a:avLst>
              <a:gd name="adj" fmla="val 417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F27CFF7-8D84-4D73-9E18-88BC5458772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463" y="280195"/>
            <a:ext cx="2307131" cy="995653"/>
          </a:xfrm>
          <a:prstGeom prst="rect">
            <a:avLst/>
          </a:prstGeom>
        </p:spPr>
      </p:pic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59415D6-3974-4D61-B1E1-74F9392C0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5" y="403225"/>
            <a:ext cx="11591925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8B2A2FA-09AF-439C-87A5-FF0C389D4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3925" y="2012950"/>
            <a:ext cx="11591925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274F29FB-A4CE-4517-894A-1CF1B19F87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7" b="59532"/>
          <a:stretch/>
        </p:blipFill>
        <p:spPr>
          <a:xfrm flipH="1">
            <a:off x="9398794" y="5402270"/>
            <a:ext cx="4040981" cy="215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91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81" r:id="rId3"/>
    <p:sldLayoutId id="2147483678" r:id="rId4"/>
    <p:sldLayoutId id="2147483680" r:id="rId5"/>
    <p:sldLayoutId id="2147483676" r:id="rId6"/>
    <p:sldLayoutId id="2147483679" r:id="rId7"/>
    <p:sldLayoutId id="2147483682" r:id="rId8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59A553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06578D-DE0D-403E-93EB-E63535088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1887" y="2894400"/>
            <a:ext cx="6218513" cy="1382400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r>
              <a:rPr lang="nl-NL" dirty="0"/>
              <a:t>Onderzoek reële tarieven ambulante hulpverlening Jeugd: Aanpak en Planning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CE0C90C-9BA0-4FF0-A133-6DDB1E07827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937931" y="6151417"/>
            <a:ext cx="2254703" cy="11045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1100" dirty="0"/>
              <a:t>Peter Bakker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1100" dirty="0"/>
              <a:t>PB/24/0869/</a:t>
            </a:r>
            <a:r>
              <a:rPr lang="nl-NL" sz="1100" dirty="0" err="1"/>
              <a:t>rtjml</a:t>
            </a:r>
            <a:endParaRPr lang="nl-NL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1100" dirty="0"/>
              <a:t>© Bureau HHM 2024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2E9BA871-9DAE-4790-87BC-C5699FBF9A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1887" y="4276802"/>
            <a:ext cx="5728913" cy="769984"/>
          </a:xfrm>
        </p:spPr>
        <p:txBody>
          <a:bodyPr anchor="ctr">
            <a:normAutofit/>
          </a:bodyPr>
          <a:lstStyle/>
          <a:p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</a:t>
            </a: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egio Midden-Limburg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3E65E2A8-FEBD-4FC8-B0F5-112C70EB3E22}"/>
              </a:ext>
            </a:extLst>
          </p:cNvPr>
          <p:cNvSpPr/>
          <p:nvPr/>
        </p:nvSpPr>
        <p:spPr>
          <a:xfrm>
            <a:off x="8313375" y="2433275"/>
            <a:ext cx="5126400" cy="51264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3499105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CF295E9-0297-F1B3-F5BD-A01B605925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Producten</a:t>
            </a:r>
          </a:p>
          <a:p>
            <a:r>
              <a:rPr lang="nl-NL" dirty="0"/>
              <a:t>Aanpak</a:t>
            </a:r>
          </a:p>
          <a:p>
            <a:r>
              <a:rPr lang="nl-NL" dirty="0"/>
              <a:t>Kostprijsmodel</a:t>
            </a:r>
          </a:p>
          <a:p>
            <a:r>
              <a:rPr lang="nl-NL" dirty="0"/>
              <a:t>Vervolg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AB1F244-B21B-8176-049F-2FAE79447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37178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DD5301B-003C-75C0-D994-60E9C600D1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AA64314-766F-D22A-4053-795DED15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Producten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BC3CCAA-FFC7-467A-E4BC-40DE2F1A9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1682750"/>
            <a:ext cx="9099333" cy="48514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85E2243-08A8-CE25-9DD8-06D178C0CA8A}"/>
              </a:ext>
            </a:extLst>
          </p:cNvPr>
          <p:cNvSpPr txBox="1"/>
          <p:nvPr/>
        </p:nvSpPr>
        <p:spPr>
          <a:xfrm>
            <a:off x="1133475" y="6534150"/>
            <a:ext cx="5667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bg1">
                    <a:lumMod val="50000"/>
                  </a:schemeClr>
                </a:solidFill>
              </a:rPr>
              <a:t>Bron: concept productbeschrijvingen regio Midden-Limburg d.d. 16 mei 2024</a:t>
            </a:r>
          </a:p>
        </p:txBody>
      </p:sp>
    </p:spTree>
    <p:extLst>
      <p:ext uri="{BB962C8B-B14F-4D97-AF65-F5344CB8AC3E}">
        <p14:creationId xmlns:p14="http://schemas.microsoft.com/office/powerpoint/2010/main" val="4119089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A524D22-1622-5B1A-E85B-9C2372E39D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/>
              <a:t>Kostprijsmodel o.b.v. relevante parameters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Bepalen van concept-parameterwaarden op basis van de productbeschrijvingen en benchmarks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Bespreking van het concept kostprijsmodel met de regio</a:t>
            </a:r>
            <a:endParaRPr lang="nl-NL" i="1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Voorleggen van de concept-parameterwaarden aan de aanbieders </a:t>
            </a:r>
            <a:r>
              <a:rPr lang="nl-NL" i="1" dirty="0">
                <a:solidFill>
                  <a:schemeClr val="bg1">
                    <a:lumMod val="65000"/>
                  </a:schemeClr>
                </a:solidFill>
              </a:rPr>
              <a:t>(20 juni)</a:t>
            </a:r>
            <a:r>
              <a:rPr lang="nl-NL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Aanbieders reflecteren met argumenten op de concept-parameterwaarden </a:t>
            </a:r>
            <a:r>
              <a:rPr lang="nl-NL" i="1" dirty="0">
                <a:solidFill>
                  <a:schemeClr val="bg1">
                    <a:lumMod val="65000"/>
                  </a:schemeClr>
                </a:solidFill>
              </a:rPr>
              <a:t>(uiterlijk week 32; i.v.m. zomervakantie)</a:t>
            </a:r>
            <a:r>
              <a:rPr lang="nl-NL" dirty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Eventueel aanpassen van parameterwaarden op basis van de reacties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Uitkomsten bespreken met regio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Opleveren van een rapport met een advies voor reële tarieven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10611A8-48C6-3D8C-8BE8-361405C15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Onze aanpak</a:t>
            </a:r>
          </a:p>
        </p:txBody>
      </p:sp>
    </p:spTree>
    <p:extLst>
      <p:ext uri="{BB962C8B-B14F-4D97-AF65-F5344CB8AC3E}">
        <p14:creationId xmlns:p14="http://schemas.microsoft.com/office/powerpoint/2010/main" val="3066187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65ACD12-C36E-18B3-D548-015EB403A5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Parameters o.b.v. wettelijk kader (AMvB reële tarieven)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Transparante en herleidbare parameterwaarden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Baseren op vraag en kenmerken van de regio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Input van aanbieders: </a:t>
            </a:r>
            <a:br>
              <a:rPr lang="nl-NL" dirty="0"/>
            </a:br>
            <a:r>
              <a:rPr lang="nl-NL" dirty="0"/>
              <a:t>toets op de regionale uitvoeringspraktijk van een gemiddeld efficiënte aanbieder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Basis is steeds de inzet van een professional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Toewerken naar kosten van die inzet per eenheid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A6B5958-DD7C-F801-3619-5A1C6EBB2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kostprijsmodel </a:t>
            </a:r>
          </a:p>
        </p:txBody>
      </p:sp>
    </p:spTree>
    <p:extLst>
      <p:ext uri="{BB962C8B-B14F-4D97-AF65-F5344CB8AC3E}">
        <p14:creationId xmlns:p14="http://schemas.microsoft.com/office/powerpoint/2010/main" val="1082444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91A8DE2-595F-35A1-C370-716E16227F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57" y="200162"/>
            <a:ext cx="8572523" cy="7159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4436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EB8C86-F1DD-A3DE-76B8-9183B1E37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Vervolg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6DFE0A-D71B-1D37-3202-254055F00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Donderdag 20 juni 10-12 uur: fysieke bijeenkomst waarin concept parameterwaarden per product worden gepresenteerd (op locatie in Roermond)</a:t>
            </a:r>
          </a:p>
          <a:p>
            <a:r>
              <a:rPr lang="nl-NL" dirty="0"/>
              <a:t>Daarna ontvangt u per mail presentie, notitie en reactieformulier</a:t>
            </a:r>
          </a:p>
          <a:p>
            <a:r>
              <a:rPr lang="nl-NL" dirty="0"/>
              <a:t>Uiterlijk vrijdag 9 augustus uw vragen en onderbouwde wijzigingsvoorstellen aanleveren op het reactieformulier</a:t>
            </a:r>
          </a:p>
        </p:txBody>
      </p:sp>
    </p:spTree>
    <p:extLst>
      <p:ext uri="{BB962C8B-B14F-4D97-AF65-F5344CB8AC3E}">
        <p14:creationId xmlns:p14="http://schemas.microsoft.com/office/powerpoint/2010/main" val="3025435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kleding&#10;&#10;Automatisch gegenereerde beschrijving">
            <a:extLst>
              <a:ext uri="{FF2B5EF4-FFF2-40B4-BE49-F238E27FC236}">
                <a16:creationId xmlns:a16="http://schemas.microsoft.com/office/drawing/2014/main" id="{1F937772-DD90-08E0-835E-7CBFE81E7A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537"/>
          <a:stretch/>
        </p:blipFill>
        <p:spPr>
          <a:xfrm>
            <a:off x="0" y="-17452"/>
            <a:ext cx="13439755" cy="7577127"/>
          </a:xfrm>
          <a:prstGeom prst="rect">
            <a:avLst/>
          </a:prstGeom>
          <a:noFill/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7608701-47D5-A610-D2BC-2E4E0415E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258" y="355758"/>
            <a:ext cx="2673022" cy="1039781"/>
          </a:xfrm>
          <a:prstGeom prst="rect">
            <a:avLst/>
          </a:prstGeom>
        </p:spPr>
      </p:pic>
      <p:sp>
        <p:nvSpPr>
          <p:cNvPr id="2" name="Afgeronde rechthoek 1">
            <a:extLst>
              <a:ext uri="{FF2B5EF4-FFF2-40B4-BE49-F238E27FC236}">
                <a16:creationId xmlns:a16="http://schemas.microsoft.com/office/drawing/2014/main" id="{FD8F3356-3240-5BD4-956D-A6D5497B1BF6}"/>
              </a:ext>
            </a:extLst>
          </p:cNvPr>
          <p:cNvSpPr/>
          <p:nvPr/>
        </p:nvSpPr>
        <p:spPr>
          <a:xfrm>
            <a:off x="5038704" y="5682889"/>
            <a:ext cx="7906575" cy="1412991"/>
          </a:xfrm>
          <a:prstGeom prst="roundRect">
            <a:avLst>
              <a:gd name="adj" fmla="val 41153"/>
            </a:avLst>
          </a:prstGeom>
          <a:solidFill>
            <a:srgbClr val="FFFFFF">
              <a:alpha val="60000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357188" algn="ctr" defTabSz="1007943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l-NL" sz="4000" b="1" dirty="0">
                <a:solidFill>
                  <a:srgbClr val="55934F"/>
                </a:solidFill>
                <a:latin typeface="+mj-lt"/>
                <a:ea typeface="+mj-ea"/>
                <a:cs typeface="+mj-cs"/>
              </a:rPr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467752124"/>
      </p:ext>
    </p:extLst>
  </p:cSld>
  <p:clrMapOvr>
    <a:masterClrMapping/>
  </p:clrMapOvr>
</p:sld>
</file>

<file path=ppt/theme/theme1.xml><?xml version="1.0" encoding="utf-8"?>
<a:theme xmlns:a="http://schemas.openxmlformats.org/drawingml/2006/main" name="Basisdia HHM">
  <a:themeElements>
    <a:clrScheme name="HHM kleuren 20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9A553"/>
      </a:accent1>
      <a:accent2>
        <a:srgbClr val="0182C4"/>
      </a:accent2>
      <a:accent3>
        <a:srgbClr val="EFA916"/>
      </a:accent3>
      <a:accent4>
        <a:srgbClr val="7D8687"/>
      </a:accent4>
      <a:accent5>
        <a:srgbClr val="345575"/>
      </a:accent5>
      <a:accent6>
        <a:srgbClr val="C48000"/>
      </a:accent6>
      <a:hlink>
        <a:srgbClr val="595959"/>
      </a:hlink>
      <a:folHlink>
        <a:srgbClr val="3F3F3F"/>
      </a:folHlink>
    </a:clrScheme>
    <a:fontScheme name="Aangepast 4">
      <a:majorFont>
        <a:latin typeface="Open Sans"/>
        <a:ea typeface=""/>
        <a:cs typeface=""/>
      </a:majorFont>
      <a:minorFont>
        <a:latin typeface="Open Sans Light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hhm presentatie.potx" id="{0140F668-C40B-401A-9DB0-8AE7AFD6994E}" vid="{5E05D958-56DF-4716-A878-7E53DE837AD8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_hhm presentatie</Template>
  <TotalTime>252</TotalTime>
  <Words>236</Words>
  <Application>Microsoft Office PowerPoint</Application>
  <PresentationFormat>Aangepast</PresentationFormat>
  <Paragraphs>37</Paragraphs>
  <Slides>8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4" baseType="lpstr">
      <vt:lpstr>Aptos</vt:lpstr>
      <vt:lpstr>Arial</vt:lpstr>
      <vt:lpstr>Corbel</vt:lpstr>
      <vt:lpstr>Open Sans</vt:lpstr>
      <vt:lpstr>Open Sans Light</vt:lpstr>
      <vt:lpstr>Basisdia HHM</vt:lpstr>
      <vt:lpstr>Onderzoek reële tarieven ambulante hulpverlening Jeugd: Aanpak en Planning </vt:lpstr>
      <vt:lpstr>Agenda</vt:lpstr>
      <vt:lpstr>Producten</vt:lpstr>
      <vt:lpstr>Onze aanpak</vt:lpstr>
      <vt:lpstr>Uitgangspunten kostprijsmodel </vt:lpstr>
      <vt:lpstr>PowerPoint-presentatie</vt:lpstr>
      <vt:lpstr>Vervolg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Kostprijsonderzoek WMO en Jeugd</dc:title>
  <dc:creator>Nikita Buitenhuis</dc:creator>
  <cp:lastModifiedBy>Peter Bakker</cp:lastModifiedBy>
  <cp:revision>19</cp:revision>
  <cp:lastPrinted>2024-03-12T12:18:31Z</cp:lastPrinted>
  <dcterms:created xsi:type="dcterms:W3CDTF">2024-02-02T11:00:55Z</dcterms:created>
  <dcterms:modified xsi:type="dcterms:W3CDTF">2024-05-24T12:43:43Z</dcterms:modified>
</cp:coreProperties>
</file>