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08" r:id="rId3"/>
    <p:sldId id="384" r:id="rId4"/>
    <p:sldId id="431" r:id="rId5"/>
    <p:sldId id="432" r:id="rId6"/>
    <p:sldId id="430" r:id="rId7"/>
    <p:sldId id="434" r:id="rId8"/>
    <p:sldId id="422" r:id="rId9"/>
    <p:sldId id="435" r:id="rId10"/>
    <p:sldId id="428" r:id="rId11"/>
    <p:sldId id="436" r:id="rId12"/>
    <p:sldId id="437" r:id="rId13"/>
    <p:sldId id="404" r:id="rId14"/>
    <p:sldId id="427" r:id="rId15"/>
    <p:sldId id="438" r:id="rId16"/>
    <p:sldId id="424" r:id="rId17"/>
    <p:sldId id="411" r:id="rId18"/>
    <p:sldId id="439" r:id="rId19"/>
    <p:sldId id="425" r:id="rId20"/>
    <p:sldId id="441" r:id="rId21"/>
    <p:sldId id="442" r:id="rId22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3B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B976D4-095A-4338-AD04-E9F653F60B65}" v="34" dt="2023-08-08T08:03:58.9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23" autoAdjust="0"/>
    <p:restoredTop sz="81699" autoAdjust="0"/>
  </p:normalViewPr>
  <p:slideViewPr>
    <p:cSldViewPr>
      <p:cViewPr varScale="1">
        <p:scale>
          <a:sx n="103" d="100"/>
          <a:sy n="103" d="100"/>
        </p:scale>
        <p:origin x="1650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73715478-2761-99AB-7238-CB19C0FFA38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E31205F2-CD20-8576-D244-4863DA18E26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E679602-D4F6-414F-A46A-E14A7087DE15}" type="datetimeFigureOut">
              <a:rPr lang="nl-NL"/>
              <a:pPr>
                <a:defRPr/>
              </a:pPr>
              <a:t>8-8-2023</a:t>
            </a:fld>
            <a:endParaRPr lang="nl-NL" dirty="0"/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A3477BF0-093C-8BA1-D438-566D228A1A9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65" name="Rectangle 5">
            <a:extLst>
              <a:ext uri="{FF2B5EF4-FFF2-40B4-BE49-F238E27FC236}">
                <a16:creationId xmlns:a16="http://schemas.microsoft.com/office/drawing/2014/main" id="{4D3BD6C3-A9FF-5617-06F4-BE072F7AEFA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66E6D15-74AA-44DC-8842-EC5527E2007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2826DA3-9C3C-381A-AB9F-3E10028CD6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E37F7E3-0D4E-33AC-8E3B-5F4B8B56DB7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1457F9B-52FF-6202-4C73-D7D5B9C6BE3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1E23D2C7-1DD1-A7FE-3BF4-2F0DCFB201E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053E8533-3E45-430C-88A5-C001E8A3A9C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6D63D862-344F-F674-B9D2-1C5CDED309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3A04E8-8FF5-454D-9AE5-CA1E91D168D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/>
        <a:cs typeface="MS P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C79C8A11-04E0-AF5F-AC4D-832CC9748B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4588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1788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8988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6188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3388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30588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7788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6F6F3E4-C8C6-496F-8C9A-A192813254A5}" type="slidenum">
              <a:rPr lang="en-US" altLang="nl-NL" sz="1200" smtClean="0"/>
              <a:pPr/>
              <a:t>1</a:t>
            </a:fld>
            <a:endParaRPr lang="en-US" altLang="nl-NL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40D4AA0D-2429-6538-8C3A-80849B40A4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8070F8FF-3369-88D7-B71E-866F813BB8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jdelijke aanduiding voor dia-afbeelding 1">
            <a:extLst>
              <a:ext uri="{FF2B5EF4-FFF2-40B4-BE49-F238E27FC236}">
                <a16:creationId xmlns:a16="http://schemas.microsoft.com/office/drawing/2014/main" id="{4BD6B847-7EFE-69A2-9327-399E9F7616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Tijdelijke aanduiding voor notities 2">
            <a:extLst>
              <a:ext uri="{FF2B5EF4-FFF2-40B4-BE49-F238E27FC236}">
                <a16:creationId xmlns:a16="http://schemas.microsoft.com/office/drawing/2014/main" id="{30DE99DF-DB3D-7BB7-A22E-BE16B1121D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14340" name="Tijdelijke aanduiding voor dianummer 3">
            <a:extLst>
              <a:ext uri="{FF2B5EF4-FFF2-40B4-BE49-F238E27FC236}">
                <a16:creationId xmlns:a16="http://schemas.microsoft.com/office/drawing/2014/main" id="{489437BD-47E2-0CE8-4113-73C9ACF7D4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97BF53C-48A3-45AD-B8FE-411945BC370E}" type="slidenum">
              <a:rPr lang="en-US" altLang="nl-NL" sz="1200" smtClean="0"/>
              <a:pPr/>
              <a:t>10</a:t>
            </a:fld>
            <a:endParaRPr lang="en-US" altLang="nl-NL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jdelijke aanduiding voor dia-afbeelding 1">
            <a:extLst>
              <a:ext uri="{FF2B5EF4-FFF2-40B4-BE49-F238E27FC236}">
                <a16:creationId xmlns:a16="http://schemas.microsoft.com/office/drawing/2014/main" id="{07D73784-DC30-7CE2-1602-78221C5E84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Tijdelijke aanduiding voor notities 2">
            <a:extLst>
              <a:ext uri="{FF2B5EF4-FFF2-40B4-BE49-F238E27FC236}">
                <a16:creationId xmlns:a16="http://schemas.microsoft.com/office/drawing/2014/main" id="{68FAEDCA-45F2-D2B5-9E05-E7ACC575A1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dirty="0"/>
          </a:p>
        </p:txBody>
      </p:sp>
      <p:sp>
        <p:nvSpPr>
          <p:cNvPr id="12292" name="Tijdelijke aanduiding voor dianummer 3">
            <a:extLst>
              <a:ext uri="{FF2B5EF4-FFF2-40B4-BE49-F238E27FC236}">
                <a16:creationId xmlns:a16="http://schemas.microsoft.com/office/drawing/2014/main" id="{E988B3EA-094E-E12F-8DAA-4CED3FA13E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083249F-4DCA-4742-9FC4-66A6D9E2B679}" type="slidenum">
              <a:rPr lang="en-US" altLang="nl-NL" sz="1200" smtClean="0"/>
              <a:pPr/>
              <a:t>11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3911909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>
            <a:extLst>
              <a:ext uri="{FF2B5EF4-FFF2-40B4-BE49-F238E27FC236}">
                <a16:creationId xmlns:a16="http://schemas.microsoft.com/office/drawing/2014/main" id="{6D122CC7-9E3D-CD0E-866F-62F1A2E176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>
            <a:extLst>
              <a:ext uri="{FF2B5EF4-FFF2-40B4-BE49-F238E27FC236}">
                <a16:creationId xmlns:a16="http://schemas.microsoft.com/office/drawing/2014/main" id="{9150AF92-0A4A-B7A7-5CD2-2BC0D2827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8196" name="Tijdelijke aanduiding voor dianummer 3">
            <a:extLst>
              <a:ext uri="{FF2B5EF4-FFF2-40B4-BE49-F238E27FC236}">
                <a16:creationId xmlns:a16="http://schemas.microsoft.com/office/drawing/2014/main" id="{1BDAA487-C1A6-C6B9-6769-80E69247E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802C2A9-E266-4C23-945C-B5B43E7ECB90}" type="slidenum">
              <a:rPr lang="en-US" altLang="nl-NL" sz="1200" smtClean="0"/>
              <a:pPr/>
              <a:t>12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3931091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>
            <a:extLst>
              <a:ext uri="{FF2B5EF4-FFF2-40B4-BE49-F238E27FC236}">
                <a16:creationId xmlns:a16="http://schemas.microsoft.com/office/drawing/2014/main" id="{8C35E22A-DE69-6FD5-8EA2-77576DB16E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Tijdelijke aanduiding voor notities 2">
            <a:extLst>
              <a:ext uri="{FF2B5EF4-FFF2-40B4-BE49-F238E27FC236}">
                <a16:creationId xmlns:a16="http://schemas.microsoft.com/office/drawing/2014/main" id="{C065DFB8-DD30-9041-87FE-DE5A5E5E6E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16388" name="Tijdelijke aanduiding voor dianummer 3">
            <a:extLst>
              <a:ext uri="{FF2B5EF4-FFF2-40B4-BE49-F238E27FC236}">
                <a16:creationId xmlns:a16="http://schemas.microsoft.com/office/drawing/2014/main" id="{7649EE25-3EBF-D16D-05AE-27756BCBC3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1C8534E-1A66-4DD4-93EB-5728D25A28FD}" type="slidenum">
              <a:rPr lang="en-US" altLang="nl-NL" sz="1200" smtClean="0"/>
              <a:pPr/>
              <a:t>13</a:t>
            </a:fld>
            <a:endParaRPr lang="en-US" altLang="nl-NL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>
            <a:extLst>
              <a:ext uri="{FF2B5EF4-FFF2-40B4-BE49-F238E27FC236}">
                <a16:creationId xmlns:a16="http://schemas.microsoft.com/office/drawing/2014/main" id="{83BFB510-066E-7F71-BA9D-04E6196716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Tijdelijke aanduiding voor notities 2">
            <a:extLst>
              <a:ext uri="{FF2B5EF4-FFF2-40B4-BE49-F238E27FC236}">
                <a16:creationId xmlns:a16="http://schemas.microsoft.com/office/drawing/2014/main" id="{ADC6D1A5-7701-B48F-2C48-7361FA447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18436" name="Tijdelijke aanduiding voor dianummer 3">
            <a:extLst>
              <a:ext uri="{FF2B5EF4-FFF2-40B4-BE49-F238E27FC236}">
                <a16:creationId xmlns:a16="http://schemas.microsoft.com/office/drawing/2014/main" id="{E474E3F8-9494-9C3D-5233-71122ECA62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E22DC47-79C3-46BA-98F3-A1B089C4BDC7}" type="slidenum">
              <a:rPr lang="en-US" altLang="nl-NL" sz="1200" smtClean="0"/>
              <a:pPr/>
              <a:t>14</a:t>
            </a:fld>
            <a:endParaRPr lang="en-US" altLang="nl-NL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jdelijke aanduiding voor dia-afbeelding 1">
            <a:extLst>
              <a:ext uri="{FF2B5EF4-FFF2-40B4-BE49-F238E27FC236}">
                <a16:creationId xmlns:a16="http://schemas.microsoft.com/office/drawing/2014/main" id="{9EA01AA0-5AF8-CDC5-DF0F-3772B83CC6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Tijdelijke aanduiding voor notities 2">
            <a:extLst>
              <a:ext uri="{FF2B5EF4-FFF2-40B4-BE49-F238E27FC236}">
                <a16:creationId xmlns:a16="http://schemas.microsoft.com/office/drawing/2014/main" id="{FF3907E3-9031-1307-8194-40FD760A8C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>
              <a:ea typeface="MS PGothic" panose="020B0600070205080204" pitchFamily="34" charset="-128"/>
            </a:endParaRPr>
          </a:p>
        </p:txBody>
      </p:sp>
      <p:sp>
        <p:nvSpPr>
          <p:cNvPr id="20484" name="Tijdelijke aanduiding voor dianummer 3">
            <a:extLst>
              <a:ext uri="{FF2B5EF4-FFF2-40B4-BE49-F238E27FC236}">
                <a16:creationId xmlns:a16="http://schemas.microsoft.com/office/drawing/2014/main" id="{871AC26F-E983-8FB9-9259-0A6F567DDE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94EDA89-0F8A-4E28-AEFF-15EDF232276C}" type="slidenum">
              <a:rPr lang="en-US" altLang="nl-NL" sz="1200" smtClean="0"/>
              <a:pPr/>
              <a:t>15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792973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jdelijke aanduiding voor dia-afbeelding 1">
            <a:extLst>
              <a:ext uri="{FF2B5EF4-FFF2-40B4-BE49-F238E27FC236}">
                <a16:creationId xmlns:a16="http://schemas.microsoft.com/office/drawing/2014/main" id="{9EA01AA0-5AF8-CDC5-DF0F-3772B83CC6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Tijdelijke aanduiding voor notities 2">
            <a:extLst>
              <a:ext uri="{FF2B5EF4-FFF2-40B4-BE49-F238E27FC236}">
                <a16:creationId xmlns:a16="http://schemas.microsoft.com/office/drawing/2014/main" id="{FF3907E3-9031-1307-8194-40FD760A8C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>
              <a:ea typeface="MS PGothic" panose="020B0600070205080204" pitchFamily="34" charset="-128"/>
            </a:endParaRPr>
          </a:p>
        </p:txBody>
      </p:sp>
      <p:sp>
        <p:nvSpPr>
          <p:cNvPr id="20484" name="Tijdelijke aanduiding voor dianummer 3">
            <a:extLst>
              <a:ext uri="{FF2B5EF4-FFF2-40B4-BE49-F238E27FC236}">
                <a16:creationId xmlns:a16="http://schemas.microsoft.com/office/drawing/2014/main" id="{871AC26F-E983-8FB9-9259-0A6F567DDE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94EDA89-0F8A-4E28-AEFF-15EDF232276C}" type="slidenum">
              <a:rPr lang="en-US" altLang="nl-NL" sz="1200" smtClean="0"/>
              <a:pPr/>
              <a:t>16</a:t>
            </a:fld>
            <a:endParaRPr lang="en-US" altLang="nl-NL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3A04E8-8FF5-454D-9AE5-CA1E91D168D5}" type="slidenum">
              <a:rPr lang="en-US" altLang="nl-NL" smtClean="0"/>
              <a:pPr>
                <a:defRPr/>
              </a:pPr>
              <a:t>17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21180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>
            <a:extLst>
              <a:ext uri="{FF2B5EF4-FFF2-40B4-BE49-F238E27FC236}">
                <a16:creationId xmlns:a16="http://schemas.microsoft.com/office/drawing/2014/main" id="{6D122CC7-9E3D-CD0E-866F-62F1A2E176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>
            <a:extLst>
              <a:ext uri="{FF2B5EF4-FFF2-40B4-BE49-F238E27FC236}">
                <a16:creationId xmlns:a16="http://schemas.microsoft.com/office/drawing/2014/main" id="{9150AF92-0A4A-B7A7-5CD2-2BC0D2827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8196" name="Tijdelijke aanduiding voor dianummer 3">
            <a:extLst>
              <a:ext uri="{FF2B5EF4-FFF2-40B4-BE49-F238E27FC236}">
                <a16:creationId xmlns:a16="http://schemas.microsoft.com/office/drawing/2014/main" id="{1BDAA487-C1A6-C6B9-6769-80E69247E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802C2A9-E266-4C23-945C-B5B43E7ECB90}" type="slidenum">
              <a:rPr lang="en-US" altLang="nl-NL" sz="1200" smtClean="0"/>
              <a:pPr/>
              <a:t>18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3937209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3A04E8-8FF5-454D-9AE5-CA1E91D168D5}" type="slidenum">
              <a:rPr lang="en-US" altLang="nl-NL" smtClean="0"/>
              <a:pPr>
                <a:defRPr/>
              </a:pPr>
              <a:t>19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384137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3A04E8-8FF5-454D-9AE5-CA1E91D168D5}" type="slidenum">
              <a:rPr lang="en-US" altLang="nl-NL" smtClean="0"/>
              <a:pPr>
                <a:defRPr/>
              </a:pPr>
              <a:t>2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8572960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>
            <a:extLst>
              <a:ext uri="{FF2B5EF4-FFF2-40B4-BE49-F238E27FC236}">
                <a16:creationId xmlns:a16="http://schemas.microsoft.com/office/drawing/2014/main" id="{6D122CC7-9E3D-CD0E-866F-62F1A2E176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>
            <a:extLst>
              <a:ext uri="{FF2B5EF4-FFF2-40B4-BE49-F238E27FC236}">
                <a16:creationId xmlns:a16="http://schemas.microsoft.com/office/drawing/2014/main" id="{9150AF92-0A4A-B7A7-5CD2-2BC0D2827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8196" name="Tijdelijke aanduiding voor dianummer 3">
            <a:extLst>
              <a:ext uri="{FF2B5EF4-FFF2-40B4-BE49-F238E27FC236}">
                <a16:creationId xmlns:a16="http://schemas.microsoft.com/office/drawing/2014/main" id="{1BDAA487-C1A6-C6B9-6769-80E69247E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802C2A9-E266-4C23-945C-B5B43E7ECB90}" type="slidenum">
              <a:rPr lang="en-US" altLang="nl-NL" sz="1200" smtClean="0"/>
              <a:pPr/>
              <a:t>20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1962659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3A04E8-8FF5-454D-9AE5-CA1E91D168D5}" type="slidenum">
              <a:rPr lang="en-US" altLang="nl-NL" smtClean="0"/>
              <a:pPr>
                <a:defRPr/>
              </a:pPr>
              <a:t>21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541076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>
            <a:extLst>
              <a:ext uri="{FF2B5EF4-FFF2-40B4-BE49-F238E27FC236}">
                <a16:creationId xmlns:a16="http://schemas.microsoft.com/office/drawing/2014/main" id="{6D122CC7-9E3D-CD0E-866F-62F1A2E176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>
            <a:extLst>
              <a:ext uri="{FF2B5EF4-FFF2-40B4-BE49-F238E27FC236}">
                <a16:creationId xmlns:a16="http://schemas.microsoft.com/office/drawing/2014/main" id="{9150AF92-0A4A-B7A7-5CD2-2BC0D2827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8196" name="Tijdelijke aanduiding voor dianummer 3">
            <a:extLst>
              <a:ext uri="{FF2B5EF4-FFF2-40B4-BE49-F238E27FC236}">
                <a16:creationId xmlns:a16="http://schemas.microsoft.com/office/drawing/2014/main" id="{1BDAA487-C1A6-C6B9-6769-80E69247E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802C2A9-E266-4C23-945C-B5B43E7ECB90}" type="slidenum">
              <a:rPr lang="en-US" altLang="nl-NL" sz="1200" smtClean="0"/>
              <a:pPr/>
              <a:t>3</a:t>
            </a:fld>
            <a:endParaRPr lang="en-US" altLang="nl-NL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>
            <a:extLst>
              <a:ext uri="{FF2B5EF4-FFF2-40B4-BE49-F238E27FC236}">
                <a16:creationId xmlns:a16="http://schemas.microsoft.com/office/drawing/2014/main" id="{6D122CC7-9E3D-CD0E-866F-62F1A2E176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>
            <a:extLst>
              <a:ext uri="{FF2B5EF4-FFF2-40B4-BE49-F238E27FC236}">
                <a16:creationId xmlns:a16="http://schemas.microsoft.com/office/drawing/2014/main" id="{9150AF92-0A4A-B7A7-5CD2-2BC0D2827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8196" name="Tijdelijke aanduiding voor dianummer 3">
            <a:extLst>
              <a:ext uri="{FF2B5EF4-FFF2-40B4-BE49-F238E27FC236}">
                <a16:creationId xmlns:a16="http://schemas.microsoft.com/office/drawing/2014/main" id="{1BDAA487-C1A6-C6B9-6769-80E69247E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802C2A9-E266-4C23-945C-B5B43E7ECB90}" type="slidenum">
              <a:rPr lang="en-US" altLang="nl-NL" sz="1200" smtClean="0"/>
              <a:pPr/>
              <a:t>4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3603952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>
            <a:extLst>
              <a:ext uri="{FF2B5EF4-FFF2-40B4-BE49-F238E27FC236}">
                <a16:creationId xmlns:a16="http://schemas.microsoft.com/office/drawing/2014/main" id="{6D122CC7-9E3D-CD0E-866F-62F1A2E176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>
            <a:extLst>
              <a:ext uri="{FF2B5EF4-FFF2-40B4-BE49-F238E27FC236}">
                <a16:creationId xmlns:a16="http://schemas.microsoft.com/office/drawing/2014/main" id="{9150AF92-0A4A-B7A7-5CD2-2BC0D2827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/>
          </a:p>
        </p:txBody>
      </p:sp>
      <p:sp>
        <p:nvSpPr>
          <p:cNvPr id="8196" name="Tijdelijke aanduiding voor dianummer 3">
            <a:extLst>
              <a:ext uri="{FF2B5EF4-FFF2-40B4-BE49-F238E27FC236}">
                <a16:creationId xmlns:a16="http://schemas.microsoft.com/office/drawing/2014/main" id="{1BDAA487-C1A6-C6B9-6769-80E69247E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802C2A9-E266-4C23-945C-B5B43E7ECB90}" type="slidenum">
              <a:rPr lang="en-US" altLang="nl-NL" sz="1200" smtClean="0"/>
              <a:pPr/>
              <a:t>5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1917582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3A04E8-8FF5-454D-9AE5-CA1E91D168D5}" type="slidenum">
              <a:rPr lang="en-US" altLang="nl-NL" smtClean="0"/>
              <a:pPr>
                <a:defRPr/>
              </a:pPr>
              <a:t>6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391476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3A04E8-8FF5-454D-9AE5-CA1E91D168D5}" type="slidenum">
              <a:rPr lang="en-US" altLang="nl-NL" smtClean="0"/>
              <a:pPr>
                <a:defRPr/>
              </a:pPr>
              <a:t>7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174468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jdelijke aanduiding voor dia-afbeelding 1">
            <a:extLst>
              <a:ext uri="{FF2B5EF4-FFF2-40B4-BE49-F238E27FC236}">
                <a16:creationId xmlns:a16="http://schemas.microsoft.com/office/drawing/2014/main" id="{07D73784-DC30-7CE2-1602-78221C5E84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Tijdelijke aanduiding voor notities 2">
            <a:extLst>
              <a:ext uri="{FF2B5EF4-FFF2-40B4-BE49-F238E27FC236}">
                <a16:creationId xmlns:a16="http://schemas.microsoft.com/office/drawing/2014/main" id="{68FAEDCA-45F2-D2B5-9E05-E7ACC575A1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dirty="0"/>
          </a:p>
        </p:txBody>
      </p:sp>
      <p:sp>
        <p:nvSpPr>
          <p:cNvPr id="12292" name="Tijdelijke aanduiding voor dianummer 3">
            <a:extLst>
              <a:ext uri="{FF2B5EF4-FFF2-40B4-BE49-F238E27FC236}">
                <a16:creationId xmlns:a16="http://schemas.microsoft.com/office/drawing/2014/main" id="{E988B3EA-094E-E12F-8DAA-4CED3FA13E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083249F-4DCA-4742-9FC4-66A6D9E2B679}" type="slidenum">
              <a:rPr lang="en-US" altLang="nl-NL" sz="1200" smtClean="0"/>
              <a:pPr/>
              <a:t>8</a:t>
            </a:fld>
            <a:endParaRPr lang="en-US" altLang="nl-NL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jdelijke aanduiding voor dia-afbeelding 1">
            <a:extLst>
              <a:ext uri="{FF2B5EF4-FFF2-40B4-BE49-F238E27FC236}">
                <a16:creationId xmlns:a16="http://schemas.microsoft.com/office/drawing/2014/main" id="{07D73784-DC30-7CE2-1602-78221C5E84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Tijdelijke aanduiding voor notities 2">
            <a:extLst>
              <a:ext uri="{FF2B5EF4-FFF2-40B4-BE49-F238E27FC236}">
                <a16:creationId xmlns:a16="http://schemas.microsoft.com/office/drawing/2014/main" id="{68FAEDCA-45F2-D2B5-9E05-E7ACC575A1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dirty="0"/>
          </a:p>
        </p:txBody>
      </p:sp>
      <p:sp>
        <p:nvSpPr>
          <p:cNvPr id="12292" name="Tijdelijke aanduiding voor dianummer 3">
            <a:extLst>
              <a:ext uri="{FF2B5EF4-FFF2-40B4-BE49-F238E27FC236}">
                <a16:creationId xmlns:a16="http://schemas.microsoft.com/office/drawing/2014/main" id="{E988B3EA-094E-E12F-8DAA-4CED3FA13E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083249F-4DCA-4742-9FC4-66A6D9E2B679}" type="slidenum">
              <a:rPr lang="en-US" altLang="nl-NL" sz="1200" smtClean="0"/>
              <a:pPr/>
              <a:t>9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628010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F2EB4F-80BD-4CA2-9303-2B57342A71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FF2D4E-DB4F-0384-BB98-38749DB962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711D44-7D34-0EF1-F70D-48BF82B772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7D7AD-01D4-4DD6-A40B-49219F9CBE93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65537703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54DAA0-F4C4-57F1-3A70-A895ECDE0B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4D4DD4-D4D8-E377-B653-68B1E7DE02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80DD1A-9B1D-5CA7-9613-A101079C6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DE031-C5BD-4FEF-9167-B1669089A82E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03529679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0960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0960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4840CD-A4DF-2CE9-4265-AE958390E4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A00413-1C01-BF02-D8B1-C0BC1D2D35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82F602-ACAE-80E3-874F-F8817A72DC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B9E92-8FD2-4207-833D-04E84EE8A0E9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68780998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43200" y="0"/>
            <a:ext cx="57150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E65F5C-2D50-6FF6-A1CA-21F5C3675C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A79547-840D-6967-D1E7-A2E39BEBA3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414CC0-CA1D-85F3-92F2-2339251439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4280C-AF80-41FE-A490-912BB7271976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499577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092DAF-C4F4-581A-598A-DD77D3CF28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840B89-639C-72C5-F6AF-7116B89F89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4A6D53-7B7D-39C9-2FAF-078332D823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30226-A43F-41AA-9AF7-D8EE7DBF0A19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13321036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5E8A36-A3F1-8EA8-C6C0-56AD4247DB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B21DA9-6F1C-F518-6558-58E7D79226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502D8F-FB57-114A-BB69-25AA569694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698D6-0098-417B-B295-7036ED7B611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989671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137264-4EEF-13CC-5889-B46DF767FA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F9A2DC-CF86-D1BF-CF5B-243FC53CDA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7CAD3B-CCB4-CCF7-C091-8A38F6B8DF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7BAEA-365F-4BBC-B022-3F049F0D88C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27038242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3E8B827-BFA2-AF0E-6378-CB26902A7D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50E6F82-65DD-0134-37F0-5901345F10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9977E18-F31F-2F7F-8103-F379C90680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47E1-8E1F-407E-AB61-25981BFCB943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8614695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4B7250E-AEBC-5AA2-3D50-476019E756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62C2D9B-CC46-FE28-97DD-1F472CC855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4D9BAA-ABC1-BF21-2973-38704F9249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48D4-C175-45D6-ADC1-CE79AC44F3AE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56120549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0BDACAF-DD61-3A4E-CD97-DECC0742EF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1F0D4F8-427A-9161-8AC0-4480C7FC34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DD5FD37-9826-7908-C989-E38F90FF52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DA85E-915D-4B28-9901-A6210E90F9E6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78527030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3A246F-6558-B82C-A2A1-5569B5DFD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88179A-BCB1-B8CC-33B7-95AA23679A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F0863A-8FF7-1D84-22CF-76FB48C1BB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F5E0F-59DA-4330-8B64-A8ED7BA4D96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50220758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6C0BBC-3B31-53A0-B006-9F4DA97703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84F02-72DD-4987-ABB4-DA7DAE4644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6F5C43-0737-6792-9C09-6F4D375BFE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B8C91-5C71-46CE-9BAC-788D46010A33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9559720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2F12610-10B6-FCA7-4FA1-834423D8A1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0"/>
            <a:ext cx="5715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Titelstijl van model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F7CE36A-AEEE-5FCD-E8CA-D6AF58D124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tekststijl van het model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1434A33-5077-EEEE-0A44-86E2538106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223EB4F-AF8C-8FE5-7DC5-4491821F91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6549A7B-00FE-7B2F-0272-D7CFE27997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CC7ECA9-F8BB-48CC-8632-35577FF6F4FC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MS PGothic"/>
          <a:cs typeface="MS PGothic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itchFamily="34" charset="0"/>
          <a:ea typeface="MS PGothic"/>
          <a:cs typeface="MS PGothic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itchFamily="34" charset="0"/>
          <a:ea typeface="MS PGothic"/>
          <a:cs typeface="MS PGothic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itchFamily="34" charset="0"/>
          <a:ea typeface="MS PGothic"/>
          <a:cs typeface="MS PGothic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itchFamily="34" charset="0"/>
          <a:ea typeface="MS PGothic"/>
          <a:cs typeface="MS PGothic"/>
        </a:defRPr>
      </a:lvl5pPr>
      <a:lvl6pPr marL="457200" algn="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itchFamily="34" charset="0"/>
          <a:ea typeface="MS PGothic" pitchFamily="34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itchFamily="34" charset="0"/>
          <a:ea typeface="MS PGothic" pitchFamily="34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itchFamily="34" charset="0"/>
          <a:ea typeface="MS PGothic" pitchFamily="34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1400">
          <a:solidFill>
            <a:schemeClr val="tx1"/>
          </a:solidFill>
          <a:latin typeface="+mn-lt"/>
          <a:ea typeface="MS PGothic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BA9318BF-E243-764A-B7A5-4E3CD4B5B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8" y="762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2400"/>
          </a:p>
        </p:txBody>
      </p:sp>
      <p:sp>
        <p:nvSpPr>
          <p:cNvPr id="4099" name="Rectangle 8">
            <a:extLst>
              <a:ext uri="{FF2B5EF4-FFF2-40B4-BE49-F238E27FC236}">
                <a16:creationId xmlns:a16="http://schemas.microsoft.com/office/drawing/2014/main" id="{89A37712-3737-3B3F-C4F5-CB171B741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8600" y="63388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2400"/>
          </a:p>
        </p:txBody>
      </p:sp>
      <p:sp>
        <p:nvSpPr>
          <p:cNvPr id="4100" name="Text Box 10">
            <a:extLst>
              <a:ext uri="{FF2B5EF4-FFF2-40B4-BE49-F238E27FC236}">
                <a16:creationId xmlns:a16="http://schemas.microsoft.com/office/drawing/2014/main" id="{FDEF9844-58D1-D4F4-B8A7-26409C2DB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875" y="76200"/>
            <a:ext cx="9144000" cy="183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NL" sz="2600" b="1" dirty="0" err="1">
                <a:solidFill>
                  <a:schemeClr val="bg1"/>
                </a:solidFill>
              </a:rPr>
              <a:t>Informatiebijeenkomst</a:t>
            </a:r>
            <a:endParaRPr lang="en-US" altLang="nl-NL" sz="2600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nl-NL" sz="2600" b="1" dirty="0" err="1">
                <a:solidFill>
                  <a:schemeClr val="bg1"/>
                </a:solidFill>
              </a:rPr>
              <a:t>Europese</a:t>
            </a:r>
            <a:r>
              <a:rPr lang="en-US" altLang="nl-NL" sz="2600" b="1" dirty="0">
                <a:solidFill>
                  <a:schemeClr val="bg1"/>
                </a:solidFill>
              </a:rPr>
              <a:t> </a:t>
            </a:r>
            <a:r>
              <a:rPr lang="en-US" altLang="nl-NL" sz="2600" b="1" dirty="0" err="1">
                <a:solidFill>
                  <a:schemeClr val="bg1"/>
                </a:solidFill>
              </a:rPr>
              <a:t>aanbesteding</a:t>
            </a:r>
            <a:endParaRPr lang="en-US" altLang="nl-NL" sz="2600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nl-NL" sz="3200" b="1" dirty="0">
                <a:solidFill>
                  <a:schemeClr val="bg1"/>
                </a:solidFill>
              </a:rPr>
              <a:t>KLEIN BOUWKUNDIG ONDERHOUD</a:t>
            </a:r>
            <a:endParaRPr lang="en-US" altLang="nl-NL" sz="3200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3AE7F50-A65A-1C24-265C-20AAF32EAF11}"/>
              </a:ext>
            </a:extLst>
          </p:cNvPr>
          <p:cNvSpPr/>
          <p:nvPr/>
        </p:nvSpPr>
        <p:spPr bwMode="auto">
          <a:xfrm>
            <a:off x="5385525" y="5881688"/>
            <a:ext cx="3096344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dirty="0"/>
              <a:t>17 juli 2023</a:t>
            </a:r>
            <a:endParaRPr kumimoji="0" lang="nl-N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04EFC3B1-AC61-6DF6-5E08-C3A6D8EF6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NL" altLang="nl-NL" dirty="0">
              <a:ea typeface="MS PGothic" panose="020B0600070205080204" pitchFamily="34" charset="-128"/>
            </a:endParaRPr>
          </a:p>
        </p:txBody>
      </p:sp>
      <p:pic>
        <p:nvPicPr>
          <p:cNvPr id="13316" name="Tijdelijke aanduiding voor inhoud 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E62B2B45-383C-8766-1D9C-7BF9B05771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206375"/>
            <a:ext cx="7200900" cy="6445250"/>
          </a:xfr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>
            <a:extLst>
              <a:ext uri="{FF2B5EF4-FFF2-40B4-BE49-F238E27FC236}">
                <a16:creationId xmlns:a16="http://schemas.microsoft.com/office/drawing/2014/main" id="{767CAA2F-D3A1-7034-AD30-F82E2BFDB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DE OPDRACHT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AEAFBC2F-6A75-199F-CD7A-199666B1E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453188"/>
            <a:ext cx="8208962" cy="3746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4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  <a:defRPr/>
            </a:pPr>
            <a:endParaRPr lang="nl-NL" altLang="nl-NL" kern="0" dirty="0">
              <a:ea typeface="MS PGothic" panose="020B0600070205080204" pitchFamily="34" charset="-128"/>
            </a:endParaRPr>
          </a:p>
        </p:txBody>
      </p:sp>
      <p:sp>
        <p:nvSpPr>
          <p:cNvPr id="11268" name="Tijdelijke aanduiding voor inhoud 4">
            <a:extLst>
              <a:ext uri="{FF2B5EF4-FFF2-40B4-BE49-F238E27FC236}">
                <a16:creationId xmlns:a16="http://schemas.microsoft.com/office/drawing/2014/main" id="{BF47D567-AD53-7470-EC66-E0877B503F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6438" y="2133600"/>
            <a:ext cx="7772400" cy="4319588"/>
          </a:xfrm>
        </p:spPr>
        <p:txBody>
          <a:bodyPr/>
          <a:lstStyle/>
          <a:p>
            <a:endParaRPr lang="nl-NL" altLang="nl-NL" dirty="0">
              <a:ea typeface="MS PGothic" panose="020B0600070205080204" pitchFamily="34" charset="-128"/>
            </a:endParaRPr>
          </a:p>
          <a:p>
            <a:r>
              <a:rPr lang="nl-NL" altLang="nl-NL" dirty="0">
                <a:ea typeface="MS PGothic" panose="020B0600070205080204" pitchFamily="34" charset="-128"/>
              </a:rPr>
              <a:t>Samenwerking tussen HDSR en opdrachtnemer(s)</a:t>
            </a: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r>
              <a:rPr lang="nl-NL" altLang="nl-NL" dirty="0">
                <a:ea typeface="MS PGothic" panose="020B0600070205080204" pitchFamily="34" charset="-128"/>
              </a:rPr>
              <a:t>Twee opdrachtnemer (zie ook eis 5) -&gt; Opdrachten worden om en om belegd</a:t>
            </a: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r>
              <a:rPr lang="nl-NL" altLang="nl-NL" dirty="0">
                <a:ea typeface="MS PGothic" panose="020B0600070205080204" pitchFamily="34" charset="-128"/>
              </a:rPr>
              <a:t>Toelichting op het programma van eisen</a:t>
            </a: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nl-NL" altLang="nl-NL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926941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D0681B99-7508-DEA6-0EFB-4A50065394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199312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DE OPDRACHT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Tijdelijke aanduiding voor inhoud 2" descr="Red Question mark">
                <a:extLst>
                  <a:ext uri="{FF2B5EF4-FFF2-40B4-BE49-F238E27FC236}">
                    <a16:creationId xmlns:a16="http://schemas.microsoft.com/office/drawing/2014/main" id="{2D17FF1F-974A-A506-5C62-BBC74F7D1A9C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</p:nvPr>
            </p:nvGraphicFramePr>
            <p:xfrm>
              <a:off x="3677250" y="2844120"/>
              <a:ext cx="1789496" cy="290013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789496" cy="2900131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6036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Tijdelijke aanduiding voor inhoud 2" descr="Red Question mark">
                <a:extLst>
                  <a:ext uri="{FF2B5EF4-FFF2-40B4-BE49-F238E27FC236}">
                    <a16:creationId xmlns:a16="http://schemas.microsoft.com/office/drawing/2014/main" id="{2D17FF1F-974A-A506-5C62-BBC74F7D1A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77250" y="2844120"/>
                <a:ext cx="1789496" cy="29001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4269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6A676474-9177-BB31-2788-F5373651ED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55776" y="0"/>
            <a:ext cx="5902424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AANBESTEDINGSPLANNING</a:t>
            </a:r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BD366741-E404-F27D-AACB-CA836679E1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667860"/>
              </p:ext>
            </p:extLst>
          </p:nvPr>
        </p:nvGraphicFramePr>
        <p:xfrm>
          <a:off x="359532" y="2348880"/>
          <a:ext cx="8424936" cy="3799013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508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3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751">
                <a:tc>
                  <a:txBody>
                    <a:bodyPr/>
                    <a:lstStyle/>
                    <a:p>
                      <a:r>
                        <a:rPr lang="nl-NL" sz="1600" dirty="0"/>
                        <a:t>Procedurestappen</a:t>
                      </a:r>
                    </a:p>
                  </a:txBody>
                  <a:tcPr marL="91426" marR="91426">
                    <a:solidFill>
                      <a:srgbClr val="0063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Datum</a:t>
                      </a:r>
                    </a:p>
                  </a:txBody>
                  <a:tcPr marL="91426" marR="91426">
                    <a:solidFill>
                      <a:srgbClr val="0063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751">
                <a:tc>
                  <a:txBody>
                    <a:bodyPr/>
                    <a:lstStyle/>
                    <a:p>
                      <a:r>
                        <a:rPr lang="nl-NL" sz="1600" dirty="0"/>
                        <a:t>Publiceren aankondiging op </a:t>
                      </a:r>
                      <a:r>
                        <a:rPr lang="nl-NL" sz="1600" dirty="0" err="1"/>
                        <a:t>TenderNed</a:t>
                      </a:r>
                      <a:endParaRPr lang="nl-NL" sz="1600" dirty="0"/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30 juni 2023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751">
                <a:tc>
                  <a:txBody>
                    <a:bodyPr/>
                    <a:lstStyle/>
                    <a:p>
                      <a:r>
                        <a:rPr lang="nl-NL" sz="1600" dirty="0"/>
                        <a:t>Informatiebijeenkomst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17 juli 2023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751">
                <a:tc>
                  <a:txBody>
                    <a:bodyPr/>
                    <a:lstStyle/>
                    <a:p>
                      <a:r>
                        <a:rPr lang="nl-NL" sz="1600" b="1" dirty="0"/>
                        <a:t>Uiterlijke datum indienen vragen 1</a:t>
                      </a:r>
                      <a:r>
                        <a:rPr lang="nl-NL" sz="1600" b="1" baseline="30000" dirty="0"/>
                        <a:t>e</a:t>
                      </a:r>
                      <a:r>
                        <a:rPr lang="nl-NL" sz="1600" b="1" dirty="0"/>
                        <a:t> Nota van Inlichtingen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20 juli 2023 om 09:00u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751">
                <a:tc>
                  <a:txBody>
                    <a:bodyPr/>
                    <a:lstStyle/>
                    <a:p>
                      <a:r>
                        <a:rPr lang="nl-NL" sz="1600" dirty="0"/>
                        <a:t>Publiceren antwoorden 1</a:t>
                      </a:r>
                      <a:r>
                        <a:rPr lang="nl-NL" sz="1600" baseline="30000" dirty="0"/>
                        <a:t>e</a:t>
                      </a:r>
                      <a:r>
                        <a:rPr lang="nl-NL" sz="1600" dirty="0"/>
                        <a:t> Nota van Inlichtingen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08 augustus 2023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885">
                <a:tc>
                  <a:txBody>
                    <a:bodyPr/>
                    <a:lstStyle/>
                    <a:p>
                      <a:r>
                        <a:rPr lang="nl-NL" sz="1600" b="1" dirty="0"/>
                        <a:t>Sluiting inschrijftermijn offertes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23 augustus 2023 om 9:00u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751">
                <a:tc>
                  <a:txBody>
                    <a:bodyPr/>
                    <a:lstStyle/>
                    <a:p>
                      <a:r>
                        <a:rPr lang="nl-NL" sz="1600" dirty="0"/>
                        <a:t>Voornemen tot gunning bekend maken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12 september 2023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751">
                <a:tc>
                  <a:txBody>
                    <a:bodyPr/>
                    <a:lstStyle/>
                    <a:p>
                      <a:r>
                        <a:rPr lang="nl-NL" sz="1600" dirty="0"/>
                        <a:t>Bezwaarperiode tot (stand-</a:t>
                      </a:r>
                      <a:r>
                        <a:rPr lang="nl-NL" sz="1600" dirty="0" err="1"/>
                        <a:t>still</a:t>
                      </a:r>
                      <a:r>
                        <a:rPr lang="nl-NL" sz="1600" dirty="0"/>
                        <a:t> termijn)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03 oktober 2023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751">
                <a:tc>
                  <a:txBody>
                    <a:bodyPr/>
                    <a:lstStyle/>
                    <a:p>
                      <a:r>
                        <a:rPr lang="nl-NL" sz="1600" dirty="0"/>
                        <a:t>Definitieve gunning na verstrijken bezwaarperiode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04 oktober 2023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751">
                <a:tc>
                  <a:txBody>
                    <a:bodyPr/>
                    <a:lstStyle/>
                    <a:p>
                      <a:r>
                        <a:rPr lang="nl-NL" sz="1600" dirty="0"/>
                        <a:t>Ingangsdatum raamovereenkomst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November 2023</a:t>
                      </a:r>
                    </a:p>
                  </a:txBody>
                  <a:tcPr marL="91426" marR="914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>
            <a:extLst>
              <a:ext uri="{FF2B5EF4-FFF2-40B4-BE49-F238E27FC236}">
                <a16:creationId xmlns:a16="http://schemas.microsoft.com/office/drawing/2014/main" id="{DBC95D5B-B509-5A80-DE94-42221744B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PROCEDURE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DD84FE-439C-3EEC-5544-6F5382673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420888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nl-NL" dirty="0"/>
              <a:t>Bij indienen van inschrijving gaat u akkoord met:</a:t>
            </a:r>
          </a:p>
          <a:p>
            <a:pPr lvl="1">
              <a:defRPr/>
            </a:pPr>
            <a:r>
              <a:rPr lang="nl-NL" dirty="0"/>
              <a:t>Gehele inhoud van alle aanbestedingsstukken waaronder Programma van Eisen en concept raamovereenkomst</a:t>
            </a:r>
          </a:p>
          <a:p>
            <a:pPr lvl="1">
              <a:defRPr/>
            </a:pPr>
            <a:r>
              <a:rPr lang="nl-NL" dirty="0"/>
              <a:t>SROI (Maatschappelijk verantwoord inkopen) -&gt; 5%</a:t>
            </a:r>
          </a:p>
          <a:p>
            <a:pPr marL="457200" lvl="1" indent="0">
              <a:buFontTx/>
              <a:buNone/>
              <a:defRPr/>
            </a:pPr>
            <a:endParaRPr lang="nl-NL" dirty="0"/>
          </a:p>
          <a:p>
            <a:pPr>
              <a:defRPr/>
            </a:pPr>
            <a:r>
              <a:rPr lang="nl-NL" dirty="0"/>
              <a:t>Beoordeling fase 1: controle ontvankelijkheid en beoordelen uitsluitingsgronden/geschiktheidseisen</a:t>
            </a:r>
          </a:p>
          <a:p>
            <a:pPr>
              <a:defRPr/>
            </a:pPr>
            <a:r>
              <a:rPr lang="nl-NL" dirty="0"/>
              <a:t>Beoordeling fase 2: beoordeling gunningscriteria</a:t>
            </a:r>
          </a:p>
          <a:p>
            <a:pPr lvl="1">
              <a:defRPr/>
            </a:pPr>
            <a:r>
              <a:rPr lang="nl-NL" dirty="0"/>
              <a:t>Plan van Aanpak</a:t>
            </a:r>
          </a:p>
          <a:p>
            <a:pPr lvl="1">
              <a:defRPr/>
            </a:pPr>
            <a:r>
              <a:rPr lang="nl-NL" dirty="0"/>
              <a:t>Marktconformiteit offertes</a:t>
            </a:r>
          </a:p>
          <a:p>
            <a:pPr lvl="1">
              <a:defRPr/>
            </a:pPr>
            <a:r>
              <a:rPr lang="nl-NL" dirty="0"/>
              <a:t>Maatschappelijk Verantwoord Opdrachtgeven en Inkopen</a:t>
            </a:r>
          </a:p>
          <a:p>
            <a:pPr lvl="1">
              <a:defRPr/>
            </a:pPr>
            <a:endParaRPr lang="nl-NL" dirty="0"/>
          </a:p>
          <a:p>
            <a:pPr>
              <a:defRPr/>
            </a:pPr>
            <a:endParaRPr lang="nl-NL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>
            <a:extLst>
              <a:ext uri="{FF2B5EF4-FFF2-40B4-BE49-F238E27FC236}">
                <a16:creationId xmlns:a16="http://schemas.microsoft.com/office/drawing/2014/main" id="{A7A90AAF-ED90-C261-DC1F-F5DA0217CF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>
                <a:ea typeface="MS PGothic" panose="020B0600070205080204" pitchFamily="34" charset="-128"/>
              </a:rPr>
              <a:t>ONDERDELEN INSCHRIJVING</a:t>
            </a:r>
          </a:p>
        </p:txBody>
      </p:sp>
      <p:sp>
        <p:nvSpPr>
          <p:cNvPr id="19459" name="Tijdelijke aanduiding voor inhoud 2">
            <a:extLst>
              <a:ext uri="{FF2B5EF4-FFF2-40B4-BE49-F238E27FC236}">
                <a16:creationId xmlns:a16="http://schemas.microsoft.com/office/drawing/2014/main" id="{8470BBE4-079E-1B2D-CD15-9DAC3EE149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2150" y="2492375"/>
            <a:ext cx="7772400" cy="4114800"/>
          </a:xfrm>
        </p:spPr>
        <p:txBody>
          <a:bodyPr/>
          <a:lstStyle/>
          <a:p>
            <a:r>
              <a:rPr lang="nl-NL" altLang="nl-NL" sz="2400" dirty="0">
                <a:ea typeface="MS PGothic" panose="020B0600070205080204" pitchFamily="34" charset="-128"/>
              </a:rPr>
              <a:t>Twee belangrijke momenten om te onderscheiden met uw inschrijving</a:t>
            </a:r>
          </a:p>
          <a:p>
            <a:endParaRPr lang="nl-NL" altLang="nl-NL" sz="2400" dirty="0">
              <a:ea typeface="MS PGothic" panose="020B0600070205080204" pitchFamily="34" charset="-128"/>
            </a:endParaRPr>
          </a:p>
          <a:p>
            <a:pPr marL="457200" indent="-457200">
              <a:buFont typeface="+mj-lt"/>
              <a:buAutoNum type="arabicPeriod"/>
            </a:pPr>
            <a:r>
              <a:rPr lang="nl-NL" altLang="nl-NL" sz="2400" dirty="0">
                <a:ea typeface="MS PGothic" panose="020B0600070205080204" pitchFamily="34" charset="-128"/>
              </a:rPr>
              <a:t>Indienen inschrijving/offerte</a:t>
            </a:r>
          </a:p>
          <a:p>
            <a:pPr marL="457200" indent="-457200">
              <a:buFont typeface="+mj-lt"/>
              <a:buAutoNum type="arabicPeriod"/>
            </a:pPr>
            <a:r>
              <a:rPr lang="nl-NL" altLang="nl-NL" sz="2400" dirty="0">
                <a:ea typeface="MS PGothic" panose="020B0600070205080204" pitchFamily="34" charset="-128"/>
              </a:rPr>
              <a:t>Aanleveren bewijsmiddelen (alleen voor voorlopige gegunde inschrijvers)</a:t>
            </a:r>
          </a:p>
        </p:txBody>
      </p:sp>
    </p:spTree>
    <p:extLst>
      <p:ext uri="{BB962C8B-B14F-4D97-AF65-F5344CB8AC3E}">
        <p14:creationId xmlns:p14="http://schemas.microsoft.com/office/powerpoint/2010/main" val="214506790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>
            <a:extLst>
              <a:ext uri="{FF2B5EF4-FFF2-40B4-BE49-F238E27FC236}">
                <a16:creationId xmlns:a16="http://schemas.microsoft.com/office/drawing/2014/main" id="{A7A90AAF-ED90-C261-DC1F-F5DA0217CF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11760" y="0"/>
            <a:ext cx="6046440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ONDERDELEN INSCHRIJVING</a:t>
            </a:r>
          </a:p>
        </p:txBody>
      </p:sp>
      <p:sp>
        <p:nvSpPr>
          <p:cNvPr id="19459" name="Tijdelijke aanduiding voor inhoud 2">
            <a:extLst>
              <a:ext uri="{FF2B5EF4-FFF2-40B4-BE49-F238E27FC236}">
                <a16:creationId xmlns:a16="http://schemas.microsoft.com/office/drawing/2014/main" id="{8470BBE4-079E-1B2D-CD15-9DAC3EE149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2150" y="2492375"/>
            <a:ext cx="7772400" cy="4114800"/>
          </a:xfrm>
        </p:spPr>
        <p:txBody>
          <a:bodyPr/>
          <a:lstStyle/>
          <a:p>
            <a:r>
              <a:rPr lang="nl-NL" altLang="nl-NL" sz="2400" dirty="0">
                <a:ea typeface="MS PGothic" panose="020B0600070205080204" pitchFamily="34" charset="-128"/>
              </a:rPr>
              <a:t>Indienen inschrijving/offerte: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Inschrijfbiljet (Bijlage 4);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Volmacht tekeningsbevoegdheid (Bijlage 5);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Uniform Europees Aanbestedingsdocument / UEA (Bijlage 6); 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Verklaring verordening EU 2022_576 (Bijlage 6a – Verklaring van geen Russische betrokkenheid bij de uitvoering van de overeenkomst);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Uitvoeringsverklaring onderaannemer (Bijlage 6b);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Referentieverklaring (Bijlage 7); 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Beantwoording kwalitatieve subgunningscriteria (zie hoofdstuk 5)</a:t>
            </a:r>
          </a:p>
          <a:p>
            <a:pPr lvl="1"/>
            <a:endParaRPr lang="nl-NL" altLang="nl-NL" sz="1600" dirty="0">
              <a:ea typeface="MS PGothic" panose="020B0600070205080204" pitchFamily="34" charset="-128"/>
            </a:endParaRPr>
          </a:p>
          <a:p>
            <a:endParaRPr lang="nl-NL" altLang="nl-NL" sz="2400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>
            <a:extLst>
              <a:ext uri="{FF2B5EF4-FFF2-40B4-BE49-F238E27FC236}">
                <a16:creationId xmlns:a16="http://schemas.microsoft.com/office/drawing/2014/main" id="{484505F7-511B-6955-B308-D743606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9752" y="0"/>
            <a:ext cx="6118448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ONDERDELEN INSCHRIJVING</a:t>
            </a:r>
          </a:p>
        </p:txBody>
      </p:sp>
      <p:sp>
        <p:nvSpPr>
          <p:cNvPr id="21507" name="Tijdelijke aanduiding voor inhoud 2">
            <a:extLst>
              <a:ext uri="{FF2B5EF4-FFF2-40B4-BE49-F238E27FC236}">
                <a16:creationId xmlns:a16="http://schemas.microsoft.com/office/drawing/2014/main" id="{8EEBB3E9-F89C-CF64-B724-B1A6780AEE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2204864"/>
            <a:ext cx="7772400" cy="3459162"/>
          </a:xfrm>
        </p:spPr>
        <p:txBody>
          <a:bodyPr/>
          <a:lstStyle/>
          <a:p>
            <a:r>
              <a:rPr lang="nl-NL" altLang="nl-NL" sz="2400" dirty="0">
                <a:ea typeface="MS PGothic" panose="020B0600070205080204" pitchFamily="34" charset="-128"/>
              </a:rPr>
              <a:t>Aanleveren bewijsmiddelen (alleen voor voorlopige gegunde inschrijvers)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Gedragsverklaring aanbesteden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Bewijs van inschrijving in het handelsregister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Verklaring van de belastingdienst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Bewijs van adequate verzekering bij erkende verzekeringsmaatschappij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Accountantsverklaring/continuïteitsverklaring van het bestuur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Veiligheidshandboek of vergelijkbaar</a:t>
            </a:r>
          </a:p>
          <a:p>
            <a:pPr lvl="1"/>
            <a:r>
              <a:rPr lang="nl-NL" altLang="nl-NL" sz="1600" dirty="0">
                <a:ea typeface="MS PGothic" panose="020B0600070205080204" pitchFamily="34" charset="-128"/>
              </a:rPr>
              <a:t>VCA*(*) (Veiligheid Checklist Aannemers)</a:t>
            </a:r>
          </a:p>
          <a:p>
            <a:endParaRPr lang="nl-NL" altLang="nl-NL" sz="2200" dirty="0">
              <a:ea typeface="MS PGothic" panose="020B0600070205080204" pitchFamily="34" charset="-128"/>
            </a:endParaRPr>
          </a:p>
          <a:p>
            <a:r>
              <a:rPr lang="nl-NL" altLang="nl-NL" sz="2200" dirty="0">
                <a:ea typeface="MS PGothic" panose="020B0600070205080204" pitchFamily="34" charset="-128"/>
              </a:rPr>
              <a:t>Binnen termijn van twintig (20) kalenderdagen na voorlopige gunning!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D0681B99-7508-DEA6-0EFB-4A50065394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199312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ONDERDELEN INSCHRIJVING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Tijdelijke aanduiding voor inhoud 2" descr="Red Question mark">
                <a:extLst>
                  <a:ext uri="{FF2B5EF4-FFF2-40B4-BE49-F238E27FC236}">
                    <a16:creationId xmlns:a16="http://schemas.microsoft.com/office/drawing/2014/main" id="{2D17FF1F-974A-A506-5C62-BBC74F7D1A9C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</p:nvPr>
            </p:nvGraphicFramePr>
            <p:xfrm>
              <a:off x="3677250" y="2844120"/>
              <a:ext cx="1789496" cy="290013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789496" cy="2900131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6036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Tijdelijke aanduiding voor inhoud 2" descr="Red Question mark">
                <a:extLst>
                  <a:ext uri="{FF2B5EF4-FFF2-40B4-BE49-F238E27FC236}">
                    <a16:creationId xmlns:a16="http://schemas.microsoft.com/office/drawing/2014/main" id="{2D17FF1F-974A-A506-5C62-BBC74F7D1A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77250" y="2844120"/>
                <a:ext cx="1789496" cy="29001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44912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>
            <a:extLst>
              <a:ext uri="{FF2B5EF4-FFF2-40B4-BE49-F238E27FC236}">
                <a16:creationId xmlns:a16="http://schemas.microsoft.com/office/drawing/2014/main" id="{8857B315-D824-A783-98A3-9D9B29763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TIPS &amp; TRICS</a:t>
            </a:r>
          </a:p>
        </p:txBody>
      </p:sp>
      <p:sp>
        <p:nvSpPr>
          <p:cNvPr id="22531" name="Tijdelijke aanduiding voor inhoud 2">
            <a:extLst>
              <a:ext uri="{FF2B5EF4-FFF2-40B4-BE49-F238E27FC236}">
                <a16:creationId xmlns:a16="http://schemas.microsoft.com/office/drawing/2014/main" id="{8199165D-32C2-9EC0-8A52-A46746882A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9588" y="2060575"/>
            <a:ext cx="8124825" cy="3459163"/>
          </a:xfrm>
        </p:spPr>
        <p:txBody>
          <a:bodyPr/>
          <a:lstStyle/>
          <a:p>
            <a:r>
              <a:rPr lang="nl-NL" altLang="nl-NL" dirty="0">
                <a:ea typeface="MS PGothic" panose="020B0600070205080204" pitchFamily="34" charset="-128"/>
              </a:rPr>
              <a:t>Lees het beschrijvend document grondig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Voorkom dat we inschrijving ongeldig moeten verklaren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Vormvereisten (o.a. tijdig, volledig, correct, max. aantal A4/woorden)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Rechtsgeldigheid ondertekening (KvK-uittreksel)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Eisen aan referenties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Zorg dat contactpersonen van referentie bereikbaar en op de hoogte zijn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Volg de voorschriften voor opbouw, maak er geen zoekplaatje van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Inleveren: wees op tijd! Eerder mag ook.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Bij twijfel: stel vragen via TenderNed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Meld onjuistheden/onduidelijkheden bij TenderNed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Contact uitsluitend via TenderNed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>
            <a:extLst>
              <a:ext uri="{FF2B5EF4-FFF2-40B4-BE49-F238E27FC236}">
                <a16:creationId xmlns:a16="http://schemas.microsoft.com/office/drawing/2014/main" id="{F2B83BEB-94B0-713D-BE87-E97B6BAF55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HET PROGRAMMA</a:t>
            </a:r>
          </a:p>
        </p:txBody>
      </p:sp>
      <p:sp>
        <p:nvSpPr>
          <p:cNvPr id="6147" name="Tijdelijke aanduiding voor inhoud 2">
            <a:extLst>
              <a:ext uri="{FF2B5EF4-FFF2-40B4-BE49-F238E27FC236}">
                <a16:creationId xmlns:a16="http://schemas.microsoft.com/office/drawing/2014/main" id="{8CE54A82-F2A1-0078-8C7B-E31745E0BE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8638" y="2495550"/>
            <a:ext cx="7772400" cy="3746500"/>
          </a:xfrm>
        </p:spPr>
        <p:txBody>
          <a:bodyPr/>
          <a:lstStyle/>
          <a:p>
            <a:r>
              <a:rPr lang="nl-NL" altLang="nl-NL" dirty="0">
                <a:ea typeface="MS PGothic" panose="020B0600070205080204" pitchFamily="34" charset="-128"/>
              </a:rPr>
              <a:t>Doel en spelregels informatiebijeenkomst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Korte toelichting over de opdracht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Aanbestedingsprocedure en planning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Vereisten voor de inschrijving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Tips &amp; tricks: voorkom veelgemaakte fouten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Afsluiting</a:t>
            </a:r>
          </a:p>
          <a:p>
            <a:pPr marL="0" indent="0">
              <a:buNone/>
            </a:pPr>
            <a:endParaRPr lang="nl-NL" altLang="nl-NL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D0681B99-7508-DEA6-0EFB-4A50065394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199312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AFSLUITING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Tijdelijke aanduiding voor inhoud 2" descr="Red Question mark">
                <a:extLst>
                  <a:ext uri="{FF2B5EF4-FFF2-40B4-BE49-F238E27FC236}">
                    <a16:creationId xmlns:a16="http://schemas.microsoft.com/office/drawing/2014/main" id="{2D17FF1F-974A-A506-5C62-BBC74F7D1A9C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</p:nvPr>
            </p:nvGraphicFramePr>
            <p:xfrm>
              <a:off x="3677250" y="2844120"/>
              <a:ext cx="1789496" cy="290013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789496" cy="2900131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6036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Tijdelijke aanduiding voor inhoud 2" descr="Red Question mark">
                <a:extLst>
                  <a:ext uri="{FF2B5EF4-FFF2-40B4-BE49-F238E27FC236}">
                    <a16:creationId xmlns:a16="http://schemas.microsoft.com/office/drawing/2014/main" id="{2D17FF1F-974A-A506-5C62-BBC74F7D1A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77250" y="2844120"/>
                <a:ext cx="1789496" cy="29001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88426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>
            <a:extLst>
              <a:ext uri="{FF2B5EF4-FFF2-40B4-BE49-F238E27FC236}">
                <a16:creationId xmlns:a16="http://schemas.microsoft.com/office/drawing/2014/main" id="{8857B315-D824-A783-98A3-9D9B29763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AFSLUITING</a:t>
            </a:r>
          </a:p>
        </p:txBody>
      </p:sp>
      <p:sp>
        <p:nvSpPr>
          <p:cNvPr id="22531" name="Tijdelijke aanduiding voor inhoud 2">
            <a:extLst>
              <a:ext uri="{FF2B5EF4-FFF2-40B4-BE49-F238E27FC236}">
                <a16:creationId xmlns:a16="http://schemas.microsoft.com/office/drawing/2014/main" id="{8199165D-32C2-9EC0-8A52-A46746882A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9588" y="2060575"/>
            <a:ext cx="8124825" cy="3459163"/>
          </a:xfrm>
        </p:spPr>
        <p:txBody>
          <a:bodyPr/>
          <a:lstStyle/>
          <a:p>
            <a:endParaRPr lang="nl-NL" altLang="nl-NL" dirty="0">
              <a:ea typeface="MS PGothic" panose="020B0600070205080204" pitchFamily="34" charset="-128"/>
            </a:endParaRP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r>
              <a:rPr lang="nl-NL" altLang="nl-NL" dirty="0">
                <a:ea typeface="MS PGothic" panose="020B0600070205080204" pitchFamily="34" charset="-128"/>
              </a:rPr>
              <a:t>Daarmee zijn wij door onze sheets heen.</a:t>
            </a: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r>
              <a:rPr lang="nl-NL" altLang="nl-NL" dirty="0">
                <a:ea typeface="MS PGothic" panose="020B0600070205080204" pitchFamily="34" charset="-128"/>
              </a:rPr>
              <a:t>Nogmaals dank voor jullie aandacht, tijd en betrokkenheid deze middag!</a:t>
            </a: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endParaRPr lang="nl-NL" altLang="nl-NL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647157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D0681B99-7508-DEA6-0EFB-4A50065394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199312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DOEL EN SPELREGELS INFORMATIEBIJEENKOMST</a:t>
            </a:r>
          </a:p>
        </p:txBody>
      </p:sp>
      <p:sp>
        <p:nvSpPr>
          <p:cNvPr id="7171" name="Tijdelijke aanduiding voor inhoud 4">
            <a:extLst>
              <a:ext uri="{FF2B5EF4-FFF2-40B4-BE49-F238E27FC236}">
                <a16:creationId xmlns:a16="http://schemas.microsoft.com/office/drawing/2014/main" id="{4F563362-32AA-ACF7-D07C-8391D3C95F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2492375"/>
            <a:ext cx="7772400" cy="3603625"/>
          </a:xfrm>
        </p:spPr>
        <p:txBody>
          <a:bodyPr/>
          <a:lstStyle/>
          <a:p>
            <a:r>
              <a:rPr lang="nl-NL" altLang="nl-NL" dirty="0">
                <a:ea typeface="MS PGothic" panose="020B0600070205080204" pitchFamily="34" charset="-128"/>
              </a:rPr>
              <a:t>Doel bijeenkomst: informeren over inhoud en procedure Europese aanbesteding Klein bouwkundig onderhoud</a:t>
            </a: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r>
              <a:rPr lang="nl-NL" altLang="nl-NL" dirty="0">
                <a:ea typeface="MS PGothic" panose="020B0600070205080204" pitchFamily="34" charset="-128"/>
              </a:rPr>
              <a:t>Voor alles wat we vertellen, leidraad is leidend!</a:t>
            </a: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r>
              <a:rPr lang="nl-NL" altLang="nl-NL" dirty="0">
                <a:ea typeface="MS PGothic" panose="020B0600070205080204" pitchFamily="34" charset="-128"/>
              </a:rPr>
              <a:t>Er is ruimte voor het stellen van vragen!</a:t>
            </a:r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C0552F24-31F5-10ED-9EBC-63A12094F2CF}"/>
              </a:ext>
            </a:extLst>
          </p:cNvPr>
          <p:cNvSpPr/>
          <p:nvPr/>
        </p:nvSpPr>
        <p:spPr bwMode="auto">
          <a:xfrm rot="701742">
            <a:off x="4675980" y="4758922"/>
            <a:ext cx="2596889" cy="129185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PGothic" pitchFamily="34" charset="-128"/>
              </a:rPr>
              <a:t>Aantal Spelregels!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D0681B99-7508-DEA6-0EFB-4A50065394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199312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DOEL EN SPELREGELS INFORMATIEBIJEENKOMST</a:t>
            </a:r>
          </a:p>
        </p:txBody>
      </p:sp>
      <p:sp>
        <p:nvSpPr>
          <p:cNvPr id="7171" name="Tijdelijke aanduiding voor inhoud 4">
            <a:extLst>
              <a:ext uri="{FF2B5EF4-FFF2-40B4-BE49-F238E27FC236}">
                <a16:creationId xmlns:a16="http://schemas.microsoft.com/office/drawing/2014/main" id="{4F563362-32AA-ACF7-D07C-8391D3C95F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2492375"/>
            <a:ext cx="7772400" cy="3603625"/>
          </a:xfrm>
        </p:spPr>
        <p:txBody>
          <a:bodyPr/>
          <a:lstStyle/>
          <a:p>
            <a:r>
              <a:rPr lang="nl-NL" altLang="nl-NL" b="1" dirty="0">
                <a:ea typeface="MS PGothic" panose="020B0600070205080204" pitchFamily="34" charset="-128"/>
              </a:rPr>
              <a:t>Spelregels voor het stellen van vragen</a:t>
            </a:r>
          </a:p>
          <a:p>
            <a:endParaRPr lang="nl-NL" altLang="nl-NL" dirty="0">
              <a:ea typeface="MS PGothic" panose="020B0600070205080204" pitchFamily="34" charset="-128"/>
            </a:endParaRPr>
          </a:p>
          <a:p>
            <a:r>
              <a:rPr lang="nl-NL" altLang="nl-NL" dirty="0">
                <a:ea typeface="MS PGothic" panose="020B0600070205080204" pitchFamily="34" charset="-128"/>
              </a:rPr>
              <a:t>Eenvoudige vragen worden direct beantwoord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Mondelinge antwoorden zijn concept; geen rechten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Vragen schriftelijk indienen via berichtenmodule TenderNed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Schriftelijk gestelde vragen worden anoniem beantwoord in Nota van Inlichtingen.</a:t>
            </a:r>
          </a:p>
        </p:txBody>
      </p:sp>
    </p:spTree>
    <p:extLst>
      <p:ext uri="{BB962C8B-B14F-4D97-AF65-F5344CB8AC3E}">
        <p14:creationId xmlns:p14="http://schemas.microsoft.com/office/powerpoint/2010/main" val="268975130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D0681B99-7508-DEA6-0EFB-4A50065394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199312" cy="1143000"/>
          </a:xfrm>
        </p:spPr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DOEL EN SPELREGELS INFORMATIEBIJEENKOMST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Tijdelijke aanduiding voor inhoud 2" descr="Red Question mark">
                <a:extLst>
                  <a:ext uri="{FF2B5EF4-FFF2-40B4-BE49-F238E27FC236}">
                    <a16:creationId xmlns:a16="http://schemas.microsoft.com/office/drawing/2014/main" id="{2D17FF1F-974A-A506-5C62-BBC74F7D1A9C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81133975"/>
                  </p:ext>
                </p:extLst>
              </p:nvPr>
            </p:nvGraphicFramePr>
            <p:xfrm>
              <a:off x="3677250" y="2844120"/>
              <a:ext cx="1789496" cy="290013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789496" cy="2900131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6036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Tijdelijke aanduiding voor inhoud 2" descr="Red Question mark">
                <a:extLst>
                  <a:ext uri="{FF2B5EF4-FFF2-40B4-BE49-F238E27FC236}">
                    <a16:creationId xmlns:a16="http://schemas.microsoft.com/office/drawing/2014/main" id="{2D17FF1F-974A-A506-5C62-BBC74F7D1A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77250" y="2844120"/>
                <a:ext cx="1789496" cy="29001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0121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706CFA-9B80-1AB6-157A-69EC301A1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2800" dirty="0">
                <a:ea typeface="MS PGothic" panose="020B0600070205080204" pitchFamily="34" charset="-128"/>
              </a:rPr>
              <a:t>DE OPDRACHT</a:t>
            </a:r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EAC6A2FE-8646-1A5F-6777-0423AC544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7885B40-3021-8713-8361-82E3DE5DE5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" y="0"/>
            <a:ext cx="935267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107332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706CFA-9B80-1AB6-157A-69EC301A1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2800" dirty="0">
                <a:ea typeface="MS PGothic" panose="020B0600070205080204" pitchFamily="34" charset="-128"/>
              </a:rPr>
              <a:t>DE OPDRACHT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91E256-CA21-DE61-9BA2-AAB56C0F2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aantallen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1ECC19A-A280-0BCD-BAD7-AFD28F034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9" y="2564904"/>
            <a:ext cx="8496945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4276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>
            <a:extLst>
              <a:ext uri="{FF2B5EF4-FFF2-40B4-BE49-F238E27FC236}">
                <a16:creationId xmlns:a16="http://schemas.microsoft.com/office/drawing/2014/main" id="{767CAA2F-D3A1-7034-AD30-F82E2BFDB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DE OPDRACHT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AEAFBC2F-6A75-199F-CD7A-199666B1E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453188"/>
            <a:ext cx="8208962" cy="3746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4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  <a:defRPr/>
            </a:pPr>
            <a:endParaRPr lang="nl-NL" altLang="nl-NL" kern="0" dirty="0">
              <a:ea typeface="MS PGothic" panose="020B0600070205080204" pitchFamily="34" charset="-128"/>
            </a:endParaRPr>
          </a:p>
        </p:txBody>
      </p:sp>
      <p:sp>
        <p:nvSpPr>
          <p:cNvPr id="11268" name="Tijdelijke aanduiding voor inhoud 4">
            <a:extLst>
              <a:ext uri="{FF2B5EF4-FFF2-40B4-BE49-F238E27FC236}">
                <a16:creationId xmlns:a16="http://schemas.microsoft.com/office/drawing/2014/main" id="{BF47D567-AD53-7470-EC66-E0877B503F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6438" y="2133600"/>
            <a:ext cx="7772400" cy="4319588"/>
          </a:xfrm>
        </p:spPr>
        <p:txBody>
          <a:bodyPr/>
          <a:lstStyle/>
          <a:p>
            <a:r>
              <a:rPr lang="nl-NL" altLang="nl-NL" dirty="0">
                <a:ea typeface="MS PGothic" panose="020B0600070205080204" pitchFamily="34" charset="-128"/>
              </a:rPr>
              <a:t>Klein bouwkundig onderhoud 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Reguliere reparatie en vervanging van onderdelen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Planmatig onderhoud op onderdelen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Loodgieter werkzaamheden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Kleinschalige verduurzaming 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Herstelwerkzaamheden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Locaties van Zuiveringsbeheer &amp; Waterbeheer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Zuiveringsbeheer: O.a. opslaglocaties, gemalen, besturingskasten, loodsen en dienstwoningen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Waterbeheer: Geautomatiseerde gemalen, stuwen en inlaten</a:t>
            </a:r>
          </a:p>
          <a:p>
            <a:r>
              <a:rPr lang="nl-NL" altLang="nl-NL" dirty="0">
                <a:ea typeface="MS PGothic" panose="020B0600070205080204" pitchFamily="34" charset="-128"/>
              </a:rPr>
              <a:t>Services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Storingsdienst tijdens werktijden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Periodieke overleggen/rapporteren over de dienstverlening</a:t>
            </a:r>
          </a:p>
          <a:p>
            <a:pPr lvl="1"/>
            <a:r>
              <a:rPr lang="nl-NL" altLang="nl-NL" dirty="0">
                <a:ea typeface="MS PGothic" panose="020B0600070205080204" pitchFamily="34" charset="-128"/>
              </a:rPr>
              <a:t>Bijhouden van onderhoud op de assets binnen het assetmanagementsysteem van HDSR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>
            <a:extLst>
              <a:ext uri="{FF2B5EF4-FFF2-40B4-BE49-F238E27FC236}">
                <a16:creationId xmlns:a16="http://schemas.microsoft.com/office/drawing/2014/main" id="{767CAA2F-D3A1-7034-AD30-F82E2BFDB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3200" dirty="0">
                <a:ea typeface="MS PGothic" panose="020B0600070205080204" pitchFamily="34" charset="-128"/>
              </a:rPr>
              <a:t>DE OPDRACHT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AEAFBC2F-6A75-199F-CD7A-199666B1E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453188"/>
            <a:ext cx="8208962" cy="3746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4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  <a:defRPr/>
            </a:pPr>
            <a:endParaRPr lang="nl-NL" altLang="nl-NL" kern="0" dirty="0">
              <a:ea typeface="MS PGothic" panose="020B0600070205080204" pitchFamily="34" charset="-128"/>
            </a:endParaRPr>
          </a:p>
        </p:txBody>
      </p:sp>
      <p:sp>
        <p:nvSpPr>
          <p:cNvPr id="11268" name="Tijdelijke aanduiding voor inhoud 4">
            <a:extLst>
              <a:ext uri="{FF2B5EF4-FFF2-40B4-BE49-F238E27FC236}">
                <a16:creationId xmlns:a16="http://schemas.microsoft.com/office/drawing/2014/main" id="{BF47D567-AD53-7470-EC66-E0877B503F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6438" y="2133600"/>
            <a:ext cx="7772400" cy="3603625"/>
          </a:xfrm>
        </p:spPr>
        <p:txBody>
          <a:bodyPr/>
          <a:lstStyle/>
          <a:p>
            <a:endParaRPr lang="nl-NL" altLang="nl-NL" dirty="0">
              <a:ea typeface="MS PGothic" panose="020B0600070205080204" pitchFamily="34" charset="-128"/>
            </a:endParaRPr>
          </a:p>
          <a:p>
            <a:endParaRPr lang="nl-NL" altLang="nl-NL" b="1" dirty="0">
              <a:ea typeface="MS PGothic" panose="020B0600070205080204" pitchFamily="34" charset="-128"/>
            </a:endParaRPr>
          </a:p>
          <a:p>
            <a:r>
              <a:rPr lang="nl-NL" altLang="nl-NL" b="1" dirty="0">
                <a:ea typeface="MS PGothic" panose="020B0600070205080204" pitchFamily="34" charset="-128"/>
              </a:rPr>
              <a:t>Waarom “KLEIN” bouwkundig onderhoud?</a:t>
            </a:r>
          </a:p>
        </p:txBody>
      </p:sp>
    </p:spTree>
    <p:extLst>
      <p:ext uri="{BB962C8B-B14F-4D97-AF65-F5344CB8AC3E}">
        <p14:creationId xmlns:p14="http://schemas.microsoft.com/office/powerpoint/2010/main" val="250069781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owerpoint_sjabloon_met_uitleg_gebruik">
  <a:themeElements>
    <a:clrScheme name="Lege 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ge presentatie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Powerpoint_sjabloon_met_uitleg_gebruik</Template>
  <TotalTime>0</TotalTime>
  <Words>650</Words>
  <Application>Microsoft Office PowerPoint</Application>
  <PresentationFormat>Diavoorstelling (4:3)</PresentationFormat>
  <Paragraphs>152</Paragraphs>
  <Slides>21</Slides>
  <Notes>21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3" baseType="lpstr">
      <vt:lpstr>Arial</vt:lpstr>
      <vt:lpstr>Powerpoint_sjabloon_met_uitleg_gebruik</vt:lpstr>
      <vt:lpstr>PowerPoint-presentatie</vt:lpstr>
      <vt:lpstr>HET PROGRAMMA</vt:lpstr>
      <vt:lpstr>DOEL EN SPELREGELS INFORMATIEBIJEENKOMST</vt:lpstr>
      <vt:lpstr>DOEL EN SPELREGELS INFORMATIEBIJEENKOMST</vt:lpstr>
      <vt:lpstr>DOEL EN SPELREGELS INFORMATIEBIJEENKOMST</vt:lpstr>
      <vt:lpstr>DE OPDRACHT</vt:lpstr>
      <vt:lpstr>DE OPDRACHT</vt:lpstr>
      <vt:lpstr>DE OPDRACHT</vt:lpstr>
      <vt:lpstr>DE OPDRACHT</vt:lpstr>
      <vt:lpstr>PowerPoint-presentatie</vt:lpstr>
      <vt:lpstr>DE OPDRACHT</vt:lpstr>
      <vt:lpstr>DE OPDRACHT</vt:lpstr>
      <vt:lpstr>AANBESTEDINGSPLANNING</vt:lpstr>
      <vt:lpstr>PROCEDURE</vt:lpstr>
      <vt:lpstr>ONDERDELEN INSCHRIJVING</vt:lpstr>
      <vt:lpstr>ONDERDELEN INSCHRIJVING</vt:lpstr>
      <vt:lpstr>ONDERDELEN INSCHRIJVING</vt:lpstr>
      <vt:lpstr>ONDERDELEN INSCHRIJVING</vt:lpstr>
      <vt:lpstr>TIPS &amp; TRICS</vt:lpstr>
      <vt:lpstr>AFSLUITING</vt:lpstr>
      <vt:lpstr>AFSLUITING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2023-08-07T13:46:10Z</dcterms:created>
  <dcterms:modified xsi:type="dcterms:W3CDTF">2023-08-08T08:04:00Z</dcterms:modified>
</cp:coreProperties>
</file>