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883" r:id="rId3"/>
    <p:sldId id="271" r:id="rId4"/>
    <p:sldId id="889" r:id="rId5"/>
  </p:sldIdLst>
  <p:sldSz cx="12192000" cy="6858000"/>
  <p:notesSz cx="7104063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s@beklijf.nu" initials="h" lastIdx="7" clrIdx="0">
    <p:extLst>
      <p:ext uri="{19B8F6BF-5375-455C-9EA6-DF929625EA0E}">
        <p15:presenceInfo xmlns:p15="http://schemas.microsoft.com/office/powerpoint/2012/main" userId="3979edaba4c063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9" autoAdjust="0"/>
    <p:restoredTop sz="88571" autoAdjust="0"/>
  </p:normalViewPr>
  <p:slideViewPr>
    <p:cSldViewPr snapToGrid="0">
      <p:cViewPr varScale="1">
        <p:scale>
          <a:sx n="146" d="100"/>
          <a:sy n="146" d="100"/>
        </p:scale>
        <p:origin x="628" y="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16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56DAA8E-8F2B-46BB-BC2A-203128AB4E9C}" type="datetimeFigureOut">
              <a:rPr lang="nl-NL" smtClean="0"/>
              <a:t>9-11-2023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199EC43-3CEB-4566-9830-9892EB3C0E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9178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0A3E822-ECDE-4176-AE13-75A88EE75BFE}" type="datetimeFigureOut">
              <a:rPr lang="nl-NL" smtClean="0"/>
              <a:t>9-11-2023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DD03533-E58B-4776-9AB7-78EC1EE643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05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US" noProof="0" dirty="0"/>
              <a:t>Brief Intro: Short introduction on issues linked to developing sustainable powertrain / HD engines solutions + the anticipated role of TNO’s  ICSP initiative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03533-E58B-4776-9AB7-78EC1EE643A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0168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03533-E58B-4776-9AB7-78EC1EE643A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118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0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0" y="1037887"/>
            <a:ext cx="12192000" cy="2124000"/>
          </a:xfrm>
          <a:prstGeom prst="rect">
            <a:avLst/>
          </a:prstGeom>
          <a:solidFill>
            <a:schemeClr val="bg1"/>
          </a:solidFill>
        </p:spPr>
        <p:txBody>
          <a:bodyPr wrap="square" lIns="900000" tIns="216000" rIns="108000" bIns="36000">
            <a:noAutofit/>
          </a:bodyPr>
          <a:lstStyle>
            <a:lvl1pPr>
              <a:lnSpc>
                <a:spcPct val="90000"/>
              </a:lnSpc>
              <a:defRPr sz="4200"/>
            </a:lvl1pPr>
          </a:lstStyle>
          <a:p>
            <a:r>
              <a:rPr lang="nl-NL" dirty="0"/>
              <a:t>Titel presentatie</a:t>
            </a:r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900000" y="2098800"/>
            <a:ext cx="9848211" cy="552450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Subtitel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258535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foto (2x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0"/>
          <p:cNvSpPr>
            <a:spLocks noGrp="1"/>
          </p:cNvSpPr>
          <p:nvPr>
            <p:ph type="pic" sz="quarter" idx="15"/>
          </p:nvPr>
        </p:nvSpPr>
        <p:spPr>
          <a:xfrm>
            <a:off x="6096000" y="3429000"/>
            <a:ext cx="6095999" cy="3428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1" y="531642"/>
            <a:ext cx="5400000" cy="42925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0000" y="1670400"/>
            <a:ext cx="5400000" cy="42921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C4960-B900-42B9-B302-08CF9A2F13A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4"/>
          </p:nvPr>
        </p:nvSpPr>
        <p:spPr>
          <a:xfrm>
            <a:off x="450001" y="960895"/>
            <a:ext cx="5400000" cy="43338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latin typeface="+mj-lt"/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9" name="Tijdelijke aanduiding voor afbeelding 10"/>
          <p:cNvSpPr>
            <a:spLocks noGrp="1"/>
          </p:cNvSpPr>
          <p:nvPr>
            <p:ph type="pic" sz="quarter" idx="16"/>
          </p:nvPr>
        </p:nvSpPr>
        <p:spPr>
          <a:xfrm>
            <a:off x="6096000" y="1"/>
            <a:ext cx="609599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 descr="Afbeelding met tekening&#10;&#10;Automatisch gegenereerde beschrijving">
            <a:extLst>
              <a:ext uri="{FF2B5EF4-FFF2-40B4-BE49-F238E27FC236}">
                <a16:creationId xmlns:a16="http://schemas.microsoft.com/office/drawing/2014/main" id="{1C27626D-A8A7-46A6-8F40-2F2081078F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464" y="6262207"/>
            <a:ext cx="946800" cy="31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1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0000" y="6948114"/>
            <a:ext cx="2743200" cy="365125"/>
          </a:xfrm>
          <a:prstGeom prst="rect">
            <a:avLst/>
          </a:prstGeom>
        </p:spPr>
        <p:txBody>
          <a:bodyPr/>
          <a:lstStyle/>
          <a:p>
            <a:fld id="{3C9363BF-AF6B-425E-B225-17B2213A92D5}" type="datetime1">
              <a:rPr lang="en-GB" smtClean="0"/>
              <a:t>09/11/2023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4960-B900-42B9-B302-08CF9A2F13AA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afbeelding 10"/>
          <p:cNvSpPr>
            <a:spLocks noGrp="1"/>
          </p:cNvSpPr>
          <p:nvPr>
            <p:ph type="pic" sz="quarter" idx="15"/>
          </p:nvPr>
        </p:nvSpPr>
        <p:spPr>
          <a:xfrm>
            <a:off x="450001" y="1509713"/>
            <a:ext cx="11299088" cy="4295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9" name="Afbeelding 8" descr="Afbeelding met tekening&#10;&#10;Automatisch gegenereerde beschrijving">
            <a:extLst>
              <a:ext uri="{FF2B5EF4-FFF2-40B4-BE49-F238E27FC236}">
                <a16:creationId xmlns:a16="http://schemas.microsoft.com/office/drawing/2014/main" id="{6D637C2A-B512-48A3-A7B4-A7BD007C01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464" y="6262207"/>
            <a:ext cx="946800" cy="31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9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 met f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10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65175"/>
            <a:ext cx="12192000" cy="618510"/>
          </a:xfrm>
          <a:prstGeom prst="rect">
            <a:avLst/>
          </a:prstGeom>
          <a:solidFill>
            <a:schemeClr val="bg1"/>
          </a:solidFill>
        </p:spPr>
        <p:txBody>
          <a:bodyPr wrap="square" lIns="900000" tIns="108000" rIns="900000" bIns="90000">
            <a:spAutoFit/>
          </a:bodyPr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Logo wit"/>
          <p:cNvSpPr>
            <a:spLocks noGrp="1"/>
          </p:cNvSpPr>
          <p:nvPr>
            <p:ph type="pic" sz="quarter" idx="16" hasCustomPrompt="1"/>
          </p:nvPr>
        </p:nvSpPr>
        <p:spPr>
          <a:xfrm>
            <a:off x="374400" y="6228000"/>
            <a:ext cx="972000" cy="367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064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10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792000" y="1207941"/>
            <a:ext cx="6916307" cy="482538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Logo wit"/>
          <p:cNvSpPr>
            <a:spLocks noGrp="1"/>
          </p:cNvSpPr>
          <p:nvPr>
            <p:ph type="pic" sz="quarter" idx="16" hasCustomPrompt="1"/>
          </p:nvPr>
        </p:nvSpPr>
        <p:spPr>
          <a:xfrm>
            <a:off x="374400" y="6228000"/>
            <a:ext cx="972000" cy="367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707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varia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792000" y="1207941"/>
            <a:ext cx="6916307" cy="482538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ADAA8E5-86BE-BF4C-BEC4-4F87FE32F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38" t="39307" r="19338" b="43961"/>
          <a:stretch/>
        </p:blipFill>
        <p:spPr>
          <a:xfrm>
            <a:off x="374988" y="6228644"/>
            <a:ext cx="970633" cy="36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65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0000" y="6948114"/>
            <a:ext cx="2743200" cy="365125"/>
          </a:xfrm>
          <a:prstGeom prst="rect">
            <a:avLst/>
          </a:prstGeom>
        </p:spPr>
        <p:txBody>
          <a:bodyPr/>
          <a:lstStyle/>
          <a:p>
            <a:fld id="{F7F6F1C5-CB63-45A4-8326-0051FFA1BA8C}" type="datetime1">
              <a:rPr lang="en-GB" smtClean="0"/>
              <a:t>09/11/2023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4960-B900-42B9-B302-08CF9A2F13AA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 descr="Afbeelding met tekening&#10;&#10;Automatisch gegenereerde beschrijving">
            <a:extLst>
              <a:ext uri="{FF2B5EF4-FFF2-40B4-BE49-F238E27FC236}">
                <a16:creationId xmlns:a16="http://schemas.microsoft.com/office/drawing/2014/main" id="{6D2282F2-4E21-4D99-BDFD-7A98562CD3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464" y="6262207"/>
            <a:ext cx="946800" cy="31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68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0000" y="6948114"/>
            <a:ext cx="2743200" cy="365125"/>
          </a:xfrm>
          <a:prstGeom prst="rect">
            <a:avLst/>
          </a:prstGeom>
        </p:spPr>
        <p:txBody>
          <a:bodyPr/>
          <a:lstStyle/>
          <a:p>
            <a:fld id="{2D37DE49-5277-4510-9A58-2148ACC26B8F}" type="datetime1">
              <a:rPr lang="en-GB" smtClean="0"/>
              <a:t>09/11/2023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4960-B900-42B9-B302-08CF9A2F13AA}" type="slidenum">
              <a:rPr lang="nl-NL" smtClean="0"/>
              <a:t>‹nr.›</a:t>
            </a:fld>
            <a:endParaRPr lang="nl-NL"/>
          </a:p>
        </p:txBody>
      </p:sp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7288C344-ABBF-4C55-8AE2-BD46A410A3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464" y="6262207"/>
            <a:ext cx="946800" cy="31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6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802164" y="3994046"/>
            <a:ext cx="10585450" cy="109696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ADAA8E5-86BE-BF4C-BEC4-4F87FE32F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38" t="39307" r="19338" b="43961"/>
          <a:stretch/>
        </p:blipFill>
        <p:spPr>
          <a:xfrm>
            <a:off x="4019743" y="2188950"/>
            <a:ext cx="4150293" cy="157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4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vide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900000" y="491976"/>
            <a:ext cx="10488725" cy="1145755"/>
          </a:xfrm>
          <a:prstGeom prst="rect">
            <a:avLst/>
          </a:prstGeom>
          <a:noFill/>
        </p:spPr>
        <p:txBody>
          <a:bodyPr wrap="square" lIns="0" tIns="216000" rIns="108000" bIns="36000">
            <a:noAutofit/>
          </a:bodyPr>
          <a:lstStyle>
            <a:lvl1pPr>
              <a:lnSpc>
                <a:spcPct val="9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900000" y="1882577"/>
            <a:ext cx="10488725" cy="552450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Subtitel presentatie</a:t>
            </a:r>
          </a:p>
        </p:txBody>
      </p:sp>
      <p:sp>
        <p:nvSpPr>
          <p:cNvPr id="3" name="Tijdelijke aanduiding voor media 2"/>
          <p:cNvSpPr>
            <a:spLocks noGrp="1"/>
          </p:cNvSpPr>
          <p:nvPr>
            <p:ph type="media" sz="quarter" idx="17"/>
          </p:nvPr>
        </p:nvSpPr>
        <p:spPr>
          <a:xfrm>
            <a:off x="2611929" y="2509274"/>
            <a:ext cx="6955152" cy="3403623"/>
          </a:xfrm>
        </p:spPr>
        <p:txBody>
          <a:bodyPr/>
          <a:lstStyle/>
          <a:p>
            <a:r>
              <a:rPr lang="nl-NL"/>
              <a:t>Klik op het pictogram als u media wilt toevoegen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ADAA8E5-86BE-BF4C-BEC4-4F87FE32F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38" t="39307" r="19338" b="43961"/>
          <a:stretch/>
        </p:blipFill>
        <p:spPr>
          <a:xfrm>
            <a:off x="803275" y="5804433"/>
            <a:ext cx="1713119" cy="64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5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4960-B900-42B9-B302-08CF9A2F13AA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inhoud 10"/>
          <p:cNvSpPr>
            <a:spLocks noGrp="1"/>
          </p:cNvSpPr>
          <p:nvPr>
            <p:ph sz="quarter" idx="14"/>
          </p:nvPr>
        </p:nvSpPr>
        <p:spPr>
          <a:xfrm>
            <a:off x="450000" y="1500809"/>
            <a:ext cx="11306175" cy="4310394"/>
          </a:xfrm>
        </p:spPr>
        <p:txBody>
          <a:bodyPr>
            <a:normAutofit/>
          </a:bodyPr>
          <a:lstStyle>
            <a:lvl1pPr marL="216000" indent="-216000">
              <a:defRPr sz="2400" b="0"/>
            </a:lvl1pPr>
            <a:lvl2pPr marL="432000" indent="-216000">
              <a:buClr>
                <a:schemeClr val="accent1"/>
              </a:buClr>
              <a:defRPr sz="24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pic>
        <p:nvPicPr>
          <p:cNvPr id="9" name="Afbeelding 8" descr="Afbeelding met tekening&#10;&#10;Automatisch gegenereerde beschrijving">
            <a:extLst>
              <a:ext uri="{FF2B5EF4-FFF2-40B4-BE49-F238E27FC236}">
                <a16:creationId xmlns:a16="http://schemas.microsoft.com/office/drawing/2014/main" id="{08764F5C-2F23-423E-A368-9419C85618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464" y="6262207"/>
            <a:ext cx="946800" cy="31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5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4960-B900-42B9-B302-08CF9A2F13AA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8ABDE294-4D87-4122-9A3D-348F61EFCB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464" y="6262207"/>
            <a:ext cx="946800" cy="31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5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0000" y="6948114"/>
            <a:ext cx="2743200" cy="365125"/>
          </a:xfrm>
          <a:prstGeom prst="rect">
            <a:avLst/>
          </a:prstGeom>
        </p:spPr>
        <p:txBody>
          <a:bodyPr/>
          <a:lstStyle/>
          <a:p>
            <a:fld id="{768A4D8B-9DB7-4820-A707-FAFA199659C4}" type="datetime1">
              <a:rPr lang="en-GB" smtClean="0"/>
              <a:t>09/11/2023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4960-B900-42B9-B302-08CF9A2F13AA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>
          <a:xfrm>
            <a:off x="450000" y="960895"/>
            <a:ext cx="11299825" cy="43338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latin typeface="+mj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450000" y="1670400"/>
            <a:ext cx="11306175" cy="431039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3" name="Afbeelding 12" descr="Afbeelding met tekening&#10;&#10;Automatisch gegenereerde beschrijving">
            <a:extLst>
              <a:ext uri="{FF2B5EF4-FFF2-40B4-BE49-F238E27FC236}">
                <a16:creationId xmlns:a16="http://schemas.microsoft.com/office/drawing/2014/main" id="{7981AA83-0642-4C81-9569-315DEE36B4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464" y="6262207"/>
            <a:ext cx="946800" cy="31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4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0000" y="2106000"/>
            <a:ext cx="5400000" cy="387479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2381" y="2106000"/>
            <a:ext cx="5400000" cy="387479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0000" y="6948114"/>
            <a:ext cx="2743200" cy="365125"/>
          </a:xfrm>
          <a:prstGeom prst="rect">
            <a:avLst/>
          </a:prstGeom>
        </p:spPr>
        <p:txBody>
          <a:bodyPr/>
          <a:lstStyle/>
          <a:p>
            <a:fld id="{94B19957-14BF-4294-9A57-A412F3DC9495}" type="datetime1">
              <a:rPr lang="en-GB" smtClean="0"/>
              <a:t>09/11/2023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4960-B900-42B9-B302-08CF9A2F13AA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450000" y="1510210"/>
            <a:ext cx="5400000" cy="46444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6354000" y="1510209"/>
            <a:ext cx="5400000" cy="46444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2" name="Afbeelding 11" descr="Afbeelding met tekening&#10;&#10;Automatisch gegenereerde beschrijving">
            <a:extLst>
              <a:ext uri="{FF2B5EF4-FFF2-40B4-BE49-F238E27FC236}">
                <a16:creationId xmlns:a16="http://schemas.microsoft.com/office/drawing/2014/main" id="{33A16CD9-DB14-4EE5-86EF-1DC086130F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464" y="6262207"/>
            <a:ext cx="946800" cy="31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0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dri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0000" y="1669773"/>
            <a:ext cx="3600000" cy="431039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305215" y="1669773"/>
            <a:ext cx="3600000" cy="431039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0000" y="6948114"/>
            <a:ext cx="2743200" cy="365125"/>
          </a:xfrm>
          <a:prstGeom prst="rect">
            <a:avLst/>
          </a:prstGeom>
        </p:spPr>
        <p:txBody>
          <a:bodyPr/>
          <a:lstStyle/>
          <a:p>
            <a:fld id="{143FC82B-B3BF-45EB-AC35-69113A0C1E79}" type="datetime1">
              <a:rPr lang="en-GB" smtClean="0"/>
              <a:t>09/11/2023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4960-B900-42B9-B302-08CF9A2F13AA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8149087" y="1670400"/>
            <a:ext cx="3600000" cy="431039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DA9542EA-127D-4F45-8EE3-B4A8E49452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464" y="6262207"/>
            <a:ext cx="946800" cy="31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0"/>
          <p:cNvSpPr>
            <a:spLocks noGrp="1"/>
          </p:cNvSpPr>
          <p:nvPr>
            <p:ph type="pic" sz="quarter" idx="16"/>
          </p:nvPr>
        </p:nvSpPr>
        <p:spPr>
          <a:xfrm>
            <a:off x="0" y="4356846"/>
            <a:ext cx="12192000" cy="25011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0000" y="2106000"/>
            <a:ext cx="5400000" cy="207140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2381" y="2106000"/>
            <a:ext cx="5400000" cy="207140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0000" y="6948114"/>
            <a:ext cx="2743200" cy="365125"/>
          </a:xfrm>
          <a:prstGeom prst="rect">
            <a:avLst/>
          </a:prstGeom>
        </p:spPr>
        <p:txBody>
          <a:bodyPr/>
          <a:lstStyle/>
          <a:p>
            <a:fld id="{A1126063-E2A4-4C1A-8426-E1BDE74AC0E4}" type="datetime1">
              <a:rPr lang="en-GB" smtClean="0"/>
              <a:t>09/11/2023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C4960-B900-42B9-B302-08CF9A2F13A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450000" y="1510210"/>
            <a:ext cx="5400000" cy="464443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6354000" y="1510209"/>
            <a:ext cx="5400000" cy="464443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Logo wit"/>
          <p:cNvSpPr>
            <a:spLocks noGrp="1"/>
          </p:cNvSpPr>
          <p:nvPr>
            <p:ph type="pic" sz="quarter" idx="17" hasCustomPrompt="1"/>
          </p:nvPr>
        </p:nvSpPr>
        <p:spPr>
          <a:xfrm>
            <a:off x="374400" y="6228000"/>
            <a:ext cx="972000" cy="367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103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0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5999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1" y="531642"/>
            <a:ext cx="5400000" cy="42925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0000" y="1670400"/>
            <a:ext cx="5400000" cy="42921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C4960-B900-42B9-B302-08CF9A2F13A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4"/>
          </p:nvPr>
        </p:nvSpPr>
        <p:spPr>
          <a:xfrm>
            <a:off x="450001" y="960895"/>
            <a:ext cx="5400000" cy="43338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latin typeface="+mj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9" name="Afbeelding 8" descr="Afbeelding met tekening&#10;&#10;Automatisch gegenereerde beschrijving">
            <a:extLst>
              <a:ext uri="{FF2B5EF4-FFF2-40B4-BE49-F238E27FC236}">
                <a16:creationId xmlns:a16="http://schemas.microsoft.com/office/drawing/2014/main" id="{177F1D89-86AC-4333-85E2-0437070DF9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464" y="6262207"/>
            <a:ext cx="946800" cy="31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3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0000" y="531642"/>
            <a:ext cx="11306175" cy="5313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0000" y="1669773"/>
            <a:ext cx="11306175" cy="41414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657600" y="6314400"/>
            <a:ext cx="48910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474036" y="6313433"/>
            <a:ext cx="12750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fld id="{D2BC4960-B900-42B9-B302-08CF9A2F13A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094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50" r:id="rId4"/>
    <p:sldLayoutId id="2147483661" r:id="rId5"/>
    <p:sldLayoutId id="2147483673" r:id="rId6"/>
    <p:sldLayoutId id="2147483652" r:id="rId7"/>
    <p:sldLayoutId id="2147483671" r:id="rId8"/>
    <p:sldLayoutId id="2147483672" r:id="rId9"/>
    <p:sldLayoutId id="2147483674" r:id="rId10"/>
    <p:sldLayoutId id="2147483663" r:id="rId11"/>
    <p:sldLayoutId id="2147483668" r:id="rId12"/>
    <p:sldLayoutId id="2147483667" r:id="rId13"/>
    <p:sldLayoutId id="2147483669" r:id="rId14"/>
    <p:sldLayoutId id="2147483654" r:id="rId15"/>
    <p:sldLayoutId id="2147483655" r:id="rId16"/>
    <p:sldLayoutId id="2147483666" r:id="rId17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12000"/>
        </a:lnSpc>
        <a:spcBef>
          <a:spcPts val="0"/>
        </a:spcBef>
        <a:buClr>
          <a:schemeClr val="tx1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lnSpc>
          <a:spcPct val="112000"/>
        </a:lnSpc>
        <a:spcBef>
          <a:spcPts val="0"/>
        </a:spcBef>
        <a:buClrTx/>
        <a:buSzPct val="110000"/>
        <a:buFont typeface="Arial" panose="020B0604020202020204" pitchFamily="34" charset="0"/>
        <a:buChar char="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lnSpc>
          <a:spcPct val="112000"/>
        </a:lnSpc>
        <a:spcBef>
          <a:spcPts val="0"/>
        </a:spcBef>
        <a:buClrTx/>
        <a:buSzPct val="110000"/>
        <a:buFont typeface="Arial" panose="020B0604020202020204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2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00" indent="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88000" indent="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79" userDrawn="1">
          <p15:clr>
            <a:srgbClr val="F26B43"/>
          </p15:clr>
        </p15:guide>
        <p15:guide id="4" pos="7401" userDrawn="1">
          <p15:clr>
            <a:srgbClr val="F26B43"/>
          </p15:clr>
        </p15:guide>
        <p15:guide id="5" orient="horz" pos="3657" userDrawn="1">
          <p15:clr>
            <a:srgbClr val="F26B43"/>
          </p15:clr>
        </p15:guide>
        <p15:guide id="6" orient="horz" pos="255" userDrawn="1">
          <p15:clr>
            <a:srgbClr val="F26B43"/>
          </p15:clr>
        </p15:guide>
        <p15:guide id="7" orient="horz" pos="4065" userDrawn="1">
          <p15:clr>
            <a:srgbClr val="F26B43"/>
          </p15:clr>
        </p15:guide>
        <p15:guide id="8" pos="506" userDrawn="1">
          <p15:clr>
            <a:srgbClr val="F26B43"/>
          </p15:clr>
        </p15:guide>
        <p15:guide id="9" pos="7174" userDrawn="1">
          <p15:clr>
            <a:srgbClr val="F26B43"/>
          </p15:clr>
        </p15:guide>
        <p15:guide id="10" orient="horz" pos="4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Centre for Sustainable Powertrains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908080" y="2099887"/>
            <a:ext cx="9848211" cy="552450"/>
          </a:xfrm>
        </p:spPr>
        <p:txBody>
          <a:bodyPr/>
          <a:lstStyle/>
          <a:p>
            <a:r>
              <a:rPr lang="en-US" dirty="0"/>
              <a:t>Moving towards tomorrow’s power systems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ADAA8E5-86BE-BF4C-BEC4-4F87FE32FA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38" t="39307" r="19338" b="43961"/>
          <a:stretch/>
        </p:blipFill>
        <p:spPr>
          <a:xfrm>
            <a:off x="803275" y="5804433"/>
            <a:ext cx="1713119" cy="6487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DEF294-C063-4DB5-A4A6-A23B3F60662B}"/>
              </a:ext>
            </a:extLst>
          </p:cNvPr>
          <p:cNvSpPr txBox="1"/>
          <p:nvPr/>
        </p:nvSpPr>
        <p:spPr>
          <a:xfrm>
            <a:off x="1772929" y="3471792"/>
            <a:ext cx="898336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 err="1">
                <a:solidFill>
                  <a:schemeClr val="bg1"/>
                </a:solidFill>
              </a:rPr>
              <a:t>Hydrogen</a:t>
            </a:r>
            <a:r>
              <a:rPr lang="nl-NL" sz="4800" b="1" dirty="0">
                <a:solidFill>
                  <a:schemeClr val="bg1"/>
                </a:solidFill>
              </a:rPr>
              <a:t> &amp; Transport</a:t>
            </a:r>
          </a:p>
          <a:p>
            <a:pPr algn="ctr"/>
            <a:r>
              <a:rPr lang="nl-NL" sz="4800" b="1" dirty="0">
                <a:solidFill>
                  <a:schemeClr val="bg1"/>
                </a:solidFill>
              </a:rPr>
              <a:t>in Benelux </a:t>
            </a:r>
            <a:r>
              <a:rPr lang="nl-NL" sz="4800" b="1" dirty="0" err="1">
                <a:solidFill>
                  <a:schemeClr val="bg1"/>
                </a:solidFill>
              </a:rPr>
              <a:t>Region</a:t>
            </a:r>
            <a:endParaRPr lang="nl-NL" sz="4800" b="1" dirty="0">
              <a:solidFill>
                <a:schemeClr val="bg1"/>
              </a:solidFill>
            </a:endParaRPr>
          </a:p>
          <a:p>
            <a:pPr algn="ctr"/>
            <a:endParaRPr lang="nl-NL" sz="4000" b="1" dirty="0">
              <a:solidFill>
                <a:schemeClr val="bg1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527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0D008E-B493-44EC-926E-7E344292A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531643"/>
            <a:ext cx="10559869" cy="345688"/>
          </a:xfrm>
        </p:spPr>
        <p:txBody>
          <a:bodyPr/>
          <a:lstStyle/>
          <a:p>
            <a:r>
              <a:rPr lang="en-US" sz="2800" dirty="0"/>
              <a:t>Infra and Cost H</a:t>
            </a:r>
            <a:r>
              <a:rPr lang="en-US" sz="2800" baseline="-25000" dirty="0"/>
              <a:t>2</a:t>
            </a:r>
            <a:r>
              <a:rPr lang="en-US" sz="2800" dirty="0"/>
              <a:t> as energy carrier versus fossil and electric (incl Safe)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BC5226-8827-4251-ACD4-5EBEEACD0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86" y="969989"/>
            <a:ext cx="11444971" cy="490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95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2D1206-C4A1-4388-BC5D-FEB30F31E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50" y="1064073"/>
            <a:ext cx="11058900" cy="407592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/>
                </a:solidFill>
              </a:rPr>
              <a:t> Hydrogen is , next to batteries, an important energy carrier in the energy-transition;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/>
                </a:solidFill>
              </a:rPr>
              <a:t> Energy-storage is a game  changer in deployment of renewable energy production;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50"/>
                </a:solidFill>
              </a:rPr>
              <a:t> Safety of Hydrogen in transport has been validated extensively;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 Hydrogen is applicable in Fuel Cell - EV and Combustion Engines (mainly Heavy Duty and Stationary Power Supply), and speeds up CO</a:t>
            </a:r>
            <a:r>
              <a:rPr lang="en-US" sz="2400" baseline="-25000" dirty="0">
                <a:solidFill>
                  <a:srgbClr val="00B050"/>
                </a:solidFill>
                <a:sym typeface="Wingdings" panose="05000000000000000000" pitchFamily="2" charset="2"/>
              </a:rPr>
              <a:t>2</a:t>
            </a: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 reduction;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 Hydrogen price still is 3-times higher than conventional fuels, but with the potential to drop in price significantly, this without taking into account the environmental profit.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 Hydrogen Fueling Infrastructure: similar to fossil fueling (speed, footprint &amp; cost fueling station), significantly better than electrical charging (speed, footprint, cost charging station).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 The transition is being fueled by creating demand &amp; supply simultaneously</a:t>
            </a:r>
          </a:p>
          <a:p>
            <a:pPr marL="0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3185A6-5155-4F84-88A1-CF79991E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14" y="532676"/>
            <a:ext cx="11306175" cy="531397"/>
          </a:xfrm>
        </p:spPr>
        <p:txBody>
          <a:bodyPr/>
          <a:lstStyle/>
          <a:p>
            <a:r>
              <a:rPr lang="nl-NL" dirty="0"/>
              <a:t>In Summary:</a:t>
            </a:r>
          </a:p>
        </p:txBody>
      </p:sp>
    </p:spTree>
    <p:extLst>
      <p:ext uri="{BB962C8B-B14F-4D97-AF65-F5344CB8AC3E}">
        <p14:creationId xmlns:p14="http://schemas.microsoft.com/office/powerpoint/2010/main" val="48514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3A9C97-95C1-44D2-B0FD-67A9BACB9DA9}"/>
              </a:ext>
            </a:extLst>
          </p:cNvPr>
          <p:cNvSpPr txBox="1"/>
          <p:nvPr/>
        </p:nvSpPr>
        <p:spPr>
          <a:xfrm>
            <a:off x="281354" y="162331"/>
            <a:ext cx="312503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/>
                </a:solidFill>
              </a:rPr>
              <a:t>Hydrogen demand &amp; supply in de the Benelux propelled by establishing a green (H</a:t>
            </a:r>
            <a:r>
              <a:rPr lang="en-GB" sz="2000" b="1" baseline="-25000" dirty="0">
                <a:solidFill>
                  <a:schemeClr val="accent1"/>
                </a:solidFill>
              </a:rPr>
              <a:t>2</a:t>
            </a:r>
            <a:r>
              <a:rPr lang="en-GB" sz="2000" b="1" dirty="0">
                <a:solidFill>
                  <a:schemeClr val="accent1"/>
                </a:solidFill>
              </a:rPr>
              <a:t>) transport corridor between Rotterdam – Venlo and Antwerp – Venlo (linking 2 major ports with North Rhein Westfalen &amp; the EU-hinterland). Passing a central hydrogen hub in Helmond (fuelling and R&amp;D), near to relevant industries in Flanders and Southern Netherlands and the Automotive Campus. Boosting the hydrogen economy and giving thus the Benelux, regarding hydrogen, a competitive edge in Europe.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84E0FA-54E1-4977-AA52-CEABAA042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063" y="251780"/>
            <a:ext cx="8497619" cy="606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798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25">
      <a:dk1>
        <a:sysClr val="windowText" lastClr="000000"/>
      </a:dk1>
      <a:lt1>
        <a:sysClr val="window" lastClr="FFFFFF"/>
      </a:lt1>
      <a:dk2>
        <a:srgbClr val="2DAA64"/>
      </a:dk2>
      <a:lt2>
        <a:srgbClr val="F2F2F2"/>
      </a:lt2>
      <a:accent1>
        <a:srgbClr val="2DAA64"/>
      </a:accent1>
      <a:accent2>
        <a:srgbClr val="8A2BE2"/>
      </a:accent2>
      <a:accent3>
        <a:srgbClr val="EA650D"/>
      </a:accent3>
      <a:accent4>
        <a:srgbClr val="999999"/>
      </a:accent4>
      <a:accent5>
        <a:srgbClr val="E64415"/>
      </a:accent5>
      <a:accent6>
        <a:srgbClr val="96B439"/>
      </a:accent6>
      <a:hlink>
        <a:srgbClr val="000000"/>
      </a:hlink>
      <a:folHlink>
        <a:srgbClr val="000000"/>
      </a:folHlink>
    </a:clrScheme>
    <a:fontScheme name="Aangepast 20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NO-presentatie.potx" id="{B398B8DB-30B1-4D95-8B3B-BB6F195E37D1}" vid="{C8340198-E3EA-45B0-B3AF-C4E819A7D22C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2222</TotalTime>
  <Words>287</Words>
  <Application>Microsoft Office PowerPoint</Application>
  <PresentationFormat>Breedbeeld</PresentationFormat>
  <Paragraphs>19</Paragraphs>
  <Slides>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Kantoorthema</vt:lpstr>
      <vt:lpstr>Innovation Centre for Sustainable Powertrains</vt:lpstr>
      <vt:lpstr>Infra and Cost H2 as energy carrier versus fossil and electric (incl Safe)</vt:lpstr>
      <vt:lpstr>In Summary: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Centre for Sustainable  Powertrains</dc:title>
  <dc:creator>hans@beklijf.nu</dc:creator>
  <cp:lastModifiedBy>Krieken, A. (Agata) van</cp:lastModifiedBy>
  <cp:revision>192</cp:revision>
  <cp:lastPrinted>2019-12-17T18:30:14Z</cp:lastPrinted>
  <dcterms:created xsi:type="dcterms:W3CDTF">2019-11-14T10:22:34Z</dcterms:created>
  <dcterms:modified xsi:type="dcterms:W3CDTF">2023-11-09T08:36:53Z</dcterms:modified>
</cp:coreProperties>
</file>