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7"/>
  </p:notesMasterIdLst>
  <p:sldIdLst>
    <p:sldId id="256" r:id="rId5"/>
    <p:sldId id="269" r:id="rId6"/>
    <p:sldId id="275" r:id="rId7"/>
    <p:sldId id="270" r:id="rId8"/>
    <p:sldId id="259" r:id="rId9"/>
    <p:sldId id="257" r:id="rId10"/>
    <p:sldId id="258" r:id="rId11"/>
    <p:sldId id="268" r:id="rId12"/>
    <p:sldId id="273" r:id="rId13"/>
    <p:sldId id="261" r:id="rId14"/>
    <p:sldId id="262" r:id="rId15"/>
    <p:sldId id="272" r:id="rId16"/>
    <p:sldId id="260" r:id="rId17"/>
    <p:sldId id="263" r:id="rId18"/>
    <p:sldId id="264" r:id="rId19"/>
    <p:sldId id="265" r:id="rId20"/>
    <p:sldId id="266" r:id="rId21"/>
    <p:sldId id="276" r:id="rId22"/>
    <p:sldId id="277" r:id="rId23"/>
    <p:sldId id="278" r:id="rId24"/>
    <p:sldId id="274" r:id="rId25"/>
    <p:sldId id="267" r:id="rId26"/>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12" autoAdjust="0"/>
    <p:restoredTop sz="94660"/>
  </p:normalViewPr>
  <p:slideViewPr>
    <p:cSldViewPr snapToGrid="0">
      <p:cViewPr varScale="1">
        <p:scale>
          <a:sx n="81" d="100"/>
          <a:sy n="81" d="100"/>
        </p:scale>
        <p:origin x="744" y="5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CA3B0FA-D04B-474D-A6DF-A5724ED85760}" type="datetimeFigureOut">
              <a:rPr lang="nl-NL" smtClean="0"/>
              <a:t>24-4-2023</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FB6A07F-2BBE-40BC-BA5D-E556DC54FE5B}" type="slidenum">
              <a:rPr lang="nl-NL" smtClean="0"/>
              <a:t>‹#›</a:t>
            </a:fld>
            <a:endParaRPr lang="nl-NL"/>
          </a:p>
        </p:txBody>
      </p:sp>
    </p:spTree>
    <p:extLst>
      <p:ext uri="{BB962C8B-B14F-4D97-AF65-F5344CB8AC3E}">
        <p14:creationId xmlns:p14="http://schemas.microsoft.com/office/powerpoint/2010/main" val="29067376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AFB6A07F-2BBE-40BC-BA5D-E556DC54FE5B}" type="slidenum">
              <a:rPr lang="nl-NL" smtClean="0"/>
              <a:t>3</a:t>
            </a:fld>
            <a:endParaRPr lang="nl-NL"/>
          </a:p>
        </p:txBody>
      </p:sp>
    </p:spTree>
    <p:extLst>
      <p:ext uri="{BB962C8B-B14F-4D97-AF65-F5344CB8AC3E}">
        <p14:creationId xmlns:p14="http://schemas.microsoft.com/office/powerpoint/2010/main" val="15338427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AFB6A07F-2BBE-40BC-BA5D-E556DC54FE5B}" type="slidenum">
              <a:rPr lang="nl-NL" smtClean="0"/>
              <a:t>22</a:t>
            </a:fld>
            <a:endParaRPr lang="nl-NL"/>
          </a:p>
        </p:txBody>
      </p:sp>
    </p:spTree>
    <p:extLst>
      <p:ext uri="{BB962C8B-B14F-4D97-AF65-F5344CB8AC3E}">
        <p14:creationId xmlns:p14="http://schemas.microsoft.com/office/powerpoint/2010/main" val="34710467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523CE40-12CC-4AB5-8A65-D29BD3E6C1F1}"/>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p>
        </p:txBody>
      </p:sp>
      <p:sp>
        <p:nvSpPr>
          <p:cNvPr id="3" name="Ondertitel 2">
            <a:extLst>
              <a:ext uri="{FF2B5EF4-FFF2-40B4-BE49-F238E27FC236}">
                <a16:creationId xmlns:a16="http://schemas.microsoft.com/office/drawing/2014/main" id="{73CD8FA0-3531-494F-A442-6F90A4BD356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Tijdelijke aanduiding voor datum 3">
            <a:extLst>
              <a:ext uri="{FF2B5EF4-FFF2-40B4-BE49-F238E27FC236}">
                <a16:creationId xmlns:a16="http://schemas.microsoft.com/office/drawing/2014/main" id="{CED2623C-9CA4-441F-B9D4-E90E30B6E259}"/>
              </a:ext>
            </a:extLst>
          </p:cNvPr>
          <p:cNvSpPr>
            <a:spLocks noGrp="1"/>
          </p:cNvSpPr>
          <p:nvPr>
            <p:ph type="dt" sz="half" idx="10"/>
          </p:nvPr>
        </p:nvSpPr>
        <p:spPr/>
        <p:txBody>
          <a:bodyPr/>
          <a:lstStyle/>
          <a:p>
            <a:fld id="{01927779-E2AE-43E6-8391-B2F456B23E20}" type="datetimeFigureOut">
              <a:rPr lang="nl-NL" smtClean="0"/>
              <a:t>24-4-2023</a:t>
            </a:fld>
            <a:endParaRPr lang="nl-NL"/>
          </a:p>
        </p:txBody>
      </p:sp>
      <p:sp>
        <p:nvSpPr>
          <p:cNvPr id="5" name="Tijdelijke aanduiding voor voettekst 4">
            <a:extLst>
              <a:ext uri="{FF2B5EF4-FFF2-40B4-BE49-F238E27FC236}">
                <a16:creationId xmlns:a16="http://schemas.microsoft.com/office/drawing/2014/main" id="{B7885DDC-ACD7-47D7-A71A-B7328C4DAB34}"/>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6DE41B8E-7C98-4546-B587-ECEF95B4755C}"/>
              </a:ext>
            </a:extLst>
          </p:cNvPr>
          <p:cNvSpPr>
            <a:spLocks noGrp="1"/>
          </p:cNvSpPr>
          <p:nvPr>
            <p:ph type="sldNum" sz="quarter" idx="12"/>
          </p:nvPr>
        </p:nvSpPr>
        <p:spPr/>
        <p:txBody>
          <a:bodyPr/>
          <a:lstStyle/>
          <a:p>
            <a:fld id="{25E3F0E5-C377-40A3-98CB-D18232C9A3B3}" type="slidenum">
              <a:rPr lang="nl-NL" smtClean="0"/>
              <a:t>‹#›</a:t>
            </a:fld>
            <a:endParaRPr lang="nl-NL"/>
          </a:p>
        </p:txBody>
      </p:sp>
    </p:spTree>
    <p:extLst>
      <p:ext uri="{BB962C8B-B14F-4D97-AF65-F5344CB8AC3E}">
        <p14:creationId xmlns:p14="http://schemas.microsoft.com/office/powerpoint/2010/main" val="13802497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AE07CA0-6D01-488C-B77A-7EF758ABD476}"/>
              </a:ext>
            </a:extLst>
          </p:cNvPr>
          <p:cNvSpPr>
            <a:spLocks noGrp="1"/>
          </p:cNvSpPr>
          <p:nvPr>
            <p:ph type="title"/>
          </p:nvPr>
        </p:nvSpPr>
        <p:spPr/>
        <p:txBody>
          <a:bodyPr/>
          <a:lstStyle/>
          <a:p>
            <a:r>
              <a:rPr lang="nl-NL"/>
              <a:t>Klik om stijl te bewerken</a:t>
            </a:r>
          </a:p>
        </p:txBody>
      </p:sp>
      <p:sp>
        <p:nvSpPr>
          <p:cNvPr id="3" name="Tijdelijke aanduiding voor verticale tekst 2">
            <a:extLst>
              <a:ext uri="{FF2B5EF4-FFF2-40B4-BE49-F238E27FC236}">
                <a16:creationId xmlns:a16="http://schemas.microsoft.com/office/drawing/2014/main" id="{25E8A328-27CE-493D-93E1-AF24672B562E}"/>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1F082593-8BE7-4E86-97FC-60617F405E69}"/>
              </a:ext>
            </a:extLst>
          </p:cNvPr>
          <p:cNvSpPr>
            <a:spLocks noGrp="1"/>
          </p:cNvSpPr>
          <p:nvPr>
            <p:ph type="dt" sz="half" idx="10"/>
          </p:nvPr>
        </p:nvSpPr>
        <p:spPr/>
        <p:txBody>
          <a:bodyPr/>
          <a:lstStyle/>
          <a:p>
            <a:fld id="{01927779-E2AE-43E6-8391-B2F456B23E20}" type="datetimeFigureOut">
              <a:rPr lang="nl-NL" smtClean="0"/>
              <a:t>24-4-2023</a:t>
            </a:fld>
            <a:endParaRPr lang="nl-NL"/>
          </a:p>
        </p:txBody>
      </p:sp>
      <p:sp>
        <p:nvSpPr>
          <p:cNvPr id="5" name="Tijdelijke aanduiding voor voettekst 4">
            <a:extLst>
              <a:ext uri="{FF2B5EF4-FFF2-40B4-BE49-F238E27FC236}">
                <a16:creationId xmlns:a16="http://schemas.microsoft.com/office/drawing/2014/main" id="{1C6709A8-E23C-4770-A089-B75228B25AAE}"/>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F9ED6A24-6964-45C0-8FB2-D5612FE864BB}"/>
              </a:ext>
            </a:extLst>
          </p:cNvPr>
          <p:cNvSpPr>
            <a:spLocks noGrp="1"/>
          </p:cNvSpPr>
          <p:nvPr>
            <p:ph type="sldNum" sz="quarter" idx="12"/>
          </p:nvPr>
        </p:nvSpPr>
        <p:spPr/>
        <p:txBody>
          <a:bodyPr/>
          <a:lstStyle/>
          <a:p>
            <a:fld id="{25E3F0E5-C377-40A3-98CB-D18232C9A3B3}" type="slidenum">
              <a:rPr lang="nl-NL" smtClean="0"/>
              <a:t>‹#›</a:t>
            </a:fld>
            <a:endParaRPr lang="nl-NL"/>
          </a:p>
        </p:txBody>
      </p:sp>
    </p:spTree>
    <p:extLst>
      <p:ext uri="{BB962C8B-B14F-4D97-AF65-F5344CB8AC3E}">
        <p14:creationId xmlns:p14="http://schemas.microsoft.com/office/powerpoint/2010/main" val="37864957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A48FFF71-3BFA-4EBD-B07F-EDA31B61BA9E}"/>
              </a:ext>
            </a:extLst>
          </p:cNvPr>
          <p:cNvSpPr>
            <a:spLocks noGrp="1"/>
          </p:cNvSpPr>
          <p:nvPr>
            <p:ph type="title" orient="vert"/>
          </p:nvPr>
        </p:nvSpPr>
        <p:spPr>
          <a:xfrm>
            <a:off x="8724900" y="365125"/>
            <a:ext cx="2628900" cy="5811838"/>
          </a:xfrm>
        </p:spPr>
        <p:txBody>
          <a:bodyPr vert="eaVert"/>
          <a:lstStyle/>
          <a:p>
            <a:r>
              <a:rPr lang="nl-NL"/>
              <a:t>Klik om stijl te bewerken</a:t>
            </a:r>
          </a:p>
        </p:txBody>
      </p:sp>
      <p:sp>
        <p:nvSpPr>
          <p:cNvPr id="3" name="Tijdelijke aanduiding voor verticale tekst 2">
            <a:extLst>
              <a:ext uri="{FF2B5EF4-FFF2-40B4-BE49-F238E27FC236}">
                <a16:creationId xmlns:a16="http://schemas.microsoft.com/office/drawing/2014/main" id="{F8A0EA81-A469-4146-A433-2AAF2B1C8EE4}"/>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FA4D0251-C7B9-4096-8E32-163E6C7E4978}"/>
              </a:ext>
            </a:extLst>
          </p:cNvPr>
          <p:cNvSpPr>
            <a:spLocks noGrp="1"/>
          </p:cNvSpPr>
          <p:nvPr>
            <p:ph type="dt" sz="half" idx="10"/>
          </p:nvPr>
        </p:nvSpPr>
        <p:spPr/>
        <p:txBody>
          <a:bodyPr/>
          <a:lstStyle/>
          <a:p>
            <a:fld id="{01927779-E2AE-43E6-8391-B2F456B23E20}" type="datetimeFigureOut">
              <a:rPr lang="nl-NL" smtClean="0"/>
              <a:t>24-4-2023</a:t>
            </a:fld>
            <a:endParaRPr lang="nl-NL"/>
          </a:p>
        </p:txBody>
      </p:sp>
      <p:sp>
        <p:nvSpPr>
          <p:cNvPr id="5" name="Tijdelijke aanduiding voor voettekst 4">
            <a:extLst>
              <a:ext uri="{FF2B5EF4-FFF2-40B4-BE49-F238E27FC236}">
                <a16:creationId xmlns:a16="http://schemas.microsoft.com/office/drawing/2014/main" id="{A237D450-2FAE-420B-B804-917448749CD2}"/>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3C126E0D-B691-4F32-B816-BB5F2038099A}"/>
              </a:ext>
            </a:extLst>
          </p:cNvPr>
          <p:cNvSpPr>
            <a:spLocks noGrp="1"/>
          </p:cNvSpPr>
          <p:nvPr>
            <p:ph type="sldNum" sz="quarter" idx="12"/>
          </p:nvPr>
        </p:nvSpPr>
        <p:spPr/>
        <p:txBody>
          <a:bodyPr/>
          <a:lstStyle/>
          <a:p>
            <a:fld id="{25E3F0E5-C377-40A3-98CB-D18232C9A3B3}" type="slidenum">
              <a:rPr lang="nl-NL" smtClean="0"/>
              <a:t>‹#›</a:t>
            </a:fld>
            <a:endParaRPr lang="nl-NL"/>
          </a:p>
        </p:txBody>
      </p:sp>
    </p:spTree>
    <p:extLst>
      <p:ext uri="{BB962C8B-B14F-4D97-AF65-F5344CB8AC3E}">
        <p14:creationId xmlns:p14="http://schemas.microsoft.com/office/powerpoint/2010/main" val="38987114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BFFEEFB-4490-4090-939F-A737EFD4A0AA}"/>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9C3A300E-D3D2-470B-A0DC-7BA8D33B3DD6}"/>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3101FB49-91A5-4DFD-AB5F-E36749AF8459}"/>
              </a:ext>
            </a:extLst>
          </p:cNvPr>
          <p:cNvSpPr>
            <a:spLocks noGrp="1"/>
          </p:cNvSpPr>
          <p:nvPr>
            <p:ph type="dt" sz="half" idx="10"/>
          </p:nvPr>
        </p:nvSpPr>
        <p:spPr/>
        <p:txBody>
          <a:bodyPr/>
          <a:lstStyle/>
          <a:p>
            <a:fld id="{01927779-E2AE-43E6-8391-B2F456B23E20}" type="datetimeFigureOut">
              <a:rPr lang="nl-NL" smtClean="0"/>
              <a:t>24-4-2023</a:t>
            </a:fld>
            <a:endParaRPr lang="nl-NL"/>
          </a:p>
        </p:txBody>
      </p:sp>
      <p:sp>
        <p:nvSpPr>
          <p:cNvPr id="5" name="Tijdelijke aanduiding voor voettekst 4">
            <a:extLst>
              <a:ext uri="{FF2B5EF4-FFF2-40B4-BE49-F238E27FC236}">
                <a16:creationId xmlns:a16="http://schemas.microsoft.com/office/drawing/2014/main" id="{4E031D45-8D2A-45AB-8103-600C12315D8E}"/>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39C285D3-9F0C-4275-8BC7-CC0427211F2C}"/>
              </a:ext>
            </a:extLst>
          </p:cNvPr>
          <p:cNvSpPr>
            <a:spLocks noGrp="1"/>
          </p:cNvSpPr>
          <p:nvPr>
            <p:ph type="sldNum" sz="quarter" idx="12"/>
          </p:nvPr>
        </p:nvSpPr>
        <p:spPr/>
        <p:txBody>
          <a:bodyPr/>
          <a:lstStyle/>
          <a:p>
            <a:fld id="{25E3F0E5-C377-40A3-98CB-D18232C9A3B3}" type="slidenum">
              <a:rPr lang="nl-NL" smtClean="0"/>
              <a:t>‹#›</a:t>
            </a:fld>
            <a:endParaRPr lang="nl-NL"/>
          </a:p>
        </p:txBody>
      </p:sp>
    </p:spTree>
    <p:extLst>
      <p:ext uri="{BB962C8B-B14F-4D97-AF65-F5344CB8AC3E}">
        <p14:creationId xmlns:p14="http://schemas.microsoft.com/office/powerpoint/2010/main" val="37979793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43E8619-2285-4A07-8B4F-18D3EEE4DD90}"/>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8337F694-D4F4-453E-906C-A44026581CD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AFCC1D37-FA29-4101-95FF-5A79E850B558}"/>
              </a:ext>
            </a:extLst>
          </p:cNvPr>
          <p:cNvSpPr>
            <a:spLocks noGrp="1"/>
          </p:cNvSpPr>
          <p:nvPr>
            <p:ph type="dt" sz="half" idx="10"/>
          </p:nvPr>
        </p:nvSpPr>
        <p:spPr/>
        <p:txBody>
          <a:bodyPr/>
          <a:lstStyle/>
          <a:p>
            <a:fld id="{01927779-E2AE-43E6-8391-B2F456B23E20}" type="datetimeFigureOut">
              <a:rPr lang="nl-NL" smtClean="0"/>
              <a:t>24-4-2023</a:t>
            </a:fld>
            <a:endParaRPr lang="nl-NL"/>
          </a:p>
        </p:txBody>
      </p:sp>
      <p:sp>
        <p:nvSpPr>
          <p:cNvPr id="5" name="Tijdelijke aanduiding voor voettekst 4">
            <a:extLst>
              <a:ext uri="{FF2B5EF4-FFF2-40B4-BE49-F238E27FC236}">
                <a16:creationId xmlns:a16="http://schemas.microsoft.com/office/drawing/2014/main" id="{66E4C36F-9C4A-4431-89F8-66E09F888FE8}"/>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F3669D5A-8387-42F4-B15B-3991BF707FB2}"/>
              </a:ext>
            </a:extLst>
          </p:cNvPr>
          <p:cNvSpPr>
            <a:spLocks noGrp="1"/>
          </p:cNvSpPr>
          <p:nvPr>
            <p:ph type="sldNum" sz="quarter" idx="12"/>
          </p:nvPr>
        </p:nvSpPr>
        <p:spPr/>
        <p:txBody>
          <a:bodyPr/>
          <a:lstStyle/>
          <a:p>
            <a:fld id="{25E3F0E5-C377-40A3-98CB-D18232C9A3B3}" type="slidenum">
              <a:rPr lang="nl-NL" smtClean="0"/>
              <a:t>‹#›</a:t>
            </a:fld>
            <a:endParaRPr lang="nl-NL"/>
          </a:p>
        </p:txBody>
      </p:sp>
    </p:spTree>
    <p:extLst>
      <p:ext uri="{BB962C8B-B14F-4D97-AF65-F5344CB8AC3E}">
        <p14:creationId xmlns:p14="http://schemas.microsoft.com/office/powerpoint/2010/main" val="2998354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4595AE3-A71D-456A-B380-857720F0B405}"/>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2614A559-9ACF-49A0-9D4C-4BB1B3024623}"/>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7DD9EA53-4895-46B8-A777-86B9EC6D6A66}"/>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5F798559-3D3B-4247-A939-F237079D21E0}"/>
              </a:ext>
            </a:extLst>
          </p:cNvPr>
          <p:cNvSpPr>
            <a:spLocks noGrp="1"/>
          </p:cNvSpPr>
          <p:nvPr>
            <p:ph type="dt" sz="half" idx="10"/>
          </p:nvPr>
        </p:nvSpPr>
        <p:spPr/>
        <p:txBody>
          <a:bodyPr/>
          <a:lstStyle/>
          <a:p>
            <a:fld id="{01927779-E2AE-43E6-8391-B2F456B23E20}" type="datetimeFigureOut">
              <a:rPr lang="nl-NL" smtClean="0"/>
              <a:t>24-4-2023</a:t>
            </a:fld>
            <a:endParaRPr lang="nl-NL"/>
          </a:p>
        </p:txBody>
      </p:sp>
      <p:sp>
        <p:nvSpPr>
          <p:cNvPr id="6" name="Tijdelijke aanduiding voor voettekst 5">
            <a:extLst>
              <a:ext uri="{FF2B5EF4-FFF2-40B4-BE49-F238E27FC236}">
                <a16:creationId xmlns:a16="http://schemas.microsoft.com/office/drawing/2014/main" id="{EFE62BBF-E009-4540-BC29-0DF084762AC7}"/>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0DF08FD3-A344-41FD-B3CA-72E11F89AABE}"/>
              </a:ext>
            </a:extLst>
          </p:cNvPr>
          <p:cNvSpPr>
            <a:spLocks noGrp="1"/>
          </p:cNvSpPr>
          <p:nvPr>
            <p:ph type="sldNum" sz="quarter" idx="12"/>
          </p:nvPr>
        </p:nvSpPr>
        <p:spPr/>
        <p:txBody>
          <a:bodyPr/>
          <a:lstStyle/>
          <a:p>
            <a:fld id="{25E3F0E5-C377-40A3-98CB-D18232C9A3B3}" type="slidenum">
              <a:rPr lang="nl-NL" smtClean="0"/>
              <a:t>‹#›</a:t>
            </a:fld>
            <a:endParaRPr lang="nl-NL"/>
          </a:p>
        </p:txBody>
      </p:sp>
    </p:spTree>
    <p:extLst>
      <p:ext uri="{BB962C8B-B14F-4D97-AF65-F5344CB8AC3E}">
        <p14:creationId xmlns:p14="http://schemas.microsoft.com/office/powerpoint/2010/main" val="24042967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931E6DF-D01F-47CD-9542-1F966CA03651}"/>
              </a:ext>
            </a:extLst>
          </p:cNvPr>
          <p:cNvSpPr>
            <a:spLocks noGrp="1"/>
          </p:cNvSpPr>
          <p:nvPr>
            <p:ph type="title"/>
          </p:nvPr>
        </p:nvSpPr>
        <p:spPr>
          <a:xfrm>
            <a:off x="839788" y="365125"/>
            <a:ext cx="10515600" cy="1325563"/>
          </a:xfrm>
        </p:spPr>
        <p:txBody>
          <a:bodyPr/>
          <a:lstStyle/>
          <a:p>
            <a:r>
              <a:rPr lang="nl-NL"/>
              <a:t>Klik om stijl te bewerken</a:t>
            </a:r>
          </a:p>
        </p:txBody>
      </p:sp>
      <p:sp>
        <p:nvSpPr>
          <p:cNvPr id="3" name="Tijdelijke aanduiding voor tekst 2">
            <a:extLst>
              <a:ext uri="{FF2B5EF4-FFF2-40B4-BE49-F238E27FC236}">
                <a16:creationId xmlns:a16="http://schemas.microsoft.com/office/drawing/2014/main" id="{8E36AC70-5B4C-429C-B435-AF8718F645C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D27176F4-B666-443D-93C6-11539B2147A3}"/>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a:extLst>
              <a:ext uri="{FF2B5EF4-FFF2-40B4-BE49-F238E27FC236}">
                <a16:creationId xmlns:a16="http://schemas.microsoft.com/office/drawing/2014/main" id="{BE5D8B66-89D4-4AE9-A9A5-4235F92373A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21654F43-7EA8-40C2-AC52-BDC1323F87BE}"/>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B86E6AEC-C0EE-4B32-96A9-A0E53A1EBA06}"/>
              </a:ext>
            </a:extLst>
          </p:cNvPr>
          <p:cNvSpPr>
            <a:spLocks noGrp="1"/>
          </p:cNvSpPr>
          <p:nvPr>
            <p:ph type="dt" sz="half" idx="10"/>
          </p:nvPr>
        </p:nvSpPr>
        <p:spPr/>
        <p:txBody>
          <a:bodyPr/>
          <a:lstStyle/>
          <a:p>
            <a:fld id="{01927779-E2AE-43E6-8391-B2F456B23E20}" type="datetimeFigureOut">
              <a:rPr lang="nl-NL" smtClean="0"/>
              <a:t>24-4-2023</a:t>
            </a:fld>
            <a:endParaRPr lang="nl-NL"/>
          </a:p>
        </p:txBody>
      </p:sp>
      <p:sp>
        <p:nvSpPr>
          <p:cNvPr id="8" name="Tijdelijke aanduiding voor voettekst 7">
            <a:extLst>
              <a:ext uri="{FF2B5EF4-FFF2-40B4-BE49-F238E27FC236}">
                <a16:creationId xmlns:a16="http://schemas.microsoft.com/office/drawing/2014/main" id="{1788D989-43DE-4952-B199-3F2D32C013D2}"/>
              </a:ext>
            </a:extLst>
          </p:cNvPr>
          <p:cNvSpPr>
            <a:spLocks noGrp="1"/>
          </p:cNvSpPr>
          <p:nvPr>
            <p:ph type="ftr" sz="quarter" idx="11"/>
          </p:nvPr>
        </p:nvSpPr>
        <p:spPr/>
        <p:txBody>
          <a:bodyPr/>
          <a:lstStyle/>
          <a:p>
            <a:endParaRPr lang="nl-NL"/>
          </a:p>
        </p:txBody>
      </p:sp>
      <p:sp>
        <p:nvSpPr>
          <p:cNvPr id="9" name="Tijdelijke aanduiding voor dianummer 8">
            <a:extLst>
              <a:ext uri="{FF2B5EF4-FFF2-40B4-BE49-F238E27FC236}">
                <a16:creationId xmlns:a16="http://schemas.microsoft.com/office/drawing/2014/main" id="{66BFAB43-0D10-4282-A8A1-22664D98C6F3}"/>
              </a:ext>
            </a:extLst>
          </p:cNvPr>
          <p:cNvSpPr>
            <a:spLocks noGrp="1"/>
          </p:cNvSpPr>
          <p:nvPr>
            <p:ph type="sldNum" sz="quarter" idx="12"/>
          </p:nvPr>
        </p:nvSpPr>
        <p:spPr/>
        <p:txBody>
          <a:bodyPr/>
          <a:lstStyle/>
          <a:p>
            <a:fld id="{25E3F0E5-C377-40A3-98CB-D18232C9A3B3}" type="slidenum">
              <a:rPr lang="nl-NL" smtClean="0"/>
              <a:t>‹#›</a:t>
            </a:fld>
            <a:endParaRPr lang="nl-NL"/>
          </a:p>
        </p:txBody>
      </p:sp>
    </p:spTree>
    <p:extLst>
      <p:ext uri="{BB962C8B-B14F-4D97-AF65-F5344CB8AC3E}">
        <p14:creationId xmlns:p14="http://schemas.microsoft.com/office/powerpoint/2010/main" val="474347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CEDEC25-DFB5-4022-995C-212AB80A04C1}"/>
              </a:ext>
            </a:extLst>
          </p:cNvPr>
          <p:cNvSpPr>
            <a:spLocks noGrp="1"/>
          </p:cNvSpPr>
          <p:nvPr>
            <p:ph type="title"/>
          </p:nvPr>
        </p:nvSpPr>
        <p:spPr/>
        <p:txBody>
          <a:bodyPr/>
          <a:lstStyle/>
          <a:p>
            <a:r>
              <a:rPr lang="nl-NL"/>
              <a:t>Klik om stijl te bewerken</a:t>
            </a:r>
          </a:p>
        </p:txBody>
      </p:sp>
      <p:sp>
        <p:nvSpPr>
          <p:cNvPr id="3" name="Tijdelijke aanduiding voor datum 2">
            <a:extLst>
              <a:ext uri="{FF2B5EF4-FFF2-40B4-BE49-F238E27FC236}">
                <a16:creationId xmlns:a16="http://schemas.microsoft.com/office/drawing/2014/main" id="{15F78222-9C7D-46C0-ADA1-94943DF203F7}"/>
              </a:ext>
            </a:extLst>
          </p:cNvPr>
          <p:cNvSpPr>
            <a:spLocks noGrp="1"/>
          </p:cNvSpPr>
          <p:nvPr>
            <p:ph type="dt" sz="half" idx="10"/>
          </p:nvPr>
        </p:nvSpPr>
        <p:spPr/>
        <p:txBody>
          <a:bodyPr/>
          <a:lstStyle/>
          <a:p>
            <a:fld id="{01927779-E2AE-43E6-8391-B2F456B23E20}" type="datetimeFigureOut">
              <a:rPr lang="nl-NL" smtClean="0"/>
              <a:t>24-4-2023</a:t>
            </a:fld>
            <a:endParaRPr lang="nl-NL"/>
          </a:p>
        </p:txBody>
      </p:sp>
      <p:sp>
        <p:nvSpPr>
          <p:cNvPr id="4" name="Tijdelijke aanduiding voor voettekst 3">
            <a:extLst>
              <a:ext uri="{FF2B5EF4-FFF2-40B4-BE49-F238E27FC236}">
                <a16:creationId xmlns:a16="http://schemas.microsoft.com/office/drawing/2014/main" id="{28200F9E-7A4B-4E86-A2F9-9312B196C69E}"/>
              </a:ext>
            </a:extLst>
          </p:cNvPr>
          <p:cNvSpPr>
            <a:spLocks noGrp="1"/>
          </p:cNvSpPr>
          <p:nvPr>
            <p:ph type="ftr" sz="quarter" idx="11"/>
          </p:nvPr>
        </p:nvSpPr>
        <p:spPr/>
        <p:txBody>
          <a:bodyPr/>
          <a:lstStyle/>
          <a:p>
            <a:endParaRPr lang="nl-NL"/>
          </a:p>
        </p:txBody>
      </p:sp>
      <p:sp>
        <p:nvSpPr>
          <p:cNvPr id="5" name="Tijdelijke aanduiding voor dianummer 4">
            <a:extLst>
              <a:ext uri="{FF2B5EF4-FFF2-40B4-BE49-F238E27FC236}">
                <a16:creationId xmlns:a16="http://schemas.microsoft.com/office/drawing/2014/main" id="{07A34C4C-AA5D-48AF-A8ED-E368BC1F682D}"/>
              </a:ext>
            </a:extLst>
          </p:cNvPr>
          <p:cNvSpPr>
            <a:spLocks noGrp="1"/>
          </p:cNvSpPr>
          <p:nvPr>
            <p:ph type="sldNum" sz="quarter" idx="12"/>
          </p:nvPr>
        </p:nvSpPr>
        <p:spPr/>
        <p:txBody>
          <a:bodyPr/>
          <a:lstStyle/>
          <a:p>
            <a:fld id="{25E3F0E5-C377-40A3-98CB-D18232C9A3B3}" type="slidenum">
              <a:rPr lang="nl-NL" smtClean="0"/>
              <a:t>‹#›</a:t>
            </a:fld>
            <a:endParaRPr lang="nl-NL"/>
          </a:p>
        </p:txBody>
      </p:sp>
    </p:spTree>
    <p:extLst>
      <p:ext uri="{BB962C8B-B14F-4D97-AF65-F5344CB8AC3E}">
        <p14:creationId xmlns:p14="http://schemas.microsoft.com/office/powerpoint/2010/main" val="32810367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2529E663-A0FC-4AF4-8D0D-4EB03E0E28B4}"/>
              </a:ext>
            </a:extLst>
          </p:cNvPr>
          <p:cNvSpPr>
            <a:spLocks noGrp="1"/>
          </p:cNvSpPr>
          <p:nvPr>
            <p:ph type="dt" sz="half" idx="10"/>
          </p:nvPr>
        </p:nvSpPr>
        <p:spPr/>
        <p:txBody>
          <a:bodyPr/>
          <a:lstStyle/>
          <a:p>
            <a:fld id="{01927779-E2AE-43E6-8391-B2F456B23E20}" type="datetimeFigureOut">
              <a:rPr lang="nl-NL" smtClean="0"/>
              <a:t>24-4-2023</a:t>
            </a:fld>
            <a:endParaRPr lang="nl-NL"/>
          </a:p>
        </p:txBody>
      </p:sp>
      <p:sp>
        <p:nvSpPr>
          <p:cNvPr id="3" name="Tijdelijke aanduiding voor voettekst 2">
            <a:extLst>
              <a:ext uri="{FF2B5EF4-FFF2-40B4-BE49-F238E27FC236}">
                <a16:creationId xmlns:a16="http://schemas.microsoft.com/office/drawing/2014/main" id="{188B8E33-6008-45C3-8563-C4B2A24ABFDB}"/>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57D48350-655D-4BD4-9619-B81B751433F4}"/>
              </a:ext>
            </a:extLst>
          </p:cNvPr>
          <p:cNvSpPr>
            <a:spLocks noGrp="1"/>
          </p:cNvSpPr>
          <p:nvPr>
            <p:ph type="sldNum" sz="quarter" idx="12"/>
          </p:nvPr>
        </p:nvSpPr>
        <p:spPr/>
        <p:txBody>
          <a:bodyPr/>
          <a:lstStyle/>
          <a:p>
            <a:fld id="{25E3F0E5-C377-40A3-98CB-D18232C9A3B3}" type="slidenum">
              <a:rPr lang="nl-NL" smtClean="0"/>
              <a:t>‹#›</a:t>
            </a:fld>
            <a:endParaRPr lang="nl-NL"/>
          </a:p>
        </p:txBody>
      </p:sp>
    </p:spTree>
    <p:extLst>
      <p:ext uri="{BB962C8B-B14F-4D97-AF65-F5344CB8AC3E}">
        <p14:creationId xmlns:p14="http://schemas.microsoft.com/office/powerpoint/2010/main" val="19653091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8A1D9D3-AB51-4E80-8BEB-E8C88D24EE9E}"/>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inhoud 2">
            <a:extLst>
              <a:ext uri="{FF2B5EF4-FFF2-40B4-BE49-F238E27FC236}">
                <a16:creationId xmlns:a16="http://schemas.microsoft.com/office/drawing/2014/main" id="{070B8222-A61F-4C9A-BA26-D2A086A8134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5DB6B303-8E69-4A4B-89CC-E89BDF03504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AE7FFAC0-BC7F-49CA-A546-9EFFC0412BEB}"/>
              </a:ext>
            </a:extLst>
          </p:cNvPr>
          <p:cNvSpPr>
            <a:spLocks noGrp="1"/>
          </p:cNvSpPr>
          <p:nvPr>
            <p:ph type="dt" sz="half" idx="10"/>
          </p:nvPr>
        </p:nvSpPr>
        <p:spPr/>
        <p:txBody>
          <a:bodyPr/>
          <a:lstStyle/>
          <a:p>
            <a:fld id="{01927779-E2AE-43E6-8391-B2F456B23E20}" type="datetimeFigureOut">
              <a:rPr lang="nl-NL" smtClean="0"/>
              <a:t>24-4-2023</a:t>
            </a:fld>
            <a:endParaRPr lang="nl-NL"/>
          </a:p>
        </p:txBody>
      </p:sp>
      <p:sp>
        <p:nvSpPr>
          <p:cNvPr id="6" name="Tijdelijke aanduiding voor voettekst 5">
            <a:extLst>
              <a:ext uri="{FF2B5EF4-FFF2-40B4-BE49-F238E27FC236}">
                <a16:creationId xmlns:a16="http://schemas.microsoft.com/office/drawing/2014/main" id="{12595267-CA22-4F0B-8F54-867E46B9ADF8}"/>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2CAC8008-F519-4FF0-8B51-5D8311B1DF7A}"/>
              </a:ext>
            </a:extLst>
          </p:cNvPr>
          <p:cNvSpPr>
            <a:spLocks noGrp="1"/>
          </p:cNvSpPr>
          <p:nvPr>
            <p:ph type="sldNum" sz="quarter" idx="12"/>
          </p:nvPr>
        </p:nvSpPr>
        <p:spPr/>
        <p:txBody>
          <a:bodyPr/>
          <a:lstStyle/>
          <a:p>
            <a:fld id="{25E3F0E5-C377-40A3-98CB-D18232C9A3B3}" type="slidenum">
              <a:rPr lang="nl-NL" smtClean="0"/>
              <a:t>‹#›</a:t>
            </a:fld>
            <a:endParaRPr lang="nl-NL"/>
          </a:p>
        </p:txBody>
      </p:sp>
    </p:spTree>
    <p:extLst>
      <p:ext uri="{BB962C8B-B14F-4D97-AF65-F5344CB8AC3E}">
        <p14:creationId xmlns:p14="http://schemas.microsoft.com/office/powerpoint/2010/main" val="34752584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F96103D-4168-4823-94CD-835703B4B2BD}"/>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afbeelding 2">
            <a:extLst>
              <a:ext uri="{FF2B5EF4-FFF2-40B4-BE49-F238E27FC236}">
                <a16:creationId xmlns:a16="http://schemas.microsoft.com/office/drawing/2014/main" id="{A0408932-845C-47D9-8262-90EE11AA90B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a:extLst>
              <a:ext uri="{FF2B5EF4-FFF2-40B4-BE49-F238E27FC236}">
                <a16:creationId xmlns:a16="http://schemas.microsoft.com/office/drawing/2014/main" id="{847EFFD9-2BAD-4435-993B-2534CB81835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42E9FE98-3FE3-45F1-9244-0712B61EA80C}"/>
              </a:ext>
            </a:extLst>
          </p:cNvPr>
          <p:cNvSpPr>
            <a:spLocks noGrp="1"/>
          </p:cNvSpPr>
          <p:nvPr>
            <p:ph type="dt" sz="half" idx="10"/>
          </p:nvPr>
        </p:nvSpPr>
        <p:spPr/>
        <p:txBody>
          <a:bodyPr/>
          <a:lstStyle/>
          <a:p>
            <a:fld id="{01927779-E2AE-43E6-8391-B2F456B23E20}" type="datetimeFigureOut">
              <a:rPr lang="nl-NL" smtClean="0"/>
              <a:t>24-4-2023</a:t>
            </a:fld>
            <a:endParaRPr lang="nl-NL"/>
          </a:p>
        </p:txBody>
      </p:sp>
      <p:sp>
        <p:nvSpPr>
          <p:cNvPr id="6" name="Tijdelijke aanduiding voor voettekst 5">
            <a:extLst>
              <a:ext uri="{FF2B5EF4-FFF2-40B4-BE49-F238E27FC236}">
                <a16:creationId xmlns:a16="http://schemas.microsoft.com/office/drawing/2014/main" id="{DDC8824D-8BE2-4A7D-A30A-9E5E0912BDE4}"/>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17C9CDFA-418E-418A-BF9A-98FADDB6BCBA}"/>
              </a:ext>
            </a:extLst>
          </p:cNvPr>
          <p:cNvSpPr>
            <a:spLocks noGrp="1"/>
          </p:cNvSpPr>
          <p:nvPr>
            <p:ph type="sldNum" sz="quarter" idx="12"/>
          </p:nvPr>
        </p:nvSpPr>
        <p:spPr/>
        <p:txBody>
          <a:bodyPr/>
          <a:lstStyle/>
          <a:p>
            <a:fld id="{25E3F0E5-C377-40A3-98CB-D18232C9A3B3}" type="slidenum">
              <a:rPr lang="nl-NL" smtClean="0"/>
              <a:t>‹#›</a:t>
            </a:fld>
            <a:endParaRPr lang="nl-NL"/>
          </a:p>
        </p:txBody>
      </p:sp>
    </p:spTree>
    <p:extLst>
      <p:ext uri="{BB962C8B-B14F-4D97-AF65-F5344CB8AC3E}">
        <p14:creationId xmlns:p14="http://schemas.microsoft.com/office/powerpoint/2010/main" val="33511348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4ABB35AE-B183-42A0-966E-58871330109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BF85EC7A-1293-4C46-912A-BF8F354CAD3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D5E0E25F-88BA-4513-84BD-CD51C49B8BA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1927779-E2AE-43E6-8391-B2F456B23E20}" type="datetimeFigureOut">
              <a:rPr lang="nl-NL" smtClean="0"/>
              <a:t>24-4-2023</a:t>
            </a:fld>
            <a:endParaRPr lang="nl-NL"/>
          </a:p>
        </p:txBody>
      </p:sp>
      <p:sp>
        <p:nvSpPr>
          <p:cNvPr id="5" name="Tijdelijke aanduiding voor voettekst 4">
            <a:extLst>
              <a:ext uri="{FF2B5EF4-FFF2-40B4-BE49-F238E27FC236}">
                <a16:creationId xmlns:a16="http://schemas.microsoft.com/office/drawing/2014/main" id="{A6849BB5-78E3-4CCE-88B0-1DBA7E82F37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a:extLst>
              <a:ext uri="{FF2B5EF4-FFF2-40B4-BE49-F238E27FC236}">
                <a16:creationId xmlns:a16="http://schemas.microsoft.com/office/drawing/2014/main" id="{656BF1FA-5B35-4373-9488-99DAA72ED4F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5E3F0E5-C377-40A3-98CB-D18232C9A3B3}" type="slidenum">
              <a:rPr lang="nl-NL" smtClean="0"/>
              <a:t>‹#›</a:t>
            </a:fld>
            <a:endParaRPr lang="nl-NL"/>
          </a:p>
        </p:txBody>
      </p:sp>
    </p:spTree>
    <p:extLst>
      <p:ext uri="{BB962C8B-B14F-4D97-AF65-F5344CB8AC3E}">
        <p14:creationId xmlns:p14="http://schemas.microsoft.com/office/powerpoint/2010/main" val="34692922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6.emf"/><Relationship Id="rId3" Type="http://schemas.openxmlformats.org/officeDocument/2006/relationships/image" Target="../media/image1.emf"/><Relationship Id="rId7" Type="http://schemas.openxmlformats.org/officeDocument/2006/relationships/image" Target="../media/image5.emf"/><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emf"/><Relationship Id="rId5" Type="http://schemas.openxmlformats.org/officeDocument/2006/relationships/image" Target="../media/image3.emf"/><Relationship Id="rId4" Type="http://schemas.openxmlformats.org/officeDocument/2006/relationships/image" Target="../media/image2.emf"/><Relationship Id="rId9" Type="http://schemas.openxmlformats.org/officeDocument/2006/relationships/image" Target="../media/image7.png"/></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27DC33B-547B-43DB-B6D3-C178637C33AA}"/>
              </a:ext>
            </a:extLst>
          </p:cNvPr>
          <p:cNvSpPr>
            <a:spLocks noGrp="1"/>
          </p:cNvSpPr>
          <p:nvPr>
            <p:ph type="ctrTitle"/>
          </p:nvPr>
        </p:nvSpPr>
        <p:spPr/>
        <p:txBody>
          <a:bodyPr/>
          <a:lstStyle/>
          <a:p>
            <a:r>
              <a:rPr lang="nl-NL" dirty="0"/>
              <a:t>Project Start Architectuur</a:t>
            </a:r>
          </a:p>
        </p:txBody>
      </p:sp>
      <p:sp>
        <p:nvSpPr>
          <p:cNvPr id="3" name="Ondertitel 2">
            <a:extLst>
              <a:ext uri="{FF2B5EF4-FFF2-40B4-BE49-F238E27FC236}">
                <a16:creationId xmlns:a16="http://schemas.microsoft.com/office/drawing/2014/main" id="{86A0A6D8-E74B-46B8-9A97-03EEB2ABF7AF}"/>
              </a:ext>
            </a:extLst>
          </p:cNvPr>
          <p:cNvSpPr>
            <a:spLocks noGrp="1"/>
          </p:cNvSpPr>
          <p:nvPr>
            <p:ph type="subTitle" idx="1"/>
          </p:nvPr>
        </p:nvSpPr>
        <p:spPr/>
        <p:txBody>
          <a:bodyPr/>
          <a:lstStyle/>
          <a:p>
            <a:r>
              <a:rPr lang="nl-NL" dirty="0"/>
              <a:t>Belastingen</a:t>
            </a:r>
          </a:p>
        </p:txBody>
      </p:sp>
    </p:spTree>
    <p:extLst>
      <p:ext uri="{BB962C8B-B14F-4D97-AF65-F5344CB8AC3E}">
        <p14:creationId xmlns:p14="http://schemas.microsoft.com/office/powerpoint/2010/main" val="6174756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hthoek 11">
            <a:extLst>
              <a:ext uri="{FF2B5EF4-FFF2-40B4-BE49-F238E27FC236}">
                <a16:creationId xmlns:a16="http://schemas.microsoft.com/office/drawing/2014/main" id="{1EC43B06-CA46-41E0-9602-730A8BBAF5FB}"/>
              </a:ext>
            </a:extLst>
          </p:cNvPr>
          <p:cNvSpPr/>
          <p:nvPr/>
        </p:nvSpPr>
        <p:spPr>
          <a:xfrm>
            <a:off x="2" y="1572527"/>
            <a:ext cx="4021582" cy="5285473"/>
          </a:xfrm>
          <a:prstGeom prst="rect">
            <a:avLst/>
          </a:prstGeom>
          <a:solidFill>
            <a:schemeClr val="bg1">
              <a:lumMod val="85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 name="Tekstvak 9">
            <a:extLst>
              <a:ext uri="{FF2B5EF4-FFF2-40B4-BE49-F238E27FC236}">
                <a16:creationId xmlns:a16="http://schemas.microsoft.com/office/drawing/2014/main" id="{B9700472-762D-43C5-ADA1-29438FEFA432}"/>
              </a:ext>
            </a:extLst>
          </p:cNvPr>
          <p:cNvSpPr txBox="1"/>
          <p:nvPr/>
        </p:nvSpPr>
        <p:spPr>
          <a:xfrm>
            <a:off x="243612" y="1776713"/>
            <a:ext cx="3467254" cy="938719"/>
          </a:xfrm>
          <a:prstGeom prst="rect">
            <a:avLst/>
          </a:prstGeom>
          <a:noFill/>
        </p:spPr>
        <p:txBody>
          <a:bodyPr wrap="square">
            <a:spAutoFit/>
          </a:bodyPr>
          <a:lstStyle/>
          <a:p>
            <a:r>
              <a:rPr lang="nl-NL" sz="1100" dirty="0"/>
              <a:t>Een overzicht van de producten en diensten die behandeld worden door Belastingen. Deze zijn afgezet tegen de gebruikte kanalen waarover deze producten en diensten (kunnen) worden geleverd.</a:t>
            </a:r>
          </a:p>
          <a:p>
            <a:endParaRPr lang="nl-NL" sz="1100" dirty="0"/>
          </a:p>
        </p:txBody>
      </p:sp>
      <p:sp>
        <p:nvSpPr>
          <p:cNvPr id="9" name="Rechthoek 8">
            <a:extLst>
              <a:ext uri="{FF2B5EF4-FFF2-40B4-BE49-F238E27FC236}">
                <a16:creationId xmlns:a16="http://schemas.microsoft.com/office/drawing/2014/main" id="{314367C9-C62E-4A41-AA1A-61E589744044}"/>
              </a:ext>
            </a:extLst>
          </p:cNvPr>
          <p:cNvSpPr/>
          <p:nvPr/>
        </p:nvSpPr>
        <p:spPr>
          <a:xfrm>
            <a:off x="0" y="0"/>
            <a:ext cx="4021584" cy="1572527"/>
          </a:xfrm>
          <a:prstGeom prst="rect">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1" name="Titel 4">
            <a:extLst>
              <a:ext uri="{FF2B5EF4-FFF2-40B4-BE49-F238E27FC236}">
                <a16:creationId xmlns:a16="http://schemas.microsoft.com/office/drawing/2014/main" id="{1A53D356-DF8B-4D0A-ACF4-1805C273145D}"/>
              </a:ext>
            </a:extLst>
          </p:cNvPr>
          <p:cNvSpPr>
            <a:spLocks noGrp="1"/>
          </p:cNvSpPr>
          <p:nvPr>
            <p:ph type="title"/>
          </p:nvPr>
        </p:nvSpPr>
        <p:spPr>
          <a:xfrm>
            <a:off x="314325" y="365125"/>
            <a:ext cx="3329940" cy="433865"/>
          </a:xfrm>
        </p:spPr>
        <p:txBody>
          <a:bodyPr>
            <a:normAutofit/>
          </a:bodyPr>
          <a:lstStyle/>
          <a:p>
            <a:r>
              <a:rPr lang="nl-NL" sz="2400" b="1" dirty="0">
                <a:solidFill>
                  <a:schemeClr val="accent1">
                    <a:lumMod val="20000"/>
                    <a:lumOff val="80000"/>
                  </a:schemeClr>
                </a:solidFill>
                <a:effectLst/>
                <a:latin typeface="Calibri" panose="020F0502020204030204" pitchFamily="34" charset="0"/>
                <a:ea typeface="Times New Roman" panose="02020603050405020304" pitchFamily="18" charset="0"/>
                <a:cs typeface="Times New Roman" panose="02020603050405020304" pitchFamily="18" charset="0"/>
              </a:rPr>
              <a:t>Producten &amp; Diensten</a:t>
            </a:r>
            <a:endParaRPr lang="nl-NL" sz="5400" dirty="0">
              <a:solidFill>
                <a:schemeClr val="accent1">
                  <a:lumMod val="20000"/>
                  <a:lumOff val="80000"/>
                </a:schemeClr>
              </a:solidFill>
            </a:endParaRPr>
          </a:p>
        </p:txBody>
      </p:sp>
      <p:pic>
        <p:nvPicPr>
          <p:cNvPr id="2" name="Afbeelding 1">
            <a:extLst>
              <a:ext uri="{FF2B5EF4-FFF2-40B4-BE49-F238E27FC236}">
                <a16:creationId xmlns:a16="http://schemas.microsoft.com/office/drawing/2014/main" id="{BFD59439-861A-4AE5-BA12-F73411F87376}"/>
              </a:ext>
            </a:extLst>
          </p:cNvPr>
          <p:cNvPicPr>
            <a:picLocks noChangeAspect="1"/>
          </p:cNvPicPr>
          <p:nvPr/>
        </p:nvPicPr>
        <p:blipFill>
          <a:blip r:embed="rId2"/>
          <a:stretch>
            <a:fillRect/>
          </a:stretch>
        </p:blipFill>
        <p:spPr>
          <a:xfrm>
            <a:off x="4074850" y="62144"/>
            <a:ext cx="7873538" cy="6658252"/>
          </a:xfrm>
          <a:prstGeom prst="rect">
            <a:avLst/>
          </a:prstGeom>
        </p:spPr>
      </p:pic>
    </p:spTree>
    <p:extLst>
      <p:ext uri="{BB962C8B-B14F-4D97-AF65-F5344CB8AC3E}">
        <p14:creationId xmlns:p14="http://schemas.microsoft.com/office/powerpoint/2010/main" val="8204080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hthoek 11">
            <a:extLst>
              <a:ext uri="{FF2B5EF4-FFF2-40B4-BE49-F238E27FC236}">
                <a16:creationId xmlns:a16="http://schemas.microsoft.com/office/drawing/2014/main" id="{1EC43B06-CA46-41E0-9602-730A8BBAF5FB}"/>
              </a:ext>
            </a:extLst>
          </p:cNvPr>
          <p:cNvSpPr/>
          <p:nvPr/>
        </p:nvSpPr>
        <p:spPr>
          <a:xfrm>
            <a:off x="2" y="1572527"/>
            <a:ext cx="4021582" cy="5285473"/>
          </a:xfrm>
          <a:prstGeom prst="rect">
            <a:avLst/>
          </a:prstGeom>
          <a:solidFill>
            <a:schemeClr val="bg1">
              <a:lumMod val="85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 name="Tekstvak 9">
            <a:extLst>
              <a:ext uri="{FF2B5EF4-FFF2-40B4-BE49-F238E27FC236}">
                <a16:creationId xmlns:a16="http://schemas.microsoft.com/office/drawing/2014/main" id="{B9700472-762D-43C5-ADA1-29438FEFA432}"/>
              </a:ext>
            </a:extLst>
          </p:cNvPr>
          <p:cNvSpPr txBox="1"/>
          <p:nvPr/>
        </p:nvSpPr>
        <p:spPr>
          <a:xfrm>
            <a:off x="243612" y="1776713"/>
            <a:ext cx="3467254" cy="1107996"/>
          </a:xfrm>
          <a:prstGeom prst="rect">
            <a:avLst/>
          </a:prstGeom>
          <a:noFill/>
        </p:spPr>
        <p:txBody>
          <a:bodyPr wrap="square">
            <a:spAutoFit/>
          </a:bodyPr>
          <a:lstStyle/>
          <a:p>
            <a:r>
              <a:rPr lang="nl-NL" sz="1100" dirty="0"/>
              <a:t>Een overzicht van de producten en diensten die behandeld worden door Belastingen. Deze zijn afgezet tegen het eigenaarschap. Tegelijkertijd wordt inzicht gegeven welke VNG Service modules passen bij de afhandeling van een product of dienst.</a:t>
            </a:r>
          </a:p>
          <a:p>
            <a:endParaRPr lang="nl-NL" sz="1100" dirty="0"/>
          </a:p>
        </p:txBody>
      </p:sp>
      <p:sp>
        <p:nvSpPr>
          <p:cNvPr id="9" name="Rechthoek 8">
            <a:extLst>
              <a:ext uri="{FF2B5EF4-FFF2-40B4-BE49-F238E27FC236}">
                <a16:creationId xmlns:a16="http://schemas.microsoft.com/office/drawing/2014/main" id="{314367C9-C62E-4A41-AA1A-61E589744044}"/>
              </a:ext>
            </a:extLst>
          </p:cNvPr>
          <p:cNvSpPr/>
          <p:nvPr/>
        </p:nvSpPr>
        <p:spPr>
          <a:xfrm>
            <a:off x="0" y="0"/>
            <a:ext cx="4021584" cy="1572527"/>
          </a:xfrm>
          <a:prstGeom prst="rect">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1" name="Titel 4">
            <a:extLst>
              <a:ext uri="{FF2B5EF4-FFF2-40B4-BE49-F238E27FC236}">
                <a16:creationId xmlns:a16="http://schemas.microsoft.com/office/drawing/2014/main" id="{1A53D356-DF8B-4D0A-ACF4-1805C273145D}"/>
              </a:ext>
            </a:extLst>
          </p:cNvPr>
          <p:cNvSpPr>
            <a:spLocks noGrp="1"/>
          </p:cNvSpPr>
          <p:nvPr>
            <p:ph type="title"/>
          </p:nvPr>
        </p:nvSpPr>
        <p:spPr>
          <a:xfrm>
            <a:off x="314325" y="365125"/>
            <a:ext cx="3329940" cy="433865"/>
          </a:xfrm>
        </p:spPr>
        <p:txBody>
          <a:bodyPr>
            <a:normAutofit/>
          </a:bodyPr>
          <a:lstStyle/>
          <a:p>
            <a:r>
              <a:rPr lang="nl-NL" sz="2400" b="1" dirty="0">
                <a:solidFill>
                  <a:schemeClr val="accent1">
                    <a:lumMod val="20000"/>
                    <a:lumOff val="80000"/>
                  </a:schemeClr>
                </a:solidFill>
                <a:effectLst/>
                <a:latin typeface="Calibri" panose="020F0502020204030204" pitchFamily="34" charset="0"/>
                <a:ea typeface="Times New Roman" panose="02020603050405020304" pitchFamily="18" charset="0"/>
                <a:cs typeface="Times New Roman" panose="02020603050405020304" pitchFamily="18" charset="0"/>
              </a:rPr>
              <a:t>Producten &amp; Diensten</a:t>
            </a:r>
            <a:endParaRPr lang="nl-NL" sz="5400" dirty="0">
              <a:solidFill>
                <a:schemeClr val="accent1">
                  <a:lumMod val="20000"/>
                  <a:lumOff val="80000"/>
                </a:schemeClr>
              </a:solidFill>
            </a:endParaRPr>
          </a:p>
        </p:txBody>
      </p:sp>
      <p:pic>
        <p:nvPicPr>
          <p:cNvPr id="3" name="Afbeelding 2">
            <a:extLst>
              <a:ext uri="{FF2B5EF4-FFF2-40B4-BE49-F238E27FC236}">
                <a16:creationId xmlns:a16="http://schemas.microsoft.com/office/drawing/2014/main" id="{840034D7-4577-4E07-9694-18310B10CD35}"/>
              </a:ext>
            </a:extLst>
          </p:cNvPr>
          <p:cNvPicPr>
            <a:picLocks noChangeAspect="1"/>
          </p:cNvPicPr>
          <p:nvPr/>
        </p:nvPicPr>
        <p:blipFill>
          <a:blip r:embed="rId2"/>
          <a:stretch>
            <a:fillRect/>
          </a:stretch>
        </p:blipFill>
        <p:spPr>
          <a:xfrm>
            <a:off x="4120913" y="63527"/>
            <a:ext cx="7970473" cy="6683502"/>
          </a:xfrm>
          <a:prstGeom prst="rect">
            <a:avLst/>
          </a:prstGeom>
        </p:spPr>
      </p:pic>
    </p:spTree>
    <p:extLst>
      <p:ext uri="{BB962C8B-B14F-4D97-AF65-F5344CB8AC3E}">
        <p14:creationId xmlns:p14="http://schemas.microsoft.com/office/powerpoint/2010/main" val="36667492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hthoek 11">
            <a:extLst>
              <a:ext uri="{FF2B5EF4-FFF2-40B4-BE49-F238E27FC236}">
                <a16:creationId xmlns:a16="http://schemas.microsoft.com/office/drawing/2014/main" id="{1EC43B06-CA46-41E0-9602-730A8BBAF5FB}"/>
              </a:ext>
            </a:extLst>
          </p:cNvPr>
          <p:cNvSpPr/>
          <p:nvPr/>
        </p:nvSpPr>
        <p:spPr>
          <a:xfrm>
            <a:off x="3958590" y="-1"/>
            <a:ext cx="8233410" cy="1572527"/>
          </a:xfrm>
          <a:prstGeom prst="rect">
            <a:avLst/>
          </a:prstGeom>
          <a:solidFill>
            <a:schemeClr val="bg1">
              <a:lumMod val="85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 name="Tekstvak 9">
            <a:extLst>
              <a:ext uri="{FF2B5EF4-FFF2-40B4-BE49-F238E27FC236}">
                <a16:creationId xmlns:a16="http://schemas.microsoft.com/office/drawing/2014/main" id="{B9700472-762D-43C5-ADA1-29438FEFA432}"/>
              </a:ext>
            </a:extLst>
          </p:cNvPr>
          <p:cNvSpPr txBox="1"/>
          <p:nvPr/>
        </p:nvSpPr>
        <p:spPr>
          <a:xfrm>
            <a:off x="4211931" y="151170"/>
            <a:ext cx="3467254" cy="430887"/>
          </a:xfrm>
          <a:prstGeom prst="rect">
            <a:avLst/>
          </a:prstGeom>
          <a:noFill/>
        </p:spPr>
        <p:txBody>
          <a:bodyPr wrap="square">
            <a:spAutoFit/>
          </a:bodyPr>
          <a:lstStyle/>
          <a:p>
            <a:r>
              <a:rPr lang="nl-NL" sz="1100" dirty="0"/>
              <a:t>Kaders en richtlijnen</a:t>
            </a:r>
          </a:p>
          <a:p>
            <a:endParaRPr lang="nl-NL" sz="1100" dirty="0"/>
          </a:p>
        </p:txBody>
      </p:sp>
      <p:sp>
        <p:nvSpPr>
          <p:cNvPr id="9" name="Rechthoek 8">
            <a:extLst>
              <a:ext uri="{FF2B5EF4-FFF2-40B4-BE49-F238E27FC236}">
                <a16:creationId xmlns:a16="http://schemas.microsoft.com/office/drawing/2014/main" id="{314367C9-C62E-4A41-AA1A-61E589744044}"/>
              </a:ext>
            </a:extLst>
          </p:cNvPr>
          <p:cNvSpPr/>
          <p:nvPr/>
        </p:nvSpPr>
        <p:spPr>
          <a:xfrm>
            <a:off x="0" y="0"/>
            <a:ext cx="4021584" cy="1572527"/>
          </a:xfrm>
          <a:prstGeom prst="rect">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1" name="Titel 4">
            <a:extLst>
              <a:ext uri="{FF2B5EF4-FFF2-40B4-BE49-F238E27FC236}">
                <a16:creationId xmlns:a16="http://schemas.microsoft.com/office/drawing/2014/main" id="{1A53D356-DF8B-4D0A-ACF4-1805C273145D}"/>
              </a:ext>
            </a:extLst>
          </p:cNvPr>
          <p:cNvSpPr>
            <a:spLocks noGrp="1"/>
          </p:cNvSpPr>
          <p:nvPr>
            <p:ph type="title"/>
          </p:nvPr>
        </p:nvSpPr>
        <p:spPr>
          <a:xfrm>
            <a:off x="314325" y="365125"/>
            <a:ext cx="3329940" cy="433865"/>
          </a:xfrm>
        </p:spPr>
        <p:txBody>
          <a:bodyPr>
            <a:normAutofit fontScale="90000"/>
          </a:bodyPr>
          <a:lstStyle/>
          <a:p>
            <a:r>
              <a:rPr lang="nl-NL" sz="2400" b="1" dirty="0">
                <a:solidFill>
                  <a:schemeClr val="accent1">
                    <a:lumMod val="20000"/>
                    <a:lumOff val="80000"/>
                  </a:schemeClr>
                </a:solidFill>
                <a:effectLst/>
                <a:latin typeface="Calibri" panose="020F0502020204030204" pitchFamily="34" charset="0"/>
                <a:ea typeface="Times New Roman" panose="02020603050405020304" pitchFamily="18" charset="0"/>
                <a:cs typeface="Times New Roman" panose="02020603050405020304" pitchFamily="18" charset="0"/>
              </a:rPr>
              <a:t>KADERS – Producten en diensten</a:t>
            </a:r>
            <a:endParaRPr lang="nl-NL" sz="5400" dirty="0">
              <a:solidFill>
                <a:schemeClr val="accent1">
                  <a:lumMod val="20000"/>
                  <a:lumOff val="80000"/>
                </a:schemeClr>
              </a:solidFill>
            </a:endParaRPr>
          </a:p>
        </p:txBody>
      </p:sp>
      <p:graphicFrame>
        <p:nvGraphicFramePr>
          <p:cNvPr id="3" name="Tabel 2">
            <a:extLst>
              <a:ext uri="{FF2B5EF4-FFF2-40B4-BE49-F238E27FC236}">
                <a16:creationId xmlns:a16="http://schemas.microsoft.com/office/drawing/2014/main" id="{375688B0-8D23-471F-87D2-93016974829C}"/>
              </a:ext>
            </a:extLst>
          </p:cNvPr>
          <p:cNvGraphicFramePr>
            <a:graphicFrameLocks noGrp="1"/>
          </p:cNvGraphicFramePr>
          <p:nvPr>
            <p:extLst>
              <p:ext uri="{D42A27DB-BD31-4B8C-83A1-F6EECF244321}">
                <p14:modId xmlns:p14="http://schemas.microsoft.com/office/powerpoint/2010/main" val="1580608983"/>
              </p:ext>
            </p:extLst>
          </p:nvPr>
        </p:nvGraphicFramePr>
        <p:xfrm>
          <a:off x="0" y="1937651"/>
          <a:ext cx="12192001" cy="2139906"/>
        </p:xfrm>
        <a:graphic>
          <a:graphicData uri="http://schemas.openxmlformats.org/drawingml/2006/table">
            <a:tbl>
              <a:tblPr firstRow="1" firstCol="1" bandRow="1">
                <a:tableStyleId>{5C22544A-7EE6-4342-B048-85BDC9FD1C3A}</a:tableStyleId>
              </a:tblPr>
              <a:tblGrid>
                <a:gridCol w="871819">
                  <a:extLst>
                    <a:ext uri="{9D8B030D-6E8A-4147-A177-3AD203B41FA5}">
                      <a16:colId xmlns:a16="http://schemas.microsoft.com/office/drawing/2014/main" val="1883665485"/>
                    </a:ext>
                  </a:extLst>
                </a:gridCol>
                <a:gridCol w="3126706">
                  <a:extLst>
                    <a:ext uri="{9D8B030D-6E8A-4147-A177-3AD203B41FA5}">
                      <a16:colId xmlns:a16="http://schemas.microsoft.com/office/drawing/2014/main" val="1495207447"/>
                    </a:ext>
                  </a:extLst>
                </a:gridCol>
                <a:gridCol w="4768092">
                  <a:extLst>
                    <a:ext uri="{9D8B030D-6E8A-4147-A177-3AD203B41FA5}">
                      <a16:colId xmlns:a16="http://schemas.microsoft.com/office/drawing/2014/main" val="3727955887"/>
                    </a:ext>
                  </a:extLst>
                </a:gridCol>
                <a:gridCol w="3425384">
                  <a:extLst>
                    <a:ext uri="{9D8B030D-6E8A-4147-A177-3AD203B41FA5}">
                      <a16:colId xmlns:a16="http://schemas.microsoft.com/office/drawing/2014/main" val="928764518"/>
                    </a:ext>
                  </a:extLst>
                </a:gridCol>
              </a:tblGrid>
              <a:tr h="562816">
                <a:tc>
                  <a:txBody>
                    <a:bodyPr/>
                    <a:lstStyle/>
                    <a:p>
                      <a:pPr>
                        <a:lnSpc>
                          <a:spcPts val="1200"/>
                        </a:lnSpc>
                      </a:pPr>
                      <a:endParaRPr lang="nl-NL" sz="1400" dirty="0">
                        <a:effectLst/>
                      </a:endParaRPr>
                    </a:p>
                    <a:p>
                      <a:pPr>
                        <a:lnSpc>
                          <a:spcPts val="1200"/>
                        </a:lnSpc>
                      </a:pPr>
                      <a:r>
                        <a:rPr lang="nl-NL" sz="1400" dirty="0">
                          <a:effectLst/>
                        </a:rPr>
                        <a:t>#</a:t>
                      </a:r>
                      <a:endParaRPr lang="nl-NL"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solidFill>
                      <a:schemeClr val="tx1">
                        <a:lumMod val="65000"/>
                        <a:lumOff val="35000"/>
                      </a:schemeClr>
                    </a:solidFill>
                  </a:tcPr>
                </a:tc>
                <a:tc>
                  <a:txBody>
                    <a:bodyPr/>
                    <a:lstStyle/>
                    <a:p>
                      <a:pPr>
                        <a:lnSpc>
                          <a:spcPts val="1200"/>
                        </a:lnSpc>
                      </a:pPr>
                      <a:endParaRPr lang="nl-NL" sz="1400" dirty="0">
                        <a:effectLst/>
                      </a:endParaRPr>
                    </a:p>
                    <a:p>
                      <a:pPr>
                        <a:lnSpc>
                          <a:spcPts val="1200"/>
                        </a:lnSpc>
                      </a:pPr>
                      <a:r>
                        <a:rPr lang="nl-NL" sz="1400" dirty="0">
                          <a:effectLst/>
                        </a:rPr>
                        <a:t>Kader</a:t>
                      </a:r>
                      <a:endParaRPr lang="nl-NL"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solidFill>
                      <a:schemeClr val="tx1">
                        <a:lumMod val="65000"/>
                        <a:lumOff val="35000"/>
                      </a:schemeClr>
                    </a:solidFill>
                  </a:tcPr>
                </a:tc>
                <a:tc>
                  <a:txBody>
                    <a:bodyPr/>
                    <a:lstStyle/>
                    <a:p>
                      <a:pPr>
                        <a:lnSpc>
                          <a:spcPts val="1200"/>
                        </a:lnSpc>
                      </a:pPr>
                      <a:endParaRPr lang="nl-NL" sz="1400" dirty="0">
                        <a:effectLst/>
                      </a:endParaRPr>
                    </a:p>
                    <a:p>
                      <a:pPr>
                        <a:lnSpc>
                          <a:spcPts val="1200"/>
                        </a:lnSpc>
                      </a:pPr>
                      <a:r>
                        <a:rPr lang="nl-NL" sz="1400" dirty="0">
                          <a:effectLst/>
                        </a:rPr>
                        <a:t>Reden</a:t>
                      </a:r>
                      <a:endParaRPr lang="nl-NL"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solidFill>
                      <a:schemeClr val="tx1">
                        <a:lumMod val="65000"/>
                        <a:lumOff val="35000"/>
                      </a:schemeClr>
                    </a:solidFill>
                  </a:tcPr>
                </a:tc>
                <a:tc>
                  <a:txBody>
                    <a:bodyPr/>
                    <a:lstStyle/>
                    <a:p>
                      <a:pPr>
                        <a:lnSpc>
                          <a:spcPts val="1200"/>
                        </a:lnSpc>
                      </a:pPr>
                      <a:endParaRPr lang="nl-NL" sz="1400" dirty="0">
                        <a:effectLst/>
                      </a:endParaRPr>
                    </a:p>
                    <a:p>
                      <a:pPr>
                        <a:lnSpc>
                          <a:spcPts val="1200"/>
                        </a:lnSpc>
                      </a:pPr>
                      <a:r>
                        <a:rPr lang="nl-NL" sz="1400" dirty="0">
                          <a:effectLst/>
                        </a:rPr>
                        <a:t>Implicatie</a:t>
                      </a:r>
                      <a:endParaRPr lang="nl-NL"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solidFill>
                      <a:schemeClr val="tx1">
                        <a:lumMod val="65000"/>
                        <a:lumOff val="35000"/>
                      </a:schemeClr>
                    </a:solidFill>
                  </a:tcPr>
                </a:tc>
                <a:extLst>
                  <a:ext uri="{0D108BD9-81ED-4DB2-BD59-A6C34878D82A}">
                    <a16:rowId xmlns:a16="http://schemas.microsoft.com/office/drawing/2014/main" val="2999540365"/>
                  </a:ext>
                </a:extLst>
              </a:tr>
              <a:tr h="1323529">
                <a:tc>
                  <a:txBody>
                    <a:bodyPr/>
                    <a:lstStyle/>
                    <a:p>
                      <a:pPr>
                        <a:lnSpc>
                          <a:spcPts val="1200"/>
                        </a:lnSpc>
                      </a:pPr>
                      <a:r>
                        <a:rPr lang="nl-NL" sz="1200" dirty="0">
                          <a:effectLst/>
                        </a:rPr>
                        <a:t>P-001</a:t>
                      </a:r>
                      <a:endParaRPr lang="nl-NL"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ts val="1200"/>
                        </a:lnSpc>
                      </a:pPr>
                      <a:r>
                        <a:rPr lang="nl-NL" sz="1200" dirty="0">
                          <a:effectLst/>
                        </a:rPr>
                        <a:t>Inwoners hebben regie over hun eigen gegevens.</a:t>
                      </a:r>
                      <a:endParaRPr lang="nl-NL"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ts val="1200"/>
                        </a:lnSpc>
                      </a:pPr>
                      <a:r>
                        <a:rPr lang="nl-NL" sz="1200">
                          <a:effectLst/>
                        </a:rPr>
                        <a:t>De Wet open overheid (Woo) heeft als doel overheden en semi-overheden transparanter te maken. De wet moet ervoor zorgen dat overheidsinformatie beter vindbaar, uitwisselbaar, eenvoudig te ontsluiten en goed te archiveren is. Een van de toepassingen die Amersfoort in de toekomst wil gaan aanbieden is een MijnOmgeving.</a:t>
                      </a:r>
                      <a:endParaRPr lang="nl-NL" sz="12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ts val="1200"/>
                        </a:lnSpc>
                      </a:pPr>
                      <a:r>
                        <a:rPr lang="nl-NL" sz="1200" dirty="0">
                          <a:effectLst/>
                        </a:rPr>
                        <a:t>Diensten en producten vanuit de applicatie moeten kunnen worden ontsloten in een </a:t>
                      </a:r>
                      <a:r>
                        <a:rPr lang="nl-NL" sz="1200" dirty="0" err="1">
                          <a:effectLst/>
                        </a:rPr>
                        <a:t>MijnOmgeving</a:t>
                      </a:r>
                      <a:r>
                        <a:rPr lang="nl-NL" sz="1200" dirty="0">
                          <a:effectLst/>
                        </a:rPr>
                        <a:t> van Amersfoort. Zie ook de richting van de Enterprise Architectuur.</a:t>
                      </a:r>
                      <a:endParaRPr lang="nl-NL"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521064984"/>
                  </a:ext>
                </a:extLst>
              </a:tr>
              <a:tr h="253561">
                <a:tc>
                  <a:txBody>
                    <a:bodyPr/>
                    <a:lstStyle/>
                    <a:p>
                      <a:pPr>
                        <a:lnSpc>
                          <a:spcPts val="1200"/>
                        </a:lnSpc>
                      </a:pPr>
                      <a:endParaRPr lang="nl-NL"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ts val="1200"/>
                        </a:lnSpc>
                      </a:pPr>
                      <a:endParaRPr lang="nl-NL"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ts val="1200"/>
                        </a:lnSpc>
                      </a:pPr>
                      <a:r>
                        <a:rPr lang="nl-NL" sz="900">
                          <a:effectLst/>
                        </a:rPr>
                        <a:t> </a:t>
                      </a:r>
                      <a:endParaRPr lang="nl-NL" sz="9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ts val="1200"/>
                        </a:lnSpc>
                      </a:pPr>
                      <a:r>
                        <a:rPr lang="nl-NL" sz="900" dirty="0">
                          <a:effectLst/>
                        </a:rPr>
                        <a:t> </a:t>
                      </a:r>
                      <a:endParaRPr lang="nl-NL"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4263769725"/>
                  </a:ext>
                </a:extLst>
              </a:tr>
            </a:tbl>
          </a:graphicData>
        </a:graphic>
      </p:graphicFrame>
    </p:spTree>
    <p:extLst>
      <p:ext uri="{BB962C8B-B14F-4D97-AF65-F5344CB8AC3E}">
        <p14:creationId xmlns:p14="http://schemas.microsoft.com/office/powerpoint/2010/main" val="6262593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hthoek 3">
            <a:extLst>
              <a:ext uri="{FF2B5EF4-FFF2-40B4-BE49-F238E27FC236}">
                <a16:creationId xmlns:a16="http://schemas.microsoft.com/office/drawing/2014/main" id="{237F53C5-A157-43A9-B694-60FA4FCC2F4C}"/>
              </a:ext>
            </a:extLst>
          </p:cNvPr>
          <p:cNvSpPr/>
          <p:nvPr/>
        </p:nvSpPr>
        <p:spPr>
          <a:xfrm>
            <a:off x="0" y="0"/>
            <a:ext cx="12192000" cy="4067175"/>
          </a:xfrm>
          <a:prstGeom prst="rect">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a:extLst>
              <a:ext uri="{FF2B5EF4-FFF2-40B4-BE49-F238E27FC236}">
                <a16:creationId xmlns:a16="http://schemas.microsoft.com/office/drawing/2014/main" id="{BCC555F3-9CD8-4AAE-A34B-0E59F2E30B66}"/>
              </a:ext>
            </a:extLst>
          </p:cNvPr>
          <p:cNvSpPr>
            <a:spLocks noGrp="1"/>
          </p:cNvSpPr>
          <p:nvPr>
            <p:ph type="title"/>
          </p:nvPr>
        </p:nvSpPr>
        <p:spPr/>
        <p:txBody>
          <a:bodyPr/>
          <a:lstStyle/>
          <a:p>
            <a:r>
              <a:rPr lang="nl-NL" b="1" dirty="0">
                <a:solidFill>
                  <a:schemeClr val="accent1">
                    <a:lumMod val="20000"/>
                    <a:lumOff val="80000"/>
                  </a:schemeClr>
                </a:solidFill>
              </a:rPr>
              <a:t>Informatie Architectuur</a:t>
            </a:r>
          </a:p>
        </p:txBody>
      </p:sp>
    </p:spTree>
    <p:extLst>
      <p:ext uri="{BB962C8B-B14F-4D97-AF65-F5344CB8AC3E}">
        <p14:creationId xmlns:p14="http://schemas.microsoft.com/office/powerpoint/2010/main" val="13311758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hoek 10">
            <a:extLst>
              <a:ext uri="{FF2B5EF4-FFF2-40B4-BE49-F238E27FC236}">
                <a16:creationId xmlns:a16="http://schemas.microsoft.com/office/drawing/2014/main" id="{6EAEE6D2-576F-4E83-A535-BA18ED9DBD5C}"/>
              </a:ext>
            </a:extLst>
          </p:cNvPr>
          <p:cNvSpPr/>
          <p:nvPr/>
        </p:nvSpPr>
        <p:spPr>
          <a:xfrm>
            <a:off x="0" y="0"/>
            <a:ext cx="3644265" cy="4067175"/>
          </a:xfrm>
          <a:prstGeom prst="rect">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6" name="Rechthoek 25">
            <a:extLst>
              <a:ext uri="{FF2B5EF4-FFF2-40B4-BE49-F238E27FC236}">
                <a16:creationId xmlns:a16="http://schemas.microsoft.com/office/drawing/2014/main" id="{10FEA99D-1ED4-4A1E-91A7-D141CFC7ADCD}"/>
              </a:ext>
            </a:extLst>
          </p:cNvPr>
          <p:cNvSpPr/>
          <p:nvPr/>
        </p:nvSpPr>
        <p:spPr>
          <a:xfrm>
            <a:off x="2" y="4067175"/>
            <a:ext cx="3644263" cy="2790825"/>
          </a:xfrm>
          <a:prstGeom prst="rect">
            <a:avLst/>
          </a:prstGeom>
          <a:solidFill>
            <a:schemeClr val="bg1">
              <a:lumMod val="85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Titel 4">
            <a:extLst>
              <a:ext uri="{FF2B5EF4-FFF2-40B4-BE49-F238E27FC236}">
                <a16:creationId xmlns:a16="http://schemas.microsoft.com/office/drawing/2014/main" id="{487EE20F-F13E-4294-9EFC-67736941BF01}"/>
              </a:ext>
            </a:extLst>
          </p:cNvPr>
          <p:cNvSpPr>
            <a:spLocks noGrp="1"/>
          </p:cNvSpPr>
          <p:nvPr>
            <p:ph type="title"/>
          </p:nvPr>
        </p:nvSpPr>
        <p:spPr>
          <a:xfrm>
            <a:off x="314325" y="365124"/>
            <a:ext cx="3329940" cy="975403"/>
          </a:xfrm>
        </p:spPr>
        <p:txBody>
          <a:bodyPr>
            <a:normAutofit fontScale="90000"/>
          </a:bodyPr>
          <a:lstStyle/>
          <a:p>
            <a:r>
              <a:rPr lang="nl-NL" sz="2400" b="1" dirty="0">
                <a:solidFill>
                  <a:schemeClr val="accent1">
                    <a:lumMod val="20000"/>
                    <a:lumOff val="80000"/>
                  </a:schemeClr>
                </a:solidFill>
                <a:effectLst/>
                <a:latin typeface="Calibri" panose="020F0502020204030204" pitchFamily="34" charset="0"/>
                <a:ea typeface="Times New Roman" panose="02020603050405020304" pitchFamily="18" charset="0"/>
                <a:cs typeface="Times New Roman" panose="02020603050405020304" pitchFamily="18" charset="0"/>
              </a:rPr>
              <a:t>Processen</a:t>
            </a:r>
            <a:br>
              <a:rPr lang="nl-NL" sz="2400" b="1" dirty="0">
                <a:solidFill>
                  <a:schemeClr val="accent1">
                    <a:lumMod val="20000"/>
                    <a:lumOff val="80000"/>
                  </a:schemeClr>
                </a:solidFill>
                <a:effectLst/>
                <a:latin typeface="Calibri" panose="020F0502020204030204" pitchFamily="34" charset="0"/>
                <a:ea typeface="Times New Roman" panose="02020603050405020304" pitchFamily="18" charset="0"/>
                <a:cs typeface="Times New Roman" panose="02020603050405020304" pitchFamily="18" charset="0"/>
              </a:rPr>
            </a:br>
            <a:br>
              <a:rPr lang="nl-NL" sz="2400" b="1" dirty="0">
                <a:solidFill>
                  <a:schemeClr val="accent1">
                    <a:lumMod val="20000"/>
                    <a:lumOff val="80000"/>
                  </a:schemeClr>
                </a:solidFill>
                <a:effectLst/>
                <a:latin typeface="Calibri" panose="020F0502020204030204" pitchFamily="34" charset="0"/>
                <a:ea typeface="Times New Roman" panose="02020603050405020304" pitchFamily="18" charset="0"/>
                <a:cs typeface="Times New Roman" panose="02020603050405020304" pitchFamily="18" charset="0"/>
              </a:rPr>
            </a:br>
            <a:r>
              <a:rPr lang="nl-NL" sz="2400" dirty="0">
                <a:solidFill>
                  <a:schemeClr val="accent1">
                    <a:lumMod val="20000"/>
                    <a:lumOff val="80000"/>
                  </a:schemeClr>
                </a:solidFill>
                <a:effectLst/>
                <a:latin typeface="Calibri" panose="020F0502020204030204" pitchFamily="34" charset="0"/>
                <a:ea typeface="Times New Roman" panose="02020603050405020304" pitchFamily="18" charset="0"/>
                <a:cs typeface="Times New Roman" panose="02020603050405020304" pitchFamily="18" charset="0"/>
              </a:rPr>
              <a:t>Waarderen en Taxeren</a:t>
            </a:r>
            <a:endParaRPr lang="nl-NL" sz="5400" dirty="0">
              <a:solidFill>
                <a:schemeClr val="accent1">
                  <a:lumMod val="20000"/>
                  <a:lumOff val="80000"/>
                </a:schemeClr>
              </a:solidFill>
            </a:endParaRPr>
          </a:p>
        </p:txBody>
      </p:sp>
      <p:pic>
        <p:nvPicPr>
          <p:cNvPr id="3" name="Afbeelding 2" descr="Afbeelding met tafel&#10;&#10;Automatisch gegenereerde beschrijving">
            <a:extLst>
              <a:ext uri="{FF2B5EF4-FFF2-40B4-BE49-F238E27FC236}">
                <a16:creationId xmlns:a16="http://schemas.microsoft.com/office/drawing/2014/main" id="{13D1AC9D-871B-4F1C-BFAF-ED418418E3F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35153" y="151438"/>
            <a:ext cx="8263611" cy="6555867"/>
          </a:xfrm>
          <a:prstGeom prst="rect">
            <a:avLst/>
          </a:prstGeom>
        </p:spPr>
      </p:pic>
      <p:sp>
        <p:nvSpPr>
          <p:cNvPr id="9" name="Tekstvak 8">
            <a:extLst>
              <a:ext uri="{FF2B5EF4-FFF2-40B4-BE49-F238E27FC236}">
                <a16:creationId xmlns:a16="http://schemas.microsoft.com/office/drawing/2014/main" id="{69A86DF1-B2B2-4DCB-A772-818CAEACC257}"/>
              </a:ext>
            </a:extLst>
          </p:cNvPr>
          <p:cNvSpPr txBox="1"/>
          <p:nvPr/>
        </p:nvSpPr>
        <p:spPr>
          <a:xfrm>
            <a:off x="177011" y="4299706"/>
            <a:ext cx="3391812" cy="1107996"/>
          </a:xfrm>
          <a:prstGeom prst="rect">
            <a:avLst/>
          </a:prstGeom>
          <a:noFill/>
        </p:spPr>
        <p:txBody>
          <a:bodyPr wrap="square">
            <a:spAutoFit/>
          </a:bodyPr>
          <a:lstStyle/>
          <a:p>
            <a:r>
              <a:rPr lang="nl-NL" sz="1100" dirty="0"/>
              <a:t>Een overzicht van het proces Waarderen en Taxeren van het WOZ object. Dit proces wordt ondersteund door diverse applicaties. De WOZ waardebepaling vormt de grondslag voor de </a:t>
            </a:r>
            <a:r>
              <a:rPr lang="nl-NL" sz="1100" dirty="0" err="1"/>
              <a:t>waardebeschikking</a:t>
            </a:r>
            <a:r>
              <a:rPr lang="nl-NL" sz="1100" dirty="0"/>
              <a:t>, de riool- en OZB belasting aanslagen.</a:t>
            </a:r>
          </a:p>
          <a:p>
            <a:endParaRPr lang="nl-NL" sz="1100" dirty="0"/>
          </a:p>
        </p:txBody>
      </p:sp>
    </p:spTree>
    <p:extLst>
      <p:ext uri="{BB962C8B-B14F-4D97-AF65-F5344CB8AC3E}">
        <p14:creationId xmlns:p14="http://schemas.microsoft.com/office/powerpoint/2010/main" val="23819641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hoek 10">
            <a:extLst>
              <a:ext uri="{FF2B5EF4-FFF2-40B4-BE49-F238E27FC236}">
                <a16:creationId xmlns:a16="http://schemas.microsoft.com/office/drawing/2014/main" id="{6EAEE6D2-576F-4E83-A535-BA18ED9DBD5C}"/>
              </a:ext>
            </a:extLst>
          </p:cNvPr>
          <p:cNvSpPr/>
          <p:nvPr/>
        </p:nvSpPr>
        <p:spPr>
          <a:xfrm>
            <a:off x="0" y="0"/>
            <a:ext cx="3644265" cy="4860121"/>
          </a:xfrm>
          <a:prstGeom prst="rect">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6" name="Rechthoek 25">
            <a:extLst>
              <a:ext uri="{FF2B5EF4-FFF2-40B4-BE49-F238E27FC236}">
                <a16:creationId xmlns:a16="http://schemas.microsoft.com/office/drawing/2014/main" id="{10FEA99D-1ED4-4A1E-91A7-D141CFC7ADCD}"/>
              </a:ext>
            </a:extLst>
          </p:cNvPr>
          <p:cNvSpPr/>
          <p:nvPr/>
        </p:nvSpPr>
        <p:spPr>
          <a:xfrm>
            <a:off x="2" y="4860121"/>
            <a:ext cx="12191998" cy="1997879"/>
          </a:xfrm>
          <a:prstGeom prst="rect">
            <a:avLst/>
          </a:prstGeom>
          <a:solidFill>
            <a:schemeClr val="bg1">
              <a:lumMod val="85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5" name="Titel 4">
            <a:extLst>
              <a:ext uri="{FF2B5EF4-FFF2-40B4-BE49-F238E27FC236}">
                <a16:creationId xmlns:a16="http://schemas.microsoft.com/office/drawing/2014/main" id="{487EE20F-F13E-4294-9EFC-67736941BF01}"/>
              </a:ext>
            </a:extLst>
          </p:cNvPr>
          <p:cNvSpPr>
            <a:spLocks noGrp="1"/>
          </p:cNvSpPr>
          <p:nvPr>
            <p:ph type="title"/>
          </p:nvPr>
        </p:nvSpPr>
        <p:spPr>
          <a:xfrm>
            <a:off x="314325" y="365124"/>
            <a:ext cx="3329940" cy="975403"/>
          </a:xfrm>
        </p:spPr>
        <p:txBody>
          <a:bodyPr>
            <a:normAutofit fontScale="90000"/>
          </a:bodyPr>
          <a:lstStyle/>
          <a:p>
            <a:r>
              <a:rPr lang="nl-NL" sz="2400" b="1" dirty="0">
                <a:solidFill>
                  <a:schemeClr val="accent1">
                    <a:lumMod val="20000"/>
                    <a:lumOff val="80000"/>
                  </a:schemeClr>
                </a:solidFill>
                <a:effectLst/>
                <a:latin typeface="Calibri" panose="020F0502020204030204" pitchFamily="34" charset="0"/>
                <a:ea typeface="Times New Roman" panose="02020603050405020304" pitchFamily="18" charset="0"/>
                <a:cs typeface="Times New Roman" panose="02020603050405020304" pitchFamily="18" charset="0"/>
              </a:rPr>
              <a:t>Processen</a:t>
            </a:r>
            <a:br>
              <a:rPr lang="nl-NL" sz="2400" b="1" dirty="0">
                <a:solidFill>
                  <a:schemeClr val="accent1">
                    <a:lumMod val="20000"/>
                    <a:lumOff val="80000"/>
                  </a:schemeClr>
                </a:solidFill>
                <a:effectLst/>
                <a:latin typeface="Calibri" panose="020F0502020204030204" pitchFamily="34" charset="0"/>
                <a:ea typeface="Times New Roman" panose="02020603050405020304" pitchFamily="18" charset="0"/>
                <a:cs typeface="Times New Roman" panose="02020603050405020304" pitchFamily="18" charset="0"/>
              </a:rPr>
            </a:br>
            <a:br>
              <a:rPr lang="nl-NL" sz="2400" b="1" dirty="0">
                <a:solidFill>
                  <a:schemeClr val="accent1">
                    <a:lumMod val="20000"/>
                    <a:lumOff val="80000"/>
                  </a:schemeClr>
                </a:solidFill>
                <a:effectLst/>
                <a:latin typeface="Calibri" panose="020F0502020204030204" pitchFamily="34" charset="0"/>
                <a:ea typeface="Times New Roman" panose="02020603050405020304" pitchFamily="18" charset="0"/>
                <a:cs typeface="Times New Roman" panose="02020603050405020304" pitchFamily="18" charset="0"/>
              </a:rPr>
            </a:br>
            <a:r>
              <a:rPr lang="nl-NL" sz="2400" dirty="0">
                <a:solidFill>
                  <a:schemeClr val="accent1">
                    <a:lumMod val="20000"/>
                    <a:lumOff val="80000"/>
                  </a:schemeClr>
                </a:solidFill>
                <a:effectLst/>
                <a:latin typeface="Calibri" panose="020F0502020204030204" pitchFamily="34" charset="0"/>
                <a:ea typeface="Times New Roman" panose="02020603050405020304" pitchFamily="18" charset="0"/>
                <a:cs typeface="Times New Roman" panose="02020603050405020304" pitchFamily="18" charset="0"/>
              </a:rPr>
              <a:t>Heffen &amp; Innen</a:t>
            </a:r>
            <a:endParaRPr lang="nl-NL" sz="5400" dirty="0">
              <a:solidFill>
                <a:schemeClr val="accent1">
                  <a:lumMod val="20000"/>
                  <a:lumOff val="80000"/>
                </a:schemeClr>
              </a:solidFill>
            </a:endParaRPr>
          </a:p>
        </p:txBody>
      </p:sp>
      <p:sp>
        <p:nvSpPr>
          <p:cNvPr id="9" name="Tekstvak 8">
            <a:extLst>
              <a:ext uri="{FF2B5EF4-FFF2-40B4-BE49-F238E27FC236}">
                <a16:creationId xmlns:a16="http://schemas.microsoft.com/office/drawing/2014/main" id="{69A86DF1-B2B2-4DCB-A772-818CAEACC257}"/>
              </a:ext>
            </a:extLst>
          </p:cNvPr>
          <p:cNvSpPr txBox="1"/>
          <p:nvPr/>
        </p:nvSpPr>
        <p:spPr>
          <a:xfrm>
            <a:off x="252453" y="5143084"/>
            <a:ext cx="3391812" cy="430887"/>
          </a:xfrm>
          <a:prstGeom prst="rect">
            <a:avLst/>
          </a:prstGeom>
          <a:noFill/>
        </p:spPr>
        <p:txBody>
          <a:bodyPr wrap="square">
            <a:spAutoFit/>
          </a:bodyPr>
          <a:lstStyle/>
          <a:p>
            <a:r>
              <a:rPr lang="nl-NL" sz="1100" dirty="0"/>
              <a:t>Een overzicht van het proces Heffen &amp; Innen. </a:t>
            </a:r>
          </a:p>
          <a:p>
            <a:endParaRPr lang="nl-NL" sz="1100" dirty="0"/>
          </a:p>
        </p:txBody>
      </p:sp>
      <p:pic>
        <p:nvPicPr>
          <p:cNvPr id="10" name="Afbeelding 9">
            <a:extLst>
              <a:ext uri="{FF2B5EF4-FFF2-40B4-BE49-F238E27FC236}">
                <a16:creationId xmlns:a16="http://schemas.microsoft.com/office/drawing/2014/main" id="{EA7C3B51-61C9-4BAD-B45B-D05874B5746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33015" y="128588"/>
            <a:ext cx="8257880" cy="4707084"/>
          </a:xfrm>
          <a:prstGeom prst="rect">
            <a:avLst/>
          </a:prstGeom>
        </p:spPr>
      </p:pic>
    </p:spTree>
    <p:extLst>
      <p:ext uri="{BB962C8B-B14F-4D97-AF65-F5344CB8AC3E}">
        <p14:creationId xmlns:p14="http://schemas.microsoft.com/office/powerpoint/2010/main" val="14359702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hoek 10">
            <a:extLst>
              <a:ext uri="{FF2B5EF4-FFF2-40B4-BE49-F238E27FC236}">
                <a16:creationId xmlns:a16="http://schemas.microsoft.com/office/drawing/2014/main" id="{6EAEE6D2-576F-4E83-A535-BA18ED9DBD5C}"/>
              </a:ext>
            </a:extLst>
          </p:cNvPr>
          <p:cNvSpPr/>
          <p:nvPr/>
        </p:nvSpPr>
        <p:spPr>
          <a:xfrm>
            <a:off x="0" y="0"/>
            <a:ext cx="3644265" cy="4860121"/>
          </a:xfrm>
          <a:prstGeom prst="rect">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6" name="Rechthoek 25">
            <a:extLst>
              <a:ext uri="{FF2B5EF4-FFF2-40B4-BE49-F238E27FC236}">
                <a16:creationId xmlns:a16="http://schemas.microsoft.com/office/drawing/2014/main" id="{10FEA99D-1ED4-4A1E-91A7-D141CFC7ADCD}"/>
              </a:ext>
            </a:extLst>
          </p:cNvPr>
          <p:cNvSpPr/>
          <p:nvPr/>
        </p:nvSpPr>
        <p:spPr>
          <a:xfrm>
            <a:off x="2" y="4860121"/>
            <a:ext cx="3644263" cy="1997879"/>
          </a:xfrm>
          <a:prstGeom prst="rect">
            <a:avLst/>
          </a:prstGeom>
          <a:solidFill>
            <a:schemeClr val="bg1">
              <a:lumMod val="85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Titel 4">
            <a:extLst>
              <a:ext uri="{FF2B5EF4-FFF2-40B4-BE49-F238E27FC236}">
                <a16:creationId xmlns:a16="http://schemas.microsoft.com/office/drawing/2014/main" id="{487EE20F-F13E-4294-9EFC-67736941BF01}"/>
              </a:ext>
            </a:extLst>
          </p:cNvPr>
          <p:cNvSpPr>
            <a:spLocks noGrp="1"/>
          </p:cNvSpPr>
          <p:nvPr>
            <p:ph type="title"/>
          </p:nvPr>
        </p:nvSpPr>
        <p:spPr>
          <a:xfrm>
            <a:off x="314325" y="365124"/>
            <a:ext cx="3329940" cy="975403"/>
          </a:xfrm>
        </p:spPr>
        <p:txBody>
          <a:bodyPr>
            <a:normAutofit fontScale="90000"/>
          </a:bodyPr>
          <a:lstStyle/>
          <a:p>
            <a:r>
              <a:rPr lang="nl-NL" sz="2400" b="1" dirty="0">
                <a:solidFill>
                  <a:schemeClr val="accent1">
                    <a:lumMod val="20000"/>
                    <a:lumOff val="80000"/>
                  </a:schemeClr>
                </a:solidFill>
                <a:effectLst/>
                <a:latin typeface="Calibri" panose="020F0502020204030204" pitchFamily="34" charset="0"/>
                <a:ea typeface="Times New Roman" panose="02020603050405020304" pitchFamily="18" charset="0"/>
                <a:cs typeface="Times New Roman" panose="02020603050405020304" pitchFamily="18" charset="0"/>
              </a:rPr>
              <a:t>Applicaties</a:t>
            </a:r>
            <a:br>
              <a:rPr lang="nl-NL" sz="2400" b="1" dirty="0">
                <a:solidFill>
                  <a:schemeClr val="accent1">
                    <a:lumMod val="20000"/>
                    <a:lumOff val="80000"/>
                  </a:schemeClr>
                </a:solidFill>
                <a:effectLst/>
                <a:latin typeface="Calibri" panose="020F0502020204030204" pitchFamily="34" charset="0"/>
                <a:ea typeface="Times New Roman" panose="02020603050405020304" pitchFamily="18" charset="0"/>
                <a:cs typeface="Times New Roman" panose="02020603050405020304" pitchFamily="18" charset="0"/>
              </a:rPr>
            </a:br>
            <a:br>
              <a:rPr lang="nl-NL" sz="2400" b="1" dirty="0">
                <a:solidFill>
                  <a:schemeClr val="accent1">
                    <a:lumMod val="20000"/>
                    <a:lumOff val="80000"/>
                  </a:schemeClr>
                </a:solidFill>
                <a:effectLst/>
                <a:latin typeface="Calibri" panose="020F0502020204030204" pitchFamily="34" charset="0"/>
                <a:ea typeface="Times New Roman" panose="02020603050405020304" pitchFamily="18" charset="0"/>
                <a:cs typeface="Times New Roman" panose="02020603050405020304" pitchFamily="18" charset="0"/>
              </a:rPr>
            </a:br>
            <a:r>
              <a:rPr lang="nl-NL" sz="2400" dirty="0">
                <a:solidFill>
                  <a:schemeClr val="accent1">
                    <a:lumMod val="20000"/>
                    <a:lumOff val="80000"/>
                  </a:schemeClr>
                </a:solidFill>
                <a:effectLst/>
                <a:latin typeface="Calibri" panose="020F0502020204030204" pitchFamily="34" charset="0"/>
                <a:ea typeface="Times New Roman" panose="02020603050405020304" pitchFamily="18" charset="0"/>
                <a:cs typeface="Times New Roman" panose="02020603050405020304" pitchFamily="18" charset="0"/>
              </a:rPr>
              <a:t>en koppelvlakken</a:t>
            </a:r>
            <a:endParaRPr lang="nl-NL" sz="5400" dirty="0">
              <a:solidFill>
                <a:schemeClr val="accent1">
                  <a:lumMod val="20000"/>
                  <a:lumOff val="80000"/>
                </a:schemeClr>
              </a:solidFill>
            </a:endParaRPr>
          </a:p>
        </p:txBody>
      </p:sp>
      <p:sp>
        <p:nvSpPr>
          <p:cNvPr id="9" name="Tekstvak 8">
            <a:extLst>
              <a:ext uri="{FF2B5EF4-FFF2-40B4-BE49-F238E27FC236}">
                <a16:creationId xmlns:a16="http://schemas.microsoft.com/office/drawing/2014/main" id="{69A86DF1-B2B2-4DCB-A772-818CAEACC257}"/>
              </a:ext>
            </a:extLst>
          </p:cNvPr>
          <p:cNvSpPr txBox="1"/>
          <p:nvPr/>
        </p:nvSpPr>
        <p:spPr>
          <a:xfrm>
            <a:off x="314325" y="5004206"/>
            <a:ext cx="3227595" cy="769441"/>
          </a:xfrm>
          <a:prstGeom prst="rect">
            <a:avLst/>
          </a:prstGeom>
          <a:noFill/>
        </p:spPr>
        <p:txBody>
          <a:bodyPr wrap="square">
            <a:spAutoFit/>
          </a:bodyPr>
          <a:lstStyle/>
          <a:p>
            <a:r>
              <a:rPr lang="nl-NL" sz="1100" dirty="0"/>
              <a:t>Dit figuur toont welke applicatiecomponenten en koppelvlakken in scope zijn</a:t>
            </a:r>
          </a:p>
          <a:p>
            <a:endParaRPr lang="nl-NL" sz="1100" dirty="0"/>
          </a:p>
          <a:p>
            <a:endParaRPr lang="nl-NL" sz="1100" dirty="0"/>
          </a:p>
        </p:txBody>
      </p:sp>
      <p:pic>
        <p:nvPicPr>
          <p:cNvPr id="7" name="Afbeelding 6">
            <a:extLst>
              <a:ext uri="{FF2B5EF4-FFF2-40B4-BE49-F238E27FC236}">
                <a16:creationId xmlns:a16="http://schemas.microsoft.com/office/drawing/2014/main" id="{96AAC1FA-05C5-D37E-4443-E8C8B1A04785}"/>
              </a:ext>
            </a:extLst>
          </p:cNvPr>
          <p:cNvPicPr>
            <a:picLocks noChangeAspect="1"/>
          </p:cNvPicPr>
          <p:nvPr/>
        </p:nvPicPr>
        <p:blipFill>
          <a:blip r:embed="rId2"/>
          <a:stretch>
            <a:fillRect/>
          </a:stretch>
        </p:blipFill>
        <p:spPr>
          <a:xfrm>
            <a:off x="4200447" y="0"/>
            <a:ext cx="7170913" cy="6858000"/>
          </a:xfrm>
          <a:prstGeom prst="rect">
            <a:avLst/>
          </a:prstGeom>
        </p:spPr>
      </p:pic>
    </p:spTree>
    <p:extLst>
      <p:ext uri="{BB962C8B-B14F-4D97-AF65-F5344CB8AC3E}">
        <p14:creationId xmlns:p14="http://schemas.microsoft.com/office/powerpoint/2010/main" val="18235056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hoek 10">
            <a:extLst>
              <a:ext uri="{FF2B5EF4-FFF2-40B4-BE49-F238E27FC236}">
                <a16:creationId xmlns:a16="http://schemas.microsoft.com/office/drawing/2014/main" id="{6EAEE6D2-576F-4E83-A535-BA18ED9DBD5C}"/>
              </a:ext>
            </a:extLst>
          </p:cNvPr>
          <p:cNvSpPr/>
          <p:nvPr/>
        </p:nvSpPr>
        <p:spPr>
          <a:xfrm>
            <a:off x="0" y="0"/>
            <a:ext cx="3644265" cy="4860121"/>
          </a:xfrm>
          <a:prstGeom prst="rect">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6" name="Rechthoek 25">
            <a:extLst>
              <a:ext uri="{FF2B5EF4-FFF2-40B4-BE49-F238E27FC236}">
                <a16:creationId xmlns:a16="http://schemas.microsoft.com/office/drawing/2014/main" id="{10FEA99D-1ED4-4A1E-91A7-D141CFC7ADCD}"/>
              </a:ext>
            </a:extLst>
          </p:cNvPr>
          <p:cNvSpPr/>
          <p:nvPr/>
        </p:nvSpPr>
        <p:spPr>
          <a:xfrm>
            <a:off x="2" y="4860121"/>
            <a:ext cx="3644263" cy="1997879"/>
          </a:xfrm>
          <a:prstGeom prst="rect">
            <a:avLst/>
          </a:prstGeom>
          <a:solidFill>
            <a:schemeClr val="bg1">
              <a:lumMod val="85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Titel 4">
            <a:extLst>
              <a:ext uri="{FF2B5EF4-FFF2-40B4-BE49-F238E27FC236}">
                <a16:creationId xmlns:a16="http://schemas.microsoft.com/office/drawing/2014/main" id="{487EE20F-F13E-4294-9EFC-67736941BF01}"/>
              </a:ext>
            </a:extLst>
          </p:cNvPr>
          <p:cNvSpPr>
            <a:spLocks noGrp="1"/>
          </p:cNvSpPr>
          <p:nvPr>
            <p:ph type="title"/>
          </p:nvPr>
        </p:nvSpPr>
        <p:spPr>
          <a:xfrm>
            <a:off x="314325" y="365124"/>
            <a:ext cx="3329940" cy="975403"/>
          </a:xfrm>
        </p:spPr>
        <p:txBody>
          <a:bodyPr>
            <a:normAutofit fontScale="90000"/>
          </a:bodyPr>
          <a:lstStyle/>
          <a:p>
            <a:r>
              <a:rPr lang="nl-NL" sz="2400" b="1" dirty="0">
                <a:solidFill>
                  <a:schemeClr val="accent1">
                    <a:lumMod val="20000"/>
                    <a:lumOff val="80000"/>
                  </a:schemeClr>
                </a:solidFill>
                <a:effectLst/>
                <a:latin typeface="Calibri" panose="020F0502020204030204" pitchFamily="34" charset="0"/>
                <a:ea typeface="Times New Roman" panose="02020603050405020304" pitchFamily="18" charset="0"/>
                <a:cs typeface="Times New Roman" panose="02020603050405020304" pitchFamily="18" charset="0"/>
              </a:rPr>
              <a:t>Applicaties</a:t>
            </a:r>
            <a:br>
              <a:rPr lang="nl-NL" sz="2400" b="1" dirty="0">
                <a:solidFill>
                  <a:schemeClr val="accent1">
                    <a:lumMod val="20000"/>
                    <a:lumOff val="80000"/>
                  </a:schemeClr>
                </a:solidFill>
                <a:effectLst/>
                <a:latin typeface="Calibri" panose="020F0502020204030204" pitchFamily="34" charset="0"/>
                <a:ea typeface="Times New Roman" panose="02020603050405020304" pitchFamily="18" charset="0"/>
                <a:cs typeface="Times New Roman" panose="02020603050405020304" pitchFamily="18" charset="0"/>
              </a:rPr>
            </a:br>
            <a:br>
              <a:rPr lang="nl-NL" sz="2400" b="1" dirty="0">
                <a:solidFill>
                  <a:schemeClr val="accent1">
                    <a:lumMod val="20000"/>
                    <a:lumOff val="80000"/>
                  </a:schemeClr>
                </a:solidFill>
                <a:effectLst/>
                <a:latin typeface="Calibri" panose="020F0502020204030204" pitchFamily="34" charset="0"/>
                <a:ea typeface="Times New Roman" panose="02020603050405020304" pitchFamily="18" charset="0"/>
                <a:cs typeface="Times New Roman" panose="02020603050405020304" pitchFamily="18" charset="0"/>
              </a:rPr>
            </a:br>
            <a:r>
              <a:rPr lang="nl-NL" sz="2400" dirty="0">
                <a:solidFill>
                  <a:schemeClr val="accent1">
                    <a:lumMod val="20000"/>
                    <a:lumOff val="80000"/>
                  </a:schemeClr>
                </a:solidFill>
                <a:effectLst/>
                <a:latin typeface="Calibri" panose="020F0502020204030204" pitchFamily="34" charset="0"/>
                <a:ea typeface="Times New Roman" panose="02020603050405020304" pitchFamily="18" charset="0"/>
                <a:cs typeface="Times New Roman" panose="02020603050405020304" pitchFamily="18" charset="0"/>
              </a:rPr>
              <a:t>en koppelvlakken</a:t>
            </a:r>
            <a:endParaRPr lang="nl-NL" sz="5400" dirty="0">
              <a:solidFill>
                <a:schemeClr val="accent1">
                  <a:lumMod val="20000"/>
                  <a:lumOff val="80000"/>
                </a:schemeClr>
              </a:solidFill>
            </a:endParaRPr>
          </a:p>
        </p:txBody>
      </p:sp>
      <p:sp>
        <p:nvSpPr>
          <p:cNvPr id="9" name="Tekstvak 8">
            <a:extLst>
              <a:ext uri="{FF2B5EF4-FFF2-40B4-BE49-F238E27FC236}">
                <a16:creationId xmlns:a16="http://schemas.microsoft.com/office/drawing/2014/main" id="{69A86DF1-B2B2-4DCB-A772-818CAEACC257}"/>
              </a:ext>
            </a:extLst>
          </p:cNvPr>
          <p:cNvSpPr txBox="1"/>
          <p:nvPr/>
        </p:nvSpPr>
        <p:spPr>
          <a:xfrm>
            <a:off x="314325" y="5004206"/>
            <a:ext cx="3227595" cy="430887"/>
          </a:xfrm>
          <a:prstGeom prst="rect">
            <a:avLst/>
          </a:prstGeom>
          <a:noFill/>
        </p:spPr>
        <p:txBody>
          <a:bodyPr wrap="square">
            <a:spAutoFit/>
          </a:bodyPr>
          <a:lstStyle/>
          <a:p>
            <a:r>
              <a:rPr lang="nl-NL" sz="1100" dirty="0"/>
              <a:t>De beschrijving van de (</a:t>
            </a:r>
            <a:r>
              <a:rPr lang="nl-NL" sz="1100" dirty="0" err="1"/>
              <a:t>aaanpalende</a:t>
            </a:r>
            <a:r>
              <a:rPr lang="nl-NL" sz="1100" dirty="0"/>
              <a:t>) applicaties en koppelvlakken</a:t>
            </a:r>
          </a:p>
        </p:txBody>
      </p:sp>
      <p:graphicFrame>
        <p:nvGraphicFramePr>
          <p:cNvPr id="4" name="Tabel 3">
            <a:extLst>
              <a:ext uri="{FF2B5EF4-FFF2-40B4-BE49-F238E27FC236}">
                <a16:creationId xmlns:a16="http://schemas.microsoft.com/office/drawing/2014/main" id="{57432001-8931-4D04-B81B-CE26E0458872}"/>
              </a:ext>
            </a:extLst>
          </p:cNvPr>
          <p:cNvGraphicFramePr>
            <a:graphicFrameLocks noGrp="1"/>
          </p:cNvGraphicFramePr>
          <p:nvPr>
            <p:extLst>
              <p:ext uri="{D42A27DB-BD31-4B8C-83A1-F6EECF244321}">
                <p14:modId xmlns:p14="http://schemas.microsoft.com/office/powerpoint/2010/main" val="808803131"/>
              </p:ext>
            </p:extLst>
          </p:nvPr>
        </p:nvGraphicFramePr>
        <p:xfrm>
          <a:off x="3958588" y="128798"/>
          <a:ext cx="7919087" cy="6387416"/>
        </p:xfrm>
        <a:graphic>
          <a:graphicData uri="http://schemas.openxmlformats.org/drawingml/2006/table">
            <a:tbl>
              <a:tblPr firstRow="1" firstCol="1" bandRow="1">
                <a:tableStyleId>{5C22544A-7EE6-4342-B048-85BDC9FD1C3A}</a:tableStyleId>
              </a:tblPr>
              <a:tblGrid>
                <a:gridCol w="1914666">
                  <a:extLst>
                    <a:ext uri="{9D8B030D-6E8A-4147-A177-3AD203B41FA5}">
                      <a16:colId xmlns:a16="http://schemas.microsoft.com/office/drawing/2014/main" val="3324912300"/>
                    </a:ext>
                  </a:extLst>
                </a:gridCol>
                <a:gridCol w="674634">
                  <a:extLst>
                    <a:ext uri="{9D8B030D-6E8A-4147-A177-3AD203B41FA5}">
                      <a16:colId xmlns:a16="http://schemas.microsoft.com/office/drawing/2014/main" val="2412250132"/>
                    </a:ext>
                  </a:extLst>
                </a:gridCol>
                <a:gridCol w="1007582">
                  <a:extLst>
                    <a:ext uri="{9D8B030D-6E8A-4147-A177-3AD203B41FA5}">
                      <a16:colId xmlns:a16="http://schemas.microsoft.com/office/drawing/2014/main" val="3075069018"/>
                    </a:ext>
                  </a:extLst>
                </a:gridCol>
                <a:gridCol w="2080706">
                  <a:extLst>
                    <a:ext uri="{9D8B030D-6E8A-4147-A177-3AD203B41FA5}">
                      <a16:colId xmlns:a16="http://schemas.microsoft.com/office/drawing/2014/main" val="3091347511"/>
                    </a:ext>
                  </a:extLst>
                </a:gridCol>
                <a:gridCol w="918447">
                  <a:extLst>
                    <a:ext uri="{9D8B030D-6E8A-4147-A177-3AD203B41FA5}">
                      <a16:colId xmlns:a16="http://schemas.microsoft.com/office/drawing/2014/main" val="1129677761"/>
                    </a:ext>
                  </a:extLst>
                </a:gridCol>
                <a:gridCol w="1323052">
                  <a:extLst>
                    <a:ext uri="{9D8B030D-6E8A-4147-A177-3AD203B41FA5}">
                      <a16:colId xmlns:a16="http://schemas.microsoft.com/office/drawing/2014/main" val="2268466193"/>
                    </a:ext>
                  </a:extLst>
                </a:gridCol>
              </a:tblGrid>
              <a:tr h="183694">
                <a:tc>
                  <a:txBody>
                    <a:bodyPr/>
                    <a:lstStyle/>
                    <a:p>
                      <a:pPr>
                        <a:lnSpc>
                          <a:spcPts val="1200"/>
                        </a:lnSpc>
                      </a:pPr>
                      <a:r>
                        <a:rPr lang="nl-NL" sz="1000">
                          <a:effectLst/>
                        </a:rPr>
                        <a:t>Applicatie</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Versie</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Leverancier</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Functie</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Hosting</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Koppelvlakken</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extLst>
                  <a:ext uri="{0D108BD9-81ED-4DB2-BD59-A6C34878D82A}">
                    <a16:rowId xmlns:a16="http://schemas.microsoft.com/office/drawing/2014/main" val="2218855938"/>
                  </a:ext>
                </a:extLst>
              </a:tr>
              <a:tr h="170492">
                <a:tc>
                  <a:txBody>
                    <a:bodyPr/>
                    <a:lstStyle/>
                    <a:p>
                      <a:pPr>
                        <a:lnSpc>
                          <a:spcPts val="1200"/>
                        </a:lnSpc>
                      </a:pPr>
                      <a:r>
                        <a:rPr lang="nl-NL" sz="1000">
                          <a:effectLst/>
                        </a:rPr>
                        <a:t>BELASTING APPLICATIES</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 </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 </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 </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 </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 </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extLst>
                  <a:ext uri="{0D108BD9-81ED-4DB2-BD59-A6C34878D82A}">
                    <a16:rowId xmlns:a16="http://schemas.microsoft.com/office/drawing/2014/main" val="3023291826"/>
                  </a:ext>
                </a:extLst>
              </a:tr>
              <a:tr h="852460">
                <a:tc>
                  <a:txBody>
                    <a:bodyPr/>
                    <a:lstStyle/>
                    <a:p>
                      <a:pPr>
                        <a:lnSpc>
                          <a:spcPts val="1200"/>
                        </a:lnSpc>
                      </a:pPr>
                      <a:r>
                        <a:rPr lang="nl-NL" sz="1000">
                          <a:effectLst/>
                        </a:rPr>
                        <a:t>Key2Belastingen</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1.7</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Centric</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Hoofd applicatie voor het Heffen Innen en Waarderen van belastingen en het administreren van WOZ</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OnPrem</a:t>
                      </a:r>
                    </a:p>
                    <a:p>
                      <a:pPr>
                        <a:lnSpc>
                          <a:spcPts val="1200"/>
                        </a:lnSpc>
                      </a:pPr>
                      <a:r>
                        <a:rPr lang="nl-NL" sz="1000">
                          <a:effectLst/>
                        </a:rPr>
                        <a:t>Oracle19</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BRP</a:t>
                      </a:r>
                    </a:p>
                    <a:p>
                      <a:pPr>
                        <a:lnSpc>
                          <a:spcPts val="1200"/>
                        </a:lnSpc>
                      </a:pPr>
                      <a:r>
                        <a:rPr lang="nl-NL" sz="1000">
                          <a:effectLst/>
                        </a:rPr>
                        <a:t>GBA</a:t>
                      </a:r>
                    </a:p>
                    <a:p>
                      <a:pPr>
                        <a:lnSpc>
                          <a:spcPts val="1200"/>
                        </a:lnSpc>
                      </a:pPr>
                      <a:r>
                        <a:rPr lang="nl-NL" sz="1000">
                          <a:effectLst/>
                        </a:rPr>
                        <a:t>BAG</a:t>
                      </a:r>
                    </a:p>
                    <a:p>
                      <a:pPr>
                        <a:lnSpc>
                          <a:spcPts val="1200"/>
                        </a:lnSpc>
                      </a:pPr>
                      <a:r>
                        <a:rPr lang="nl-NL" sz="1000">
                          <a:effectLst/>
                        </a:rPr>
                        <a:t>WOZ</a:t>
                      </a:r>
                    </a:p>
                    <a:p>
                      <a:pPr>
                        <a:lnSpc>
                          <a:spcPts val="1200"/>
                        </a:lnSpc>
                      </a:pPr>
                      <a:r>
                        <a:rPr lang="nl-NL" sz="1000">
                          <a:effectLst/>
                        </a:rPr>
                        <a:t>BGT</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extLst>
                  <a:ext uri="{0D108BD9-81ED-4DB2-BD59-A6C34878D82A}">
                    <a16:rowId xmlns:a16="http://schemas.microsoft.com/office/drawing/2014/main" val="2630851504"/>
                  </a:ext>
                </a:extLst>
              </a:tr>
              <a:tr h="340984">
                <a:tc>
                  <a:txBody>
                    <a:bodyPr/>
                    <a:lstStyle/>
                    <a:p>
                      <a:pPr>
                        <a:lnSpc>
                          <a:spcPts val="1200"/>
                        </a:lnSpc>
                      </a:pPr>
                      <a:r>
                        <a:rPr lang="nl-NL" sz="1000">
                          <a:effectLst/>
                        </a:rPr>
                        <a:t>Key2Waarderen</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 </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Centric</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De waarderingsmodule van Key2belastingen</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OnPrem</a:t>
                      </a:r>
                    </a:p>
                    <a:p>
                      <a:pPr>
                        <a:lnSpc>
                          <a:spcPts val="1200"/>
                        </a:lnSpc>
                      </a:pPr>
                      <a:r>
                        <a:rPr lang="nl-NL" sz="1000">
                          <a:effectLst/>
                        </a:rPr>
                        <a:t>Oracle19</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 </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extLst>
                  <a:ext uri="{0D108BD9-81ED-4DB2-BD59-A6C34878D82A}">
                    <a16:rowId xmlns:a16="http://schemas.microsoft.com/office/drawing/2014/main" val="1374805386"/>
                  </a:ext>
                </a:extLst>
              </a:tr>
              <a:tr h="340984">
                <a:tc>
                  <a:txBody>
                    <a:bodyPr/>
                    <a:lstStyle/>
                    <a:p>
                      <a:pPr>
                        <a:lnSpc>
                          <a:spcPts val="1200"/>
                        </a:lnSpc>
                      </a:pPr>
                      <a:r>
                        <a:rPr lang="nl-NL" sz="1000">
                          <a:effectLst/>
                        </a:rPr>
                        <a:t>Key2berichtenmodule</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 </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Centric</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De berichtenmodule van Key2belastingen</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OnPrem</a:t>
                      </a:r>
                    </a:p>
                    <a:p>
                      <a:pPr>
                        <a:lnSpc>
                          <a:spcPts val="1200"/>
                        </a:lnSpc>
                      </a:pPr>
                      <a:r>
                        <a:rPr lang="nl-NL" sz="1000">
                          <a:effectLst/>
                        </a:rPr>
                        <a:t>Oracle19</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 </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extLst>
                  <a:ext uri="{0D108BD9-81ED-4DB2-BD59-A6C34878D82A}">
                    <a16:rowId xmlns:a16="http://schemas.microsoft.com/office/drawing/2014/main" val="2532710397"/>
                  </a:ext>
                </a:extLst>
              </a:tr>
              <a:tr h="681968">
                <a:tc>
                  <a:txBody>
                    <a:bodyPr/>
                    <a:lstStyle/>
                    <a:p>
                      <a:pPr>
                        <a:lnSpc>
                          <a:spcPts val="1200"/>
                        </a:lnSpc>
                      </a:pPr>
                      <a:r>
                        <a:rPr lang="nl-NL" sz="1000">
                          <a:effectLst/>
                        </a:rPr>
                        <a:t>NHR Koppelvlak</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 </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Centric</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Dit is meer dan een koppelvlak. NHR is een module van Key2belastingen die als Semi-SaaS dienst wordt aangeboden.</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SaaS schermen, maar database OnPrem</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EnableU</a:t>
                      </a:r>
                    </a:p>
                    <a:p>
                      <a:pPr>
                        <a:lnSpc>
                          <a:spcPts val="1200"/>
                        </a:lnSpc>
                      </a:pPr>
                      <a:r>
                        <a:rPr lang="nl-NL" sz="1000">
                          <a:effectLst/>
                        </a:rPr>
                        <a:t>NHR via Centric</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extLst>
                  <a:ext uri="{0D108BD9-81ED-4DB2-BD59-A6C34878D82A}">
                    <a16:rowId xmlns:a16="http://schemas.microsoft.com/office/drawing/2014/main" val="1626348309"/>
                  </a:ext>
                </a:extLst>
              </a:tr>
              <a:tr h="511476">
                <a:tc>
                  <a:txBody>
                    <a:bodyPr/>
                    <a:lstStyle/>
                    <a:p>
                      <a:pPr>
                        <a:lnSpc>
                          <a:spcPts val="1200"/>
                        </a:lnSpc>
                      </a:pPr>
                      <a:r>
                        <a:rPr lang="nl-NL" sz="1000">
                          <a:effectLst/>
                        </a:rPr>
                        <a:t>Key2percelen</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 </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Centric</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Key2percelen is een module van Key2belastingen waarin kadasterinformatie is opgenomen</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 </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BRK1.0 via Leefomgeving. Straks BRK2.0 rechstreeks.</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extLst>
                  <a:ext uri="{0D108BD9-81ED-4DB2-BD59-A6C34878D82A}">
                    <a16:rowId xmlns:a16="http://schemas.microsoft.com/office/drawing/2014/main" val="1976106400"/>
                  </a:ext>
                </a:extLst>
              </a:tr>
              <a:tr h="852460">
                <a:tc>
                  <a:txBody>
                    <a:bodyPr/>
                    <a:lstStyle/>
                    <a:p>
                      <a:pPr>
                        <a:lnSpc>
                          <a:spcPts val="1200"/>
                        </a:lnSpc>
                      </a:pPr>
                      <a:r>
                        <a:rPr lang="nl-NL" sz="1000" dirty="0">
                          <a:effectLst/>
                        </a:rPr>
                        <a:t>MDU</a:t>
                      </a:r>
                      <a:endParaRPr lang="nl-NL" sz="1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 </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Centric</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Via het werkproces kunnen documenten worden gegennnereerd. Dit genereren gebeurt met MDU. De documenten zijn uiteindelijk Word documenten kan ook in PDF opslaan.</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OnPrem</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SharePoint</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extLst>
                  <a:ext uri="{0D108BD9-81ED-4DB2-BD59-A6C34878D82A}">
                    <a16:rowId xmlns:a16="http://schemas.microsoft.com/office/drawing/2014/main" val="1423281703"/>
                  </a:ext>
                </a:extLst>
              </a:tr>
              <a:tr h="340984">
                <a:tc>
                  <a:txBody>
                    <a:bodyPr/>
                    <a:lstStyle/>
                    <a:p>
                      <a:pPr>
                        <a:lnSpc>
                          <a:spcPts val="1200"/>
                        </a:lnSpc>
                      </a:pPr>
                      <a:r>
                        <a:rPr lang="nl-NL" sz="1000">
                          <a:effectLst/>
                        </a:rPr>
                        <a:t>InOp App</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 </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 </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Inpandige waarnemingen en waarderingen</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SaaS</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 </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extLst>
                  <a:ext uri="{0D108BD9-81ED-4DB2-BD59-A6C34878D82A}">
                    <a16:rowId xmlns:a16="http://schemas.microsoft.com/office/drawing/2014/main" val="2748679900"/>
                  </a:ext>
                </a:extLst>
              </a:tr>
              <a:tr h="170492">
                <a:tc>
                  <a:txBody>
                    <a:bodyPr/>
                    <a:lstStyle/>
                    <a:p>
                      <a:pPr>
                        <a:lnSpc>
                          <a:spcPts val="1200"/>
                        </a:lnSpc>
                      </a:pPr>
                      <a:r>
                        <a:rPr lang="nl-NL" sz="1000">
                          <a:effectLst/>
                        </a:rPr>
                        <a:t>Bakerware</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 </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Bakerware</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Belastingen portaal</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SaaS</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 </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extLst>
                  <a:ext uri="{0D108BD9-81ED-4DB2-BD59-A6C34878D82A}">
                    <a16:rowId xmlns:a16="http://schemas.microsoft.com/office/drawing/2014/main" val="3809603631"/>
                  </a:ext>
                </a:extLst>
              </a:tr>
              <a:tr h="340984">
                <a:tc>
                  <a:txBody>
                    <a:bodyPr/>
                    <a:lstStyle/>
                    <a:p>
                      <a:pPr>
                        <a:lnSpc>
                          <a:spcPts val="1200"/>
                        </a:lnSpc>
                      </a:pPr>
                      <a:r>
                        <a:rPr lang="nl-NL" sz="1000">
                          <a:effectLst/>
                        </a:rPr>
                        <a:t>Vyzyr</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 </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Vyzyr</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Rapportage applicatie van Belastingen.</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OnPrem logica SaaS</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 </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extLst>
                  <a:ext uri="{0D108BD9-81ED-4DB2-BD59-A6C34878D82A}">
                    <a16:rowId xmlns:a16="http://schemas.microsoft.com/office/drawing/2014/main" val="951360888"/>
                  </a:ext>
                </a:extLst>
              </a:tr>
              <a:tr h="183694">
                <a:tc>
                  <a:txBody>
                    <a:bodyPr/>
                    <a:lstStyle/>
                    <a:p>
                      <a:pPr>
                        <a:lnSpc>
                          <a:spcPts val="1200"/>
                        </a:lnSpc>
                      </a:pPr>
                      <a:r>
                        <a:rPr lang="nl-NL" sz="1000">
                          <a:effectLst/>
                        </a:rPr>
                        <a:t>Confrontatie Software LV WOZ</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 </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Centric</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 </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 </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 </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extLst>
                  <a:ext uri="{0D108BD9-81ED-4DB2-BD59-A6C34878D82A}">
                    <a16:rowId xmlns:a16="http://schemas.microsoft.com/office/drawing/2014/main" val="1392544331"/>
                  </a:ext>
                </a:extLst>
              </a:tr>
              <a:tr h="183694">
                <a:tc>
                  <a:txBody>
                    <a:bodyPr/>
                    <a:lstStyle/>
                    <a:p>
                      <a:pPr>
                        <a:lnSpc>
                          <a:spcPts val="1200"/>
                        </a:lnSpc>
                      </a:pPr>
                      <a:r>
                        <a:rPr lang="nl-NL" sz="1000">
                          <a:effectLst/>
                        </a:rPr>
                        <a:t>Way2Go</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 </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Loket31</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Controle van belasting gegevens</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 </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 </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extLst>
                  <a:ext uri="{0D108BD9-81ED-4DB2-BD59-A6C34878D82A}">
                    <a16:rowId xmlns:a16="http://schemas.microsoft.com/office/drawing/2014/main" val="4066106937"/>
                  </a:ext>
                </a:extLst>
              </a:tr>
              <a:tr h="183694">
                <a:tc>
                  <a:txBody>
                    <a:bodyPr/>
                    <a:lstStyle/>
                    <a:p>
                      <a:pPr>
                        <a:lnSpc>
                          <a:spcPts val="1200"/>
                        </a:lnSpc>
                      </a:pPr>
                      <a:r>
                        <a:rPr lang="nl-NL" sz="1000">
                          <a:effectLst/>
                        </a:rPr>
                        <a:t>AANPALENDE APPLICATIES</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 </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 </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 </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 </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 </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extLst>
                  <a:ext uri="{0D108BD9-81ED-4DB2-BD59-A6C34878D82A}">
                    <a16:rowId xmlns:a16="http://schemas.microsoft.com/office/drawing/2014/main" val="645587840"/>
                  </a:ext>
                </a:extLst>
              </a:tr>
              <a:tr h="170492">
                <a:tc>
                  <a:txBody>
                    <a:bodyPr/>
                    <a:lstStyle/>
                    <a:p>
                      <a:pPr>
                        <a:lnSpc>
                          <a:spcPts val="1200"/>
                        </a:lnSpc>
                      </a:pPr>
                      <a:r>
                        <a:rPr lang="nl-NL" sz="1000">
                          <a:effectLst/>
                        </a:rPr>
                        <a:t>Unit4 Decade</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 </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Unit4</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Financiële applicatie</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OnPrem</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Excel</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extLst>
                  <a:ext uri="{0D108BD9-81ED-4DB2-BD59-A6C34878D82A}">
                    <a16:rowId xmlns:a16="http://schemas.microsoft.com/office/drawing/2014/main" val="1217342232"/>
                  </a:ext>
                </a:extLst>
              </a:tr>
              <a:tr h="340984">
                <a:tc>
                  <a:txBody>
                    <a:bodyPr/>
                    <a:lstStyle/>
                    <a:p>
                      <a:pPr>
                        <a:lnSpc>
                          <a:spcPts val="1200"/>
                        </a:lnSpc>
                      </a:pPr>
                      <a:r>
                        <a:rPr lang="nl-NL" sz="1000">
                          <a:effectLst/>
                        </a:rPr>
                        <a:t>Geoserver Nedbrowser</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 </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dirty="0">
                          <a:effectLst/>
                        </a:rPr>
                        <a:t> </a:t>
                      </a:r>
                      <a:endParaRPr lang="nl-NL" sz="1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Geografische informatie om waardebepalingen te kunnen doen.</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 </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 </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extLst>
                  <a:ext uri="{0D108BD9-81ED-4DB2-BD59-A6C34878D82A}">
                    <a16:rowId xmlns:a16="http://schemas.microsoft.com/office/drawing/2014/main" val="1652892459"/>
                  </a:ext>
                </a:extLst>
              </a:tr>
              <a:tr h="170492">
                <a:tc>
                  <a:txBody>
                    <a:bodyPr/>
                    <a:lstStyle/>
                    <a:p>
                      <a:pPr>
                        <a:lnSpc>
                          <a:spcPts val="1200"/>
                        </a:lnSpc>
                      </a:pPr>
                      <a:r>
                        <a:rPr lang="nl-NL" sz="1000">
                          <a:effectLst/>
                        </a:rPr>
                        <a:t>Key2Datadistributie</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 </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Centric</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 </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 </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 </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extLst>
                  <a:ext uri="{0D108BD9-81ED-4DB2-BD59-A6C34878D82A}">
                    <a16:rowId xmlns:a16="http://schemas.microsoft.com/office/drawing/2014/main" val="3021622597"/>
                  </a:ext>
                </a:extLst>
              </a:tr>
              <a:tr h="183694">
                <a:tc>
                  <a:txBody>
                    <a:bodyPr/>
                    <a:lstStyle/>
                    <a:p>
                      <a:pPr>
                        <a:lnSpc>
                          <a:spcPts val="1200"/>
                        </a:lnSpc>
                      </a:pPr>
                      <a:r>
                        <a:rPr lang="nl-NL" sz="1000">
                          <a:effectLst/>
                        </a:rPr>
                        <a:t>Enable2secure</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 </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EnableU</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Uitwissel platform van gegevens.</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OnPrem</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Uitwisseling LV WOZ </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extLst>
                  <a:ext uri="{0D108BD9-81ED-4DB2-BD59-A6C34878D82A}">
                    <a16:rowId xmlns:a16="http://schemas.microsoft.com/office/drawing/2014/main" val="478226476"/>
                  </a:ext>
                </a:extLst>
              </a:tr>
              <a:tr h="183694">
                <a:tc>
                  <a:txBody>
                    <a:bodyPr/>
                    <a:lstStyle/>
                    <a:p>
                      <a:pPr>
                        <a:lnSpc>
                          <a:spcPts val="1200"/>
                        </a:lnSpc>
                      </a:pPr>
                      <a:r>
                        <a:rPr lang="nl-NL" sz="1000">
                          <a:effectLst/>
                        </a:rPr>
                        <a:t>Key2Vergunningen</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 </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Centric</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Uitwisseling ven gegevens over Leges</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a:effectLst/>
                        </a:rPr>
                        <a:t> </a:t>
                      </a:r>
                      <a:endParaRPr lang="nl-NL"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tc>
                  <a:txBody>
                    <a:bodyPr/>
                    <a:lstStyle/>
                    <a:p>
                      <a:pPr>
                        <a:lnSpc>
                          <a:spcPts val="1200"/>
                        </a:lnSpc>
                      </a:pPr>
                      <a:r>
                        <a:rPr lang="nl-NL" sz="1000" dirty="0">
                          <a:effectLst/>
                        </a:rPr>
                        <a:t> </a:t>
                      </a:r>
                      <a:endParaRPr lang="nl-NL" sz="1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36945" marR="36945" marT="0" marB="0"/>
                </a:tc>
                <a:extLst>
                  <a:ext uri="{0D108BD9-81ED-4DB2-BD59-A6C34878D82A}">
                    <a16:rowId xmlns:a16="http://schemas.microsoft.com/office/drawing/2014/main" val="202046326"/>
                  </a:ext>
                </a:extLst>
              </a:tr>
            </a:tbl>
          </a:graphicData>
        </a:graphic>
      </p:graphicFrame>
    </p:spTree>
    <p:extLst>
      <p:ext uri="{BB962C8B-B14F-4D97-AF65-F5344CB8AC3E}">
        <p14:creationId xmlns:p14="http://schemas.microsoft.com/office/powerpoint/2010/main" val="358255240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hoek 10">
            <a:extLst>
              <a:ext uri="{FF2B5EF4-FFF2-40B4-BE49-F238E27FC236}">
                <a16:creationId xmlns:a16="http://schemas.microsoft.com/office/drawing/2014/main" id="{6EAEE6D2-576F-4E83-A535-BA18ED9DBD5C}"/>
              </a:ext>
            </a:extLst>
          </p:cNvPr>
          <p:cNvSpPr/>
          <p:nvPr/>
        </p:nvSpPr>
        <p:spPr>
          <a:xfrm>
            <a:off x="0" y="0"/>
            <a:ext cx="3644265" cy="4860121"/>
          </a:xfrm>
          <a:prstGeom prst="rect">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6" name="Rechthoek 25">
            <a:extLst>
              <a:ext uri="{FF2B5EF4-FFF2-40B4-BE49-F238E27FC236}">
                <a16:creationId xmlns:a16="http://schemas.microsoft.com/office/drawing/2014/main" id="{10FEA99D-1ED4-4A1E-91A7-D141CFC7ADCD}"/>
              </a:ext>
            </a:extLst>
          </p:cNvPr>
          <p:cNvSpPr/>
          <p:nvPr/>
        </p:nvSpPr>
        <p:spPr>
          <a:xfrm>
            <a:off x="2" y="4860121"/>
            <a:ext cx="3644263" cy="1997879"/>
          </a:xfrm>
          <a:prstGeom prst="rect">
            <a:avLst/>
          </a:prstGeom>
          <a:solidFill>
            <a:schemeClr val="bg1">
              <a:lumMod val="85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Titel 4">
            <a:extLst>
              <a:ext uri="{FF2B5EF4-FFF2-40B4-BE49-F238E27FC236}">
                <a16:creationId xmlns:a16="http://schemas.microsoft.com/office/drawing/2014/main" id="{487EE20F-F13E-4294-9EFC-67736941BF01}"/>
              </a:ext>
            </a:extLst>
          </p:cNvPr>
          <p:cNvSpPr>
            <a:spLocks noGrp="1"/>
          </p:cNvSpPr>
          <p:nvPr>
            <p:ph type="title"/>
          </p:nvPr>
        </p:nvSpPr>
        <p:spPr>
          <a:xfrm>
            <a:off x="314325" y="365124"/>
            <a:ext cx="3329940" cy="975403"/>
          </a:xfrm>
        </p:spPr>
        <p:txBody>
          <a:bodyPr>
            <a:normAutofit fontScale="90000"/>
          </a:bodyPr>
          <a:lstStyle/>
          <a:p>
            <a:r>
              <a:rPr lang="nl-NL" sz="2400" dirty="0">
                <a:solidFill>
                  <a:schemeClr val="accent1">
                    <a:lumMod val="20000"/>
                    <a:lumOff val="80000"/>
                  </a:schemeClr>
                </a:solidFill>
                <a:effectLst/>
                <a:latin typeface="Calibri" panose="020F0502020204030204" pitchFamily="34" charset="0"/>
                <a:ea typeface="Times New Roman" panose="02020603050405020304" pitchFamily="18" charset="0"/>
                <a:cs typeface="Times New Roman" panose="02020603050405020304" pitchFamily="18" charset="0"/>
              </a:rPr>
              <a:t>Applicaties</a:t>
            </a:r>
            <a:br>
              <a:rPr lang="nl-NL" sz="2400" b="1" dirty="0">
                <a:solidFill>
                  <a:schemeClr val="accent1">
                    <a:lumMod val="20000"/>
                    <a:lumOff val="80000"/>
                  </a:schemeClr>
                </a:solidFill>
                <a:effectLst/>
                <a:latin typeface="Calibri" panose="020F0502020204030204" pitchFamily="34" charset="0"/>
                <a:ea typeface="Times New Roman" panose="02020603050405020304" pitchFamily="18" charset="0"/>
                <a:cs typeface="Times New Roman" panose="02020603050405020304" pitchFamily="18" charset="0"/>
              </a:rPr>
            </a:br>
            <a:br>
              <a:rPr lang="nl-NL" sz="2400" b="1" dirty="0">
                <a:solidFill>
                  <a:schemeClr val="accent1">
                    <a:lumMod val="20000"/>
                    <a:lumOff val="80000"/>
                  </a:schemeClr>
                </a:solidFill>
                <a:effectLst/>
                <a:latin typeface="Calibri" panose="020F0502020204030204" pitchFamily="34" charset="0"/>
                <a:ea typeface="Times New Roman" panose="02020603050405020304" pitchFamily="18" charset="0"/>
                <a:cs typeface="Times New Roman" panose="02020603050405020304" pitchFamily="18" charset="0"/>
              </a:rPr>
            </a:br>
            <a:r>
              <a:rPr lang="nl-NL" sz="2400" dirty="0">
                <a:solidFill>
                  <a:schemeClr val="accent1">
                    <a:lumMod val="20000"/>
                    <a:lumOff val="80000"/>
                  </a:schemeClr>
                </a:solidFill>
                <a:effectLst/>
                <a:latin typeface="Calibri" panose="020F0502020204030204" pitchFamily="34" charset="0"/>
                <a:ea typeface="Times New Roman" panose="02020603050405020304" pitchFamily="18" charset="0"/>
                <a:cs typeface="Times New Roman" panose="02020603050405020304" pitchFamily="18" charset="0"/>
              </a:rPr>
              <a:t>en </a:t>
            </a:r>
            <a:r>
              <a:rPr lang="nl-NL" sz="2400" b="1" dirty="0">
                <a:solidFill>
                  <a:schemeClr val="accent1">
                    <a:lumMod val="20000"/>
                    <a:lumOff val="80000"/>
                  </a:schemeClr>
                </a:solidFill>
                <a:effectLst/>
                <a:latin typeface="Calibri" panose="020F0502020204030204" pitchFamily="34" charset="0"/>
                <a:ea typeface="Times New Roman" panose="02020603050405020304" pitchFamily="18" charset="0"/>
                <a:cs typeface="Times New Roman" panose="02020603050405020304" pitchFamily="18" charset="0"/>
              </a:rPr>
              <a:t>koppelvlakken</a:t>
            </a:r>
            <a:endParaRPr lang="nl-NL" sz="5400" b="1" dirty="0">
              <a:solidFill>
                <a:schemeClr val="accent1">
                  <a:lumMod val="20000"/>
                  <a:lumOff val="80000"/>
                </a:schemeClr>
              </a:solidFill>
            </a:endParaRPr>
          </a:p>
        </p:txBody>
      </p:sp>
      <p:sp>
        <p:nvSpPr>
          <p:cNvPr id="9" name="Tekstvak 8">
            <a:extLst>
              <a:ext uri="{FF2B5EF4-FFF2-40B4-BE49-F238E27FC236}">
                <a16:creationId xmlns:a16="http://schemas.microsoft.com/office/drawing/2014/main" id="{69A86DF1-B2B2-4DCB-A772-818CAEACC257}"/>
              </a:ext>
            </a:extLst>
          </p:cNvPr>
          <p:cNvSpPr txBox="1"/>
          <p:nvPr/>
        </p:nvSpPr>
        <p:spPr>
          <a:xfrm>
            <a:off x="314325" y="5004206"/>
            <a:ext cx="3227595" cy="430887"/>
          </a:xfrm>
          <a:prstGeom prst="rect">
            <a:avLst/>
          </a:prstGeom>
          <a:noFill/>
        </p:spPr>
        <p:txBody>
          <a:bodyPr wrap="square">
            <a:spAutoFit/>
          </a:bodyPr>
          <a:lstStyle/>
          <a:p>
            <a:r>
              <a:rPr lang="nl-NL" sz="1100" dirty="0"/>
              <a:t>De beschrijving van de (</a:t>
            </a:r>
            <a:r>
              <a:rPr lang="nl-NL" sz="1100" dirty="0" err="1"/>
              <a:t>aaanpalende</a:t>
            </a:r>
            <a:r>
              <a:rPr lang="nl-NL" sz="1100" dirty="0"/>
              <a:t>) applicaties en koppelvlakken</a:t>
            </a:r>
          </a:p>
        </p:txBody>
      </p:sp>
      <p:pic>
        <p:nvPicPr>
          <p:cNvPr id="7" name="Afbeelding 6">
            <a:extLst>
              <a:ext uri="{FF2B5EF4-FFF2-40B4-BE49-F238E27FC236}">
                <a16:creationId xmlns:a16="http://schemas.microsoft.com/office/drawing/2014/main" id="{DC6A98F9-1D95-E75D-336B-5AE6EEF41367}"/>
              </a:ext>
            </a:extLst>
          </p:cNvPr>
          <p:cNvPicPr>
            <a:picLocks noChangeAspect="1"/>
          </p:cNvPicPr>
          <p:nvPr/>
        </p:nvPicPr>
        <p:blipFill>
          <a:blip r:embed="rId2"/>
          <a:stretch>
            <a:fillRect/>
          </a:stretch>
        </p:blipFill>
        <p:spPr>
          <a:xfrm>
            <a:off x="3644264" y="16497"/>
            <a:ext cx="8547735" cy="6858000"/>
          </a:xfrm>
          <a:prstGeom prst="rect">
            <a:avLst/>
          </a:prstGeom>
        </p:spPr>
      </p:pic>
    </p:spTree>
    <p:extLst>
      <p:ext uri="{BB962C8B-B14F-4D97-AF65-F5344CB8AC3E}">
        <p14:creationId xmlns:p14="http://schemas.microsoft.com/office/powerpoint/2010/main" val="16430672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Afbeelding 6">
            <a:extLst>
              <a:ext uri="{FF2B5EF4-FFF2-40B4-BE49-F238E27FC236}">
                <a16:creationId xmlns:a16="http://schemas.microsoft.com/office/drawing/2014/main" id="{CA7F13B2-18F2-88B1-69E9-1F2A87CF304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7660" y="1572526"/>
            <a:ext cx="9384900" cy="5215313"/>
          </a:xfrm>
          <a:prstGeom prst="rect">
            <a:avLst/>
          </a:prstGeom>
        </p:spPr>
      </p:pic>
      <p:sp>
        <p:nvSpPr>
          <p:cNvPr id="8" name="Rechthoek 7">
            <a:extLst>
              <a:ext uri="{FF2B5EF4-FFF2-40B4-BE49-F238E27FC236}">
                <a16:creationId xmlns:a16="http://schemas.microsoft.com/office/drawing/2014/main" id="{B53CA131-7F4A-A328-C685-A8F44B807941}"/>
              </a:ext>
            </a:extLst>
          </p:cNvPr>
          <p:cNvSpPr/>
          <p:nvPr/>
        </p:nvSpPr>
        <p:spPr>
          <a:xfrm>
            <a:off x="4021584" y="-1"/>
            <a:ext cx="8170416" cy="1572527"/>
          </a:xfrm>
          <a:prstGeom prst="rect">
            <a:avLst/>
          </a:prstGeom>
          <a:solidFill>
            <a:schemeClr val="bg1">
              <a:lumMod val="85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216000" rIns="216000" rtlCol="0" anchor="ctr"/>
          <a:lstStyle/>
          <a:p>
            <a:r>
              <a:rPr lang="nl-NL" sz="1400" dirty="0">
                <a:solidFill>
                  <a:schemeClr val="tx1"/>
                </a:solidFill>
              </a:rPr>
              <a:t>Onderstaand figuur geeft de huidige situatie weer welke bronnen en bestemmingen aan de DDS zijn gekoppeld.</a:t>
            </a:r>
          </a:p>
        </p:txBody>
      </p:sp>
      <p:sp>
        <p:nvSpPr>
          <p:cNvPr id="9" name="Rechthoek 8">
            <a:extLst>
              <a:ext uri="{FF2B5EF4-FFF2-40B4-BE49-F238E27FC236}">
                <a16:creationId xmlns:a16="http://schemas.microsoft.com/office/drawing/2014/main" id="{248B4193-7246-C892-3C75-EBBF6AD5EC7F}"/>
              </a:ext>
            </a:extLst>
          </p:cNvPr>
          <p:cNvSpPr/>
          <p:nvPr/>
        </p:nvSpPr>
        <p:spPr>
          <a:xfrm>
            <a:off x="0" y="0"/>
            <a:ext cx="4021584" cy="1572527"/>
          </a:xfrm>
          <a:prstGeom prst="rect">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dirty="0"/>
              <a:t>DETAILS DDS </a:t>
            </a:r>
          </a:p>
        </p:txBody>
      </p:sp>
    </p:spTree>
    <p:extLst>
      <p:ext uri="{BB962C8B-B14F-4D97-AF65-F5344CB8AC3E}">
        <p14:creationId xmlns:p14="http://schemas.microsoft.com/office/powerpoint/2010/main" val="32925308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hthoek 3">
            <a:extLst>
              <a:ext uri="{FF2B5EF4-FFF2-40B4-BE49-F238E27FC236}">
                <a16:creationId xmlns:a16="http://schemas.microsoft.com/office/drawing/2014/main" id="{237F53C5-A157-43A9-B694-60FA4FCC2F4C}"/>
              </a:ext>
            </a:extLst>
          </p:cNvPr>
          <p:cNvSpPr/>
          <p:nvPr/>
        </p:nvSpPr>
        <p:spPr>
          <a:xfrm>
            <a:off x="0" y="0"/>
            <a:ext cx="12192000" cy="4067175"/>
          </a:xfrm>
          <a:prstGeom prst="rect">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a:extLst>
              <a:ext uri="{FF2B5EF4-FFF2-40B4-BE49-F238E27FC236}">
                <a16:creationId xmlns:a16="http://schemas.microsoft.com/office/drawing/2014/main" id="{BCC555F3-9CD8-4AAE-A34B-0E59F2E30B66}"/>
              </a:ext>
            </a:extLst>
          </p:cNvPr>
          <p:cNvSpPr>
            <a:spLocks noGrp="1"/>
          </p:cNvSpPr>
          <p:nvPr>
            <p:ph type="title"/>
          </p:nvPr>
        </p:nvSpPr>
        <p:spPr/>
        <p:txBody>
          <a:bodyPr/>
          <a:lstStyle/>
          <a:p>
            <a:r>
              <a:rPr lang="nl-NL" b="1" dirty="0">
                <a:solidFill>
                  <a:schemeClr val="accent1">
                    <a:lumMod val="20000"/>
                    <a:lumOff val="80000"/>
                  </a:schemeClr>
                </a:solidFill>
              </a:rPr>
              <a:t>Enterprise Architectuur</a:t>
            </a:r>
          </a:p>
        </p:txBody>
      </p:sp>
    </p:spTree>
    <p:extLst>
      <p:ext uri="{BB962C8B-B14F-4D97-AF65-F5344CB8AC3E}">
        <p14:creationId xmlns:p14="http://schemas.microsoft.com/office/powerpoint/2010/main" val="28221334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el 1">
            <a:extLst>
              <a:ext uri="{FF2B5EF4-FFF2-40B4-BE49-F238E27FC236}">
                <a16:creationId xmlns:a16="http://schemas.microsoft.com/office/drawing/2014/main" id="{096E5343-8881-4713-9E37-CF9F836958CE}"/>
              </a:ext>
            </a:extLst>
          </p:cNvPr>
          <p:cNvGraphicFramePr>
            <a:graphicFrameLocks noGrp="1"/>
          </p:cNvGraphicFramePr>
          <p:nvPr>
            <p:extLst>
              <p:ext uri="{D42A27DB-BD31-4B8C-83A1-F6EECF244321}">
                <p14:modId xmlns:p14="http://schemas.microsoft.com/office/powerpoint/2010/main" val="395914572"/>
              </p:ext>
            </p:extLst>
          </p:nvPr>
        </p:nvGraphicFramePr>
        <p:xfrm>
          <a:off x="0" y="1721947"/>
          <a:ext cx="12192000" cy="3982656"/>
        </p:xfrm>
        <a:graphic>
          <a:graphicData uri="http://schemas.openxmlformats.org/drawingml/2006/table">
            <a:tbl>
              <a:tblPr firstRow="1" firstCol="1" bandRow="1">
                <a:tableStyleId>{5C22544A-7EE6-4342-B048-85BDC9FD1C3A}</a:tableStyleId>
              </a:tblPr>
              <a:tblGrid>
                <a:gridCol w="873086">
                  <a:extLst>
                    <a:ext uri="{9D8B030D-6E8A-4147-A177-3AD203B41FA5}">
                      <a16:colId xmlns:a16="http://schemas.microsoft.com/office/drawing/2014/main" val="1034646783"/>
                    </a:ext>
                  </a:extLst>
                </a:gridCol>
                <a:gridCol w="2749947">
                  <a:extLst>
                    <a:ext uri="{9D8B030D-6E8A-4147-A177-3AD203B41FA5}">
                      <a16:colId xmlns:a16="http://schemas.microsoft.com/office/drawing/2014/main" val="2302093796"/>
                    </a:ext>
                  </a:extLst>
                </a:gridCol>
                <a:gridCol w="4392369">
                  <a:extLst>
                    <a:ext uri="{9D8B030D-6E8A-4147-A177-3AD203B41FA5}">
                      <a16:colId xmlns:a16="http://schemas.microsoft.com/office/drawing/2014/main" val="3405909972"/>
                    </a:ext>
                  </a:extLst>
                </a:gridCol>
                <a:gridCol w="4176598">
                  <a:extLst>
                    <a:ext uri="{9D8B030D-6E8A-4147-A177-3AD203B41FA5}">
                      <a16:colId xmlns:a16="http://schemas.microsoft.com/office/drawing/2014/main" val="2760938037"/>
                    </a:ext>
                  </a:extLst>
                </a:gridCol>
              </a:tblGrid>
              <a:tr h="467608">
                <a:tc>
                  <a:txBody>
                    <a:bodyPr/>
                    <a:lstStyle/>
                    <a:p>
                      <a:pPr>
                        <a:lnSpc>
                          <a:spcPts val="1200"/>
                        </a:lnSpc>
                      </a:pPr>
                      <a:endParaRPr lang="nl-NL" sz="1400" dirty="0">
                        <a:effectLst/>
                      </a:endParaRPr>
                    </a:p>
                    <a:p>
                      <a:pPr>
                        <a:lnSpc>
                          <a:spcPts val="1200"/>
                        </a:lnSpc>
                      </a:pPr>
                      <a:r>
                        <a:rPr lang="nl-NL" sz="1400" dirty="0">
                          <a:effectLst/>
                        </a:rPr>
                        <a:t>#</a:t>
                      </a:r>
                      <a:endParaRPr lang="nl-NL"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3297" marR="53297" marT="0" marB="0">
                    <a:solidFill>
                      <a:schemeClr val="tx1">
                        <a:lumMod val="65000"/>
                        <a:lumOff val="35000"/>
                      </a:schemeClr>
                    </a:solidFill>
                  </a:tcPr>
                </a:tc>
                <a:tc>
                  <a:txBody>
                    <a:bodyPr/>
                    <a:lstStyle/>
                    <a:p>
                      <a:pPr>
                        <a:lnSpc>
                          <a:spcPts val="1200"/>
                        </a:lnSpc>
                      </a:pPr>
                      <a:endParaRPr lang="nl-NL" sz="1400" dirty="0">
                        <a:effectLst/>
                      </a:endParaRPr>
                    </a:p>
                    <a:p>
                      <a:pPr>
                        <a:lnSpc>
                          <a:spcPts val="1200"/>
                        </a:lnSpc>
                      </a:pPr>
                      <a:r>
                        <a:rPr lang="nl-NL" sz="1400" dirty="0">
                          <a:effectLst/>
                        </a:rPr>
                        <a:t>Kader</a:t>
                      </a:r>
                      <a:endParaRPr lang="nl-NL"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3297" marR="53297" marT="0" marB="0">
                    <a:solidFill>
                      <a:schemeClr val="tx1">
                        <a:lumMod val="65000"/>
                        <a:lumOff val="35000"/>
                      </a:schemeClr>
                    </a:solidFill>
                  </a:tcPr>
                </a:tc>
                <a:tc>
                  <a:txBody>
                    <a:bodyPr/>
                    <a:lstStyle/>
                    <a:p>
                      <a:pPr>
                        <a:lnSpc>
                          <a:spcPts val="1200"/>
                        </a:lnSpc>
                      </a:pPr>
                      <a:endParaRPr lang="nl-NL" sz="1400" dirty="0">
                        <a:effectLst/>
                      </a:endParaRPr>
                    </a:p>
                    <a:p>
                      <a:pPr>
                        <a:lnSpc>
                          <a:spcPts val="1200"/>
                        </a:lnSpc>
                      </a:pPr>
                      <a:r>
                        <a:rPr lang="nl-NL" sz="1400" dirty="0">
                          <a:effectLst/>
                        </a:rPr>
                        <a:t>Reden</a:t>
                      </a:r>
                      <a:endParaRPr lang="nl-NL"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3297" marR="53297" marT="0" marB="0">
                    <a:solidFill>
                      <a:schemeClr val="tx1">
                        <a:lumMod val="65000"/>
                        <a:lumOff val="35000"/>
                      </a:schemeClr>
                    </a:solidFill>
                  </a:tcPr>
                </a:tc>
                <a:tc>
                  <a:txBody>
                    <a:bodyPr/>
                    <a:lstStyle/>
                    <a:p>
                      <a:pPr>
                        <a:lnSpc>
                          <a:spcPts val="1200"/>
                        </a:lnSpc>
                      </a:pPr>
                      <a:endParaRPr lang="nl-NL" sz="1400" dirty="0">
                        <a:effectLst/>
                      </a:endParaRPr>
                    </a:p>
                    <a:p>
                      <a:pPr>
                        <a:lnSpc>
                          <a:spcPts val="1200"/>
                        </a:lnSpc>
                      </a:pPr>
                      <a:r>
                        <a:rPr lang="nl-NL" sz="1400" dirty="0">
                          <a:effectLst/>
                        </a:rPr>
                        <a:t>Implicatie</a:t>
                      </a:r>
                      <a:endParaRPr lang="nl-NL"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3297" marR="53297" marT="0" marB="0">
                    <a:solidFill>
                      <a:schemeClr val="tx1">
                        <a:lumMod val="65000"/>
                        <a:lumOff val="35000"/>
                      </a:schemeClr>
                    </a:solidFill>
                  </a:tcPr>
                </a:tc>
                <a:extLst>
                  <a:ext uri="{0D108BD9-81ED-4DB2-BD59-A6C34878D82A}">
                    <a16:rowId xmlns:a16="http://schemas.microsoft.com/office/drawing/2014/main" val="13750395"/>
                  </a:ext>
                </a:extLst>
              </a:tr>
              <a:tr h="668728">
                <a:tc>
                  <a:txBody>
                    <a:bodyPr/>
                    <a:lstStyle/>
                    <a:p>
                      <a:pPr>
                        <a:lnSpc>
                          <a:spcPts val="1200"/>
                        </a:lnSpc>
                      </a:pPr>
                      <a:r>
                        <a:rPr lang="nl-NL" sz="1100" dirty="0">
                          <a:effectLst/>
                          <a:latin typeface="Calibri" panose="020F0502020204030204" pitchFamily="34" charset="0"/>
                          <a:ea typeface="Times New Roman" panose="02020603050405020304" pitchFamily="18" charset="0"/>
                          <a:cs typeface="Times New Roman" panose="02020603050405020304" pitchFamily="18" charset="0"/>
                        </a:rPr>
                        <a:t>I-001</a:t>
                      </a:r>
                    </a:p>
                  </a:txBody>
                  <a:tcPr marL="53297" marR="53297" marT="0" marB="0"/>
                </a:tc>
                <a:tc>
                  <a:txBody>
                    <a:bodyPr/>
                    <a:lstStyle/>
                    <a:p>
                      <a:pPr>
                        <a:lnSpc>
                          <a:spcPts val="1200"/>
                        </a:lnSpc>
                      </a:pPr>
                      <a:r>
                        <a:rPr lang="nl-NL" sz="1100" dirty="0">
                          <a:effectLst/>
                        </a:rPr>
                        <a:t>De applicatie faciliteert en kan aansluiten op andere portalen zoals een Mijn Omgeving.</a:t>
                      </a:r>
                      <a:endParaRPr lang="nl-NL"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3297" marR="53297" marT="0" marB="0"/>
                </a:tc>
                <a:tc>
                  <a:txBody>
                    <a:bodyPr/>
                    <a:lstStyle/>
                    <a:p>
                      <a:pPr>
                        <a:lnSpc>
                          <a:spcPts val="1200"/>
                        </a:lnSpc>
                      </a:pPr>
                      <a:r>
                        <a:rPr lang="nl-NL" sz="1100" dirty="0">
                          <a:effectLst/>
                          <a:latin typeface="Calibri" panose="020F0502020204030204" pitchFamily="34" charset="0"/>
                          <a:ea typeface="Times New Roman" panose="02020603050405020304" pitchFamily="18" charset="0"/>
                          <a:cs typeface="Times New Roman" panose="02020603050405020304" pitchFamily="18" charset="0"/>
                        </a:rPr>
                        <a:t>Amersfoort wil veranderen naar een gemeente waarbij de inwoner zelf integraal de regie heeft over zijn gegevens. Zo levert Amersfoort digitale diensten via eenzelfde concept.</a:t>
                      </a:r>
                    </a:p>
                  </a:txBody>
                  <a:tcPr marL="53297" marR="53297" marT="0" marB="0"/>
                </a:tc>
                <a:tc>
                  <a:txBody>
                    <a:bodyPr/>
                    <a:lstStyle/>
                    <a:p>
                      <a:pPr>
                        <a:lnSpc>
                          <a:spcPts val="1200"/>
                        </a:lnSpc>
                      </a:pPr>
                      <a:r>
                        <a:rPr lang="nl-NL" sz="1100" dirty="0">
                          <a:effectLst/>
                        </a:rPr>
                        <a:t>Functionaliteiten worden als bouwstenen aangeboden om deze te kunnen incorporeren in bijvoorbeeld een eigen portaal zoals een mijnomgeving.</a:t>
                      </a:r>
                      <a:endParaRPr lang="nl-NL"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3297" marR="53297" marT="0" marB="0"/>
                </a:tc>
                <a:extLst>
                  <a:ext uri="{0D108BD9-81ED-4DB2-BD59-A6C34878D82A}">
                    <a16:rowId xmlns:a16="http://schemas.microsoft.com/office/drawing/2014/main" val="3012015893"/>
                  </a:ext>
                </a:extLst>
              </a:tr>
              <a:tr h="1152688">
                <a:tc>
                  <a:txBody>
                    <a:bodyPr/>
                    <a:lstStyle/>
                    <a:p>
                      <a:pPr>
                        <a:lnSpc>
                          <a:spcPts val="1200"/>
                        </a:lnSpc>
                      </a:pPr>
                      <a:r>
                        <a:rPr lang="nl-NL" sz="1100" dirty="0">
                          <a:effectLst/>
                        </a:rPr>
                        <a:t>I-002</a:t>
                      </a:r>
                      <a:endParaRPr lang="nl-NL"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3297" marR="53297" marT="0" marB="0"/>
                </a:tc>
                <a:tc>
                  <a:txBody>
                    <a:bodyPr/>
                    <a:lstStyle/>
                    <a:p>
                      <a:pPr marL="0" marR="0" lvl="0" indent="0" algn="l" defTabSz="914400" rtl="0" eaLnBrk="1" fontAlgn="auto" latinLnBrk="0" hangingPunct="1">
                        <a:lnSpc>
                          <a:spcPts val="1200"/>
                        </a:lnSpc>
                        <a:spcBef>
                          <a:spcPts val="0"/>
                        </a:spcBef>
                        <a:spcAft>
                          <a:spcPts val="0"/>
                        </a:spcAft>
                        <a:buClrTx/>
                        <a:buSzTx/>
                        <a:buFontTx/>
                        <a:buNone/>
                        <a:tabLst/>
                        <a:defRPr/>
                      </a:pPr>
                      <a:r>
                        <a:rPr lang="nl-NL" sz="1100" dirty="0">
                          <a:effectLst/>
                        </a:rPr>
                        <a:t>De applicatie faciliteert en kan aansluiten op een generiek zaaksysteem.</a:t>
                      </a:r>
                      <a:endParaRPr lang="nl-NL" sz="1100" dirty="0">
                        <a:effectLst/>
                        <a:latin typeface="Calibri" panose="020F0502020204030204" pitchFamily="34" charset="0"/>
                        <a:ea typeface="Times New Roman" panose="02020603050405020304" pitchFamily="18" charset="0"/>
                        <a:cs typeface="Times New Roman" panose="02020603050405020304" pitchFamily="18" charset="0"/>
                      </a:endParaRPr>
                    </a:p>
                    <a:p>
                      <a:pPr>
                        <a:lnSpc>
                          <a:spcPts val="1200"/>
                        </a:lnSpc>
                      </a:pPr>
                      <a:endParaRPr lang="nl-NL"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3297" marR="53297" marT="0" marB="0"/>
                </a:tc>
                <a:tc>
                  <a:txBody>
                    <a:bodyPr/>
                    <a:lstStyle/>
                    <a:p>
                      <a:pPr>
                        <a:lnSpc>
                          <a:spcPts val="1200"/>
                        </a:lnSpc>
                      </a:pPr>
                      <a:r>
                        <a:rPr lang="nl-NL" sz="1100" dirty="0">
                          <a:effectLst/>
                          <a:latin typeface="Calibri" panose="020F0502020204030204" pitchFamily="34" charset="0"/>
                          <a:ea typeface="Times New Roman" panose="02020603050405020304" pitchFamily="18" charset="0"/>
                          <a:cs typeface="Times New Roman" panose="02020603050405020304" pitchFamily="18" charset="0"/>
                        </a:rPr>
                        <a:t>Omdat Amersfoort haar informatie op eenduidige wijze naar de inwoner wil presenteren moet de toepassing kunnen aansluiten op een generiek zaaksysteem.</a:t>
                      </a:r>
                    </a:p>
                  </a:txBody>
                  <a:tcPr marL="53297" marR="53297" marT="0" marB="0"/>
                </a:tc>
                <a:tc>
                  <a:txBody>
                    <a:bodyPr/>
                    <a:lstStyle/>
                    <a:p>
                      <a:pPr>
                        <a:lnSpc>
                          <a:spcPts val="1200"/>
                        </a:lnSpc>
                      </a:pPr>
                      <a:endParaRPr lang="nl-NL"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3297" marR="53297" marT="0" marB="0"/>
                </a:tc>
                <a:extLst>
                  <a:ext uri="{0D108BD9-81ED-4DB2-BD59-A6C34878D82A}">
                    <a16:rowId xmlns:a16="http://schemas.microsoft.com/office/drawing/2014/main" val="517322194"/>
                  </a:ext>
                </a:extLst>
              </a:tr>
              <a:tr h="1024904">
                <a:tc>
                  <a:txBody>
                    <a:bodyPr/>
                    <a:lstStyle/>
                    <a:p>
                      <a:pPr>
                        <a:lnSpc>
                          <a:spcPts val="1200"/>
                        </a:lnSpc>
                      </a:pPr>
                      <a:r>
                        <a:rPr lang="nl-NL" sz="1100" dirty="0">
                          <a:effectLst/>
                        </a:rPr>
                        <a:t>I-003</a:t>
                      </a:r>
                      <a:endParaRPr lang="nl-NL"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3297" marR="53297" marT="0" marB="0"/>
                </a:tc>
                <a:tc>
                  <a:txBody>
                    <a:bodyPr/>
                    <a:lstStyle/>
                    <a:p>
                      <a:pPr>
                        <a:lnSpc>
                          <a:spcPts val="1200"/>
                        </a:lnSpc>
                      </a:pPr>
                      <a:r>
                        <a:rPr lang="nl-NL" sz="1100" dirty="0">
                          <a:effectLst/>
                          <a:latin typeface="Calibri" panose="020F0502020204030204" pitchFamily="34" charset="0"/>
                          <a:ea typeface="Times New Roman" panose="02020603050405020304" pitchFamily="18" charset="0"/>
                          <a:cs typeface="Times New Roman" panose="02020603050405020304" pitchFamily="18" charset="0"/>
                        </a:rPr>
                        <a:t>De applicatie gebruikt standaard koppelvlakken om aan te kunnen sluiten op andere (generieke) proces applicaties zoals financiële systemen.</a:t>
                      </a:r>
                    </a:p>
                  </a:txBody>
                  <a:tcPr marL="53297" marR="53297" marT="0" marB="0"/>
                </a:tc>
                <a:tc>
                  <a:txBody>
                    <a:bodyPr/>
                    <a:lstStyle/>
                    <a:p>
                      <a:pPr>
                        <a:lnSpc>
                          <a:spcPts val="1200"/>
                        </a:lnSpc>
                      </a:pPr>
                      <a:r>
                        <a:rPr lang="nl-NL" sz="1100" dirty="0">
                          <a:effectLst/>
                          <a:latin typeface="Calibri" panose="020F0502020204030204" pitchFamily="34" charset="0"/>
                          <a:ea typeface="Times New Roman" panose="02020603050405020304" pitchFamily="18" charset="0"/>
                          <a:cs typeface="Times New Roman" panose="02020603050405020304" pitchFamily="18" charset="0"/>
                        </a:rPr>
                        <a:t>Amersfoort wil processen of proces onderdelen generiek maken. Zo zou het heffen en innen proces uit elkaar kunnen worden getrokken zodat het innen proces generiek ingezet kan worden voor andere toepassingen die daarop willen aansluiten.</a:t>
                      </a:r>
                    </a:p>
                  </a:txBody>
                  <a:tcPr marL="53297" marR="53297" marT="0" marB="0"/>
                </a:tc>
                <a:tc>
                  <a:txBody>
                    <a:bodyPr/>
                    <a:lstStyle/>
                    <a:p>
                      <a:pPr>
                        <a:lnSpc>
                          <a:spcPts val="1200"/>
                        </a:lnSpc>
                      </a:pPr>
                      <a:r>
                        <a:rPr lang="nl-NL" sz="1100" dirty="0">
                          <a:effectLst/>
                          <a:latin typeface="Calibri" panose="020F0502020204030204" pitchFamily="34" charset="0"/>
                          <a:ea typeface="Times New Roman" panose="02020603050405020304" pitchFamily="18" charset="0"/>
                          <a:cs typeface="Times New Roman" panose="02020603050405020304" pitchFamily="18" charset="0"/>
                        </a:rPr>
                        <a:t>Andere proces applicaties willen ook innen en kunnen in de toekomst aansluiten op het innen proces dat als apart component is gepositioneerd.</a:t>
                      </a:r>
                    </a:p>
                  </a:txBody>
                  <a:tcPr marL="53297" marR="53297" marT="0" marB="0"/>
                </a:tc>
                <a:extLst>
                  <a:ext uri="{0D108BD9-81ED-4DB2-BD59-A6C34878D82A}">
                    <a16:rowId xmlns:a16="http://schemas.microsoft.com/office/drawing/2014/main" val="3608223988"/>
                  </a:ext>
                </a:extLst>
              </a:tr>
              <a:tr h="668728">
                <a:tc>
                  <a:txBody>
                    <a:bodyPr/>
                    <a:lstStyle/>
                    <a:p>
                      <a:pPr>
                        <a:lnSpc>
                          <a:spcPts val="1200"/>
                        </a:lnSpc>
                      </a:pPr>
                      <a:endParaRPr lang="nl-NL"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ts val="1200"/>
                        </a:lnSpc>
                      </a:pPr>
                      <a:endParaRPr lang="nl-NL"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ts val="1200"/>
                        </a:lnSpc>
                      </a:pPr>
                      <a:endParaRPr lang="nl-NL"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ts val="1200"/>
                        </a:lnSpc>
                      </a:pPr>
                      <a:endParaRPr lang="nl-NL"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786823299"/>
                  </a:ext>
                </a:extLst>
              </a:tr>
            </a:tbl>
          </a:graphicData>
        </a:graphic>
      </p:graphicFrame>
      <p:sp>
        <p:nvSpPr>
          <p:cNvPr id="13" name="Rechthoek 12">
            <a:extLst>
              <a:ext uri="{FF2B5EF4-FFF2-40B4-BE49-F238E27FC236}">
                <a16:creationId xmlns:a16="http://schemas.microsoft.com/office/drawing/2014/main" id="{69B1B461-A3DA-1868-53A3-A280C08E76E6}"/>
              </a:ext>
            </a:extLst>
          </p:cNvPr>
          <p:cNvSpPr/>
          <p:nvPr/>
        </p:nvSpPr>
        <p:spPr>
          <a:xfrm>
            <a:off x="3958590" y="-1"/>
            <a:ext cx="8233410" cy="1572527"/>
          </a:xfrm>
          <a:prstGeom prst="rect">
            <a:avLst/>
          </a:prstGeom>
          <a:solidFill>
            <a:schemeClr val="bg1">
              <a:lumMod val="85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4" name="Tekstvak 13">
            <a:extLst>
              <a:ext uri="{FF2B5EF4-FFF2-40B4-BE49-F238E27FC236}">
                <a16:creationId xmlns:a16="http://schemas.microsoft.com/office/drawing/2014/main" id="{EA544DAF-5712-2B98-86F8-D837B8EE41BB}"/>
              </a:ext>
            </a:extLst>
          </p:cNvPr>
          <p:cNvSpPr txBox="1"/>
          <p:nvPr/>
        </p:nvSpPr>
        <p:spPr>
          <a:xfrm>
            <a:off x="4211931" y="151170"/>
            <a:ext cx="3467254" cy="430887"/>
          </a:xfrm>
          <a:prstGeom prst="rect">
            <a:avLst/>
          </a:prstGeom>
          <a:noFill/>
        </p:spPr>
        <p:txBody>
          <a:bodyPr wrap="square">
            <a:spAutoFit/>
          </a:bodyPr>
          <a:lstStyle/>
          <a:p>
            <a:r>
              <a:rPr lang="nl-NL" sz="1100" dirty="0"/>
              <a:t>Kaders en richtlijnen</a:t>
            </a:r>
          </a:p>
          <a:p>
            <a:endParaRPr lang="nl-NL" sz="1100" dirty="0"/>
          </a:p>
        </p:txBody>
      </p:sp>
      <p:sp>
        <p:nvSpPr>
          <p:cNvPr id="15" name="Rechthoek 14">
            <a:extLst>
              <a:ext uri="{FF2B5EF4-FFF2-40B4-BE49-F238E27FC236}">
                <a16:creationId xmlns:a16="http://schemas.microsoft.com/office/drawing/2014/main" id="{09B36B47-26AC-D4B2-AD93-3A1E1D9588AF}"/>
              </a:ext>
            </a:extLst>
          </p:cNvPr>
          <p:cNvSpPr/>
          <p:nvPr/>
        </p:nvSpPr>
        <p:spPr>
          <a:xfrm>
            <a:off x="0" y="0"/>
            <a:ext cx="4021584" cy="1572527"/>
          </a:xfrm>
          <a:prstGeom prst="rect">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6" name="Titel 4">
            <a:extLst>
              <a:ext uri="{FF2B5EF4-FFF2-40B4-BE49-F238E27FC236}">
                <a16:creationId xmlns:a16="http://schemas.microsoft.com/office/drawing/2014/main" id="{932897F9-4B9C-4A1F-1BCB-87040EE16DE8}"/>
              </a:ext>
            </a:extLst>
          </p:cNvPr>
          <p:cNvSpPr txBox="1">
            <a:spLocks/>
          </p:cNvSpPr>
          <p:nvPr/>
        </p:nvSpPr>
        <p:spPr>
          <a:xfrm>
            <a:off x="314325" y="365125"/>
            <a:ext cx="3329940" cy="433865"/>
          </a:xfrm>
          <a:prstGeom prst="rect">
            <a:avLst/>
          </a:prstGeom>
        </p:spPr>
        <p:txBody>
          <a:bodyPr vert="horz" lIns="91440" tIns="45720" rIns="91440" bIns="45720" rtlCol="0" anchor="ctr">
            <a:normAutofit fontScale="7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nl-NL" sz="2400" b="1">
                <a:solidFill>
                  <a:schemeClr val="accent1">
                    <a:lumMod val="20000"/>
                    <a:lumOff val="80000"/>
                  </a:schemeClr>
                </a:solidFill>
                <a:latin typeface="Calibri" panose="020F0502020204030204" pitchFamily="34" charset="0"/>
                <a:ea typeface="Times New Roman" panose="02020603050405020304" pitchFamily="18" charset="0"/>
                <a:cs typeface="Times New Roman" panose="02020603050405020304" pitchFamily="18" charset="0"/>
              </a:rPr>
              <a:t>Kaders Informatie &amp; Applicaties</a:t>
            </a:r>
            <a:endParaRPr lang="nl-NL" sz="5400" dirty="0">
              <a:solidFill>
                <a:schemeClr val="accent1">
                  <a:lumMod val="20000"/>
                  <a:lumOff val="80000"/>
                </a:schemeClr>
              </a:solidFill>
            </a:endParaRPr>
          </a:p>
        </p:txBody>
      </p:sp>
    </p:spTree>
    <p:extLst>
      <p:ext uri="{BB962C8B-B14F-4D97-AF65-F5344CB8AC3E}">
        <p14:creationId xmlns:p14="http://schemas.microsoft.com/office/powerpoint/2010/main" val="155903554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hthoek 11">
            <a:extLst>
              <a:ext uri="{FF2B5EF4-FFF2-40B4-BE49-F238E27FC236}">
                <a16:creationId xmlns:a16="http://schemas.microsoft.com/office/drawing/2014/main" id="{1EC43B06-CA46-41E0-9602-730A8BBAF5FB}"/>
              </a:ext>
            </a:extLst>
          </p:cNvPr>
          <p:cNvSpPr/>
          <p:nvPr/>
        </p:nvSpPr>
        <p:spPr>
          <a:xfrm>
            <a:off x="3958590" y="-1"/>
            <a:ext cx="8233410" cy="1572527"/>
          </a:xfrm>
          <a:prstGeom prst="rect">
            <a:avLst/>
          </a:prstGeom>
          <a:solidFill>
            <a:schemeClr val="bg1">
              <a:lumMod val="85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 name="Tekstvak 9">
            <a:extLst>
              <a:ext uri="{FF2B5EF4-FFF2-40B4-BE49-F238E27FC236}">
                <a16:creationId xmlns:a16="http://schemas.microsoft.com/office/drawing/2014/main" id="{B9700472-762D-43C5-ADA1-29438FEFA432}"/>
              </a:ext>
            </a:extLst>
          </p:cNvPr>
          <p:cNvSpPr txBox="1"/>
          <p:nvPr/>
        </p:nvSpPr>
        <p:spPr>
          <a:xfrm>
            <a:off x="4211931" y="151170"/>
            <a:ext cx="3467254" cy="430887"/>
          </a:xfrm>
          <a:prstGeom prst="rect">
            <a:avLst/>
          </a:prstGeom>
          <a:noFill/>
        </p:spPr>
        <p:txBody>
          <a:bodyPr wrap="square">
            <a:spAutoFit/>
          </a:bodyPr>
          <a:lstStyle/>
          <a:p>
            <a:r>
              <a:rPr lang="nl-NL" sz="1100" dirty="0"/>
              <a:t>Kaders en richtlijnen</a:t>
            </a:r>
          </a:p>
          <a:p>
            <a:endParaRPr lang="nl-NL" sz="1100" dirty="0"/>
          </a:p>
        </p:txBody>
      </p:sp>
      <p:sp>
        <p:nvSpPr>
          <p:cNvPr id="9" name="Rechthoek 8">
            <a:extLst>
              <a:ext uri="{FF2B5EF4-FFF2-40B4-BE49-F238E27FC236}">
                <a16:creationId xmlns:a16="http://schemas.microsoft.com/office/drawing/2014/main" id="{314367C9-C62E-4A41-AA1A-61E589744044}"/>
              </a:ext>
            </a:extLst>
          </p:cNvPr>
          <p:cNvSpPr/>
          <p:nvPr/>
        </p:nvSpPr>
        <p:spPr>
          <a:xfrm>
            <a:off x="0" y="0"/>
            <a:ext cx="4021584" cy="1572527"/>
          </a:xfrm>
          <a:prstGeom prst="rect">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graphicFrame>
        <p:nvGraphicFramePr>
          <p:cNvPr id="3" name="Tabel 2">
            <a:extLst>
              <a:ext uri="{FF2B5EF4-FFF2-40B4-BE49-F238E27FC236}">
                <a16:creationId xmlns:a16="http://schemas.microsoft.com/office/drawing/2014/main" id="{375688B0-8D23-471F-87D2-93016974829C}"/>
              </a:ext>
            </a:extLst>
          </p:cNvPr>
          <p:cNvGraphicFramePr>
            <a:graphicFrameLocks noGrp="1"/>
          </p:cNvGraphicFramePr>
          <p:nvPr>
            <p:extLst>
              <p:ext uri="{D42A27DB-BD31-4B8C-83A1-F6EECF244321}">
                <p14:modId xmlns:p14="http://schemas.microsoft.com/office/powerpoint/2010/main" val="2151864812"/>
              </p:ext>
            </p:extLst>
          </p:nvPr>
        </p:nvGraphicFramePr>
        <p:xfrm>
          <a:off x="0" y="1937651"/>
          <a:ext cx="12192001" cy="4129106"/>
        </p:xfrm>
        <a:graphic>
          <a:graphicData uri="http://schemas.openxmlformats.org/drawingml/2006/table">
            <a:tbl>
              <a:tblPr firstRow="1" firstCol="1" bandRow="1">
                <a:tableStyleId>{5C22544A-7EE6-4342-B048-85BDC9FD1C3A}</a:tableStyleId>
              </a:tblPr>
              <a:tblGrid>
                <a:gridCol w="871819">
                  <a:extLst>
                    <a:ext uri="{9D8B030D-6E8A-4147-A177-3AD203B41FA5}">
                      <a16:colId xmlns:a16="http://schemas.microsoft.com/office/drawing/2014/main" val="1883665485"/>
                    </a:ext>
                  </a:extLst>
                </a:gridCol>
                <a:gridCol w="3126706">
                  <a:extLst>
                    <a:ext uri="{9D8B030D-6E8A-4147-A177-3AD203B41FA5}">
                      <a16:colId xmlns:a16="http://schemas.microsoft.com/office/drawing/2014/main" val="1495207447"/>
                    </a:ext>
                  </a:extLst>
                </a:gridCol>
                <a:gridCol w="4768092">
                  <a:extLst>
                    <a:ext uri="{9D8B030D-6E8A-4147-A177-3AD203B41FA5}">
                      <a16:colId xmlns:a16="http://schemas.microsoft.com/office/drawing/2014/main" val="3727955887"/>
                    </a:ext>
                  </a:extLst>
                </a:gridCol>
                <a:gridCol w="3425384">
                  <a:extLst>
                    <a:ext uri="{9D8B030D-6E8A-4147-A177-3AD203B41FA5}">
                      <a16:colId xmlns:a16="http://schemas.microsoft.com/office/drawing/2014/main" val="928764518"/>
                    </a:ext>
                  </a:extLst>
                </a:gridCol>
              </a:tblGrid>
              <a:tr h="562816">
                <a:tc>
                  <a:txBody>
                    <a:bodyPr/>
                    <a:lstStyle/>
                    <a:p>
                      <a:pPr>
                        <a:lnSpc>
                          <a:spcPts val="1200"/>
                        </a:lnSpc>
                      </a:pPr>
                      <a:endParaRPr lang="nl-NL" sz="1400" dirty="0">
                        <a:effectLst/>
                      </a:endParaRPr>
                    </a:p>
                    <a:p>
                      <a:pPr>
                        <a:lnSpc>
                          <a:spcPts val="1200"/>
                        </a:lnSpc>
                      </a:pPr>
                      <a:r>
                        <a:rPr lang="nl-NL" sz="1400" dirty="0">
                          <a:effectLst/>
                        </a:rPr>
                        <a:t>#</a:t>
                      </a:r>
                      <a:endParaRPr lang="nl-NL"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solidFill>
                      <a:schemeClr val="tx1">
                        <a:lumMod val="65000"/>
                        <a:lumOff val="35000"/>
                      </a:schemeClr>
                    </a:solidFill>
                  </a:tcPr>
                </a:tc>
                <a:tc>
                  <a:txBody>
                    <a:bodyPr/>
                    <a:lstStyle/>
                    <a:p>
                      <a:pPr>
                        <a:lnSpc>
                          <a:spcPts val="1200"/>
                        </a:lnSpc>
                      </a:pPr>
                      <a:endParaRPr lang="nl-NL" sz="1400" dirty="0">
                        <a:effectLst/>
                      </a:endParaRPr>
                    </a:p>
                    <a:p>
                      <a:pPr>
                        <a:lnSpc>
                          <a:spcPts val="1200"/>
                        </a:lnSpc>
                      </a:pPr>
                      <a:r>
                        <a:rPr lang="nl-NL" sz="1400" dirty="0">
                          <a:effectLst/>
                        </a:rPr>
                        <a:t>Kader</a:t>
                      </a:r>
                      <a:endParaRPr lang="nl-NL"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solidFill>
                      <a:schemeClr val="tx1">
                        <a:lumMod val="65000"/>
                        <a:lumOff val="35000"/>
                      </a:schemeClr>
                    </a:solidFill>
                  </a:tcPr>
                </a:tc>
                <a:tc>
                  <a:txBody>
                    <a:bodyPr/>
                    <a:lstStyle/>
                    <a:p>
                      <a:pPr>
                        <a:lnSpc>
                          <a:spcPts val="1200"/>
                        </a:lnSpc>
                      </a:pPr>
                      <a:endParaRPr lang="nl-NL" sz="1400" dirty="0">
                        <a:effectLst/>
                      </a:endParaRPr>
                    </a:p>
                    <a:p>
                      <a:pPr>
                        <a:lnSpc>
                          <a:spcPts val="1200"/>
                        </a:lnSpc>
                      </a:pPr>
                      <a:r>
                        <a:rPr lang="nl-NL" sz="1400" dirty="0">
                          <a:effectLst/>
                        </a:rPr>
                        <a:t>Reden</a:t>
                      </a:r>
                      <a:endParaRPr lang="nl-NL"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solidFill>
                      <a:schemeClr val="tx1">
                        <a:lumMod val="65000"/>
                        <a:lumOff val="35000"/>
                      </a:schemeClr>
                    </a:solidFill>
                  </a:tcPr>
                </a:tc>
                <a:tc>
                  <a:txBody>
                    <a:bodyPr/>
                    <a:lstStyle/>
                    <a:p>
                      <a:pPr>
                        <a:lnSpc>
                          <a:spcPts val="1200"/>
                        </a:lnSpc>
                      </a:pPr>
                      <a:endParaRPr lang="nl-NL" sz="1400" dirty="0">
                        <a:effectLst/>
                      </a:endParaRPr>
                    </a:p>
                    <a:p>
                      <a:pPr>
                        <a:lnSpc>
                          <a:spcPts val="1200"/>
                        </a:lnSpc>
                      </a:pPr>
                      <a:r>
                        <a:rPr lang="nl-NL" sz="1400" dirty="0">
                          <a:effectLst/>
                        </a:rPr>
                        <a:t>Implicatie</a:t>
                      </a:r>
                      <a:endParaRPr lang="nl-NL"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solidFill>
                      <a:schemeClr val="tx1">
                        <a:lumMod val="65000"/>
                        <a:lumOff val="35000"/>
                      </a:schemeClr>
                    </a:solidFill>
                  </a:tcPr>
                </a:tc>
                <a:extLst>
                  <a:ext uri="{0D108BD9-81ED-4DB2-BD59-A6C34878D82A}">
                    <a16:rowId xmlns:a16="http://schemas.microsoft.com/office/drawing/2014/main" val="2999540365"/>
                  </a:ext>
                </a:extLst>
              </a:tr>
              <a:tr h="808341">
                <a:tc>
                  <a:txBody>
                    <a:bodyPr/>
                    <a:lstStyle/>
                    <a:p>
                      <a:pPr>
                        <a:lnSpc>
                          <a:spcPts val="1200"/>
                        </a:lnSpc>
                      </a:pPr>
                      <a:r>
                        <a:rPr lang="nl-NL" sz="1100" dirty="0">
                          <a:effectLst/>
                          <a:latin typeface="Calibri" panose="020F0502020204030204" pitchFamily="34" charset="0"/>
                          <a:ea typeface="Times New Roman" panose="02020603050405020304" pitchFamily="18" charset="0"/>
                          <a:cs typeface="Times New Roman" panose="02020603050405020304" pitchFamily="18" charset="0"/>
                        </a:rPr>
                        <a:t>I-011</a:t>
                      </a:r>
                    </a:p>
                  </a:txBody>
                  <a:tcPr marL="68580" marR="68580" marT="0" marB="0"/>
                </a:tc>
                <a:tc>
                  <a:txBody>
                    <a:bodyPr/>
                    <a:lstStyle/>
                    <a:p>
                      <a:pPr>
                        <a:lnSpc>
                          <a:spcPts val="1200"/>
                        </a:lnSpc>
                      </a:pPr>
                      <a:r>
                        <a:rPr lang="nl-NL" sz="1100">
                          <a:effectLst/>
                          <a:latin typeface="Calibri" panose="020F0502020204030204" pitchFamily="34" charset="0"/>
                          <a:ea typeface="Times New Roman" panose="02020603050405020304" pitchFamily="18" charset="0"/>
                          <a:cs typeface="Times New Roman" panose="02020603050405020304" pitchFamily="18" charset="0"/>
                        </a:rPr>
                        <a:t>Externe bronnen (zoals LV) mogen direct gekoppeld en bevraagd worden door de applicatie.</a:t>
                      </a:r>
                    </a:p>
                  </a:txBody>
                  <a:tcPr marL="68580" marR="68580" marT="0" marB="0"/>
                </a:tc>
                <a:tc>
                  <a:txBody>
                    <a:bodyPr/>
                    <a:lstStyle/>
                    <a:p>
                      <a:pPr>
                        <a:lnSpc>
                          <a:spcPts val="1200"/>
                        </a:lnSpc>
                      </a:pPr>
                      <a:r>
                        <a:rPr lang="nl-NL" sz="1100" dirty="0">
                          <a:effectLst/>
                          <a:latin typeface="Calibri" panose="020F0502020204030204" pitchFamily="34" charset="0"/>
                          <a:ea typeface="Times New Roman" panose="02020603050405020304" pitchFamily="18" charset="0"/>
                          <a:cs typeface="Times New Roman" panose="02020603050405020304" pitchFamily="18" charset="0"/>
                        </a:rPr>
                        <a:t>Wanneer koppelvlakken in een SaaS omgeving allemaal via Amersfoort moeten lopen zorgt dat voor een complexe architectuur en ook voor een onoverzichtelijke dienstverlening.</a:t>
                      </a:r>
                    </a:p>
                  </a:txBody>
                  <a:tcPr marL="68580" marR="68580" marT="0" marB="0"/>
                </a:tc>
                <a:tc>
                  <a:txBody>
                    <a:bodyPr/>
                    <a:lstStyle/>
                    <a:p>
                      <a:pPr>
                        <a:lnSpc>
                          <a:spcPts val="1200"/>
                        </a:lnSpc>
                      </a:pPr>
                      <a:r>
                        <a:rPr lang="nl-NL" sz="1100" dirty="0">
                          <a:effectLst/>
                          <a:latin typeface="Calibri" panose="020F0502020204030204" pitchFamily="34" charset="0"/>
                          <a:ea typeface="Times New Roman" panose="02020603050405020304" pitchFamily="18" charset="0"/>
                          <a:cs typeface="Times New Roman" panose="02020603050405020304" pitchFamily="18" charset="0"/>
                        </a:rPr>
                        <a:t>Er zijn wel voorwaarden aan verbonden zoals het hebben van een verwerkingsovereenkomst.</a:t>
                      </a:r>
                    </a:p>
                    <a:p>
                      <a:pPr>
                        <a:lnSpc>
                          <a:spcPts val="1200"/>
                        </a:lnSpc>
                      </a:pPr>
                      <a:r>
                        <a:rPr lang="nl-NL" sz="1100" dirty="0">
                          <a:effectLst/>
                          <a:latin typeface="Calibri" panose="020F0502020204030204" pitchFamily="34" charset="0"/>
                          <a:ea typeface="Times New Roman" panose="02020603050405020304" pitchFamily="18" charset="0"/>
                          <a:cs typeface="Times New Roman" panose="02020603050405020304" pitchFamily="18" charset="0"/>
                        </a:rPr>
                        <a:t>Huidige koppelingen en interfaces moeten worden afgebouwd.</a:t>
                      </a:r>
                    </a:p>
                  </a:txBody>
                  <a:tcPr marL="68580" marR="68580" marT="0" marB="0"/>
                </a:tc>
                <a:extLst>
                  <a:ext uri="{0D108BD9-81ED-4DB2-BD59-A6C34878D82A}">
                    <a16:rowId xmlns:a16="http://schemas.microsoft.com/office/drawing/2014/main" val="3521064984"/>
                  </a:ext>
                </a:extLst>
              </a:tr>
              <a:tr h="848413">
                <a:tc>
                  <a:txBody>
                    <a:bodyPr/>
                    <a:lstStyle/>
                    <a:p>
                      <a:pPr>
                        <a:lnSpc>
                          <a:spcPts val="1200"/>
                        </a:lnSpc>
                      </a:pPr>
                      <a:r>
                        <a:rPr lang="nl-NL" sz="1100" dirty="0">
                          <a:effectLst/>
                          <a:latin typeface="Calibri" panose="020F0502020204030204" pitchFamily="34" charset="0"/>
                          <a:ea typeface="Times New Roman" panose="02020603050405020304" pitchFamily="18" charset="0"/>
                          <a:cs typeface="Times New Roman" panose="02020603050405020304" pitchFamily="18" charset="0"/>
                        </a:rPr>
                        <a:t>I-012</a:t>
                      </a:r>
                    </a:p>
                  </a:txBody>
                  <a:tcPr marL="68580" marR="68580" marT="0" marB="0"/>
                </a:tc>
                <a:tc>
                  <a:txBody>
                    <a:bodyPr/>
                    <a:lstStyle/>
                    <a:p>
                      <a:pPr>
                        <a:lnSpc>
                          <a:spcPts val="1200"/>
                        </a:lnSpc>
                      </a:pPr>
                      <a:r>
                        <a:rPr lang="nl-NL" sz="1100">
                          <a:effectLst/>
                          <a:latin typeface="Calibri" panose="020F0502020204030204" pitchFamily="34" charset="0"/>
                          <a:ea typeface="Times New Roman" panose="02020603050405020304" pitchFamily="18" charset="0"/>
                          <a:cs typeface="Times New Roman" panose="02020603050405020304" pitchFamily="18" charset="0"/>
                        </a:rPr>
                        <a:t>We zorgen ervoor dat we altijd eigenaar blijven van de data en toegang houden tot gegevens waarvoor we verantwoordelijk zijn.</a:t>
                      </a:r>
                    </a:p>
                  </a:txBody>
                  <a:tcPr marL="68580" marR="68580" marT="0" marB="0"/>
                </a:tc>
                <a:tc>
                  <a:txBody>
                    <a:bodyPr/>
                    <a:lstStyle/>
                    <a:p>
                      <a:pPr>
                        <a:lnSpc>
                          <a:spcPts val="1200"/>
                        </a:lnSpc>
                      </a:pPr>
                      <a:r>
                        <a:rPr lang="nl-NL" sz="1100">
                          <a:effectLst/>
                          <a:latin typeface="Calibri" panose="020F0502020204030204" pitchFamily="34" charset="0"/>
                          <a:ea typeface="Times New Roman" panose="02020603050405020304" pitchFamily="18" charset="0"/>
                          <a:cs typeface="Times New Roman" panose="02020603050405020304" pitchFamily="18" charset="0"/>
                        </a:rPr>
                        <a:t>De eigenaar bepaald wat met de gegevens mag en voorkomt misbruik en ongewenste situaties. Aan de andere kant als mogelijkheid om de data te kunnen (her)gebruiken. Gegevens moeten in gewenste formats kunnen worden aangeleverd voor migraties, conversies en audits.</a:t>
                      </a:r>
                    </a:p>
                  </a:txBody>
                  <a:tcPr marL="68580" marR="68580" marT="0" marB="0"/>
                </a:tc>
                <a:tc>
                  <a:txBody>
                    <a:bodyPr/>
                    <a:lstStyle/>
                    <a:p>
                      <a:pPr>
                        <a:lnSpc>
                          <a:spcPts val="1200"/>
                        </a:lnSpc>
                      </a:pPr>
                      <a:r>
                        <a:rPr lang="nl-NL" sz="1100" dirty="0">
                          <a:effectLst/>
                          <a:latin typeface="Calibri" panose="020F0502020204030204" pitchFamily="34" charset="0"/>
                          <a:ea typeface="Times New Roman" panose="02020603050405020304" pitchFamily="18" charset="0"/>
                          <a:cs typeface="Times New Roman" panose="02020603050405020304" pitchFamily="18" charset="0"/>
                        </a:rPr>
                        <a:t>Dit is bepalend voor het opslag beleid binnen de EU. EU-lidstaten zich moeten houden aan EU-privacyregels (in Nederland uitgewerkt in de AVG).</a:t>
                      </a:r>
                    </a:p>
                  </a:txBody>
                  <a:tcPr marL="68580" marR="68580" marT="0" marB="0"/>
                </a:tc>
                <a:extLst>
                  <a:ext uri="{0D108BD9-81ED-4DB2-BD59-A6C34878D82A}">
                    <a16:rowId xmlns:a16="http://schemas.microsoft.com/office/drawing/2014/main" val="1051450305"/>
                  </a:ext>
                </a:extLst>
              </a:tr>
              <a:tr h="1046375">
                <a:tc>
                  <a:txBody>
                    <a:bodyPr/>
                    <a:lstStyle/>
                    <a:p>
                      <a:pPr>
                        <a:lnSpc>
                          <a:spcPts val="1200"/>
                        </a:lnSpc>
                      </a:pPr>
                      <a:r>
                        <a:rPr lang="nl-NL" sz="1100" dirty="0">
                          <a:effectLst/>
                          <a:latin typeface="Calibri" panose="020F0502020204030204" pitchFamily="34" charset="0"/>
                          <a:ea typeface="Times New Roman" panose="02020603050405020304" pitchFamily="18" charset="0"/>
                          <a:cs typeface="Times New Roman" panose="02020603050405020304" pitchFamily="18" charset="0"/>
                        </a:rPr>
                        <a:t>I-013</a:t>
                      </a:r>
                    </a:p>
                  </a:txBody>
                  <a:tcPr marL="68580" marR="68580" marT="0" marB="0"/>
                </a:tc>
                <a:tc>
                  <a:txBody>
                    <a:bodyPr/>
                    <a:lstStyle/>
                    <a:p>
                      <a:pPr>
                        <a:lnSpc>
                          <a:spcPts val="1200"/>
                        </a:lnSpc>
                      </a:pPr>
                      <a:r>
                        <a:rPr lang="nl-NL" sz="1100" dirty="0">
                          <a:effectLst/>
                          <a:latin typeface="Calibri" panose="020F0502020204030204" pitchFamily="34" charset="0"/>
                          <a:ea typeface="Times New Roman" panose="02020603050405020304" pitchFamily="18" charset="0"/>
                          <a:cs typeface="Times New Roman" panose="02020603050405020304" pitchFamily="18" charset="0"/>
                        </a:rPr>
                        <a:t>Wij streven altijd om te voldoen aan de gestelde wet &amp; regelgeving</a:t>
                      </a:r>
                    </a:p>
                  </a:txBody>
                  <a:tcPr marL="68580" marR="68580" marT="0" marB="0"/>
                </a:tc>
                <a:tc>
                  <a:txBody>
                    <a:bodyPr/>
                    <a:lstStyle/>
                    <a:p>
                      <a:pPr>
                        <a:lnSpc>
                          <a:spcPts val="1200"/>
                        </a:lnSpc>
                      </a:pPr>
                      <a:r>
                        <a:rPr lang="nl-NL" sz="1100" dirty="0">
                          <a:effectLst/>
                          <a:latin typeface="Calibri" panose="020F0502020204030204" pitchFamily="34" charset="0"/>
                          <a:ea typeface="Times New Roman" panose="02020603050405020304" pitchFamily="18" charset="0"/>
                          <a:cs typeface="Times New Roman" panose="02020603050405020304" pitchFamily="18" charset="0"/>
                        </a:rPr>
                        <a:t>Wet &amp; regelgeving komt uit diverse bronnen, zowel van centrale als lokale overheden. Ook de VNG is hierin een stakeholder. Regulering heeft invloed op de werking van processen en daarmee ook de applicaties.</a:t>
                      </a:r>
                    </a:p>
                  </a:txBody>
                  <a:tcPr marL="68580" marR="68580" marT="0" marB="0"/>
                </a:tc>
                <a:tc>
                  <a:txBody>
                    <a:bodyPr/>
                    <a:lstStyle/>
                    <a:p>
                      <a:pPr>
                        <a:lnSpc>
                          <a:spcPts val="1200"/>
                        </a:lnSpc>
                      </a:pPr>
                      <a:r>
                        <a:rPr lang="nl-NL" sz="1100" dirty="0">
                          <a:effectLst/>
                          <a:latin typeface="Calibri" panose="020F0502020204030204" pitchFamily="34" charset="0"/>
                          <a:ea typeface="Times New Roman" panose="02020603050405020304" pitchFamily="18" charset="0"/>
                          <a:cs typeface="Times New Roman" panose="02020603050405020304" pitchFamily="18" charset="0"/>
                        </a:rPr>
                        <a:t>De applicatie leverancier moet zich zeer bewust zijn van veranderende wet &amp; regelgeving. Daarnaast kunnen vooruitzien zodat zijn applicatie gemakkelijk kan worden aangepast en ingebed in onze gemeentelijke organisatie. </a:t>
                      </a:r>
                    </a:p>
                  </a:txBody>
                  <a:tcPr marL="68580" marR="68580" marT="0" marB="0"/>
                </a:tc>
                <a:extLst>
                  <a:ext uri="{0D108BD9-81ED-4DB2-BD59-A6C34878D82A}">
                    <a16:rowId xmlns:a16="http://schemas.microsoft.com/office/drawing/2014/main" val="1047679779"/>
                  </a:ext>
                </a:extLst>
              </a:tr>
              <a:tr h="253561">
                <a:tc>
                  <a:txBody>
                    <a:bodyPr/>
                    <a:lstStyle/>
                    <a:p>
                      <a:pPr>
                        <a:lnSpc>
                          <a:spcPts val="1200"/>
                        </a:lnSpc>
                      </a:pPr>
                      <a:r>
                        <a:rPr lang="nl-NL" sz="1100" dirty="0">
                          <a:effectLst/>
                          <a:latin typeface="Calibri" panose="020F0502020204030204" pitchFamily="34" charset="0"/>
                          <a:ea typeface="Times New Roman" panose="02020603050405020304" pitchFamily="18" charset="0"/>
                          <a:cs typeface="Times New Roman" panose="02020603050405020304" pitchFamily="18" charset="0"/>
                        </a:rPr>
                        <a:t>I-014</a:t>
                      </a:r>
                    </a:p>
                  </a:txBody>
                  <a:tcPr marL="68580" marR="68580" marT="0" marB="0"/>
                </a:tc>
                <a:tc>
                  <a:txBody>
                    <a:bodyPr/>
                    <a:lstStyle/>
                    <a:p>
                      <a:pPr>
                        <a:lnSpc>
                          <a:spcPts val="1200"/>
                        </a:lnSpc>
                      </a:pPr>
                      <a:r>
                        <a:rPr lang="nl-NL" sz="1100" dirty="0">
                          <a:effectLst/>
                        </a:rPr>
                        <a:t>Gegevens uit de gegevensbronnen waarvan Gemeente Amersfoort eigenaar is kunnen ingepast worden in de eigen informatiesystemen</a:t>
                      </a:r>
                      <a:endParaRPr lang="nl-NL"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ts val="1200"/>
                        </a:lnSpc>
                      </a:pPr>
                      <a:r>
                        <a:rPr lang="nl-NL" sz="1100" dirty="0">
                          <a:effectLst/>
                          <a:latin typeface="Calibri" panose="020F0502020204030204" pitchFamily="34" charset="0"/>
                          <a:ea typeface="Times New Roman" panose="02020603050405020304" pitchFamily="18" charset="0"/>
                          <a:cs typeface="Times New Roman" panose="02020603050405020304" pitchFamily="18" charset="0"/>
                        </a:rPr>
                        <a:t>Amersfoort wil in de toekomst integrale informatievoorziening realiseren. Dat kan betekenen dat alle informatie waarvan Amersfoort  eigenaar van is uit de (SaaS) applicatie beschikbaar moet worden gesteld aan andere applicaties zoals bijvoorbeeld een datawarehouse.</a:t>
                      </a:r>
                    </a:p>
                  </a:txBody>
                  <a:tcPr marL="68580" marR="68580" marT="0" marB="0"/>
                </a:tc>
                <a:tc>
                  <a:txBody>
                    <a:bodyPr/>
                    <a:lstStyle/>
                    <a:p>
                      <a:pPr>
                        <a:lnSpc>
                          <a:spcPts val="1200"/>
                        </a:lnSpc>
                      </a:pPr>
                      <a:r>
                        <a:rPr lang="nl-NL" sz="1100" dirty="0">
                          <a:effectLst/>
                          <a:latin typeface="Calibri" panose="020F0502020204030204" pitchFamily="34" charset="0"/>
                          <a:ea typeface="Times New Roman" panose="02020603050405020304" pitchFamily="18" charset="0"/>
                          <a:cs typeface="Times New Roman" panose="02020603050405020304" pitchFamily="18" charset="0"/>
                        </a:rPr>
                        <a:t>Alle data moet eenvoudig gemigreerd kunnen worden naar een andere applicatie in bijvoorbeeld een </a:t>
                      </a:r>
                      <a:r>
                        <a:rPr lang="nl-NL" sz="1100" dirty="0" err="1">
                          <a:effectLst/>
                          <a:latin typeface="Calibri" panose="020F0502020204030204" pitchFamily="34" charset="0"/>
                          <a:ea typeface="Times New Roman" panose="02020603050405020304" pitchFamily="18" charset="0"/>
                          <a:cs typeface="Times New Roman" panose="02020603050405020304" pitchFamily="18" charset="0"/>
                        </a:rPr>
                        <a:t>extit</a:t>
                      </a:r>
                      <a:r>
                        <a:rPr lang="nl-NL" sz="1100" dirty="0">
                          <a:effectLst/>
                          <a:latin typeface="Calibri" panose="020F0502020204030204" pitchFamily="34" charset="0"/>
                          <a:ea typeface="Times New Roman" panose="02020603050405020304" pitchFamily="18" charset="0"/>
                          <a:cs typeface="Times New Roman" panose="02020603050405020304" pitchFamily="18" charset="0"/>
                        </a:rPr>
                        <a:t> strategie. Alle data moet gemakkelijk in te lezen zijn in een Datawarehouse via standaard koppelingen.</a:t>
                      </a:r>
                    </a:p>
                  </a:txBody>
                  <a:tcPr marL="68580" marR="68580" marT="0" marB="0"/>
                </a:tc>
                <a:extLst>
                  <a:ext uri="{0D108BD9-81ED-4DB2-BD59-A6C34878D82A}">
                    <a16:rowId xmlns:a16="http://schemas.microsoft.com/office/drawing/2014/main" val="4263769725"/>
                  </a:ext>
                </a:extLst>
              </a:tr>
              <a:tr h="253561">
                <a:tc>
                  <a:txBody>
                    <a:bodyPr/>
                    <a:lstStyle/>
                    <a:p>
                      <a:pPr>
                        <a:lnSpc>
                          <a:spcPts val="1200"/>
                        </a:lnSpc>
                      </a:pPr>
                      <a:endParaRPr lang="nl-NL"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ts val="1200"/>
                        </a:lnSpc>
                      </a:pPr>
                      <a:endParaRPr lang="nl-NL"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ts val="1200"/>
                        </a:lnSpc>
                      </a:pPr>
                      <a:endParaRPr lang="nl-NL"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ts val="1200"/>
                        </a:lnSpc>
                      </a:pPr>
                      <a:endParaRPr lang="nl-NL"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188917869"/>
                  </a:ext>
                </a:extLst>
              </a:tr>
            </a:tbl>
          </a:graphicData>
        </a:graphic>
      </p:graphicFrame>
      <p:sp>
        <p:nvSpPr>
          <p:cNvPr id="13" name="Titel 4">
            <a:extLst>
              <a:ext uri="{FF2B5EF4-FFF2-40B4-BE49-F238E27FC236}">
                <a16:creationId xmlns:a16="http://schemas.microsoft.com/office/drawing/2014/main" id="{0AB5B540-B43D-8BD6-6739-2B6640F643D1}"/>
              </a:ext>
            </a:extLst>
          </p:cNvPr>
          <p:cNvSpPr txBox="1">
            <a:spLocks/>
          </p:cNvSpPr>
          <p:nvPr/>
        </p:nvSpPr>
        <p:spPr>
          <a:xfrm>
            <a:off x="314325" y="365125"/>
            <a:ext cx="3329940" cy="433865"/>
          </a:xfrm>
          <a:prstGeom prst="rect">
            <a:avLst/>
          </a:prstGeom>
        </p:spPr>
        <p:txBody>
          <a:bodyPr vert="horz" lIns="91440" tIns="45720" rIns="91440" bIns="45720" rtlCol="0" anchor="ctr">
            <a:normAutofit fontScale="7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nl-NL" sz="2400" b="1">
                <a:solidFill>
                  <a:schemeClr val="accent1">
                    <a:lumMod val="20000"/>
                    <a:lumOff val="80000"/>
                  </a:schemeClr>
                </a:solidFill>
                <a:latin typeface="Calibri" panose="020F0502020204030204" pitchFamily="34" charset="0"/>
                <a:ea typeface="Times New Roman" panose="02020603050405020304" pitchFamily="18" charset="0"/>
                <a:cs typeface="Times New Roman" panose="02020603050405020304" pitchFamily="18" charset="0"/>
              </a:rPr>
              <a:t>Kaders Informatie &amp; Applicaties</a:t>
            </a:r>
            <a:endParaRPr lang="nl-NL" sz="5400" dirty="0">
              <a:solidFill>
                <a:schemeClr val="accent1">
                  <a:lumMod val="20000"/>
                  <a:lumOff val="80000"/>
                </a:schemeClr>
              </a:solidFill>
            </a:endParaRPr>
          </a:p>
        </p:txBody>
      </p:sp>
    </p:spTree>
    <p:extLst>
      <p:ext uri="{BB962C8B-B14F-4D97-AF65-F5344CB8AC3E}">
        <p14:creationId xmlns:p14="http://schemas.microsoft.com/office/powerpoint/2010/main" val="34813411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hthoek 3">
            <a:extLst>
              <a:ext uri="{FF2B5EF4-FFF2-40B4-BE49-F238E27FC236}">
                <a16:creationId xmlns:a16="http://schemas.microsoft.com/office/drawing/2014/main" id="{237F53C5-A157-43A9-B694-60FA4FCC2F4C}"/>
              </a:ext>
            </a:extLst>
          </p:cNvPr>
          <p:cNvSpPr/>
          <p:nvPr/>
        </p:nvSpPr>
        <p:spPr>
          <a:xfrm>
            <a:off x="0" y="0"/>
            <a:ext cx="12192000" cy="4067175"/>
          </a:xfrm>
          <a:prstGeom prst="rect">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a:extLst>
              <a:ext uri="{FF2B5EF4-FFF2-40B4-BE49-F238E27FC236}">
                <a16:creationId xmlns:a16="http://schemas.microsoft.com/office/drawing/2014/main" id="{BCC555F3-9CD8-4AAE-A34B-0E59F2E30B66}"/>
              </a:ext>
            </a:extLst>
          </p:cNvPr>
          <p:cNvSpPr>
            <a:spLocks noGrp="1"/>
          </p:cNvSpPr>
          <p:nvPr>
            <p:ph type="title"/>
          </p:nvPr>
        </p:nvSpPr>
        <p:spPr/>
        <p:txBody>
          <a:bodyPr/>
          <a:lstStyle/>
          <a:p>
            <a:r>
              <a:rPr lang="nl-NL" b="1" dirty="0">
                <a:solidFill>
                  <a:schemeClr val="accent1">
                    <a:lumMod val="20000"/>
                    <a:lumOff val="80000"/>
                  </a:schemeClr>
                </a:solidFill>
              </a:rPr>
              <a:t>Technische Architectuur</a:t>
            </a:r>
          </a:p>
        </p:txBody>
      </p:sp>
      <p:sp>
        <p:nvSpPr>
          <p:cNvPr id="3" name="Tekstvak 2">
            <a:extLst>
              <a:ext uri="{FF2B5EF4-FFF2-40B4-BE49-F238E27FC236}">
                <a16:creationId xmlns:a16="http://schemas.microsoft.com/office/drawing/2014/main" id="{7227E1CB-9482-4329-AB3F-03D011B0353D}"/>
              </a:ext>
            </a:extLst>
          </p:cNvPr>
          <p:cNvSpPr txBox="1"/>
          <p:nvPr/>
        </p:nvSpPr>
        <p:spPr>
          <a:xfrm>
            <a:off x="838201" y="4609707"/>
            <a:ext cx="11039272" cy="1200329"/>
          </a:xfrm>
          <a:prstGeom prst="rect">
            <a:avLst/>
          </a:prstGeom>
          <a:noFill/>
        </p:spPr>
        <p:txBody>
          <a:bodyPr wrap="square" rtlCol="0">
            <a:spAutoFit/>
          </a:bodyPr>
          <a:lstStyle/>
          <a:p>
            <a:r>
              <a:rPr lang="nl-NL" i="1" dirty="0">
                <a:solidFill>
                  <a:schemeClr val="tx1">
                    <a:lumMod val="50000"/>
                    <a:lumOff val="50000"/>
                  </a:schemeClr>
                </a:solidFill>
              </a:rPr>
              <a:t>In de paragraaf bij Applicaties zijn de systemen opgenomen omdat de huidige applicatie nog On Prem componenten heeft.</a:t>
            </a:r>
          </a:p>
          <a:p>
            <a:endParaRPr lang="nl-NL" i="1" dirty="0">
              <a:solidFill>
                <a:schemeClr val="tx1">
                  <a:lumMod val="50000"/>
                  <a:lumOff val="50000"/>
                </a:schemeClr>
              </a:solidFill>
            </a:endParaRPr>
          </a:p>
          <a:p>
            <a:r>
              <a:rPr lang="nl-NL" i="1" dirty="0">
                <a:solidFill>
                  <a:schemeClr val="tx1">
                    <a:lumMod val="50000"/>
                    <a:lumOff val="50000"/>
                  </a:schemeClr>
                </a:solidFill>
              </a:rPr>
              <a:t>Later Invullen </a:t>
            </a:r>
            <a:r>
              <a:rPr lang="nl-NL" i="1" dirty="0" err="1">
                <a:solidFill>
                  <a:schemeClr val="tx1">
                    <a:lumMod val="50000"/>
                    <a:lumOff val="50000"/>
                  </a:schemeClr>
                </a:solidFill>
              </a:rPr>
              <a:t>Soll</a:t>
            </a:r>
            <a:endParaRPr lang="nl-NL" i="1" dirty="0">
              <a:solidFill>
                <a:schemeClr val="tx1">
                  <a:lumMod val="50000"/>
                  <a:lumOff val="50000"/>
                </a:schemeClr>
              </a:solidFill>
            </a:endParaRPr>
          </a:p>
        </p:txBody>
      </p:sp>
    </p:spTree>
    <p:extLst>
      <p:ext uri="{BB962C8B-B14F-4D97-AF65-F5344CB8AC3E}">
        <p14:creationId xmlns:p14="http://schemas.microsoft.com/office/powerpoint/2010/main" val="30238333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hthoek 11">
            <a:extLst>
              <a:ext uri="{FF2B5EF4-FFF2-40B4-BE49-F238E27FC236}">
                <a16:creationId xmlns:a16="http://schemas.microsoft.com/office/drawing/2014/main" id="{1EC43B06-CA46-41E0-9602-730A8BBAF5FB}"/>
              </a:ext>
            </a:extLst>
          </p:cNvPr>
          <p:cNvSpPr/>
          <p:nvPr/>
        </p:nvSpPr>
        <p:spPr>
          <a:xfrm>
            <a:off x="3958590" y="-1"/>
            <a:ext cx="8233410" cy="1572527"/>
          </a:xfrm>
          <a:prstGeom prst="rect">
            <a:avLst/>
          </a:prstGeom>
          <a:solidFill>
            <a:schemeClr val="bg1">
              <a:lumMod val="85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 name="Tekstvak 9">
            <a:extLst>
              <a:ext uri="{FF2B5EF4-FFF2-40B4-BE49-F238E27FC236}">
                <a16:creationId xmlns:a16="http://schemas.microsoft.com/office/drawing/2014/main" id="{B9700472-762D-43C5-ADA1-29438FEFA432}"/>
              </a:ext>
            </a:extLst>
          </p:cNvPr>
          <p:cNvSpPr txBox="1"/>
          <p:nvPr/>
        </p:nvSpPr>
        <p:spPr>
          <a:xfrm>
            <a:off x="4211931" y="151170"/>
            <a:ext cx="3467254" cy="430887"/>
          </a:xfrm>
          <a:prstGeom prst="rect">
            <a:avLst/>
          </a:prstGeom>
          <a:noFill/>
        </p:spPr>
        <p:txBody>
          <a:bodyPr wrap="square">
            <a:spAutoFit/>
          </a:bodyPr>
          <a:lstStyle/>
          <a:p>
            <a:r>
              <a:rPr lang="nl-NL" sz="1100" dirty="0"/>
              <a:t>Architectuur Afspraken Amersfoort. </a:t>
            </a:r>
          </a:p>
          <a:p>
            <a:endParaRPr lang="nl-NL" sz="1100" dirty="0"/>
          </a:p>
        </p:txBody>
      </p:sp>
      <p:sp>
        <p:nvSpPr>
          <p:cNvPr id="9" name="Rechthoek 8">
            <a:extLst>
              <a:ext uri="{FF2B5EF4-FFF2-40B4-BE49-F238E27FC236}">
                <a16:creationId xmlns:a16="http://schemas.microsoft.com/office/drawing/2014/main" id="{314367C9-C62E-4A41-AA1A-61E589744044}"/>
              </a:ext>
            </a:extLst>
          </p:cNvPr>
          <p:cNvSpPr/>
          <p:nvPr/>
        </p:nvSpPr>
        <p:spPr>
          <a:xfrm>
            <a:off x="0" y="0"/>
            <a:ext cx="4021584" cy="1572527"/>
          </a:xfrm>
          <a:prstGeom prst="rect">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1" name="Titel 4">
            <a:extLst>
              <a:ext uri="{FF2B5EF4-FFF2-40B4-BE49-F238E27FC236}">
                <a16:creationId xmlns:a16="http://schemas.microsoft.com/office/drawing/2014/main" id="{1A53D356-DF8B-4D0A-ACF4-1805C273145D}"/>
              </a:ext>
            </a:extLst>
          </p:cNvPr>
          <p:cNvSpPr>
            <a:spLocks noGrp="1"/>
          </p:cNvSpPr>
          <p:nvPr>
            <p:ph type="title"/>
          </p:nvPr>
        </p:nvSpPr>
        <p:spPr>
          <a:xfrm>
            <a:off x="314325" y="365125"/>
            <a:ext cx="3329940" cy="433865"/>
          </a:xfrm>
        </p:spPr>
        <p:txBody>
          <a:bodyPr>
            <a:normAutofit/>
          </a:bodyPr>
          <a:lstStyle/>
          <a:p>
            <a:r>
              <a:rPr lang="nl-NL" sz="2400" b="1" dirty="0">
                <a:solidFill>
                  <a:schemeClr val="accent1">
                    <a:lumMod val="20000"/>
                    <a:lumOff val="80000"/>
                  </a:schemeClr>
                </a:solidFill>
                <a:effectLst/>
                <a:latin typeface="Calibri" panose="020F0502020204030204" pitchFamily="34" charset="0"/>
                <a:ea typeface="Times New Roman" panose="02020603050405020304" pitchFamily="18" charset="0"/>
                <a:cs typeface="Times New Roman" panose="02020603050405020304" pitchFamily="18" charset="0"/>
              </a:rPr>
              <a:t>Kaders uit de EA</a:t>
            </a:r>
            <a:endParaRPr lang="nl-NL" sz="5400" dirty="0">
              <a:solidFill>
                <a:schemeClr val="accent1">
                  <a:lumMod val="20000"/>
                  <a:lumOff val="80000"/>
                </a:schemeClr>
              </a:solidFill>
            </a:endParaRPr>
          </a:p>
        </p:txBody>
      </p:sp>
      <p:grpSp>
        <p:nvGrpSpPr>
          <p:cNvPr id="21" name="Groep 20">
            <a:extLst>
              <a:ext uri="{FF2B5EF4-FFF2-40B4-BE49-F238E27FC236}">
                <a16:creationId xmlns:a16="http://schemas.microsoft.com/office/drawing/2014/main" id="{C4CDEDE5-9F8E-5200-EAD5-B0C3BB48278B}"/>
              </a:ext>
            </a:extLst>
          </p:cNvPr>
          <p:cNvGrpSpPr/>
          <p:nvPr/>
        </p:nvGrpSpPr>
        <p:grpSpPr>
          <a:xfrm>
            <a:off x="104171" y="1610780"/>
            <a:ext cx="11746091" cy="5415053"/>
            <a:chOff x="-299117" y="1610780"/>
            <a:chExt cx="12148173" cy="5503972"/>
          </a:xfrm>
        </p:grpSpPr>
        <p:pic>
          <p:nvPicPr>
            <p:cNvPr id="14" name="Afbeelding 13">
              <a:extLst>
                <a:ext uri="{FF2B5EF4-FFF2-40B4-BE49-F238E27FC236}">
                  <a16:creationId xmlns:a16="http://schemas.microsoft.com/office/drawing/2014/main" id="{673D3438-D4F0-B76A-5541-22ADC2D8CCF6}"/>
                </a:ext>
              </a:extLst>
            </p:cNvPr>
            <p:cNvPicPr>
              <a:picLocks noChangeAspect="1"/>
            </p:cNvPicPr>
            <p:nvPr/>
          </p:nvPicPr>
          <p:blipFill>
            <a:blip r:embed="rId3"/>
            <a:stretch>
              <a:fillRect/>
            </a:stretch>
          </p:blipFill>
          <p:spPr>
            <a:xfrm>
              <a:off x="7863936" y="4159296"/>
              <a:ext cx="3985120" cy="2436713"/>
            </a:xfrm>
            <a:prstGeom prst="rect">
              <a:avLst/>
            </a:prstGeom>
          </p:spPr>
        </p:pic>
        <p:pic>
          <p:nvPicPr>
            <p:cNvPr id="15" name="Afbeelding 14">
              <a:extLst>
                <a:ext uri="{FF2B5EF4-FFF2-40B4-BE49-F238E27FC236}">
                  <a16:creationId xmlns:a16="http://schemas.microsoft.com/office/drawing/2014/main" id="{48455BC8-C4A4-E401-64DE-4FD93E28982D}"/>
                </a:ext>
              </a:extLst>
            </p:cNvPr>
            <p:cNvPicPr>
              <a:picLocks noChangeAspect="1"/>
            </p:cNvPicPr>
            <p:nvPr/>
          </p:nvPicPr>
          <p:blipFill>
            <a:blip r:embed="rId4"/>
            <a:stretch>
              <a:fillRect/>
            </a:stretch>
          </p:blipFill>
          <p:spPr>
            <a:xfrm>
              <a:off x="7863935" y="1610780"/>
              <a:ext cx="3985121" cy="2529004"/>
            </a:xfrm>
            <a:prstGeom prst="rect">
              <a:avLst/>
            </a:prstGeom>
          </p:spPr>
        </p:pic>
        <p:pic>
          <p:nvPicPr>
            <p:cNvPr id="18" name="Afbeelding 17">
              <a:extLst>
                <a:ext uri="{FF2B5EF4-FFF2-40B4-BE49-F238E27FC236}">
                  <a16:creationId xmlns:a16="http://schemas.microsoft.com/office/drawing/2014/main" id="{78699842-0DE9-8BB4-D2F8-D85E20C161C8}"/>
                </a:ext>
              </a:extLst>
            </p:cNvPr>
            <p:cNvPicPr>
              <a:picLocks noChangeAspect="1"/>
            </p:cNvPicPr>
            <p:nvPr/>
          </p:nvPicPr>
          <p:blipFill>
            <a:blip r:embed="rId5"/>
            <a:stretch>
              <a:fillRect/>
            </a:stretch>
          </p:blipFill>
          <p:spPr>
            <a:xfrm>
              <a:off x="3770302" y="1610780"/>
              <a:ext cx="3985120" cy="2662881"/>
            </a:xfrm>
            <a:prstGeom prst="rect">
              <a:avLst/>
            </a:prstGeom>
          </p:spPr>
        </p:pic>
        <p:pic>
          <p:nvPicPr>
            <p:cNvPr id="17" name="Afbeelding 16">
              <a:extLst>
                <a:ext uri="{FF2B5EF4-FFF2-40B4-BE49-F238E27FC236}">
                  <a16:creationId xmlns:a16="http://schemas.microsoft.com/office/drawing/2014/main" id="{493D3CC4-3059-85DE-383B-2AC34AACED05}"/>
                </a:ext>
              </a:extLst>
            </p:cNvPr>
            <p:cNvPicPr>
              <a:picLocks noChangeAspect="1"/>
            </p:cNvPicPr>
            <p:nvPr/>
          </p:nvPicPr>
          <p:blipFill>
            <a:blip r:embed="rId6"/>
            <a:stretch>
              <a:fillRect/>
            </a:stretch>
          </p:blipFill>
          <p:spPr>
            <a:xfrm>
              <a:off x="3764074" y="4159296"/>
              <a:ext cx="3985120" cy="2955456"/>
            </a:xfrm>
            <a:prstGeom prst="rect">
              <a:avLst/>
            </a:prstGeom>
          </p:spPr>
        </p:pic>
        <p:pic>
          <p:nvPicPr>
            <p:cNvPr id="19" name="Afbeelding 18">
              <a:extLst>
                <a:ext uri="{FF2B5EF4-FFF2-40B4-BE49-F238E27FC236}">
                  <a16:creationId xmlns:a16="http://schemas.microsoft.com/office/drawing/2014/main" id="{EA7E2C79-6B3C-5834-2558-EAB6E13E6038}"/>
                </a:ext>
              </a:extLst>
            </p:cNvPr>
            <p:cNvPicPr>
              <a:picLocks noChangeAspect="1"/>
            </p:cNvPicPr>
            <p:nvPr/>
          </p:nvPicPr>
          <p:blipFill>
            <a:blip r:embed="rId7"/>
            <a:stretch>
              <a:fillRect/>
            </a:stretch>
          </p:blipFill>
          <p:spPr>
            <a:xfrm>
              <a:off x="-299117" y="4159296"/>
              <a:ext cx="3985120" cy="2786613"/>
            </a:xfrm>
            <a:prstGeom prst="rect">
              <a:avLst/>
            </a:prstGeom>
          </p:spPr>
        </p:pic>
        <p:pic>
          <p:nvPicPr>
            <p:cNvPr id="20" name="Afbeelding 19">
              <a:extLst>
                <a:ext uri="{FF2B5EF4-FFF2-40B4-BE49-F238E27FC236}">
                  <a16:creationId xmlns:a16="http://schemas.microsoft.com/office/drawing/2014/main" id="{3CC1580C-2C0C-BC75-80FB-99C30F812B68}"/>
                </a:ext>
              </a:extLst>
            </p:cNvPr>
            <p:cNvPicPr>
              <a:picLocks noChangeAspect="1"/>
            </p:cNvPicPr>
            <p:nvPr/>
          </p:nvPicPr>
          <p:blipFill>
            <a:blip r:embed="rId8"/>
            <a:stretch>
              <a:fillRect/>
            </a:stretch>
          </p:blipFill>
          <p:spPr>
            <a:xfrm>
              <a:off x="-287114" y="1610780"/>
              <a:ext cx="3973117" cy="2387288"/>
            </a:xfrm>
            <a:prstGeom prst="rect">
              <a:avLst/>
            </a:prstGeom>
          </p:spPr>
        </p:pic>
      </p:grpSp>
      <p:sp>
        <p:nvSpPr>
          <p:cNvPr id="23" name="Tekstvak 22">
            <a:extLst>
              <a:ext uri="{FF2B5EF4-FFF2-40B4-BE49-F238E27FC236}">
                <a16:creationId xmlns:a16="http://schemas.microsoft.com/office/drawing/2014/main" id="{C167B175-701B-0921-7DF3-D63BE36C02C0}"/>
              </a:ext>
            </a:extLst>
          </p:cNvPr>
          <p:cNvSpPr txBox="1"/>
          <p:nvPr/>
        </p:nvSpPr>
        <p:spPr>
          <a:xfrm>
            <a:off x="8572500" y="160353"/>
            <a:ext cx="3227595" cy="1277273"/>
          </a:xfrm>
          <a:prstGeom prst="rect">
            <a:avLst/>
          </a:prstGeom>
          <a:noFill/>
        </p:spPr>
        <p:txBody>
          <a:bodyPr wrap="square">
            <a:spAutoFit/>
          </a:bodyPr>
          <a:lstStyle/>
          <a:p>
            <a:r>
              <a:rPr lang="nl-NL" sz="1100" dirty="0"/>
              <a:t>Deze EA principes zijn de leidende architectuur afspraken waarop de nieuwe applicatie wordt getoetst.</a:t>
            </a:r>
          </a:p>
          <a:p>
            <a:endParaRPr lang="nl-NL" sz="1100" dirty="0"/>
          </a:p>
          <a:p>
            <a:r>
              <a:rPr lang="nl-NL" sz="1100" dirty="0"/>
              <a:t>De EA voorziet in een flexibel concept die het mogelijk maakt om gemeente-breed met elkaar samen te kunnen werken.</a:t>
            </a:r>
          </a:p>
        </p:txBody>
      </p:sp>
      <p:pic>
        <p:nvPicPr>
          <p:cNvPr id="1025" name="Afbeelding 7" descr="Reuse Symbol Recycling Glass Recycle Waste, Resolution:981x950 HD Png  Download - CPPNG.com">
            <a:extLst>
              <a:ext uri="{FF2B5EF4-FFF2-40B4-BE49-F238E27FC236}">
                <a16:creationId xmlns:a16="http://schemas.microsoft.com/office/drawing/2014/main" id="{2451A71B-567D-3706-EBC9-CC97AA3EC1A8}"/>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0" y="0"/>
            <a:ext cx="631825" cy="609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70009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hoek 10">
            <a:extLst>
              <a:ext uri="{FF2B5EF4-FFF2-40B4-BE49-F238E27FC236}">
                <a16:creationId xmlns:a16="http://schemas.microsoft.com/office/drawing/2014/main" id="{6EAEE6D2-576F-4E83-A535-BA18ED9DBD5C}"/>
              </a:ext>
            </a:extLst>
          </p:cNvPr>
          <p:cNvSpPr/>
          <p:nvPr/>
        </p:nvSpPr>
        <p:spPr>
          <a:xfrm>
            <a:off x="0" y="0"/>
            <a:ext cx="3644265" cy="4860121"/>
          </a:xfrm>
          <a:prstGeom prst="rect">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6" name="Rechthoek 25">
            <a:extLst>
              <a:ext uri="{FF2B5EF4-FFF2-40B4-BE49-F238E27FC236}">
                <a16:creationId xmlns:a16="http://schemas.microsoft.com/office/drawing/2014/main" id="{10FEA99D-1ED4-4A1E-91A7-D141CFC7ADCD}"/>
              </a:ext>
            </a:extLst>
          </p:cNvPr>
          <p:cNvSpPr/>
          <p:nvPr/>
        </p:nvSpPr>
        <p:spPr>
          <a:xfrm>
            <a:off x="2" y="4860121"/>
            <a:ext cx="3644263" cy="1997879"/>
          </a:xfrm>
          <a:prstGeom prst="rect">
            <a:avLst/>
          </a:prstGeom>
          <a:solidFill>
            <a:schemeClr val="bg1">
              <a:lumMod val="85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Titel 4">
            <a:extLst>
              <a:ext uri="{FF2B5EF4-FFF2-40B4-BE49-F238E27FC236}">
                <a16:creationId xmlns:a16="http://schemas.microsoft.com/office/drawing/2014/main" id="{487EE20F-F13E-4294-9EFC-67736941BF01}"/>
              </a:ext>
            </a:extLst>
          </p:cNvPr>
          <p:cNvSpPr>
            <a:spLocks noGrp="1"/>
          </p:cNvSpPr>
          <p:nvPr>
            <p:ph type="title"/>
          </p:nvPr>
        </p:nvSpPr>
        <p:spPr>
          <a:xfrm>
            <a:off x="314325" y="365124"/>
            <a:ext cx="3329940" cy="1880926"/>
          </a:xfrm>
        </p:spPr>
        <p:txBody>
          <a:bodyPr>
            <a:normAutofit/>
          </a:bodyPr>
          <a:lstStyle/>
          <a:p>
            <a:r>
              <a:rPr lang="nl-NL" sz="2400" b="1" dirty="0">
                <a:solidFill>
                  <a:schemeClr val="accent1">
                    <a:lumMod val="20000"/>
                    <a:lumOff val="80000"/>
                  </a:schemeClr>
                </a:solidFill>
                <a:effectLst/>
                <a:latin typeface="Calibri" panose="020F0502020204030204" pitchFamily="34" charset="0"/>
                <a:ea typeface="Times New Roman" panose="02020603050405020304" pitchFamily="18" charset="0"/>
                <a:cs typeface="Times New Roman" panose="02020603050405020304" pitchFamily="18" charset="0"/>
              </a:rPr>
              <a:t>Enterprise Architectuur</a:t>
            </a:r>
            <a:br>
              <a:rPr lang="nl-NL" sz="2400" b="1" dirty="0">
                <a:solidFill>
                  <a:schemeClr val="accent1">
                    <a:lumMod val="20000"/>
                    <a:lumOff val="80000"/>
                  </a:schemeClr>
                </a:solidFill>
                <a:effectLst/>
                <a:latin typeface="Calibri" panose="020F0502020204030204" pitchFamily="34" charset="0"/>
                <a:ea typeface="Times New Roman" panose="02020603050405020304" pitchFamily="18" charset="0"/>
                <a:cs typeface="Times New Roman" panose="02020603050405020304" pitchFamily="18" charset="0"/>
              </a:rPr>
            </a:br>
            <a:br>
              <a:rPr lang="nl-NL" sz="2400" b="1" dirty="0">
                <a:solidFill>
                  <a:schemeClr val="accent1">
                    <a:lumMod val="20000"/>
                    <a:lumOff val="80000"/>
                  </a:schemeClr>
                </a:solidFill>
                <a:effectLst/>
                <a:latin typeface="Calibri" panose="020F0502020204030204" pitchFamily="34" charset="0"/>
                <a:ea typeface="Times New Roman" panose="02020603050405020304" pitchFamily="18" charset="0"/>
                <a:cs typeface="Times New Roman" panose="02020603050405020304" pitchFamily="18" charset="0"/>
              </a:rPr>
            </a:br>
            <a:r>
              <a:rPr lang="nl-NL" sz="2400" i="1" dirty="0">
                <a:solidFill>
                  <a:schemeClr val="accent1">
                    <a:lumMod val="20000"/>
                    <a:lumOff val="80000"/>
                  </a:schemeClr>
                </a:solidFill>
                <a:effectLst/>
                <a:latin typeface="Calibri" panose="020F0502020204030204" pitchFamily="34" charset="0"/>
                <a:ea typeface="Times New Roman" panose="02020603050405020304" pitchFamily="18" charset="0"/>
                <a:cs typeface="Times New Roman" panose="02020603050405020304" pitchFamily="18" charset="0"/>
              </a:rPr>
              <a:t>grondplaat</a:t>
            </a:r>
            <a:br>
              <a:rPr lang="nl-NL" sz="2400" b="1" dirty="0">
                <a:solidFill>
                  <a:schemeClr val="accent1">
                    <a:lumMod val="20000"/>
                    <a:lumOff val="80000"/>
                  </a:schemeClr>
                </a:solidFill>
                <a:effectLst/>
                <a:latin typeface="Calibri" panose="020F0502020204030204" pitchFamily="34" charset="0"/>
                <a:ea typeface="Times New Roman" panose="02020603050405020304" pitchFamily="18" charset="0"/>
                <a:cs typeface="Times New Roman" panose="02020603050405020304" pitchFamily="18" charset="0"/>
              </a:rPr>
            </a:br>
            <a:br>
              <a:rPr lang="nl-NL" sz="2400" b="1" dirty="0">
                <a:solidFill>
                  <a:schemeClr val="accent1">
                    <a:lumMod val="20000"/>
                    <a:lumOff val="80000"/>
                  </a:schemeClr>
                </a:solidFill>
                <a:effectLst/>
                <a:latin typeface="Calibri" panose="020F0502020204030204" pitchFamily="34" charset="0"/>
                <a:ea typeface="Times New Roman" panose="02020603050405020304" pitchFamily="18" charset="0"/>
                <a:cs typeface="Times New Roman" panose="02020603050405020304" pitchFamily="18" charset="0"/>
              </a:rPr>
            </a:br>
            <a:r>
              <a:rPr lang="nl-NL" sz="2400" dirty="0">
                <a:solidFill>
                  <a:schemeClr val="accent1">
                    <a:lumMod val="20000"/>
                    <a:lumOff val="80000"/>
                  </a:schemeClr>
                </a:solidFill>
                <a:effectLst/>
                <a:latin typeface="Calibri" panose="020F0502020204030204" pitchFamily="34" charset="0"/>
                <a:ea typeface="Times New Roman" panose="02020603050405020304" pitchFamily="18" charset="0"/>
                <a:cs typeface="Times New Roman" panose="02020603050405020304" pitchFamily="18" charset="0"/>
              </a:rPr>
              <a:t>IST versus SOLL concept</a:t>
            </a:r>
            <a:endParaRPr lang="nl-NL" sz="5400" dirty="0">
              <a:solidFill>
                <a:schemeClr val="accent1">
                  <a:lumMod val="20000"/>
                  <a:lumOff val="80000"/>
                </a:schemeClr>
              </a:solidFill>
            </a:endParaRPr>
          </a:p>
        </p:txBody>
      </p:sp>
      <p:sp>
        <p:nvSpPr>
          <p:cNvPr id="9" name="Tekstvak 8">
            <a:extLst>
              <a:ext uri="{FF2B5EF4-FFF2-40B4-BE49-F238E27FC236}">
                <a16:creationId xmlns:a16="http://schemas.microsoft.com/office/drawing/2014/main" id="{69A86DF1-B2B2-4DCB-A772-818CAEACC257}"/>
              </a:ext>
            </a:extLst>
          </p:cNvPr>
          <p:cNvSpPr txBox="1"/>
          <p:nvPr/>
        </p:nvSpPr>
        <p:spPr>
          <a:xfrm>
            <a:off x="314325" y="5004206"/>
            <a:ext cx="3227595" cy="938719"/>
          </a:xfrm>
          <a:prstGeom prst="rect">
            <a:avLst/>
          </a:prstGeom>
          <a:noFill/>
        </p:spPr>
        <p:txBody>
          <a:bodyPr wrap="square">
            <a:spAutoFit/>
          </a:bodyPr>
          <a:lstStyle/>
          <a:p>
            <a:r>
              <a:rPr lang="nl-NL" sz="1100" dirty="0"/>
              <a:t>De nieuwe applicatie moet zich component-gebaseerd gaan gedragen. Dus als een applicatie die is opgebouwd uit bouwstenen en ook gemakkelijk via standaarden kan aansluiten op aanpalende bestaande bouwstenen.</a:t>
            </a:r>
          </a:p>
        </p:txBody>
      </p:sp>
      <p:pic>
        <p:nvPicPr>
          <p:cNvPr id="2" name="Afbeelding 1">
            <a:extLst>
              <a:ext uri="{FF2B5EF4-FFF2-40B4-BE49-F238E27FC236}">
                <a16:creationId xmlns:a16="http://schemas.microsoft.com/office/drawing/2014/main" id="{2032C3D5-4202-4394-9B3A-B8112D5670AE}"/>
              </a:ext>
            </a:extLst>
          </p:cNvPr>
          <p:cNvPicPr>
            <a:picLocks noChangeAspect="1"/>
          </p:cNvPicPr>
          <p:nvPr/>
        </p:nvPicPr>
        <p:blipFill>
          <a:blip r:embed="rId2">
            <a:alphaModFix amt="50000"/>
          </a:blip>
          <a:stretch>
            <a:fillRect/>
          </a:stretch>
        </p:blipFill>
        <p:spPr>
          <a:xfrm>
            <a:off x="3644265" y="0"/>
            <a:ext cx="8547734" cy="6858001"/>
          </a:xfrm>
          <a:prstGeom prst="rect">
            <a:avLst/>
          </a:prstGeom>
        </p:spPr>
      </p:pic>
      <p:sp>
        <p:nvSpPr>
          <p:cNvPr id="8" name="Rechthoek 7">
            <a:extLst>
              <a:ext uri="{FF2B5EF4-FFF2-40B4-BE49-F238E27FC236}">
                <a16:creationId xmlns:a16="http://schemas.microsoft.com/office/drawing/2014/main" id="{1D74EC2E-21CB-47FE-95A1-FBAC878F2DA5}"/>
              </a:ext>
            </a:extLst>
          </p:cNvPr>
          <p:cNvSpPr/>
          <p:nvPr/>
        </p:nvSpPr>
        <p:spPr>
          <a:xfrm>
            <a:off x="8602996" y="263411"/>
            <a:ext cx="1005885" cy="6288310"/>
          </a:xfrm>
          <a:prstGeom prst="rect">
            <a:avLst/>
          </a:prstGeom>
          <a:solidFill>
            <a:schemeClr val="accent4">
              <a:lumMod val="20000"/>
              <a:lumOff val="80000"/>
            </a:schemeClr>
          </a:solidFill>
          <a:ln w="57150">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000" dirty="0">
                <a:solidFill>
                  <a:schemeClr val="accent4">
                    <a:lumMod val="50000"/>
                  </a:schemeClr>
                </a:solidFill>
              </a:rPr>
              <a:t>IST concept</a:t>
            </a:r>
          </a:p>
          <a:p>
            <a:pPr algn="ctr"/>
            <a:endParaRPr lang="nl-NL" sz="1000" dirty="0">
              <a:solidFill>
                <a:schemeClr val="accent4">
                  <a:lumMod val="50000"/>
                </a:schemeClr>
              </a:solidFill>
            </a:endParaRPr>
          </a:p>
          <a:p>
            <a:pPr algn="ctr"/>
            <a:r>
              <a:rPr lang="nl-NL" sz="1000" dirty="0">
                <a:solidFill>
                  <a:schemeClr val="accent4">
                    <a:lumMod val="50000"/>
                  </a:schemeClr>
                </a:solidFill>
              </a:rPr>
              <a:t>Belasting-balie </a:t>
            </a:r>
          </a:p>
          <a:p>
            <a:pPr algn="ctr"/>
            <a:r>
              <a:rPr lang="nl-NL" sz="1000" dirty="0">
                <a:solidFill>
                  <a:schemeClr val="accent4">
                    <a:lumMod val="50000"/>
                  </a:schemeClr>
                </a:solidFill>
              </a:rPr>
              <a:t>+ </a:t>
            </a:r>
          </a:p>
          <a:p>
            <a:pPr algn="ctr"/>
            <a:r>
              <a:rPr lang="nl-NL" sz="1000" dirty="0">
                <a:solidFill>
                  <a:schemeClr val="accent4">
                    <a:lumMod val="50000"/>
                  </a:schemeClr>
                </a:solidFill>
              </a:rPr>
              <a:t>Key2-Belastingen </a:t>
            </a:r>
          </a:p>
        </p:txBody>
      </p:sp>
      <p:sp>
        <p:nvSpPr>
          <p:cNvPr id="10" name="Rechthoek 9">
            <a:extLst>
              <a:ext uri="{FF2B5EF4-FFF2-40B4-BE49-F238E27FC236}">
                <a16:creationId xmlns:a16="http://schemas.microsoft.com/office/drawing/2014/main" id="{2F3992F8-F7B0-4EB5-AAD2-F0864617D9EE}"/>
              </a:ext>
            </a:extLst>
          </p:cNvPr>
          <p:cNvSpPr/>
          <p:nvPr/>
        </p:nvSpPr>
        <p:spPr>
          <a:xfrm>
            <a:off x="7042996" y="263411"/>
            <a:ext cx="1005885" cy="864813"/>
          </a:xfrm>
          <a:prstGeom prst="rect">
            <a:avLst/>
          </a:prstGeom>
          <a:solidFill>
            <a:schemeClr val="accent2">
              <a:lumMod val="60000"/>
              <a:lumOff val="40000"/>
            </a:schemeClr>
          </a:solidFill>
          <a:ln w="57150">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000" dirty="0">
                <a:solidFill>
                  <a:schemeClr val="accent4">
                    <a:lumMod val="50000"/>
                  </a:schemeClr>
                </a:solidFill>
              </a:rPr>
              <a:t>SOLL concept</a:t>
            </a:r>
          </a:p>
          <a:p>
            <a:pPr algn="ctr"/>
            <a:endParaRPr lang="nl-NL" sz="1000" dirty="0">
              <a:solidFill>
                <a:schemeClr val="accent4">
                  <a:lumMod val="50000"/>
                </a:schemeClr>
              </a:solidFill>
            </a:endParaRPr>
          </a:p>
          <a:p>
            <a:pPr algn="ctr"/>
            <a:r>
              <a:rPr lang="nl-NL" sz="1000" dirty="0">
                <a:solidFill>
                  <a:schemeClr val="accent4">
                    <a:lumMod val="50000"/>
                  </a:schemeClr>
                </a:solidFill>
              </a:rPr>
              <a:t>Aansluiting op Gezamenlijke Balie / portaal </a:t>
            </a:r>
          </a:p>
        </p:txBody>
      </p:sp>
      <p:sp>
        <p:nvSpPr>
          <p:cNvPr id="12" name="Rechthoek 11">
            <a:extLst>
              <a:ext uri="{FF2B5EF4-FFF2-40B4-BE49-F238E27FC236}">
                <a16:creationId xmlns:a16="http://schemas.microsoft.com/office/drawing/2014/main" id="{D4E6E9CA-0B3F-49E5-9B08-BD4E7BF6EDCF}"/>
              </a:ext>
            </a:extLst>
          </p:cNvPr>
          <p:cNvSpPr/>
          <p:nvPr/>
        </p:nvSpPr>
        <p:spPr>
          <a:xfrm>
            <a:off x="4273161" y="2941488"/>
            <a:ext cx="1005885" cy="932156"/>
          </a:xfrm>
          <a:prstGeom prst="rect">
            <a:avLst/>
          </a:prstGeom>
          <a:solidFill>
            <a:schemeClr val="accent2">
              <a:lumMod val="60000"/>
              <a:lumOff val="40000"/>
            </a:schemeClr>
          </a:solidFill>
          <a:ln w="57150">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000" dirty="0">
                <a:solidFill>
                  <a:schemeClr val="accent4">
                    <a:lumMod val="50000"/>
                  </a:schemeClr>
                </a:solidFill>
              </a:rPr>
              <a:t>SOLL concept</a:t>
            </a:r>
          </a:p>
          <a:p>
            <a:pPr algn="ctr"/>
            <a:endParaRPr lang="nl-NL" sz="1000" dirty="0">
              <a:solidFill>
                <a:schemeClr val="accent4">
                  <a:lumMod val="50000"/>
                </a:schemeClr>
              </a:solidFill>
            </a:endParaRPr>
          </a:p>
          <a:p>
            <a:pPr algn="ctr"/>
            <a:r>
              <a:rPr lang="nl-NL" sz="1000" dirty="0">
                <a:solidFill>
                  <a:schemeClr val="accent4">
                    <a:lumMod val="50000"/>
                  </a:schemeClr>
                </a:solidFill>
              </a:rPr>
              <a:t>Aansluiting op Generiek Zaaksysteem </a:t>
            </a:r>
          </a:p>
        </p:txBody>
      </p:sp>
      <p:sp>
        <p:nvSpPr>
          <p:cNvPr id="13" name="Rechthoek 12">
            <a:extLst>
              <a:ext uri="{FF2B5EF4-FFF2-40B4-BE49-F238E27FC236}">
                <a16:creationId xmlns:a16="http://schemas.microsoft.com/office/drawing/2014/main" id="{AB652596-6C46-4F5B-9B0D-E59895A9059F}"/>
              </a:ext>
            </a:extLst>
          </p:cNvPr>
          <p:cNvSpPr/>
          <p:nvPr/>
        </p:nvSpPr>
        <p:spPr>
          <a:xfrm>
            <a:off x="7042996" y="2343705"/>
            <a:ext cx="1005885" cy="2592279"/>
          </a:xfrm>
          <a:prstGeom prst="rect">
            <a:avLst/>
          </a:prstGeom>
          <a:solidFill>
            <a:schemeClr val="accent2">
              <a:lumMod val="60000"/>
              <a:lumOff val="40000"/>
            </a:schemeClr>
          </a:solidFill>
          <a:ln w="57150">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000" dirty="0">
                <a:solidFill>
                  <a:schemeClr val="accent4">
                    <a:lumMod val="50000"/>
                  </a:schemeClr>
                </a:solidFill>
              </a:rPr>
              <a:t>SOLL concept</a:t>
            </a:r>
          </a:p>
          <a:p>
            <a:pPr algn="ctr"/>
            <a:endParaRPr lang="nl-NL" sz="1000" dirty="0">
              <a:solidFill>
                <a:schemeClr val="accent4">
                  <a:lumMod val="50000"/>
                </a:schemeClr>
              </a:solidFill>
            </a:endParaRPr>
          </a:p>
          <a:p>
            <a:pPr algn="ctr"/>
            <a:r>
              <a:rPr lang="nl-NL" sz="1000" dirty="0">
                <a:solidFill>
                  <a:schemeClr val="accent4">
                    <a:lumMod val="50000"/>
                  </a:schemeClr>
                </a:solidFill>
              </a:rPr>
              <a:t>Belasting APPLICATIE</a:t>
            </a:r>
          </a:p>
        </p:txBody>
      </p:sp>
      <p:sp>
        <p:nvSpPr>
          <p:cNvPr id="14" name="Rechthoek 13">
            <a:extLst>
              <a:ext uri="{FF2B5EF4-FFF2-40B4-BE49-F238E27FC236}">
                <a16:creationId xmlns:a16="http://schemas.microsoft.com/office/drawing/2014/main" id="{60DDCCC0-4D28-4AFE-8435-E58DA5692E0B}"/>
              </a:ext>
            </a:extLst>
          </p:cNvPr>
          <p:cNvSpPr/>
          <p:nvPr/>
        </p:nvSpPr>
        <p:spPr>
          <a:xfrm>
            <a:off x="7042996" y="5619565"/>
            <a:ext cx="1005885" cy="932156"/>
          </a:xfrm>
          <a:prstGeom prst="rect">
            <a:avLst/>
          </a:prstGeom>
          <a:solidFill>
            <a:schemeClr val="accent2">
              <a:lumMod val="60000"/>
              <a:lumOff val="40000"/>
            </a:schemeClr>
          </a:solidFill>
          <a:ln w="57150">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000" dirty="0">
                <a:solidFill>
                  <a:schemeClr val="accent4">
                    <a:lumMod val="50000"/>
                  </a:schemeClr>
                </a:solidFill>
              </a:rPr>
              <a:t>SOLL concept</a:t>
            </a:r>
          </a:p>
          <a:p>
            <a:pPr algn="ctr"/>
            <a:endParaRPr lang="nl-NL" sz="1000" dirty="0">
              <a:solidFill>
                <a:schemeClr val="accent4">
                  <a:lumMod val="50000"/>
                </a:schemeClr>
              </a:solidFill>
            </a:endParaRPr>
          </a:p>
          <a:p>
            <a:pPr algn="ctr"/>
            <a:r>
              <a:rPr lang="nl-NL" sz="1000" dirty="0">
                <a:solidFill>
                  <a:schemeClr val="accent4">
                    <a:lumMod val="50000"/>
                  </a:schemeClr>
                </a:solidFill>
              </a:rPr>
              <a:t>Aansluiting op </a:t>
            </a:r>
            <a:r>
              <a:rPr lang="nl-NL" sz="1000" dirty="0" err="1">
                <a:solidFill>
                  <a:schemeClr val="accent4">
                    <a:lumMod val="50000"/>
                  </a:schemeClr>
                </a:solidFill>
              </a:rPr>
              <a:t>Financiele</a:t>
            </a:r>
            <a:r>
              <a:rPr lang="nl-NL" sz="1000" dirty="0">
                <a:solidFill>
                  <a:schemeClr val="accent4">
                    <a:lumMod val="50000"/>
                  </a:schemeClr>
                </a:solidFill>
              </a:rPr>
              <a:t> applicatie</a:t>
            </a:r>
          </a:p>
        </p:txBody>
      </p:sp>
      <p:sp>
        <p:nvSpPr>
          <p:cNvPr id="15" name="Rechthoek 14">
            <a:extLst>
              <a:ext uri="{FF2B5EF4-FFF2-40B4-BE49-F238E27FC236}">
                <a16:creationId xmlns:a16="http://schemas.microsoft.com/office/drawing/2014/main" id="{8FB20C1E-F0D1-4543-A139-7FFACEBE2248}"/>
              </a:ext>
            </a:extLst>
          </p:cNvPr>
          <p:cNvSpPr/>
          <p:nvPr/>
        </p:nvSpPr>
        <p:spPr>
          <a:xfrm>
            <a:off x="10871790" y="2246050"/>
            <a:ext cx="1005885" cy="932156"/>
          </a:xfrm>
          <a:prstGeom prst="rect">
            <a:avLst/>
          </a:prstGeom>
          <a:solidFill>
            <a:schemeClr val="accent2">
              <a:lumMod val="60000"/>
              <a:lumOff val="40000"/>
            </a:schemeClr>
          </a:solidFill>
          <a:ln w="57150">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000" dirty="0">
                <a:solidFill>
                  <a:schemeClr val="accent4">
                    <a:lumMod val="50000"/>
                  </a:schemeClr>
                </a:solidFill>
              </a:rPr>
              <a:t>SOLL concept</a:t>
            </a:r>
          </a:p>
          <a:p>
            <a:pPr algn="ctr"/>
            <a:endParaRPr lang="nl-NL" sz="1000" dirty="0">
              <a:solidFill>
                <a:schemeClr val="accent4">
                  <a:lumMod val="50000"/>
                </a:schemeClr>
              </a:solidFill>
            </a:endParaRPr>
          </a:p>
          <a:p>
            <a:pPr algn="ctr"/>
            <a:r>
              <a:rPr lang="nl-NL" sz="1000" dirty="0">
                <a:solidFill>
                  <a:schemeClr val="accent4">
                    <a:lumMod val="50000"/>
                  </a:schemeClr>
                </a:solidFill>
              </a:rPr>
              <a:t>Aansluiting op VYZYR</a:t>
            </a:r>
          </a:p>
        </p:txBody>
      </p:sp>
      <p:sp>
        <p:nvSpPr>
          <p:cNvPr id="16" name="Rechthoek 15">
            <a:extLst>
              <a:ext uri="{FF2B5EF4-FFF2-40B4-BE49-F238E27FC236}">
                <a16:creationId xmlns:a16="http://schemas.microsoft.com/office/drawing/2014/main" id="{C9FB3FA7-133E-48D9-B806-1CA7ADDC50C3}"/>
              </a:ext>
            </a:extLst>
          </p:cNvPr>
          <p:cNvSpPr/>
          <p:nvPr/>
        </p:nvSpPr>
        <p:spPr>
          <a:xfrm>
            <a:off x="4273161" y="4003828"/>
            <a:ext cx="1005885" cy="932156"/>
          </a:xfrm>
          <a:prstGeom prst="rect">
            <a:avLst/>
          </a:prstGeom>
          <a:solidFill>
            <a:schemeClr val="accent2">
              <a:lumMod val="60000"/>
              <a:lumOff val="40000"/>
            </a:schemeClr>
          </a:solidFill>
          <a:ln w="57150">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1000" dirty="0">
                <a:solidFill>
                  <a:schemeClr val="accent4">
                    <a:lumMod val="50000"/>
                  </a:schemeClr>
                </a:solidFill>
              </a:rPr>
              <a:t>SOLL concept</a:t>
            </a:r>
          </a:p>
          <a:p>
            <a:pPr algn="ctr"/>
            <a:endParaRPr lang="nl-NL" sz="1000" dirty="0">
              <a:solidFill>
                <a:schemeClr val="accent4">
                  <a:lumMod val="50000"/>
                </a:schemeClr>
              </a:solidFill>
            </a:endParaRPr>
          </a:p>
          <a:p>
            <a:pPr algn="ctr"/>
            <a:r>
              <a:rPr lang="nl-NL" sz="1000" dirty="0">
                <a:solidFill>
                  <a:schemeClr val="accent4">
                    <a:lumMod val="50000"/>
                  </a:schemeClr>
                </a:solidFill>
              </a:rPr>
              <a:t>Aansluiting op Generiek DMS </a:t>
            </a:r>
          </a:p>
        </p:txBody>
      </p:sp>
    </p:spTree>
    <p:extLst>
      <p:ext uri="{BB962C8B-B14F-4D97-AF65-F5344CB8AC3E}">
        <p14:creationId xmlns:p14="http://schemas.microsoft.com/office/powerpoint/2010/main" val="26324462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hthoek 3">
            <a:extLst>
              <a:ext uri="{FF2B5EF4-FFF2-40B4-BE49-F238E27FC236}">
                <a16:creationId xmlns:a16="http://schemas.microsoft.com/office/drawing/2014/main" id="{237F53C5-A157-43A9-B694-60FA4FCC2F4C}"/>
              </a:ext>
            </a:extLst>
          </p:cNvPr>
          <p:cNvSpPr/>
          <p:nvPr/>
        </p:nvSpPr>
        <p:spPr>
          <a:xfrm>
            <a:off x="0" y="0"/>
            <a:ext cx="12192000" cy="4067175"/>
          </a:xfrm>
          <a:prstGeom prst="rect">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a:extLst>
              <a:ext uri="{FF2B5EF4-FFF2-40B4-BE49-F238E27FC236}">
                <a16:creationId xmlns:a16="http://schemas.microsoft.com/office/drawing/2014/main" id="{BCC555F3-9CD8-4AAE-A34B-0E59F2E30B66}"/>
              </a:ext>
            </a:extLst>
          </p:cNvPr>
          <p:cNvSpPr>
            <a:spLocks noGrp="1"/>
          </p:cNvSpPr>
          <p:nvPr>
            <p:ph type="title"/>
          </p:nvPr>
        </p:nvSpPr>
        <p:spPr/>
        <p:txBody>
          <a:bodyPr/>
          <a:lstStyle/>
          <a:p>
            <a:r>
              <a:rPr lang="nl-NL" b="1" dirty="0">
                <a:solidFill>
                  <a:schemeClr val="accent1">
                    <a:lumMod val="20000"/>
                    <a:lumOff val="80000"/>
                  </a:schemeClr>
                </a:solidFill>
              </a:rPr>
              <a:t>Business Architectuur</a:t>
            </a:r>
          </a:p>
        </p:txBody>
      </p:sp>
    </p:spTree>
    <p:extLst>
      <p:ext uri="{BB962C8B-B14F-4D97-AF65-F5344CB8AC3E}">
        <p14:creationId xmlns:p14="http://schemas.microsoft.com/office/powerpoint/2010/main" val="12167605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hoek 10">
            <a:extLst>
              <a:ext uri="{FF2B5EF4-FFF2-40B4-BE49-F238E27FC236}">
                <a16:creationId xmlns:a16="http://schemas.microsoft.com/office/drawing/2014/main" id="{6EAEE6D2-576F-4E83-A535-BA18ED9DBD5C}"/>
              </a:ext>
            </a:extLst>
          </p:cNvPr>
          <p:cNvSpPr/>
          <p:nvPr/>
        </p:nvSpPr>
        <p:spPr>
          <a:xfrm>
            <a:off x="0" y="0"/>
            <a:ext cx="3644265" cy="4067175"/>
          </a:xfrm>
          <a:prstGeom prst="rect">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6" name="Rechthoek 25">
            <a:extLst>
              <a:ext uri="{FF2B5EF4-FFF2-40B4-BE49-F238E27FC236}">
                <a16:creationId xmlns:a16="http://schemas.microsoft.com/office/drawing/2014/main" id="{10FEA99D-1ED4-4A1E-91A7-D141CFC7ADCD}"/>
              </a:ext>
            </a:extLst>
          </p:cNvPr>
          <p:cNvSpPr/>
          <p:nvPr/>
        </p:nvSpPr>
        <p:spPr>
          <a:xfrm>
            <a:off x="2" y="4067175"/>
            <a:ext cx="12191998" cy="2790825"/>
          </a:xfrm>
          <a:prstGeom prst="rect">
            <a:avLst/>
          </a:prstGeom>
          <a:solidFill>
            <a:schemeClr val="bg1">
              <a:lumMod val="85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Titel 4">
            <a:extLst>
              <a:ext uri="{FF2B5EF4-FFF2-40B4-BE49-F238E27FC236}">
                <a16:creationId xmlns:a16="http://schemas.microsoft.com/office/drawing/2014/main" id="{487EE20F-F13E-4294-9EFC-67736941BF01}"/>
              </a:ext>
            </a:extLst>
          </p:cNvPr>
          <p:cNvSpPr>
            <a:spLocks noGrp="1"/>
          </p:cNvSpPr>
          <p:nvPr>
            <p:ph type="title"/>
          </p:nvPr>
        </p:nvSpPr>
        <p:spPr>
          <a:xfrm>
            <a:off x="314325" y="365125"/>
            <a:ext cx="3329940" cy="433865"/>
          </a:xfrm>
        </p:spPr>
        <p:txBody>
          <a:bodyPr>
            <a:normAutofit/>
          </a:bodyPr>
          <a:lstStyle/>
          <a:p>
            <a:r>
              <a:rPr lang="nl-NL" sz="2400" b="1">
                <a:solidFill>
                  <a:schemeClr val="accent1">
                    <a:lumMod val="20000"/>
                    <a:lumOff val="80000"/>
                  </a:schemeClr>
                </a:solidFill>
                <a:effectLst/>
                <a:latin typeface="Calibri" panose="020F0502020204030204" pitchFamily="34" charset="0"/>
                <a:ea typeface="Times New Roman" panose="02020603050405020304" pitchFamily="18" charset="0"/>
                <a:cs typeface="Times New Roman" panose="02020603050405020304" pitchFamily="18" charset="0"/>
              </a:rPr>
              <a:t>De Afdeling belastingen</a:t>
            </a:r>
            <a:endParaRPr lang="nl-NL" sz="5400" dirty="0">
              <a:solidFill>
                <a:schemeClr val="accent1">
                  <a:lumMod val="20000"/>
                  <a:lumOff val="80000"/>
                </a:schemeClr>
              </a:solidFill>
            </a:endParaRPr>
          </a:p>
        </p:txBody>
      </p:sp>
      <p:sp>
        <p:nvSpPr>
          <p:cNvPr id="10" name="Tekstvak 9">
            <a:extLst>
              <a:ext uri="{FF2B5EF4-FFF2-40B4-BE49-F238E27FC236}">
                <a16:creationId xmlns:a16="http://schemas.microsoft.com/office/drawing/2014/main" id="{B9700472-762D-43C5-ADA1-29438FEFA432}"/>
              </a:ext>
            </a:extLst>
          </p:cNvPr>
          <p:cNvSpPr txBox="1"/>
          <p:nvPr/>
        </p:nvSpPr>
        <p:spPr>
          <a:xfrm>
            <a:off x="314326" y="4154750"/>
            <a:ext cx="11563350" cy="2292935"/>
          </a:xfrm>
          <a:prstGeom prst="rect">
            <a:avLst/>
          </a:prstGeom>
          <a:noFill/>
        </p:spPr>
        <p:txBody>
          <a:bodyPr wrap="square">
            <a:spAutoFit/>
          </a:bodyPr>
          <a:lstStyle/>
          <a:p>
            <a:r>
              <a:rPr lang="nl-NL" sz="1100" dirty="0"/>
              <a:t>De afdeling Belastingen heeft de volgende kerntaken:</a:t>
            </a:r>
          </a:p>
          <a:p>
            <a:r>
              <a:rPr lang="nl-NL" sz="1100" dirty="0"/>
              <a:t>•	Bepalen van de WOZ-waarde van elk huis en bedrijf in Amersfoort</a:t>
            </a:r>
          </a:p>
          <a:p>
            <a:r>
              <a:rPr lang="nl-NL" sz="1100" dirty="0"/>
              <a:t>•	Belastingaanslagen versturen en zorgen dat de bedragen geïnd worden</a:t>
            </a:r>
          </a:p>
          <a:p>
            <a:r>
              <a:rPr lang="nl-NL" sz="1100" dirty="0"/>
              <a:t>•	Opstellen en uitvoeren van het begrotingsonderdeel Lokale Lasten</a:t>
            </a:r>
          </a:p>
          <a:p>
            <a:endParaRPr lang="nl-NL" sz="1100" dirty="0"/>
          </a:p>
          <a:p>
            <a:r>
              <a:rPr lang="nl-NL" sz="1100" dirty="0"/>
              <a:t>Deze afdeling belastingen kent onderstaande teams:</a:t>
            </a:r>
          </a:p>
          <a:p>
            <a:r>
              <a:rPr lang="nl-NL" sz="1100" dirty="0"/>
              <a:t>•	WOZ</a:t>
            </a:r>
          </a:p>
          <a:p>
            <a:r>
              <a:rPr lang="nl-NL" sz="1100" dirty="0"/>
              <a:t>•	Heffing &amp; Invordering</a:t>
            </a:r>
          </a:p>
          <a:p>
            <a:r>
              <a:rPr lang="nl-NL" sz="1100" dirty="0"/>
              <a:t>•	Bedrijfsbureau</a:t>
            </a:r>
          </a:p>
          <a:p>
            <a:endParaRPr lang="nl-NL" sz="1100" dirty="0"/>
          </a:p>
          <a:p>
            <a:r>
              <a:rPr lang="nl-NL" sz="1100" dirty="0"/>
              <a:t>Om haar taken te kunnen uitvoeren kent de belasting afdeling een aantal processen die in onderstaande schema zijn weergegeven. Haar hoofdproces is vormgegeven rondom het Waarderen – Heffen en Innen van belastingen. In het schema zijn ook de secundaire processen en detailprocessen weergegeven. Dit geeft een goed beeld hoe de afdeling belastingen haar taken uitvoert en geeft een eerste indruk welke onderdelen een nieuwe belasting applicatie moet kunnen ondersteunen.</a:t>
            </a:r>
          </a:p>
        </p:txBody>
      </p:sp>
      <p:pic>
        <p:nvPicPr>
          <p:cNvPr id="3" name="Afbeelding 2">
            <a:extLst>
              <a:ext uri="{FF2B5EF4-FFF2-40B4-BE49-F238E27FC236}">
                <a16:creationId xmlns:a16="http://schemas.microsoft.com/office/drawing/2014/main" id="{9C8F5E0C-7350-4C78-8B83-6948254CA3B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70722" y="80962"/>
            <a:ext cx="8106953" cy="3905250"/>
          </a:xfrm>
          <a:prstGeom prst="rect">
            <a:avLst/>
          </a:prstGeom>
        </p:spPr>
      </p:pic>
    </p:spTree>
    <p:extLst>
      <p:ext uri="{BB962C8B-B14F-4D97-AF65-F5344CB8AC3E}">
        <p14:creationId xmlns:p14="http://schemas.microsoft.com/office/powerpoint/2010/main" val="31257424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hthoek 11">
            <a:extLst>
              <a:ext uri="{FF2B5EF4-FFF2-40B4-BE49-F238E27FC236}">
                <a16:creationId xmlns:a16="http://schemas.microsoft.com/office/drawing/2014/main" id="{1EC43B06-CA46-41E0-9602-730A8BBAF5FB}"/>
              </a:ext>
            </a:extLst>
          </p:cNvPr>
          <p:cNvSpPr/>
          <p:nvPr/>
        </p:nvSpPr>
        <p:spPr>
          <a:xfrm>
            <a:off x="2" y="1572527"/>
            <a:ext cx="5335478" cy="5285473"/>
          </a:xfrm>
          <a:prstGeom prst="rect">
            <a:avLst/>
          </a:prstGeom>
          <a:solidFill>
            <a:schemeClr val="bg1">
              <a:lumMod val="85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 name="Tekstvak 9">
            <a:extLst>
              <a:ext uri="{FF2B5EF4-FFF2-40B4-BE49-F238E27FC236}">
                <a16:creationId xmlns:a16="http://schemas.microsoft.com/office/drawing/2014/main" id="{B9700472-762D-43C5-ADA1-29438FEFA432}"/>
              </a:ext>
            </a:extLst>
          </p:cNvPr>
          <p:cNvSpPr txBox="1"/>
          <p:nvPr/>
        </p:nvSpPr>
        <p:spPr>
          <a:xfrm>
            <a:off x="243612" y="1572527"/>
            <a:ext cx="5021155" cy="5001369"/>
          </a:xfrm>
          <a:prstGeom prst="rect">
            <a:avLst/>
          </a:prstGeom>
          <a:noFill/>
        </p:spPr>
        <p:txBody>
          <a:bodyPr wrap="square">
            <a:spAutoFit/>
          </a:bodyPr>
          <a:lstStyle/>
          <a:p>
            <a:r>
              <a:rPr lang="nl-NL" sz="1100" dirty="0"/>
              <a:t>De afdeling belastingen kent een hoeveelheid aan belangrijke stakeholders. Hieronder volgt een gecategoriseerde lijst met een korte beschrijving van elk van haar stakeholders.</a:t>
            </a:r>
          </a:p>
          <a:p>
            <a:endParaRPr lang="nl-NL" sz="1100" dirty="0"/>
          </a:p>
          <a:p>
            <a:endParaRPr lang="nl-NL" sz="1100" dirty="0"/>
          </a:p>
          <a:p>
            <a:r>
              <a:rPr lang="nl-NL" sz="1100" b="1" dirty="0"/>
              <a:t>Wet &amp; Regelgeving</a:t>
            </a:r>
          </a:p>
          <a:p>
            <a:endParaRPr lang="nl-NL" sz="1100" b="1" dirty="0"/>
          </a:p>
          <a:p>
            <a:pPr marL="171450" indent="-171450">
              <a:buFont typeface="Arial" panose="020B0604020202020204" pitchFamily="34" charset="0"/>
              <a:buChar char="•"/>
            </a:pPr>
            <a:r>
              <a:rPr lang="nl-NL" sz="1100" b="1" dirty="0"/>
              <a:t>Waarderingskamer</a:t>
            </a:r>
            <a:r>
              <a:rPr lang="nl-NL" sz="1100" dirty="0"/>
              <a:t>. Vanuit wet en regelgeving perspectief is de Waarderingskamer een zeer belangrijks stakeholder. De belastingen van de Amersfoortse Gemeente is hoog gewaardeerd met 5 sterren wat betekent dat zij haar waarderingen, processen en bedrijfsvoering zeer goed op orde heeft. Belastingen heeft de sterke ambitie om deze 5 sterren te behouden en zal elk risico op het verlies van een ster willen mitigeren. Daarom worden er ook eisen aan de nieuwe applicatie gesteld die exact staan beschreven in het beoordelingsprotocol van de waarderingskamer. (Zie bijlage xxx)</a:t>
            </a:r>
          </a:p>
          <a:p>
            <a:endParaRPr lang="nl-NL" sz="1100" dirty="0"/>
          </a:p>
          <a:p>
            <a:endParaRPr lang="nl-NL" sz="1100" dirty="0"/>
          </a:p>
          <a:p>
            <a:r>
              <a:rPr lang="nl-NL" sz="1100" b="1" dirty="0"/>
              <a:t>Gebruikers</a:t>
            </a:r>
          </a:p>
          <a:p>
            <a:endParaRPr lang="nl-NL" sz="1100" b="1" dirty="0"/>
          </a:p>
          <a:p>
            <a:pPr marL="171450" indent="-171450">
              <a:buFont typeface="Arial" panose="020B0604020202020204" pitchFamily="34" charset="0"/>
              <a:buChar char="•"/>
            </a:pPr>
            <a:r>
              <a:rPr lang="nl-NL" sz="1100" b="1" dirty="0"/>
              <a:t>Afdeling Belastingen </a:t>
            </a:r>
            <a:r>
              <a:rPr lang="nl-NL" sz="1100" dirty="0"/>
              <a:t>als gebruiker van de belasting applicaties.</a:t>
            </a:r>
          </a:p>
          <a:p>
            <a:pPr marL="171450" indent="-171450">
              <a:buFont typeface="Arial" panose="020B0604020202020204" pitchFamily="34" charset="0"/>
              <a:buChar char="•"/>
            </a:pPr>
            <a:r>
              <a:rPr lang="nl-NL" sz="1100" dirty="0"/>
              <a:t>Interactie tussen de WOZ en de BAG Terugmeldingen, duizenden mutaties per jaar.</a:t>
            </a:r>
          </a:p>
          <a:p>
            <a:pPr marL="171450" indent="-171450">
              <a:buFont typeface="Arial" panose="020B0604020202020204" pitchFamily="34" charset="0"/>
              <a:buChar char="•"/>
            </a:pPr>
            <a:r>
              <a:rPr lang="nl-NL" sz="1100" b="1" dirty="0"/>
              <a:t>Burgerzaken</a:t>
            </a:r>
            <a:r>
              <a:rPr lang="nl-NL" sz="1100" dirty="0"/>
              <a:t> is een gebruiker (alleen raadplegen) van de huidige belasting applicatie en dat blijft in de toekomst ook het geval.</a:t>
            </a:r>
          </a:p>
          <a:p>
            <a:pPr marL="171450" indent="-171450">
              <a:buFont typeface="Arial" panose="020B0604020202020204" pitchFamily="34" charset="0"/>
              <a:buChar char="•"/>
            </a:pPr>
            <a:r>
              <a:rPr lang="nl-NL" sz="1100" b="1" dirty="0"/>
              <a:t>KCC</a:t>
            </a:r>
            <a:r>
              <a:rPr lang="nl-NL" sz="1100" dirty="0"/>
              <a:t> is een gebruiker (alleen raadplegen) van de huidige belasting applicatie en dat blijft in de toekomst ook het geval.</a:t>
            </a:r>
          </a:p>
          <a:p>
            <a:pPr marL="171450" indent="-171450">
              <a:buFont typeface="Arial" panose="020B0604020202020204" pitchFamily="34" charset="0"/>
              <a:buChar char="•"/>
            </a:pPr>
            <a:r>
              <a:rPr lang="nl-NL" sz="1100" b="1" dirty="0"/>
              <a:t>Boekhouding</a:t>
            </a:r>
            <a:r>
              <a:rPr lang="nl-NL" sz="1100" dirty="0"/>
              <a:t>/</a:t>
            </a:r>
            <a:r>
              <a:rPr lang="nl-NL" sz="1100" b="1" dirty="0"/>
              <a:t>financieel</a:t>
            </a:r>
            <a:r>
              <a:rPr lang="nl-NL" sz="1100" dirty="0"/>
              <a:t>. Er zijn bestandskoppelingen tussen het financiële applicatie DECADE en de huidige belasting applicatie die het grootboek op  beide applicaties synchroon houden. </a:t>
            </a:r>
          </a:p>
        </p:txBody>
      </p:sp>
      <p:pic>
        <p:nvPicPr>
          <p:cNvPr id="7" name="Afbeelding 6" descr="Afbeelding met tekst, apparaat&#10;&#10;Automatisch gegenereerde beschrijving">
            <a:extLst>
              <a:ext uri="{FF2B5EF4-FFF2-40B4-BE49-F238E27FC236}">
                <a16:creationId xmlns:a16="http://schemas.microsoft.com/office/drawing/2014/main" id="{CB94E6CF-2396-4C6F-88D6-C4B8600E65B0}"/>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5665063" y="284103"/>
            <a:ext cx="6283325" cy="6289793"/>
          </a:xfrm>
          <a:prstGeom prst="rect">
            <a:avLst/>
          </a:prstGeom>
        </p:spPr>
      </p:pic>
      <p:sp>
        <p:nvSpPr>
          <p:cNvPr id="9" name="Rechthoek 8">
            <a:extLst>
              <a:ext uri="{FF2B5EF4-FFF2-40B4-BE49-F238E27FC236}">
                <a16:creationId xmlns:a16="http://schemas.microsoft.com/office/drawing/2014/main" id="{314367C9-C62E-4A41-AA1A-61E589744044}"/>
              </a:ext>
            </a:extLst>
          </p:cNvPr>
          <p:cNvSpPr/>
          <p:nvPr/>
        </p:nvSpPr>
        <p:spPr>
          <a:xfrm>
            <a:off x="0" y="0"/>
            <a:ext cx="5335480" cy="1572527"/>
          </a:xfrm>
          <a:prstGeom prst="rect">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1" name="Titel 4">
            <a:extLst>
              <a:ext uri="{FF2B5EF4-FFF2-40B4-BE49-F238E27FC236}">
                <a16:creationId xmlns:a16="http://schemas.microsoft.com/office/drawing/2014/main" id="{1A53D356-DF8B-4D0A-ACF4-1805C273145D}"/>
              </a:ext>
            </a:extLst>
          </p:cNvPr>
          <p:cNvSpPr>
            <a:spLocks noGrp="1"/>
          </p:cNvSpPr>
          <p:nvPr>
            <p:ph type="title"/>
          </p:nvPr>
        </p:nvSpPr>
        <p:spPr>
          <a:xfrm>
            <a:off x="314325" y="365125"/>
            <a:ext cx="3329940" cy="433865"/>
          </a:xfrm>
        </p:spPr>
        <p:txBody>
          <a:bodyPr>
            <a:normAutofit/>
          </a:bodyPr>
          <a:lstStyle/>
          <a:p>
            <a:r>
              <a:rPr lang="nl-NL" sz="2400" b="1" dirty="0">
                <a:solidFill>
                  <a:schemeClr val="accent1">
                    <a:lumMod val="20000"/>
                    <a:lumOff val="80000"/>
                  </a:schemeClr>
                </a:solidFill>
                <a:effectLst/>
                <a:latin typeface="Calibri" panose="020F0502020204030204" pitchFamily="34" charset="0"/>
                <a:ea typeface="Times New Roman" panose="02020603050405020304" pitchFamily="18" charset="0"/>
                <a:cs typeface="Times New Roman" panose="02020603050405020304" pitchFamily="18" charset="0"/>
              </a:rPr>
              <a:t>Stakeholders</a:t>
            </a:r>
            <a:endParaRPr lang="nl-NL" sz="5400" dirty="0">
              <a:solidFill>
                <a:schemeClr val="accent1">
                  <a:lumMod val="20000"/>
                  <a:lumOff val="80000"/>
                </a:schemeClr>
              </a:solidFill>
            </a:endParaRPr>
          </a:p>
        </p:txBody>
      </p:sp>
    </p:spTree>
    <p:extLst>
      <p:ext uri="{BB962C8B-B14F-4D97-AF65-F5344CB8AC3E}">
        <p14:creationId xmlns:p14="http://schemas.microsoft.com/office/powerpoint/2010/main" val="23857864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hthoek 11">
            <a:extLst>
              <a:ext uri="{FF2B5EF4-FFF2-40B4-BE49-F238E27FC236}">
                <a16:creationId xmlns:a16="http://schemas.microsoft.com/office/drawing/2014/main" id="{1EC43B06-CA46-41E0-9602-730A8BBAF5FB}"/>
              </a:ext>
            </a:extLst>
          </p:cNvPr>
          <p:cNvSpPr/>
          <p:nvPr/>
        </p:nvSpPr>
        <p:spPr>
          <a:xfrm>
            <a:off x="3958590" y="-1"/>
            <a:ext cx="8233410" cy="1572527"/>
          </a:xfrm>
          <a:prstGeom prst="rect">
            <a:avLst/>
          </a:prstGeom>
          <a:solidFill>
            <a:schemeClr val="bg1">
              <a:lumMod val="85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 name="Tekstvak 9">
            <a:extLst>
              <a:ext uri="{FF2B5EF4-FFF2-40B4-BE49-F238E27FC236}">
                <a16:creationId xmlns:a16="http://schemas.microsoft.com/office/drawing/2014/main" id="{B9700472-762D-43C5-ADA1-29438FEFA432}"/>
              </a:ext>
            </a:extLst>
          </p:cNvPr>
          <p:cNvSpPr txBox="1"/>
          <p:nvPr/>
        </p:nvSpPr>
        <p:spPr>
          <a:xfrm>
            <a:off x="4211931" y="151170"/>
            <a:ext cx="3467254" cy="430887"/>
          </a:xfrm>
          <a:prstGeom prst="rect">
            <a:avLst/>
          </a:prstGeom>
          <a:noFill/>
        </p:spPr>
        <p:txBody>
          <a:bodyPr wrap="square">
            <a:spAutoFit/>
          </a:bodyPr>
          <a:lstStyle/>
          <a:p>
            <a:r>
              <a:rPr lang="nl-NL" sz="1100" dirty="0"/>
              <a:t>Kaders en richtlijnen</a:t>
            </a:r>
          </a:p>
          <a:p>
            <a:endParaRPr lang="nl-NL" sz="1100" dirty="0"/>
          </a:p>
        </p:txBody>
      </p:sp>
      <p:sp>
        <p:nvSpPr>
          <p:cNvPr id="9" name="Rechthoek 8">
            <a:extLst>
              <a:ext uri="{FF2B5EF4-FFF2-40B4-BE49-F238E27FC236}">
                <a16:creationId xmlns:a16="http://schemas.microsoft.com/office/drawing/2014/main" id="{314367C9-C62E-4A41-AA1A-61E589744044}"/>
              </a:ext>
            </a:extLst>
          </p:cNvPr>
          <p:cNvSpPr/>
          <p:nvPr/>
        </p:nvSpPr>
        <p:spPr>
          <a:xfrm>
            <a:off x="0" y="0"/>
            <a:ext cx="4021584" cy="1572527"/>
          </a:xfrm>
          <a:prstGeom prst="rect">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1" name="Titel 4">
            <a:extLst>
              <a:ext uri="{FF2B5EF4-FFF2-40B4-BE49-F238E27FC236}">
                <a16:creationId xmlns:a16="http://schemas.microsoft.com/office/drawing/2014/main" id="{1A53D356-DF8B-4D0A-ACF4-1805C273145D}"/>
              </a:ext>
            </a:extLst>
          </p:cNvPr>
          <p:cNvSpPr>
            <a:spLocks noGrp="1"/>
          </p:cNvSpPr>
          <p:nvPr>
            <p:ph type="title"/>
          </p:nvPr>
        </p:nvSpPr>
        <p:spPr>
          <a:xfrm>
            <a:off x="314325" y="365125"/>
            <a:ext cx="3329940" cy="433865"/>
          </a:xfrm>
        </p:spPr>
        <p:txBody>
          <a:bodyPr>
            <a:normAutofit/>
          </a:bodyPr>
          <a:lstStyle/>
          <a:p>
            <a:r>
              <a:rPr lang="nl-NL" sz="2400" b="1" dirty="0">
                <a:solidFill>
                  <a:schemeClr val="accent1">
                    <a:lumMod val="20000"/>
                    <a:lumOff val="80000"/>
                  </a:schemeClr>
                </a:solidFill>
                <a:effectLst/>
                <a:latin typeface="Calibri" panose="020F0502020204030204" pitchFamily="34" charset="0"/>
                <a:ea typeface="Times New Roman" panose="02020603050405020304" pitchFamily="18" charset="0"/>
                <a:cs typeface="Times New Roman" panose="02020603050405020304" pitchFamily="18" charset="0"/>
              </a:rPr>
              <a:t>KADERS Business</a:t>
            </a:r>
            <a:endParaRPr lang="nl-NL" sz="5400" dirty="0">
              <a:solidFill>
                <a:schemeClr val="accent1">
                  <a:lumMod val="20000"/>
                  <a:lumOff val="80000"/>
                </a:schemeClr>
              </a:solidFill>
            </a:endParaRPr>
          </a:p>
        </p:txBody>
      </p:sp>
      <p:graphicFrame>
        <p:nvGraphicFramePr>
          <p:cNvPr id="2" name="Tabel 1">
            <a:extLst>
              <a:ext uri="{FF2B5EF4-FFF2-40B4-BE49-F238E27FC236}">
                <a16:creationId xmlns:a16="http://schemas.microsoft.com/office/drawing/2014/main" id="{096E5343-8881-4713-9E37-CF9F836958CE}"/>
              </a:ext>
            </a:extLst>
          </p:cNvPr>
          <p:cNvGraphicFramePr>
            <a:graphicFrameLocks noGrp="1"/>
          </p:cNvGraphicFramePr>
          <p:nvPr>
            <p:extLst>
              <p:ext uri="{D42A27DB-BD31-4B8C-83A1-F6EECF244321}">
                <p14:modId xmlns:p14="http://schemas.microsoft.com/office/powerpoint/2010/main" val="2612316717"/>
              </p:ext>
            </p:extLst>
          </p:nvPr>
        </p:nvGraphicFramePr>
        <p:xfrm>
          <a:off x="0" y="1791093"/>
          <a:ext cx="12191999" cy="4997202"/>
        </p:xfrm>
        <a:graphic>
          <a:graphicData uri="http://schemas.openxmlformats.org/drawingml/2006/table">
            <a:tbl>
              <a:tblPr firstRow="1" firstCol="1" bandRow="1">
                <a:tableStyleId>{5C22544A-7EE6-4342-B048-85BDC9FD1C3A}</a:tableStyleId>
              </a:tblPr>
              <a:tblGrid>
                <a:gridCol w="525508">
                  <a:extLst>
                    <a:ext uri="{9D8B030D-6E8A-4147-A177-3AD203B41FA5}">
                      <a16:colId xmlns:a16="http://schemas.microsoft.com/office/drawing/2014/main" val="1034646783"/>
                    </a:ext>
                  </a:extLst>
                </a:gridCol>
                <a:gridCol w="2820422">
                  <a:extLst>
                    <a:ext uri="{9D8B030D-6E8A-4147-A177-3AD203B41FA5}">
                      <a16:colId xmlns:a16="http://schemas.microsoft.com/office/drawing/2014/main" val="2302093796"/>
                    </a:ext>
                  </a:extLst>
                </a:gridCol>
                <a:gridCol w="4534409">
                  <a:extLst>
                    <a:ext uri="{9D8B030D-6E8A-4147-A177-3AD203B41FA5}">
                      <a16:colId xmlns:a16="http://schemas.microsoft.com/office/drawing/2014/main" val="3405909972"/>
                    </a:ext>
                  </a:extLst>
                </a:gridCol>
                <a:gridCol w="4311660">
                  <a:extLst>
                    <a:ext uri="{9D8B030D-6E8A-4147-A177-3AD203B41FA5}">
                      <a16:colId xmlns:a16="http://schemas.microsoft.com/office/drawing/2014/main" val="2760938037"/>
                    </a:ext>
                  </a:extLst>
                </a:gridCol>
              </a:tblGrid>
              <a:tr h="398462">
                <a:tc>
                  <a:txBody>
                    <a:bodyPr/>
                    <a:lstStyle/>
                    <a:p>
                      <a:pPr>
                        <a:lnSpc>
                          <a:spcPts val="1200"/>
                        </a:lnSpc>
                      </a:pPr>
                      <a:endParaRPr lang="nl-NL" sz="1400" dirty="0">
                        <a:effectLst/>
                      </a:endParaRPr>
                    </a:p>
                    <a:p>
                      <a:pPr>
                        <a:lnSpc>
                          <a:spcPts val="1200"/>
                        </a:lnSpc>
                      </a:pPr>
                      <a:r>
                        <a:rPr lang="nl-NL" sz="1400" dirty="0">
                          <a:effectLst/>
                        </a:rPr>
                        <a:t>#</a:t>
                      </a:r>
                      <a:endParaRPr lang="nl-NL"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3297" marR="53297" marT="0" marB="0">
                    <a:solidFill>
                      <a:schemeClr val="tx1">
                        <a:lumMod val="65000"/>
                        <a:lumOff val="35000"/>
                      </a:schemeClr>
                    </a:solidFill>
                  </a:tcPr>
                </a:tc>
                <a:tc>
                  <a:txBody>
                    <a:bodyPr/>
                    <a:lstStyle/>
                    <a:p>
                      <a:pPr>
                        <a:lnSpc>
                          <a:spcPts val="1200"/>
                        </a:lnSpc>
                      </a:pPr>
                      <a:endParaRPr lang="nl-NL" sz="1400" dirty="0">
                        <a:effectLst/>
                      </a:endParaRPr>
                    </a:p>
                    <a:p>
                      <a:pPr>
                        <a:lnSpc>
                          <a:spcPts val="1200"/>
                        </a:lnSpc>
                      </a:pPr>
                      <a:r>
                        <a:rPr lang="nl-NL" sz="1400" dirty="0">
                          <a:effectLst/>
                        </a:rPr>
                        <a:t>Kader</a:t>
                      </a:r>
                      <a:endParaRPr lang="nl-NL"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3297" marR="53297" marT="0" marB="0">
                    <a:solidFill>
                      <a:schemeClr val="tx1">
                        <a:lumMod val="65000"/>
                        <a:lumOff val="35000"/>
                      </a:schemeClr>
                    </a:solidFill>
                  </a:tcPr>
                </a:tc>
                <a:tc>
                  <a:txBody>
                    <a:bodyPr/>
                    <a:lstStyle/>
                    <a:p>
                      <a:pPr>
                        <a:lnSpc>
                          <a:spcPts val="1200"/>
                        </a:lnSpc>
                      </a:pPr>
                      <a:endParaRPr lang="nl-NL" sz="1400" dirty="0">
                        <a:effectLst/>
                      </a:endParaRPr>
                    </a:p>
                    <a:p>
                      <a:pPr>
                        <a:lnSpc>
                          <a:spcPts val="1200"/>
                        </a:lnSpc>
                      </a:pPr>
                      <a:r>
                        <a:rPr lang="nl-NL" sz="1400" dirty="0">
                          <a:effectLst/>
                        </a:rPr>
                        <a:t>Reden</a:t>
                      </a:r>
                      <a:endParaRPr lang="nl-NL"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3297" marR="53297" marT="0" marB="0">
                    <a:solidFill>
                      <a:schemeClr val="tx1">
                        <a:lumMod val="65000"/>
                        <a:lumOff val="35000"/>
                      </a:schemeClr>
                    </a:solidFill>
                  </a:tcPr>
                </a:tc>
                <a:tc>
                  <a:txBody>
                    <a:bodyPr/>
                    <a:lstStyle/>
                    <a:p>
                      <a:pPr>
                        <a:lnSpc>
                          <a:spcPts val="1200"/>
                        </a:lnSpc>
                      </a:pPr>
                      <a:endParaRPr lang="nl-NL" sz="1400" dirty="0">
                        <a:effectLst/>
                      </a:endParaRPr>
                    </a:p>
                    <a:p>
                      <a:pPr>
                        <a:lnSpc>
                          <a:spcPts val="1200"/>
                        </a:lnSpc>
                      </a:pPr>
                      <a:r>
                        <a:rPr lang="nl-NL" sz="1400" dirty="0">
                          <a:effectLst/>
                        </a:rPr>
                        <a:t>Implicatie</a:t>
                      </a:r>
                      <a:endParaRPr lang="nl-NL"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3297" marR="53297" marT="0" marB="0">
                    <a:solidFill>
                      <a:schemeClr val="tx1">
                        <a:lumMod val="65000"/>
                        <a:lumOff val="35000"/>
                      </a:schemeClr>
                    </a:solidFill>
                  </a:tcPr>
                </a:tc>
                <a:extLst>
                  <a:ext uri="{0D108BD9-81ED-4DB2-BD59-A6C34878D82A}">
                    <a16:rowId xmlns:a16="http://schemas.microsoft.com/office/drawing/2014/main" val="13750395"/>
                  </a:ext>
                </a:extLst>
              </a:tr>
              <a:tr h="668728">
                <a:tc>
                  <a:txBody>
                    <a:bodyPr/>
                    <a:lstStyle/>
                    <a:p>
                      <a:pPr>
                        <a:lnSpc>
                          <a:spcPts val="1200"/>
                        </a:lnSpc>
                      </a:pPr>
                      <a:r>
                        <a:rPr lang="nl-NL" sz="1100" dirty="0">
                          <a:effectLst/>
                        </a:rPr>
                        <a:t>B-001</a:t>
                      </a:r>
                      <a:endParaRPr lang="nl-NL"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3297" marR="53297" marT="0" marB="0"/>
                </a:tc>
                <a:tc>
                  <a:txBody>
                    <a:bodyPr/>
                    <a:lstStyle/>
                    <a:p>
                      <a:pPr>
                        <a:lnSpc>
                          <a:spcPts val="1200"/>
                        </a:lnSpc>
                      </a:pPr>
                      <a:r>
                        <a:rPr lang="nl-NL" sz="1100" dirty="0">
                          <a:effectLst/>
                        </a:rPr>
                        <a:t>Wij streven naar een zo hoog mogelijke waardering (5 sterren) van de waarderingskamer.</a:t>
                      </a:r>
                      <a:endParaRPr lang="nl-NL"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3297" marR="53297" marT="0" marB="0"/>
                </a:tc>
                <a:tc>
                  <a:txBody>
                    <a:bodyPr/>
                    <a:lstStyle/>
                    <a:p>
                      <a:pPr>
                        <a:lnSpc>
                          <a:spcPts val="1200"/>
                        </a:lnSpc>
                      </a:pPr>
                      <a:r>
                        <a:rPr lang="nl-NL" sz="1100">
                          <a:effectLst/>
                        </a:rPr>
                        <a:t>De leverancier en haar applicatie moeten voldoen aan het beoordelingsprotocol van de waarderingskamer. Gemeenten leveren aan LVWOZ gebruikers van LVWOZ zijn waterschappen.</a:t>
                      </a:r>
                      <a:endParaRPr lang="nl-NL"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53297" marR="53297" marT="0" marB="0"/>
                </a:tc>
                <a:tc>
                  <a:txBody>
                    <a:bodyPr/>
                    <a:lstStyle/>
                    <a:p>
                      <a:pPr>
                        <a:lnSpc>
                          <a:spcPts val="1200"/>
                        </a:lnSpc>
                      </a:pPr>
                      <a:r>
                        <a:rPr lang="nl-NL" sz="1100" dirty="0">
                          <a:effectLst/>
                        </a:rPr>
                        <a:t>Ondersteunende applicaties moeten gecertificeerd zijn door de Waarderingskamer.</a:t>
                      </a:r>
                      <a:endParaRPr lang="nl-NL"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3297" marR="53297" marT="0" marB="0"/>
                </a:tc>
                <a:extLst>
                  <a:ext uri="{0D108BD9-81ED-4DB2-BD59-A6C34878D82A}">
                    <a16:rowId xmlns:a16="http://schemas.microsoft.com/office/drawing/2014/main" val="3012015893"/>
                  </a:ext>
                </a:extLst>
              </a:tr>
              <a:tr h="1152688">
                <a:tc>
                  <a:txBody>
                    <a:bodyPr/>
                    <a:lstStyle/>
                    <a:p>
                      <a:pPr>
                        <a:lnSpc>
                          <a:spcPts val="1200"/>
                        </a:lnSpc>
                      </a:pPr>
                      <a:r>
                        <a:rPr lang="nl-NL" sz="1100" dirty="0">
                          <a:effectLst/>
                        </a:rPr>
                        <a:t>B-002</a:t>
                      </a:r>
                      <a:endParaRPr lang="nl-NL"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3297" marR="53297" marT="0" marB="0"/>
                </a:tc>
                <a:tc>
                  <a:txBody>
                    <a:bodyPr/>
                    <a:lstStyle/>
                    <a:p>
                      <a:pPr>
                        <a:lnSpc>
                          <a:spcPts val="1200"/>
                        </a:lnSpc>
                      </a:pPr>
                      <a:r>
                        <a:rPr lang="nl-NL" sz="1100" dirty="0">
                          <a:effectLst/>
                        </a:rPr>
                        <a:t>Wij streven ernaar zoveel mogelijk te werken met standaard processen.</a:t>
                      </a:r>
                      <a:endParaRPr lang="nl-NL"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3297" marR="53297" marT="0" marB="0"/>
                </a:tc>
                <a:tc>
                  <a:txBody>
                    <a:bodyPr/>
                    <a:lstStyle/>
                    <a:p>
                      <a:pPr>
                        <a:lnSpc>
                          <a:spcPts val="1200"/>
                        </a:lnSpc>
                      </a:pPr>
                      <a:r>
                        <a:rPr lang="nl-NL" sz="1100">
                          <a:effectLst/>
                        </a:rPr>
                        <a:t>Met behulp van standaard processen kan de kwaliteit van de porcessen worden verbeterd omdat er dan ook bijvoorbeeld benchmarking kan plaatsvinden. Daarnaast heeft het werken met standaard processen tal van andere voordelen waaronder; wendbaarheid, Gemakkelijk kunnen ontsluiten van procesinformatie in bijvoorbeeld de klantportalen. gemakkelijk kunnen inwerken van personeel, uitlegbaarheid, migratie naar alternatieve applicaties, etc…</a:t>
                      </a:r>
                      <a:endParaRPr lang="nl-NL"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53297" marR="53297" marT="0" marB="0"/>
                </a:tc>
                <a:tc>
                  <a:txBody>
                    <a:bodyPr/>
                    <a:lstStyle/>
                    <a:p>
                      <a:pPr>
                        <a:lnSpc>
                          <a:spcPts val="1200"/>
                        </a:lnSpc>
                      </a:pPr>
                      <a:r>
                        <a:rPr lang="nl-NL" sz="1100" dirty="0">
                          <a:effectLst/>
                        </a:rPr>
                        <a:t>Afdelingen en werknemers moeten bereid zijn het eventuele maatwerk los te laten en soms kan dat betekenen dat het werk anders moet worden gedaan.</a:t>
                      </a:r>
                      <a:endParaRPr lang="nl-NL"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3297" marR="53297" marT="0" marB="0"/>
                </a:tc>
                <a:extLst>
                  <a:ext uri="{0D108BD9-81ED-4DB2-BD59-A6C34878D82A}">
                    <a16:rowId xmlns:a16="http://schemas.microsoft.com/office/drawing/2014/main" val="517322194"/>
                  </a:ext>
                </a:extLst>
              </a:tr>
              <a:tr h="1024904">
                <a:tc>
                  <a:txBody>
                    <a:bodyPr/>
                    <a:lstStyle/>
                    <a:p>
                      <a:pPr>
                        <a:lnSpc>
                          <a:spcPts val="1200"/>
                        </a:lnSpc>
                      </a:pPr>
                      <a:r>
                        <a:rPr lang="nl-NL" sz="1100" dirty="0">
                          <a:effectLst/>
                        </a:rPr>
                        <a:t>B-003</a:t>
                      </a:r>
                      <a:endParaRPr lang="nl-NL"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3297" marR="53297" marT="0" marB="0"/>
                </a:tc>
                <a:tc>
                  <a:txBody>
                    <a:bodyPr/>
                    <a:lstStyle/>
                    <a:p>
                      <a:pPr>
                        <a:lnSpc>
                          <a:spcPts val="1200"/>
                        </a:lnSpc>
                      </a:pPr>
                      <a:r>
                        <a:rPr lang="nl-NL" sz="1100" dirty="0">
                          <a:effectLst/>
                        </a:rPr>
                        <a:t>Wij streven naar een heldere verkaveling in dienstverlening. </a:t>
                      </a:r>
                    </a:p>
                    <a:p>
                      <a:pPr>
                        <a:lnSpc>
                          <a:spcPts val="1200"/>
                        </a:lnSpc>
                      </a:pPr>
                      <a:r>
                        <a:rPr lang="en-US" sz="1100" dirty="0">
                          <a:effectLst/>
                        </a:rPr>
                        <a:t>(best of breed versus best of suite)</a:t>
                      </a:r>
                      <a:endParaRPr lang="nl-NL"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3297" marR="53297" marT="0" marB="0"/>
                </a:tc>
                <a:tc>
                  <a:txBody>
                    <a:bodyPr/>
                    <a:lstStyle/>
                    <a:p>
                      <a:pPr>
                        <a:lnSpc>
                          <a:spcPts val="1200"/>
                        </a:lnSpc>
                      </a:pPr>
                      <a:r>
                        <a:rPr lang="nl-NL" sz="1100">
                          <a:effectLst/>
                        </a:rPr>
                        <a:t>Bij het uitbesteden van diensten moet Gemeente Amersfoort Regie voeren. Wanneer bij diensten meerdere partijen zijn betrokken maakt dat de regievoering complexer. Best of suite is gunstig voor regievoering maar complexer in regie, bij Best of breed is dat net andersom.  </a:t>
                      </a:r>
                      <a:endParaRPr lang="nl-NL"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53297" marR="53297" marT="0" marB="0"/>
                </a:tc>
                <a:tc>
                  <a:txBody>
                    <a:bodyPr/>
                    <a:lstStyle/>
                    <a:p>
                      <a:pPr>
                        <a:lnSpc>
                          <a:spcPts val="1200"/>
                        </a:lnSpc>
                      </a:pPr>
                      <a:r>
                        <a:rPr lang="nl-NL" sz="1100" dirty="0">
                          <a:effectLst/>
                        </a:rPr>
                        <a:t>Bij het aanbesteden in meerdere kavels moeten er meerder interfaces worden gemaakt en onderhouden. Dit kan leiden tot extra kosten maar ook tot een verminderde beschikbaarheid. De applicatie eigenaar moet een strak regie voeren over het applicatie landschap. Als kwaliteitsborging moet de uitwisselingen die tussen beide processen (H&amp;I en W) plaats vindt gedetailleerd in kaart worden gebracht.</a:t>
                      </a:r>
                    </a:p>
                    <a:p>
                      <a:pPr>
                        <a:lnSpc>
                          <a:spcPts val="1200"/>
                        </a:lnSpc>
                      </a:pPr>
                      <a:r>
                        <a:rPr lang="nl-NL" sz="1100" dirty="0">
                          <a:effectLst/>
                        </a:rPr>
                        <a:t> </a:t>
                      </a:r>
                      <a:endParaRPr lang="nl-NL"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3297" marR="53297" marT="0" marB="0"/>
                </a:tc>
                <a:extLst>
                  <a:ext uri="{0D108BD9-81ED-4DB2-BD59-A6C34878D82A}">
                    <a16:rowId xmlns:a16="http://schemas.microsoft.com/office/drawing/2014/main" val="3608223988"/>
                  </a:ext>
                </a:extLst>
              </a:tr>
              <a:tr h="796124">
                <a:tc>
                  <a:txBody>
                    <a:bodyPr/>
                    <a:lstStyle/>
                    <a:p>
                      <a:pPr>
                        <a:lnSpc>
                          <a:spcPts val="1200"/>
                        </a:lnSpc>
                      </a:pPr>
                      <a:r>
                        <a:rPr lang="nl-NL" sz="1200" dirty="0">
                          <a:effectLst/>
                        </a:rPr>
                        <a:t>B-004</a:t>
                      </a:r>
                      <a:endParaRPr lang="nl-NL"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ts val="1200"/>
                        </a:lnSpc>
                      </a:pPr>
                      <a:r>
                        <a:rPr lang="nl-NL" sz="1100" dirty="0">
                          <a:effectLst/>
                        </a:rPr>
                        <a:t>Alle type Belastingen en generieke heffingen worden geadministreerd bij Belastingen.</a:t>
                      </a:r>
                      <a:endParaRPr lang="nl-NL"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ts val="1200"/>
                        </a:lnSpc>
                      </a:pPr>
                      <a:r>
                        <a:rPr lang="nl-NL" sz="1100" dirty="0">
                          <a:effectLst/>
                        </a:rPr>
                        <a:t>De Gemeente Amersfoort wil enerzijds met 1 gezicht naar buiten treden en anderzijds (her)gebruik maken van bestaande processen. </a:t>
                      </a:r>
                    </a:p>
                    <a:p>
                      <a:pPr>
                        <a:lnSpc>
                          <a:spcPts val="1200"/>
                        </a:lnSpc>
                      </a:pPr>
                      <a:endParaRPr lang="nl-NL" sz="1100" dirty="0">
                        <a:effectLst/>
                      </a:endParaRPr>
                    </a:p>
                    <a:p>
                      <a:pPr>
                        <a:lnSpc>
                          <a:spcPts val="1200"/>
                        </a:lnSpc>
                      </a:pPr>
                      <a:r>
                        <a:rPr lang="nl-NL" sz="1100" dirty="0">
                          <a:effectLst/>
                        </a:rPr>
                        <a:t>Voor leges is dat een ander verhaal omdat leges horen bij een specifieke dienst (tegenprestatie) van de gemeente. </a:t>
                      </a:r>
                      <a:endParaRPr lang="nl-NL"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ts val="1200"/>
                        </a:lnSpc>
                      </a:pPr>
                      <a:r>
                        <a:rPr lang="nl-NL" sz="1100" dirty="0">
                          <a:effectLst/>
                        </a:rPr>
                        <a:t>Precariobelasting moet worden ondergebracht in de administratie en werkprocessen van Belastingen. </a:t>
                      </a:r>
                    </a:p>
                    <a:p>
                      <a:pPr>
                        <a:lnSpc>
                          <a:spcPts val="1200"/>
                        </a:lnSpc>
                      </a:pPr>
                      <a:endParaRPr lang="nl-NL" sz="1100" dirty="0">
                        <a:effectLst/>
                      </a:endParaRPr>
                    </a:p>
                    <a:p>
                      <a:pPr>
                        <a:lnSpc>
                          <a:spcPts val="1200"/>
                        </a:lnSpc>
                      </a:pPr>
                      <a:r>
                        <a:rPr lang="nl-NL" sz="1100" dirty="0">
                          <a:effectLst/>
                        </a:rPr>
                        <a:t>Nieuwe toepassingen moeten om kunnen gaan met dit type belasting administratie.</a:t>
                      </a:r>
                      <a:endParaRPr lang="nl-NL"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786823299"/>
                  </a:ext>
                </a:extLst>
              </a:tr>
              <a:tr h="668728">
                <a:tc>
                  <a:txBody>
                    <a:bodyPr/>
                    <a:lstStyle/>
                    <a:p>
                      <a:pPr>
                        <a:lnSpc>
                          <a:spcPts val="1200"/>
                        </a:lnSpc>
                      </a:pPr>
                      <a:r>
                        <a:rPr lang="nl-NL" sz="1200" dirty="0">
                          <a:effectLst/>
                          <a:latin typeface="Calibri" panose="020F0502020204030204" pitchFamily="34" charset="0"/>
                          <a:ea typeface="Times New Roman" panose="02020603050405020304" pitchFamily="18" charset="0"/>
                          <a:cs typeface="Times New Roman" panose="02020603050405020304" pitchFamily="18" charset="0"/>
                        </a:rPr>
                        <a:t>B-005</a:t>
                      </a:r>
                    </a:p>
                  </a:txBody>
                  <a:tcPr marL="68580" marR="68580" marT="0" marB="0"/>
                </a:tc>
                <a:tc>
                  <a:txBody>
                    <a:bodyPr/>
                    <a:lstStyle/>
                    <a:p>
                      <a:pPr>
                        <a:lnSpc>
                          <a:spcPts val="1200"/>
                        </a:lnSpc>
                      </a:pPr>
                      <a:r>
                        <a:rPr lang="nl-NL" sz="1100" dirty="0">
                          <a:effectLst/>
                          <a:latin typeface="Calibri" panose="020F0502020204030204" pitchFamily="34" charset="0"/>
                          <a:ea typeface="Times New Roman" panose="02020603050405020304" pitchFamily="18" charset="0"/>
                          <a:cs typeface="Times New Roman" panose="02020603050405020304" pitchFamily="18" charset="0"/>
                        </a:rPr>
                        <a:t>Wij streven er naar om te werken volgens standaard processen conform LLBP</a:t>
                      </a:r>
                    </a:p>
                  </a:txBody>
                  <a:tcPr marL="68580" marR="68580" marT="0" marB="0"/>
                </a:tc>
                <a:tc>
                  <a:txBody>
                    <a:bodyPr/>
                    <a:lstStyle/>
                    <a:p>
                      <a:pPr>
                        <a:lnSpc>
                          <a:spcPts val="1200"/>
                        </a:lnSpc>
                      </a:pPr>
                      <a:r>
                        <a:rPr lang="nl-NL" sz="1100" dirty="0">
                          <a:effectLst/>
                          <a:latin typeface="Calibri" panose="020F0502020204030204" pitchFamily="34" charset="0"/>
                          <a:ea typeface="Times New Roman" panose="02020603050405020304" pitchFamily="18" charset="0"/>
                          <a:cs typeface="Times New Roman" panose="02020603050405020304" pitchFamily="18" charset="0"/>
                        </a:rPr>
                        <a:t>De LLBP community is groeiende: gemeenten, samenwerkingsverbanden en belastingkantoren werken in LLBP verband samen aan het opstellen en gebruiken van generieke belastingprocessen. Zij delen hun ambitie om processen zo efficiënt mogelijk in te richten.</a:t>
                      </a:r>
                    </a:p>
                  </a:txBody>
                  <a:tcPr marL="68580" marR="68580" marT="0" marB="0"/>
                </a:tc>
                <a:tc>
                  <a:txBody>
                    <a:bodyPr/>
                    <a:lstStyle/>
                    <a:p>
                      <a:pPr>
                        <a:lnSpc>
                          <a:spcPts val="1200"/>
                        </a:lnSpc>
                      </a:pPr>
                      <a:r>
                        <a:rPr lang="nl-NL" sz="1100" dirty="0">
                          <a:effectLst/>
                          <a:latin typeface="Calibri" panose="020F0502020204030204" pitchFamily="34" charset="0"/>
                          <a:ea typeface="Times New Roman" panose="02020603050405020304" pitchFamily="18" charset="0"/>
                          <a:cs typeface="Times New Roman" panose="02020603050405020304" pitchFamily="18" charset="0"/>
                        </a:rPr>
                        <a:t>Ondersteunende applicaties voldoen aan een van de eerste drie van volgende criteria:</a:t>
                      </a:r>
                    </a:p>
                    <a:p>
                      <a:pPr marL="228600" indent="-228600">
                        <a:lnSpc>
                          <a:spcPts val="1200"/>
                        </a:lnSpc>
                        <a:buAutoNum type="arabicPeriod"/>
                      </a:pPr>
                      <a:r>
                        <a:rPr lang="nl-NL" sz="1100" dirty="0">
                          <a:effectLst/>
                          <a:latin typeface="Calibri" panose="020F0502020204030204" pitchFamily="34" charset="0"/>
                          <a:ea typeface="Times New Roman" panose="02020603050405020304" pitchFamily="18" charset="0"/>
                          <a:cs typeface="Times New Roman" panose="02020603050405020304" pitchFamily="18" charset="0"/>
                        </a:rPr>
                        <a:t>De functionaliteit is geïmplementeerd</a:t>
                      </a:r>
                    </a:p>
                    <a:p>
                      <a:pPr marL="228600" indent="-228600">
                        <a:lnSpc>
                          <a:spcPts val="1200"/>
                        </a:lnSpc>
                        <a:buAutoNum type="arabicPeriod"/>
                      </a:pPr>
                      <a:r>
                        <a:rPr lang="nl-NL" sz="1100" dirty="0">
                          <a:effectLst/>
                          <a:latin typeface="Calibri" panose="020F0502020204030204" pitchFamily="34" charset="0"/>
                          <a:ea typeface="Times New Roman" panose="02020603050405020304" pitchFamily="18" charset="0"/>
                          <a:cs typeface="Times New Roman" panose="02020603050405020304" pitchFamily="18" charset="0"/>
                        </a:rPr>
                        <a:t>Er is een </a:t>
                      </a:r>
                      <a:r>
                        <a:rPr lang="nl-NL" sz="1100" dirty="0" err="1">
                          <a:effectLst/>
                          <a:latin typeface="Calibri" panose="020F0502020204030204" pitchFamily="34" charset="0"/>
                          <a:ea typeface="Times New Roman" panose="02020603050405020304" pitchFamily="18" charset="0"/>
                          <a:cs typeface="Times New Roman" panose="02020603050405020304" pitchFamily="18" charset="0"/>
                        </a:rPr>
                        <a:t>roadmap</a:t>
                      </a:r>
                      <a:endParaRPr lang="nl-NL" sz="1100" dirty="0">
                        <a:effectLst/>
                        <a:latin typeface="Calibri" panose="020F0502020204030204" pitchFamily="34" charset="0"/>
                        <a:ea typeface="Times New Roman" panose="02020603050405020304" pitchFamily="18" charset="0"/>
                        <a:cs typeface="Times New Roman" panose="02020603050405020304" pitchFamily="18" charset="0"/>
                      </a:endParaRPr>
                    </a:p>
                    <a:p>
                      <a:pPr marL="228600" indent="-228600">
                        <a:lnSpc>
                          <a:spcPts val="1200"/>
                        </a:lnSpc>
                        <a:buAutoNum type="arabicPeriod"/>
                      </a:pPr>
                      <a:r>
                        <a:rPr lang="nl-NL" sz="1100" dirty="0">
                          <a:effectLst/>
                          <a:latin typeface="Calibri" panose="020F0502020204030204" pitchFamily="34" charset="0"/>
                          <a:ea typeface="Times New Roman" panose="02020603050405020304" pitchFamily="18" charset="0"/>
                          <a:cs typeface="Times New Roman" panose="02020603050405020304" pitchFamily="18" charset="0"/>
                        </a:rPr>
                        <a:t>Er is een visie</a:t>
                      </a:r>
                    </a:p>
                    <a:p>
                      <a:pPr marL="228600" indent="-228600">
                        <a:lnSpc>
                          <a:spcPts val="1200"/>
                        </a:lnSpc>
                        <a:buAutoNum type="arabicPeriod"/>
                      </a:pPr>
                      <a:r>
                        <a:rPr lang="nl-NL" sz="1100" dirty="0">
                          <a:effectLst/>
                          <a:latin typeface="Calibri" panose="020F0502020204030204" pitchFamily="34" charset="0"/>
                          <a:ea typeface="Times New Roman" panose="02020603050405020304" pitchFamily="18" charset="0"/>
                          <a:cs typeface="Times New Roman" panose="02020603050405020304" pitchFamily="18" charset="0"/>
                        </a:rPr>
                        <a:t>Er is geen ondersteuning voor deze functionaliteit</a:t>
                      </a:r>
                    </a:p>
                  </a:txBody>
                  <a:tcPr marL="68580" marR="68580" marT="0" marB="0"/>
                </a:tc>
                <a:extLst>
                  <a:ext uri="{0D108BD9-81ED-4DB2-BD59-A6C34878D82A}">
                    <a16:rowId xmlns:a16="http://schemas.microsoft.com/office/drawing/2014/main" val="1309557389"/>
                  </a:ext>
                </a:extLst>
              </a:tr>
            </a:tbl>
          </a:graphicData>
        </a:graphic>
      </p:graphicFrame>
    </p:spTree>
    <p:extLst>
      <p:ext uri="{BB962C8B-B14F-4D97-AF65-F5344CB8AC3E}">
        <p14:creationId xmlns:p14="http://schemas.microsoft.com/office/powerpoint/2010/main" val="119889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hthoek 3">
            <a:extLst>
              <a:ext uri="{FF2B5EF4-FFF2-40B4-BE49-F238E27FC236}">
                <a16:creationId xmlns:a16="http://schemas.microsoft.com/office/drawing/2014/main" id="{237F53C5-A157-43A9-B694-60FA4FCC2F4C}"/>
              </a:ext>
            </a:extLst>
          </p:cNvPr>
          <p:cNvSpPr/>
          <p:nvPr/>
        </p:nvSpPr>
        <p:spPr>
          <a:xfrm>
            <a:off x="0" y="0"/>
            <a:ext cx="12192000" cy="4067175"/>
          </a:xfrm>
          <a:prstGeom prst="rect">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a:extLst>
              <a:ext uri="{FF2B5EF4-FFF2-40B4-BE49-F238E27FC236}">
                <a16:creationId xmlns:a16="http://schemas.microsoft.com/office/drawing/2014/main" id="{BCC555F3-9CD8-4AAE-A34B-0E59F2E30B66}"/>
              </a:ext>
            </a:extLst>
          </p:cNvPr>
          <p:cNvSpPr>
            <a:spLocks noGrp="1"/>
          </p:cNvSpPr>
          <p:nvPr>
            <p:ph type="title"/>
          </p:nvPr>
        </p:nvSpPr>
        <p:spPr/>
        <p:txBody>
          <a:bodyPr/>
          <a:lstStyle/>
          <a:p>
            <a:r>
              <a:rPr lang="nl-NL" b="1" dirty="0">
                <a:solidFill>
                  <a:schemeClr val="accent1">
                    <a:lumMod val="20000"/>
                    <a:lumOff val="80000"/>
                  </a:schemeClr>
                </a:solidFill>
              </a:rPr>
              <a:t>Producten en diensten Architectuur</a:t>
            </a:r>
          </a:p>
        </p:txBody>
      </p:sp>
    </p:spTree>
    <p:extLst>
      <p:ext uri="{BB962C8B-B14F-4D97-AF65-F5344CB8AC3E}">
        <p14:creationId xmlns:p14="http://schemas.microsoft.com/office/powerpoint/2010/main" val="644046951"/>
      </p:ext>
    </p:extLst>
  </p:cSld>
  <p:clrMapOvr>
    <a:masterClrMapping/>
  </p:clrMapOvr>
</p:sld>
</file>

<file path=ppt/theme/theme1.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CE0F28D46F1D74986FB2FDE53D60D68" ma:contentTypeVersion="1" ma:contentTypeDescription="Een nieuw document maken." ma:contentTypeScope="" ma:versionID="b32765518edf8c73d87e0d051e42c30b">
  <xsd:schema xmlns:xsd="http://www.w3.org/2001/XMLSchema" xmlns:xs="http://www.w3.org/2001/XMLSchema" xmlns:p="http://schemas.microsoft.com/office/2006/metadata/properties" targetNamespace="http://schemas.microsoft.com/office/2006/metadata/properties" ma:root="true" ma:fieldsID="182e79324d2b134cd951afd4df5c4e5a">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91EAF2A-A67A-4E41-A521-6F93FF18E193}"/>
</file>

<file path=customXml/itemProps2.xml><?xml version="1.0" encoding="utf-8"?>
<ds:datastoreItem xmlns:ds="http://schemas.openxmlformats.org/officeDocument/2006/customXml" ds:itemID="{7B883592-B6DF-4BBD-A2F8-CF36F47DF5D3}">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57F15B8F-6253-4A81-9A60-590281BB9AA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7702</TotalTime>
  <Words>2039</Words>
  <Application>Microsoft Office PowerPoint</Application>
  <PresentationFormat>Widescreen</PresentationFormat>
  <Paragraphs>312</Paragraphs>
  <Slides>22</Slides>
  <Notes>2</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Kantoorthema</vt:lpstr>
      <vt:lpstr>Project Start Architectuur</vt:lpstr>
      <vt:lpstr>Enterprise Architectuur</vt:lpstr>
      <vt:lpstr>Kaders uit de EA</vt:lpstr>
      <vt:lpstr>Enterprise Architectuur  grondplaat  IST versus SOLL concept</vt:lpstr>
      <vt:lpstr>Business Architectuur</vt:lpstr>
      <vt:lpstr>De Afdeling belastingen</vt:lpstr>
      <vt:lpstr>Stakeholders</vt:lpstr>
      <vt:lpstr>KADERS Business</vt:lpstr>
      <vt:lpstr>Producten en diensten Architectuur</vt:lpstr>
      <vt:lpstr>Producten &amp; Diensten</vt:lpstr>
      <vt:lpstr>Producten &amp; Diensten</vt:lpstr>
      <vt:lpstr>KADERS – Producten en diensten</vt:lpstr>
      <vt:lpstr>Informatie Architectuur</vt:lpstr>
      <vt:lpstr>Processen  Waarderen en Taxeren</vt:lpstr>
      <vt:lpstr>Processen  Heffen &amp; Innen</vt:lpstr>
      <vt:lpstr>Applicaties  en koppelvlakken</vt:lpstr>
      <vt:lpstr>Applicaties  en koppelvlakken</vt:lpstr>
      <vt:lpstr>Applicaties  en koppelvlakken</vt:lpstr>
      <vt:lpstr>PowerPoint Presentation</vt:lpstr>
      <vt:lpstr>PowerPoint Presentation</vt:lpstr>
      <vt:lpstr>PowerPoint Presentation</vt:lpstr>
      <vt:lpstr>Technische Architectuur</vt:lpstr>
    </vt:vector>
  </TitlesOfParts>
  <Company>Gemeente Amersfoort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Project Start Architectuur</dc:title>
  <dc:creator>René Richtering Blenken</dc:creator>
  <cp:lastModifiedBy>René Richtering Blenken</cp:lastModifiedBy>
  <cp:revision>41</cp:revision>
  <dcterms:created xsi:type="dcterms:W3CDTF">2022-07-07T14:18:34Z</dcterms:created>
  <dcterms:modified xsi:type="dcterms:W3CDTF">2023-04-24T12:12:15Z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0x0101004CE0F28D46F1D74986FB2FDE53D60D68</vt:lpwstr>
  </property>
</Properties>
</file>