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8" r:id="rId3"/>
    <p:sldId id="276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30" d="100"/>
          <a:sy n="130" d="100"/>
        </p:scale>
        <p:origin x="-210" y="-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6E6BC7-A9E9-4E23-905F-703033A4C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7CFA717-7DCB-4753-9444-985AA64A9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3D94C9E-1B64-4E74-984E-135036FDB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CB1391-DF0F-4CC5-B4A7-67512BA8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D6D18A-9627-4CD9-A03A-3B84FD0B4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47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EB379C-B417-4975-9836-750A82D0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E9D9837-9C19-486C-B81C-CEEE02E6D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797C7C-4A81-454B-B22D-4510BEF06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B54A59-E6E1-489A-834D-1E9301502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0E5701-9ACD-40C3-B92D-7CC4ECDED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120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0B4CD1C-0232-4A9D-99A5-FDED12A0A8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3D59CC8-934C-4292-8C8B-47097F864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A42515-9922-46C1-AF61-8E783E2D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A03B50-2943-464D-B1F0-07DC3CF4C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70EFA2-2AD2-4445-B313-A43F80C01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79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0491B7-19D4-46AA-80C7-9C84D1BD0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E020DF-08F2-405A-A0D5-6EAA6F59C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484BE7-E14E-4D23-A374-47549FBC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CB7899-FEF0-4FAC-A826-6D151F468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DD9C09-0933-4897-9DD7-712507637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76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A2DD78-D864-44D2-BD5F-A668C4F5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22C225F-0FBE-44D3-B06F-047534285A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A0D577-6DDF-4364-B65C-6BC64C09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0323AE-1615-46F1-883F-70E452C0C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8DC982-37D1-434F-B994-6068DAAE1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53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98B8C-19CF-483A-852E-5CE23D7D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706351-13A1-4AA8-B836-215F07A7A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2589DAD-D4CE-4EDD-AA1C-C1530E7A1A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9D62EA4-6AA7-40E1-B662-3B703054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F4847A-FECE-4C16-B0FA-5F534BBC3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6D6F98-79FA-4364-B691-84FBD6FD3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326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28DD16-432B-473A-8A3F-69C706D49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5CCBDFA-EF68-4724-991D-7A4F2CA28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538C5BA-A8E3-496F-9C44-3B999FF52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4FF1840-717A-49AC-8E46-9A8C69804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6D60C9-F438-458C-AE33-F6C2FBD75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32EC76E-60D1-4488-B955-697F52630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5687EA1-6078-4506-AA9F-C93B747E2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551ACF7-EDC3-4810-988C-A255FA338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812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BBABE8-8829-49A4-AC99-4698DF414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20203E9-16FF-480E-984D-90DE00F6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F03550E-E3B6-4D28-8CF0-A276D9C83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F2160E7-F76D-4E24-8E6D-3A9AF7D84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7773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2DD3D6F-B8BF-4B78-B7C8-43ACC3F0E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ACC6744-7AF9-431E-B6B9-BA1B0E35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5C1CD2E-607D-475A-82BA-5C7DD474C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88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A4456-FCA4-4031-AD2D-35DB1BE9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645B3C-611A-4CBA-B755-EBBF10C1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0B53C51-48DF-4B05-978A-19552B7AB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641A9F9-5F86-4D48-A5C5-1307B052C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A20951E-FE86-48CB-A185-FF66B23FB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4BC4FA-DC98-40E0-BFDC-B8A5FD906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44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55596E-889D-447E-A455-96D585DB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EC13F43-C490-4C4E-8490-C7E1BC655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0118C11-D30A-4CA7-84AE-02FCFD39D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BF8DC2D-80B3-4CC6-A5DF-A31D92EBC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0988680-F3C2-4585-9BF4-ABE5AB90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5DB8B89-FA6E-44FC-B42C-C5DA15E50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2354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A68894-EB14-420F-9168-6C3EFFDB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02B11F-2482-4E8F-890E-927E82225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321760-425A-4C29-A6FC-810EE8A6E5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5667B-CC89-435D-A277-8D4F699B82CB}" type="datetimeFigureOut">
              <a:rPr lang="nl-NL" smtClean="0"/>
              <a:t>18-4-2023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6796C3-1EBC-4C00-AB3E-7A453CCF3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40CDFFA-9689-4329-B00C-8CC9AE6EB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6F492-3F30-48D5-AAFF-3FCC6F94ED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08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908EB3-B88F-46F1-9336-9CEA482F53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6059" y="1540093"/>
            <a:ext cx="5068121" cy="3506879"/>
          </a:xfrm>
        </p:spPr>
        <p:txBody>
          <a:bodyPr anchor="ctr">
            <a:normAutofit/>
          </a:bodyPr>
          <a:lstStyle/>
          <a:p>
            <a:pPr algn="l"/>
            <a:r>
              <a:rPr lang="nl-NL" sz="5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Hybride werken bij HDSR </a:t>
            </a:r>
            <a:br>
              <a:rPr lang="nl-NL" sz="54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nl-NL" sz="5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vervolg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40180D3-6B1C-4EAF-ADF2-986BA5ED6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3879" y="5211681"/>
            <a:ext cx="5068121" cy="1136029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07-06-2022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C754161-E95C-4B8E-A089-C68B97414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87" y="1712383"/>
            <a:ext cx="6067425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6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EE15C8-6385-434D-AE97-768187B97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Conclusies en adviezen 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C6DCCC-3EA1-4A65-A8BB-E046A7AED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6441"/>
            <a:ext cx="10647303" cy="36780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300" b="1" dirty="0">
                <a:cs typeface="Calibri"/>
              </a:rPr>
              <a:t>Hybride kantoorconcept</a:t>
            </a:r>
          </a:p>
          <a:p>
            <a:r>
              <a:rPr lang="nl-NL" sz="1300" dirty="0">
                <a:cs typeface="Calibri"/>
              </a:rPr>
              <a:t>De pilot heeft uitgewezen wat werkt en wat zeker niet:</a:t>
            </a:r>
            <a:endParaRPr lang="nl-NL" sz="1000" dirty="0">
              <a:cs typeface="Calibri"/>
            </a:endParaRPr>
          </a:p>
          <a:p>
            <a:pPr marL="0" indent="0">
              <a:buNone/>
            </a:pPr>
            <a:endParaRPr lang="nl-NL" sz="1000" dirty="0"/>
          </a:p>
          <a:p>
            <a:pPr marL="0" indent="0">
              <a:buNone/>
            </a:pPr>
            <a:endParaRPr lang="nl-NL" sz="1000" dirty="0"/>
          </a:p>
          <a:p>
            <a:pPr marL="0" indent="0">
              <a:buNone/>
            </a:pPr>
            <a:endParaRPr lang="nl-NL" sz="1000" dirty="0"/>
          </a:p>
          <a:p>
            <a:pPr marL="0" indent="0">
              <a:buNone/>
            </a:pPr>
            <a:endParaRPr lang="nl-NL" sz="1200" dirty="0">
              <a:cs typeface="Calibri"/>
            </a:endParaRPr>
          </a:p>
          <a:p>
            <a:pPr marL="0" indent="0">
              <a:buNone/>
            </a:pPr>
            <a:r>
              <a:rPr lang="nl-NL" sz="1800" b="1" dirty="0">
                <a:cs typeface="Calibri"/>
              </a:rPr>
              <a:t>Het huidige kantoorconcept staat, werkt en wordt als prettig ervaren, we hoeven niet persé veel te veranderen om hybride te kunnen werken.</a:t>
            </a:r>
            <a:r>
              <a:rPr lang="nl-NL" sz="1400" b="1" dirty="0">
                <a:cs typeface="Calibri"/>
              </a:rPr>
              <a:t> </a:t>
            </a:r>
          </a:p>
          <a:p>
            <a:r>
              <a:rPr lang="nl-NL" sz="1300" b="1" dirty="0">
                <a:cs typeface="Calibri"/>
              </a:rPr>
              <a:t>Advies: zorg voor meer concentratieplekken, hybride-/multifunctionele vergaderzalen, geschikte </a:t>
            </a:r>
            <a:r>
              <a:rPr lang="nl-NL" sz="1300" b="1" dirty="0" err="1">
                <a:cs typeface="Calibri"/>
              </a:rPr>
              <a:t>teamsplekken</a:t>
            </a:r>
            <a:r>
              <a:rPr lang="nl-NL" sz="1300" b="1" dirty="0">
                <a:cs typeface="Calibri"/>
              </a:rPr>
              <a:t> (al dan niet afgesloten) en een huiselijkere sfeer binnen het kantoorpand. </a:t>
            </a:r>
            <a:r>
              <a:rPr lang="en-US" sz="1300" dirty="0">
                <a:cs typeface="Calibri"/>
              </a:rPr>
              <a:t>Laat de </a:t>
            </a:r>
            <a:r>
              <a:rPr lang="en-US" sz="1300" dirty="0" err="1">
                <a:cs typeface="Calibri"/>
              </a:rPr>
              <a:t>afdeling</a:t>
            </a:r>
            <a:r>
              <a:rPr lang="en-US" sz="1300" dirty="0">
                <a:cs typeface="Calibri"/>
              </a:rPr>
              <a:t> DV </a:t>
            </a:r>
            <a:r>
              <a:rPr lang="en-US" sz="1300" dirty="0" err="1">
                <a:cs typeface="Calibri"/>
              </a:rPr>
              <a:t>een</a:t>
            </a:r>
            <a:r>
              <a:rPr lang="en-US" sz="1300" dirty="0">
                <a:cs typeface="Calibri"/>
              </a:rPr>
              <a:t> </a:t>
            </a:r>
            <a:r>
              <a:rPr lang="en-US" sz="1300" dirty="0" err="1">
                <a:cs typeface="Calibri"/>
              </a:rPr>
              <a:t>nieuw</a:t>
            </a:r>
            <a:r>
              <a:rPr lang="en-US" sz="1300" dirty="0">
                <a:cs typeface="Calibri"/>
              </a:rPr>
              <a:t> </a:t>
            </a:r>
            <a:r>
              <a:rPr lang="en-US" sz="1300" dirty="0" err="1">
                <a:cs typeface="Calibri"/>
              </a:rPr>
              <a:t>inrichtinsplan</a:t>
            </a:r>
            <a:r>
              <a:rPr lang="en-US" sz="1300" dirty="0">
                <a:cs typeface="Calibri"/>
              </a:rPr>
              <a:t> </a:t>
            </a:r>
            <a:r>
              <a:rPr lang="en-US" sz="1300" dirty="0" err="1">
                <a:cs typeface="Calibri"/>
              </a:rPr>
              <a:t>ontwikkelen</a:t>
            </a:r>
            <a:r>
              <a:rPr lang="en-US" sz="1300" dirty="0">
                <a:cs typeface="Calibri"/>
              </a:rPr>
              <a:t> (met </a:t>
            </a:r>
            <a:r>
              <a:rPr lang="en-US" sz="1300" dirty="0" err="1">
                <a:cs typeface="Calibri"/>
              </a:rPr>
              <a:t>ondersteuning</a:t>
            </a:r>
            <a:r>
              <a:rPr lang="en-US" sz="1300" dirty="0">
                <a:cs typeface="Calibri"/>
              </a:rPr>
              <a:t> van expert), op basis van het </a:t>
            </a:r>
            <a:r>
              <a:rPr lang="en-US" sz="1300" dirty="0" err="1">
                <a:cs typeface="Calibri"/>
              </a:rPr>
              <a:t>huidige</a:t>
            </a:r>
            <a:r>
              <a:rPr lang="en-US" sz="1300" dirty="0">
                <a:cs typeface="Calibri"/>
              </a:rPr>
              <a:t> </a:t>
            </a:r>
            <a:r>
              <a:rPr lang="en-US" sz="1300" dirty="0" err="1">
                <a:cs typeface="Calibri"/>
              </a:rPr>
              <a:t>kantoorconcept</a:t>
            </a:r>
            <a:r>
              <a:rPr lang="en-US" sz="1300" dirty="0">
                <a:cs typeface="Calibri"/>
              </a:rPr>
              <a:t>. </a:t>
            </a:r>
            <a:r>
              <a:rPr lang="en-US" sz="1300" dirty="0" err="1">
                <a:cs typeface="Calibri"/>
              </a:rPr>
              <a:t>Uitkomsten</a:t>
            </a:r>
            <a:r>
              <a:rPr lang="en-US" sz="1300" dirty="0">
                <a:cs typeface="Calibri"/>
              </a:rPr>
              <a:t> van de pilot </a:t>
            </a:r>
            <a:r>
              <a:rPr lang="en-US" sz="1300" dirty="0" err="1">
                <a:cs typeface="Calibri"/>
              </a:rPr>
              <a:t>zijn</a:t>
            </a:r>
            <a:r>
              <a:rPr lang="en-US" sz="1300" dirty="0">
                <a:cs typeface="Calibri"/>
              </a:rPr>
              <a:t> </a:t>
            </a:r>
            <a:r>
              <a:rPr lang="en-US" sz="1300" dirty="0" err="1">
                <a:cs typeface="Calibri"/>
              </a:rPr>
              <a:t>hierin</a:t>
            </a:r>
            <a:r>
              <a:rPr lang="en-US" sz="1300" dirty="0">
                <a:cs typeface="Calibri"/>
              </a:rPr>
              <a:t> </a:t>
            </a:r>
            <a:r>
              <a:rPr lang="en-US" sz="1300" dirty="0" err="1">
                <a:cs typeface="Calibri"/>
              </a:rPr>
              <a:t>leidend</a:t>
            </a:r>
            <a:r>
              <a:rPr lang="en-US" sz="1300" dirty="0">
                <a:cs typeface="Calibri"/>
              </a:rPr>
              <a:t>. </a:t>
            </a:r>
            <a:endParaRPr lang="nl-NL" sz="1200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030986-0026-E723-DE2C-31940848EA4B}"/>
              </a:ext>
            </a:extLst>
          </p:cNvPr>
          <p:cNvSpPr txBox="1"/>
          <p:nvPr/>
        </p:nvSpPr>
        <p:spPr>
          <a:xfrm>
            <a:off x="997577" y="1951672"/>
            <a:ext cx="484447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err="1">
                <a:cs typeface="Calibri"/>
              </a:rPr>
              <a:t>Huiselijkere</a:t>
            </a:r>
            <a:r>
              <a:rPr lang="en-US" sz="1400" dirty="0">
                <a:cs typeface="Calibri"/>
              </a:rPr>
              <a:t> </a:t>
            </a:r>
            <a:r>
              <a:rPr lang="en-US" sz="1400" dirty="0" err="1">
                <a:cs typeface="Calibri"/>
              </a:rPr>
              <a:t>omgeving</a:t>
            </a:r>
            <a:r>
              <a:rPr lang="en-US" sz="1400" dirty="0">
                <a:cs typeface="Calibri"/>
              </a:rPr>
              <a:t> </a:t>
            </a:r>
            <a:r>
              <a:rPr lang="en-US" sz="1400" dirty="0" err="1">
                <a:cs typeface="Calibri"/>
              </a:rPr>
              <a:t>creëren</a:t>
            </a:r>
            <a:r>
              <a:rPr lang="en-US" sz="1400" dirty="0">
                <a:cs typeface="Calibri"/>
              </a:rPr>
              <a:t> </a:t>
            </a:r>
            <a:endParaRPr lang="en-US" sz="1400" dirty="0"/>
          </a:p>
          <a:p>
            <a:pPr marL="285750" indent="-285750">
              <a:buFont typeface="Arial"/>
              <a:buChar char="•"/>
            </a:pPr>
            <a:r>
              <a:rPr lang="en-US" sz="1400" dirty="0" err="1">
                <a:cs typeface="Calibri"/>
              </a:rPr>
              <a:t>Concentratieplekken</a:t>
            </a:r>
            <a:endParaRPr lang="en-US" sz="1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 err="1">
                <a:cs typeface="Calibri"/>
              </a:rPr>
              <a:t>Afgesloten</a:t>
            </a:r>
            <a:r>
              <a:rPr lang="en-US" sz="1400" dirty="0">
                <a:cs typeface="Calibri"/>
              </a:rPr>
              <a:t> teams </a:t>
            </a:r>
            <a:r>
              <a:rPr lang="en-US" sz="1400" dirty="0" err="1">
                <a:cs typeface="Calibri"/>
              </a:rPr>
              <a:t>plekken</a:t>
            </a:r>
            <a:r>
              <a:rPr lang="en-US" sz="1400" dirty="0">
                <a:cs typeface="Calibri"/>
              </a:rPr>
              <a:t> 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err="1">
                <a:cs typeface="Calibri"/>
              </a:rPr>
              <a:t>Multifunctionele</a:t>
            </a:r>
            <a:r>
              <a:rPr lang="en-US" sz="1400" dirty="0">
                <a:cs typeface="Calibri"/>
              </a:rPr>
              <a:t> </a:t>
            </a:r>
            <a:r>
              <a:rPr lang="en-US" sz="1400" dirty="0" err="1">
                <a:cs typeface="Calibri"/>
              </a:rPr>
              <a:t>samenwerk</a:t>
            </a:r>
            <a:r>
              <a:rPr lang="en-US" sz="1400" dirty="0">
                <a:cs typeface="Calibri"/>
              </a:rPr>
              <a:t>/</a:t>
            </a:r>
            <a:r>
              <a:rPr lang="en-US" sz="1400" dirty="0" err="1">
                <a:cs typeface="Calibri"/>
              </a:rPr>
              <a:t>vergaderzaal</a:t>
            </a:r>
            <a:r>
              <a:rPr lang="en-US" sz="1400" dirty="0">
                <a:cs typeface="Calibri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BBD835-254D-B3BB-FD96-94D36CA90C12}"/>
              </a:ext>
            </a:extLst>
          </p:cNvPr>
          <p:cNvSpPr txBox="1"/>
          <p:nvPr/>
        </p:nvSpPr>
        <p:spPr>
          <a:xfrm>
            <a:off x="6095999" y="1951672"/>
            <a:ext cx="5009455" cy="8617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err="1"/>
              <a:t>Geïsoleerde</a:t>
            </a:r>
            <a:r>
              <a:rPr lang="en-US" sz="1400" dirty="0"/>
              <a:t> </a:t>
            </a:r>
            <a:r>
              <a:rPr lang="en-US" sz="1400" dirty="0" err="1"/>
              <a:t>teamswerkplek</a:t>
            </a:r>
            <a:r>
              <a:rPr lang="en-US" sz="1400" dirty="0"/>
              <a:t> (</a:t>
            </a:r>
            <a:r>
              <a:rPr lang="en-US" sz="1400" dirty="0" err="1"/>
              <a:t>schotten</a:t>
            </a:r>
            <a:r>
              <a:rPr lang="en-US" sz="1400" dirty="0"/>
              <a:t>) </a:t>
            </a:r>
            <a:endParaRPr lang="en-US" sz="1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126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FBAF3-EB40-8BA9-209B-905AACC86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Calibri Light"/>
              </a:rPr>
              <a:t>Reacties</a:t>
            </a:r>
            <a:r>
              <a:rPr lang="en-US" dirty="0">
                <a:cs typeface="Calibri Light"/>
              </a:rPr>
              <a:t> </a:t>
            </a:r>
            <a:r>
              <a:rPr lang="en-US" dirty="0" err="1">
                <a:cs typeface="Calibri Light"/>
              </a:rPr>
              <a:t>uit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enquete</a:t>
            </a:r>
            <a:r>
              <a:rPr lang="en-US" dirty="0">
                <a:cs typeface="Calibri Light"/>
              </a:rPr>
              <a:t>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8FB2D-C1C6-03AC-172A-3259CF093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Vergaderzalen</a:t>
            </a:r>
            <a:r>
              <a:rPr lang="en-US" dirty="0">
                <a:cs typeface="Calibri"/>
              </a:rPr>
              <a:t>: het </a:t>
            </a:r>
            <a:r>
              <a:rPr lang="en-US" dirty="0" err="1">
                <a:cs typeface="Calibri"/>
              </a:rPr>
              <a:t>merendeel</a:t>
            </a:r>
            <a:r>
              <a:rPr lang="en-US" dirty="0">
                <a:cs typeface="Calibri"/>
              </a:rPr>
              <a:t> van de </a:t>
            </a:r>
            <a:r>
              <a:rPr lang="en-US" dirty="0" err="1">
                <a:cs typeface="Calibri"/>
              </a:rPr>
              <a:t>gebruikers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vindt</a:t>
            </a:r>
            <a:r>
              <a:rPr lang="en-US" dirty="0">
                <a:cs typeface="Calibri"/>
              </a:rPr>
              <a:t> er </a:t>
            </a:r>
            <a:r>
              <a:rPr lang="en-US" dirty="0" err="1">
                <a:cs typeface="Calibri"/>
              </a:rPr>
              <a:t>voldoende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vergaderzalen</a:t>
            </a:r>
            <a:r>
              <a:rPr lang="en-US" dirty="0">
                <a:cs typeface="Calibri"/>
              </a:rPr>
              <a:t> op de </a:t>
            </a:r>
            <a:r>
              <a:rPr lang="en-US" dirty="0" err="1">
                <a:cs typeface="Calibri"/>
              </a:rPr>
              <a:t>vleugel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ook</a:t>
            </a:r>
            <a:r>
              <a:rPr lang="en-US" dirty="0">
                <a:cs typeface="Calibri"/>
              </a:rPr>
              <a:t> de </a:t>
            </a:r>
            <a:r>
              <a:rPr lang="en-US" dirty="0" err="1">
                <a:cs typeface="Calibri"/>
              </a:rPr>
              <a:t>hybride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mogelijkheden</a:t>
            </a:r>
            <a:r>
              <a:rPr lang="en-US" dirty="0">
                <a:cs typeface="Calibri"/>
              </a:rPr>
              <a:t> van die </a:t>
            </a:r>
            <a:r>
              <a:rPr lang="en-US" dirty="0" err="1">
                <a:cs typeface="Calibri"/>
              </a:rPr>
              <a:t>zalen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zijn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voldoende</a:t>
            </a:r>
            <a:r>
              <a:rPr lang="en-US" dirty="0">
                <a:cs typeface="Calibri"/>
              </a:rPr>
              <a:t>. </a:t>
            </a:r>
          </a:p>
          <a:p>
            <a:r>
              <a:rPr lang="en-US" dirty="0" err="1">
                <a:cs typeface="Calibri"/>
              </a:rPr>
              <a:t>Reguliere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werkplekken</a:t>
            </a:r>
            <a:r>
              <a:rPr lang="en-US" dirty="0">
                <a:cs typeface="Calibri"/>
              </a:rPr>
              <a:t>: </a:t>
            </a:r>
            <a:r>
              <a:rPr lang="en-US" dirty="0" err="1">
                <a:cs typeface="Calibri"/>
              </a:rPr>
              <a:t>meubiliar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wordt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als</a:t>
            </a:r>
            <a:r>
              <a:rPr lang="en-US" dirty="0">
                <a:cs typeface="Calibri"/>
              </a:rPr>
              <a:t> prima </a:t>
            </a:r>
            <a:r>
              <a:rPr lang="en-US" dirty="0" err="1">
                <a:cs typeface="Calibri"/>
              </a:rPr>
              <a:t>ervaren</a:t>
            </a:r>
            <a:r>
              <a:rPr lang="en-US" dirty="0">
                <a:cs typeface="Calibri"/>
              </a:rPr>
              <a:t> (74,4% </a:t>
            </a:r>
            <a:r>
              <a:rPr lang="en-US" dirty="0" err="1">
                <a:cs typeface="Calibri"/>
              </a:rPr>
              <a:t>uit</a:t>
            </a:r>
            <a:r>
              <a:rPr lang="en-US" dirty="0">
                <a:cs typeface="Calibri"/>
              </a:rPr>
              <a:t> 85,9), </a:t>
            </a:r>
            <a:r>
              <a:rPr lang="en-US" dirty="0" err="1">
                <a:cs typeface="Calibri"/>
              </a:rPr>
              <a:t>wel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ervaart</a:t>
            </a:r>
            <a:r>
              <a:rPr lang="en-US" dirty="0">
                <a:cs typeface="Calibri"/>
              </a:rPr>
              <a:t> 43,6 % (</a:t>
            </a:r>
            <a:r>
              <a:rPr lang="en-US" dirty="0" err="1">
                <a:cs typeface="Calibri"/>
              </a:rPr>
              <a:t>uit</a:t>
            </a:r>
            <a:r>
              <a:rPr lang="en-US" dirty="0">
                <a:cs typeface="Calibri"/>
              </a:rPr>
              <a:t> 55,1) van de </a:t>
            </a:r>
            <a:r>
              <a:rPr lang="en-US" dirty="0" err="1">
                <a:cs typeface="Calibri"/>
              </a:rPr>
              <a:t>medewerkers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geluidsoverlast</a:t>
            </a:r>
            <a:r>
              <a:rPr lang="en-US" dirty="0">
                <a:cs typeface="Calibri"/>
              </a:rPr>
              <a:t> op </a:t>
            </a:r>
            <a:r>
              <a:rPr lang="en-US" dirty="0" err="1">
                <a:cs typeface="Calibri"/>
              </a:rPr>
              <a:t>deze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plekken</a:t>
            </a:r>
            <a:r>
              <a:rPr lang="en-US" dirty="0">
                <a:cs typeface="Calibri"/>
              </a:rPr>
              <a:t>. </a:t>
            </a:r>
          </a:p>
          <a:p>
            <a:r>
              <a:rPr lang="en-US" dirty="0" err="1">
                <a:cs typeface="Calibri"/>
              </a:rPr>
              <a:t>Geïsoleerde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digitale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vergaderplek</a:t>
            </a:r>
            <a:r>
              <a:rPr lang="en-US" dirty="0">
                <a:cs typeface="Calibri"/>
              </a:rPr>
              <a:t>/</a:t>
            </a:r>
            <a:r>
              <a:rPr lang="en-US" dirty="0" err="1">
                <a:cs typeface="Calibri"/>
              </a:rPr>
              <a:t>teamsplek</a:t>
            </a:r>
            <a:r>
              <a:rPr lang="en-US" dirty="0">
                <a:cs typeface="Calibri"/>
              </a:rPr>
              <a:t> met </a:t>
            </a:r>
            <a:r>
              <a:rPr lang="en-US" dirty="0" err="1">
                <a:cs typeface="Calibri"/>
              </a:rPr>
              <a:t>schotten</a:t>
            </a:r>
            <a:r>
              <a:rPr lang="en-US" dirty="0">
                <a:cs typeface="Calibri"/>
              </a:rPr>
              <a:t>: </a:t>
            </a:r>
            <a:r>
              <a:rPr lang="en-US" dirty="0" err="1">
                <a:cs typeface="Calibri"/>
              </a:rPr>
              <a:t>donker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worden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gebruikt</a:t>
            </a:r>
            <a:r>
              <a:rPr lang="en-US" dirty="0">
                <a:cs typeface="Calibri"/>
              </a:rPr>
              <a:t> om </a:t>
            </a:r>
            <a:r>
              <a:rPr lang="en-US" dirty="0" err="1">
                <a:cs typeface="Calibri"/>
              </a:rPr>
              <a:t>geconcentreerd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werken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veel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geluidsoverlast</a:t>
            </a:r>
            <a:r>
              <a:rPr lang="en-US" dirty="0">
                <a:cs typeface="Calibri"/>
              </a:rPr>
              <a:t>. </a:t>
            </a:r>
          </a:p>
          <a:p>
            <a:r>
              <a:rPr lang="en-US" dirty="0" err="1">
                <a:cs typeface="Calibri"/>
              </a:rPr>
              <a:t>Telefooncel</a:t>
            </a:r>
            <a:r>
              <a:rPr lang="en-US" dirty="0">
                <a:cs typeface="Calibri"/>
              </a:rPr>
              <a:t>: </a:t>
            </a:r>
            <a:r>
              <a:rPr lang="en-US" dirty="0" err="1">
                <a:cs typeface="Calibri"/>
              </a:rPr>
              <a:t>werkt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prettig</a:t>
            </a:r>
            <a:r>
              <a:rPr lang="en-US" dirty="0">
                <a:cs typeface="Calibri"/>
              </a:rPr>
              <a:t> om </a:t>
            </a:r>
            <a:r>
              <a:rPr lang="en-US" dirty="0" err="1">
                <a:cs typeface="Calibri"/>
              </a:rPr>
              <a:t>kort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bellen</a:t>
            </a:r>
            <a:r>
              <a:rPr lang="en-US" dirty="0">
                <a:cs typeface="Calibri"/>
              </a:rPr>
              <a:t>/</a:t>
            </a:r>
            <a:r>
              <a:rPr lang="en-US" dirty="0" err="1">
                <a:cs typeface="Calibri"/>
              </a:rPr>
              <a:t>teamsen</a:t>
            </a:r>
            <a:r>
              <a:rPr lang="en-US" dirty="0">
                <a:cs typeface="Calibri"/>
              </a:rPr>
              <a:t>. </a:t>
            </a:r>
          </a:p>
          <a:p>
            <a:r>
              <a:rPr lang="en-US" dirty="0">
                <a:ea typeface="+mn-lt"/>
                <a:cs typeface="+mn-lt"/>
              </a:rPr>
              <a:t>Pantry </a:t>
            </a:r>
            <a:r>
              <a:rPr lang="en-US" dirty="0" err="1">
                <a:ea typeface="+mn-lt"/>
                <a:cs typeface="+mn-lt"/>
              </a:rPr>
              <a:t>wordt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als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ongezellig</a:t>
            </a:r>
            <a:r>
              <a:rPr lang="en-US" dirty="0">
                <a:ea typeface="+mn-lt"/>
                <a:cs typeface="+mn-lt"/>
              </a:rPr>
              <a:t> en </a:t>
            </a:r>
            <a:r>
              <a:rPr lang="en-US" dirty="0" err="1">
                <a:ea typeface="+mn-lt"/>
                <a:cs typeface="+mn-lt"/>
              </a:rPr>
              <a:t>onpraktisch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ervaren</a:t>
            </a:r>
            <a:r>
              <a:rPr lang="en-US" dirty="0">
                <a:ea typeface="+mn-lt"/>
                <a:cs typeface="+mn-lt"/>
              </a:rPr>
              <a:t> (</a:t>
            </a:r>
            <a:r>
              <a:rPr lang="en-US" dirty="0" err="1">
                <a:ea typeface="+mn-lt"/>
                <a:cs typeface="+mn-lt"/>
              </a:rPr>
              <a:t>geen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leuke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plek</a:t>
            </a:r>
            <a:r>
              <a:rPr lang="en-US" dirty="0">
                <a:ea typeface="+mn-lt"/>
                <a:cs typeface="+mn-lt"/>
              </a:rPr>
              <a:t> om ko-</a:t>
            </a:r>
            <a:r>
              <a:rPr lang="en-US" dirty="0" err="1">
                <a:ea typeface="+mn-lt"/>
                <a:cs typeface="+mn-lt"/>
              </a:rPr>
              <a:t>ffie</a:t>
            </a:r>
            <a:r>
              <a:rPr lang="en-US" dirty="0">
                <a:ea typeface="+mn-lt"/>
                <a:cs typeface="+mn-lt"/>
              </a:rPr>
              <a:t> te </a:t>
            </a:r>
            <a:r>
              <a:rPr lang="en-US" dirty="0" err="1">
                <a:ea typeface="+mn-lt"/>
                <a:cs typeface="+mn-lt"/>
              </a:rPr>
              <a:t>drinken</a:t>
            </a:r>
            <a:r>
              <a:rPr lang="en-US" dirty="0">
                <a:ea typeface="+mn-lt"/>
                <a:cs typeface="+mn-lt"/>
              </a:rPr>
              <a:t> en </a:t>
            </a:r>
            <a:r>
              <a:rPr lang="en-US" dirty="0" err="1">
                <a:ea typeface="+mn-lt"/>
                <a:cs typeface="+mn-lt"/>
              </a:rPr>
              <a:t>informeel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bij</a:t>
            </a:r>
            <a:r>
              <a:rPr lang="en-US" dirty="0">
                <a:ea typeface="+mn-lt"/>
                <a:cs typeface="+mn-lt"/>
              </a:rPr>
              <a:t> te </a:t>
            </a:r>
            <a:r>
              <a:rPr lang="en-US" dirty="0" err="1">
                <a:ea typeface="+mn-lt"/>
                <a:cs typeface="+mn-lt"/>
              </a:rPr>
              <a:t>praten</a:t>
            </a:r>
            <a:r>
              <a:rPr lang="en-US" dirty="0">
                <a:ea typeface="+mn-lt"/>
                <a:cs typeface="+mn-lt"/>
              </a:rPr>
              <a:t>, maar </a:t>
            </a:r>
            <a:r>
              <a:rPr lang="en-US" dirty="0" err="1">
                <a:ea typeface="+mn-lt"/>
                <a:cs typeface="+mn-lt"/>
              </a:rPr>
              <a:t>ook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geen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handige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aanlandplek</a:t>
            </a:r>
            <a:r>
              <a:rPr lang="en-US" dirty="0">
                <a:ea typeface="+mn-lt"/>
                <a:cs typeface="+mn-lt"/>
              </a:rPr>
              <a:t> om even te </a:t>
            </a:r>
            <a:r>
              <a:rPr lang="en-US" dirty="0" err="1">
                <a:ea typeface="+mn-lt"/>
                <a:cs typeface="+mn-lt"/>
              </a:rPr>
              <a:t>werken</a:t>
            </a:r>
            <a:r>
              <a:rPr lang="en-US" dirty="0">
                <a:ea typeface="+mn-lt"/>
                <a:cs typeface="+mn-lt"/>
              </a:rPr>
              <a:t>) </a:t>
            </a:r>
          </a:p>
          <a:p>
            <a:r>
              <a:rPr lang="en-US">
                <a:ea typeface="+mn-lt"/>
                <a:cs typeface="+mn-lt"/>
              </a:rPr>
              <a:t>Concentratieplekken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worden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gemist</a:t>
            </a:r>
            <a:r>
              <a:rPr lang="en-US" dirty="0">
                <a:ea typeface="+mn-lt"/>
                <a:cs typeface="+mn-lt"/>
              </a:rPr>
              <a:t>. 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090780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245</Words>
  <Application>Microsoft Office PowerPoint</Application>
  <PresentationFormat>Breedbeeld</PresentationFormat>
  <Paragraphs>24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Hybride werken bij HDSR  vervolg</vt:lpstr>
      <vt:lpstr>Conclusies en adviezen  </vt:lpstr>
      <vt:lpstr>Reacties uit enquete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Hybride werken bij HDSR  Uitkomsten enquête </dc:title>
  <dc:creator>Mariel Nieuwenhuis</dc:creator>
  <cp:lastModifiedBy>Sandra Geerlings</cp:lastModifiedBy>
  <cp:revision>261</cp:revision>
  <dcterms:created xsi:type="dcterms:W3CDTF">2022-06-07T06:16:04Z</dcterms:created>
  <dcterms:modified xsi:type="dcterms:W3CDTF">2023-04-18T14:03:32Z</dcterms:modified>
</cp:coreProperties>
</file>