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sldIdLst>
    <p:sldId id="264" r:id="rId5"/>
    <p:sldId id="275" r:id="rId6"/>
    <p:sldId id="276" r:id="rId7"/>
    <p:sldId id="294" r:id="rId8"/>
    <p:sldId id="277" r:id="rId9"/>
    <p:sldId id="284" r:id="rId10"/>
    <p:sldId id="286" r:id="rId11"/>
    <p:sldId id="287" r:id="rId12"/>
    <p:sldId id="288" r:id="rId13"/>
    <p:sldId id="289" r:id="rId14"/>
    <p:sldId id="292" r:id="rId15"/>
    <p:sldId id="290" r:id="rId16"/>
    <p:sldId id="291" r:id="rId17"/>
    <p:sldId id="295" r:id="rId18"/>
    <p:sldId id="293" r:id="rId19"/>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Krijnen" initials="AK" lastIdx="1" clrIdx="0">
    <p:extLst>
      <p:ext uri="{19B8F6BF-5375-455C-9EA6-DF929625EA0E}">
        <p15:presenceInfo xmlns:p15="http://schemas.microsoft.com/office/powerpoint/2012/main" userId="Anna Krijn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4F4F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EE0153-7F16-4EA2-9CD8-095A6DB17F54}" v="3" dt="2023-03-21T15:16:27.629"/>
    <p1510:client id="{F1DCB550-CBB2-4146-8AE8-EE2B93F2B3E9}" v="17" dt="2023-03-20T16:05:44.1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5256" autoAdjust="0"/>
  </p:normalViewPr>
  <p:slideViewPr>
    <p:cSldViewPr snapToGrid="0" snapToObjects="1">
      <p:cViewPr varScale="1">
        <p:scale>
          <a:sx n="82" d="100"/>
          <a:sy n="82" d="100"/>
        </p:scale>
        <p:origin x="1469"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ryl Oomen | InkoopMeesters" userId="8d317fce-566e-4767-8bff-9a5525ec58f6" providerId="ADAL" clId="{7CEE0153-7F16-4EA2-9CD8-095A6DB17F54}"/>
    <pc:docChg chg="custSel modSld">
      <pc:chgData name="Cheryl Oomen | InkoopMeesters" userId="8d317fce-566e-4767-8bff-9a5525ec58f6" providerId="ADAL" clId="{7CEE0153-7F16-4EA2-9CD8-095A6DB17F54}" dt="2023-03-21T15:16:27.629" v="3"/>
      <pc:docMkLst>
        <pc:docMk/>
      </pc:docMkLst>
      <pc:sldChg chg="modSp">
        <pc:chgData name="Cheryl Oomen | InkoopMeesters" userId="8d317fce-566e-4767-8bff-9a5525ec58f6" providerId="ADAL" clId="{7CEE0153-7F16-4EA2-9CD8-095A6DB17F54}" dt="2023-03-21T15:16:27.629" v="3"/>
        <pc:sldMkLst>
          <pc:docMk/>
          <pc:sldMk cId="2779280618" sldId="289"/>
        </pc:sldMkLst>
        <pc:graphicFrameChg chg="mod">
          <ac:chgData name="Cheryl Oomen | InkoopMeesters" userId="8d317fce-566e-4767-8bff-9a5525ec58f6" providerId="ADAL" clId="{7CEE0153-7F16-4EA2-9CD8-095A6DB17F54}" dt="2023-03-21T15:16:27.629" v="3"/>
          <ac:graphicFrameMkLst>
            <pc:docMk/>
            <pc:sldMk cId="2779280618" sldId="289"/>
            <ac:graphicFrameMk id="4" creationId="{7CE4DF96-E69E-5FD2-435C-EF11FFFC5303}"/>
          </ac:graphicFrameMkLst>
        </pc:graphicFrameChg>
      </pc:sldChg>
      <pc:sldChg chg="modSp mod">
        <pc:chgData name="Cheryl Oomen | InkoopMeesters" userId="8d317fce-566e-4767-8bff-9a5525ec58f6" providerId="ADAL" clId="{7CEE0153-7F16-4EA2-9CD8-095A6DB17F54}" dt="2023-03-21T09:05:46.107" v="0" actId="313"/>
        <pc:sldMkLst>
          <pc:docMk/>
          <pc:sldMk cId="1715319571" sldId="295"/>
        </pc:sldMkLst>
        <pc:spChg chg="mod">
          <ac:chgData name="Cheryl Oomen | InkoopMeesters" userId="8d317fce-566e-4767-8bff-9a5525ec58f6" providerId="ADAL" clId="{7CEE0153-7F16-4EA2-9CD8-095A6DB17F54}" dt="2023-03-21T09:05:46.107" v="0" actId="313"/>
          <ac:spMkLst>
            <pc:docMk/>
            <pc:sldMk cId="1715319571" sldId="295"/>
            <ac:spMk id="4" creationId="{DCBAC50C-B8A9-41D2-1598-C2650DAB012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53C9C-8228-4250-B3E3-13D24CC530FF}" type="datetimeFigureOut">
              <a:rPr lang="nl-NL" smtClean="0"/>
              <a:t>21-3-2023</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6D85D-4D9B-4C70-B767-E0922B047989}" type="slidenum">
              <a:rPr lang="nl-NL" smtClean="0"/>
              <a:t>‹nr.›</a:t>
            </a:fld>
            <a:endParaRPr lang="nl-NL"/>
          </a:p>
        </p:txBody>
      </p:sp>
    </p:spTree>
    <p:extLst>
      <p:ext uri="{BB962C8B-B14F-4D97-AF65-F5344CB8AC3E}">
        <p14:creationId xmlns:p14="http://schemas.microsoft.com/office/powerpoint/2010/main" val="3745788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Titelstijl van model bewerken</a:t>
            </a:r>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titelstijl van het model te bewerken</a:t>
            </a:r>
          </a:p>
        </p:txBody>
      </p:sp>
      <p:sp>
        <p:nvSpPr>
          <p:cNvPr id="4" name="Tijdelijke aanduiding voor datum 3"/>
          <p:cNvSpPr>
            <a:spLocks noGrp="1"/>
          </p:cNvSpPr>
          <p:nvPr>
            <p:ph type="dt" sz="half" idx="10"/>
          </p:nvPr>
        </p:nvSpPr>
        <p:spPr/>
        <p:txBody>
          <a:bodyPr/>
          <a:lstStyle/>
          <a:p>
            <a:fld id="{7F22D9CE-10FE-6F4B-B8F3-82F73C3D9E7E}" type="datetimeFigureOut">
              <a:rPr lang="nl-NL" smtClean="0"/>
              <a:t>21-3-2023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3F6DA86-E374-B541-9C7C-28D5B30D8C59}" type="slidenum">
              <a:rPr lang="nl-NL" smtClean="0"/>
              <a:t>‹nr.›</a:t>
            </a:fld>
            <a:endParaRPr lang="nl-NL"/>
          </a:p>
        </p:txBody>
      </p:sp>
    </p:spTree>
    <p:extLst>
      <p:ext uri="{BB962C8B-B14F-4D97-AF65-F5344CB8AC3E}">
        <p14:creationId xmlns:p14="http://schemas.microsoft.com/office/powerpoint/2010/main" val="3539226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verticale tekst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7F22D9CE-10FE-6F4B-B8F3-82F73C3D9E7E}" type="datetimeFigureOut">
              <a:rPr lang="nl-NL" smtClean="0"/>
              <a:t>21-3-2023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3F6DA86-E374-B541-9C7C-28D5B30D8C59}" type="slidenum">
              <a:rPr lang="nl-NL" smtClean="0"/>
              <a:t>‹nr.›</a:t>
            </a:fld>
            <a:endParaRPr lang="nl-NL"/>
          </a:p>
        </p:txBody>
      </p:sp>
    </p:spTree>
    <p:extLst>
      <p:ext uri="{BB962C8B-B14F-4D97-AF65-F5344CB8AC3E}">
        <p14:creationId xmlns:p14="http://schemas.microsoft.com/office/powerpoint/2010/main" val="3546874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Titelstijl van model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7F22D9CE-10FE-6F4B-B8F3-82F73C3D9E7E}" type="datetimeFigureOut">
              <a:rPr lang="nl-NL" smtClean="0"/>
              <a:t>21-3-2023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3F6DA86-E374-B541-9C7C-28D5B30D8C59}" type="slidenum">
              <a:rPr lang="nl-NL" smtClean="0"/>
              <a:t>‹nr.›</a:t>
            </a:fld>
            <a:endParaRPr lang="nl-NL"/>
          </a:p>
        </p:txBody>
      </p:sp>
    </p:spTree>
    <p:extLst>
      <p:ext uri="{BB962C8B-B14F-4D97-AF65-F5344CB8AC3E}">
        <p14:creationId xmlns:p14="http://schemas.microsoft.com/office/powerpoint/2010/main" val="2034878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7F22D9CE-10FE-6F4B-B8F3-82F73C3D9E7E}" type="datetimeFigureOut">
              <a:rPr lang="nl-NL" smtClean="0"/>
              <a:t>21-3-2023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3F6DA86-E374-B541-9C7C-28D5B30D8C59}" type="slidenum">
              <a:rPr lang="nl-NL" smtClean="0"/>
              <a:t>‹nr.›</a:t>
            </a:fld>
            <a:endParaRPr lang="nl-NL"/>
          </a:p>
        </p:txBody>
      </p:sp>
    </p:spTree>
    <p:extLst>
      <p:ext uri="{BB962C8B-B14F-4D97-AF65-F5344CB8AC3E}">
        <p14:creationId xmlns:p14="http://schemas.microsoft.com/office/powerpoint/2010/main" val="151202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Titelstijl van model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p:cNvSpPr>
            <a:spLocks noGrp="1"/>
          </p:cNvSpPr>
          <p:nvPr>
            <p:ph type="dt" sz="half" idx="10"/>
          </p:nvPr>
        </p:nvSpPr>
        <p:spPr/>
        <p:txBody>
          <a:bodyPr/>
          <a:lstStyle/>
          <a:p>
            <a:fld id="{7F22D9CE-10FE-6F4B-B8F3-82F73C3D9E7E}" type="datetimeFigureOut">
              <a:rPr lang="nl-NL" smtClean="0"/>
              <a:t>21-3-2023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3F6DA86-E374-B541-9C7C-28D5B30D8C59}" type="slidenum">
              <a:rPr lang="nl-NL" smtClean="0"/>
              <a:t>‹nr.›</a:t>
            </a:fld>
            <a:endParaRPr lang="nl-NL"/>
          </a:p>
        </p:txBody>
      </p:sp>
    </p:spTree>
    <p:extLst>
      <p:ext uri="{BB962C8B-B14F-4D97-AF65-F5344CB8AC3E}">
        <p14:creationId xmlns:p14="http://schemas.microsoft.com/office/powerpoint/2010/main" val="3781694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7F22D9CE-10FE-6F4B-B8F3-82F73C3D9E7E}" type="datetimeFigureOut">
              <a:rPr lang="nl-NL" smtClean="0"/>
              <a:t>21-3-2023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3F6DA86-E374-B541-9C7C-28D5B30D8C59}" type="slidenum">
              <a:rPr lang="nl-NL" smtClean="0"/>
              <a:t>‹nr.›</a:t>
            </a:fld>
            <a:endParaRPr lang="nl-NL"/>
          </a:p>
        </p:txBody>
      </p:sp>
    </p:spTree>
    <p:extLst>
      <p:ext uri="{BB962C8B-B14F-4D97-AF65-F5344CB8AC3E}">
        <p14:creationId xmlns:p14="http://schemas.microsoft.com/office/powerpoint/2010/main" val="2396589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7F22D9CE-10FE-6F4B-B8F3-82F73C3D9E7E}" type="datetimeFigureOut">
              <a:rPr lang="nl-NL" smtClean="0"/>
              <a:t>21-3-2023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33F6DA86-E374-B541-9C7C-28D5B30D8C59}" type="slidenum">
              <a:rPr lang="nl-NL" smtClean="0"/>
              <a:t>‹nr.›</a:t>
            </a:fld>
            <a:endParaRPr lang="nl-NL"/>
          </a:p>
        </p:txBody>
      </p:sp>
    </p:spTree>
    <p:extLst>
      <p:ext uri="{BB962C8B-B14F-4D97-AF65-F5344CB8AC3E}">
        <p14:creationId xmlns:p14="http://schemas.microsoft.com/office/powerpoint/2010/main" val="2353174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datum 2"/>
          <p:cNvSpPr>
            <a:spLocks noGrp="1"/>
          </p:cNvSpPr>
          <p:nvPr>
            <p:ph type="dt" sz="half" idx="10"/>
          </p:nvPr>
        </p:nvSpPr>
        <p:spPr/>
        <p:txBody>
          <a:bodyPr/>
          <a:lstStyle/>
          <a:p>
            <a:fld id="{7F22D9CE-10FE-6F4B-B8F3-82F73C3D9E7E}" type="datetimeFigureOut">
              <a:rPr lang="nl-NL" smtClean="0"/>
              <a:t>21-3-2023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33F6DA86-E374-B541-9C7C-28D5B30D8C59}" type="slidenum">
              <a:rPr lang="nl-NL" smtClean="0"/>
              <a:t>‹nr.›</a:t>
            </a:fld>
            <a:endParaRPr lang="nl-NL"/>
          </a:p>
        </p:txBody>
      </p:sp>
    </p:spTree>
    <p:extLst>
      <p:ext uri="{BB962C8B-B14F-4D97-AF65-F5344CB8AC3E}">
        <p14:creationId xmlns:p14="http://schemas.microsoft.com/office/powerpoint/2010/main" val="102160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F22D9CE-10FE-6F4B-B8F3-82F73C3D9E7E}" type="datetimeFigureOut">
              <a:rPr lang="nl-NL" smtClean="0"/>
              <a:t>21-3-2023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33F6DA86-E374-B541-9C7C-28D5B30D8C59}" type="slidenum">
              <a:rPr lang="nl-NL" smtClean="0"/>
              <a:t>‹nr.›</a:t>
            </a:fld>
            <a:endParaRPr lang="nl-NL"/>
          </a:p>
        </p:txBody>
      </p:sp>
    </p:spTree>
    <p:extLst>
      <p:ext uri="{BB962C8B-B14F-4D97-AF65-F5344CB8AC3E}">
        <p14:creationId xmlns:p14="http://schemas.microsoft.com/office/powerpoint/2010/main" val="1981471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Titelstijl van model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7F22D9CE-10FE-6F4B-B8F3-82F73C3D9E7E}" type="datetimeFigureOut">
              <a:rPr lang="nl-NL" smtClean="0"/>
              <a:t>21-3-2023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3F6DA86-E374-B541-9C7C-28D5B30D8C59}" type="slidenum">
              <a:rPr lang="nl-NL" smtClean="0"/>
              <a:t>‹nr.›</a:t>
            </a:fld>
            <a:endParaRPr lang="nl-NL"/>
          </a:p>
        </p:txBody>
      </p:sp>
    </p:spTree>
    <p:extLst>
      <p:ext uri="{BB962C8B-B14F-4D97-AF65-F5344CB8AC3E}">
        <p14:creationId xmlns:p14="http://schemas.microsoft.com/office/powerpoint/2010/main" val="3740691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7F22D9CE-10FE-6F4B-B8F3-82F73C3D9E7E}" type="datetimeFigureOut">
              <a:rPr lang="nl-NL" smtClean="0"/>
              <a:t>21-3-2023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3F6DA86-E374-B541-9C7C-28D5B30D8C59}" type="slidenum">
              <a:rPr lang="nl-NL" smtClean="0"/>
              <a:t>‹nr.›</a:t>
            </a:fld>
            <a:endParaRPr lang="nl-NL"/>
          </a:p>
        </p:txBody>
      </p:sp>
    </p:spTree>
    <p:extLst>
      <p:ext uri="{BB962C8B-B14F-4D97-AF65-F5344CB8AC3E}">
        <p14:creationId xmlns:p14="http://schemas.microsoft.com/office/powerpoint/2010/main" val="1648809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Titelstijl van model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22D9CE-10FE-6F4B-B8F3-82F73C3D9E7E}" type="datetimeFigureOut">
              <a:rPr lang="nl-NL" smtClean="0"/>
              <a:t>21-3-2023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F6DA86-E374-B541-9C7C-28D5B30D8C59}" type="slidenum">
              <a:rPr lang="nl-NL" smtClean="0"/>
              <a:t>‹nr.›</a:t>
            </a:fld>
            <a:endParaRPr lang="nl-NL"/>
          </a:p>
        </p:txBody>
      </p:sp>
    </p:spTree>
    <p:extLst>
      <p:ext uri="{BB962C8B-B14F-4D97-AF65-F5344CB8AC3E}">
        <p14:creationId xmlns:p14="http://schemas.microsoft.com/office/powerpoint/2010/main" val="3058851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tenderned.nl/cms/nl/voor-ondernemingen/starten-met-tenderned/een-onderneming-registreren-op-tenderned"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nl-NL"/>
          </a:p>
        </p:txBody>
      </p:sp>
      <p:sp>
        <p:nvSpPr>
          <p:cNvPr id="3" name="Subtitel 2"/>
          <p:cNvSpPr>
            <a:spLocks noGrp="1"/>
          </p:cNvSpPr>
          <p:nvPr>
            <p:ph type="subTitle" idx="1"/>
          </p:nvPr>
        </p:nvSpPr>
        <p:spPr/>
        <p:txBody>
          <a:bodyPr/>
          <a:lstStyle/>
          <a:p>
            <a:endParaRPr lang="nl-NL"/>
          </a:p>
        </p:txBody>
      </p:sp>
      <p:pic>
        <p:nvPicPr>
          <p:cNvPr id="4" name="Afbeelding 3" descr="IM Logo in wit vlak 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88077" cy="6858000"/>
          </a:xfrm>
          <a:prstGeom prst="rect">
            <a:avLst/>
          </a:prstGeom>
        </p:spPr>
      </p:pic>
    </p:spTree>
    <p:extLst>
      <p:ext uri="{BB962C8B-B14F-4D97-AF65-F5344CB8AC3E}">
        <p14:creationId xmlns:p14="http://schemas.microsoft.com/office/powerpoint/2010/main" val="2117228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IM Logo volgbld1 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el 1">
            <a:extLst>
              <a:ext uri="{FF2B5EF4-FFF2-40B4-BE49-F238E27FC236}">
                <a16:creationId xmlns:a16="http://schemas.microsoft.com/office/drawing/2014/main" id="{1919B81F-BB62-47A4-AEE2-6A24ACFBAF64}"/>
              </a:ext>
            </a:extLst>
          </p:cNvPr>
          <p:cNvSpPr>
            <a:spLocks noGrp="1"/>
          </p:cNvSpPr>
          <p:nvPr>
            <p:ph type="title"/>
          </p:nvPr>
        </p:nvSpPr>
        <p:spPr>
          <a:xfrm>
            <a:off x="529239" y="413122"/>
            <a:ext cx="7298026" cy="957157"/>
          </a:xfrm>
        </p:spPr>
        <p:txBody>
          <a:bodyPr>
            <a:normAutofit fontScale="90000"/>
          </a:bodyPr>
          <a:lstStyle/>
          <a:p>
            <a:pPr algn="l"/>
            <a:br>
              <a:rPr lang="nl-NL" sz="3600" strike="noStrike" dirty="0">
                <a:effectLst/>
              </a:rPr>
            </a:br>
            <a:br>
              <a:rPr lang="nl-NL" sz="3600" dirty="0">
                <a:effectLst/>
              </a:rPr>
            </a:br>
            <a:endParaRPr lang="nl-NL" sz="3600" dirty="0">
              <a:cs typeface="Geogrotesque Regular"/>
            </a:endParaRPr>
          </a:p>
        </p:txBody>
      </p:sp>
      <p:sp>
        <p:nvSpPr>
          <p:cNvPr id="2" name="Tekstvak 1">
            <a:extLst>
              <a:ext uri="{FF2B5EF4-FFF2-40B4-BE49-F238E27FC236}">
                <a16:creationId xmlns:a16="http://schemas.microsoft.com/office/drawing/2014/main" id="{4E32894C-C8F7-2230-E6D0-14188161089D}"/>
              </a:ext>
            </a:extLst>
          </p:cNvPr>
          <p:cNvSpPr txBox="1"/>
          <p:nvPr/>
        </p:nvSpPr>
        <p:spPr>
          <a:xfrm>
            <a:off x="385358" y="751676"/>
            <a:ext cx="7298026" cy="584775"/>
          </a:xfrm>
          <a:prstGeom prst="rect">
            <a:avLst/>
          </a:prstGeom>
          <a:noFill/>
        </p:spPr>
        <p:txBody>
          <a:bodyPr wrap="square" rtlCol="0">
            <a:spAutoFit/>
          </a:bodyPr>
          <a:lstStyle/>
          <a:p>
            <a:r>
              <a:rPr lang="nl-NL" sz="3200" b="0" i="0" dirty="0">
                <a:effectLst/>
                <a:latin typeface="+mj-lt"/>
              </a:rPr>
              <a:t>UEA</a:t>
            </a:r>
            <a:endParaRPr lang="nl-NL" sz="3200" dirty="0">
              <a:latin typeface="+mj-lt"/>
            </a:endParaRPr>
          </a:p>
        </p:txBody>
      </p:sp>
      <p:graphicFrame>
        <p:nvGraphicFramePr>
          <p:cNvPr id="4" name="Object 3">
            <a:extLst>
              <a:ext uri="{FF2B5EF4-FFF2-40B4-BE49-F238E27FC236}">
                <a16:creationId xmlns:a16="http://schemas.microsoft.com/office/drawing/2014/main" id="{7CE4DF96-E69E-5FD2-435C-EF11FFFC5303}"/>
              </a:ext>
            </a:extLst>
          </p:cNvPr>
          <p:cNvGraphicFramePr>
            <a:graphicFrameLocks noChangeAspect="1"/>
          </p:cNvGraphicFramePr>
          <p:nvPr>
            <p:extLst>
              <p:ext uri="{D42A27DB-BD31-4B8C-83A1-F6EECF244321}">
                <p14:modId xmlns:p14="http://schemas.microsoft.com/office/powerpoint/2010/main" val="3598334933"/>
              </p:ext>
            </p:extLst>
          </p:nvPr>
        </p:nvGraphicFramePr>
        <p:xfrm>
          <a:off x="4362450" y="1575707"/>
          <a:ext cx="4533900" cy="4316412"/>
        </p:xfrm>
        <a:graphic>
          <a:graphicData uri="http://schemas.openxmlformats.org/presentationml/2006/ole">
            <mc:AlternateContent xmlns:mc="http://schemas.openxmlformats.org/markup-compatibility/2006">
              <mc:Choice xmlns:v="urn:schemas-microsoft-com:vml" Requires="v">
                <p:oleObj name="Acrobat Document" r:id="rId3" imgW="4533723" imgH="6415694" progId="Acrobat.Document.DC">
                  <p:embed/>
                </p:oleObj>
              </mc:Choice>
              <mc:Fallback>
                <p:oleObj name="Acrobat Document" r:id="rId3" imgW="4533723" imgH="6415694" progId="Acrobat.Document.DC">
                  <p:embed/>
                  <p:pic>
                    <p:nvPicPr>
                      <p:cNvPr id="4" name="Object 3">
                        <a:extLst>
                          <a:ext uri="{FF2B5EF4-FFF2-40B4-BE49-F238E27FC236}">
                            <a16:creationId xmlns:a16="http://schemas.microsoft.com/office/drawing/2014/main" id="{7CE4DF96-E69E-5FD2-435C-EF11FFFC5303}"/>
                          </a:ext>
                        </a:extLst>
                      </p:cNvPr>
                      <p:cNvPicPr/>
                      <p:nvPr/>
                    </p:nvPicPr>
                    <p:blipFill>
                      <a:blip r:embed="rId4"/>
                      <a:stretch>
                        <a:fillRect/>
                      </a:stretch>
                    </p:blipFill>
                    <p:spPr>
                      <a:xfrm>
                        <a:off x="4362450" y="1575707"/>
                        <a:ext cx="4533900" cy="4316412"/>
                      </a:xfrm>
                      <a:prstGeom prst="rect">
                        <a:avLst/>
                      </a:prstGeom>
                    </p:spPr>
                  </p:pic>
                </p:oleObj>
              </mc:Fallback>
            </mc:AlternateContent>
          </a:graphicData>
        </a:graphic>
      </p:graphicFrame>
      <p:sp>
        <p:nvSpPr>
          <p:cNvPr id="3" name="Tekstvak 2">
            <a:extLst>
              <a:ext uri="{FF2B5EF4-FFF2-40B4-BE49-F238E27FC236}">
                <a16:creationId xmlns:a16="http://schemas.microsoft.com/office/drawing/2014/main" id="{B6B8E4BF-D534-0170-84EC-472C02F85226}"/>
              </a:ext>
            </a:extLst>
          </p:cNvPr>
          <p:cNvSpPr txBox="1"/>
          <p:nvPr/>
        </p:nvSpPr>
        <p:spPr>
          <a:xfrm>
            <a:off x="385358" y="1575707"/>
            <a:ext cx="3614057" cy="3939540"/>
          </a:xfrm>
          <a:prstGeom prst="rect">
            <a:avLst/>
          </a:prstGeom>
          <a:noFill/>
        </p:spPr>
        <p:txBody>
          <a:bodyPr wrap="square" rtlCol="0">
            <a:spAutoFit/>
          </a:bodyPr>
          <a:lstStyle/>
          <a:p>
            <a:br>
              <a:rPr lang="nl-NL" sz="1600" b="0" i="0" dirty="0">
                <a:effectLst/>
                <a:latin typeface="+mn-lt"/>
              </a:rPr>
            </a:br>
            <a:r>
              <a:rPr lang="nl-NL" sz="1800" b="0" i="0" dirty="0">
                <a:effectLst/>
                <a:latin typeface="+mn-lt"/>
              </a:rPr>
              <a:t>De ondernemer verklaart in het Uniform Europees Aanbestedingsdocument onder meer:</a:t>
            </a:r>
          </a:p>
          <a:p>
            <a:endParaRPr lang="nl-NL" sz="1800" b="0" i="0" dirty="0">
              <a:effectLst/>
              <a:latin typeface="+mn-lt"/>
            </a:endParaRPr>
          </a:p>
          <a:p>
            <a:pPr marL="285750" indent="-285750">
              <a:buFont typeface="Arial" panose="020B0604020202020204" pitchFamily="34" charset="0"/>
              <a:buChar char="•"/>
            </a:pPr>
            <a:r>
              <a:rPr lang="nl-NL" sz="1800" b="0" i="0" dirty="0">
                <a:effectLst/>
                <a:latin typeface="+mn-lt"/>
              </a:rPr>
              <a:t>dat de gestelde uitsluitingsgronden op hem niet van toepassing zijn</a:t>
            </a:r>
          </a:p>
          <a:p>
            <a:pPr marL="285750" indent="-285750">
              <a:buFont typeface="Arial" panose="020B0604020202020204" pitchFamily="34" charset="0"/>
              <a:buChar char="•"/>
            </a:pPr>
            <a:r>
              <a:rPr lang="nl-NL" sz="1800" b="0" i="0" dirty="0">
                <a:effectLst/>
                <a:latin typeface="+mn-lt"/>
              </a:rPr>
              <a:t>dat hij voldoet aan de gestelde geschiktheidseisen,</a:t>
            </a:r>
          </a:p>
          <a:p>
            <a:pPr marL="285750" indent="-285750">
              <a:buFont typeface="Arial" panose="020B0604020202020204" pitchFamily="34" charset="0"/>
              <a:buChar char="•"/>
            </a:pPr>
            <a:r>
              <a:rPr lang="nl-NL" sz="1800" b="0" i="0" dirty="0">
                <a:effectLst/>
                <a:latin typeface="+mn-lt"/>
              </a:rPr>
              <a:t>dat hij voldoet of zal voldoen aan de technische specificaties en de uitvoeringsvoorwaarden</a:t>
            </a:r>
            <a:endParaRPr lang="nl-NL" dirty="0"/>
          </a:p>
        </p:txBody>
      </p:sp>
    </p:spTree>
    <p:extLst>
      <p:ext uri="{BB962C8B-B14F-4D97-AF65-F5344CB8AC3E}">
        <p14:creationId xmlns:p14="http://schemas.microsoft.com/office/powerpoint/2010/main" val="2779280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IM Logo volgbld1 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el 1">
            <a:extLst>
              <a:ext uri="{FF2B5EF4-FFF2-40B4-BE49-F238E27FC236}">
                <a16:creationId xmlns:a16="http://schemas.microsoft.com/office/drawing/2014/main" id="{1919B81F-BB62-47A4-AEE2-6A24ACFBAF64}"/>
              </a:ext>
            </a:extLst>
          </p:cNvPr>
          <p:cNvSpPr>
            <a:spLocks noGrp="1"/>
          </p:cNvSpPr>
          <p:nvPr>
            <p:ph type="title"/>
          </p:nvPr>
        </p:nvSpPr>
        <p:spPr>
          <a:xfrm>
            <a:off x="529239" y="413122"/>
            <a:ext cx="7298026" cy="957157"/>
          </a:xfrm>
        </p:spPr>
        <p:txBody>
          <a:bodyPr>
            <a:normAutofit fontScale="90000"/>
          </a:bodyPr>
          <a:lstStyle/>
          <a:p>
            <a:pPr algn="l"/>
            <a:br>
              <a:rPr lang="nl-NL" sz="3600" strike="noStrike" dirty="0">
                <a:effectLst/>
              </a:rPr>
            </a:br>
            <a:br>
              <a:rPr lang="nl-NL" sz="3600" dirty="0">
                <a:effectLst/>
              </a:rPr>
            </a:br>
            <a:endParaRPr lang="nl-NL" sz="3600" dirty="0">
              <a:cs typeface="Geogrotesque Regular"/>
            </a:endParaRPr>
          </a:p>
        </p:txBody>
      </p:sp>
      <p:sp>
        <p:nvSpPr>
          <p:cNvPr id="2" name="Tekstvak 1">
            <a:extLst>
              <a:ext uri="{FF2B5EF4-FFF2-40B4-BE49-F238E27FC236}">
                <a16:creationId xmlns:a16="http://schemas.microsoft.com/office/drawing/2014/main" id="{4E32894C-C8F7-2230-E6D0-14188161089D}"/>
              </a:ext>
            </a:extLst>
          </p:cNvPr>
          <p:cNvSpPr txBox="1"/>
          <p:nvPr/>
        </p:nvSpPr>
        <p:spPr>
          <a:xfrm>
            <a:off x="385358" y="751676"/>
            <a:ext cx="7298026" cy="584775"/>
          </a:xfrm>
          <a:prstGeom prst="rect">
            <a:avLst/>
          </a:prstGeom>
          <a:noFill/>
        </p:spPr>
        <p:txBody>
          <a:bodyPr wrap="square" rtlCol="0">
            <a:spAutoFit/>
          </a:bodyPr>
          <a:lstStyle/>
          <a:p>
            <a:r>
              <a:rPr lang="nl-NL" sz="3200" dirty="0">
                <a:latin typeface="+mj-lt"/>
              </a:rPr>
              <a:t>Overige bewijsstukken</a:t>
            </a:r>
          </a:p>
        </p:txBody>
      </p:sp>
      <p:sp>
        <p:nvSpPr>
          <p:cNvPr id="3" name="Tekstvak 2">
            <a:extLst>
              <a:ext uri="{FF2B5EF4-FFF2-40B4-BE49-F238E27FC236}">
                <a16:creationId xmlns:a16="http://schemas.microsoft.com/office/drawing/2014/main" id="{B6B8E4BF-D534-0170-84EC-472C02F85226}"/>
              </a:ext>
            </a:extLst>
          </p:cNvPr>
          <p:cNvSpPr txBox="1"/>
          <p:nvPr/>
        </p:nvSpPr>
        <p:spPr>
          <a:xfrm>
            <a:off x="385358" y="1575707"/>
            <a:ext cx="7974871" cy="8094524"/>
          </a:xfrm>
          <a:prstGeom prst="rect">
            <a:avLst/>
          </a:prstGeom>
          <a:noFill/>
        </p:spPr>
        <p:txBody>
          <a:bodyPr wrap="square" rtlCol="0">
            <a:spAutoFit/>
          </a:bodyPr>
          <a:lstStyle/>
          <a:p>
            <a:r>
              <a:rPr lang="nl-NL" sz="1400" dirty="0">
                <a:effectLst/>
                <a:latin typeface="Calibri" panose="020F0502020204030204" pitchFamily="34" charset="0"/>
                <a:ea typeface="MS Mincho" panose="02020609040205080304" pitchFamily="49" charset="-128"/>
                <a:cs typeface="Calibri" panose="020F0502020204030204" pitchFamily="34" charset="0"/>
              </a:rPr>
              <a:t>Binnen 10 kalenderdagen na het communiceren van het gunningsbesluit overlegt de winnende inschrijver de volgende bewijsstukken:</a:t>
            </a:r>
          </a:p>
          <a:p>
            <a:endParaRPr lang="nl-NL" sz="1400" dirty="0">
              <a:latin typeface="Calibri" panose="020F0502020204030204" pitchFamily="34" charset="0"/>
              <a:ea typeface="MS Mincho" panose="02020609040205080304" pitchFamily="49" charset="-128"/>
              <a:cs typeface="Calibri" panose="020F0502020204030204" pitchFamily="34" charset="0"/>
            </a:endParaRPr>
          </a:p>
          <a:p>
            <a:pPr marL="285750" indent="-285750">
              <a:buFont typeface="Arial" panose="020B0604020202020204" pitchFamily="34" charset="0"/>
              <a:buChar char="•"/>
            </a:pPr>
            <a:r>
              <a:rPr lang="nl-NL" sz="1400" kern="150" dirty="0">
                <a:effectLst/>
                <a:latin typeface="Calibri" panose="020F0502020204030204" pitchFamily="34" charset="0"/>
                <a:ea typeface="MS Mincho" panose="02020609040205080304" pitchFamily="49" charset="-128"/>
                <a:cs typeface="Calibri" panose="020F0502020204030204" pitchFamily="34" charset="0"/>
              </a:rPr>
              <a:t>Een </a:t>
            </a:r>
            <a:r>
              <a:rPr lang="nl-NL" sz="1400" b="1" kern="150" dirty="0">
                <a:effectLst/>
                <a:latin typeface="Calibri" panose="020F0502020204030204" pitchFamily="34" charset="0"/>
                <a:ea typeface="MS Mincho" panose="02020609040205080304" pitchFamily="49" charset="-128"/>
                <a:cs typeface="Calibri" panose="020F0502020204030204" pitchFamily="34" charset="0"/>
              </a:rPr>
              <a:t>uittreksel van inschrijving bij de Kamer van Koophandel </a:t>
            </a:r>
            <a:r>
              <a:rPr lang="nl-NL" sz="1400" kern="150" dirty="0">
                <a:effectLst/>
                <a:latin typeface="Calibri" panose="020F0502020204030204" pitchFamily="34" charset="0"/>
                <a:ea typeface="MS Mincho" panose="02020609040205080304" pitchFamily="49" charset="-128"/>
                <a:cs typeface="Calibri" panose="020F0502020204030204" pitchFamily="34" charset="0"/>
              </a:rPr>
              <a:t>die op het moment van inschrijven niet ouder is dan zes maanden. </a:t>
            </a:r>
          </a:p>
          <a:p>
            <a:pPr marL="285750" indent="-285750">
              <a:buFont typeface="Arial" panose="020B0604020202020204" pitchFamily="34" charset="0"/>
              <a:buChar char="•"/>
            </a:pPr>
            <a:r>
              <a:rPr lang="nl-NL" sz="1400" kern="150" dirty="0">
                <a:effectLst/>
                <a:latin typeface="Calibri" panose="020F0502020204030204" pitchFamily="34" charset="0"/>
                <a:ea typeface="MS Mincho" panose="02020609040205080304" pitchFamily="49" charset="-128"/>
                <a:cs typeface="Calibri" panose="020F0502020204030204" pitchFamily="34" charset="0"/>
              </a:rPr>
              <a:t>Een </a:t>
            </a:r>
            <a:r>
              <a:rPr lang="nl-NL" sz="1400" b="1" kern="150" dirty="0">
                <a:effectLst/>
                <a:latin typeface="Calibri" panose="020F0502020204030204" pitchFamily="34" charset="0"/>
                <a:ea typeface="MS Mincho" panose="02020609040205080304" pitchFamily="49" charset="-128"/>
                <a:cs typeface="Calibri" panose="020F0502020204030204" pitchFamily="34" charset="0"/>
              </a:rPr>
              <a:t>gedragsverklaring aanbesteden </a:t>
            </a:r>
            <a:r>
              <a:rPr lang="nl-NL" sz="1400" kern="150" dirty="0">
                <a:effectLst/>
                <a:latin typeface="Calibri" panose="020F0502020204030204" pitchFamily="34" charset="0"/>
                <a:ea typeface="MS Mincho" panose="02020609040205080304" pitchFamily="49" charset="-128"/>
                <a:cs typeface="Calibri" panose="020F0502020204030204" pitchFamily="34" charset="0"/>
              </a:rPr>
              <a:t>die op het moment van inschrijven maximaal twee jaar oud is. </a:t>
            </a:r>
          </a:p>
          <a:p>
            <a:r>
              <a:rPr lang="nl-NL" sz="1400" kern="150" dirty="0">
                <a:effectLst/>
                <a:latin typeface="Calibri" panose="020F0502020204030204" pitchFamily="34" charset="0"/>
                <a:ea typeface="MS Mincho" panose="02020609040205080304" pitchFamily="49" charset="-128"/>
                <a:cs typeface="Calibri" panose="020F0502020204030204" pitchFamily="34" charset="0"/>
              </a:rPr>
              <a:t>	LET OP: houdt u er rekening mee dat het aanvragen van de gedragsverklaring 	tot acht weken in beslag kan nemen. </a:t>
            </a:r>
          </a:p>
          <a:p>
            <a:pPr marL="285750" indent="-285750">
              <a:buFont typeface="Arial" panose="020B0604020202020204" pitchFamily="34" charset="0"/>
              <a:buChar char="•"/>
            </a:pPr>
            <a:r>
              <a:rPr lang="nl-NL" sz="1400" dirty="0">
                <a:effectLst/>
                <a:latin typeface="Calibri" panose="020F0502020204030204" pitchFamily="34" charset="0"/>
                <a:ea typeface="MS Mincho" panose="02020609040205080304" pitchFamily="49" charset="-128"/>
              </a:rPr>
              <a:t>Een </a:t>
            </a:r>
            <a:r>
              <a:rPr lang="nl-NL" sz="1400" b="1" dirty="0">
                <a:effectLst/>
                <a:latin typeface="Calibri" panose="020F0502020204030204" pitchFamily="34" charset="0"/>
                <a:ea typeface="MS Mincho" panose="02020609040205080304" pitchFamily="49" charset="-128"/>
              </a:rPr>
              <a:t>verklaring van de Belastingdienst </a:t>
            </a:r>
            <a:r>
              <a:rPr lang="nl-NL" sz="1400" dirty="0">
                <a:effectLst/>
                <a:latin typeface="Calibri" panose="020F0502020204030204" pitchFamily="34" charset="0"/>
                <a:ea typeface="MS Mincho" panose="02020609040205080304" pitchFamily="49" charset="-128"/>
              </a:rPr>
              <a:t>die op het moment van inschrijven niet ouder is dan zes maanden en waarin staat dat de uitsluitingsgrond inzake het niet voldoen van betaling van belastingen en sociale verzekeringspremies. </a:t>
            </a:r>
          </a:p>
          <a:p>
            <a:r>
              <a:rPr lang="nl-NL" sz="1400" kern="150" dirty="0">
                <a:latin typeface="Calibri" panose="020F0502020204030204" pitchFamily="34" charset="0"/>
                <a:ea typeface="MS Mincho" panose="02020609040205080304" pitchFamily="49" charset="-128"/>
                <a:cs typeface="Calibri" panose="020F0502020204030204" pitchFamily="34" charset="0"/>
              </a:rPr>
              <a:t>	</a:t>
            </a:r>
            <a:r>
              <a:rPr lang="nl-NL" sz="1400" kern="150" dirty="0">
                <a:effectLst/>
                <a:latin typeface="Calibri" panose="020F0502020204030204" pitchFamily="34" charset="0"/>
                <a:ea typeface="MS Mincho" panose="02020609040205080304" pitchFamily="49" charset="-128"/>
                <a:cs typeface="Calibri" panose="020F0502020204030204" pitchFamily="34" charset="0"/>
              </a:rPr>
              <a:t>LET OP: Dit dient de volgende verklaring te zijn: Verklaring betalingsgedrag 	belastingen en sociale premies. Hiervoor doet u bij uw eigen belastingkantoor 	de aanvraag voor "de verklaring betalingsgedrag nakoming fiscale 	verplichtingen".</a:t>
            </a:r>
          </a:p>
          <a:p>
            <a:pPr marL="285750" indent="-285750">
              <a:buFont typeface="Arial" panose="020B0604020202020204" pitchFamily="34" charset="0"/>
              <a:buChar char="•"/>
            </a:pPr>
            <a:r>
              <a:rPr lang="nl-NL" sz="1400" kern="150" dirty="0">
                <a:effectLst/>
                <a:latin typeface="Calibri" panose="020F0502020204030204" pitchFamily="34" charset="0"/>
                <a:ea typeface="MS Mincho" panose="02020609040205080304" pitchFamily="49" charset="-128"/>
                <a:cs typeface="Calibri" panose="020F0502020204030204" pitchFamily="34" charset="0"/>
              </a:rPr>
              <a:t>Een </a:t>
            </a:r>
            <a:r>
              <a:rPr lang="nl-NL" sz="1400" b="1" kern="150" dirty="0">
                <a:effectLst/>
                <a:latin typeface="Calibri" panose="020F0502020204030204" pitchFamily="34" charset="0"/>
                <a:ea typeface="MS Mincho" panose="02020609040205080304" pitchFamily="49" charset="-128"/>
                <a:cs typeface="Calibri" panose="020F0502020204030204" pitchFamily="34" charset="0"/>
              </a:rPr>
              <a:t>referentiebeschrijving</a:t>
            </a:r>
            <a:r>
              <a:rPr lang="nl-NL" sz="1400" kern="150" dirty="0">
                <a:effectLst/>
                <a:latin typeface="Calibri" panose="020F0502020204030204" pitchFamily="34" charset="0"/>
                <a:ea typeface="MS Mincho" panose="02020609040205080304" pitchFamily="49" charset="-128"/>
                <a:cs typeface="Calibri" panose="020F0502020204030204" pitchFamily="34" charset="0"/>
              </a:rPr>
              <a:t> die, naar oordeel van opdrachtgever, onomstotelijk aantoont dat inschrijver beschikt over de vereiste kerncompetentie(s). De referentie mag niet ouder zijn dan drie jaar op het moment van inschrijven. Per competentie dient er één referentie te worden ingediend. Meerdere competenties mogen ook in één referentie worden voldaan, mits duidelijk en ondubbelzinnig beschreven. Meerdere referenties mogen niet gecombineerd worden om aan één competentie te voldoen.</a:t>
            </a:r>
          </a:p>
          <a:p>
            <a:pPr marL="285750" indent="-285750">
              <a:buFont typeface="Arial" panose="020B0604020202020204" pitchFamily="34" charset="0"/>
              <a:buChar char="•"/>
            </a:pPr>
            <a:r>
              <a:rPr lang="nl-NL" sz="1400" kern="150" dirty="0">
                <a:effectLst/>
                <a:latin typeface="Calibri" panose="020F0502020204030204" pitchFamily="34" charset="0"/>
                <a:ea typeface="MS Mincho" panose="02020609040205080304" pitchFamily="49" charset="-128"/>
                <a:cs typeface="Calibri" panose="020F0502020204030204" pitchFamily="34" charset="0"/>
              </a:rPr>
              <a:t>Een </a:t>
            </a:r>
            <a:r>
              <a:rPr lang="nl-NL" sz="1400" b="1" kern="150" dirty="0">
                <a:effectLst/>
                <a:latin typeface="Calibri" panose="020F0502020204030204" pitchFamily="34" charset="0"/>
                <a:ea typeface="MS Mincho" panose="02020609040205080304" pitchFamily="49" charset="-128"/>
                <a:cs typeface="Calibri" panose="020F0502020204030204" pitchFamily="34" charset="0"/>
              </a:rPr>
              <a:t>kopie van een geldige verzekeringspolis</a:t>
            </a:r>
            <a:r>
              <a:rPr lang="nl-NL" sz="1400" kern="150" dirty="0">
                <a:effectLst/>
                <a:latin typeface="Calibri" panose="020F0502020204030204" pitchFamily="34" charset="0"/>
                <a:ea typeface="MS Mincho" panose="02020609040205080304" pitchFamily="49" charset="-128"/>
                <a:cs typeface="Calibri" panose="020F0502020204030204" pitchFamily="34" charset="0"/>
              </a:rPr>
              <a:t> of een </a:t>
            </a:r>
            <a:r>
              <a:rPr lang="nl-NL" sz="1400" b="1" kern="150" dirty="0">
                <a:effectLst/>
                <a:latin typeface="Calibri" panose="020F0502020204030204" pitchFamily="34" charset="0"/>
                <a:ea typeface="MS Mincho" panose="02020609040205080304" pitchFamily="49" charset="-128"/>
                <a:cs typeface="Calibri" panose="020F0502020204030204" pitchFamily="34" charset="0"/>
              </a:rPr>
              <a:t>verklaring van verzekeraar </a:t>
            </a:r>
            <a:r>
              <a:rPr lang="nl-NL" sz="1400" kern="150" dirty="0">
                <a:effectLst/>
                <a:latin typeface="Calibri" panose="020F0502020204030204" pitchFamily="34" charset="0"/>
                <a:ea typeface="MS Mincho" panose="02020609040205080304" pitchFamily="49" charset="-128"/>
                <a:cs typeface="Calibri" panose="020F0502020204030204" pitchFamily="34" charset="0"/>
              </a:rPr>
              <a:t>waaruit blijkt dat inschrijver ten tijde van de inschrijving minimaal verzekerd is voor het in dit document genoemde bedrag ten behoeve van de bedrijfsaansprakelijkheid.  </a:t>
            </a:r>
          </a:p>
          <a:p>
            <a:pPr marL="285750" indent="-285750">
              <a:buFont typeface="Arial" panose="020B0604020202020204" pitchFamily="34" charset="0"/>
              <a:buChar char="•"/>
            </a:pPr>
            <a:endParaRPr lang="nl-NL" sz="1800" kern="150" dirty="0">
              <a:effectLst/>
              <a:latin typeface="Calibri" panose="020F0502020204030204" pitchFamily="34" charset="0"/>
              <a:ea typeface="MS Mincho" panose="02020609040205080304" pitchFamily="49" charset="-128"/>
              <a:cs typeface="Calibri" panose="020F0502020204030204" pitchFamily="34" charset="0"/>
            </a:endParaRPr>
          </a:p>
          <a:p>
            <a:pPr marL="285750" indent="-285750">
              <a:buFont typeface="Arial" panose="020B0604020202020204" pitchFamily="34" charset="0"/>
              <a:buChar char="•"/>
            </a:pPr>
            <a:endParaRPr lang="nl-NL" sz="1800" kern="150" dirty="0">
              <a:effectLst/>
              <a:latin typeface="Calibri" panose="020F0502020204030204" pitchFamily="34" charset="0"/>
              <a:ea typeface="MS Mincho" panose="02020609040205080304" pitchFamily="49" charset="-128"/>
              <a:cs typeface="Calibri" panose="020F0502020204030204" pitchFamily="34" charset="0"/>
            </a:endParaRPr>
          </a:p>
          <a:p>
            <a:pPr marL="285750" indent="-285750">
              <a:buFont typeface="Arial" panose="020B0604020202020204" pitchFamily="34" charset="0"/>
              <a:buChar char="•"/>
            </a:pPr>
            <a:endParaRPr lang="nl-NL" sz="1800" dirty="0">
              <a:effectLst/>
              <a:latin typeface="Calibri" panose="020F0502020204030204" pitchFamily="34" charset="0"/>
              <a:ea typeface="MS Mincho" panose="02020609040205080304" pitchFamily="49" charset="-128"/>
              <a:cs typeface="Calibri" panose="020F0502020204030204" pitchFamily="34" charset="0"/>
            </a:endParaRPr>
          </a:p>
          <a:p>
            <a:endParaRPr lang="nl-NL" dirty="0">
              <a:latin typeface="Calibri" panose="020F0502020204030204" pitchFamily="34" charset="0"/>
              <a:ea typeface="MS Mincho" panose="02020609040205080304" pitchFamily="49" charset="-128"/>
              <a:cs typeface="Calibri" panose="020F0502020204030204" pitchFamily="34" charset="0"/>
            </a:endParaRPr>
          </a:p>
          <a:p>
            <a:endParaRPr lang="nl-NL" sz="1800" dirty="0">
              <a:effectLst/>
              <a:latin typeface="Calibri" panose="020F0502020204030204" pitchFamily="34" charset="0"/>
              <a:ea typeface="MS Mincho" panose="02020609040205080304" pitchFamily="49" charset="-128"/>
              <a:cs typeface="Calibri" panose="020F0502020204030204" pitchFamily="34" charset="0"/>
            </a:endParaRPr>
          </a:p>
          <a:p>
            <a:endParaRPr lang="nl-NL" dirty="0">
              <a:latin typeface="Calibri" panose="020F0502020204030204" pitchFamily="34" charset="0"/>
              <a:ea typeface="MS Mincho" panose="02020609040205080304" pitchFamily="49" charset="-128"/>
              <a:cs typeface="Calibri" panose="020F0502020204030204" pitchFamily="34" charset="0"/>
            </a:endParaRPr>
          </a:p>
          <a:p>
            <a:endParaRPr lang="nl-NL" sz="1800" dirty="0">
              <a:effectLst/>
              <a:latin typeface="Calibri" panose="020F0502020204030204" pitchFamily="34" charset="0"/>
              <a:ea typeface="MS Mincho" panose="02020609040205080304" pitchFamily="49" charset="-128"/>
              <a:cs typeface="Calibri" panose="020F0502020204030204" pitchFamily="34" charset="0"/>
            </a:endParaRPr>
          </a:p>
          <a:p>
            <a:endParaRPr lang="nl-NL" dirty="0">
              <a:latin typeface="Calibri" panose="020F0502020204030204" pitchFamily="34" charset="0"/>
              <a:ea typeface="MS Mincho" panose="02020609040205080304" pitchFamily="49" charset="-128"/>
              <a:cs typeface="Calibri" panose="020F0502020204030204" pitchFamily="34" charset="0"/>
            </a:endParaRPr>
          </a:p>
          <a:p>
            <a:endParaRPr lang="nl-NL" sz="1800" dirty="0">
              <a:effectLst/>
              <a:latin typeface="Calibri" panose="020F0502020204030204" pitchFamily="34" charset="0"/>
              <a:ea typeface="MS Mincho" panose="02020609040205080304" pitchFamily="49" charset="-128"/>
              <a:cs typeface="Calibri" panose="020F0502020204030204" pitchFamily="34" charset="0"/>
            </a:endParaRPr>
          </a:p>
          <a:p>
            <a:endParaRPr lang="nl-NL" dirty="0">
              <a:latin typeface="Calibri" panose="020F0502020204030204" pitchFamily="34" charset="0"/>
              <a:ea typeface="MS Mincho" panose="02020609040205080304" pitchFamily="49" charset="-128"/>
              <a:cs typeface="Calibri" panose="020F0502020204030204" pitchFamily="34" charset="0"/>
            </a:endParaRPr>
          </a:p>
          <a:p>
            <a:endParaRPr lang="nl-NL" sz="1800" dirty="0">
              <a:effectLst/>
              <a:latin typeface="Calibri" panose="020F0502020204030204" pitchFamily="34" charset="0"/>
              <a:ea typeface="MS Mincho" panose="02020609040205080304" pitchFamily="49" charset="-128"/>
              <a:cs typeface="Calibri" panose="020F0502020204030204" pitchFamily="34" charset="0"/>
            </a:endParaRPr>
          </a:p>
        </p:txBody>
      </p:sp>
    </p:spTree>
    <p:extLst>
      <p:ext uri="{BB962C8B-B14F-4D97-AF65-F5344CB8AC3E}">
        <p14:creationId xmlns:p14="http://schemas.microsoft.com/office/powerpoint/2010/main" val="3441129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IM Logo volgbld1 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el 1">
            <a:extLst>
              <a:ext uri="{FF2B5EF4-FFF2-40B4-BE49-F238E27FC236}">
                <a16:creationId xmlns:a16="http://schemas.microsoft.com/office/drawing/2014/main" id="{1919B81F-BB62-47A4-AEE2-6A24ACFBAF64}"/>
              </a:ext>
            </a:extLst>
          </p:cNvPr>
          <p:cNvSpPr>
            <a:spLocks noGrp="1"/>
          </p:cNvSpPr>
          <p:nvPr>
            <p:ph type="title"/>
          </p:nvPr>
        </p:nvSpPr>
        <p:spPr>
          <a:xfrm>
            <a:off x="529239" y="413122"/>
            <a:ext cx="7298026" cy="957157"/>
          </a:xfrm>
        </p:spPr>
        <p:txBody>
          <a:bodyPr>
            <a:normAutofit fontScale="90000"/>
          </a:bodyPr>
          <a:lstStyle/>
          <a:p>
            <a:pPr algn="l"/>
            <a:br>
              <a:rPr lang="nl-NL" sz="3600" strike="noStrike" dirty="0">
                <a:effectLst/>
              </a:rPr>
            </a:br>
            <a:br>
              <a:rPr lang="nl-NL" sz="3600" dirty="0">
                <a:effectLst/>
              </a:rPr>
            </a:br>
            <a:endParaRPr lang="nl-NL" sz="3600" dirty="0">
              <a:cs typeface="Geogrotesque Regular"/>
            </a:endParaRPr>
          </a:p>
        </p:txBody>
      </p:sp>
      <p:sp>
        <p:nvSpPr>
          <p:cNvPr id="6" name="Tekstvak 5">
            <a:extLst>
              <a:ext uri="{FF2B5EF4-FFF2-40B4-BE49-F238E27FC236}">
                <a16:creationId xmlns:a16="http://schemas.microsoft.com/office/drawing/2014/main" id="{CC43E12D-49C0-FF2B-ACA9-18B8114AC6A8}"/>
              </a:ext>
            </a:extLst>
          </p:cNvPr>
          <p:cNvSpPr txBox="1"/>
          <p:nvPr/>
        </p:nvSpPr>
        <p:spPr>
          <a:xfrm flipH="1">
            <a:off x="385358" y="797842"/>
            <a:ext cx="6164732" cy="646331"/>
          </a:xfrm>
          <a:prstGeom prst="rect">
            <a:avLst/>
          </a:prstGeom>
          <a:noFill/>
        </p:spPr>
        <p:txBody>
          <a:bodyPr wrap="square" rtlCol="0">
            <a:spAutoFit/>
          </a:bodyPr>
          <a:lstStyle/>
          <a:p>
            <a:r>
              <a:rPr lang="nl-NL" sz="3600" dirty="0"/>
              <a:t>Wacht de gunning af</a:t>
            </a:r>
          </a:p>
        </p:txBody>
      </p:sp>
      <p:sp>
        <p:nvSpPr>
          <p:cNvPr id="4" name="Tekstvak 3">
            <a:extLst>
              <a:ext uri="{FF2B5EF4-FFF2-40B4-BE49-F238E27FC236}">
                <a16:creationId xmlns:a16="http://schemas.microsoft.com/office/drawing/2014/main" id="{DCBAC50C-B8A9-41D2-1598-C2650DAB0129}"/>
              </a:ext>
            </a:extLst>
          </p:cNvPr>
          <p:cNvSpPr txBox="1"/>
          <p:nvPr/>
        </p:nvSpPr>
        <p:spPr>
          <a:xfrm>
            <a:off x="385358" y="1643564"/>
            <a:ext cx="7585788" cy="4708981"/>
          </a:xfrm>
          <a:prstGeom prst="rect">
            <a:avLst/>
          </a:prstGeom>
          <a:noFill/>
        </p:spPr>
        <p:txBody>
          <a:bodyPr wrap="square" rtlCol="0">
            <a:spAutoFit/>
          </a:bodyPr>
          <a:lstStyle/>
          <a:p>
            <a:pPr algn="l" fontAlgn="auto"/>
            <a:r>
              <a:rPr lang="nl-NL" sz="2000" i="0" dirty="0">
                <a:effectLst/>
              </a:rPr>
              <a:t>Na de sluitingsdatum voor inschrijvingen kiest de opdrachtgever het bedrijf dat de opdracht krijgt. Dit heet gunnen. De opdrachtgever moet de gunning melden aan alle inschrijvers. Dit gebeurt via een mededeling van de gunningsbeslissing.</a:t>
            </a:r>
          </a:p>
          <a:p>
            <a:pPr algn="l" fontAlgn="auto"/>
            <a:endParaRPr lang="nl-NL" sz="2000" i="0" dirty="0">
              <a:effectLst/>
            </a:endParaRPr>
          </a:p>
          <a:p>
            <a:pPr algn="l" fontAlgn="auto"/>
            <a:r>
              <a:rPr lang="nl-NL" sz="2000" b="1" i="0" dirty="0">
                <a:effectLst/>
              </a:rPr>
              <a:t>Bezwaar maken</a:t>
            </a:r>
          </a:p>
          <a:p>
            <a:pPr algn="l" fontAlgn="auto"/>
            <a:r>
              <a:rPr lang="nl-NL" sz="2000" i="0" dirty="0">
                <a:effectLst/>
              </a:rPr>
              <a:t>Heeft u de opdracht niet gekregen? En bent u het niet eens met de beslissing van de opdrachtgever? U kunt vragen stellen of bezwaar maken tijdens de bezwaarperiode. De bezwaarperiode begint als de mededeling van de gunningsbeslissing is verstuurd.</a:t>
            </a:r>
          </a:p>
          <a:p>
            <a:pPr algn="l" fontAlgn="auto"/>
            <a:endParaRPr lang="nl-NL" sz="2000" i="0" dirty="0">
              <a:effectLst/>
            </a:endParaRPr>
          </a:p>
          <a:p>
            <a:pPr algn="l" fontAlgn="auto"/>
            <a:r>
              <a:rPr lang="nl-NL" sz="2000" i="0" dirty="0">
                <a:effectLst/>
              </a:rPr>
              <a:t>Bij een Europese aanbestedingsprocedure is de bezwaarperiode 20 kalenderdagen.</a:t>
            </a:r>
          </a:p>
          <a:p>
            <a:br>
              <a:rPr lang="nl-NL" sz="2000" dirty="0"/>
            </a:br>
            <a:endParaRPr lang="nl-NL" sz="2000" i="0" dirty="0">
              <a:effectLst/>
            </a:endParaRPr>
          </a:p>
        </p:txBody>
      </p:sp>
    </p:spTree>
    <p:extLst>
      <p:ext uri="{BB962C8B-B14F-4D97-AF65-F5344CB8AC3E}">
        <p14:creationId xmlns:p14="http://schemas.microsoft.com/office/powerpoint/2010/main" val="2643274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24F3C7A7-FC07-4307-8797-3D035AD86D60}"/>
              </a:ext>
            </a:extLst>
          </p:cNvPr>
          <p:cNvPicPr>
            <a:picLocks noChangeAspect="1"/>
          </p:cNvPicPr>
          <p:nvPr/>
        </p:nvPicPr>
        <p:blipFill>
          <a:blip r:embed="rId2"/>
          <a:stretch>
            <a:fillRect/>
          </a:stretch>
        </p:blipFill>
        <p:spPr>
          <a:xfrm>
            <a:off x="0" y="0"/>
            <a:ext cx="9144000" cy="6858000"/>
          </a:xfrm>
          <a:prstGeom prst="rect">
            <a:avLst/>
          </a:prstGeom>
        </p:spPr>
      </p:pic>
      <p:sp>
        <p:nvSpPr>
          <p:cNvPr id="2" name="Titel 1">
            <a:extLst>
              <a:ext uri="{FF2B5EF4-FFF2-40B4-BE49-F238E27FC236}">
                <a16:creationId xmlns:a16="http://schemas.microsoft.com/office/drawing/2014/main" id="{DAF9848D-A820-40A7-9E51-10A8715A32B4}"/>
              </a:ext>
            </a:extLst>
          </p:cNvPr>
          <p:cNvSpPr>
            <a:spLocks noGrp="1"/>
          </p:cNvSpPr>
          <p:nvPr>
            <p:ph type="ctrTitle"/>
          </p:nvPr>
        </p:nvSpPr>
        <p:spPr>
          <a:xfrm>
            <a:off x="340567" y="1096347"/>
            <a:ext cx="8053754" cy="3979506"/>
          </a:xfrm>
        </p:spPr>
        <p:txBody>
          <a:bodyPr>
            <a:normAutofit/>
          </a:bodyPr>
          <a:lstStyle/>
          <a:p>
            <a:pPr algn="l" fontAlgn="auto"/>
            <a:r>
              <a:rPr lang="nl-NL" sz="3200" b="1" dirty="0"/>
              <a:t>Sluit een contract met de opdrachtgever</a:t>
            </a:r>
            <a:br>
              <a:rPr lang="nl-NL" sz="2000" b="0" i="0" dirty="0">
                <a:effectLst/>
                <a:latin typeface="+mn-lt"/>
              </a:rPr>
            </a:br>
            <a:br>
              <a:rPr lang="nl-NL" sz="2000" b="0" i="0" dirty="0">
                <a:effectLst/>
                <a:latin typeface="+mn-lt"/>
              </a:rPr>
            </a:br>
            <a:r>
              <a:rPr lang="nl-NL" sz="2000" b="0" i="0" dirty="0">
                <a:effectLst/>
                <a:latin typeface="+mn-lt"/>
              </a:rPr>
              <a:t>Heeft u de opdracht gekregen? Dan sluit u een overeenkomst met de opdrachtgever en gaat u meedoen aan minicompetities per school. Dit mag pas na afloop van de bezwaarperiode.</a:t>
            </a:r>
            <a:br>
              <a:rPr lang="nl-NL" sz="2000" b="0" i="0" dirty="0">
                <a:effectLst/>
                <a:latin typeface="+mn-lt"/>
              </a:rPr>
            </a:br>
            <a:br>
              <a:rPr lang="nl-NL" sz="1050" b="0" i="0" dirty="0">
                <a:solidFill>
                  <a:srgbClr val="333333"/>
                </a:solidFill>
                <a:effectLst/>
                <a:latin typeface="RO Sans"/>
              </a:rPr>
            </a:br>
            <a:br>
              <a:rPr lang="nl-NL" sz="1050" b="0" i="0" dirty="0">
                <a:solidFill>
                  <a:srgbClr val="333333"/>
                </a:solidFill>
                <a:effectLst/>
                <a:latin typeface="RO Sans"/>
              </a:rPr>
            </a:br>
            <a:br>
              <a:rPr lang="nl-NL" sz="2200" b="0" i="0" dirty="0">
                <a:effectLst/>
                <a:latin typeface="+mn-lt"/>
              </a:rPr>
            </a:br>
            <a:br>
              <a:rPr lang="nl-NL" sz="2200" dirty="0">
                <a:latin typeface="+mn-lt"/>
              </a:rPr>
            </a:br>
            <a:endParaRPr lang="nl-NL" sz="2200" dirty="0">
              <a:latin typeface="+mn-lt"/>
            </a:endParaRPr>
          </a:p>
        </p:txBody>
      </p:sp>
    </p:spTree>
    <p:extLst>
      <p:ext uri="{BB962C8B-B14F-4D97-AF65-F5344CB8AC3E}">
        <p14:creationId xmlns:p14="http://schemas.microsoft.com/office/powerpoint/2010/main" val="214416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IM Logo volgbld1 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el 1">
            <a:extLst>
              <a:ext uri="{FF2B5EF4-FFF2-40B4-BE49-F238E27FC236}">
                <a16:creationId xmlns:a16="http://schemas.microsoft.com/office/drawing/2014/main" id="{1919B81F-BB62-47A4-AEE2-6A24ACFBAF64}"/>
              </a:ext>
            </a:extLst>
          </p:cNvPr>
          <p:cNvSpPr>
            <a:spLocks noGrp="1"/>
          </p:cNvSpPr>
          <p:nvPr>
            <p:ph type="title"/>
          </p:nvPr>
        </p:nvSpPr>
        <p:spPr>
          <a:xfrm>
            <a:off x="529239" y="413122"/>
            <a:ext cx="7298026" cy="957157"/>
          </a:xfrm>
        </p:spPr>
        <p:txBody>
          <a:bodyPr>
            <a:normAutofit fontScale="90000"/>
          </a:bodyPr>
          <a:lstStyle/>
          <a:p>
            <a:pPr algn="l"/>
            <a:br>
              <a:rPr lang="nl-NL" sz="3600" strike="noStrike" dirty="0">
                <a:effectLst/>
              </a:rPr>
            </a:br>
            <a:br>
              <a:rPr lang="nl-NL" sz="3600" dirty="0">
                <a:effectLst/>
              </a:rPr>
            </a:br>
            <a:endParaRPr lang="nl-NL" sz="3600" dirty="0">
              <a:cs typeface="Geogrotesque Regular"/>
            </a:endParaRPr>
          </a:p>
        </p:txBody>
      </p:sp>
      <p:sp>
        <p:nvSpPr>
          <p:cNvPr id="6" name="Tekstvak 5">
            <a:extLst>
              <a:ext uri="{FF2B5EF4-FFF2-40B4-BE49-F238E27FC236}">
                <a16:creationId xmlns:a16="http://schemas.microsoft.com/office/drawing/2014/main" id="{CC43E12D-49C0-FF2B-ACA9-18B8114AC6A8}"/>
              </a:ext>
            </a:extLst>
          </p:cNvPr>
          <p:cNvSpPr txBox="1"/>
          <p:nvPr/>
        </p:nvSpPr>
        <p:spPr>
          <a:xfrm flipH="1">
            <a:off x="288254" y="814943"/>
            <a:ext cx="6164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3600" b="0" i="0" u="none" strike="noStrike" kern="1200" cap="none" spc="0" normalizeH="0" baseline="0" noProof="0" dirty="0">
                <a:ln>
                  <a:noFill/>
                </a:ln>
                <a:solidFill>
                  <a:prstClr val="black"/>
                </a:solidFill>
                <a:effectLst/>
                <a:uLnTx/>
                <a:uFillTx/>
                <a:latin typeface="Calibri"/>
                <a:ea typeface="+mn-ea"/>
                <a:cs typeface="+mn-cs"/>
              </a:rPr>
              <a:t>Tips en adviezen</a:t>
            </a:r>
          </a:p>
        </p:txBody>
      </p:sp>
      <p:sp>
        <p:nvSpPr>
          <p:cNvPr id="4" name="Tekstvak 3">
            <a:extLst>
              <a:ext uri="{FF2B5EF4-FFF2-40B4-BE49-F238E27FC236}">
                <a16:creationId xmlns:a16="http://schemas.microsoft.com/office/drawing/2014/main" id="{DCBAC50C-B8A9-41D2-1598-C2650DAB0129}"/>
              </a:ext>
            </a:extLst>
          </p:cNvPr>
          <p:cNvSpPr txBox="1"/>
          <p:nvPr/>
        </p:nvSpPr>
        <p:spPr>
          <a:xfrm>
            <a:off x="385358" y="1643564"/>
            <a:ext cx="7585788" cy="3539430"/>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nl-NL" sz="2800" b="0" i="0" u="none" strike="noStrike" kern="1200" cap="none" spc="0" normalizeH="0" baseline="0" noProof="0" dirty="0">
                <a:ln>
                  <a:noFill/>
                </a:ln>
                <a:solidFill>
                  <a:prstClr val="black"/>
                </a:solidFill>
                <a:effectLst/>
                <a:uLnTx/>
                <a:uFillTx/>
                <a:latin typeface="Calibri"/>
                <a:ea typeface="+mn-ea"/>
                <a:cs typeface="+mn-cs"/>
              </a:rPr>
              <a:t>Begin op tijd</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nl-NL" sz="2800" dirty="0">
                <a:solidFill>
                  <a:prstClr val="black"/>
                </a:solidFill>
                <a:latin typeface="Calibri"/>
              </a:rPr>
              <a:t>Vraag de bewijsmiddelen meteen aan</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nl-NL" sz="2800" b="0" i="0" u="none" strike="noStrike" kern="1200" cap="none" spc="0" normalizeH="0" baseline="0" noProof="0" dirty="0">
                <a:ln>
                  <a:noFill/>
                </a:ln>
                <a:solidFill>
                  <a:prstClr val="black"/>
                </a:solidFill>
                <a:effectLst/>
                <a:uLnTx/>
                <a:uFillTx/>
                <a:latin typeface="Calibri"/>
                <a:ea typeface="+mn-ea"/>
                <a:cs typeface="+mn-cs"/>
              </a:rPr>
              <a:t>Blijf gewoon </a:t>
            </a:r>
            <a:r>
              <a:rPr lang="nl-NL" sz="2800" dirty="0">
                <a:solidFill>
                  <a:prstClr val="black"/>
                </a:solidFill>
                <a:latin typeface="Calibri"/>
              </a:rPr>
              <a:t>jezelf</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nl-NL" sz="2800" dirty="0">
                <a:solidFill>
                  <a:prstClr val="black"/>
                </a:solidFill>
                <a:latin typeface="Calibri"/>
              </a:rPr>
              <a:t>Zorg dat je de formulieren goed invult en dat alles tijdig wordt geüpload</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nl-NL" sz="2800" b="0" i="0" u="none" strike="noStrike" kern="1200" cap="none" spc="0" normalizeH="0" baseline="0" noProof="0" dirty="0">
                <a:ln>
                  <a:noFill/>
                </a:ln>
                <a:solidFill>
                  <a:prstClr val="black"/>
                </a:solidFill>
                <a:effectLst/>
                <a:uLnTx/>
                <a:uFillTx/>
                <a:latin typeface="Calibri"/>
                <a:ea typeface="+mn-ea"/>
                <a:cs typeface="+mn-cs"/>
              </a:rPr>
              <a:t>Zoek hulp bij inschrijven, </a:t>
            </a:r>
            <a:r>
              <a:rPr lang="nl-NL" sz="2800" dirty="0" err="1">
                <a:solidFill>
                  <a:prstClr val="black"/>
                </a:solidFill>
                <a:latin typeface="Calibri"/>
              </a:rPr>
              <a:t>Tendertoo</a:t>
            </a:r>
            <a:r>
              <a:rPr lang="nl-NL" sz="2800" dirty="0">
                <a:solidFill>
                  <a:prstClr val="black"/>
                </a:solidFill>
                <a:latin typeface="Calibri"/>
              </a:rPr>
              <a:t>, Tender Valley, ……</a:t>
            </a:r>
            <a:endParaRPr kumimoji="0" lang="nl-NL" sz="2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5319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24F3C7A7-FC07-4307-8797-3D035AD86D60}"/>
              </a:ext>
            </a:extLst>
          </p:cNvPr>
          <p:cNvPicPr>
            <a:picLocks noChangeAspect="1"/>
          </p:cNvPicPr>
          <p:nvPr/>
        </p:nvPicPr>
        <p:blipFill>
          <a:blip r:embed="rId2"/>
          <a:stretch>
            <a:fillRect/>
          </a:stretch>
        </p:blipFill>
        <p:spPr>
          <a:xfrm>
            <a:off x="0" y="0"/>
            <a:ext cx="9144000" cy="6858000"/>
          </a:xfrm>
          <a:prstGeom prst="rect">
            <a:avLst/>
          </a:prstGeom>
        </p:spPr>
      </p:pic>
      <p:sp>
        <p:nvSpPr>
          <p:cNvPr id="2" name="Titel 1">
            <a:extLst>
              <a:ext uri="{FF2B5EF4-FFF2-40B4-BE49-F238E27FC236}">
                <a16:creationId xmlns:a16="http://schemas.microsoft.com/office/drawing/2014/main" id="{DAF9848D-A820-40A7-9E51-10A8715A32B4}"/>
              </a:ext>
            </a:extLst>
          </p:cNvPr>
          <p:cNvSpPr>
            <a:spLocks noGrp="1"/>
          </p:cNvSpPr>
          <p:nvPr>
            <p:ph type="ctrTitle"/>
          </p:nvPr>
        </p:nvSpPr>
        <p:spPr>
          <a:xfrm>
            <a:off x="340567" y="1096347"/>
            <a:ext cx="8053754" cy="3979506"/>
          </a:xfrm>
        </p:spPr>
        <p:txBody>
          <a:bodyPr>
            <a:normAutofit/>
          </a:bodyPr>
          <a:lstStyle/>
          <a:p>
            <a:pPr fontAlgn="auto"/>
            <a:r>
              <a:rPr lang="nl-NL" sz="3200" b="1" i="0" dirty="0">
                <a:effectLst/>
                <a:latin typeface="+mn-lt"/>
              </a:rPr>
              <a:t>Vragen? </a:t>
            </a:r>
            <a:br>
              <a:rPr lang="nl-NL" sz="2000" b="0" i="0" dirty="0">
                <a:effectLst/>
                <a:latin typeface="+mn-lt"/>
              </a:rPr>
            </a:br>
            <a:br>
              <a:rPr lang="nl-NL" sz="1050" b="0" i="0" dirty="0">
                <a:solidFill>
                  <a:srgbClr val="333333"/>
                </a:solidFill>
                <a:effectLst/>
                <a:latin typeface="RO Sans"/>
              </a:rPr>
            </a:br>
            <a:br>
              <a:rPr lang="nl-NL" sz="1050" b="0" i="0" dirty="0">
                <a:solidFill>
                  <a:srgbClr val="333333"/>
                </a:solidFill>
                <a:effectLst/>
                <a:latin typeface="RO Sans"/>
              </a:rPr>
            </a:br>
            <a:br>
              <a:rPr lang="nl-NL" sz="2200" b="0" i="0" dirty="0">
                <a:effectLst/>
                <a:latin typeface="+mn-lt"/>
              </a:rPr>
            </a:br>
            <a:br>
              <a:rPr lang="nl-NL" sz="2200" dirty="0">
                <a:latin typeface="+mn-lt"/>
              </a:rPr>
            </a:br>
            <a:endParaRPr lang="nl-NL" sz="2200" dirty="0">
              <a:latin typeface="+mn-lt"/>
            </a:endParaRPr>
          </a:p>
        </p:txBody>
      </p:sp>
    </p:spTree>
    <p:extLst>
      <p:ext uri="{BB962C8B-B14F-4D97-AF65-F5344CB8AC3E}">
        <p14:creationId xmlns:p14="http://schemas.microsoft.com/office/powerpoint/2010/main" val="966835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24F3C7A7-FC07-4307-8797-3D035AD86D60}"/>
              </a:ext>
            </a:extLst>
          </p:cNvPr>
          <p:cNvPicPr>
            <a:picLocks noChangeAspect="1"/>
          </p:cNvPicPr>
          <p:nvPr/>
        </p:nvPicPr>
        <p:blipFill>
          <a:blip r:embed="rId2"/>
          <a:stretch>
            <a:fillRect/>
          </a:stretch>
        </p:blipFill>
        <p:spPr>
          <a:xfrm>
            <a:off x="0" y="0"/>
            <a:ext cx="9144000" cy="6858000"/>
          </a:xfrm>
          <a:prstGeom prst="rect">
            <a:avLst/>
          </a:prstGeom>
        </p:spPr>
      </p:pic>
      <p:sp>
        <p:nvSpPr>
          <p:cNvPr id="2" name="Titel 1">
            <a:extLst>
              <a:ext uri="{FF2B5EF4-FFF2-40B4-BE49-F238E27FC236}">
                <a16:creationId xmlns:a16="http://schemas.microsoft.com/office/drawing/2014/main" id="{DAF9848D-A820-40A7-9E51-10A8715A32B4}"/>
              </a:ext>
            </a:extLst>
          </p:cNvPr>
          <p:cNvSpPr>
            <a:spLocks noGrp="1"/>
          </p:cNvSpPr>
          <p:nvPr>
            <p:ph type="ctrTitle"/>
          </p:nvPr>
        </p:nvSpPr>
        <p:spPr>
          <a:xfrm>
            <a:off x="685800" y="2130425"/>
            <a:ext cx="7772400" cy="1470025"/>
          </a:xfrm>
        </p:spPr>
        <p:txBody>
          <a:bodyPr>
            <a:normAutofit/>
          </a:bodyPr>
          <a:lstStyle/>
          <a:p>
            <a:r>
              <a:rPr lang="nl-NL" sz="2600" b="1" i="0" dirty="0">
                <a:effectLst/>
                <a:latin typeface="+mn-lt"/>
              </a:rPr>
              <a:t>Stappenplan meedoen aan een Europese aanbesteding</a:t>
            </a:r>
            <a:br>
              <a:rPr lang="nl-NL" sz="2400" b="1" i="0" dirty="0">
                <a:effectLst/>
                <a:latin typeface="RO Sans"/>
              </a:rPr>
            </a:br>
            <a:endParaRPr lang="nl-NL" sz="5400" dirty="0"/>
          </a:p>
        </p:txBody>
      </p:sp>
      <p:sp>
        <p:nvSpPr>
          <p:cNvPr id="3" name="Ondertitel 2">
            <a:extLst>
              <a:ext uri="{FF2B5EF4-FFF2-40B4-BE49-F238E27FC236}">
                <a16:creationId xmlns:a16="http://schemas.microsoft.com/office/drawing/2014/main" id="{F4266E1D-38FC-4968-A1F6-D2EDBFD7F7B1}"/>
              </a:ext>
            </a:extLst>
          </p:cNvPr>
          <p:cNvSpPr>
            <a:spLocks noGrp="1"/>
          </p:cNvSpPr>
          <p:nvPr>
            <p:ph type="subTitle" idx="1"/>
          </p:nvPr>
        </p:nvSpPr>
        <p:spPr>
          <a:xfrm>
            <a:off x="1433146" y="3600450"/>
            <a:ext cx="6400800" cy="1752600"/>
          </a:xfrm>
        </p:spPr>
        <p:txBody>
          <a:bodyPr>
            <a:normAutofit/>
          </a:bodyPr>
          <a:lstStyle/>
          <a:p>
            <a:r>
              <a:rPr lang="nl-NL" sz="1400" dirty="0">
                <a:solidFill>
                  <a:schemeClr val="bg2"/>
                </a:solidFill>
              </a:rPr>
              <a:t>Jean- Paul Roegies </a:t>
            </a:r>
          </a:p>
          <a:p>
            <a:r>
              <a:rPr lang="nl-NL" sz="1400" dirty="0">
                <a:solidFill>
                  <a:schemeClr val="bg2"/>
                </a:solidFill>
              </a:rPr>
              <a:t>21-03-2023</a:t>
            </a:r>
          </a:p>
        </p:txBody>
      </p:sp>
    </p:spTree>
    <p:extLst>
      <p:ext uri="{BB962C8B-B14F-4D97-AF65-F5344CB8AC3E}">
        <p14:creationId xmlns:p14="http://schemas.microsoft.com/office/powerpoint/2010/main" val="150075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75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IM Logo volgbld1 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el 1">
            <a:extLst>
              <a:ext uri="{FF2B5EF4-FFF2-40B4-BE49-F238E27FC236}">
                <a16:creationId xmlns:a16="http://schemas.microsoft.com/office/drawing/2014/main" id="{1919B81F-BB62-47A4-AEE2-6A24ACFBAF64}"/>
              </a:ext>
            </a:extLst>
          </p:cNvPr>
          <p:cNvSpPr>
            <a:spLocks noGrp="1"/>
          </p:cNvSpPr>
          <p:nvPr>
            <p:ph type="title"/>
          </p:nvPr>
        </p:nvSpPr>
        <p:spPr>
          <a:xfrm>
            <a:off x="529239" y="413122"/>
            <a:ext cx="7298026" cy="957157"/>
          </a:xfrm>
        </p:spPr>
        <p:txBody>
          <a:bodyPr>
            <a:normAutofit/>
          </a:bodyPr>
          <a:lstStyle/>
          <a:p>
            <a:pPr algn="l"/>
            <a:r>
              <a:rPr lang="nl-NL" sz="3200" b="1" dirty="0">
                <a:cs typeface="Geogrotesque Regular"/>
              </a:rPr>
              <a:t>Inhoud presentatie</a:t>
            </a:r>
          </a:p>
        </p:txBody>
      </p:sp>
      <p:sp>
        <p:nvSpPr>
          <p:cNvPr id="3" name="Tijdelijke aanduiding voor inhoud 2">
            <a:extLst>
              <a:ext uri="{FF2B5EF4-FFF2-40B4-BE49-F238E27FC236}">
                <a16:creationId xmlns:a16="http://schemas.microsoft.com/office/drawing/2014/main" id="{62FE500D-F74B-3AF9-CA90-73146A6464FE}"/>
              </a:ext>
            </a:extLst>
          </p:cNvPr>
          <p:cNvSpPr>
            <a:spLocks noGrp="1"/>
          </p:cNvSpPr>
          <p:nvPr>
            <p:ph idx="1"/>
          </p:nvPr>
        </p:nvSpPr>
        <p:spPr>
          <a:xfrm>
            <a:off x="457200" y="1600200"/>
            <a:ext cx="8071338" cy="4525963"/>
          </a:xfrm>
        </p:spPr>
        <p:txBody>
          <a:bodyPr>
            <a:normAutofit/>
          </a:bodyPr>
          <a:lstStyle/>
          <a:p>
            <a:pPr algn="l" fontAlgn="auto">
              <a:buFont typeface="Arial" panose="020B0604020202020204" pitchFamily="34" charset="0"/>
              <a:buChar char="•"/>
            </a:pPr>
            <a:endParaRPr lang="nl-NL" sz="2000" strike="noStrike" dirty="0">
              <a:effectLst/>
            </a:endParaRPr>
          </a:p>
          <a:p>
            <a:pPr algn="l" fontAlgn="auto">
              <a:buFont typeface="Arial" panose="020B0604020202020204" pitchFamily="34" charset="0"/>
              <a:buChar char="•"/>
            </a:pPr>
            <a:endParaRPr lang="nl-NL" sz="2000" dirty="0"/>
          </a:p>
          <a:p>
            <a:pPr algn="l" fontAlgn="auto">
              <a:buFont typeface="Arial" panose="020B0604020202020204" pitchFamily="34" charset="0"/>
              <a:buChar char="•"/>
            </a:pPr>
            <a:r>
              <a:rPr lang="nl-NL" sz="2000" strike="noStrike" dirty="0">
                <a:effectLst/>
              </a:rPr>
              <a:t>Wat wil MSA</a:t>
            </a:r>
          </a:p>
          <a:p>
            <a:pPr algn="l" fontAlgn="auto">
              <a:buFont typeface="Arial" panose="020B0604020202020204" pitchFamily="34" charset="0"/>
              <a:buChar char="•"/>
            </a:pPr>
            <a:r>
              <a:rPr lang="nl-NL" sz="2000" strike="noStrike" dirty="0">
                <a:effectLst/>
              </a:rPr>
              <a:t>Registreer uw onderneming op TenderNed </a:t>
            </a:r>
            <a:endParaRPr lang="nl-NL" sz="2000" dirty="0">
              <a:effectLst/>
            </a:endParaRPr>
          </a:p>
          <a:p>
            <a:pPr algn="l" fontAlgn="auto">
              <a:buFont typeface="Arial" panose="020B0604020202020204" pitchFamily="34" charset="0"/>
              <a:buChar char="•"/>
            </a:pPr>
            <a:r>
              <a:rPr lang="nl-NL" sz="2000" strike="noStrike" dirty="0">
                <a:effectLst/>
              </a:rPr>
              <a:t>Zoek naar opdrachten op TenderNed</a:t>
            </a:r>
            <a:endParaRPr lang="nl-NL" sz="2000" dirty="0">
              <a:effectLst/>
            </a:endParaRPr>
          </a:p>
          <a:p>
            <a:pPr algn="l" fontAlgn="auto">
              <a:buFont typeface="Arial" panose="020B0604020202020204" pitchFamily="34" charset="0"/>
              <a:buChar char="•"/>
            </a:pPr>
            <a:r>
              <a:rPr lang="nl-NL" sz="2000" dirty="0"/>
              <a:t>B</a:t>
            </a:r>
            <a:r>
              <a:rPr lang="nl-NL" sz="2000" strike="noStrike" dirty="0">
                <a:effectLst/>
              </a:rPr>
              <a:t>ekijk de aanbestedingsstukken en beoordeel de criteria</a:t>
            </a:r>
            <a:endParaRPr lang="nl-NL" sz="2000" dirty="0">
              <a:effectLst/>
            </a:endParaRPr>
          </a:p>
          <a:p>
            <a:pPr algn="l" fontAlgn="auto">
              <a:buFont typeface="Arial" panose="020B0604020202020204" pitchFamily="34" charset="0"/>
              <a:buChar char="•"/>
            </a:pPr>
            <a:r>
              <a:rPr lang="nl-NL" sz="2000" strike="noStrike" dirty="0">
                <a:effectLst/>
              </a:rPr>
              <a:t>Stel vragen</a:t>
            </a:r>
            <a:endParaRPr lang="nl-NL" sz="2000" dirty="0">
              <a:effectLst/>
            </a:endParaRPr>
          </a:p>
          <a:p>
            <a:pPr algn="l" fontAlgn="auto">
              <a:buFont typeface="Arial" panose="020B0604020202020204" pitchFamily="34" charset="0"/>
              <a:buChar char="•"/>
            </a:pPr>
            <a:r>
              <a:rPr lang="nl-NL" sz="2000" strike="noStrike" dirty="0">
                <a:effectLst/>
              </a:rPr>
              <a:t>Schrijf u in voor de aanbesteding (UEA)</a:t>
            </a:r>
            <a:endParaRPr lang="nl-NL" sz="2000" dirty="0">
              <a:effectLst/>
            </a:endParaRPr>
          </a:p>
          <a:p>
            <a:pPr algn="l" fontAlgn="auto">
              <a:buFont typeface="Arial" panose="020B0604020202020204" pitchFamily="34" charset="0"/>
              <a:buChar char="•"/>
            </a:pPr>
            <a:r>
              <a:rPr lang="nl-NL" sz="2000" strike="noStrike" dirty="0">
                <a:effectLst/>
              </a:rPr>
              <a:t>Wacht </a:t>
            </a:r>
            <a:r>
              <a:rPr lang="nl-NL" sz="2000" dirty="0"/>
              <a:t>de </a:t>
            </a:r>
            <a:r>
              <a:rPr lang="nl-NL" sz="2000" strike="noStrike" dirty="0">
                <a:effectLst/>
              </a:rPr>
              <a:t>gunning af</a:t>
            </a:r>
            <a:endParaRPr lang="nl-NL" sz="2000" dirty="0">
              <a:effectLst/>
            </a:endParaRPr>
          </a:p>
          <a:p>
            <a:pPr algn="l" fontAlgn="auto">
              <a:buFont typeface="Arial" panose="020B0604020202020204" pitchFamily="34" charset="0"/>
              <a:buChar char="•"/>
            </a:pPr>
            <a:r>
              <a:rPr lang="nl-NL" sz="2000" strike="noStrike" dirty="0">
                <a:effectLst/>
              </a:rPr>
              <a:t>Sluit een contract met de opdrachtgever</a:t>
            </a:r>
            <a:endParaRPr lang="nl-NL" sz="2000" dirty="0"/>
          </a:p>
          <a:p>
            <a:pPr algn="l" fontAlgn="auto">
              <a:buFont typeface="Arial" panose="020B0604020202020204" pitchFamily="34" charset="0"/>
              <a:buChar char="•"/>
            </a:pPr>
            <a:r>
              <a:rPr lang="nl-NL" sz="2000" strike="noStrike" dirty="0">
                <a:effectLst/>
              </a:rPr>
              <a:t>Tips bij inschrijven op een aanbesteding</a:t>
            </a:r>
            <a:endParaRPr lang="nl-NL" sz="2000" dirty="0">
              <a:effectLst/>
            </a:endParaRPr>
          </a:p>
          <a:p>
            <a:endParaRPr lang="nl-NL" dirty="0"/>
          </a:p>
        </p:txBody>
      </p:sp>
    </p:spTree>
    <p:extLst>
      <p:ext uri="{BB962C8B-B14F-4D97-AF65-F5344CB8AC3E}">
        <p14:creationId xmlns:p14="http://schemas.microsoft.com/office/powerpoint/2010/main" val="3250928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IM Logo volgbld1 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el 1">
            <a:extLst>
              <a:ext uri="{FF2B5EF4-FFF2-40B4-BE49-F238E27FC236}">
                <a16:creationId xmlns:a16="http://schemas.microsoft.com/office/drawing/2014/main" id="{1919B81F-BB62-47A4-AEE2-6A24ACFBAF64}"/>
              </a:ext>
            </a:extLst>
          </p:cNvPr>
          <p:cNvSpPr>
            <a:spLocks noGrp="1"/>
          </p:cNvSpPr>
          <p:nvPr>
            <p:ph type="title"/>
          </p:nvPr>
        </p:nvSpPr>
        <p:spPr>
          <a:xfrm>
            <a:off x="529239" y="413122"/>
            <a:ext cx="7298026" cy="957157"/>
          </a:xfrm>
        </p:spPr>
        <p:txBody>
          <a:bodyPr>
            <a:normAutofit/>
          </a:bodyPr>
          <a:lstStyle/>
          <a:p>
            <a:pPr algn="l"/>
            <a:r>
              <a:rPr lang="nl-NL" sz="3200" b="1" dirty="0">
                <a:cs typeface="Geogrotesque Regular"/>
              </a:rPr>
              <a:t>Wat wil MSA</a:t>
            </a:r>
          </a:p>
        </p:txBody>
      </p:sp>
      <p:sp>
        <p:nvSpPr>
          <p:cNvPr id="3" name="Tijdelijke aanduiding voor inhoud 2">
            <a:extLst>
              <a:ext uri="{FF2B5EF4-FFF2-40B4-BE49-F238E27FC236}">
                <a16:creationId xmlns:a16="http://schemas.microsoft.com/office/drawing/2014/main" id="{62FE500D-F74B-3AF9-CA90-73146A6464FE}"/>
              </a:ext>
            </a:extLst>
          </p:cNvPr>
          <p:cNvSpPr>
            <a:spLocks noGrp="1"/>
          </p:cNvSpPr>
          <p:nvPr>
            <p:ph idx="1"/>
          </p:nvPr>
        </p:nvSpPr>
        <p:spPr>
          <a:xfrm>
            <a:off x="457200" y="1600200"/>
            <a:ext cx="8071338" cy="4525963"/>
          </a:xfrm>
        </p:spPr>
        <p:txBody>
          <a:bodyPr>
            <a:normAutofit/>
          </a:bodyPr>
          <a:lstStyle/>
          <a:p>
            <a:pPr algn="l" fontAlgn="auto">
              <a:buFont typeface="Arial" panose="020B0604020202020204" pitchFamily="34" charset="0"/>
              <a:buChar char="•"/>
            </a:pPr>
            <a:endParaRPr lang="nl-NL" sz="2000" strike="noStrike" dirty="0">
              <a:effectLst/>
            </a:endParaRPr>
          </a:p>
          <a:p>
            <a:pPr algn="l" fontAlgn="auto">
              <a:buFont typeface="Arial" panose="020B0604020202020204" pitchFamily="34" charset="0"/>
              <a:buChar char="•"/>
            </a:pPr>
            <a:endParaRPr lang="nl-NL" sz="2000" dirty="0"/>
          </a:p>
          <a:p>
            <a:r>
              <a:rPr lang="nl-NL" sz="2000" dirty="0"/>
              <a:t>MSA is aanbestedingsplichtig voor schoonmaak</a:t>
            </a:r>
          </a:p>
          <a:p>
            <a:r>
              <a:rPr lang="nl-NL" sz="2000" dirty="0"/>
              <a:t>We willen bij aanbesteding focussen op de kwaliteit per school</a:t>
            </a:r>
          </a:p>
          <a:p>
            <a:r>
              <a:rPr lang="nl-NL" sz="2000" dirty="0"/>
              <a:t>De ervaring leert dat kleinere bedrijven soms beter presteren dan grote bedrijven</a:t>
            </a:r>
          </a:p>
          <a:p>
            <a:r>
              <a:rPr lang="nl-NL" sz="2000" dirty="0"/>
              <a:t>Om die reden sluiten we een raamovereenkomst met meer opdrachtnemers, zodat we kleine bedrijven ook een kans kunnen geven</a:t>
            </a:r>
          </a:p>
          <a:p>
            <a:r>
              <a:rPr lang="nl-NL" sz="2000" dirty="0"/>
              <a:t>Om opdrachtnemer te worden en vervolgens een of meer scholen te gaan schoonmaken moeten bedrijven inschrijven</a:t>
            </a:r>
          </a:p>
          <a:p>
            <a:r>
              <a:rPr lang="nl-NL" sz="2000" dirty="0"/>
              <a:t>Dat lijkt vaak moeilijker dan het is dus willen we u er wat over vertellen </a:t>
            </a:r>
          </a:p>
        </p:txBody>
      </p:sp>
    </p:spTree>
    <p:extLst>
      <p:ext uri="{BB962C8B-B14F-4D97-AF65-F5344CB8AC3E}">
        <p14:creationId xmlns:p14="http://schemas.microsoft.com/office/powerpoint/2010/main" val="1747845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IM Logo volgbld1 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el 1">
            <a:extLst>
              <a:ext uri="{FF2B5EF4-FFF2-40B4-BE49-F238E27FC236}">
                <a16:creationId xmlns:a16="http://schemas.microsoft.com/office/drawing/2014/main" id="{1919B81F-BB62-47A4-AEE2-6A24ACFBAF64}"/>
              </a:ext>
            </a:extLst>
          </p:cNvPr>
          <p:cNvSpPr>
            <a:spLocks noGrp="1"/>
          </p:cNvSpPr>
          <p:nvPr>
            <p:ph type="title"/>
          </p:nvPr>
        </p:nvSpPr>
        <p:spPr>
          <a:xfrm>
            <a:off x="529239" y="413122"/>
            <a:ext cx="7298026" cy="957157"/>
          </a:xfrm>
        </p:spPr>
        <p:txBody>
          <a:bodyPr>
            <a:normAutofit fontScale="90000"/>
          </a:bodyPr>
          <a:lstStyle/>
          <a:p>
            <a:pPr algn="l"/>
            <a:br>
              <a:rPr lang="nl-NL" sz="3600" strike="noStrike" dirty="0">
                <a:effectLst/>
              </a:rPr>
            </a:br>
            <a:r>
              <a:rPr lang="nl-NL" sz="3600" b="1" strike="noStrike" dirty="0">
                <a:effectLst/>
              </a:rPr>
              <a:t>Registreer uw onderneming op TenderNed </a:t>
            </a:r>
            <a:br>
              <a:rPr lang="nl-NL" sz="3600" dirty="0">
                <a:effectLst/>
              </a:rPr>
            </a:br>
            <a:endParaRPr lang="nl-NL" sz="3600" dirty="0">
              <a:cs typeface="Geogrotesque Regular"/>
            </a:endParaRPr>
          </a:p>
        </p:txBody>
      </p:sp>
      <p:sp>
        <p:nvSpPr>
          <p:cNvPr id="2" name="Tekstvak 1">
            <a:extLst>
              <a:ext uri="{FF2B5EF4-FFF2-40B4-BE49-F238E27FC236}">
                <a16:creationId xmlns:a16="http://schemas.microsoft.com/office/drawing/2014/main" id="{81CEB11E-AB2C-96E0-4977-BD68DE5EEF73}"/>
              </a:ext>
            </a:extLst>
          </p:cNvPr>
          <p:cNvSpPr txBox="1"/>
          <p:nvPr/>
        </p:nvSpPr>
        <p:spPr>
          <a:xfrm>
            <a:off x="529240" y="2388637"/>
            <a:ext cx="7588394" cy="2154436"/>
          </a:xfrm>
          <a:prstGeom prst="rect">
            <a:avLst/>
          </a:prstGeom>
          <a:noFill/>
        </p:spPr>
        <p:txBody>
          <a:bodyPr wrap="square" rtlCol="0">
            <a:spAutoFit/>
          </a:bodyPr>
          <a:lstStyle/>
          <a:p>
            <a:r>
              <a:rPr lang="nl-NL" sz="2000" b="0" i="0" dirty="0">
                <a:solidFill>
                  <a:srgbClr val="333333"/>
                </a:solidFill>
                <a:effectLst/>
              </a:rPr>
              <a:t>Om mee te doen aan aanbestedingen van de Nederlandse overheid, moet u uw </a:t>
            </a:r>
            <a:r>
              <a:rPr lang="nl-NL" sz="2000" b="0" i="0" dirty="0">
                <a:effectLst/>
              </a:rPr>
              <a:t>onderneming registreren op TenderNed</a:t>
            </a:r>
            <a:r>
              <a:rPr lang="nl-NL" sz="2000" b="0" i="0" dirty="0">
                <a:solidFill>
                  <a:srgbClr val="333333"/>
                </a:solidFill>
                <a:effectLst/>
              </a:rPr>
              <a:t>. U heeft hiervoor </a:t>
            </a:r>
            <a:r>
              <a:rPr lang="nl-NL" sz="2000" b="0" i="0" dirty="0">
                <a:effectLst/>
              </a:rPr>
              <a:t>eHerkenning nodig</a:t>
            </a:r>
            <a:r>
              <a:rPr lang="nl-NL" sz="2000" b="0" i="0" dirty="0">
                <a:solidFill>
                  <a:srgbClr val="333333"/>
                </a:solidFill>
                <a:effectLst/>
              </a:rPr>
              <a:t>. Als uw onderneming is geregistreerd, kunt u uw bedrijfsdossier invullen. Daarna kunt u medewerkers van uw organisatie uitnodigen en meedoen aan aanbestedingen.</a:t>
            </a:r>
          </a:p>
          <a:p>
            <a:endParaRPr lang="nl-NL" sz="2000" dirty="0">
              <a:hlinkClick r:id="rId3"/>
            </a:endParaRPr>
          </a:p>
          <a:p>
            <a:r>
              <a:rPr lang="nl-NL" sz="1400" dirty="0">
                <a:hlinkClick r:id="rId3"/>
              </a:rPr>
              <a:t>Een onderneming registreren op TenderNed | TenderNed</a:t>
            </a:r>
            <a:endParaRPr lang="nl-NL" sz="1400" dirty="0"/>
          </a:p>
        </p:txBody>
      </p:sp>
    </p:spTree>
    <p:extLst>
      <p:ext uri="{BB962C8B-B14F-4D97-AF65-F5344CB8AC3E}">
        <p14:creationId xmlns:p14="http://schemas.microsoft.com/office/powerpoint/2010/main" val="2207154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24F3C7A7-FC07-4307-8797-3D035AD86D60}"/>
              </a:ext>
            </a:extLst>
          </p:cNvPr>
          <p:cNvPicPr>
            <a:picLocks noChangeAspect="1"/>
          </p:cNvPicPr>
          <p:nvPr/>
        </p:nvPicPr>
        <p:blipFill>
          <a:blip r:embed="rId2"/>
          <a:stretch>
            <a:fillRect/>
          </a:stretch>
        </p:blipFill>
        <p:spPr>
          <a:xfrm>
            <a:off x="0" y="0"/>
            <a:ext cx="9144000" cy="6858000"/>
          </a:xfrm>
          <a:prstGeom prst="rect">
            <a:avLst/>
          </a:prstGeom>
        </p:spPr>
      </p:pic>
      <p:sp>
        <p:nvSpPr>
          <p:cNvPr id="2" name="Titel 1">
            <a:extLst>
              <a:ext uri="{FF2B5EF4-FFF2-40B4-BE49-F238E27FC236}">
                <a16:creationId xmlns:a16="http://schemas.microsoft.com/office/drawing/2014/main" id="{DAF9848D-A820-40A7-9E51-10A8715A32B4}"/>
              </a:ext>
            </a:extLst>
          </p:cNvPr>
          <p:cNvSpPr>
            <a:spLocks noGrp="1"/>
          </p:cNvSpPr>
          <p:nvPr>
            <p:ph type="ctrTitle"/>
          </p:nvPr>
        </p:nvSpPr>
        <p:spPr>
          <a:xfrm>
            <a:off x="340567" y="1096347"/>
            <a:ext cx="8053754" cy="3979506"/>
          </a:xfrm>
        </p:spPr>
        <p:txBody>
          <a:bodyPr>
            <a:normAutofit fontScale="90000"/>
          </a:bodyPr>
          <a:lstStyle/>
          <a:p>
            <a:pPr algn="l" fontAlgn="auto"/>
            <a:br>
              <a:rPr lang="nl-NL" sz="4000" dirty="0"/>
            </a:br>
            <a:r>
              <a:rPr lang="nl-NL" sz="3600" b="1" dirty="0"/>
              <a:t>Zoek naar opdrachten op Tendernet</a:t>
            </a:r>
            <a:br>
              <a:rPr lang="nl-NL" sz="6600" dirty="0"/>
            </a:br>
            <a:br>
              <a:rPr lang="nl-NL" sz="1800" b="0" i="0" dirty="0">
                <a:effectLst/>
                <a:latin typeface="+mn-lt"/>
              </a:rPr>
            </a:br>
            <a:r>
              <a:rPr lang="nl-NL" sz="2200" b="0" i="0" dirty="0">
                <a:effectLst/>
                <a:latin typeface="+mn-lt"/>
              </a:rPr>
              <a:t>U kunt een interesseprofiel instellen. Dan ontvangt u interessante opdrachten in uw berichten box op TenderNed. Deze kunt u ook laten doorsturen naar uw e-mailadres.</a:t>
            </a:r>
            <a:br>
              <a:rPr lang="nl-NL" sz="2200" b="0" i="0" dirty="0">
                <a:effectLst/>
                <a:latin typeface="+mn-lt"/>
              </a:rPr>
            </a:br>
            <a:br>
              <a:rPr lang="nl-NL" sz="2200" b="0" i="0" dirty="0">
                <a:effectLst/>
                <a:latin typeface="+mn-lt"/>
              </a:rPr>
            </a:br>
            <a:r>
              <a:rPr lang="nl-NL" sz="2200" b="1" i="0" dirty="0">
                <a:effectLst/>
                <a:latin typeface="+mn-lt"/>
              </a:rPr>
              <a:t>Aanbesteden ook voor kleine ondernemers</a:t>
            </a:r>
            <a:br>
              <a:rPr lang="nl-NL" sz="2200" b="1" i="0" dirty="0">
                <a:effectLst/>
                <a:latin typeface="+mn-lt"/>
              </a:rPr>
            </a:br>
            <a:r>
              <a:rPr lang="nl-NL" sz="2200" b="0" i="0" dirty="0">
                <a:effectLst/>
                <a:latin typeface="+mn-lt"/>
              </a:rPr>
              <a:t>Is een opdracht te groot voor u alleen, dan kunt u samenwerken met andere ondernemers. Bijvoorbeeld door samen een offerte in te sturen.</a:t>
            </a:r>
            <a:br>
              <a:rPr lang="nl-NL" sz="2200" b="0" i="0" dirty="0">
                <a:effectLst/>
                <a:latin typeface="+mn-lt"/>
              </a:rPr>
            </a:br>
            <a:r>
              <a:rPr lang="nl-NL" sz="2200" b="0" i="0" dirty="0">
                <a:effectLst/>
                <a:latin typeface="+mn-lt"/>
              </a:rPr>
              <a:t>Kleinere opdrachten (onder de Europese aanbestedingsdrempel van </a:t>
            </a:r>
            <a:r>
              <a:rPr lang="nl-NL" sz="2200" b="0" i="0" dirty="0">
                <a:effectLst/>
                <a:latin typeface="+mn-lt"/>
                <a:cs typeface="Calibri" panose="020F0502020204030204" pitchFamily="34" charset="0"/>
              </a:rPr>
              <a:t>€215.000,-</a:t>
            </a:r>
            <a:r>
              <a:rPr lang="nl-NL" sz="2200" b="0" i="0" dirty="0">
                <a:effectLst/>
                <a:latin typeface="+mn-lt"/>
              </a:rPr>
              <a:t>) mag een overheidsorganisatie onderhands aanbesteden. Dat betekent dat de overheidsorganisatie zelf één of meerdere ondernemers uitnodigt en vraagt om een offerte in te dienen.</a:t>
            </a:r>
            <a:br>
              <a:rPr lang="nl-NL" sz="2200" b="0" i="0" dirty="0">
                <a:effectLst/>
                <a:latin typeface="+mn-lt"/>
              </a:rPr>
            </a:br>
            <a:br>
              <a:rPr lang="nl-NL" sz="2200" dirty="0">
                <a:latin typeface="+mn-lt"/>
              </a:rPr>
            </a:br>
            <a:endParaRPr lang="nl-NL" sz="2200" dirty="0">
              <a:latin typeface="+mn-lt"/>
            </a:endParaRPr>
          </a:p>
        </p:txBody>
      </p:sp>
    </p:spTree>
    <p:extLst>
      <p:ext uri="{BB962C8B-B14F-4D97-AF65-F5344CB8AC3E}">
        <p14:creationId xmlns:p14="http://schemas.microsoft.com/office/powerpoint/2010/main" val="1138202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IM Logo volgbld1 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el 1">
            <a:extLst>
              <a:ext uri="{FF2B5EF4-FFF2-40B4-BE49-F238E27FC236}">
                <a16:creationId xmlns:a16="http://schemas.microsoft.com/office/drawing/2014/main" id="{1919B81F-BB62-47A4-AEE2-6A24ACFBAF64}"/>
              </a:ext>
            </a:extLst>
          </p:cNvPr>
          <p:cNvSpPr>
            <a:spLocks noGrp="1"/>
          </p:cNvSpPr>
          <p:nvPr>
            <p:ph type="title"/>
          </p:nvPr>
        </p:nvSpPr>
        <p:spPr>
          <a:xfrm>
            <a:off x="529239" y="413122"/>
            <a:ext cx="7298026" cy="957157"/>
          </a:xfrm>
        </p:spPr>
        <p:txBody>
          <a:bodyPr>
            <a:normAutofit fontScale="90000"/>
          </a:bodyPr>
          <a:lstStyle/>
          <a:p>
            <a:pPr algn="l"/>
            <a:br>
              <a:rPr lang="nl-NL" sz="3600" strike="noStrike" dirty="0">
                <a:effectLst/>
              </a:rPr>
            </a:br>
            <a:br>
              <a:rPr lang="nl-NL" sz="3600" dirty="0">
                <a:effectLst/>
              </a:rPr>
            </a:br>
            <a:endParaRPr lang="nl-NL" sz="3600" dirty="0">
              <a:cs typeface="Geogrotesque Regular"/>
            </a:endParaRPr>
          </a:p>
        </p:txBody>
      </p:sp>
      <p:sp>
        <p:nvSpPr>
          <p:cNvPr id="11" name="Tekstvak 10">
            <a:extLst>
              <a:ext uri="{FF2B5EF4-FFF2-40B4-BE49-F238E27FC236}">
                <a16:creationId xmlns:a16="http://schemas.microsoft.com/office/drawing/2014/main" id="{26457E3F-5A89-DD3B-9347-ACEE92D974B2}"/>
              </a:ext>
            </a:extLst>
          </p:cNvPr>
          <p:cNvSpPr txBox="1"/>
          <p:nvPr/>
        </p:nvSpPr>
        <p:spPr>
          <a:xfrm>
            <a:off x="529239" y="1783400"/>
            <a:ext cx="7827265" cy="9064020"/>
          </a:xfrm>
          <a:prstGeom prst="rect">
            <a:avLst/>
          </a:prstGeom>
          <a:noFill/>
        </p:spPr>
        <p:txBody>
          <a:bodyPr wrap="square">
            <a:spAutoFit/>
          </a:bodyPr>
          <a:lstStyle/>
          <a:p>
            <a:pPr algn="l" fontAlgn="auto"/>
            <a:r>
              <a:rPr lang="nl-NL" b="0" i="0" dirty="0">
                <a:effectLst/>
              </a:rPr>
              <a:t>Via het aanbestedingssysteem kunt u de aanbestedingsstukken bekijken. In de aanbestedingsstukken vindt u onder andere:</a:t>
            </a:r>
          </a:p>
          <a:p>
            <a:pPr algn="l" fontAlgn="auto"/>
            <a:endParaRPr lang="nl-NL" b="0" i="0" dirty="0">
              <a:effectLst/>
            </a:endParaRPr>
          </a:p>
          <a:p>
            <a:pPr marL="342900" indent="-342900" algn="l" fontAlgn="auto">
              <a:buFont typeface="Arial" panose="020B0604020202020204" pitchFamily="34" charset="0"/>
              <a:buChar char="•"/>
            </a:pPr>
            <a:r>
              <a:rPr lang="nl-NL" u="sng" dirty="0"/>
              <a:t>Een omschrijving van de opdracht en de opdrachtgever</a:t>
            </a:r>
            <a:r>
              <a:rPr lang="nl-NL" dirty="0"/>
              <a:t>: i</a:t>
            </a:r>
            <a:r>
              <a:rPr lang="nl-NL" b="0" i="0" dirty="0">
                <a:effectLst/>
              </a:rPr>
              <a:t>n de stukken staat wie de opdrachtgever zal zijn. En wat de opdracht inhoudt.</a:t>
            </a:r>
          </a:p>
          <a:p>
            <a:pPr marL="342900" indent="-342900" algn="l" fontAlgn="auto">
              <a:buFont typeface="Arial" panose="020B0604020202020204" pitchFamily="34" charset="0"/>
              <a:buChar char="•"/>
            </a:pPr>
            <a:r>
              <a:rPr lang="nl-NL" u="sng" dirty="0"/>
              <a:t>Eisen</a:t>
            </a:r>
            <a:r>
              <a:rPr lang="nl-NL" dirty="0"/>
              <a:t>: i</a:t>
            </a:r>
            <a:r>
              <a:rPr lang="nl-NL" b="0" i="0" dirty="0">
                <a:effectLst/>
              </a:rPr>
              <a:t>n de aanbestedingsdocumenten staat waar u aan moet voldoen om mee te doen met de aanbesteding. Bijvoorbeeld hoe u de opdracht moet uitvoeren. Of waar uw inschrijving aan moet voldoen. Ook kunnen er eisen voor uw onderneming gelden. U moet bijvoorbeeld laten zien dat u ervaring heeft met dezelfde soort opdrachten. Of verzekerd zijn tegen beroepsrisico’s.</a:t>
            </a:r>
          </a:p>
          <a:p>
            <a:pPr marL="342900" indent="-342900">
              <a:buFont typeface="Arial" panose="020B0604020202020204" pitchFamily="34" charset="0"/>
              <a:buChar char="•"/>
            </a:pPr>
            <a:r>
              <a:rPr lang="nl-NL" u="sng" dirty="0"/>
              <a:t>Gunningscriteria</a:t>
            </a:r>
            <a:r>
              <a:rPr lang="nl-NL" dirty="0"/>
              <a:t>:</a:t>
            </a:r>
            <a:r>
              <a:rPr lang="nl-NL" b="0" i="0" dirty="0">
                <a:solidFill>
                  <a:srgbClr val="333333"/>
                </a:solidFill>
                <a:effectLst/>
                <a:latin typeface="RO Sans"/>
              </a:rPr>
              <a:t> i</a:t>
            </a:r>
            <a:r>
              <a:rPr lang="nl-NL" b="0" i="0" dirty="0">
                <a:effectLst/>
              </a:rPr>
              <a:t>n de gunningscriteria staat welke onderwerpen de opdrachtgever in uw inschrijving wil terugzien. Standaard kijkt de opdrachtgever naar de beste prijs en kwaliteit. U werkt de gunningscriteria uit in uw inschrijving. In de gunningscriteria omschrijft de opdrachtgever daarom ook hoe prijs en kwaliteit wordt beoordeeld. Op basis van uw antwoorden, geeft de opdrachtgever per antwoord scores. En bepaalt zo wie de opdracht krijgt (gunnen).</a:t>
            </a:r>
          </a:p>
          <a:p>
            <a:pPr marL="342900" indent="-342900" algn="l" fontAlgn="auto">
              <a:buFontTx/>
              <a:buChar char="-"/>
            </a:pPr>
            <a:endParaRPr lang="nl-NL" sz="2000" dirty="0"/>
          </a:p>
          <a:p>
            <a:pPr algn="l" fontAlgn="auto"/>
            <a:endParaRPr lang="nl-NL" sz="2300" b="0" i="0" dirty="0">
              <a:solidFill>
                <a:srgbClr val="333333"/>
              </a:solidFill>
              <a:effectLst/>
            </a:endParaRPr>
          </a:p>
          <a:p>
            <a:pPr algn="l" fontAlgn="auto"/>
            <a:endParaRPr lang="nl-NL" dirty="0">
              <a:solidFill>
                <a:srgbClr val="333333"/>
              </a:solidFill>
              <a:latin typeface="RO Sans"/>
            </a:endParaRPr>
          </a:p>
          <a:p>
            <a:pPr algn="l" fontAlgn="auto"/>
            <a:endParaRPr lang="nl-NL" b="0" i="0" dirty="0">
              <a:solidFill>
                <a:srgbClr val="333333"/>
              </a:solidFill>
              <a:effectLst/>
              <a:latin typeface="RO Sans"/>
            </a:endParaRPr>
          </a:p>
          <a:p>
            <a:pPr algn="l" fontAlgn="auto"/>
            <a:endParaRPr lang="nl-NL" dirty="0">
              <a:solidFill>
                <a:srgbClr val="333333"/>
              </a:solidFill>
              <a:latin typeface="RO Sans"/>
            </a:endParaRPr>
          </a:p>
          <a:p>
            <a:pPr algn="l" fontAlgn="auto"/>
            <a:endParaRPr lang="nl-NL" b="0" i="0" dirty="0">
              <a:solidFill>
                <a:srgbClr val="333333"/>
              </a:solidFill>
              <a:effectLst/>
              <a:latin typeface="RO Sans"/>
            </a:endParaRPr>
          </a:p>
          <a:p>
            <a:pPr algn="l" fontAlgn="auto"/>
            <a:endParaRPr lang="nl-NL" dirty="0">
              <a:solidFill>
                <a:srgbClr val="333333"/>
              </a:solidFill>
              <a:latin typeface="RO Sans"/>
            </a:endParaRPr>
          </a:p>
          <a:p>
            <a:pPr algn="l" fontAlgn="auto"/>
            <a:endParaRPr lang="nl-NL" b="0" i="0" dirty="0">
              <a:solidFill>
                <a:srgbClr val="333333"/>
              </a:solidFill>
              <a:effectLst/>
              <a:latin typeface="RO Sans"/>
            </a:endParaRPr>
          </a:p>
          <a:p>
            <a:pPr algn="l" fontAlgn="auto"/>
            <a:endParaRPr lang="nl-NL" dirty="0">
              <a:solidFill>
                <a:srgbClr val="333333"/>
              </a:solidFill>
              <a:latin typeface="RO Sans"/>
            </a:endParaRPr>
          </a:p>
          <a:p>
            <a:pPr algn="l" fontAlgn="auto"/>
            <a:endParaRPr lang="nl-NL" b="0" i="0" dirty="0">
              <a:solidFill>
                <a:srgbClr val="333333"/>
              </a:solidFill>
              <a:effectLst/>
              <a:latin typeface="RO Sans"/>
            </a:endParaRPr>
          </a:p>
          <a:p>
            <a:pPr algn="l" fontAlgn="auto"/>
            <a:endParaRPr lang="nl-NL" dirty="0">
              <a:solidFill>
                <a:srgbClr val="333333"/>
              </a:solidFill>
              <a:latin typeface="RO Sans"/>
            </a:endParaRPr>
          </a:p>
          <a:p>
            <a:pPr algn="l" fontAlgn="auto"/>
            <a:endParaRPr lang="nl-NL" b="0" i="0" dirty="0">
              <a:solidFill>
                <a:srgbClr val="333333"/>
              </a:solidFill>
              <a:effectLst/>
              <a:latin typeface="RO Sans"/>
            </a:endParaRPr>
          </a:p>
          <a:p>
            <a:pPr algn="l" fontAlgn="auto"/>
            <a:endParaRPr lang="nl-NL" dirty="0">
              <a:solidFill>
                <a:srgbClr val="333333"/>
              </a:solidFill>
              <a:latin typeface="RO Sans"/>
            </a:endParaRPr>
          </a:p>
          <a:p>
            <a:pPr algn="l" fontAlgn="auto"/>
            <a:endParaRPr lang="nl-NL" b="0" i="0" dirty="0">
              <a:solidFill>
                <a:srgbClr val="333333"/>
              </a:solidFill>
              <a:effectLst/>
              <a:latin typeface="RO Sans"/>
            </a:endParaRPr>
          </a:p>
          <a:p>
            <a:pPr algn="l" fontAlgn="auto"/>
            <a:endParaRPr lang="nl-NL" b="0" i="0" dirty="0">
              <a:solidFill>
                <a:srgbClr val="333333"/>
              </a:solidFill>
              <a:effectLst/>
              <a:latin typeface="RO Sans"/>
            </a:endParaRPr>
          </a:p>
        </p:txBody>
      </p:sp>
      <p:sp>
        <p:nvSpPr>
          <p:cNvPr id="14" name="Tekstvak 13">
            <a:extLst>
              <a:ext uri="{FF2B5EF4-FFF2-40B4-BE49-F238E27FC236}">
                <a16:creationId xmlns:a16="http://schemas.microsoft.com/office/drawing/2014/main" id="{774C5069-673A-5BA2-F673-00A9C33D5971}"/>
              </a:ext>
            </a:extLst>
          </p:cNvPr>
          <p:cNvSpPr txBox="1"/>
          <p:nvPr/>
        </p:nvSpPr>
        <p:spPr>
          <a:xfrm>
            <a:off x="402336" y="568535"/>
            <a:ext cx="6426759" cy="584775"/>
          </a:xfrm>
          <a:prstGeom prst="rect">
            <a:avLst/>
          </a:prstGeom>
          <a:noFill/>
        </p:spPr>
        <p:txBody>
          <a:bodyPr wrap="none" rtlCol="0">
            <a:spAutoFit/>
          </a:bodyPr>
          <a:lstStyle/>
          <a:p>
            <a:pPr algn="l" fontAlgn="auto"/>
            <a:r>
              <a:rPr lang="nl-NL" sz="3200" b="1" i="0" dirty="0">
                <a:effectLst/>
                <a:latin typeface="+mj-lt"/>
              </a:rPr>
              <a:t>Beoordeel de aanbestedingsstukken </a:t>
            </a:r>
          </a:p>
        </p:txBody>
      </p:sp>
    </p:spTree>
    <p:extLst>
      <p:ext uri="{BB962C8B-B14F-4D97-AF65-F5344CB8AC3E}">
        <p14:creationId xmlns:p14="http://schemas.microsoft.com/office/powerpoint/2010/main" val="400092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IM Logo volgbld1 G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el 1">
            <a:extLst>
              <a:ext uri="{FF2B5EF4-FFF2-40B4-BE49-F238E27FC236}">
                <a16:creationId xmlns:a16="http://schemas.microsoft.com/office/drawing/2014/main" id="{1919B81F-BB62-47A4-AEE2-6A24ACFBAF64}"/>
              </a:ext>
            </a:extLst>
          </p:cNvPr>
          <p:cNvSpPr>
            <a:spLocks noGrp="1"/>
          </p:cNvSpPr>
          <p:nvPr>
            <p:ph type="title"/>
          </p:nvPr>
        </p:nvSpPr>
        <p:spPr>
          <a:xfrm>
            <a:off x="529239" y="413122"/>
            <a:ext cx="7298026" cy="957157"/>
          </a:xfrm>
        </p:spPr>
        <p:txBody>
          <a:bodyPr>
            <a:normAutofit fontScale="90000"/>
          </a:bodyPr>
          <a:lstStyle/>
          <a:p>
            <a:pPr algn="l"/>
            <a:br>
              <a:rPr lang="nl-NL" sz="3600" strike="noStrike" dirty="0">
                <a:effectLst/>
              </a:rPr>
            </a:br>
            <a:br>
              <a:rPr lang="nl-NL" sz="3600" dirty="0">
                <a:effectLst/>
              </a:rPr>
            </a:br>
            <a:endParaRPr lang="nl-NL" sz="3600" dirty="0">
              <a:cs typeface="Geogrotesque Regular"/>
            </a:endParaRPr>
          </a:p>
        </p:txBody>
      </p:sp>
      <p:sp>
        <p:nvSpPr>
          <p:cNvPr id="6" name="Tekstvak 5">
            <a:extLst>
              <a:ext uri="{FF2B5EF4-FFF2-40B4-BE49-F238E27FC236}">
                <a16:creationId xmlns:a16="http://schemas.microsoft.com/office/drawing/2014/main" id="{CC43E12D-49C0-FF2B-ACA9-18B8114AC6A8}"/>
              </a:ext>
            </a:extLst>
          </p:cNvPr>
          <p:cNvSpPr txBox="1"/>
          <p:nvPr/>
        </p:nvSpPr>
        <p:spPr>
          <a:xfrm flipH="1">
            <a:off x="385358" y="797842"/>
            <a:ext cx="6164732" cy="646331"/>
          </a:xfrm>
          <a:prstGeom prst="rect">
            <a:avLst/>
          </a:prstGeom>
          <a:noFill/>
        </p:spPr>
        <p:txBody>
          <a:bodyPr wrap="square" rtlCol="0">
            <a:spAutoFit/>
          </a:bodyPr>
          <a:lstStyle/>
          <a:p>
            <a:r>
              <a:rPr lang="nl-NL" sz="3600" dirty="0"/>
              <a:t>Stel vragen</a:t>
            </a:r>
          </a:p>
        </p:txBody>
      </p:sp>
      <p:sp>
        <p:nvSpPr>
          <p:cNvPr id="4" name="Tekstvak 3">
            <a:extLst>
              <a:ext uri="{FF2B5EF4-FFF2-40B4-BE49-F238E27FC236}">
                <a16:creationId xmlns:a16="http://schemas.microsoft.com/office/drawing/2014/main" id="{DCBAC50C-B8A9-41D2-1598-C2650DAB0129}"/>
              </a:ext>
            </a:extLst>
          </p:cNvPr>
          <p:cNvSpPr txBox="1"/>
          <p:nvPr/>
        </p:nvSpPr>
        <p:spPr>
          <a:xfrm>
            <a:off x="385358" y="1643564"/>
            <a:ext cx="7585788" cy="4093428"/>
          </a:xfrm>
          <a:prstGeom prst="rect">
            <a:avLst/>
          </a:prstGeom>
          <a:noFill/>
        </p:spPr>
        <p:txBody>
          <a:bodyPr wrap="square" rtlCol="0">
            <a:spAutoFit/>
          </a:bodyPr>
          <a:lstStyle/>
          <a:p>
            <a:pPr algn="l" fontAlgn="auto"/>
            <a:r>
              <a:rPr lang="nl-NL" sz="2000" b="0" i="0" dirty="0">
                <a:effectLst/>
              </a:rPr>
              <a:t>Is er iets niet duidelijk in de aanbestedingsstukken? Dan kunt u tot een bepaalde datum vragen stellen aan de opdrachtgever. Check in de aanbestedingsdocumenten tot wanneer u vragen mag stellen.</a:t>
            </a:r>
          </a:p>
          <a:p>
            <a:pPr algn="l" fontAlgn="auto"/>
            <a:endParaRPr lang="nl-NL" sz="2000" b="0" i="0" dirty="0">
              <a:effectLst/>
            </a:endParaRPr>
          </a:p>
          <a:p>
            <a:pPr algn="l" fontAlgn="auto"/>
            <a:r>
              <a:rPr lang="nl-NL" sz="2000" b="1" i="0" dirty="0">
                <a:effectLst/>
              </a:rPr>
              <a:t>Nota van inlichtingen</a:t>
            </a:r>
          </a:p>
          <a:p>
            <a:pPr algn="l" fontAlgn="auto"/>
            <a:r>
              <a:rPr lang="nl-NL" sz="2000" b="0" i="0" dirty="0">
                <a:effectLst/>
              </a:rPr>
              <a:t>De opdrachtgever beantwoordt de vragen in een ‘nota van inlichtingen’. In deze nota staan alle antwoorden op vragen die door deelnemers zijn gesteld. Alle deelnemers kunnen de vragen en antwoorden zien. Hierdoor heeft iedereen dezelfde informatie. En blijft de procedure eerlijk. U kunt niet zien wie de vragen heeft gesteld.</a:t>
            </a:r>
          </a:p>
          <a:p>
            <a:pPr algn="l" fontAlgn="auto"/>
            <a:r>
              <a:rPr lang="nl-NL" sz="2000" b="0" i="0" dirty="0">
                <a:effectLst/>
              </a:rPr>
              <a:t>U kunt ook aanpassingen voorstellen voor de opdracht of de procedure. Leg daarbij uit waarom de wijziging volgens u belangrijk is. De opdrachtgever is vrij om het voorstel wel of niet over te nemen.</a:t>
            </a:r>
          </a:p>
        </p:txBody>
      </p:sp>
    </p:spTree>
    <p:extLst>
      <p:ext uri="{BB962C8B-B14F-4D97-AF65-F5344CB8AC3E}">
        <p14:creationId xmlns:p14="http://schemas.microsoft.com/office/powerpoint/2010/main" val="811850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24F3C7A7-FC07-4307-8797-3D035AD86D60}"/>
              </a:ext>
            </a:extLst>
          </p:cNvPr>
          <p:cNvPicPr>
            <a:picLocks noChangeAspect="1"/>
          </p:cNvPicPr>
          <p:nvPr/>
        </p:nvPicPr>
        <p:blipFill>
          <a:blip r:embed="rId2"/>
          <a:stretch>
            <a:fillRect/>
          </a:stretch>
        </p:blipFill>
        <p:spPr>
          <a:xfrm>
            <a:off x="0" y="0"/>
            <a:ext cx="9144000" cy="6858000"/>
          </a:xfrm>
          <a:prstGeom prst="rect">
            <a:avLst/>
          </a:prstGeom>
        </p:spPr>
      </p:pic>
      <p:sp>
        <p:nvSpPr>
          <p:cNvPr id="2" name="Titel 1">
            <a:extLst>
              <a:ext uri="{FF2B5EF4-FFF2-40B4-BE49-F238E27FC236}">
                <a16:creationId xmlns:a16="http://schemas.microsoft.com/office/drawing/2014/main" id="{DAF9848D-A820-40A7-9E51-10A8715A32B4}"/>
              </a:ext>
            </a:extLst>
          </p:cNvPr>
          <p:cNvSpPr>
            <a:spLocks noGrp="1"/>
          </p:cNvSpPr>
          <p:nvPr>
            <p:ph type="ctrTitle"/>
          </p:nvPr>
        </p:nvSpPr>
        <p:spPr>
          <a:xfrm>
            <a:off x="340567" y="1096347"/>
            <a:ext cx="8053754" cy="4194110"/>
          </a:xfrm>
        </p:spPr>
        <p:txBody>
          <a:bodyPr>
            <a:normAutofit fontScale="90000"/>
          </a:bodyPr>
          <a:lstStyle/>
          <a:p>
            <a:pPr algn="l"/>
            <a:br>
              <a:rPr lang="nl-NL" sz="4000" dirty="0"/>
            </a:br>
            <a:br>
              <a:rPr lang="nl-NL" sz="4000" dirty="0"/>
            </a:br>
            <a:br>
              <a:rPr lang="nl-NL" sz="4000" dirty="0"/>
            </a:br>
            <a:r>
              <a:rPr lang="nl-NL" sz="3600" b="1" dirty="0"/>
              <a:t>Schrijf u in voor de aanbesteding </a:t>
            </a:r>
            <a:br>
              <a:rPr lang="nl-NL" sz="6600" dirty="0"/>
            </a:br>
            <a:br>
              <a:rPr lang="nl-NL" sz="2000" b="0" i="0" dirty="0">
                <a:effectLst/>
                <a:latin typeface="+mn-lt"/>
              </a:rPr>
            </a:br>
            <a:r>
              <a:rPr lang="nl-NL" sz="2200" b="0" i="0" dirty="0">
                <a:effectLst/>
                <a:latin typeface="+mn-lt"/>
              </a:rPr>
              <a:t>Volg in het dashboard van de aanbesteding in TenderNed de stappen om u in te schrijven. Beantwoord de vragen over de eisen en criteria. En upload de gevraagde documenten. U moet altijd een </a:t>
            </a:r>
            <a:r>
              <a:rPr lang="nl-NL" sz="2200" b="0" i="0" u="sng" dirty="0">
                <a:effectLst/>
                <a:latin typeface="+mn-lt"/>
              </a:rPr>
              <a:t>Uniform Europees Aanbestedingsdocument (UEA) </a:t>
            </a:r>
            <a:r>
              <a:rPr lang="nl-NL" sz="2200" b="0" i="0" dirty="0">
                <a:effectLst/>
                <a:latin typeface="+mn-lt"/>
              </a:rPr>
              <a:t>invullen. Dat is een eigen verklaring over uw juridische situatie en uw bekwaamheid.</a:t>
            </a:r>
            <a:br>
              <a:rPr lang="nl-NL" sz="2200" b="0" i="0" dirty="0">
                <a:effectLst/>
                <a:latin typeface="+mn-lt"/>
              </a:rPr>
            </a:br>
            <a:r>
              <a:rPr lang="nl-NL" sz="2200" b="0" i="0" dirty="0">
                <a:effectLst/>
                <a:latin typeface="+mn-lt"/>
              </a:rPr>
              <a:t>Als u de inschrijving verstuurt, komt uw inschrijving in een digitale kluis. Pas na de sluitingsdatum kan de opdrachtgever de inschrijvingen bekijken. U kunt tot de sluitingsdatum uw inschrijving nog verbeteren.</a:t>
            </a:r>
            <a:br>
              <a:rPr lang="nl-NL" sz="2000" b="0" i="0" dirty="0">
                <a:effectLst/>
                <a:latin typeface="+mn-lt"/>
              </a:rPr>
            </a:br>
            <a:br>
              <a:rPr lang="nl-NL" sz="1000" b="0" i="0" dirty="0">
                <a:solidFill>
                  <a:srgbClr val="343434"/>
                </a:solidFill>
                <a:effectLst/>
                <a:latin typeface="OpenSans"/>
              </a:rPr>
            </a:br>
            <a:br>
              <a:rPr lang="nl-NL" sz="2000" b="0" i="0" dirty="0">
                <a:effectLst/>
                <a:latin typeface="+mn-lt"/>
              </a:rPr>
            </a:br>
            <a:br>
              <a:rPr lang="nl-NL" sz="2000" b="0" i="0" dirty="0">
                <a:effectLst/>
                <a:latin typeface="+mn-lt"/>
              </a:rPr>
            </a:br>
            <a:br>
              <a:rPr lang="nl-NL" sz="1050" b="0" i="0" dirty="0">
                <a:solidFill>
                  <a:srgbClr val="333333"/>
                </a:solidFill>
                <a:effectLst/>
                <a:latin typeface="RO Sans"/>
              </a:rPr>
            </a:br>
            <a:br>
              <a:rPr lang="nl-NL" sz="1050" b="0" i="0" dirty="0">
                <a:solidFill>
                  <a:srgbClr val="333333"/>
                </a:solidFill>
                <a:effectLst/>
                <a:latin typeface="RO Sans"/>
              </a:rPr>
            </a:br>
            <a:br>
              <a:rPr lang="nl-NL" sz="2200" b="0" i="0" dirty="0">
                <a:effectLst/>
                <a:latin typeface="+mn-lt"/>
              </a:rPr>
            </a:br>
            <a:br>
              <a:rPr lang="nl-NL" sz="2200" dirty="0">
                <a:latin typeface="+mn-lt"/>
              </a:rPr>
            </a:br>
            <a:endParaRPr lang="nl-NL" sz="2200" dirty="0">
              <a:latin typeface="+mn-lt"/>
            </a:endParaRPr>
          </a:p>
        </p:txBody>
      </p:sp>
    </p:spTree>
    <p:extLst>
      <p:ext uri="{BB962C8B-B14F-4D97-AF65-F5344CB8AC3E}">
        <p14:creationId xmlns:p14="http://schemas.microsoft.com/office/powerpoint/2010/main" val="2885164169"/>
      </p:ext>
    </p:extLst>
  </p:cSld>
  <p:clrMapOvr>
    <a:masterClrMapping/>
  </p:clrMapOvr>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119f780-fb82-45e2-9f8e-81a7b540ed3a">
      <Terms xmlns="http://schemas.microsoft.com/office/infopath/2007/PartnerControls"/>
    </lcf76f155ced4ddcb4097134ff3c332f>
    <TaxCatchAll xmlns="718f682f-1aee-4659-8d2c-29e8773f526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4898FC68366C74990C1AF27F56A4933" ma:contentTypeVersion="16" ma:contentTypeDescription="Een nieuw document maken." ma:contentTypeScope="" ma:versionID="0091e50d1a3a7ce5902921c7dc6dd235">
  <xsd:schema xmlns:xsd="http://www.w3.org/2001/XMLSchema" xmlns:xs="http://www.w3.org/2001/XMLSchema" xmlns:p="http://schemas.microsoft.com/office/2006/metadata/properties" xmlns:ns2="e119f780-fb82-45e2-9f8e-81a7b540ed3a" xmlns:ns3="718f682f-1aee-4659-8d2c-29e8773f526d" targetNamespace="http://schemas.microsoft.com/office/2006/metadata/properties" ma:root="true" ma:fieldsID="2e7b55719572056845f9a5d64584294d" ns2:_="" ns3:_="">
    <xsd:import namespace="e119f780-fb82-45e2-9f8e-81a7b540ed3a"/>
    <xsd:import namespace="718f682f-1aee-4659-8d2c-29e8773f526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19f780-fb82-45e2-9f8e-81a7b540ed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956a76d2-b0b0-44b3-ae4c-b766b0f5bec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18f682f-1aee-4659-8d2c-29e8773f526d"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086a6987-edb7-4a62-9df3-db6c463db08e}" ma:internalName="TaxCatchAll" ma:showField="CatchAllData" ma:web="718f682f-1aee-4659-8d2c-29e8773f52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1DBB51-187D-41CD-AFBB-1887963FCDF3}">
  <ds:schemaRefs>
    <ds:schemaRef ds:uri="http://schemas.microsoft.com/sharepoint/v3/contenttype/forms"/>
  </ds:schemaRefs>
</ds:datastoreItem>
</file>

<file path=customXml/itemProps2.xml><?xml version="1.0" encoding="utf-8"?>
<ds:datastoreItem xmlns:ds="http://schemas.openxmlformats.org/officeDocument/2006/customXml" ds:itemID="{7FBD409D-3AB0-43F0-B743-2D41844DFFE1}">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9a7f12d4-aaa0-431c-8c62-b3c8026a0ba9"/>
    <ds:schemaRef ds:uri="http://www.w3.org/XML/1998/namespace"/>
    <ds:schemaRef ds:uri="http://purl.org/dc/dcmitype/"/>
    <ds:schemaRef ds:uri="e119f780-fb82-45e2-9f8e-81a7b540ed3a"/>
    <ds:schemaRef ds:uri="718f682f-1aee-4659-8d2c-29e8773f526d"/>
  </ds:schemaRefs>
</ds:datastoreItem>
</file>

<file path=customXml/itemProps3.xml><?xml version="1.0" encoding="utf-8"?>
<ds:datastoreItem xmlns:ds="http://schemas.openxmlformats.org/officeDocument/2006/customXml" ds:itemID="{15A13746-FC20-40CC-8977-9CE9898EA2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19f780-fb82-45e2-9f8e-81a7b540ed3a"/>
    <ds:schemaRef ds:uri="718f682f-1aee-4659-8d2c-29e8773f5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Gallery</Template>
  <TotalTime>765</TotalTime>
  <Words>1252</Words>
  <Application>Microsoft Office PowerPoint</Application>
  <PresentationFormat>Diavoorstelling (4:3)</PresentationFormat>
  <Paragraphs>102</Paragraphs>
  <Slides>15</Slides>
  <Notes>0</Notes>
  <HiddenSlides>0</HiddenSlides>
  <MMClips>0</MMClips>
  <ScaleCrop>false</ScaleCrop>
  <HeadingPairs>
    <vt:vector size="8" baseType="variant">
      <vt:variant>
        <vt:lpstr>Gebruikte lettertypen</vt:lpstr>
      </vt:variant>
      <vt:variant>
        <vt:i4>4</vt:i4>
      </vt:variant>
      <vt:variant>
        <vt:lpstr>Thema</vt:lpstr>
      </vt:variant>
      <vt:variant>
        <vt:i4>1</vt:i4>
      </vt:variant>
      <vt:variant>
        <vt:lpstr>Ingesloten OLE-bronprogramma's</vt:lpstr>
      </vt:variant>
      <vt:variant>
        <vt:i4>1</vt:i4>
      </vt:variant>
      <vt:variant>
        <vt:lpstr>Diatitels</vt:lpstr>
      </vt:variant>
      <vt:variant>
        <vt:i4>15</vt:i4>
      </vt:variant>
    </vt:vector>
  </HeadingPairs>
  <TitlesOfParts>
    <vt:vector size="21" baseType="lpstr">
      <vt:lpstr>Arial</vt:lpstr>
      <vt:lpstr>Calibri</vt:lpstr>
      <vt:lpstr>OpenSans</vt:lpstr>
      <vt:lpstr>RO Sans</vt:lpstr>
      <vt:lpstr>Office-thema</vt:lpstr>
      <vt:lpstr>Adobe Acrobat Document</vt:lpstr>
      <vt:lpstr>PowerPoint-presentatie</vt:lpstr>
      <vt:lpstr>Stappenplan meedoen aan een Europese aanbesteding </vt:lpstr>
      <vt:lpstr>Inhoud presentatie</vt:lpstr>
      <vt:lpstr>Wat wil MSA</vt:lpstr>
      <vt:lpstr> Registreer uw onderneming op TenderNed  </vt:lpstr>
      <vt:lpstr> Zoek naar opdrachten op Tendernet  U kunt een interesseprofiel instellen. Dan ontvangt u interessante opdrachten in uw berichten box op TenderNed. Deze kunt u ook laten doorsturen naar uw e-mailadres.  Aanbesteden ook voor kleine ondernemers Is een opdracht te groot voor u alleen, dan kunt u samenwerken met andere ondernemers. Bijvoorbeeld door samen een offerte in te sturen. Kleinere opdrachten (onder de Europese aanbestedingsdrempel van €215.000,-) mag een overheidsorganisatie onderhands aanbesteden. Dat betekent dat de overheidsorganisatie zelf één of meerdere ondernemers uitnodigt en vraagt om een offerte in te dienen.  </vt:lpstr>
      <vt:lpstr>  </vt:lpstr>
      <vt:lpstr>  </vt:lpstr>
      <vt:lpstr>   Schrijf u in voor de aanbesteding   Volg in het dashboard van de aanbesteding in TenderNed de stappen om u in te schrijven. Beantwoord de vragen over de eisen en criteria. En upload de gevraagde documenten. U moet altijd een Uniform Europees Aanbestedingsdocument (UEA) invullen. Dat is een eigen verklaring over uw juridische situatie en uw bekwaamheid. Als u de inschrijving verstuurt, komt uw inschrijving in een digitale kluis. Pas na de sluitingsdatum kan de opdrachtgever de inschrijvingen bekijken. U kunt tot de sluitingsdatum uw inschrijving nog verbeteren.        </vt:lpstr>
      <vt:lpstr>  </vt:lpstr>
      <vt:lpstr>  </vt:lpstr>
      <vt:lpstr>  </vt:lpstr>
      <vt:lpstr>Sluit een contract met de opdrachtgever  Heeft u de opdracht gekregen? Dan sluit u een overeenkomst met de opdrachtgever en gaat u meedoen aan minicompetities per school. Dit mag pas na afloop van de bezwaarperiode.     </vt:lpstr>
      <vt:lpstr>  </vt:lpstr>
      <vt:lpstr>Vragen?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Administrator</dc:creator>
  <cp:lastModifiedBy>Cheryl Oomen | InkoopMeesters</cp:lastModifiedBy>
  <cp:revision>30</cp:revision>
  <dcterms:created xsi:type="dcterms:W3CDTF">2014-09-11T12:55:40Z</dcterms:created>
  <dcterms:modified xsi:type="dcterms:W3CDTF">2023-03-21T15:16:38Z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MyDocuments">
    <vt:bool>true</vt:bool>
  </property>
  <property fmtid="{D5CDD505-2E9C-101B-9397-08002B2CF9AE}" pid="3" name="ContentTypeId">
    <vt:lpwstr>0x010100D4898FC68366C74990C1AF27F56A4933</vt:lpwstr>
  </property>
  <property fmtid="{D5CDD505-2E9C-101B-9397-08002B2CF9AE}" pid="4" name="Order">
    <vt:r8>7432000</vt:r8>
  </property>
  <property fmtid="{D5CDD505-2E9C-101B-9397-08002B2CF9AE}" pid="5" name="MediaServiceImageTags">
    <vt:lpwstr/>
  </property>
</Properties>
</file>