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38CE93-9891-4CD6-898C-3039B33A5CAF}" v="7" dt="2022-03-30T14:19:02.9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A3D292-547C-4E87-ACF6-2FE5FBF73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408C4F6-B5ED-4610-99D5-05F2B31CC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DA3EBF-FBAA-437C-980E-0D780F0BC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2CC16-2170-470A-A44A-54D697F1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47FECB-81F5-4FF9-8A4E-A077FAE3C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2780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F75D7-FD3C-4885-85AF-48691BC7C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CEA1D83-88B3-41CF-813D-E57BF6076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8BCEBF-D826-47A5-903B-755C6E709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C109A7-72DA-4D3F-B1C8-05E51A074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A08BC1-2EBB-4CE1-AC3E-51634FF53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808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5A81E5B-D7F2-4099-A02E-5290398829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ADFAF9E-1AA5-4A4B-996F-B92BCF440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87D5F5-B1C3-457E-B6D6-965693952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B37845-BCF6-44D7-9401-26795DBEA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0F353A-362C-47D8-9DBC-DBC75A755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3918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7C3098-FB57-4B0C-AD3B-B64637940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0DE72-858B-4385-9F36-67105E37F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67412F-BEA6-4367-BEB3-98936636E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484A27-9BED-49D2-BF58-C6D77966A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2CB0D9-7699-4029-A69B-5288B4590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7565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2FAB3-1135-4CF7-9E66-240C8C6B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EE5262-4D3A-49AA-9729-9584FACD9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D33352-1431-4DD0-B9A3-CF0059A2C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C81F1D-F610-4E8F-9CCE-7B910B906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5DCD2E-9EF4-44D0-9307-254D2176D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783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1B1E3A-5D25-42F8-B1B1-61B9075D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F0A1D7-A032-4D49-8BCA-2732FEA74E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A537BB2-445A-480E-AF6A-C1DE0F2A4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3AABB0-D5D5-46CC-9DC2-0524E570B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8EFED67-37B6-486A-9C0A-D14AFE23F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6F0E985-C105-40A7-AE03-2FB5F656C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90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EA642D-A509-459A-9B5B-97D72FFF8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0935163-B393-4F5B-B44B-B89223309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A28EEC0-4A72-416C-8097-B1216E81E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6DFAAD-0F91-43EC-82E5-8B99247E7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64EF4CD-9725-4D92-95F2-77B225231B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D72F840-48D7-4666-9DED-415992E9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007D65B-072A-4EED-B0AF-F23009D58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132D305-100F-42DD-AA44-0429F0B52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41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87D7E-82D6-452F-ACFF-04EAF3DE0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60EB25C-33B8-4D9C-B2BC-5581DF79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5B3D773-0C0D-4E90-9932-76C8C7C0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B04F705-D89E-4B6B-85FD-BCB96F37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0144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4217BEE-BE82-48A6-BE32-430F393D7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76FBD8C-C861-41B9-8EE6-07DE56448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D26BF12-0E01-4977-A264-67E838CF2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31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91BB3-862A-4E47-8C11-A5D5D4ABC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DB63C4-5BCD-4742-B856-223D2723A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CEA302E-D8CB-4257-91E8-F867BA5D1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2882E1D-07B2-49D7-BBCA-1C65988B4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0DC04FC-5297-479A-B1AE-31924AF63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D1BBB5D-AF0F-4A26-8721-F1CDEFF46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388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7F7C81-E504-4FA7-81F0-406C8CF8D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6618725-3075-4C2D-AB5B-C690A60D4A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12C5E97-21B9-4D80-BB60-8ACD46EFF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BE1E577-CDA1-4097-83E0-1CF27CA75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1CA474-220D-46A0-ADEC-A4D66BAF1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B17150-3888-4928-85DC-8418F268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09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F5FA296-87D2-4B2F-B9C5-5A66A4B60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D73131-D7BF-46A0-B9AB-C29E7EF0F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AE51DA-6E21-4D1F-B3AD-CC2E89DF1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B175-EC11-4329-BD57-F50247EC6C3A}" type="datetimeFigureOut">
              <a:rPr lang="nl-NL" smtClean="0"/>
              <a:t>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6AF1D8-5DF7-4D5D-B754-04B4D3648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A251F4-6C9A-4E78-AE6D-8D85A7666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97C4A-8D5F-4A28-816F-E0FF7D0D11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79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D7F8E88-69A8-4A68-82D8-15CE3049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>
                <a:latin typeface="Muli" panose="00000500000000000000" pitchFamily="2" charset="0"/>
              </a:rPr>
              <a:t>Ambitie Winterdienstmaterieel </a:t>
            </a:r>
            <a:br>
              <a:rPr lang="nl-NL" dirty="0"/>
            </a:br>
            <a:r>
              <a:rPr lang="nl-NL" sz="2800" i="1" dirty="0"/>
              <a:t>Súdwest-Fryslân</a:t>
            </a:r>
            <a:endParaRPr lang="nl-NL" i="1" dirty="0"/>
          </a:p>
        </p:txBody>
      </p:sp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id="{5847D973-A58D-4E26-B815-B9E4B43540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453168"/>
              </p:ext>
            </p:extLst>
          </p:nvPr>
        </p:nvGraphicFramePr>
        <p:xfrm>
          <a:off x="838200" y="1825625"/>
          <a:ext cx="10515600" cy="4175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47104336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841705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000">
                          <a:latin typeface="Muli" panose="00000500000000000000" pitchFamily="2" charset="0"/>
                        </a:rPr>
                        <a:t>Ambitie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>
                          <a:latin typeface="Muli" panose="00000500000000000000" pitchFamily="2" charset="0"/>
                        </a:rPr>
                        <a:t>Randvoorwaarden</a:t>
                      </a:r>
                      <a:endParaRPr lang="nl-NL">
                        <a:latin typeface="Muli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521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>
                          <a:latin typeface="Muli" panose="00000500000000000000" pitchFamily="2" charset="0"/>
                        </a:rPr>
                        <a:t>“</a:t>
                      </a:r>
                      <a:r>
                        <a:rPr lang="nl-NL" sz="1600" i="1">
                          <a:latin typeface="Muli" panose="00000500000000000000" pitchFamily="2" charset="0"/>
                        </a:rPr>
                        <a:t>Het verhogen van de verkeersveiligheid t.a.v. gladheid gedurende de winterperiode</a:t>
                      </a:r>
                      <a:r>
                        <a:rPr lang="nl-NL" sz="1600">
                          <a:latin typeface="Muli" panose="00000500000000000000" pitchFamily="2" charset="0"/>
                        </a:rPr>
                        <a:t>”:</a:t>
                      </a:r>
                    </a:p>
                    <a:p>
                      <a:endParaRPr lang="nl-NL" sz="1600">
                        <a:latin typeface="Muli" panose="00000500000000000000" pitchFamily="2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600" b="1">
                          <a:latin typeface="Muli" panose="00000500000000000000" pitchFamily="2" charset="0"/>
                        </a:rPr>
                        <a:t>Toekomstbestendig</a:t>
                      </a:r>
                      <a:r>
                        <a:rPr lang="nl-NL" sz="1600">
                          <a:latin typeface="Muli" panose="00000500000000000000" pitchFamily="2" charset="0"/>
                        </a:rPr>
                        <a:t>: meebewegend met (markt)ontwikkelingen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600" b="1">
                          <a:latin typeface="Muli" panose="00000500000000000000" pitchFamily="2" charset="0"/>
                        </a:rPr>
                        <a:t>Optimaliseren</a:t>
                      </a:r>
                      <a:r>
                        <a:rPr lang="nl-NL" sz="1600">
                          <a:latin typeface="Muli" panose="00000500000000000000" pitchFamily="2" charset="0"/>
                        </a:rPr>
                        <a:t> </a:t>
                      </a:r>
                      <a:r>
                        <a:rPr lang="nl-NL" sz="1600" b="1">
                          <a:latin typeface="Muli" panose="00000500000000000000" pitchFamily="2" charset="0"/>
                        </a:rPr>
                        <a:t>levenscycluskosten</a:t>
                      </a:r>
                      <a:r>
                        <a:rPr lang="nl-NL" sz="1600">
                          <a:latin typeface="Muli" panose="00000500000000000000" pitchFamily="2" charset="0"/>
                        </a:rPr>
                        <a:t> (levensduur materieel, materiaalkeuze)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nl-NL" sz="1600" i="1">
                          <a:latin typeface="Muli" panose="00000500000000000000" pitchFamily="2" charset="0"/>
                        </a:rPr>
                        <a:t>Bv. verhogen restwaarde, verlagen onderhouds en beheerskosten, lage kosten software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600" b="1">
                          <a:latin typeface="Muli" panose="00000500000000000000" pitchFamily="2" charset="0"/>
                        </a:rPr>
                        <a:t>Minimaliseren milieu-impact</a:t>
                      </a:r>
                      <a:r>
                        <a:rPr lang="nl-NL" sz="1600">
                          <a:latin typeface="Muli" panose="00000500000000000000" pitchFamily="2" charset="0"/>
                        </a:rPr>
                        <a:t> (verminderen, neutraliseren, netto positieve bijdrage)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nl-NL" sz="1600" i="1">
                          <a:latin typeface="Muli" panose="00000500000000000000" pitchFamily="2" charset="0"/>
                        </a:rPr>
                        <a:t>Bv. minder materiaalgebruik, inzet hergebruikt materiaal (recyclaat), alternatieve strooimiddelen of methoden, alternatieve brandstof en/of motoren.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nl-NL">
                        <a:latin typeface="Muli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nl-NL" sz="1600" b="0">
                          <a:latin typeface="Muli" panose="00000500000000000000" pitchFamily="2" charset="0"/>
                        </a:rPr>
                        <a:t>De ambitie dient te worden gerealiseerd binnen tenminste de volgende randvoorwaarden: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nl-NL" sz="1600" b="0">
                        <a:latin typeface="Muli" panose="00000500000000000000" pitchFamily="2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600" b="1">
                          <a:latin typeface="Muli" panose="00000500000000000000" pitchFamily="2" charset="0"/>
                        </a:rPr>
                        <a:t>Bedrijfszekerheid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nl-NL" sz="1600">
                          <a:latin typeface="Muli" panose="00000500000000000000" pitchFamily="2" charset="0"/>
                        </a:rPr>
                        <a:t>Eisen en SLA’s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nl-NL" sz="1600" b="1">
                          <a:latin typeface="Muli" panose="00000500000000000000" pitchFamily="2" charset="0"/>
                        </a:rPr>
                        <a:t>Gebruiksvriendelijkheid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nl-NL" sz="1600">
                          <a:latin typeface="Muli" panose="00000500000000000000" pitchFamily="2" charset="0"/>
                        </a:rPr>
                        <a:t>Eisen en SLA’s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nl-NL" sz="1600" b="1">
                          <a:latin typeface="Muli" panose="00000500000000000000" pitchFamily="2" charset="0"/>
                        </a:rPr>
                        <a:t>Onderhoudsvriendelijk</a:t>
                      </a:r>
                    </a:p>
                    <a:p>
                      <a:pPr marL="742950" lvl="1" indent="-285750">
                        <a:buFontTx/>
                        <a:buChar char="-"/>
                      </a:pPr>
                      <a:r>
                        <a:rPr lang="nl-NL" sz="1600">
                          <a:latin typeface="Muli" panose="00000500000000000000" pitchFamily="2" charset="0"/>
                        </a:rPr>
                        <a:t>Eisen en SLA’s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nl-NL" sz="1600">
                          <a:latin typeface="Muli" panose="00000500000000000000" pitchFamily="2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117435"/>
                  </a:ext>
                </a:extLst>
              </a:tr>
            </a:tbl>
          </a:graphicData>
        </a:graphic>
      </p:graphicFrame>
      <p:pic>
        <p:nvPicPr>
          <p:cNvPr id="3" name="Afbeelding 2">
            <a:extLst>
              <a:ext uri="{FF2B5EF4-FFF2-40B4-BE49-F238E27FC236}">
                <a16:creationId xmlns:a16="http://schemas.microsoft.com/office/drawing/2014/main" id="{8D020430-6FC9-4A9D-B994-8E55CAFAD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532606"/>
            <a:ext cx="333375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88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77997E-438D-4511-A032-E0A325C4C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>
                <a:latin typeface="Muli" panose="00000500000000000000" pitchFamily="2" charset="0"/>
              </a:rPr>
              <a:t>Acties voor vervolg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7C9F4F64-2838-4AB3-B4EC-AC7D881DBD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057011"/>
              </p:ext>
            </p:extLst>
          </p:nvPr>
        </p:nvGraphicFramePr>
        <p:xfrm>
          <a:off x="838200" y="1825625"/>
          <a:ext cx="10515600" cy="3205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143994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Muli" panose="00000500000000000000" pitchFamily="2" charset="0"/>
                        </a:rPr>
                        <a:t>Acties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110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nl-NL" b="1">
                          <a:latin typeface="Muli" panose="00000500000000000000" pitchFamily="2" charset="0"/>
                        </a:rPr>
                        <a:t>Aanscherpen ambitie </a:t>
                      </a:r>
                      <a:r>
                        <a:rPr lang="nl-NL">
                          <a:latin typeface="Muli" panose="00000500000000000000" pitchFamily="2" charset="0"/>
                        </a:rPr>
                        <a:t>en het </a:t>
                      </a:r>
                      <a:r>
                        <a:rPr lang="nl-NL" b="1">
                          <a:latin typeface="Muli" panose="00000500000000000000" pitchFamily="2" charset="0"/>
                        </a:rPr>
                        <a:t>formuleren van de vraagstelling </a:t>
                      </a:r>
                      <a:r>
                        <a:rPr lang="nl-NL" b="0">
                          <a:latin typeface="Muli" panose="00000500000000000000" pitchFamily="2" charset="0"/>
                        </a:rPr>
                        <a:t>(n</a:t>
                      </a:r>
                      <a:r>
                        <a:rPr lang="nl-NL">
                          <a:latin typeface="Muli" panose="00000500000000000000" pitchFamily="2" charset="0"/>
                        </a:rPr>
                        <a:t>a marktconsultatie)</a:t>
                      </a:r>
                      <a:endParaRPr lang="nl-NL" b="1">
                        <a:latin typeface="Muli" panose="00000500000000000000" pitchFamily="2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nl-NL">
                          <a:latin typeface="Muli" panose="00000500000000000000" pitchFamily="2" charset="0"/>
                        </a:rPr>
                        <a:t>Toewerken naar 1 A4-tje die de </a:t>
                      </a:r>
                      <a:r>
                        <a:rPr lang="nl-NL" b="1">
                          <a:latin typeface="Muli" panose="00000500000000000000" pitchFamily="2" charset="0"/>
                        </a:rPr>
                        <a:t>kern van de opgave </a:t>
                      </a:r>
                      <a:r>
                        <a:rPr lang="nl-NL">
                          <a:latin typeface="Muli" panose="00000500000000000000" pitchFamily="2" charset="0"/>
                        </a:rPr>
                        <a:t>helder uiteenzet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>
                          <a:latin typeface="Muli" panose="00000500000000000000" pitchFamily="2" charset="0"/>
                        </a:rPr>
                        <a:t>Tijd reserveren voor </a:t>
                      </a:r>
                      <a:r>
                        <a:rPr lang="nl-NL" b="1">
                          <a:latin typeface="Muli" panose="00000500000000000000" pitchFamily="2" charset="0"/>
                        </a:rPr>
                        <a:t>opstellen bijbehorend gunningskader </a:t>
                      </a:r>
                      <a:r>
                        <a:rPr lang="nl-NL">
                          <a:latin typeface="Muli" panose="00000500000000000000" pitchFamily="2" charset="0"/>
                        </a:rPr>
                        <a:t>inclusief eisen, criteria en SLA’s</a:t>
                      </a:r>
                      <a:br>
                        <a:rPr lang="nl-NL">
                          <a:latin typeface="Muli" panose="00000500000000000000" pitchFamily="2" charset="0"/>
                        </a:rPr>
                      </a:br>
                      <a:r>
                        <a:rPr lang="nl-NL">
                          <a:latin typeface="Muli" panose="00000500000000000000" pitchFamily="2" charset="0"/>
                        </a:rPr>
                        <a:t>(</a:t>
                      </a:r>
                      <a:r>
                        <a:rPr lang="nl-NL" i="1">
                          <a:latin typeface="Muli" panose="00000500000000000000" pitchFamily="2" charset="0"/>
                        </a:rPr>
                        <a:t>ons advies: denk alvast na over concrete prestatieafspraken en contractbepalingen na gunning</a:t>
                      </a:r>
                      <a:r>
                        <a:rPr lang="nl-NL">
                          <a:latin typeface="Muli" panose="00000500000000000000" pitchFamily="2" charset="0"/>
                        </a:rPr>
                        <a:t>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>
                          <a:latin typeface="Muli" panose="00000500000000000000" pitchFamily="2" charset="0"/>
                        </a:rPr>
                        <a:t>Strategische keuze: </a:t>
                      </a:r>
                      <a:r>
                        <a:rPr lang="nl-NL" b="1">
                          <a:latin typeface="Muli" panose="00000500000000000000" pitchFamily="2" charset="0"/>
                        </a:rPr>
                        <a:t>aanschaf</a:t>
                      </a:r>
                      <a:r>
                        <a:rPr lang="nl-NL">
                          <a:latin typeface="Muli" panose="00000500000000000000" pitchFamily="2" charset="0"/>
                        </a:rPr>
                        <a:t> of </a:t>
                      </a:r>
                      <a:r>
                        <a:rPr lang="nl-NL" b="1">
                          <a:latin typeface="Muli" panose="00000500000000000000" pitchFamily="2" charset="0"/>
                        </a:rPr>
                        <a:t>leasen </a:t>
                      </a:r>
                      <a:br>
                        <a:rPr lang="nl-NL">
                          <a:latin typeface="Muli" panose="00000500000000000000" pitchFamily="2" charset="0"/>
                        </a:rPr>
                      </a:br>
                      <a:r>
                        <a:rPr lang="nl-NL">
                          <a:latin typeface="Muli" panose="00000500000000000000" pitchFamily="2" charset="0"/>
                        </a:rPr>
                        <a:t>(</a:t>
                      </a:r>
                      <a:r>
                        <a:rPr lang="nl-NL" i="1">
                          <a:latin typeface="Muli" panose="00000500000000000000" pitchFamily="2" charset="0"/>
                        </a:rPr>
                        <a:t>ons advies: informatie opvragen voor het uitwerken van de twee scenario’s</a:t>
                      </a:r>
                      <a:r>
                        <a:rPr lang="nl-NL">
                          <a:latin typeface="Muli" panose="00000500000000000000" pitchFamily="2" charset="0"/>
                        </a:rPr>
                        <a:t>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b="1">
                          <a:latin typeface="Muli" panose="00000500000000000000" pitchFamily="2" charset="0"/>
                        </a:rPr>
                        <a:t>Interne afstemming </a:t>
                      </a:r>
                      <a:r>
                        <a:rPr lang="nl-NL">
                          <a:latin typeface="Muli" panose="00000500000000000000" pitchFamily="2" charset="0"/>
                        </a:rPr>
                        <a:t>t.a.v. gunning en opstellen criteria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nl-NL"/>
                    </a:p>
                    <a:p>
                      <a:pPr marL="285750" indent="-285750">
                        <a:buFontTx/>
                        <a:buChar char="-"/>
                      </a:pPr>
                      <a:endParaRPr lang="nl-NL"/>
                    </a:p>
                    <a:p>
                      <a:pPr marL="285750" indent="-285750">
                        <a:buFontTx/>
                        <a:buChar char="-"/>
                      </a:pPr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669541"/>
                  </a:ext>
                </a:extLst>
              </a:tr>
            </a:tbl>
          </a:graphicData>
        </a:graphic>
      </p:graphicFrame>
      <p:pic>
        <p:nvPicPr>
          <p:cNvPr id="6" name="Afbeelding 5">
            <a:extLst>
              <a:ext uri="{FF2B5EF4-FFF2-40B4-BE49-F238E27FC236}">
                <a16:creationId xmlns:a16="http://schemas.microsoft.com/office/drawing/2014/main" id="{0745374B-DC5C-493F-A9D2-762482B11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780256"/>
            <a:ext cx="333375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6253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F732BF4D24954091E5FDA56B143987" ma:contentTypeVersion="13" ma:contentTypeDescription="Een nieuw document maken." ma:contentTypeScope="" ma:versionID="1c14e09a708623d3e36ed797017190d4">
  <xsd:schema xmlns:xsd="http://www.w3.org/2001/XMLSchema" xmlns:xs="http://www.w3.org/2001/XMLSchema" xmlns:p="http://schemas.microsoft.com/office/2006/metadata/properties" xmlns:ns2="6ff94193-ee40-48c1-bb48-04aa7dee62b8" xmlns:ns3="8cb1c598-842b-427e-8273-f7c7af6af196" targetNamespace="http://schemas.microsoft.com/office/2006/metadata/properties" ma:root="true" ma:fieldsID="34f350d49955d10113e9c71717b97c8b" ns2:_="" ns3:_="">
    <xsd:import namespace="6ff94193-ee40-48c1-bb48-04aa7dee62b8"/>
    <xsd:import namespace="8cb1c598-842b-427e-8273-f7c7af6af1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f94193-ee40-48c1-bb48-04aa7dee62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b1c598-842b-427e-8273-f7c7af6af19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ABC843-EFE6-4B5D-B062-4BF43E853F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f94193-ee40-48c1-bb48-04aa7dee62b8"/>
    <ds:schemaRef ds:uri="8cb1c598-842b-427e-8273-f7c7af6af1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33ACAE-759A-4219-ABCB-7C928AE8D5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3F40F0-4117-4054-B88D-63FD74829757}">
  <ds:schemaRefs>
    <ds:schemaRef ds:uri="http://purl.org/dc/elements/1.1/"/>
    <ds:schemaRef ds:uri="http://schemas.microsoft.com/office/2006/documentManagement/types"/>
    <ds:schemaRef ds:uri="6ff94193-ee40-48c1-bb48-04aa7dee62b8"/>
    <ds:schemaRef ds:uri="http://purl.org/dc/terms/"/>
    <ds:schemaRef ds:uri="http://purl.org/dc/dcmitype/"/>
    <ds:schemaRef ds:uri="8cb1c598-842b-427e-8273-f7c7af6af196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200</Words>
  <Application>Microsoft Office PowerPoint</Application>
  <PresentationFormat>Breedbeeld</PresentationFormat>
  <Paragraphs>27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Muli</vt:lpstr>
      <vt:lpstr>Kantoorthema</vt:lpstr>
      <vt:lpstr>Ambitie Winterdienstmaterieel  Súdwest-Fryslân</vt:lpstr>
      <vt:lpstr>Acties voor vervolg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Ambitie Winterdienstmaterieel  Súdwest-Fryslân</dc:title>
  <dc:creator>Hendrik de Vries</dc:creator>
  <cp:lastModifiedBy>Sake Sijbrandi</cp:lastModifiedBy>
  <cp:revision>2</cp:revision>
  <dcterms:created xsi:type="dcterms:W3CDTF">2022-03-30T13:50:59Z</dcterms:created>
  <dcterms:modified xsi:type="dcterms:W3CDTF">2022-04-01T15:40:10Z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0x0101006EF732BF4D24954091E5FDA56B143987</vt:lpwstr>
  </property>
</Properties>
</file>