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FA9DFCC" w14:textId="48DA4858" w:rsidR="00E0093D" w:rsidRPr="00911F5C" w:rsidRDefault="00430ED2" w:rsidP="003515DF">
      <w:pPr>
        <w:jc w:val="center"/>
        <w:rPr>
          <w:b/>
          <w:bCs/>
          <w:sz w:val="32"/>
          <w:szCs w:val="32"/>
        </w:rPr>
      </w:pPr>
      <w:r w:rsidRPr="00911F5C">
        <w:rPr>
          <w:b/>
          <w:bCs/>
          <w:sz w:val="32"/>
          <w:szCs w:val="32"/>
        </w:rPr>
        <w:t>Programma van Eisen</w:t>
      </w:r>
    </w:p>
    <w:p w14:paraId="647CBF97" w14:textId="20D6E736" w:rsidR="00430ED2" w:rsidRPr="00911F5C" w:rsidRDefault="00430ED2"/>
    <w:bookmarkStart w:id="0" w:name="_Toc129160949" w:displacedByCustomXml="next"/>
    <w:sdt>
      <w:sdtPr>
        <w:rPr>
          <w:rFonts w:ascii="Verdana" w:eastAsiaTheme="minorHAnsi" w:hAnsi="Verdana" w:cs="Arial"/>
          <w:color w:val="auto"/>
          <w:sz w:val="20"/>
          <w:szCs w:val="20"/>
        </w:rPr>
        <w:id w:val="-202941519"/>
        <w:docPartObj>
          <w:docPartGallery w:val="Table of Contents"/>
          <w:docPartUnique/>
        </w:docPartObj>
      </w:sdtPr>
      <w:sdtEndPr>
        <w:rPr>
          <w:b/>
          <w:bCs/>
        </w:rPr>
      </w:sdtEndPr>
      <w:sdtContent>
        <w:p w14:paraId="5B6B2D72" w14:textId="457A8823" w:rsidR="00346E93" w:rsidRPr="00911F5C" w:rsidRDefault="00346E93" w:rsidP="0023296B">
          <w:pPr>
            <w:pStyle w:val="Kop1"/>
            <w:widowControl w:val="0"/>
            <w:numPr>
              <w:ilvl w:val="0"/>
              <w:numId w:val="38"/>
            </w:numPr>
            <w:autoSpaceDE w:val="0"/>
            <w:autoSpaceDN w:val="0"/>
            <w:spacing w:line="240" w:lineRule="auto"/>
            <w:rPr>
              <w:rFonts w:ascii="Verdana" w:hAnsi="Verdana"/>
              <w:color w:val="auto"/>
            </w:rPr>
          </w:pPr>
          <w:r w:rsidRPr="00911F5C">
            <w:rPr>
              <w:rFonts w:ascii="Verdana" w:hAnsi="Verdana"/>
              <w:color w:val="auto"/>
            </w:rPr>
            <w:t>Inhoud</w:t>
          </w:r>
          <w:bookmarkEnd w:id="0"/>
        </w:p>
        <w:p w14:paraId="36CD1D2B" w14:textId="2316A2A4" w:rsidR="001150A7" w:rsidRDefault="00346E93">
          <w:pPr>
            <w:pStyle w:val="Inhopg1"/>
            <w:tabs>
              <w:tab w:val="left" w:pos="440"/>
              <w:tab w:val="right" w:leader="dot" w:pos="9736"/>
            </w:tabs>
            <w:rPr>
              <w:rFonts w:asciiTheme="minorHAnsi" w:eastAsiaTheme="minorEastAsia" w:hAnsiTheme="minorHAnsi" w:cstheme="minorBidi"/>
              <w:kern w:val="0"/>
              <w:sz w:val="22"/>
              <w:szCs w:val="22"/>
              <w:lang w:eastAsia="nl-NL"/>
              <w14:ligatures w14:val="none"/>
            </w:rPr>
          </w:pPr>
          <w:r w:rsidRPr="00911F5C">
            <w:fldChar w:fldCharType="begin"/>
          </w:r>
          <w:r w:rsidRPr="00911F5C">
            <w:instrText xml:space="preserve"> TOC \o "1-3" \h \z \u </w:instrText>
          </w:r>
          <w:r w:rsidRPr="00911F5C">
            <w:fldChar w:fldCharType="separate"/>
          </w:r>
          <w:hyperlink w:anchor="_Toc129160949" w:history="1">
            <w:r w:rsidR="001150A7" w:rsidRPr="00B0248B">
              <w:rPr>
                <w:rStyle w:val="Hyperlink"/>
              </w:rPr>
              <w:t>1.</w:t>
            </w:r>
            <w:r w:rsidR="001150A7">
              <w:rPr>
                <w:rFonts w:asciiTheme="minorHAnsi" w:eastAsiaTheme="minorEastAsia" w:hAnsiTheme="minorHAnsi" w:cstheme="minorBidi"/>
                <w:kern w:val="0"/>
                <w:sz w:val="22"/>
                <w:szCs w:val="22"/>
                <w:lang w:eastAsia="nl-NL"/>
                <w14:ligatures w14:val="none"/>
              </w:rPr>
              <w:tab/>
            </w:r>
            <w:r w:rsidR="001150A7" w:rsidRPr="00B0248B">
              <w:rPr>
                <w:rStyle w:val="Hyperlink"/>
              </w:rPr>
              <w:t>Inhoud</w:t>
            </w:r>
            <w:r w:rsidR="001150A7">
              <w:rPr>
                <w:webHidden/>
              </w:rPr>
              <w:tab/>
            </w:r>
            <w:r w:rsidR="001150A7">
              <w:rPr>
                <w:webHidden/>
              </w:rPr>
              <w:fldChar w:fldCharType="begin"/>
            </w:r>
            <w:r w:rsidR="001150A7">
              <w:rPr>
                <w:webHidden/>
              </w:rPr>
              <w:instrText xml:space="preserve"> PAGEREF _Toc129160949 \h </w:instrText>
            </w:r>
            <w:r w:rsidR="001150A7">
              <w:rPr>
                <w:webHidden/>
              </w:rPr>
            </w:r>
            <w:r w:rsidR="001150A7">
              <w:rPr>
                <w:webHidden/>
              </w:rPr>
              <w:fldChar w:fldCharType="separate"/>
            </w:r>
            <w:r w:rsidR="001150A7">
              <w:rPr>
                <w:webHidden/>
              </w:rPr>
              <w:t>1</w:t>
            </w:r>
            <w:r w:rsidR="001150A7">
              <w:rPr>
                <w:webHidden/>
              </w:rPr>
              <w:fldChar w:fldCharType="end"/>
            </w:r>
          </w:hyperlink>
        </w:p>
        <w:p w14:paraId="75E4B8E2" w14:textId="5DFD5391" w:rsidR="001150A7" w:rsidRDefault="000C7A5F">
          <w:pPr>
            <w:pStyle w:val="Inhopg1"/>
            <w:tabs>
              <w:tab w:val="left" w:pos="440"/>
              <w:tab w:val="right" w:leader="dot" w:pos="9736"/>
            </w:tabs>
            <w:rPr>
              <w:rFonts w:asciiTheme="minorHAnsi" w:eastAsiaTheme="minorEastAsia" w:hAnsiTheme="minorHAnsi" w:cstheme="minorBidi"/>
              <w:kern w:val="0"/>
              <w:sz w:val="22"/>
              <w:szCs w:val="22"/>
              <w:lang w:eastAsia="nl-NL"/>
              <w14:ligatures w14:val="none"/>
            </w:rPr>
          </w:pPr>
          <w:hyperlink w:anchor="_Toc129160950" w:history="1">
            <w:r w:rsidR="001150A7" w:rsidRPr="00B0248B">
              <w:rPr>
                <w:rStyle w:val="Hyperlink"/>
                <w:rFonts w:eastAsia="Times New Roman"/>
              </w:rPr>
              <w:t>2.</w:t>
            </w:r>
            <w:r w:rsidR="001150A7">
              <w:rPr>
                <w:rFonts w:asciiTheme="minorHAnsi" w:eastAsiaTheme="minorEastAsia" w:hAnsiTheme="minorHAnsi" w:cstheme="minorBidi"/>
                <w:kern w:val="0"/>
                <w:sz w:val="22"/>
                <w:szCs w:val="22"/>
                <w:lang w:eastAsia="nl-NL"/>
                <w14:ligatures w14:val="none"/>
              </w:rPr>
              <w:tab/>
            </w:r>
            <w:r w:rsidR="001150A7" w:rsidRPr="00B0248B">
              <w:rPr>
                <w:rStyle w:val="Hyperlink"/>
                <w:rFonts w:eastAsia="Times New Roman"/>
              </w:rPr>
              <w:t>Uitvoeringsvoorwaarden</w:t>
            </w:r>
            <w:r w:rsidR="001150A7">
              <w:rPr>
                <w:webHidden/>
              </w:rPr>
              <w:tab/>
            </w:r>
            <w:r w:rsidR="001150A7">
              <w:rPr>
                <w:webHidden/>
              </w:rPr>
              <w:fldChar w:fldCharType="begin"/>
            </w:r>
            <w:r w:rsidR="001150A7">
              <w:rPr>
                <w:webHidden/>
              </w:rPr>
              <w:instrText xml:space="preserve"> PAGEREF _Toc129160950 \h </w:instrText>
            </w:r>
            <w:r w:rsidR="001150A7">
              <w:rPr>
                <w:webHidden/>
              </w:rPr>
            </w:r>
            <w:r w:rsidR="001150A7">
              <w:rPr>
                <w:webHidden/>
              </w:rPr>
              <w:fldChar w:fldCharType="separate"/>
            </w:r>
            <w:r w:rsidR="001150A7">
              <w:rPr>
                <w:webHidden/>
              </w:rPr>
              <w:t>2</w:t>
            </w:r>
            <w:r w:rsidR="001150A7">
              <w:rPr>
                <w:webHidden/>
              </w:rPr>
              <w:fldChar w:fldCharType="end"/>
            </w:r>
          </w:hyperlink>
        </w:p>
        <w:p w14:paraId="6295B421" w14:textId="20D6E827" w:rsidR="001150A7" w:rsidRDefault="000C7A5F">
          <w:pPr>
            <w:pStyle w:val="Inhopg1"/>
            <w:tabs>
              <w:tab w:val="left" w:pos="660"/>
              <w:tab w:val="right" w:leader="dot" w:pos="9736"/>
            </w:tabs>
            <w:rPr>
              <w:rFonts w:asciiTheme="minorHAnsi" w:eastAsiaTheme="minorEastAsia" w:hAnsiTheme="minorHAnsi" w:cstheme="minorBidi"/>
              <w:kern w:val="0"/>
              <w:sz w:val="22"/>
              <w:szCs w:val="22"/>
              <w:lang w:eastAsia="nl-NL"/>
              <w14:ligatures w14:val="none"/>
            </w:rPr>
          </w:pPr>
          <w:hyperlink w:anchor="_Toc129160951" w:history="1">
            <w:r w:rsidR="001150A7" w:rsidRPr="00B0248B">
              <w:rPr>
                <w:rStyle w:val="Hyperlink"/>
                <w:rFonts w:eastAsia="Times New Roman"/>
              </w:rPr>
              <w:t>2.1</w:t>
            </w:r>
            <w:r w:rsidR="001150A7">
              <w:rPr>
                <w:rFonts w:asciiTheme="minorHAnsi" w:eastAsiaTheme="minorEastAsia" w:hAnsiTheme="minorHAnsi" w:cstheme="minorBidi"/>
                <w:kern w:val="0"/>
                <w:sz w:val="22"/>
                <w:szCs w:val="22"/>
                <w:lang w:eastAsia="nl-NL"/>
                <w14:ligatures w14:val="none"/>
              </w:rPr>
              <w:tab/>
            </w:r>
            <w:r w:rsidR="001150A7" w:rsidRPr="00B0248B">
              <w:rPr>
                <w:rStyle w:val="Hyperlink"/>
                <w:rFonts w:eastAsia="Times New Roman"/>
              </w:rPr>
              <w:t>Eisen aan de organisatie van Opdrachtnemer</w:t>
            </w:r>
            <w:r w:rsidR="001150A7">
              <w:rPr>
                <w:webHidden/>
              </w:rPr>
              <w:tab/>
            </w:r>
            <w:r w:rsidR="001150A7">
              <w:rPr>
                <w:webHidden/>
              </w:rPr>
              <w:fldChar w:fldCharType="begin"/>
            </w:r>
            <w:r w:rsidR="001150A7">
              <w:rPr>
                <w:webHidden/>
              </w:rPr>
              <w:instrText xml:space="preserve"> PAGEREF _Toc129160951 \h </w:instrText>
            </w:r>
            <w:r w:rsidR="001150A7">
              <w:rPr>
                <w:webHidden/>
              </w:rPr>
            </w:r>
            <w:r w:rsidR="001150A7">
              <w:rPr>
                <w:webHidden/>
              </w:rPr>
              <w:fldChar w:fldCharType="separate"/>
            </w:r>
            <w:r w:rsidR="001150A7">
              <w:rPr>
                <w:webHidden/>
              </w:rPr>
              <w:t>2</w:t>
            </w:r>
            <w:r w:rsidR="001150A7">
              <w:rPr>
                <w:webHidden/>
              </w:rPr>
              <w:fldChar w:fldCharType="end"/>
            </w:r>
          </w:hyperlink>
        </w:p>
        <w:p w14:paraId="242C43E9" w14:textId="225B8981" w:rsidR="001150A7" w:rsidRDefault="000C7A5F">
          <w:pPr>
            <w:pStyle w:val="Inhopg1"/>
            <w:tabs>
              <w:tab w:val="left" w:pos="660"/>
              <w:tab w:val="right" w:leader="dot" w:pos="9736"/>
            </w:tabs>
            <w:rPr>
              <w:rFonts w:asciiTheme="minorHAnsi" w:eastAsiaTheme="minorEastAsia" w:hAnsiTheme="minorHAnsi" w:cstheme="minorBidi"/>
              <w:kern w:val="0"/>
              <w:sz w:val="22"/>
              <w:szCs w:val="22"/>
              <w:lang w:eastAsia="nl-NL"/>
              <w14:ligatures w14:val="none"/>
            </w:rPr>
          </w:pPr>
          <w:hyperlink w:anchor="_Toc129160952" w:history="1">
            <w:r w:rsidR="001150A7" w:rsidRPr="00B0248B">
              <w:rPr>
                <w:rStyle w:val="Hyperlink"/>
                <w:rFonts w:eastAsia="Times New Roman"/>
              </w:rPr>
              <w:t>2.2</w:t>
            </w:r>
            <w:r w:rsidR="001150A7">
              <w:rPr>
                <w:rFonts w:asciiTheme="minorHAnsi" w:eastAsiaTheme="minorEastAsia" w:hAnsiTheme="minorHAnsi" w:cstheme="minorBidi"/>
                <w:kern w:val="0"/>
                <w:sz w:val="22"/>
                <w:szCs w:val="22"/>
                <w:lang w:eastAsia="nl-NL"/>
                <w14:ligatures w14:val="none"/>
              </w:rPr>
              <w:tab/>
            </w:r>
            <w:r w:rsidR="001150A7" w:rsidRPr="00B0248B">
              <w:rPr>
                <w:rStyle w:val="Hyperlink"/>
                <w:rFonts w:eastAsia="Times New Roman"/>
              </w:rPr>
              <w:t>Eisen aan in te zetten medewerkers</w:t>
            </w:r>
            <w:r w:rsidR="001150A7">
              <w:rPr>
                <w:webHidden/>
              </w:rPr>
              <w:tab/>
            </w:r>
            <w:r w:rsidR="001150A7">
              <w:rPr>
                <w:webHidden/>
              </w:rPr>
              <w:fldChar w:fldCharType="begin"/>
            </w:r>
            <w:r w:rsidR="001150A7">
              <w:rPr>
                <w:webHidden/>
              </w:rPr>
              <w:instrText xml:space="preserve"> PAGEREF _Toc129160952 \h </w:instrText>
            </w:r>
            <w:r w:rsidR="001150A7">
              <w:rPr>
                <w:webHidden/>
              </w:rPr>
            </w:r>
            <w:r w:rsidR="001150A7">
              <w:rPr>
                <w:webHidden/>
              </w:rPr>
              <w:fldChar w:fldCharType="separate"/>
            </w:r>
            <w:r w:rsidR="001150A7">
              <w:rPr>
                <w:webHidden/>
              </w:rPr>
              <w:t>3</w:t>
            </w:r>
            <w:r w:rsidR="001150A7">
              <w:rPr>
                <w:webHidden/>
              </w:rPr>
              <w:fldChar w:fldCharType="end"/>
            </w:r>
          </w:hyperlink>
        </w:p>
        <w:p w14:paraId="51360707" w14:textId="2AF67AF5" w:rsidR="001150A7" w:rsidRDefault="000C7A5F">
          <w:pPr>
            <w:pStyle w:val="Inhopg1"/>
            <w:tabs>
              <w:tab w:val="left" w:pos="660"/>
              <w:tab w:val="right" w:leader="dot" w:pos="9736"/>
            </w:tabs>
            <w:rPr>
              <w:rFonts w:asciiTheme="minorHAnsi" w:eastAsiaTheme="minorEastAsia" w:hAnsiTheme="minorHAnsi" w:cstheme="minorBidi"/>
              <w:kern w:val="0"/>
              <w:sz w:val="22"/>
              <w:szCs w:val="22"/>
              <w:lang w:eastAsia="nl-NL"/>
              <w14:ligatures w14:val="none"/>
            </w:rPr>
          </w:pPr>
          <w:hyperlink w:anchor="_Toc129160953" w:history="1">
            <w:r w:rsidR="001150A7" w:rsidRPr="00B0248B">
              <w:rPr>
                <w:rStyle w:val="Hyperlink"/>
                <w:rFonts w:eastAsia="Times New Roman"/>
              </w:rPr>
              <w:t>2.3</w:t>
            </w:r>
            <w:r w:rsidR="001150A7">
              <w:rPr>
                <w:rFonts w:asciiTheme="minorHAnsi" w:eastAsiaTheme="minorEastAsia" w:hAnsiTheme="minorHAnsi" w:cstheme="minorBidi"/>
                <w:kern w:val="0"/>
                <w:sz w:val="22"/>
                <w:szCs w:val="22"/>
                <w:lang w:eastAsia="nl-NL"/>
                <w14:ligatures w14:val="none"/>
              </w:rPr>
              <w:tab/>
            </w:r>
            <w:r w:rsidR="001150A7" w:rsidRPr="00B0248B">
              <w:rPr>
                <w:rStyle w:val="Hyperlink"/>
                <w:rFonts w:eastAsia="Times New Roman"/>
              </w:rPr>
              <w:t>Eisen aan kwaliteit van jeugdhulpverlening</w:t>
            </w:r>
            <w:r w:rsidR="001150A7">
              <w:rPr>
                <w:webHidden/>
              </w:rPr>
              <w:tab/>
            </w:r>
            <w:r w:rsidR="001150A7">
              <w:rPr>
                <w:webHidden/>
              </w:rPr>
              <w:fldChar w:fldCharType="begin"/>
            </w:r>
            <w:r w:rsidR="001150A7">
              <w:rPr>
                <w:webHidden/>
              </w:rPr>
              <w:instrText xml:space="preserve"> PAGEREF _Toc129160953 \h </w:instrText>
            </w:r>
            <w:r w:rsidR="001150A7">
              <w:rPr>
                <w:webHidden/>
              </w:rPr>
            </w:r>
            <w:r w:rsidR="001150A7">
              <w:rPr>
                <w:webHidden/>
              </w:rPr>
              <w:fldChar w:fldCharType="separate"/>
            </w:r>
            <w:r w:rsidR="001150A7">
              <w:rPr>
                <w:webHidden/>
              </w:rPr>
              <w:t>4</w:t>
            </w:r>
            <w:r w:rsidR="001150A7">
              <w:rPr>
                <w:webHidden/>
              </w:rPr>
              <w:fldChar w:fldCharType="end"/>
            </w:r>
          </w:hyperlink>
        </w:p>
        <w:p w14:paraId="20B87907" w14:textId="47F583FA" w:rsidR="001150A7" w:rsidRDefault="000C7A5F">
          <w:pPr>
            <w:pStyle w:val="Inhopg1"/>
            <w:tabs>
              <w:tab w:val="left" w:pos="660"/>
              <w:tab w:val="right" w:leader="dot" w:pos="9736"/>
            </w:tabs>
            <w:rPr>
              <w:rFonts w:asciiTheme="minorHAnsi" w:eastAsiaTheme="minorEastAsia" w:hAnsiTheme="minorHAnsi" w:cstheme="minorBidi"/>
              <w:kern w:val="0"/>
              <w:sz w:val="22"/>
              <w:szCs w:val="22"/>
              <w:lang w:eastAsia="nl-NL"/>
              <w14:ligatures w14:val="none"/>
            </w:rPr>
          </w:pPr>
          <w:hyperlink w:anchor="_Toc129160954" w:history="1">
            <w:r w:rsidR="001150A7" w:rsidRPr="00B0248B">
              <w:rPr>
                <w:rStyle w:val="Hyperlink"/>
                <w:rFonts w:eastAsia="Times New Roman"/>
              </w:rPr>
              <w:t>2.4</w:t>
            </w:r>
            <w:r w:rsidR="001150A7">
              <w:rPr>
                <w:rFonts w:asciiTheme="minorHAnsi" w:eastAsiaTheme="minorEastAsia" w:hAnsiTheme="minorHAnsi" w:cstheme="minorBidi"/>
                <w:kern w:val="0"/>
                <w:sz w:val="22"/>
                <w:szCs w:val="22"/>
                <w:lang w:eastAsia="nl-NL"/>
                <w14:ligatures w14:val="none"/>
              </w:rPr>
              <w:tab/>
            </w:r>
            <w:r w:rsidR="001150A7" w:rsidRPr="00B0248B">
              <w:rPr>
                <w:rStyle w:val="Hyperlink"/>
                <w:rFonts w:eastAsia="Times New Roman"/>
              </w:rPr>
              <w:t>Eisen aan verwijzing, intake, beschikking</w:t>
            </w:r>
            <w:r w:rsidR="001150A7">
              <w:rPr>
                <w:webHidden/>
              </w:rPr>
              <w:tab/>
            </w:r>
            <w:r w:rsidR="001150A7">
              <w:rPr>
                <w:webHidden/>
              </w:rPr>
              <w:fldChar w:fldCharType="begin"/>
            </w:r>
            <w:r w:rsidR="001150A7">
              <w:rPr>
                <w:webHidden/>
              </w:rPr>
              <w:instrText xml:space="preserve"> PAGEREF _Toc129160954 \h </w:instrText>
            </w:r>
            <w:r w:rsidR="001150A7">
              <w:rPr>
                <w:webHidden/>
              </w:rPr>
            </w:r>
            <w:r w:rsidR="001150A7">
              <w:rPr>
                <w:webHidden/>
              </w:rPr>
              <w:fldChar w:fldCharType="separate"/>
            </w:r>
            <w:r w:rsidR="001150A7">
              <w:rPr>
                <w:webHidden/>
              </w:rPr>
              <w:t>7</w:t>
            </w:r>
            <w:r w:rsidR="001150A7">
              <w:rPr>
                <w:webHidden/>
              </w:rPr>
              <w:fldChar w:fldCharType="end"/>
            </w:r>
          </w:hyperlink>
        </w:p>
        <w:p w14:paraId="6007C115" w14:textId="6DF4B4FB" w:rsidR="001150A7" w:rsidRDefault="000C7A5F">
          <w:pPr>
            <w:pStyle w:val="Inhopg1"/>
            <w:tabs>
              <w:tab w:val="left" w:pos="660"/>
              <w:tab w:val="right" w:leader="dot" w:pos="9736"/>
            </w:tabs>
            <w:rPr>
              <w:rFonts w:asciiTheme="minorHAnsi" w:eastAsiaTheme="minorEastAsia" w:hAnsiTheme="minorHAnsi" w:cstheme="minorBidi"/>
              <w:kern w:val="0"/>
              <w:sz w:val="22"/>
              <w:szCs w:val="22"/>
              <w:lang w:eastAsia="nl-NL"/>
              <w14:ligatures w14:val="none"/>
            </w:rPr>
          </w:pPr>
          <w:hyperlink w:anchor="_Toc129160955" w:history="1">
            <w:r w:rsidR="001150A7" w:rsidRPr="00B0248B">
              <w:rPr>
                <w:rStyle w:val="Hyperlink"/>
                <w:rFonts w:eastAsia="Times New Roman"/>
              </w:rPr>
              <w:t>2.5</w:t>
            </w:r>
            <w:r w:rsidR="001150A7">
              <w:rPr>
                <w:rFonts w:asciiTheme="minorHAnsi" w:eastAsiaTheme="minorEastAsia" w:hAnsiTheme="minorHAnsi" w:cstheme="minorBidi"/>
                <w:kern w:val="0"/>
                <w:sz w:val="22"/>
                <w:szCs w:val="22"/>
                <w:lang w:eastAsia="nl-NL"/>
                <w14:ligatures w14:val="none"/>
              </w:rPr>
              <w:tab/>
            </w:r>
            <w:r w:rsidR="001150A7" w:rsidRPr="00B0248B">
              <w:rPr>
                <w:rStyle w:val="Hyperlink"/>
                <w:rFonts w:eastAsia="Times New Roman"/>
              </w:rPr>
              <w:t>Eisen aan de administratie en registratie</w:t>
            </w:r>
            <w:r w:rsidR="001150A7">
              <w:rPr>
                <w:webHidden/>
              </w:rPr>
              <w:tab/>
            </w:r>
            <w:r w:rsidR="001150A7">
              <w:rPr>
                <w:webHidden/>
              </w:rPr>
              <w:fldChar w:fldCharType="begin"/>
            </w:r>
            <w:r w:rsidR="001150A7">
              <w:rPr>
                <w:webHidden/>
              </w:rPr>
              <w:instrText xml:space="preserve"> PAGEREF _Toc129160955 \h </w:instrText>
            </w:r>
            <w:r w:rsidR="001150A7">
              <w:rPr>
                <w:webHidden/>
              </w:rPr>
            </w:r>
            <w:r w:rsidR="001150A7">
              <w:rPr>
                <w:webHidden/>
              </w:rPr>
              <w:fldChar w:fldCharType="separate"/>
            </w:r>
            <w:r w:rsidR="001150A7">
              <w:rPr>
                <w:webHidden/>
              </w:rPr>
              <w:t>8</w:t>
            </w:r>
            <w:r w:rsidR="001150A7">
              <w:rPr>
                <w:webHidden/>
              </w:rPr>
              <w:fldChar w:fldCharType="end"/>
            </w:r>
          </w:hyperlink>
        </w:p>
        <w:p w14:paraId="24871DAB" w14:textId="4B2FFA31" w:rsidR="001150A7" w:rsidRDefault="000C7A5F">
          <w:pPr>
            <w:pStyle w:val="Inhopg1"/>
            <w:tabs>
              <w:tab w:val="left" w:pos="440"/>
              <w:tab w:val="right" w:leader="dot" w:pos="9736"/>
            </w:tabs>
            <w:rPr>
              <w:rFonts w:asciiTheme="minorHAnsi" w:eastAsiaTheme="minorEastAsia" w:hAnsiTheme="minorHAnsi" w:cstheme="minorBidi"/>
              <w:kern w:val="0"/>
              <w:sz w:val="22"/>
              <w:szCs w:val="22"/>
              <w:lang w:eastAsia="nl-NL"/>
              <w14:ligatures w14:val="none"/>
            </w:rPr>
          </w:pPr>
          <w:hyperlink w:anchor="_Toc129160956" w:history="1">
            <w:r w:rsidR="001150A7" w:rsidRPr="00B0248B">
              <w:rPr>
                <w:rStyle w:val="Hyperlink"/>
                <w:rFonts w:eastAsia="Times New Roman" w:cs="Calibri"/>
              </w:rPr>
              <w:t>3</w:t>
            </w:r>
            <w:r w:rsidR="001150A7">
              <w:rPr>
                <w:rFonts w:asciiTheme="minorHAnsi" w:eastAsiaTheme="minorEastAsia" w:hAnsiTheme="minorHAnsi" w:cstheme="minorBidi"/>
                <w:kern w:val="0"/>
                <w:sz w:val="22"/>
                <w:szCs w:val="22"/>
                <w:lang w:eastAsia="nl-NL"/>
                <w14:ligatures w14:val="none"/>
              </w:rPr>
              <w:tab/>
            </w:r>
            <w:r w:rsidR="001150A7" w:rsidRPr="00B0248B">
              <w:rPr>
                <w:rStyle w:val="Hyperlink"/>
                <w:rFonts w:eastAsia="Times New Roman"/>
              </w:rPr>
              <w:t>Forensische GGZ jeugdhulp</w:t>
            </w:r>
            <w:r w:rsidR="001150A7">
              <w:rPr>
                <w:webHidden/>
              </w:rPr>
              <w:tab/>
            </w:r>
            <w:r w:rsidR="001150A7">
              <w:rPr>
                <w:webHidden/>
              </w:rPr>
              <w:fldChar w:fldCharType="begin"/>
            </w:r>
            <w:r w:rsidR="001150A7">
              <w:rPr>
                <w:webHidden/>
              </w:rPr>
              <w:instrText xml:space="preserve"> PAGEREF _Toc129160956 \h </w:instrText>
            </w:r>
            <w:r w:rsidR="001150A7">
              <w:rPr>
                <w:webHidden/>
              </w:rPr>
            </w:r>
            <w:r w:rsidR="001150A7">
              <w:rPr>
                <w:webHidden/>
              </w:rPr>
              <w:fldChar w:fldCharType="separate"/>
            </w:r>
            <w:r w:rsidR="001150A7">
              <w:rPr>
                <w:webHidden/>
              </w:rPr>
              <w:t>9</w:t>
            </w:r>
            <w:r w:rsidR="001150A7">
              <w:rPr>
                <w:webHidden/>
              </w:rPr>
              <w:fldChar w:fldCharType="end"/>
            </w:r>
          </w:hyperlink>
        </w:p>
        <w:p w14:paraId="39BB59C9" w14:textId="405270C7" w:rsidR="00346E93" w:rsidRPr="00911F5C" w:rsidRDefault="00346E93">
          <w:r w:rsidRPr="00911F5C">
            <w:rPr>
              <w:b/>
              <w:bCs/>
            </w:rPr>
            <w:fldChar w:fldCharType="end"/>
          </w:r>
        </w:p>
      </w:sdtContent>
    </w:sdt>
    <w:p w14:paraId="6F70BC62" w14:textId="0240D263" w:rsidR="009057BC" w:rsidRPr="00911F5C" w:rsidRDefault="009057BC">
      <w:r w:rsidRPr="00911F5C">
        <w:br w:type="page"/>
      </w:r>
    </w:p>
    <w:tbl>
      <w:tblPr>
        <w:tblStyle w:val="Tabelraster4"/>
        <w:tblW w:w="9639" w:type="dxa"/>
        <w:tblInd w:w="704" w:type="dxa"/>
        <w:tblLook w:val="04A0" w:firstRow="1" w:lastRow="0" w:firstColumn="1" w:lastColumn="0" w:noHBand="0" w:noVBand="1"/>
      </w:tblPr>
      <w:tblGrid>
        <w:gridCol w:w="1521"/>
        <w:gridCol w:w="2854"/>
        <w:gridCol w:w="5264"/>
      </w:tblGrid>
      <w:tr w:rsidR="009057BC" w:rsidRPr="00911F5C" w14:paraId="36EA0835" w14:textId="77777777" w:rsidTr="003A6DD0">
        <w:tc>
          <w:tcPr>
            <w:tcW w:w="9639" w:type="dxa"/>
            <w:gridSpan w:val="3"/>
          </w:tcPr>
          <w:p w14:paraId="6B625880" w14:textId="33DD166B" w:rsidR="003515DF" w:rsidRPr="00911F5C" w:rsidRDefault="003515DF" w:rsidP="0023296B">
            <w:pPr>
              <w:pStyle w:val="Kop1"/>
              <w:numPr>
                <w:ilvl w:val="0"/>
                <w:numId w:val="38"/>
              </w:numPr>
              <w:rPr>
                <w:rFonts w:ascii="Verdana" w:eastAsia="Times New Roman" w:hAnsi="Verdana"/>
                <w:color w:val="auto"/>
                <w:sz w:val="28"/>
                <w:szCs w:val="28"/>
                <w:lang w:val="nl-NL"/>
              </w:rPr>
            </w:pPr>
            <w:bookmarkStart w:id="1" w:name="_Toc129160950"/>
            <w:r w:rsidRPr="00911F5C">
              <w:rPr>
                <w:rFonts w:ascii="Verdana" w:eastAsia="Times New Roman" w:hAnsi="Verdana"/>
                <w:color w:val="auto"/>
                <w:sz w:val="28"/>
                <w:szCs w:val="28"/>
                <w:lang w:val="nl-NL"/>
              </w:rPr>
              <w:lastRenderedPageBreak/>
              <w:t>Uitvoeringsvoorwaarden</w:t>
            </w:r>
            <w:bookmarkEnd w:id="1"/>
          </w:p>
        </w:tc>
      </w:tr>
      <w:tr w:rsidR="009057BC" w:rsidRPr="00911F5C" w14:paraId="752AFA77" w14:textId="77777777" w:rsidTr="003A6DD0">
        <w:tc>
          <w:tcPr>
            <w:tcW w:w="9639" w:type="dxa"/>
            <w:gridSpan w:val="3"/>
          </w:tcPr>
          <w:p w14:paraId="10519ABA" w14:textId="18B69061" w:rsidR="003515DF" w:rsidRPr="00911F5C" w:rsidRDefault="0023296B" w:rsidP="001150A7">
            <w:pPr>
              <w:pStyle w:val="Kop1"/>
              <w:numPr>
                <w:ilvl w:val="1"/>
                <w:numId w:val="46"/>
              </w:numPr>
              <w:rPr>
                <w:rFonts w:ascii="Verdana" w:eastAsia="Times New Roman" w:hAnsi="Verdana"/>
                <w:color w:val="auto"/>
                <w:sz w:val="24"/>
                <w:szCs w:val="24"/>
                <w:lang w:val="nl-NL"/>
              </w:rPr>
            </w:pPr>
            <w:bookmarkStart w:id="2" w:name="_Toc129160951"/>
            <w:r w:rsidRPr="00911F5C">
              <w:rPr>
                <w:rFonts w:ascii="Verdana" w:eastAsia="Times New Roman" w:hAnsi="Verdana"/>
                <w:color w:val="auto"/>
                <w:sz w:val="24"/>
                <w:szCs w:val="24"/>
                <w:lang w:val="nl-NL"/>
              </w:rPr>
              <w:t xml:space="preserve">Eisen aan </w:t>
            </w:r>
            <w:r w:rsidR="003F1F9C">
              <w:rPr>
                <w:rFonts w:ascii="Verdana" w:eastAsia="Times New Roman" w:hAnsi="Verdana"/>
                <w:color w:val="auto"/>
                <w:sz w:val="24"/>
                <w:szCs w:val="24"/>
                <w:lang w:val="nl-NL"/>
              </w:rPr>
              <w:t xml:space="preserve">de </w:t>
            </w:r>
            <w:r w:rsidRPr="00911F5C">
              <w:rPr>
                <w:rFonts w:ascii="Verdana" w:eastAsia="Times New Roman" w:hAnsi="Verdana"/>
                <w:color w:val="auto"/>
                <w:sz w:val="24"/>
                <w:szCs w:val="24"/>
                <w:lang w:val="nl-NL"/>
              </w:rPr>
              <w:t>o</w:t>
            </w:r>
            <w:r w:rsidR="003515DF" w:rsidRPr="00911F5C">
              <w:rPr>
                <w:rFonts w:ascii="Verdana" w:eastAsia="Times New Roman" w:hAnsi="Verdana"/>
                <w:color w:val="auto"/>
                <w:sz w:val="24"/>
                <w:szCs w:val="24"/>
                <w:lang w:val="nl-NL"/>
              </w:rPr>
              <w:t>rganisatie van Opdrachtnemer</w:t>
            </w:r>
            <w:bookmarkEnd w:id="2"/>
          </w:p>
          <w:p w14:paraId="25A990F6" w14:textId="77777777" w:rsidR="003515DF" w:rsidRPr="00911F5C" w:rsidRDefault="003515DF" w:rsidP="003515DF">
            <w:pPr>
              <w:spacing w:after="200"/>
              <w:contextualSpacing/>
              <w:rPr>
                <w:rFonts w:ascii="Verdana" w:eastAsia="Times New Roman" w:hAnsi="Verdana" w:cs="Calibri"/>
                <w:b/>
                <w:bCs/>
                <w:sz w:val="18"/>
                <w:szCs w:val="18"/>
                <w:lang w:val="nl-NL"/>
              </w:rPr>
            </w:pPr>
          </w:p>
        </w:tc>
      </w:tr>
      <w:tr w:rsidR="009057BC" w:rsidRPr="00911F5C" w14:paraId="2AAC7F3D" w14:textId="77777777" w:rsidTr="003A6DD0">
        <w:tc>
          <w:tcPr>
            <w:tcW w:w="1521" w:type="dxa"/>
            <w:vMerge w:val="restart"/>
          </w:tcPr>
          <w:p w14:paraId="0CD7A3EA" w14:textId="375D8E90" w:rsidR="003515DF" w:rsidRPr="00911F5C" w:rsidRDefault="003515DF" w:rsidP="003515DF">
            <w:pPr>
              <w:spacing w:after="200"/>
              <w:contextualSpacing/>
              <w:rPr>
                <w:rFonts w:ascii="Verdana" w:eastAsia="Times New Roman" w:hAnsi="Verdana" w:cs="Calibri"/>
                <w:sz w:val="18"/>
                <w:szCs w:val="18"/>
                <w:lang w:val="nl-NL"/>
              </w:rPr>
            </w:pPr>
            <w:r w:rsidRPr="00911F5C">
              <w:rPr>
                <w:rFonts w:ascii="Verdana" w:eastAsia="Times New Roman" w:hAnsi="Verdana" w:cs="Calibri"/>
                <w:sz w:val="18"/>
                <w:szCs w:val="18"/>
                <w:lang w:val="nl-NL"/>
              </w:rPr>
              <w:t>U</w:t>
            </w:r>
            <w:r w:rsidR="00D82AD6">
              <w:rPr>
                <w:rFonts w:ascii="Verdana" w:eastAsia="Times New Roman" w:hAnsi="Verdana" w:cs="Calibri"/>
                <w:sz w:val="18"/>
                <w:szCs w:val="18"/>
                <w:lang w:val="nl-NL"/>
              </w:rPr>
              <w:t>O</w:t>
            </w:r>
            <w:r w:rsidRPr="00911F5C">
              <w:rPr>
                <w:rFonts w:ascii="Verdana" w:eastAsia="Times New Roman" w:hAnsi="Verdana" w:cs="Calibri"/>
                <w:sz w:val="18"/>
                <w:szCs w:val="18"/>
                <w:lang w:val="nl-NL"/>
              </w:rPr>
              <w:t>1</w:t>
            </w:r>
          </w:p>
        </w:tc>
        <w:tc>
          <w:tcPr>
            <w:tcW w:w="2854" w:type="dxa"/>
            <w:vMerge w:val="restart"/>
          </w:tcPr>
          <w:p w14:paraId="47B80513" w14:textId="77777777" w:rsidR="003515DF" w:rsidRPr="00911F5C" w:rsidRDefault="003515DF" w:rsidP="003515DF">
            <w:pPr>
              <w:spacing w:after="200"/>
              <w:contextualSpacing/>
              <w:rPr>
                <w:rFonts w:ascii="Verdana" w:eastAsia="Times New Roman" w:hAnsi="Verdana" w:cs="Calibri"/>
                <w:sz w:val="18"/>
                <w:szCs w:val="18"/>
                <w:lang w:val="nl-NL"/>
              </w:rPr>
            </w:pPr>
            <w:r w:rsidRPr="00911F5C">
              <w:rPr>
                <w:rFonts w:ascii="Verdana" w:eastAsia="Calibri" w:hAnsi="Verdana" w:cs="Calibri"/>
                <w:sz w:val="18"/>
                <w:szCs w:val="18"/>
                <w:lang w:val="nl-NL"/>
              </w:rPr>
              <w:t xml:space="preserve">Calamiteiten, </w:t>
            </w:r>
            <w:r w:rsidRPr="00911F5C">
              <w:rPr>
                <w:rFonts w:ascii="Verdana" w:eastAsia="Calibri" w:hAnsi="Verdana" w:cs="Calibri"/>
                <w:spacing w:val="-5"/>
                <w:sz w:val="18"/>
                <w:szCs w:val="18"/>
                <w:lang w:val="nl-NL"/>
              </w:rPr>
              <w:t xml:space="preserve">meldcode </w:t>
            </w:r>
            <w:r w:rsidRPr="00911F5C">
              <w:rPr>
                <w:rFonts w:ascii="Verdana" w:eastAsia="Calibri" w:hAnsi="Verdana" w:cs="Calibri"/>
                <w:sz w:val="18"/>
                <w:szCs w:val="18"/>
                <w:lang w:val="nl-NL"/>
              </w:rPr>
              <w:t>huiselijk</w:t>
            </w:r>
            <w:r w:rsidRPr="00911F5C">
              <w:rPr>
                <w:rFonts w:ascii="Verdana" w:eastAsia="Calibri" w:hAnsi="Verdana" w:cs="Calibri"/>
                <w:spacing w:val="-38"/>
                <w:sz w:val="18"/>
                <w:szCs w:val="18"/>
                <w:lang w:val="nl-NL"/>
              </w:rPr>
              <w:t xml:space="preserve"> </w:t>
            </w:r>
            <w:r w:rsidRPr="00911F5C">
              <w:rPr>
                <w:rFonts w:ascii="Verdana" w:eastAsia="Calibri" w:hAnsi="Verdana" w:cs="Calibri"/>
                <w:sz w:val="18"/>
                <w:szCs w:val="18"/>
                <w:lang w:val="nl-NL"/>
              </w:rPr>
              <w:t>geweld en</w:t>
            </w:r>
            <w:r w:rsidRPr="00911F5C">
              <w:rPr>
                <w:rFonts w:ascii="Verdana" w:eastAsia="Calibri" w:hAnsi="Verdana" w:cs="Calibri"/>
                <w:spacing w:val="1"/>
                <w:sz w:val="18"/>
                <w:szCs w:val="18"/>
                <w:lang w:val="nl-NL"/>
              </w:rPr>
              <w:t xml:space="preserve"> </w:t>
            </w:r>
            <w:r w:rsidRPr="00911F5C">
              <w:rPr>
                <w:rFonts w:ascii="Verdana" w:eastAsia="Calibri" w:hAnsi="Verdana" w:cs="Calibri"/>
                <w:sz w:val="18"/>
                <w:szCs w:val="18"/>
                <w:lang w:val="nl-NL"/>
              </w:rPr>
              <w:t>kindermishandeling en agressie</w:t>
            </w:r>
          </w:p>
        </w:tc>
        <w:tc>
          <w:tcPr>
            <w:tcW w:w="5264" w:type="dxa"/>
          </w:tcPr>
          <w:p w14:paraId="79A78529" w14:textId="4DEB447E" w:rsidR="003515DF" w:rsidRPr="00911F5C" w:rsidRDefault="003515DF" w:rsidP="00772B55">
            <w:pPr>
              <w:spacing w:after="200"/>
              <w:contextualSpacing/>
              <w:rPr>
                <w:rFonts w:ascii="Verdana" w:eastAsia="Times New Roman" w:hAnsi="Verdana" w:cs="Calibri"/>
                <w:sz w:val="18"/>
                <w:szCs w:val="18"/>
                <w:lang w:val="nl-NL"/>
              </w:rPr>
            </w:pPr>
            <w:r w:rsidRPr="00911F5C">
              <w:rPr>
                <w:rFonts w:ascii="Verdana" w:eastAsia="Yu Mincho" w:hAnsi="Verdana" w:cs="Calibri"/>
                <w:sz w:val="18"/>
                <w:szCs w:val="18"/>
                <w:lang w:val="nl-NL"/>
              </w:rPr>
              <w:t xml:space="preserve">Opdrachtnemer heeft een schriftelijke procedure voor het veilig melden van incidenten en calamiteiten. Opdrachtnemer meldt calamiteiten en meldingen van geweld volgens haar eigen beleid en dat van de Inspectie Gezondheidszorg en Jeugd en meldt calamiteiten eveneens aan de Opdrachtgever. Opdrachtnemer hanteert in geval van calamiteiten het </w:t>
            </w:r>
            <w:bookmarkStart w:id="3" w:name="_Hlk146641481"/>
            <w:r w:rsidRPr="00911F5C">
              <w:rPr>
                <w:rFonts w:ascii="Verdana" w:eastAsia="Yu Mincho" w:hAnsi="Verdana" w:cs="Calibri"/>
                <w:sz w:val="18"/>
                <w:szCs w:val="18"/>
                <w:lang w:val="nl-NL"/>
              </w:rPr>
              <w:t xml:space="preserve">regionale ‘Calamiteitenprotocol Jeugd’ </w:t>
            </w:r>
            <w:r w:rsidRPr="004E2402">
              <w:rPr>
                <w:rFonts w:ascii="Verdana" w:eastAsia="Yu Mincho" w:hAnsi="Verdana" w:cs="Calibri"/>
                <w:sz w:val="18"/>
                <w:szCs w:val="18"/>
                <w:lang w:val="nl-NL"/>
              </w:rPr>
              <w:t>(Bijlage</w:t>
            </w:r>
            <w:r w:rsidR="004E2402" w:rsidRPr="004E2402">
              <w:rPr>
                <w:rFonts w:ascii="Verdana" w:eastAsia="Yu Mincho" w:hAnsi="Verdana" w:cs="Calibri"/>
                <w:sz w:val="18"/>
                <w:szCs w:val="18"/>
                <w:lang w:val="nl-NL"/>
              </w:rPr>
              <w:t xml:space="preserve"> H</w:t>
            </w:r>
            <w:r w:rsidRPr="004E2402">
              <w:rPr>
                <w:rFonts w:ascii="Verdana" w:eastAsia="Yu Mincho" w:hAnsi="Verdana" w:cs="Calibri"/>
                <w:sz w:val="18"/>
                <w:szCs w:val="18"/>
                <w:lang w:val="nl-NL"/>
              </w:rPr>
              <w:t>)</w:t>
            </w:r>
            <w:bookmarkEnd w:id="3"/>
            <w:r w:rsidR="004E2402">
              <w:rPr>
                <w:rFonts w:ascii="Verdana" w:eastAsia="Yu Mincho" w:hAnsi="Verdana" w:cs="Calibri"/>
                <w:sz w:val="18"/>
                <w:szCs w:val="18"/>
                <w:lang w:val="nl-NL"/>
              </w:rPr>
              <w:t>.</w:t>
            </w:r>
            <w:r w:rsidRPr="00911F5C">
              <w:rPr>
                <w:rFonts w:ascii="Verdana" w:eastAsia="Yu Mincho" w:hAnsi="Verdana" w:cs="Calibri"/>
                <w:sz w:val="18"/>
                <w:szCs w:val="18"/>
                <w:lang w:val="nl-NL"/>
              </w:rPr>
              <w:br/>
            </w:r>
          </w:p>
        </w:tc>
      </w:tr>
      <w:tr w:rsidR="009057BC" w:rsidRPr="00911F5C" w14:paraId="2B1A6041" w14:textId="77777777" w:rsidTr="003A6DD0">
        <w:tc>
          <w:tcPr>
            <w:tcW w:w="1521" w:type="dxa"/>
            <w:vMerge/>
          </w:tcPr>
          <w:p w14:paraId="369A1F0D" w14:textId="77777777" w:rsidR="003515DF" w:rsidRPr="00911F5C" w:rsidRDefault="003515DF" w:rsidP="003515DF">
            <w:pPr>
              <w:spacing w:after="200"/>
              <w:contextualSpacing/>
              <w:rPr>
                <w:rFonts w:ascii="Verdana" w:eastAsia="Times New Roman" w:hAnsi="Verdana" w:cs="Calibri"/>
                <w:sz w:val="18"/>
                <w:szCs w:val="18"/>
                <w:lang w:val="nl-NL"/>
              </w:rPr>
            </w:pPr>
          </w:p>
        </w:tc>
        <w:tc>
          <w:tcPr>
            <w:tcW w:w="2854" w:type="dxa"/>
            <w:vMerge/>
          </w:tcPr>
          <w:p w14:paraId="51A61209" w14:textId="77777777" w:rsidR="003515DF" w:rsidRPr="00911F5C" w:rsidRDefault="003515DF" w:rsidP="003515DF">
            <w:pPr>
              <w:spacing w:after="200"/>
              <w:contextualSpacing/>
              <w:rPr>
                <w:rFonts w:ascii="Verdana" w:eastAsia="Times New Roman" w:hAnsi="Verdana" w:cs="Calibri"/>
                <w:sz w:val="18"/>
                <w:szCs w:val="18"/>
                <w:lang w:val="nl-NL"/>
              </w:rPr>
            </w:pPr>
          </w:p>
        </w:tc>
        <w:tc>
          <w:tcPr>
            <w:tcW w:w="5264" w:type="dxa"/>
          </w:tcPr>
          <w:p w14:paraId="6B0EB4B7" w14:textId="77777777" w:rsidR="003515DF" w:rsidRPr="00911F5C" w:rsidRDefault="003515DF" w:rsidP="003515DF">
            <w:pPr>
              <w:spacing w:after="200"/>
              <w:contextualSpacing/>
              <w:rPr>
                <w:rFonts w:ascii="Verdana" w:eastAsia="Times New Roman" w:hAnsi="Verdana" w:cs="Calibri"/>
                <w:sz w:val="18"/>
                <w:szCs w:val="18"/>
                <w:lang w:val="nl-NL" w:eastAsia="nl-NL"/>
              </w:rPr>
            </w:pPr>
            <w:r w:rsidRPr="00911F5C">
              <w:rPr>
                <w:rFonts w:ascii="Verdana" w:eastAsia="Times New Roman" w:hAnsi="Verdana" w:cs="Calibri"/>
                <w:sz w:val="18"/>
                <w:szCs w:val="18"/>
                <w:lang w:val="nl-NL" w:eastAsia="nl-NL"/>
              </w:rPr>
              <w:t>De door Opdrachtnemer in te zetten medewerkers houden zich aan de Meldcode huiselijk geweld en Kindermishandeling en handelen hiernaar. Opdrachtnemer bevordert de kennis over en het gebruik van de meldcode bij de in te zetten medewerkers.</w:t>
            </w:r>
          </w:p>
          <w:p w14:paraId="2E37BB54" w14:textId="77777777" w:rsidR="003515DF" w:rsidRPr="00911F5C" w:rsidRDefault="003515DF" w:rsidP="003515DF">
            <w:pPr>
              <w:spacing w:after="200"/>
              <w:contextualSpacing/>
              <w:rPr>
                <w:rFonts w:ascii="Verdana" w:eastAsia="Times New Roman" w:hAnsi="Verdana" w:cs="Calibri"/>
                <w:sz w:val="18"/>
                <w:szCs w:val="18"/>
                <w:lang w:val="nl-NL"/>
              </w:rPr>
            </w:pPr>
          </w:p>
        </w:tc>
      </w:tr>
      <w:tr w:rsidR="009057BC" w:rsidRPr="00911F5C" w14:paraId="72723320" w14:textId="77777777" w:rsidTr="003A6DD0">
        <w:tc>
          <w:tcPr>
            <w:tcW w:w="1521" w:type="dxa"/>
            <w:vMerge/>
          </w:tcPr>
          <w:p w14:paraId="2DEB762E" w14:textId="77777777" w:rsidR="003515DF" w:rsidRPr="00911F5C" w:rsidRDefault="003515DF" w:rsidP="003515DF">
            <w:pPr>
              <w:spacing w:after="200"/>
              <w:contextualSpacing/>
              <w:rPr>
                <w:rFonts w:ascii="Verdana" w:eastAsia="Times New Roman" w:hAnsi="Verdana" w:cs="Calibri"/>
                <w:sz w:val="18"/>
                <w:szCs w:val="18"/>
                <w:lang w:val="nl-NL"/>
              </w:rPr>
            </w:pPr>
          </w:p>
        </w:tc>
        <w:tc>
          <w:tcPr>
            <w:tcW w:w="2854" w:type="dxa"/>
            <w:vMerge/>
          </w:tcPr>
          <w:p w14:paraId="3D219103" w14:textId="77777777" w:rsidR="003515DF" w:rsidRPr="00911F5C" w:rsidRDefault="003515DF" w:rsidP="003515DF">
            <w:pPr>
              <w:spacing w:after="200"/>
              <w:contextualSpacing/>
              <w:rPr>
                <w:rFonts w:ascii="Verdana" w:eastAsia="Times New Roman" w:hAnsi="Verdana" w:cs="Calibri"/>
                <w:sz w:val="18"/>
                <w:szCs w:val="18"/>
                <w:lang w:val="nl-NL"/>
              </w:rPr>
            </w:pPr>
          </w:p>
        </w:tc>
        <w:tc>
          <w:tcPr>
            <w:tcW w:w="5264" w:type="dxa"/>
          </w:tcPr>
          <w:p w14:paraId="4BC4F2CF" w14:textId="1062AC2D" w:rsidR="003515DF" w:rsidRPr="00911F5C" w:rsidRDefault="003515DF" w:rsidP="003515DF">
            <w:pPr>
              <w:ind w:right="142"/>
              <w:rPr>
                <w:rFonts w:ascii="Verdana" w:eastAsia="Times New Roman" w:hAnsi="Verdana" w:cs="Calibri"/>
                <w:sz w:val="18"/>
                <w:szCs w:val="18"/>
                <w:lang w:val="nl-NL" w:eastAsia="nl-NL"/>
              </w:rPr>
            </w:pPr>
            <w:r w:rsidRPr="00911F5C">
              <w:rPr>
                <w:rFonts w:ascii="Verdana" w:eastAsia="Times New Roman" w:hAnsi="Verdana" w:cs="Calibri"/>
                <w:sz w:val="18"/>
                <w:szCs w:val="18"/>
                <w:lang w:val="nl-NL" w:eastAsia="nl-NL"/>
              </w:rPr>
              <w:t>Personeel van Opdrachtnemer is voldoende geschoold in het omgaan met onverwachte situaties en (mogelijke) agressie van Jeugdigen. Daarbij is in ieder geval aandacht voor scholing met betrekking tot het Besluit Meldcode huiselijk geweld en kindermishandeling en de Verwijsindex Risicojongeren. Opdrachtnemer overlegt op verzoek een opleidingsplan.</w:t>
            </w:r>
          </w:p>
          <w:p w14:paraId="5DA3DD6B" w14:textId="77777777" w:rsidR="003515DF" w:rsidRPr="00911F5C" w:rsidRDefault="003515DF" w:rsidP="003515DF">
            <w:pPr>
              <w:spacing w:after="200"/>
              <w:contextualSpacing/>
              <w:rPr>
                <w:rFonts w:ascii="Verdana" w:eastAsia="Times New Roman" w:hAnsi="Verdana" w:cs="Calibri"/>
                <w:sz w:val="18"/>
                <w:szCs w:val="18"/>
                <w:lang w:val="nl-NL"/>
              </w:rPr>
            </w:pPr>
          </w:p>
        </w:tc>
      </w:tr>
      <w:tr w:rsidR="00B92098" w:rsidRPr="00911F5C" w14:paraId="21A4ED9A" w14:textId="77777777" w:rsidTr="003A6DD0">
        <w:tc>
          <w:tcPr>
            <w:tcW w:w="1521" w:type="dxa"/>
          </w:tcPr>
          <w:p w14:paraId="4D690676" w14:textId="77777777" w:rsidR="00B92098" w:rsidRPr="00911F5C" w:rsidRDefault="00B92098" w:rsidP="003515DF">
            <w:pPr>
              <w:spacing w:after="200"/>
              <w:contextualSpacing/>
              <w:rPr>
                <w:rFonts w:eastAsia="Times New Roman" w:cs="Calibri"/>
                <w:sz w:val="18"/>
                <w:szCs w:val="18"/>
              </w:rPr>
            </w:pPr>
          </w:p>
        </w:tc>
        <w:tc>
          <w:tcPr>
            <w:tcW w:w="2854" w:type="dxa"/>
          </w:tcPr>
          <w:p w14:paraId="5129BDD3" w14:textId="77777777" w:rsidR="00B92098" w:rsidRPr="00911F5C" w:rsidRDefault="00B92098" w:rsidP="003515DF">
            <w:pPr>
              <w:spacing w:after="200"/>
              <w:contextualSpacing/>
              <w:rPr>
                <w:rFonts w:eastAsia="Times New Roman" w:cs="Calibri"/>
                <w:sz w:val="18"/>
                <w:szCs w:val="18"/>
              </w:rPr>
            </w:pPr>
          </w:p>
        </w:tc>
        <w:tc>
          <w:tcPr>
            <w:tcW w:w="5264" w:type="dxa"/>
          </w:tcPr>
          <w:p w14:paraId="32B48CD5" w14:textId="3633DE30" w:rsidR="00B92098" w:rsidRPr="00772B55" w:rsidRDefault="00B92098" w:rsidP="003515DF">
            <w:pPr>
              <w:ind w:right="142"/>
              <w:rPr>
                <w:rFonts w:ascii="Verdana" w:eastAsia="Times New Roman" w:hAnsi="Verdana" w:cs="Calibri"/>
                <w:sz w:val="18"/>
                <w:szCs w:val="18"/>
                <w:lang w:val="nl-NL" w:eastAsia="nl-NL"/>
              </w:rPr>
            </w:pPr>
            <w:r w:rsidRPr="00772B55">
              <w:rPr>
                <w:rFonts w:ascii="Verdana" w:eastAsia="Times New Roman" w:hAnsi="Verdana" w:cs="Calibri"/>
                <w:sz w:val="18"/>
                <w:szCs w:val="18"/>
                <w:lang w:val="nl-NL" w:eastAsia="nl-NL"/>
              </w:rPr>
              <w:t xml:space="preserve">Opdrachtnemer </w:t>
            </w:r>
            <w:r w:rsidR="009B0835" w:rsidRPr="00772B55">
              <w:rPr>
                <w:rFonts w:ascii="Verdana" w:eastAsia="Times New Roman" w:hAnsi="Verdana" w:cs="Calibri"/>
                <w:sz w:val="18"/>
                <w:szCs w:val="18"/>
                <w:lang w:val="nl-NL" w:eastAsia="nl-NL"/>
              </w:rPr>
              <w:t>handelt in overeenstemming met de wet- en regelgeving alwaar het gaat om het kunnen toepassen van dwang in forensische setting.</w:t>
            </w:r>
          </w:p>
          <w:p w14:paraId="49642324" w14:textId="3BAB38F3" w:rsidR="009B0835" w:rsidRPr="00772B55" w:rsidRDefault="009B0835" w:rsidP="003515DF">
            <w:pPr>
              <w:ind w:right="142"/>
              <w:rPr>
                <w:rFonts w:ascii="Verdana" w:eastAsia="Times New Roman" w:hAnsi="Verdana" w:cs="Calibri"/>
                <w:sz w:val="18"/>
                <w:szCs w:val="18"/>
                <w:lang w:val="nl-NL" w:eastAsia="nl-NL"/>
              </w:rPr>
            </w:pPr>
          </w:p>
        </w:tc>
      </w:tr>
      <w:tr w:rsidR="009057BC" w:rsidRPr="00911F5C" w14:paraId="5F59EBB4" w14:textId="77777777" w:rsidTr="003A6DD0">
        <w:tc>
          <w:tcPr>
            <w:tcW w:w="1521" w:type="dxa"/>
          </w:tcPr>
          <w:p w14:paraId="222049FD" w14:textId="0E670706" w:rsidR="003515DF" w:rsidRPr="00911F5C" w:rsidRDefault="003515DF" w:rsidP="003515DF">
            <w:pPr>
              <w:spacing w:after="200"/>
              <w:contextualSpacing/>
              <w:rPr>
                <w:rFonts w:ascii="Verdana" w:eastAsia="Times New Roman" w:hAnsi="Verdana" w:cs="Calibri"/>
                <w:sz w:val="18"/>
                <w:szCs w:val="18"/>
                <w:lang w:val="nl-NL"/>
              </w:rPr>
            </w:pPr>
            <w:r w:rsidRPr="00911F5C">
              <w:rPr>
                <w:rFonts w:ascii="Verdana" w:eastAsia="Times New Roman" w:hAnsi="Verdana" w:cs="Calibri"/>
                <w:sz w:val="18"/>
                <w:szCs w:val="18"/>
                <w:lang w:val="nl-NL"/>
              </w:rPr>
              <w:t>U</w:t>
            </w:r>
            <w:r w:rsidR="00D82AD6">
              <w:rPr>
                <w:rFonts w:ascii="Verdana" w:eastAsia="Times New Roman" w:hAnsi="Verdana" w:cs="Calibri"/>
                <w:sz w:val="18"/>
                <w:szCs w:val="18"/>
                <w:lang w:val="nl-NL"/>
              </w:rPr>
              <w:t>O</w:t>
            </w:r>
            <w:r w:rsidRPr="00911F5C">
              <w:rPr>
                <w:rFonts w:ascii="Verdana" w:eastAsia="Times New Roman" w:hAnsi="Verdana" w:cs="Calibri"/>
                <w:sz w:val="18"/>
                <w:szCs w:val="18"/>
                <w:lang w:val="nl-NL"/>
              </w:rPr>
              <w:t>2</w:t>
            </w:r>
          </w:p>
        </w:tc>
        <w:tc>
          <w:tcPr>
            <w:tcW w:w="2854" w:type="dxa"/>
          </w:tcPr>
          <w:p w14:paraId="3E0E702D" w14:textId="77777777" w:rsidR="003515DF" w:rsidRDefault="003515DF" w:rsidP="003515DF">
            <w:pPr>
              <w:spacing w:after="200"/>
              <w:contextualSpacing/>
              <w:rPr>
                <w:rFonts w:ascii="Verdana" w:eastAsia="Calibri" w:hAnsi="Verdana" w:cs="Calibri"/>
                <w:sz w:val="18"/>
                <w:szCs w:val="18"/>
                <w:lang w:val="nl-NL"/>
              </w:rPr>
            </w:pPr>
            <w:r w:rsidRPr="00911F5C">
              <w:rPr>
                <w:rFonts w:ascii="Verdana" w:eastAsia="Calibri" w:hAnsi="Verdana" w:cs="Calibri"/>
                <w:sz w:val="18"/>
                <w:szCs w:val="18"/>
                <w:lang w:val="nl-NL"/>
              </w:rPr>
              <w:t>Kwaliteitskader voorkomen seksueel misbruik in de jeugdzorg</w:t>
            </w:r>
          </w:p>
          <w:p w14:paraId="4BC33006" w14:textId="61420D8B" w:rsidR="00D82AD6" w:rsidRPr="00911F5C" w:rsidRDefault="00D82AD6" w:rsidP="003515DF">
            <w:pPr>
              <w:spacing w:after="200"/>
              <w:contextualSpacing/>
              <w:rPr>
                <w:rFonts w:ascii="Verdana" w:eastAsia="Times New Roman" w:hAnsi="Verdana" w:cs="Calibri"/>
                <w:sz w:val="18"/>
                <w:szCs w:val="18"/>
                <w:lang w:val="nl-NL"/>
              </w:rPr>
            </w:pPr>
          </w:p>
        </w:tc>
        <w:tc>
          <w:tcPr>
            <w:tcW w:w="5264" w:type="dxa"/>
          </w:tcPr>
          <w:p w14:paraId="1A162A1A" w14:textId="77777777" w:rsidR="003515DF" w:rsidRPr="00911F5C" w:rsidRDefault="003515DF" w:rsidP="003515DF">
            <w:pPr>
              <w:ind w:right="142"/>
              <w:rPr>
                <w:rFonts w:ascii="Verdana" w:eastAsia="Times New Roman" w:hAnsi="Verdana" w:cs="Calibri"/>
                <w:sz w:val="18"/>
                <w:szCs w:val="18"/>
                <w:lang w:val="nl-NL" w:eastAsia="nl-NL"/>
              </w:rPr>
            </w:pPr>
            <w:r w:rsidRPr="00911F5C">
              <w:rPr>
                <w:rFonts w:ascii="Verdana" w:eastAsia="Calibri" w:hAnsi="Verdana" w:cs="Calibri"/>
                <w:sz w:val="18"/>
                <w:szCs w:val="18"/>
                <w:lang w:val="nl-NL"/>
              </w:rPr>
              <w:t>Opdrachtnemer heeft kennis van en handelt naar de uitgangspunten van het Kwaliteitskader voorkomen seksueel misbruik in de jeugdzorg.</w:t>
            </w:r>
          </w:p>
        </w:tc>
      </w:tr>
      <w:tr w:rsidR="009057BC" w:rsidRPr="00911F5C" w14:paraId="60017006" w14:textId="77777777" w:rsidTr="003A6DD0">
        <w:tc>
          <w:tcPr>
            <w:tcW w:w="1521" w:type="dxa"/>
            <w:vMerge w:val="restart"/>
          </w:tcPr>
          <w:p w14:paraId="17B44471" w14:textId="0F6589F8" w:rsidR="003515DF" w:rsidRPr="00911F5C" w:rsidRDefault="003515DF" w:rsidP="003515DF">
            <w:pPr>
              <w:spacing w:after="200"/>
              <w:contextualSpacing/>
              <w:rPr>
                <w:rFonts w:ascii="Verdana" w:eastAsia="Times New Roman" w:hAnsi="Verdana" w:cs="Calibri"/>
                <w:sz w:val="18"/>
                <w:szCs w:val="18"/>
                <w:lang w:val="nl-NL"/>
              </w:rPr>
            </w:pPr>
            <w:r w:rsidRPr="00911F5C">
              <w:rPr>
                <w:rFonts w:ascii="Verdana" w:eastAsia="Times New Roman" w:hAnsi="Verdana" w:cs="Calibri"/>
                <w:sz w:val="18"/>
                <w:szCs w:val="18"/>
                <w:lang w:val="nl-NL"/>
              </w:rPr>
              <w:t>U</w:t>
            </w:r>
            <w:r w:rsidR="00D82AD6">
              <w:rPr>
                <w:rFonts w:ascii="Verdana" w:eastAsia="Times New Roman" w:hAnsi="Verdana" w:cs="Calibri"/>
                <w:sz w:val="18"/>
                <w:szCs w:val="18"/>
                <w:lang w:val="nl-NL"/>
              </w:rPr>
              <w:t>O</w:t>
            </w:r>
            <w:r w:rsidRPr="00911F5C">
              <w:rPr>
                <w:rFonts w:ascii="Verdana" w:eastAsia="Times New Roman" w:hAnsi="Verdana" w:cs="Calibri"/>
                <w:sz w:val="18"/>
                <w:szCs w:val="18"/>
                <w:lang w:val="nl-NL"/>
              </w:rPr>
              <w:t>3</w:t>
            </w:r>
          </w:p>
        </w:tc>
        <w:tc>
          <w:tcPr>
            <w:tcW w:w="2854" w:type="dxa"/>
            <w:vMerge w:val="restart"/>
          </w:tcPr>
          <w:p w14:paraId="79B253AD" w14:textId="77777777" w:rsidR="003515DF" w:rsidRPr="00911F5C" w:rsidRDefault="003515DF" w:rsidP="003515DF">
            <w:pPr>
              <w:spacing w:after="200"/>
              <w:contextualSpacing/>
              <w:rPr>
                <w:rFonts w:ascii="Verdana" w:eastAsia="Calibri" w:hAnsi="Verdana" w:cs="Calibri"/>
                <w:sz w:val="18"/>
                <w:szCs w:val="18"/>
                <w:lang w:val="nl-NL"/>
              </w:rPr>
            </w:pPr>
            <w:r w:rsidRPr="00911F5C">
              <w:rPr>
                <w:rFonts w:ascii="Verdana" w:eastAsia="Calibri" w:hAnsi="Verdana" w:cs="Calibri"/>
                <w:sz w:val="18"/>
                <w:szCs w:val="18"/>
                <w:lang w:val="nl-NL"/>
              </w:rPr>
              <w:t>Klachtenregeling en privacy</w:t>
            </w:r>
          </w:p>
        </w:tc>
        <w:tc>
          <w:tcPr>
            <w:tcW w:w="5264" w:type="dxa"/>
          </w:tcPr>
          <w:p w14:paraId="49410FA1" w14:textId="77777777" w:rsidR="003515DF" w:rsidRPr="00911F5C" w:rsidRDefault="003515DF" w:rsidP="003515DF">
            <w:pPr>
              <w:ind w:right="142"/>
              <w:rPr>
                <w:rFonts w:ascii="Verdana" w:eastAsia="Calibri" w:hAnsi="Verdana" w:cs="Calibri"/>
                <w:sz w:val="18"/>
                <w:szCs w:val="18"/>
                <w:lang w:val="nl-NL"/>
              </w:rPr>
            </w:pPr>
            <w:r w:rsidRPr="00911F5C">
              <w:rPr>
                <w:rFonts w:ascii="Verdana" w:eastAsia="Calibri" w:hAnsi="Verdana" w:cs="Calibri"/>
                <w:sz w:val="18"/>
                <w:szCs w:val="18"/>
                <w:lang w:val="nl-NL"/>
              </w:rPr>
              <w:t>Opdrachtnemer draagt zorg voor de beschikbaarheid van een cliëntvertrouwenspersoon.</w:t>
            </w:r>
            <w:r w:rsidRPr="00911F5C">
              <w:rPr>
                <w:rFonts w:ascii="Verdana" w:eastAsia="Calibri" w:hAnsi="Verdana" w:cs="Calibri"/>
                <w:sz w:val="18"/>
                <w:szCs w:val="18"/>
                <w:lang w:val="nl-NL"/>
              </w:rPr>
              <w:br/>
            </w:r>
          </w:p>
        </w:tc>
      </w:tr>
      <w:tr w:rsidR="009057BC" w:rsidRPr="00911F5C" w14:paraId="3799A590" w14:textId="77777777" w:rsidTr="003A6DD0">
        <w:tc>
          <w:tcPr>
            <w:tcW w:w="1521" w:type="dxa"/>
            <w:vMerge/>
          </w:tcPr>
          <w:p w14:paraId="32337C88" w14:textId="77777777" w:rsidR="003515DF" w:rsidRPr="00911F5C" w:rsidRDefault="003515DF" w:rsidP="003515DF">
            <w:pPr>
              <w:spacing w:after="200"/>
              <w:contextualSpacing/>
              <w:rPr>
                <w:rFonts w:ascii="Verdana" w:eastAsia="Times New Roman" w:hAnsi="Verdana" w:cs="Calibri"/>
                <w:sz w:val="18"/>
                <w:szCs w:val="18"/>
                <w:lang w:val="nl-NL"/>
              </w:rPr>
            </w:pPr>
          </w:p>
        </w:tc>
        <w:tc>
          <w:tcPr>
            <w:tcW w:w="2854" w:type="dxa"/>
            <w:vMerge/>
          </w:tcPr>
          <w:p w14:paraId="7C3D4BE3" w14:textId="77777777" w:rsidR="003515DF" w:rsidRPr="00911F5C" w:rsidRDefault="003515DF" w:rsidP="003515DF">
            <w:pPr>
              <w:spacing w:after="200"/>
              <w:contextualSpacing/>
              <w:rPr>
                <w:rFonts w:ascii="Verdana" w:eastAsia="Calibri" w:hAnsi="Verdana" w:cs="Calibri"/>
                <w:sz w:val="18"/>
                <w:szCs w:val="18"/>
                <w:lang w:val="nl-NL"/>
              </w:rPr>
            </w:pPr>
          </w:p>
        </w:tc>
        <w:tc>
          <w:tcPr>
            <w:tcW w:w="5264" w:type="dxa"/>
          </w:tcPr>
          <w:p w14:paraId="5695458A" w14:textId="77777777" w:rsidR="003515DF" w:rsidRPr="00911F5C" w:rsidRDefault="003515DF" w:rsidP="003515DF">
            <w:pPr>
              <w:ind w:right="142"/>
              <w:rPr>
                <w:rFonts w:ascii="Verdana" w:eastAsia="Calibri" w:hAnsi="Verdana" w:cs="Calibri"/>
                <w:sz w:val="18"/>
                <w:szCs w:val="18"/>
                <w:lang w:val="nl-NL"/>
              </w:rPr>
            </w:pPr>
            <w:r w:rsidRPr="00911F5C">
              <w:rPr>
                <w:rFonts w:ascii="Verdana" w:eastAsia="Calibri" w:hAnsi="Verdana" w:cs="Calibri"/>
                <w:sz w:val="18"/>
                <w:szCs w:val="18"/>
                <w:lang w:val="nl-NL"/>
              </w:rPr>
              <w:t>Opdrachtnemer informeert jeugdigen en/of hun ouders direct bij aanvang van de hulpverlening goed, duidelijk en verifieerbaar over de verschillende klachtmogelijkheden, de juiste route voor die klacht en het opvolgen daarvan.</w:t>
            </w:r>
            <w:r w:rsidRPr="00911F5C">
              <w:rPr>
                <w:rFonts w:ascii="Verdana" w:eastAsia="Calibri" w:hAnsi="Verdana" w:cs="Calibri"/>
                <w:sz w:val="18"/>
                <w:szCs w:val="18"/>
                <w:lang w:val="nl-NL"/>
              </w:rPr>
              <w:br/>
            </w:r>
          </w:p>
        </w:tc>
      </w:tr>
      <w:tr w:rsidR="009057BC" w:rsidRPr="00911F5C" w14:paraId="1E73B6FA" w14:textId="77777777" w:rsidTr="003A6DD0">
        <w:tc>
          <w:tcPr>
            <w:tcW w:w="1521" w:type="dxa"/>
            <w:vMerge/>
          </w:tcPr>
          <w:p w14:paraId="1C714468" w14:textId="77777777" w:rsidR="003515DF" w:rsidRPr="00911F5C" w:rsidRDefault="003515DF" w:rsidP="003515DF">
            <w:pPr>
              <w:spacing w:after="200"/>
              <w:contextualSpacing/>
              <w:rPr>
                <w:rFonts w:ascii="Verdana" w:eastAsia="Times New Roman" w:hAnsi="Verdana" w:cs="Calibri"/>
                <w:sz w:val="18"/>
                <w:szCs w:val="18"/>
                <w:lang w:val="nl-NL"/>
              </w:rPr>
            </w:pPr>
          </w:p>
        </w:tc>
        <w:tc>
          <w:tcPr>
            <w:tcW w:w="2854" w:type="dxa"/>
            <w:vMerge/>
          </w:tcPr>
          <w:p w14:paraId="4059FB02" w14:textId="77777777" w:rsidR="003515DF" w:rsidRPr="00911F5C" w:rsidRDefault="003515DF" w:rsidP="003515DF">
            <w:pPr>
              <w:spacing w:after="200"/>
              <w:contextualSpacing/>
              <w:rPr>
                <w:rFonts w:ascii="Verdana" w:eastAsia="Calibri" w:hAnsi="Verdana" w:cs="Calibri"/>
                <w:sz w:val="18"/>
                <w:szCs w:val="18"/>
                <w:lang w:val="nl-NL"/>
              </w:rPr>
            </w:pPr>
          </w:p>
        </w:tc>
        <w:tc>
          <w:tcPr>
            <w:tcW w:w="5264" w:type="dxa"/>
          </w:tcPr>
          <w:p w14:paraId="56FF6287" w14:textId="482CE172" w:rsidR="003515DF" w:rsidRPr="00911F5C" w:rsidRDefault="003515DF" w:rsidP="00260779">
            <w:pPr>
              <w:ind w:right="142"/>
              <w:rPr>
                <w:rFonts w:ascii="Verdana" w:eastAsia="Calibri" w:hAnsi="Verdana" w:cs="Calibri"/>
                <w:sz w:val="18"/>
                <w:szCs w:val="18"/>
                <w:lang w:val="nl-NL"/>
              </w:rPr>
            </w:pPr>
            <w:r w:rsidRPr="00911F5C">
              <w:rPr>
                <w:rFonts w:ascii="Verdana" w:eastAsia="Calibri" w:hAnsi="Verdana" w:cs="Calibri"/>
                <w:sz w:val="18"/>
                <w:szCs w:val="18"/>
                <w:lang w:val="nl-NL"/>
              </w:rPr>
              <w:t>Opdrachtnemer beschikt over een vastgestelde klachten- en privacyregeling. In het geval sprake is van een formele klacht</w:t>
            </w:r>
            <w:r w:rsidR="00260779">
              <w:rPr>
                <w:rFonts w:ascii="Verdana" w:eastAsia="Calibri" w:hAnsi="Verdana" w:cs="Calibri"/>
                <w:sz w:val="18"/>
                <w:szCs w:val="18"/>
                <w:lang w:val="nl-NL"/>
              </w:rPr>
              <w:t xml:space="preserve"> wordt door Opdrachtnemer gehandeld in overeenstemming met paragraaf</w:t>
            </w:r>
            <w:r w:rsidR="00260779" w:rsidRPr="00260779">
              <w:rPr>
                <w:rFonts w:ascii="Verdana" w:eastAsia="Calibri" w:hAnsi="Verdana" w:cs="Calibri"/>
                <w:sz w:val="18"/>
                <w:szCs w:val="18"/>
                <w:lang w:val="nl-NL"/>
              </w:rPr>
              <w:t xml:space="preserve"> 4.2.a. </w:t>
            </w:r>
            <w:r w:rsidR="00260779">
              <w:rPr>
                <w:rFonts w:ascii="Verdana" w:eastAsia="Calibri" w:hAnsi="Verdana" w:cs="Calibri"/>
                <w:sz w:val="18"/>
                <w:szCs w:val="18"/>
                <w:lang w:val="nl-NL"/>
              </w:rPr>
              <w:t>van de Jeugdwet.</w:t>
            </w:r>
          </w:p>
        </w:tc>
      </w:tr>
      <w:tr w:rsidR="009B0835" w:rsidRPr="00911F5C" w14:paraId="5E4153B7" w14:textId="77777777" w:rsidTr="003A6DD0">
        <w:tc>
          <w:tcPr>
            <w:tcW w:w="1521" w:type="dxa"/>
          </w:tcPr>
          <w:p w14:paraId="3D46CF5A" w14:textId="77777777" w:rsidR="009B0835" w:rsidRPr="00202DD3" w:rsidRDefault="009B0835" w:rsidP="003515DF">
            <w:pPr>
              <w:spacing w:after="200"/>
              <w:contextualSpacing/>
              <w:rPr>
                <w:rFonts w:eastAsia="Times New Roman" w:cs="Calibri"/>
                <w:sz w:val="18"/>
                <w:szCs w:val="18"/>
                <w:lang w:val="nl-NL"/>
              </w:rPr>
            </w:pPr>
          </w:p>
        </w:tc>
        <w:tc>
          <w:tcPr>
            <w:tcW w:w="2854" w:type="dxa"/>
          </w:tcPr>
          <w:p w14:paraId="608D7DB2" w14:textId="77777777" w:rsidR="009B0835" w:rsidRPr="00202DD3" w:rsidRDefault="009B0835" w:rsidP="003515DF">
            <w:pPr>
              <w:spacing w:after="200"/>
              <w:contextualSpacing/>
              <w:rPr>
                <w:rFonts w:eastAsia="Calibri" w:cs="Calibri"/>
                <w:sz w:val="18"/>
                <w:szCs w:val="18"/>
                <w:lang w:val="nl-NL"/>
              </w:rPr>
            </w:pPr>
          </w:p>
        </w:tc>
        <w:tc>
          <w:tcPr>
            <w:tcW w:w="5264" w:type="dxa"/>
          </w:tcPr>
          <w:p w14:paraId="3EF601A7" w14:textId="77777777" w:rsidR="009B0835" w:rsidRPr="00202DD3" w:rsidRDefault="001A6F60" w:rsidP="00381143">
            <w:pPr>
              <w:ind w:right="142"/>
              <w:rPr>
                <w:rFonts w:ascii="Verdana" w:eastAsia="Calibri" w:hAnsi="Verdana" w:cs="Calibri"/>
                <w:sz w:val="18"/>
                <w:szCs w:val="18"/>
                <w:lang w:val="nl-NL"/>
              </w:rPr>
            </w:pPr>
            <w:r w:rsidRPr="00202DD3">
              <w:rPr>
                <w:rFonts w:ascii="Verdana" w:eastAsia="Calibri" w:hAnsi="Verdana" w:cs="Calibri"/>
                <w:sz w:val="18"/>
                <w:szCs w:val="18"/>
                <w:lang w:val="nl-NL"/>
              </w:rPr>
              <w:t>Opdrachtnemer handelt in overeenstemming met het Kwaliteitskader Forensische Zorg.</w:t>
            </w:r>
          </w:p>
          <w:p w14:paraId="2F1BF2E0" w14:textId="64F2500D" w:rsidR="001A6F60" w:rsidRPr="00202DD3" w:rsidRDefault="001A6F60" w:rsidP="00381143">
            <w:pPr>
              <w:ind w:right="142"/>
              <w:rPr>
                <w:rFonts w:ascii="Verdana" w:eastAsia="Calibri" w:hAnsi="Verdana" w:cs="Calibri"/>
                <w:sz w:val="18"/>
                <w:szCs w:val="18"/>
                <w:lang w:val="nl-NL"/>
              </w:rPr>
            </w:pPr>
          </w:p>
        </w:tc>
      </w:tr>
      <w:tr w:rsidR="009057BC" w:rsidRPr="00911F5C" w14:paraId="4DA30E34" w14:textId="77777777" w:rsidTr="003A6DD0">
        <w:tc>
          <w:tcPr>
            <w:tcW w:w="1521" w:type="dxa"/>
          </w:tcPr>
          <w:p w14:paraId="583F57CE" w14:textId="27C8E2C1" w:rsidR="003515DF" w:rsidRPr="00911F5C" w:rsidRDefault="003515DF" w:rsidP="003515DF">
            <w:pPr>
              <w:spacing w:after="200"/>
              <w:contextualSpacing/>
              <w:rPr>
                <w:rFonts w:ascii="Verdana" w:eastAsia="Times New Roman" w:hAnsi="Verdana" w:cs="Calibri"/>
                <w:sz w:val="18"/>
                <w:szCs w:val="18"/>
                <w:lang w:val="nl-NL"/>
              </w:rPr>
            </w:pPr>
            <w:r w:rsidRPr="00911F5C">
              <w:rPr>
                <w:rFonts w:ascii="Verdana" w:eastAsia="Times New Roman" w:hAnsi="Verdana" w:cs="Calibri"/>
                <w:sz w:val="18"/>
                <w:szCs w:val="18"/>
                <w:lang w:val="nl-NL"/>
              </w:rPr>
              <w:t>U</w:t>
            </w:r>
            <w:r w:rsidR="00D82AD6">
              <w:rPr>
                <w:rFonts w:ascii="Verdana" w:eastAsia="Times New Roman" w:hAnsi="Verdana" w:cs="Calibri"/>
                <w:sz w:val="18"/>
                <w:szCs w:val="18"/>
                <w:lang w:val="nl-NL"/>
              </w:rPr>
              <w:t>O</w:t>
            </w:r>
            <w:r w:rsidRPr="00911F5C">
              <w:rPr>
                <w:rFonts w:ascii="Verdana" w:eastAsia="Times New Roman" w:hAnsi="Verdana" w:cs="Calibri"/>
                <w:sz w:val="18"/>
                <w:szCs w:val="18"/>
                <w:lang w:val="nl-NL"/>
              </w:rPr>
              <w:t>4</w:t>
            </w:r>
          </w:p>
        </w:tc>
        <w:tc>
          <w:tcPr>
            <w:tcW w:w="2854" w:type="dxa"/>
          </w:tcPr>
          <w:p w14:paraId="11186284" w14:textId="3473F4D5" w:rsidR="003515DF" w:rsidRPr="00911F5C" w:rsidRDefault="00381143" w:rsidP="00FA6921">
            <w:pPr>
              <w:spacing w:after="200"/>
              <w:contextualSpacing/>
              <w:rPr>
                <w:rFonts w:ascii="Verdana" w:eastAsia="Calibri" w:hAnsi="Verdana" w:cs="Calibri"/>
                <w:sz w:val="18"/>
                <w:szCs w:val="18"/>
                <w:lang w:val="nl-NL"/>
              </w:rPr>
            </w:pPr>
            <w:r>
              <w:rPr>
                <w:rFonts w:ascii="Verdana" w:eastAsia="Calibri" w:hAnsi="Verdana" w:cs="Calibri"/>
                <w:sz w:val="18"/>
                <w:szCs w:val="18"/>
                <w:lang w:val="nl-NL"/>
              </w:rPr>
              <w:t>JeugdStem</w:t>
            </w:r>
            <w:r w:rsidRPr="00911F5C">
              <w:rPr>
                <w:rFonts w:ascii="Verdana" w:eastAsia="Calibri" w:hAnsi="Verdana" w:cs="Calibri"/>
                <w:sz w:val="18"/>
                <w:szCs w:val="18"/>
                <w:lang w:val="nl-NL"/>
              </w:rPr>
              <w:t xml:space="preserve"> </w:t>
            </w:r>
          </w:p>
        </w:tc>
        <w:tc>
          <w:tcPr>
            <w:tcW w:w="5264" w:type="dxa"/>
          </w:tcPr>
          <w:p w14:paraId="6F880BE9" w14:textId="6AF4591C" w:rsidR="003515DF" w:rsidRPr="00911F5C" w:rsidRDefault="003515DF" w:rsidP="003515DF">
            <w:pPr>
              <w:ind w:right="142"/>
              <w:rPr>
                <w:rFonts w:ascii="Verdana" w:eastAsia="Calibri" w:hAnsi="Verdana" w:cs="Calibri"/>
                <w:sz w:val="18"/>
                <w:szCs w:val="18"/>
                <w:lang w:val="nl-NL"/>
              </w:rPr>
            </w:pPr>
            <w:r w:rsidRPr="00911F5C">
              <w:rPr>
                <w:rFonts w:ascii="Verdana" w:eastAsia="Calibri" w:hAnsi="Verdana" w:cs="Calibri"/>
                <w:sz w:val="18"/>
                <w:szCs w:val="18"/>
                <w:lang w:val="nl-NL"/>
              </w:rPr>
              <w:t xml:space="preserve">Opdrachtnemer maakt aan Jeugdigen kenbaar dat zij een beroep kunnen doen op </w:t>
            </w:r>
            <w:r w:rsidR="00381143">
              <w:rPr>
                <w:rFonts w:ascii="Verdana" w:eastAsia="Calibri" w:hAnsi="Verdana" w:cs="Calibri"/>
                <w:sz w:val="18"/>
                <w:szCs w:val="18"/>
                <w:lang w:val="nl-NL"/>
              </w:rPr>
              <w:t>JeugdStem</w:t>
            </w:r>
            <w:r w:rsidR="00FA6921">
              <w:rPr>
                <w:rFonts w:ascii="Verdana" w:eastAsia="Calibri" w:hAnsi="Verdana" w:cs="Calibri"/>
                <w:sz w:val="18"/>
                <w:szCs w:val="18"/>
                <w:lang w:val="nl-NL"/>
              </w:rPr>
              <w:t>.</w:t>
            </w:r>
            <w:r w:rsidRPr="00911F5C">
              <w:rPr>
                <w:rFonts w:ascii="Verdana" w:eastAsia="Calibri" w:hAnsi="Verdana" w:cs="Calibri"/>
                <w:sz w:val="18"/>
                <w:szCs w:val="18"/>
                <w:lang w:val="nl-NL"/>
              </w:rPr>
              <w:t xml:space="preserve"> </w:t>
            </w:r>
          </w:p>
          <w:p w14:paraId="513DDF0E" w14:textId="77777777" w:rsidR="003515DF" w:rsidRPr="00911F5C" w:rsidRDefault="003515DF" w:rsidP="003515DF">
            <w:pPr>
              <w:ind w:right="142"/>
              <w:rPr>
                <w:rFonts w:ascii="Verdana" w:eastAsia="Calibri" w:hAnsi="Verdana" w:cs="Calibri"/>
                <w:sz w:val="18"/>
                <w:szCs w:val="18"/>
                <w:lang w:val="nl-NL"/>
              </w:rPr>
            </w:pPr>
          </w:p>
        </w:tc>
      </w:tr>
      <w:tr w:rsidR="00927A9A" w:rsidRPr="00911F5C" w14:paraId="53D20C3E" w14:textId="77777777" w:rsidTr="003A6DD0">
        <w:tc>
          <w:tcPr>
            <w:tcW w:w="1521" w:type="dxa"/>
          </w:tcPr>
          <w:p w14:paraId="211B81F1" w14:textId="5DFEF5EB" w:rsidR="00927A9A" w:rsidRPr="00FA6921" w:rsidRDefault="00927A9A" w:rsidP="00927A9A">
            <w:pPr>
              <w:spacing w:after="200"/>
              <w:contextualSpacing/>
              <w:rPr>
                <w:rFonts w:eastAsia="Times New Roman" w:cs="Calibri"/>
                <w:sz w:val="18"/>
                <w:szCs w:val="18"/>
                <w:lang w:val="nl-NL"/>
              </w:rPr>
            </w:pPr>
            <w:r>
              <w:rPr>
                <w:rFonts w:ascii="Verdana" w:eastAsiaTheme="minorEastAsia" w:hAnsi="Verdana" w:cstheme="minorHAnsi"/>
                <w:sz w:val="18"/>
                <w:szCs w:val="18"/>
                <w:lang w:val="nl-NL"/>
              </w:rPr>
              <w:t>UO5</w:t>
            </w:r>
          </w:p>
        </w:tc>
        <w:tc>
          <w:tcPr>
            <w:tcW w:w="2854" w:type="dxa"/>
          </w:tcPr>
          <w:p w14:paraId="3754AD6E" w14:textId="3368BD9A" w:rsidR="00927A9A" w:rsidRPr="00FA6921" w:rsidDel="00381143" w:rsidRDefault="00927A9A" w:rsidP="00927A9A">
            <w:pPr>
              <w:spacing w:after="200"/>
              <w:contextualSpacing/>
              <w:rPr>
                <w:rFonts w:eastAsia="Calibri" w:cs="Calibri"/>
                <w:sz w:val="18"/>
                <w:szCs w:val="18"/>
                <w:lang w:val="nl-NL"/>
              </w:rPr>
            </w:pPr>
            <w:r w:rsidRPr="00C37BAA">
              <w:rPr>
                <w:rFonts w:ascii="Verdana" w:eastAsiaTheme="minorEastAsia" w:hAnsi="Verdana" w:cstheme="minorHAnsi"/>
                <w:sz w:val="18"/>
                <w:szCs w:val="18"/>
                <w:lang w:val="nl-NL"/>
              </w:rPr>
              <w:t>Cliëntenparticipatie</w:t>
            </w:r>
          </w:p>
        </w:tc>
        <w:tc>
          <w:tcPr>
            <w:tcW w:w="5264" w:type="dxa"/>
          </w:tcPr>
          <w:p w14:paraId="543E96EF" w14:textId="786887CE" w:rsidR="00927A9A" w:rsidRPr="00C37BAA" w:rsidRDefault="00927A9A" w:rsidP="00927A9A">
            <w:pPr>
              <w:spacing w:after="200"/>
              <w:contextualSpacing/>
              <w:rPr>
                <w:rFonts w:ascii="Verdana" w:hAnsi="Verdana" w:cstheme="minorHAnsi"/>
                <w:sz w:val="18"/>
                <w:szCs w:val="18"/>
                <w:lang w:val="nl-NL"/>
              </w:rPr>
            </w:pPr>
            <w:r w:rsidRPr="00C37BAA">
              <w:rPr>
                <w:rFonts w:ascii="Verdana" w:hAnsi="Verdana" w:cstheme="minorHAnsi"/>
                <w:sz w:val="18"/>
                <w:szCs w:val="18"/>
                <w:lang w:val="nl-NL"/>
              </w:rPr>
              <w:t>Opdrachtnemer voldoet aan de eisen die de Jeugdwet stelt aan cliëntenparticipatie</w:t>
            </w:r>
            <w:r w:rsidR="00285EEE">
              <w:rPr>
                <w:rFonts w:ascii="Verdana" w:hAnsi="Verdana" w:cstheme="minorHAnsi"/>
                <w:sz w:val="18"/>
                <w:szCs w:val="18"/>
                <w:lang w:val="nl-NL"/>
              </w:rPr>
              <w:t xml:space="preserve"> (conform paragraaf 4.2.b van de Jeugdwet</w:t>
            </w:r>
            <w:r w:rsidRPr="00C37BAA">
              <w:rPr>
                <w:rFonts w:ascii="Verdana" w:hAnsi="Verdana" w:cstheme="minorHAnsi"/>
                <w:sz w:val="18"/>
                <w:szCs w:val="18"/>
                <w:lang w:val="nl-NL"/>
              </w:rPr>
              <w:t>.</w:t>
            </w:r>
          </w:p>
          <w:p w14:paraId="468E1540" w14:textId="77777777" w:rsidR="00927A9A" w:rsidRPr="00285EEE" w:rsidRDefault="00927A9A" w:rsidP="00927A9A">
            <w:pPr>
              <w:ind w:right="142"/>
              <w:rPr>
                <w:rFonts w:eastAsia="Calibri" w:cs="Calibri"/>
                <w:sz w:val="18"/>
                <w:szCs w:val="18"/>
                <w:lang w:val="nl-NL"/>
              </w:rPr>
            </w:pPr>
          </w:p>
        </w:tc>
      </w:tr>
    </w:tbl>
    <w:p w14:paraId="3BC7085B" w14:textId="2D77F98F" w:rsidR="000B37A0" w:rsidRDefault="000B37A0"/>
    <w:tbl>
      <w:tblPr>
        <w:tblStyle w:val="Tabelraster4"/>
        <w:tblW w:w="9639" w:type="dxa"/>
        <w:tblInd w:w="704" w:type="dxa"/>
        <w:tblLook w:val="04A0" w:firstRow="1" w:lastRow="0" w:firstColumn="1" w:lastColumn="0" w:noHBand="0" w:noVBand="1"/>
      </w:tblPr>
      <w:tblGrid>
        <w:gridCol w:w="1521"/>
        <w:gridCol w:w="2873"/>
        <w:gridCol w:w="5245"/>
      </w:tblGrid>
      <w:tr w:rsidR="00B264B9" w:rsidRPr="00911F5C" w14:paraId="03DDE8F9" w14:textId="77777777" w:rsidTr="003A6DD0">
        <w:tc>
          <w:tcPr>
            <w:tcW w:w="1521" w:type="dxa"/>
            <w:vMerge w:val="restart"/>
          </w:tcPr>
          <w:p w14:paraId="2E982B08" w14:textId="35EC0D4D" w:rsidR="00B264B9" w:rsidRPr="00911F5C" w:rsidRDefault="00B264B9" w:rsidP="00E0093D">
            <w:pPr>
              <w:spacing w:after="200"/>
              <w:contextualSpacing/>
              <w:rPr>
                <w:rFonts w:ascii="Verdana" w:eastAsiaTheme="minorEastAsia" w:hAnsi="Verdana" w:cstheme="minorHAnsi"/>
                <w:sz w:val="18"/>
                <w:szCs w:val="18"/>
                <w:lang w:val="nl-NL"/>
              </w:rPr>
            </w:pPr>
            <w:r>
              <w:rPr>
                <w:rFonts w:ascii="Verdana" w:eastAsiaTheme="minorEastAsia" w:hAnsi="Verdana" w:cstheme="minorHAnsi"/>
                <w:sz w:val="18"/>
                <w:szCs w:val="18"/>
                <w:lang w:val="nl-NL"/>
              </w:rPr>
              <w:t>UO</w:t>
            </w:r>
            <w:r w:rsidR="003A6DD0">
              <w:rPr>
                <w:rFonts w:ascii="Verdana" w:eastAsiaTheme="minorEastAsia" w:hAnsi="Verdana" w:cstheme="minorHAnsi"/>
                <w:sz w:val="18"/>
                <w:szCs w:val="18"/>
                <w:lang w:val="nl-NL"/>
              </w:rPr>
              <w:t>5</w:t>
            </w:r>
          </w:p>
        </w:tc>
        <w:tc>
          <w:tcPr>
            <w:tcW w:w="2873" w:type="dxa"/>
            <w:vMerge w:val="restart"/>
          </w:tcPr>
          <w:p w14:paraId="1EB78C34" w14:textId="77777777" w:rsidR="00B264B9" w:rsidRPr="00911F5C" w:rsidRDefault="00B264B9" w:rsidP="00E0093D">
            <w:pPr>
              <w:spacing w:after="200"/>
              <w:contextualSpacing/>
              <w:rPr>
                <w:rFonts w:ascii="Verdana" w:eastAsiaTheme="minorEastAsia" w:hAnsi="Verdana" w:cstheme="minorHAnsi"/>
                <w:sz w:val="18"/>
                <w:szCs w:val="18"/>
                <w:lang w:val="nl-NL"/>
              </w:rPr>
            </w:pPr>
            <w:r w:rsidRPr="00911F5C">
              <w:rPr>
                <w:rFonts w:ascii="Verdana" w:eastAsiaTheme="minorEastAsia" w:hAnsi="Verdana" w:cstheme="minorHAnsi"/>
                <w:sz w:val="18"/>
                <w:szCs w:val="18"/>
                <w:lang w:val="nl-NL"/>
              </w:rPr>
              <w:t>Locatie(s)</w:t>
            </w:r>
          </w:p>
        </w:tc>
        <w:tc>
          <w:tcPr>
            <w:tcW w:w="5245" w:type="dxa"/>
          </w:tcPr>
          <w:p w14:paraId="028A6682" w14:textId="58061068" w:rsidR="00B264B9" w:rsidRPr="00911F5C" w:rsidRDefault="00B264B9"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 xml:space="preserve">Het is noodzakelijk </w:t>
            </w:r>
            <w:r w:rsidR="0064641A">
              <w:rPr>
                <w:rFonts w:ascii="Verdana" w:hAnsi="Verdana" w:cstheme="minorHAnsi"/>
                <w:sz w:val="18"/>
                <w:szCs w:val="18"/>
                <w:lang w:val="nl-NL"/>
              </w:rPr>
              <w:t xml:space="preserve">Forensische jeugdhulp </w:t>
            </w:r>
            <w:r w:rsidRPr="00911F5C">
              <w:rPr>
                <w:rFonts w:ascii="Verdana" w:hAnsi="Verdana" w:cstheme="minorHAnsi"/>
                <w:sz w:val="18"/>
                <w:szCs w:val="18"/>
                <w:lang w:val="nl-NL"/>
              </w:rPr>
              <w:t xml:space="preserve">te kunnen leveren in de directe omgeving van de Jeugdige. Opdrachtnemer beschikt over één of meer locaties in de regio’s Zuid-Kennemerland en IJmond van waaruit de </w:t>
            </w:r>
            <w:r w:rsidR="00381143">
              <w:rPr>
                <w:rFonts w:ascii="Verdana" w:hAnsi="Verdana" w:cstheme="minorHAnsi"/>
                <w:sz w:val="18"/>
                <w:szCs w:val="18"/>
                <w:lang w:val="nl-NL"/>
              </w:rPr>
              <w:t xml:space="preserve">Forensische </w:t>
            </w:r>
            <w:r w:rsidR="00285EEE">
              <w:rPr>
                <w:rFonts w:ascii="Verdana" w:hAnsi="Verdana" w:cstheme="minorHAnsi"/>
                <w:sz w:val="18"/>
                <w:szCs w:val="18"/>
                <w:lang w:val="nl-NL"/>
              </w:rPr>
              <w:t>jeugdhulp</w:t>
            </w:r>
            <w:r w:rsidR="00381143">
              <w:rPr>
                <w:rFonts w:ascii="Verdana" w:hAnsi="Verdana" w:cstheme="minorHAnsi"/>
                <w:sz w:val="18"/>
                <w:szCs w:val="18"/>
                <w:lang w:val="nl-NL"/>
              </w:rPr>
              <w:t xml:space="preserve"> kan worden</w:t>
            </w:r>
            <w:r w:rsidR="00381143" w:rsidRPr="00911F5C">
              <w:rPr>
                <w:rFonts w:ascii="Verdana" w:hAnsi="Verdana" w:cstheme="minorHAnsi"/>
                <w:sz w:val="18"/>
                <w:szCs w:val="18"/>
                <w:lang w:val="nl-NL"/>
              </w:rPr>
              <w:t xml:space="preserve"> </w:t>
            </w:r>
            <w:r w:rsidRPr="00911F5C">
              <w:rPr>
                <w:rFonts w:ascii="Verdana" w:hAnsi="Verdana" w:cstheme="minorHAnsi"/>
                <w:sz w:val="18"/>
                <w:szCs w:val="18"/>
                <w:lang w:val="nl-NL"/>
              </w:rPr>
              <w:t>geboden.</w:t>
            </w:r>
          </w:p>
          <w:p w14:paraId="128B44DF" w14:textId="77777777" w:rsidR="00B264B9" w:rsidRPr="00911F5C" w:rsidRDefault="00B264B9" w:rsidP="00E0093D">
            <w:pPr>
              <w:spacing w:after="200"/>
              <w:contextualSpacing/>
              <w:rPr>
                <w:rFonts w:ascii="Verdana" w:eastAsiaTheme="minorEastAsia" w:hAnsi="Verdana" w:cstheme="minorHAnsi"/>
                <w:sz w:val="18"/>
                <w:szCs w:val="18"/>
                <w:lang w:val="nl-NL"/>
              </w:rPr>
            </w:pPr>
          </w:p>
        </w:tc>
      </w:tr>
      <w:tr w:rsidR="00B264B9" w:rsidRPr="00911F5C" w14:paraId="70FA4CF0" w14:textId="77777777" w:rsidTr="003A6DD0">
        <w:tc>
          <w:tcPr>
            <w:tcW w:w="1521" w:type="dxa"/>
            <w:vMerge/>
          </w:tcPr>
          <w:p w14:paraId="733F4749" w14:textId="77777777" w:rsidR="00B264B9" w:rsidRPr="00911F5C" w:rsidRDefault="00B264B9" w:rsidP="00E0093D">
            <w:pPr>
              <w:spacing w:after="200"/>
              <w:contextualSpacing/>
              <w:rPr>
                <w:rFonts w:ascii="Verdana" w:eastAsiaTheme="minorEastAsia" w:hAnsi="Verdana" w:cstheme="minorHAnsi"/>
                <w:sz w:val="18"/>
                <w:szCs w:val="18"/>
                <w:lang w:val="nl-NL"/>
              </w:rPr>
            </w:pPr>
          </w:p>
        </w:tc>
        <w:tc>
          <w:tcPr>
            <w:tcW w:w="2873" w:type="dxa"/>
            <w:vMerge/>
          </w:tcPr>
          <w:p w14:paraId="5D9EA983" w14:textId="77777777" w:rsidR="00B264B9" w:rsidRPr="00911F5C" w:rsidRDefault="00B264B9" w:rsidP="00E0093D">
            <w:pPr>
              <w:spacing w:after="200"/>
              <w:contextualSpacing/>
              <w:rPr>
                <w:rFonts w:ascii="Verdana" w:eastAsiaTheme="minorEastAsia" w:hAnsi="Verdana" w:cstheme="minorHAnsi"/>
                <w:sz w:val="18"/>
                <w:szCs w:val="18"/>
                <w:lang w:val="nl-NL"/>
              </w:rPr>
            </w:pPr>
          </w:p>
        </w:tc>
        <w:tc>
          <w:tcPr>
            <w:tcW w:w="5245" w:type="dxa"/>
          </w:tcPr>
          <w:p w14:paraId="2AD9F94F" w14:textId="77777777" w:rsidR="00B264B9" w:rsidRPr="00911F5C" w:rsidRDefault="00B264B9"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De (behandel- en verblijf)locaties van Opdrachtnemer voldoen aan alle wettelijke (veiligheids)eisen.</w:t>
            </w:r>
          </w:p>
          <w:p w14:paraId="073E02B3" w14:textId="77777777" w:rsidR="00B264B9" w:rsidRPr="00911F5C" w:rsidRDefault="00B264B9" w:rsidP="00E0093D">
            <w:pPr>
              <w:spacing w:after="200"/>
              <w:contextualSpacing/>
              <w:rPr>
                <w:rFonts w:ascii="Verdana" w:eastAsiaTheme="minorEastAsia" w:hAnsi="Verdana" w:cstheme="minorHAnsi"/>
                <w:sz w:val="18"/>
                <w:szCs w:val="18"/>
                <w:lang w:val="nl-NL"/>
              </w:rPr>
            </w:pPr>
          </w:p>
        </w:tc>
      </w:tr>
      <w:tr w:rsidR="00B264B9" w:rsidRPr="00911F5C" w14:paraId="2955EA64" w14:textId="77777777" w:rsidTr="003A6DD0">
        <w:tc>
          <w:tcPr>
            <w:tcW w:w="1521" w:type="dxa"/>
          </w:tcPr>
          <w:p w14:paraId="203991E2" w14:textId="23FB787F" w:rsidR="00B264B9" w:rsidRPr="00911F5C" w:rsidRDefault="003A6DD0" w:rsidP="00E0093D">
            <w:pPr>
              <w:spacing w:after="200"/>
              <w:contextualSpacing/>
              <w:rPr>
                <w:rFonts w:ascii="Verdana" w:eastAsiaTheme="minorEastAsia" w:hAnsi="Verdana" w:cstheme="minorHAnsi"/>
                <w:sz w:val="18"/>
                <w:szCs w:val="18"/>
                <w:lang w:val="nl-NL"/>
              </w:rPr>
            </w:pPr>
            <w:r>
              <w:rPr>
                <w:rFonts w:ascii="Verdana" w:eastAsiaTheme="minorEastAsia" w:hAnsi="Verdana" w:cstheme="minorHAnsi"/>
                <w:sz w:val="18"/>
                <w:szCs w:val="18"/>
                <w:lang w:val="nl-NL"/>
              </w:rPr>
              <w:t>UO6</w:t>
            </w:r>
          </w:p>
        </w:tc>
        <w:tc>
          <w:tcPr>
            <w:tcW w:w="2873" w:type="dxa"/>
          </w:tcPr>
          <w:p w14:paraId="5B9E46AB" w14:textId="77777777" w:rsidR="00B264B9" w:rsidRPr="00911F5C" w:rsidRDefault="00B264B9" w:rsidP="00E0093D">
            <w:pPr>
              <w:spacing w:after="200"/>
              <w:contextualSpacing/>
              <w:rPr>
                <w:rFonts w:ascii="Verdana" w:eastAsiaTheme="minorEastAsia" w:hAnsi="Verdana" w:cstheme="minorHAnsi"/>
                <w:sz w:val="18"/>
                <w:szCs w:val="18"/>
                <w:lang w:val="nl-NL"/>
              </w:rPr>
            </w:pPr>
            <w:r w:rsidRPr="00911F5C">
              <w:rPr>
                <w:rFonts w:ascii="Verdana" w:eastAsiaTheme="minorEastAsia" w:hAnsi="Verdana" w:cstheme="minorHAnsi"/>
                <w:sz w:val="18"/>
                <w:szCs w:val="18"/>
                <w:lang w:val="nl-NL"/>
              </w:rPr>
              <w:t>Bereikbaarheid</w:t>
            </w:r>
          </w:p>
        </w:tc>
        <w:tc>
          <w:tcPr>
            <w:tcW w:w="5245" w:type="dxa"/>
          </w:tcPr>
          <w:p w14:paraId="6209F778" w14:textId="7D0E2F9C" w:rsidR="00B264B9" w:rsidRPr="00911F5C" w:rsidRDefault="00B264B9" w:rsidP="00E0093D">
            <w:pPr>
              <w:pStyle w:val="TableParagraph"/>
              <w:spacing w:line="220" w:lineRule="atLeast"/>
              <w:ind w:left="0"/>
              <w:rPr>
                <w:rFonts w:ascii="Verdana" w:hAnsi="Verdana" w:cstheme="minorHAnsi"/>
                <w:sz w:val="18"/>
                <w:szCs w:val="18"/>
                <w:lang w:val="nl-NL"/>
              </w:rPr>
            </w:pPr>
            <w:r w:rsidRPr="00911F5C">
              <w:rPr>
                <w:rFonts w:ascii="Verdana" w:hAnsi="Verdana" w:cstheme="minorHAnsi"/>
                <w:sz w:val="18"/>
                <w:szCs w:val="18"/>
                <w:lang w:val="nl-NL"/>
              </w:rPr>
              <w:t>Opdrachtnemer</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is</w:t>
            </w:r>
            <w:r w:rsidRPr="00911F5C">
              <w:rPr>
                <w:rFonts w:ascii="Verdana" w:hAnsi="Verdana" w:cstheme="minorHAnsi"/>
                <w:spacing w:val="-3"/>
                <w:sz w:val="18"/>
                <w:szCs w:val="18"/>
                <w:lang w:val="nl-NL"/>
              </w:rPr>
              <w:t xml:space="preserve"> </w:t>
            </w:r>
            <w:r w:rsidR="005768F0">
              <w:rPr>
                <w:rFonts w:ascii="Verdana" w:hAnsi="Verdana" w:cstheme="minorHAnsi"/>
                <w:spacing w:val="-3"/>
                <w:sz w:val="18"/>
                <w:szCs w:val="18"/>
                <w:lang w:val="nl-NL"/>
              </w:rPr>
              <w:t xml:space="preserve">op werkdagen </w:t>
            </w:r>
            <w:bookmarkStart w:id="4" w:name="OpenAt"/>
            <w:bookmarkEnd w:id="4"/>
            <w:r w:rsidR="007A4B95">
              <w:rPr>
                <w:rFonts w:ascii="Verdana" w:hAnsi="Verdana" w:cstheme="minorHAnsi"/>
                <w:sz w:val="18"/>
                <w:szCs w:val="18"/>
                <w:lang w:val="nl-NL"/>
              </w:rPr>
              <w:t>tussen 9.00 en 17.00 uur</w:t>
            </w:r>
            <w:r w:rsidRPr="00911F5C">
              <w:rPr>
                <w:rFonts w:ascii="Verdana" w:hAnsi="Verdana" w:cstheme="minorHAnsi"/>
                <w:spacing w:val="-1"/>
                <w:sz w:val="18"/>
                <w:szCs w:val="18"/>
                <w:lang w:val="nl-NL"/>
              </w:rPr>
              <w:t xml:space="preserve"> </w:t>
            </w:r>
            <w:r w:rsidR="004541A9">
              <w:rPr>
                <w:rFonts w:ascii="Verdana" w:hAnsi="Verdana" w:cstheme="minorHAnsi"/>
                <w:spacing w:val="-1"/>
                <w:sz w:val="18"/>
                <w:szCs w:val="18"/>
                <w:lang w:val="nl-NL"/>
              </w:rPr>
              <w:t xml:space="preserve">telefonisch </w:t>
            </w:r>
            <w:r w:rsidRPr="00911F5C">
              <w:rPr>
                <w:rFonts w:ascii="Verdana" w:hAnsi="Verdana" w:cstheme="minorHAnsi"/>
                <w:sz w:val="18"/>
                <w:szCs w:val="18"/>
                <w:lang w:val="nl-NL"/>
              </w:rPr>
              <w:t>bereikbaar</w:t>
            </w:r>
            <w:r w:rsidR="007A4B95">
              <w:rPr>
                <w:rFonts w:ascii="Verdana" w:hAnsi="Verdana" w:cstheme="minorHAnsi"/>
                <w:sz w:val="18"/>
                <w:szCs w:val="18"/>
                <w:lang w:val="nl-NL"/>
              </w:rPr>
              <w:t xml:space="preserve"> voor cliënten en Opdrachtgever</w:t>
            </w:r>
            <w:r w:rsidRPr="00911F5C">
              <w:rPr>
                <w:rFonts w:ascii="Verdana" w:hAnsi="Verdana" w:cstheme="minorHAnsi"/>
                <w:sz w:val="18"/>
                <w:szCs w:val="18"/>
                <w:lang w:val="nl-NL"/>
              </w:rPr>
              <w:t>.</w:t>
            </w:r>
            <w:r w:rsidRPr="00911F5C">
              <w:rPr>
                <w:rFonts w:ascii="Verdana" w:hAnsi="Verdana" w:cstheme="minorHAnsi"/>
                <w:spacing w:val="-3"/>
                <w:sz w:val="18"/>
                <w:szCs w:val="18"/>
                <w:lang w:val="nl-NL"/>
              </w:rPr>
              <w:t xml:space="preserve"> </w:t>
            </w:r>
          </w:p>
          <w:p w14:paraId="33679F45" w14:textId="77777777" w:rsidR="00B264B9" w:rsidRPr="00911F5C" w:rsidRDefault="00B264B9" w:rsidP="00E0093D">
            <w:pPr>
              <w:spacing w:after="200"/>
              <w:contextualSpacing/>
              <w:rPr>
                <w:rFonts w:ascii="Verdana" w:hAnsi="Verdana" w:cstheme="minorHAnsi"/>
                <w:sz w:val="18"/>
                <w:szCs w:val="18"/>
                <w:lang w:val="nl-NL"/>
              </w:rPr>
            </w:pPr>
          </w:p>
        </w:tc>
      </w:tr>
      <w:tr w:rsidR="003A6DD0" w:rsidRPr="00911F5C" w14:paraId="583FA4FA" w14:textId="77777777" w:rsidTr="003A6DD0">
        <w:tc>
          <w:tcPr>
            <w:tcW w:w="1521" w:type="dxa"/>
          </w:tcPr>
          <w:p w14:paraId="3E882522" w14:textId="5FFF608F" w:rsidR="003A6DD0" w:rsidRPr="00911F5C" w:rsidRDefault="003A6DD0" w:rsidP="00E0093D">
            <w:pPr>
              <w:spacing w:after="200"/>
              <w:contextualSpacing/>
              <w:rPr>
                <w:rFonts w:ascii="Verdana" w:eastAsiaTheme="minorEastAsia" w:hAnsi="Verdana" w:cstheme="minorHAnsi"/>
                <w:sz w:val="18"/>
                <w:szCs w:val="18"/>
                <w:lang w:val="nl-NL"/>
              </w:rPr>
            </w:pPr>
            <w:r>
              <w:rPr>
                <w:rFonts w:ascii="Verdana" w:eastAsiaTheme="minorEastAsia" w:hAnsi="Verdana" w:cstheme="minorHAnsi"/>
                <w:sz w:val="18"/>
                <w:szCs w:val="18"/>
                <w:lang w:val="nl-NL"/>
              </w:rPr>
              <w:t>UO7</w:t>
            </w:r>
          </w:p>
        </w:tc>
        <w:tc>
          <w:tcPr>
            <w:tcW w:w="2873" w:type="dxa"/>
          </w:tcPr>
          <w:p w14:paraId="080563B8" w14:textId="77777777" w:rsidR="003A6DD0" w:rsidRPr="00911F5C" w:rsidRDefault="003A6DD0" w:rsidP="00E0093D">
            <w:pPr>
              <w:spacing w:after="200"/>
              <w:contextualSpacing/>
              <w:rPr>
                <w:rFonts w:ascii="Verdana" w:eastAsiaTheme="minorEastAsia" w:hAnsi="Verdana" w:cstheme="minorHAnsi"/>
                <w:sz w:val="18"/>
                <w:szCs w:val="18"/>
                <w:lang w:val="nl-NL"/>
              </w:rPr>
            </w:pPr>
            <w:r w:rsidRPr="00911F5C">
              <w:rPr>
                <w:rFonts w:ascii="Verdana" w:eastAsiaTheme="minorEastAsia" w:hAnsi="Verdana" w:cstheme="minorHAnsi"/>
                <w:sz w:val="18"/>
                <w:szCs w:val="18"/>
                <w:lang w:val="nl-NL"/>
              </w:rPr>
              <w:t>Personeelsbeleid</w:t>
            </w:r>
          </w:p>
        </w:tc>
        <w:tc>
          <w:tcPr>
            <w:tcW w:w="5245" w:type="dxa"/>
          </w:tcPr>
          <w:p w14:paraId="51CF3F91" w14:textId="77777777" w:rsidR="003A6DD0" w:rsidRPr="00911F5C" w:rsidRDefault="003A6DD0"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Opdrachtnemer voert personeelsbeleid waarbij tevredenheid, deskundigheid, ontwikkeling en ziekteverzuim aan de orde komen.</w:t>
            </w:r>
          </w:p>
          <w:p w14:paraId="16C68095" w14:textId="77777777" w:rsidR="003A6DD0" w:rsidRPr="00911F5C" w:rsidRDefault="003A6DD0" w:rsidP="00E0093D">
            <w:pPr>
              <w:spacing w:after="200"/>
              <w:contextualSpacing/>
              <w:rPr>
                <w:rFonts w:ascii="Verdana" w:hAnsi="Verdana" w:cstheme="minorHAnsi"/>
                <w:sz w:val="18"/>
                <w:szCs w:val="18"/>
                <w:lang w:val="nl-NL"/>
              </w:rPr>
            </w:pPr>
          </w:p>
        </w:tc>
      </w:tr>
      <w:tr w:rsidR="003A6DD0" w:rsidRPr="00911F5C" w14:paraId="1A1130A4" w14:textId="77777777" w:rsidTr="00E0093D">
        <w:tc>
          <w:tcPr>
            <w:tcW w:w="1521" w:type="dxa"/>
            <w:vMerge w:val="restart"/>
          </w:tcPr>
          <w:p w14:paraId="27AB05AF" w14:textId="24456424" w:rsidR="003A6DD0" w:rsidRPr="00911F5C" w:rsidRDefault="000B37A0" w:rsidP="00E0093D">
            <w:pPr>
              <w:spacing w:after="200"/>
              <w:contextualSpacing/>
              <w:rPr>
                <w:rFonts w:ascii="Verdana" w:eastAsiaTheme="minorEastAsia" w:hAnsi="Verdana" w:cstheme="minorHAnsi"/>
                <w:sz w:val="18"/>
                <w:szCs w:val="18"/>
                <w:lang w:val="nl-NL"/>
              </w:rPr>
            </w:pPr>
            <w:r>
              <w:rPr>
                <w:rFonts w:ascii="Verdana" w:eastAsiaTheme="minorEastAsia" w:hAnsi="Verdana" w:cstheme="minorHAnsi"/>
                <w:sz w:val="18"/>
                <w:szCs w:val="18"/>
                <w:lang w:val="nl-NL"/>
              </w:rPr>
              <w:t>UO</w:t>
            </w:r>
            <w:r w:rsidR="007A4B95">
              <w:rPr>
                <w:rFonts w:ascii="Verdana" w:eastAsiaTheme="minorEastAsia" w:hAnsi="Verdana" w:cstheme="minorHAnsi"/>
                <w:sz w:val="18"/>
                <w:szCs w:val="18"/>
                <w:lang w:val="nl-NL"/>
              </w:rPr>
              <w:t>8</w:t>
            </w:r>
          </w:p>
        </w:tc>
        <w:tc>
          <w:tcPr>
            <w:tcW w:w="2873" w:type="dxa"/>
            <w:vMerge w:val="restart"/>
          </w:tcPr>
          <w:p w14:paraId="6705DE1E" w14:textId="77777777" w:rsidR="003A6DD0" w:rsidRPr="00911F5C" w:rsidRDefault="003A6DD0" w:rsidP="00E0093D">
            <w:pPr>
              <w:spacing w:after="200"/>
              <w:contextualSpacing/>
              <w:rPr>
                <w:rFonts w:ascii="Verdana" w:eastAsiaTheme="minorEastAsia" w:hAnsi="Verdana" w:cstheme="minorHAnsi"/>
                <w:sz w:val="18"/>
                <w:szCs w:val="18"/>
                <w:lang w:val="nl-NL"/>
              </w:rPr>
            </w:pPr>
            <w:r w:rsidRPr="00911F5C">
              <w:rPr>
                <w:rFonts w:ascii="Verdana" w:eastAsiaTheme="minorEastAsia" w:hAnsi="Verdana" w:cstheme="minorHAnsi"/>
                <w:sz w:val="18"/>
                <w:szCs w:val="18"/>
                <w:lang w:val="nl-NL"/>
              </w:rPr>
              <w:t>Verwijsindex</w:t>
            </w:r>
          </w:p>
        </w:tc>
        <w:tc>
          <w:tcPr>
            <w:tcW w:w="5245" w:type="dxa"/>
          </w:tcPr>
          <w:p w14:paraId="6727130A" w14:textId="77777777" w:rsidR="003A6DD0" w:rsidRPr="00911F5C" w:rsidRDefault="003A6DD0" w:rsidP="00E0093D">
            <w:pPr>
              <w:spacing w:after="200"/>
              <w:contextualSpacing/>
              <w:rPr>
                <w:rFonts w:ascii="Verdana" w:eastAsia="Yu Mincho" w:hAnsi="Verdana" w:cstheme="minorHAnsi"/>
                <w:sz w:val="18"/>
                <w:szCs w:val="18"/>
                <w:lang w:val="nl-NL" w:eastAsia="nl-NL"/>
              </w:rPr>
            </w:pPr>
            <w:r w:rsidRPr="00911F5C">
              <w:rPr>
                <w:rFonts w:ascii="Verdana" w:eastAsia="Yu Mincho" w:hAnsi="Verdana" w:cstheme="minorHAnsi"/>
                <w:sz w:val="18"/>
                <w:szCs w:val="18"/>
                <w:lang w:val="nl-NL" w:eastAsia="nl-NL"/>
              </w:rPr>
              <w:t xml:space="preserve">Opdrachtnemer is aangesloten - of sluit binnen een half jaar na aanvang van de Overeenkomst aan - bij de Verwijsindex Risicojongeren van deze regio’s. </w:t>
            </w:r>
          </w:p>
          <w:p w14:paraId="61126748" w14:textId="77777777" w:rsidR="003A6DD0" w:rsidRPr="00911F5C" w:rsidRDefault="003A6DD0" w:rsidP="00E0093D">
            <w:pPr>
              <w:spacing w:after="200"/>
              <w:contextualSpacing/>
              <w:rPr>
                <w:rFonts w:ascii="Verdana" w:eastAsia="Yu Mincho" w:hAnsi="Verdana" w:cstheme="minorHAnsi"/>
                <w:sz w:val="18"/>
                <w:szCs w:val="18"/>
                <w:lang w:val="nl-NL"/>
              </w:rPr>
            </w:pPr>
          </w:p>
        </w:tc>
      </w:tr>
      <w:tr w:rsidR="003A6DD0" w:rsidRPr="00911F5C" w14:paraId="71DA53F0" w14:textId="77777777" w:rsidTr="00E0093D">
        <w:tc>
          <w:tcPr>
            <w:tcW w:w="1521" w:type="dxa"/>
            <w:vMerge/>
          </w:tcPr>
          <w:p w14:paraId="2083C43E" w14:textId="77777777" w:rsidR="003A6DD0" w:rsidRPr="00911F5C" w:rsidRDefault="003A6DD0" w:rsidP="00E0093D">
            <w:pPr>
              <w:spacing w:after="200"/>
              <w:contextualSpacing/>
              <w:rPr>
                <w:rFonts w:ascii="Verdana" w:eastAsiaTheme="minorEastAsia" w:hAnsi="Verdana" w:cstheme="minorHAnsi"/>
                <w:sz w:val="18"/>
                <w:szCs w:val="18"/>
                <w:lang w:val="nl-NL"/>
              </w:rPr>
            </w:pPr>
          </w:p>
        </w:tc>
        <w:tc>
          <w:tcPr>
            <w:tcW w:w="2873" w:type="dxa"/>
            <w:vMerge/>
          </w:tcPr>
          <w:p w14:paraId="7A0C4EFE" w14:textId="77777777" w:rsidR="003A6DD0" w:rsidRPr="00911F5C" w:rsidRDefault="003A6DD0" w:rsidP="00E0093D">
            <w:pPr>
              <w:spacing w:after="200"/>
              <w:contextualSpacing/>
              <w:rPr>
                <w:rFonts w:ascii="Verdana" w:eastAsiaTheme="minorEastAsia" w:hAnsi="Verdana" w:cstheme="minorHAnsi"/>
                <w:sz w:val="18"/>
                <w:szCs w:val="18"/>
                <w:lang w:val="nl-NL"/>
              </w:rPr>
            </w:pPr>
            <w:commentRangeStart w:id="5"/>
          </w:p>
        </w:tc>
        <w:tc>
          <w:tcPr>
            <w:tcW w:w="5245" w:type="dxa"/>
          </w:tcPr>
          <w:p w14:paraId="453F699F" w14:textId="7548EA94" w:rsidR="003A6DD0" w:rsidRPr="00911F5C" w:rsidRDefault="003A6DD0" w:rsidP="00E0093D">
            <w:pPr>
              <w:spacing w:after="200"/>
              <w:contextualSpacing/>
              <w:rPr>
                <w:rFonts w:ascii="Verdana" w:eastAsia="Yu Mincho" w:hAnsi="Verdana" w:cstheme="minorHAnsi"/>
                <w:sz w:val="18"/>
                <w:szCs w:val="18"/>
                <w:lang w:val="nl-NL" w:eastAsia="nl-NL"/>
              </w:rPr>
            </w:pPr>
            <w:r w:rsidRPr="00911F5C">
              <w:rPr>
                <w:rFonts w:ascii="Verdana" w:eastAsia="Yu Mincho" w:hAnsi="Verdana" w:cstheme="minorHAnsi"/>
                <w:sz w:val="18"/>
                <w:szCs w:val="18"/>
                <w:lang w:val="nl-NL" w:eastAsia="nl-NL"/>
              </w:rPr>
              <w:t xml:space="preserve">Elke Jeugdige aan wie Opdrachtnemer </w:t>
            </w:r>
            <w:r w:rsidR="004021AF">
              <w:rPr>
                <w:rFonts w:ascii="Verdana" w:eastAsia="Yu Mincho" w:hAnsi="Verdana" w:cstheme="minorHAnsi"/>
                <w:sz w:val="18"/>
                <w:szCs w:val="18"/>
                <w:lang w:val="nl-NL" w:eastAsia="nl-NL"/>
              </w:rPr>
              <w:t xml:space="preserve">Forensische </w:t>
            </w:r>
            <w:r w:rsidR="00DF52AD">
              <w:rPr>
                <w:rFonts w:ascii="Verdana" w:eastAsia="Yu Mincho" w:hAnsi="Verdana" w:cstheme="minorHAnsi"/>
                <w:sz w:val="18"/>
                <w:szCs w:val="18"/>
                <w:lang w:val="nl-NL" w:eastAsia="nl-NL"/>
              </w:rPr>
              <w:t>jeugdhulp</w:t>
            </w:r>
            <w:r w:rsidR="004021AF" w:rsidRPr="00911F5C">
              <w:rPr>
                <w:rFonts w:ascii="Verdana" w:eastAsia="Yu Mincho" w:hAnsi="Verdana" w:cstheme="minorHAnsi"/>
                <w:sz w:val="18"/>
                <w:szCs w:val="18"/>
                <w:lang w:val="nl-NL" w:eastAsia="nl-NL"/>
              </w:rPr>
              <w:t xml:space="preserve"> </w:t>
            </w:r>
            <w:r w:rsidRPr="00911F5C">
              <w:rPr>
                <w:rFonts w:ascii="Verdana" w:eastAsia="Yu Mincho" w:hAnsi="Verdana" w:cstheme="minorHAnsi"/>
                <w:sz w:val="18"/>
                <w:szCs w:val="18"/>
                <w:lang w:val="nl-NL" w:eastAsia="nl-NL"/>
              </w:rPr>
              <w:t>biedt, wordt indien er sprake is van een (redelijk) vermoeden dat de noodzakelijke condities voor een gezonde en veilige ontwikkeling van de jeugdige worden bedreigd, gemeld in de Verwijsindex Risicojongeren.</w:t>
            </w:r>
            <w:commentRangeEnd w:id="5"/>
            <w:r w:rsidR="0001246D">
              <w:rPr>
                <w:rStyle w:val="Verwijzingopmerking"/>
                <w:rFonts w:ascii="Verdana" w:hAnsi="Verdana" w:cs="Arial"/>
                <w:kern w:val="2"/>
                <w:lang w:val="nl-NL"/>
                <w14:ligatures w14:val="standardContextual"/>
              </w:rPr>
              <w:commentReference w:id="5"/>
            </w:r>
          </w:p>
          <w:p w14:paraId="2CC3E2A3" w14:textId="77777777" w:rsidR="003A6DD0" w:rsidRPr="00911F5C" w:rsidRDefault="003A6DD0" w:rsidP="00E0093D">
            <w:pPr>
              <w:spacing w:after="200"/>
              <w:contextualSpacing/>
              <w:rPr>
                <w:rFonts w:ascii="Verdana" w:eastAsia="Yu Mincho" w:hAnsi="Verdana" w:cstheme="minorHAnsi"/>
                <w:sz w:val="18"/>
                <w:szCs w:val="18"/>
                <w:lang w:val="nl-NL" w:eastAsia="nl-NL"/>
              </w:rPr>
            </w:pPr>
          </w:p>
        </w:tc>
      </w:tr>
      <w:tr w:rsidR="003A6DD0" w:rsidRPr="00911F5C" w14:paraId="6F4B3F1D" w14:textId="77777777" w:rsidTr="00E0093D">
        <w:tc>
          <w:tcPr>
            <w:tcW w:w="9639" w:type="dxa"/>
            <w:gridSpan w:val="3"/>
          </w:tcPr>
          <w:p w14:paraId="5EA9C12A" w14:textId="715B51DB" w:rsidR="003A6DD0" w:rsidRPr="00911F5C" w:rsidRDefault="003A6DD0" w:rsidP="003A6DD0">
            <w:pPr>
              <w:pStyle w:val="Kop1"/>
              <w:numPr>
                <w:ilvl w:val="1"/>
                <w:numId w:val="42"/>
              </w:numPr>
              <w:rPr>
                <w:rFonts w:ascii="Verdana" w:eastAsia="Times New Roman" w:hAnsi="Verdana"/>
                <w:color w:val="auto"/>
                <w:sz w:val="24"/>
                <w:szCs w:val="24"/>
                <w:lang w:val="nl-NL"/>
              </w:rPr>
            </w:pPr>
            <w:bookmarkStart w:id="6" w:name="_Toc129160952"/>
            <w:bookmarkStart w:id="7" w:name="_Hlk129160888"/>
            <w:r w:rsidRPr="00911F5C">
              <w:rPr>
                <w:rFonts w:ascii="Verdana" w:eastAsia="Times New Roman" w:hAnsi="Verdana"/>
                <w:color w:val="auto"/>
                <w:sz w:val="24"/>
                <w:szCs w:val="24"/>
                <w:lang w:val="nl-NL"/>
              </w:rPr>
              <w:t xml:space="preserve">Eisen aan </w:t>
            </w:r>
            <w:r>
              <w:rPr>
                <w:rFonts w:ascii="Verdana" w:eastAsia="Times New Roman" w:hAnsi="Verdana"/>
                <w:color w:val="auto"/>
                <w:sz w:val="24"/>
                <w:szCs w:val="24"/>
                <w:lang w:val="nl-NL"/>
              </w:rPr>
              <w:t>in te zetten medewerkers</w:t>
            </w:r>
            <w:bookmarkEnd w:id="6"/>
          </w:p>
          <w:p w14:paraId="316448D7" w14:textId="77777777" w:rsidR="003A6DD0" w:rsidRPr="00911F5C" w:rsidRDefault="003A6DD0" w:rsidP="00E0093D">
            <w:pPr>
              <w:spacing w:after="200"/>
              <w:contextualSpacing/>
              <w:rPr>
                <w:rFonts w:ascii="Verdana" w:eastAsia="Times New Roman" w:hAnsi="Verdana" w:cs="Calibri"/>
                <w:b/>
                <w:bCs/>
                <w:sz w:val="18"/>
                <w:szCs w:val="18"/>
                <w:lang w:val="nl-NL"/>
              </w:rPr>
            </w:pPr>
          </w:p>
        </w:tc>
      </w:tr>
      <w:bookmarkEnd w:id="7"/>
      <w:tr w:rsidR="003A6DD0" w:rsidRPr="00911F5C" w14:paraId="69D4A8FF" w14:textId="77777777" w:rsidTr="003A6DD0">
        <w:tc>
          <w:tcPr>
            <w:tcW w:w="1521" w:type="dxa"/>
          </w:tcPr>
          <w:p w14:paraId="5DCAF860" w14:textId="7AF4D8C5" w:rsidR="003A6DD0" w:rsidRPr="00911F5C" w:rsidRDefault="003A6DD0" w:rsidP="00E0093D">
            <w:pPr>
              <w:spacing w:after="200"/>
              <w:contextualSpacing/>
              <w:rPr>
                <w:rFonts w:ascii="Verdana" w:eastAsiaTheme="minorEastAsia" w:hAnsi="Verdana" w:cstheme="minorHAnsi"/>
                <w:sz w:val="18"/>
                <w:szCs w:val="18"/>
                <w:lang w:val="nl-NL"/>
              </w:rPr>
            </w:pPr>
            <w:r>
              <w:rPr>
                <w:rFonts w:ascii="Verdana" w:eastAsiaTheme="minorEastAsia" w:hAnsi="Verdana" w:cstheme="minorHAnsi"/>
                <w:sz w:val="18"/>
                <w:szCs w:val="18"/>
                <w:lang w:val="nl-NL"/>
              </w:rPr>
              <w:t>U</w:t>
            </w:r>
            <w:r w:rsidR="000B37A0">
              <w:rPr>
                <w:rFonts w:ascii="Verdana" w:eastAsiaTheme="minorEastAsia" w:hAnsi="Verdana" w:cstheme="minorHAnsi"/>
                <w:sz w:val="18"/>
                <w:szCs w:val="18"/>
                <w:lang w:val="nl-NL"/>
              </w:rPr>
              <w:t>M1</w:t>
            </w:r>
          </w:p>
        </w:tc>
        <w:tc>
          <w:tcPr>
            <w:tcW w:w="2873" w:type="dxa"/>
          </w:tcPr>
          <w:p w14:paraId="4EA765A6" w14:textId="77777777" w:rsidR="003A6DD0" w:rsidRPr="00911F5C" w:rsidRDefault="003A6DD0" w:rsidP="00E0093D">
            <w:pPr>
              <w:spacing w:after="200"/>
              <w:contextualSpacing/>
              <w:rPr>
                <w:rFonts w:ascii="Verdana" w:eastAsiaTheme="minorEastAsia" w:hAnsi="Verdana" w:cstheme="minorHAnsi"/>
                <w:sz w:val="18"/>
                <w:szCs w:val="18"/>
                <w:lang w:val="nl-NL"/>
              </w:rPr>
            </w:pPr>
            <w:r w:rsidRPr="00911F5C">
              <w:rPr>
                <w:rFonts w:ascii="Verdana" w:eastAsiaTheme="minorEastAsia" w:hAnsi="Verdana" w:cstheme="minorHAnsi"/>
                <w:sz w:val="18"/>
                <w:szCs w:val="18"/>
                <w:lang w:val="nl-NL"/>
              </w:rPr>
              <w:t>Beroepscode</w:t>
            </w:r>
          </w:p>
        </w:tc>
        <w:tc>
          <w:tcPr>
            <w:tcW w:w="5245" w:type="dxa"/>
          </w:tcPr>
          <w:p w14:paraId="06F364EE" w14:textId="17C8657C" w:rsidR="003A6DD0" w:rsidRPr="00911F5C" w:rsidRDefault="003A6DD0"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 xml:space="preserve">Opdrachtnemer verleent </w:t>
            </w:r>
            <w:r w:rsidR="003B5784">
              <w:rPr>
                <w:rFonts w:ascii="Verdana" w:hAnsi="Verdana" w:cstheme="minorHAnsi"/>
                <w:sz w:val="18"/>
                <w:szCs w:val="18"/>
                <w:lang w:val="nl-NL"/>
              </w:rPr>
              <w:t xml:space="preserve">Forensische </w:t>
            </w:r>
            <w:r w:rsidR="00927A9A">
              <w:rPr>
                <w:rFonts w:ascii="Verdana" w:hAnsi="Verdana" w:cstheme="minorHAnsi"/>
                <w:sz w:val="18"/>
                <w:szCs w:val="18"/>
                <w:lang w:val="nl-NL"/>
              </w:rPr>
              <w:t>jeugdhulp</w:t>
            </w:r>
            <w:r w:rsidR="003B5784" w:rsidRPr="00911F5C">
              <w:rPr>
                <w:rFonts w:ascii="Verdana" w:hAnsi="Verdana" w:cstheme="minorHAnsi"/>
                <w:sz w:val="18"/>
                <w:szCs w:val="18"/>
                <w:lang w:val="nl-NL"/>
              </w:rPr>
              <w:t xml:space="preserve"> </w:t>
            </w:r>
            <w:r w:rsidR="003B5784">
              <w:rPr>
                <w:rFonts w:ascii="Verdana" w:hAnsi="Verdana" w:cstheme="minorHAnsi"/>
                <w:sz w:val="18"/>
                <w:szCs w:val="18"/>
                <w:lang w:val="nl-NL"/>
              </w:rPr>
              <w:t>met inachtneming van de professionale standaard die geldt binnen de beroepsgroep</w:t>
            </w:r>
            <w:r w:rsidRPr="00911F5C">
              <w:rPr>
                <w:rFonts w:ascii="Verdana" w:hAnsi="Verdana" w:cstheme="minorHAnsi"/>
                <w:sz w:val="18"/>
                <w:szCs w:val="18"/>
                <w:lang w:val="nl-NL"/>
              </w:rPr>
              <w:t xml:space="preserve">. De bij Opdrachtnemer in dienst zijnde medewerkers houden zich aan de voor hen geldende beroepscode. </w:t>
            </w:r>
            <w:r w:rsidR="00E0093D">
              <w:rPr>
                <w:rFonts w:ascii="Verdana" w:hAnsi="Verdana" w:cstheme="minorHAnsi"/>
                <w:sz w:val="18"/>
                <w:szCs w:val="18"/>
                <w:lang w:val="nl-NL"/>
              </w:rPr>
              <w:t xml:space="preserve">Forensische </w:t>
            </w:r>
            <w:r w:rsidR="00E72C58">
              <w:rPr>
                <w:rFonts w:ascii="Verdana" w:hAnsi="Verdana" w:cstheme="minorHAnsi"/>
                <w:sz w:val="18"/>
                <w:szCs w:val="18"/>
                <w:lang w:val="nl-NL"/>
              </w:rPr>
              <w:t>jeugdhulp</w:t>
            </w:r>
            <w:r w:rsidR="00E0093D">
              <w:rPr>
                <w:rFonts w:ascii="Verdana" w:hAnsi="Verdana" w:cstheme="minorHAnsi"/>
                <w:sz w:val="18"/>
                <w:szCs w:val="18"/>
                <w:lang w:val="nl-NL"/>
              </w:rPr>
              <w:t xml:space="preserve"> aan jeugdigen –</w:t>
            </w:r>
            <w:r w:rsidR="00E72C58">
              <w:rPr>
                <w:rFonts w:ascii="Verdana" w:hAnsi="Verdana" w:cstheme="minorHAnsi"/>
                <w:sz w:val="18"/>
                <w:szCs w:val="18"/>
                <w:lang w:val="nl-NL"/>
              </w:rPr>
              <w:t xml:space="preserve"> </w:t>
            </w:r>
            <w:r w:rsidRPr="00911F5C">
              <w:rPr>
                <w:rFonts w:ascii="Verdana" w:hAnsi="Verdana" w:cstheme="minorHAnsi"/>
                <w:sz w:val="18"/>
                <w:szCs w:val="18"/>
                <w:lang w:val="nl-NL"/>
              </w:rPr>
              <w:t>zoals wordt ingekocht in deze Inkoopprocedure wordt uitgevoerd door bevoegde medewerkers die over de juiste opleiding en registratie beschikken én de juiste kennis en ervaring hebben.</w:t>
            </w:r>
            <w:r w:rsidR="00E0093D">
              <w:rPr>
                <w:rFonts w:ascii="Verdana" w:hAnsi="Verdana" w:cstheme="minorHAnsi"/>
                <w:sz w:val="18"/>
                <w:szCs w:val="18"/>
                <w:lang w:val="nl-NL"/>
              </w:rPr>
              <w:t xml:space="preserve"> Deze eisen worden uitgewerkt in hoofdstuk 3 van het programma van eisen. </w:t>
            </w:r>
            <w:r w:rsidR="00927A9A">
              <w:rPr>
                <w:rFonts w:ascii="Verdana" w:hAnsi="Verdana" w:cstheme="minorHAnsi"/>
                <w:sz w:val="18"/>
                <w:szCs w:val="18"/>
                <w:lang w:val="nl-NL"/>
              </w:rPr>
              <w:t xml:space="preserve">De Forensische </w:t>
            </w:r>
            <w:r w:rsidR="00E72C58">
              <w:rPr>
                <w:rFonts w:ascii="Verdana" w:hAnsi="Verdana" w:cstheme="minorHAnsi"/>
                <w:sz w:val="18"/>
                <w:szCs w:val="18"/>
                <w:lang w:val="nl-NL"/>
              </w:rPr>
              <w:t xml:space="preserve">jeugdhulp </w:t>
            </w:r>
            <w:r w:rsidR="00927A9A">
              <w:rPr>
                <w:rFonts w:ascii="Verdana" w:hAnsi="Verdana" w:cstheme="minorHAnsi"/>
                <w:sz w:val="18"/>
                <w:szCs w:val="18"/>
                <w:lang w:val="nl-NL"/>
              </w:rPr>
              <w:t>wordt in ieder geval geleverd in overeenstemming met hoofdstuk 4 van de Jeugdwet.</w:t>
            </w:r>
          </w:p>
          <w:p w14:paraId="4273A6D9" w14:textId="77777777" w:rsidR="003A6DD0" w:rsidRPr="00911F5C" w:rsidRDefault="003A6DD0" w:rsidP="00E0093D">
            <w:pPr>
              <w:spacing w:after="200"/>
              <w:contextualSpacing/>
              <w:rPr>
                <w:rFonts w:ascii="Verdana" w:hAnsi="Verdana" w:cstheme="minorHAnsi"/>
                <w:sz w:val="18"/>
                <w:szCs w:val="18"/>
                <w:lang w:val="nl-NL"/>
              </w:rPr>
            </w:pPr>
          </w:p>
        </w:tc>
      </w:tr>
      <w:tr w:rsidR="003A6DD0" w:rsidRPr="00911F5C" w14:paraId="43EA2B08" w14:textId="77777777" w:rsidTr="00E0093D">
        <w:tc>
          <w:tcPr>
            <w:tcW w:w="1521" w:type="dxa"/>
          </w:tcPr>
          <w:p w14:paraId="47E91B0B" w14:textId="064A28A8" w:rsidR="003A6DD0" w:rsidRPr="00911F5C" w:rsidRDefault="000B37A0" w:rsidP="00E0093D">
            <w:pPr>
              <w:spacing w:after="200"/>
              <w:contextualSpacing/>
              <w:rPr>
                <w:rFonts w:ascii="Verdana" w:eastAsiaTheme="minorEastAsia" w:hAnsi="Verdana" w:cstheme="minorHAnsi"/>
                <w:sz w:val="18"/>
                <w:szCs w:val="18"/>
                <w:lang w:val="nl-NL"/>
              </w:rPr>
            </w:pPr>
            <w:r>
              <w:rPr>
                <w:rFonts w:ascii="Verdana" w:eastAsiaTheme="minorEastAsia" w:hAnsi="Verdana" w:cstheme="minorHAnsi"/>
                <w:sz w:val="18"/>
                <w:szCs w:val="18"/>
                <w:lang w:val="nl-NL"/>
              </w:rPr>
              <w:t>UM2</w:t>
            </w:r>
          </w:p>
        </w:tc>
        <w:tc>
          <w:tcPr>
            <w:tcW w:w="2873" w:type="dxa"/>
          </w:tcPr>
          <w:p w14:paraId="54BF5DD2" w14:textId="77777777" w:rsidR="003A6DD0" w:rsidRPr="00911F5C" w:rsidRDefault="003A6DD0" w:rsidP="00E0093D">
            <w:pPr>
              <w:spacing w:after="200"/>
              <w:contextualSpacing/>
              <w:rPr>
                <w:rFonts w:ascii="Verdana" w:eastAsiaTheme="minorEastAsia" w:hAnsi="Verdana" w:cstheme="minorHAnsi"/>
                <w:sz w:val="18"/>
                <w:szCs w:val="18"/>
                <w:lang w:val="nl-NL"/>
              </w:rPr>
            </w:pPr>
            <w:r w:rsidRPr="00911F5C">
              <w:rPr>
                <w:rFonts w:ascii="Verdana" w:eastAsiaTheme="minorEastAsia" w:hAnsi="Verdana" w:cstheme="minorHAnsi"/>
                <w:sz w:val="18"/>
                <w:szCs w:val="18"/>
                <w:lang w:val="nl-NL"/>
              </w:rPr>
              <w:t>Taal</w:t>
            </w:r>
          </w:p>
        </w:tc>
        <w:tc>
          <w:tcPr>
            <w:tcW w:w="5245" w:type="dxa"/>
          </w:tcPr>
          <w:p w14:paraId="4C7F1F8C" w14:textId="3CED892D" w:rsidR="003A6DD0" w:rsidRPr="00911F5C" w:rsidRDefault="00FE59F7" w:rsidP="00FE59F7">
            <w:pPr>
              <w:spacing w:after="200"/>
              <w:contextualSpacing/>
              <w:rPr>
                <w:rFonts w:ascii="Verdana" w:hAnsi="Verdana" w:cstheme="minorHAnsi"/>
                <w:sz w:val="18"/>
                <w:szCs w:val="18"/>
                <w:lang w:val="nl-NL"/>
              </w:rPr>
            </w:pPr>
            <w:r w:rsidRPr="00911F5C">
              <w:rPr>
                <w:rFonts w:ascii="Verdana" w:hAnsi="Verdana" w:cstheme="minorHAnsi"/>
                <w:sz w:val="18"/>
                <w:szCs w:val="18"/>
                <w:lang w:val="nl-NL"/>
              </w:rPr>
              <w:t xml:space="preserve">Indien noodzakelijk voor </w:t>
            </w:r>
            <w:r>
              <w:rPr>
                <w:rFonts w:ascii="Verdana" w:hAnsi="Verdana" w:cstheme="minorHAnsi"/>
                <w:sz w:val="18"/>
                <w:szCs w:val="18"/>
                <w:lang w:val="nl-NL"/>
              </w:rPr>
              <w:t>het kunnen leveren van kwalitatief goede Forensische jeugdhulp</w:t>
            </w:r>
            <w:r w:rsidRPr="00911F5C">
              <w:rPr>
                <w:rFonts w:ascii="Verdana" w:hAnsi="Verdana" w:cstheme="minorHAnsi"/>
                <w:sz w:val="18"/>
                <w:szCs w:val="18"/>
                <w:lang w:val="nl-NL"/>
              </w:rPr>
              <w:t>, zorgt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Jeugdhulpaanbieder die zich inschrijft in het kader van de Overeenkomst ervoor</w:t>
            </w:r>
            <w:r w:rsidRPr="00911F5C">
              <w:rPr>
                <w:rFonts w:ascii="Verdana" w:hAnsi="Verdana" w:cstheme="minorHAnsi"/>
                <w:spacing w:val="-39"/>
                <w:sz w:val="18"/>
                <w:szCs w:val="18"/>
                <w:lang w:val="nl-NL"/>
              </w:rPr>
              <w:t xml:space="preserve"> </w:t>
            </w:r>
            <w:r w:rsidRPr="00911F5C">
              <w:rPr>
                <w:rFonts w:ascii="Verdana" w:hAnsi="Verdana" w:cstheme="minorHAnsi"/>
                <w:sz w:val="18"/>
                <w:szCs w:val="18"/>
                <w:lang w:val="nl-NL"/>
              </w:rPr>
              <w:t>dat de jeugdige en ouder(s)/wettelijk vertegenwoordiger(s) in de eigen taal</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worden</w:t>
            </w:r>
            <w:r w:rsidRPr="00911F5C">
              <w:rPr>
                <w:rFonts w:ascii="Verdana" w:hAnsi="Verdana" w:cstheme="minorHAnsi"/>
                <w:spacing w:val="-2"/>
                <w:sz w:val="18"/>
                <w:szCs w:val="18"/>
                <w:lang w:val="nl-NL"/>
              </w:rPr>
              <w:t xml:space="preserve"> </w:t>
            </w:r>
            <w:r>
              <w:rPr>
                <w:rFonts w:ascii="Verdana" w:hAnsi="Verdana" w:cstheme="minorHAnsi"/>
                <w:sz w:val="18"/>
                <w:szCs w:val="18"/>
                <w:lang w:val="nl-NL"/>
              </w:rPr>
              <w:t>behandeld</w:t>
            </w:r>
            <w:r w:rsidRPr="00911F5C">
              <w:rPr>
                <w:rFonts w:ascii="Verdana" w:hAnsi="Verdana" w:cstheme="minorHAnsi"/>
                <w:sz w:val="18"/>
                <w:szCs w:val="18"/>
                <w:lang w:val="nl-NL"/>
              </w:rPr>
              <w:t>.</w:t>
            </w:r>
            <w:r w:rsidRPr="00911F5C">
              <w:rPr>
                <w:rFonts w:ascii="Verdana" w:hAnsi="Verdana" w:cstheme="minorHAnsi"/>
                <w:sz w:val="18"/>
                <w:szCs w:val="18"/>
                <w:lang w:val="nl-NL"/>
              </w:rPr>
              <w:br/>
            </w:r>
            <w:r w:rsidR="003A6DD0" w:rsidRPr="00911F5C">
              <w:rPr>
                <w:rFonts w:ascii="Verdana" w:hAnsi="Verdana" w:cstheme="minorHAnsi"/>
                <w:sz w:val="18"/>
                <w:szCs w:val="18"/>
                <w:lang w:val="nl-NL"/>
              </w:rPr>
              <w:br/>
            </w:r>
          </w:p>
        </w:tc>
      </w:tr>
    </w:tbl>
    <w:p w14:paraId="3D301C3B" w14:textId="759A2005" w:rsidR="00101729" w:rsidRDefault="00FE59F7">
      <w:r>
        <w:rPr>
          <w:rFonts w:eastAsiaTheme="minorEastAsia" w:cstheme="minorHAnsi"/>
          <w:kern w:val="0"/>
          <w:sz w:val="18"/>
          <w:szCs w:val="18"/>
          <w14:ligatures w14:val="none"/>
        </w:rPr>
        <w:t>=</w:t>
      </w:r>
    </w:p>
    <w:tbl>
      <w:tblPr>
        <w:tblStyle w:val="Tabelraster4"/>
        <w:tblW w:w="9639" w:type="dxa"/>
        <w:tblInd w:w="704" w:type="dxa"/>
        <w:tblLook w:val="04A0" w:firstRow="1" w:lastRow="0" w:firstColumn="1" w:lastColumn="0" w:noHBand="0" w:noVBand="1"/>
      </w:tblPr>
      <w:tblGrid>
        <w:gridCol w:w="1521"/>
        <w:gridCol w:w="2854"/>
        <w:gridCol w:w="19"/>
        <w:gridCol w:w="5245"/>
      </w:tblGrid>
      <w:tr w:rsidR="00B264B9" w:rsidRPr="00911F5C" w14:paraId="5060EF23" w14:textId="77777777" w:rsidTr="003A6DD0">
        <w:tc>
          <w:tcPr>
            <w:tcW w:w="1521" w:type="dxa"/>
          </w:tcPr>
          <w:p w14:paraId="361E0DEE" w14:textId="53AA0935" w:rsidR="00B264B9" w:rsidRPr="00911F5C" w:rsidRDefault="00B264B9" w:rsidP="00E0093D">
            <w:pPr>
              <w:spacing w:after="200"/>
              <w:contextualSpacing/>
              <w:rPr>
                <w:rFonts w:ascii="Verdana" w:eastAsia="Times New Roman" w:hAnsi="Verdana" w:cs="Calibri"/>
                <w:sz w:val="18"/>
                <w:szCs w:val="18"/>
                <w:lang w:val="nl-NL"/>
              </w:rPr>
            </w:pPr>
            <w:r w:rsidRPr="00911F5C">
              <w:rPr>
                <w:rFonts w:ascii="Verdana" w:eastAsia="Times New Roman" w:hAnsi="Verdana" w:cs="Calibri"/>
                <w:sz w:val="18"/>
                <w:szCs w:val="18"/>
                <w:lang w:val="nl-NL"/>
              </w:rPr>
              <w:t>U</w:t>
            </w:r>
            <w:r w:rsidR="000B37A0">
              <w:rPr>
                <w:rFonts w:ascii="Verdana" w:eastAsia="Times New Roman" w:hAnsi="Verdana" w:cs="Calibri"/>
                <w:sz w:val="18"/>
                <w:szCs w:val="18"/>
                <w:lang w:val="nl-NL"/>
              </w:rPr>
              <w:t>M3</w:t>
            </w:r>
          </w:p>
        </w:tc>
        <w:tc>
          <w:tcPr>
            <w:tcW w:w="2854" w:type="dxa"/>
          </w:tcPr>
          <w:p w14:paraId="3A092313" w14:textId="24F54F21" w:rsidR="00B264B9" w:rsidRPr="00911F5C" w:rsidRDefault="00B264B9" w:rsidP="00AF0493">
            <w:pPr>
              <w:spacing w:after="200"/>
              <w:contextualSpacing/>
              <w:rPr>
                <w:rFonts w:ascii="Verdana" w:eastAsia="Calibri" w:hAnsi="Verdana" w:cs="Calibri"/>
                <w:sz w:val="18"/>
                <w:szCs w:val="18"/>
                <w:lang w:val="nl-NL"/>
              </w:rPr>
            </w:pPr>
            <w:r w:rsidRPr="00911F5C">
              <w:rPr>
                <w:rFonts w:ascii="Verdana" w:eastAsia="Calibri" w:hAnsi="Verdana" w:cs="Calibri"/>
                <w:sz w:val="18"/>
                <w:szCs w:val="18"/>
                <w:lang w:val="nl-NL"/>
              </w:rPr>
              <w:t xml:space="preserve">SKJ </w:t>
            </w:r>
          </w:p>
        </w:tc>
        <w:tc>
          <w:tcPr>
            <w:tcW w:w="5264" w:type="dxa"/>
            <w:gridSpan w:val="2"/>
          </w:tcPr>
          <w:p w14:paraId="0B9371E9" w14:textId="68D29A3C" w:rsidR="00B264B9" w:rsidRPr="00911F5C" w:rsidRDefault="00AF0493" w:rsidP="00E0093D">
            <w:pPr>
              <w:spacing w:before="1"/>
              <w:ind w:right="699"/>
              <w:rPr>
                <w:rFonts w:ascii="Verdana" w:eastAsia="Calibri" w:hAnsi="Verdana" w:cs="Calibri"/>
                <w:sz w:val="18"/>
                <w:szCs w:val="18"/>
                <w:lang w:val="nl-NL"/>
              </w:rPr>
            </w:pPr>
            <w:r>
              <w:rPr>
                <w:rFonts w:ascii="Verdana" w:eastAsia="Calibri" w:hAnsi="Verdana" w:cs="Calibri"/>
                <w:sz w:val="18"/>
                <w:szCs w:val="18"/>
                <w:lang w:val="nl-NL"/>
              </w:rPr>
              <w:t xml:space="preserve">Medewerkers van Opdrachtnemer die beschikken over een HBO-diploma dienen te beschikken over een SKJ-registratie en zodoende te zijn opgenomen in het </w:t>
            </w:r>
            <w:r w:rsidRPr="00AF0493">
              <w:rPr>
                <w:rFonts w:ascii="Verdana" w:eastAsia="Calibri" w:hAnsi="Verdana" w:cs="Calibri"/>
                <w:sz w:val="18"/>
                <w:szCs w:val="18"/>
                <w:lang w:val="nl-NL"/>
              </w:rPr>
              <w:t>Kwaliteitsregister Jeugd</w:t>
            </w:r>
            <w:r>
              <w:rPr>
                <w:rFonts w:ascii="Verdana" w:eastAsia="Calibri" w:hAnsi="Verdana" w:cs="Calibri"/>
                <w:sz w:val="18"/>
                <w:szCs w:val="18"/>
                <w:lang w:val="nl-NL"/>
              </w:rPr>
              <w:t>.</w:t>
            </w:r>
          </w:p>
          <w:p w14:paraId="3285C19A" w14:textId="77777777" w:rsidR="00B264B9" w:rsidRPr="00911F5C" w:rsidRDefault="00B264B9" w:rsidP="00E0093D">
            <w:pPr>
              <w:ind w:right="142"/>
              <w:rPr>
                <w:rFonts w:ascii="Verdana" w:eastAsia="Calibri" w:hAnsi="Verdana" w:cs="Calibri"/>
                <w:sz w:val="18"/>
                <w:szCs w:val="18"/>
                <w:lang w:val="nl-NL"/>
              </w:rPr>
            </w:pPr>
          </w:p>
        </w:tc>
      </w:tr>
      <w:tr w:rsidR="00B264B9" w:rsidRPr="00911F5C" w14:paraId="0D561C9D" w14:textId="77777777" w:rsidTr="003A6DD0">
        <w:tc>
          <w:tcPr>
            <w:tcW w:w="1521" w:type="dxa"/>
          </w:tcPr>
          <w:p w14:paraId="31C2E26A" w14:textId="528DDE1C" w:rsidR="00B264B9" w:rsidRPr="00911F5C" w:rsidRDefault="00B264B9" w:rsidP="00E0093D">
            <w:pPr>
              <w:spacing w:after="200"/>
              <w:contextualSpacing/>
              <w:rPr>
                <w:rFonts w:ascii="Verdana" w:eastAsia="Times New Roman" w:hAnsi="Verdana" w:cs="Calibri"/>
                <w:sz w:val="18"/>
                <w:szCs w:val="18"/>
                <w:lang w:val="nl-NL"/>
              </w:rPr>
            </w:pPr>
            <w:r w:rsidRPr="00911F5C">
              <w:rPr>
                <w:rFonts w:ascii="Verdana" w:eastAsia="Times New Roman" w:hAnsi="Verdana" w:cs="Calibri"/>
                <w:sz w:val="18"/>
                <w:szCs w:val="18"/>
                <w:lang w:val="nl-NL"/>
              </w:rPr>
              <w:lastRenderedPageBreak/>
              <w:t>U</w:t>
            </w:r>
            <w:r w:rsidR="000B37A0">
              <w:rPr>
                <w:rFonts w:ascii="Verdana" w:eastAsia="Times New Roman" w:hAnsi="Verdana" w:cs="Calibri"/>
                <w:sz w:val="18"/>
                <w:szCs w:val="18"/>
                <w:lang w:val="nl-NL"/>
              </w:rPr>
              <w:t>M4</w:t>
            </w:r>
          </w:p>
        </w:tc>
        <w:tc>
          <w:tcPr>
            <w:tcW w:w="2854" w:type="dxa"/>
          </w:tcPr>
          <w:p w14:paraId="1C74C80A" w14:textId="77777777" w:rsidR="00B264B9" w:rsidRPr="00911F5C" w:rsidRDefault="00B264B9" w:rsidP="00E0093D">
            <w:pPr>
              <w:spacing w:after="200"/>
              <w:contextualSpacing/>
              <w:rPr>
                <w:rFonts w:ascii="Verdana" w:eastAsia="Calibri" w:hAnsi="Verdana" w:cs="Calibri"/>
                <w:sz w:val="18"/>
                <w:szCs w:val="18"/>
                <w:lang w:val="nl-NL"/>
              </w:rPr>
            </w:pPr>
            <w:r w:rsidRPr="00911F5C">
              <w:rPr>
                <w:rFonts w:ascii="Verdana" w:eastAsia="Calibri" w:hAnsi="Verdana" w:cs="Calibri"/>
                <w:sz w:val="18"/>
                <w:szCs w:val="18"/>
                <w:lang w:val="nl-NL"/>
              </w:rPr>
              <w:t>Mbo-functionaris</w:t>
            </w:r>
          </w:p>
        </w:tc>
        <w:tc>
          <w:tcPr>
            <w:tcW w:w="5264" w:type="dxa"/>
            <w:gridSpan w:val="2"/>
          </w:tcPr>
          <w:p w14:paraId="472ADEB4" w14:textId="2BBF70FF" w:rsidR="00B264B9" w:rsidRPr="00911F5C" w:rsidRDefault="00B264B9" w:rsidP="00E0093D">
            <w:pPr>
              <w:spacing w:before="1"/>
              <w:ind w:right="699"/>
              <w:rPr>
                <w:rFonts w:ascii="Verdana" w:eastAsia="Calibri" w:hAnsi="Verdana" w:cs="Calibri"/>
                <w:sz w:val="18"/>
                <w:szCs w:val="18"/>
                <w:lang w:val="nl-NL"/>
              </w:rPr>
            </w:pPr>
            <w:r w:rsidRPr="00911F5C">
              <w:rPr>
                <w:rFonts w:ascii="Verdana" w:eastAsia="Calibri" w:hAnsi="Verdana" w:cs="Calibri"/>
                <w:sz w:val="18"/>
                <w:szCs w:val="18"/>
                <w:lang w:val="nl-NL"/>
              </w:rPr>
              <w:t xml:space="preserve">Voor de vakbekwaamheidseisen van een </w:t>
            </w:r>
            <w:r w:rsidR="008F01E4">
              <w:rPr>
                <w:rFonts w:ascii="Verdana" w:eastAsia="Calibri" w:hAnsi="Verdana" w:cs="Calibri"/>
                <w:sz w:val="18"/>
                <w:szCs w:val="18"/>
                <w:lang w:val="nl-NL"/>
              </w:rPr>
              <w:t xml:space="preserve">in te zetten </w:t>
            </w:r>
            <w:r w:rsidRPr="00911F5C">
              <w:rPr>
                <w:rFonts w:ascii="Verdana" w:eastAsia="Calibri" w:hAnsi="Verdana" w:cs="Calibri"/>
                <w:sz w:val="18"/>
                <w:szCs w:val="18"/>
                <w:lang w:val="nl-NL"/>
              </w:rPr>
              <w:t>mbo-functionaris geldt dat deze functionaris altijd moet zijn ingeschreven als jeugd</w:t>
            </w:r>
            <w:r w:rsidR="008F01E4">
              <w:rPr>
                <w:rFonts w:ascii="Verdana" w:eastAsia="Calibri" w:hAnsi="Verdana" w:cs="Calibri"/>
                <w:sz w:val="18"/>
                <w:szCs w:val="18"/>
                <w:lang w:val="nl-NL"/>
              </w:rPr>
              <w:t>-</w:t>
            </w:r>
            <w:r w:rsidRPr="00911F5C">
              <w:rPr>
                <w:rFonts w:ascii="Verdana" w:eastAsia="Calibri" w:hAnsi="Verdana" w:cs="Calibri"/>
                <w:sz w:val="18"/>
                <w:szCs w:val="18"/>
                <w:lang w:val="nl-NL"/>
              </w:rPr>
              <w:t xml:space="preserve"> en gezinsprofessional in het Registerplein.</w:t>
            </w:r>
          </w:p>
          <w:p w14:paraId="52AE8CA3" w14:textId="77777777" w:rsidR="00B264B9" w:rsidRPr="00911F5C" w:rsidRDefault="00B264B9" w:rsidP="00E0093D">
            <w:pPr>
              <w:spacing w:before="1"/>
              <w:ind w:right="699"/>
              <w:rPr>
                <w:rFonts w:ascii="Verdana" w:eastAsia="Calibri" w:hAnsi="Verdana" w:cs="Calibri"/>
                <w:sz w:val="18"/>
                <w:szCs w:val="18"/>
                <w:lang w:val="nl-NL"/>
              </w:rPr>
            </w:pPr>
          </w:p>
        </w:tc>
      </w:tr>
      <w:tr w:rsidR="00D82AD6" w:rsidRPr="00911F5C" w14:paraId="13A9DC1A" w14:textId="77777777" w:rsidTr="003A6DD0">
        <w:tc>
          <w:tcPr>
            <w:tcW w:w="1521" w:type="dxa"/>
          </w:tcPr>
          <w:p w14:paraId="60F9602F" w14:textId="61C40CD4" w:rsidR="00D82AD6" w:rsidRPr="00911F5C" w:rsidRDefault="00D82AD6" w:rsidP="00E0093D">
            <w:pPr>
              <w:spacing w:after="200"/>
              <w:contextualSpacing/>
              <w:rPr>
                <w:rFonts w:ascii="Verdana" w:eastAsiaTheme="minorEastAsia" w:hAnsi="Verdana" w:cstheme="minorHAnsi"/>
                <w:sz w:val="18"/>
                <w:szCs w:val="18"/>
                <w:lang w:val="nl-NL"/>
              </w:rPr>
            </w:pPr>
            <w:r w:rsidRPr="00911F5C">
              <w:rPr>
                <w:rFonts w:ascii="Verdana" w:eastAsiaTheme="minorEastAsia" w:hAnsi="Verdana" w:cstheme="minorHAnsi"/>
                <w:sz w:val="18"/>
                <w:szCs w:val="18"/>
                <w:lang w:val="nl-NL"/>
              </w:rPr>
              <w:t>U</w:t>
            </w:r>
            <w:r w:rsidR="000B37A0">
              <w:rPr>
                <w:rFonts w:ascii="Verdana" w:eastAsiaTheme="minorEastAsia" w:hAnsi="Verdana" w:cstheme="minorHAnsi"/>
                <w:sz w:val="18"/>
                <w:szCs w:val="18"/>
                <w:lang w:val="nl-NL"/>
              </w:rPr>
              <w:t>M5</w:t>
            </w:r>
          </w:p>
        </w:tc>
        <w:tc>
          <w:tcPr>
            <w:tcW w:w="2873" w:type="dxa"/>
            <w:gridSpan w:val="2"/>
          </w:tcPr>
          <w:p w14:paraId="59EBCDC1" w14:textId="77777777" w:rsidR="00D82AD6" w:rsidRPr="00911F5C" w:rsidRDefault="00D82AD6" w:rsidP="00E0093D">
            <w:pPr>
              <w:spacing w:after="200"/>
              <w:contextualSpacing/>
              <w:rPr>
                <w:rFonts w:ascii="Verdana" w:eastAsiaTheme="minorEastAsia" w:hAnsi="Verdana" w:cstheme="minorHAnsi"/>
                <w:sz w:val="18"/>
                <w:szCs w:val="18"/>
                <w:lang w:val="nl-NL"/>
              </w:rPr>
            </w:pPr>
            <w:r w:rsidRPr="00911F5C">
              <w:rPr>
                <w:rFonts w:ascii="Verdana" w:eastAsiaTheme="minorEastAsia" w:hAnsi="Verdana" w:cstheme="minorHAnsi"/>
                <w:sz w:val="18"/>
                <w:szCs w:val="18"/>
                <w:lang w:val="nl-NL"/>
              </w:rPr>
              <w:t>Legitimatie</w:t>
            </w:r>
          </w:p>
        </w:tc>
        <w:tc>
          <w:tcPr>
            <w:tcW w:w="5245" w:type="dxa"/>
          </w:tcPr>
          <w:p w14:paraId="4641476B" w14:textId="77777777" w:rsidR="00D82AD6" w:rsidRPr="00911F5C" w:rsidRDefault="00D82AD6" w:rsidP="00E0093D">
            <w:pPr>
              <w:pStyle w:val="TableParagraph"/>
              <w:spacing w:line="220" w:lineRule="atLeast"/>
              <w:ind w:left="0"/>
              <w:rPr>
                <w:rFonts w:ascii="Verdana" w:hAnsi="Verdana" w:cstheme="minorHAnsi"/>
                <w:sz w:val="18"/>
                <w:szCs w:val="18"/>
                <w:lang w:val="nl-NL"/>
              </w:rPr>
            </w:pPr>
            <w:r w:rsidRPr="00911F5C">
              <w:rPr>
                <w:rFonts w:ascii="Verdana" w:hAnsi="Verdana" w:cstheme="minorHAnsi"/>
                <w:sz w:val="18"/>
                <w:szCs w:val="18"/>
                <w:lang w:val="nl-NL"/>
              </w:rPr>
              <w:t>De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door</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Opdrachtnemer</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in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te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zetten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medewerkers</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die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in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het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kader</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van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overeenkomst hulp verlenen aan jeugdigen en of ouder(s)/wettelijk</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vertegenwoordiger(s) kunnen zich legitimeren als de jeugdige of</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ouder(s)/wettelijk</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vertegenwoordiger(s)</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daarom vraagt.</w:t>
            </w:r>
          </w:p>
          <w:p w14:paraId="515DB9B3" w14:textId="77777777" w:rsidR="00D82AD6" w:rsidRPr="00911F5C" w:rsidRDefault="00D82AD6" w:rsidP="00E0093D">
            <w:pPr>
              <w:pStyle w:val="TableParagraph"/>
              <w:spacing w:line="220" w:lineRule="atLeast"/>
              <w:ind w:left="0"/>
              <w:rPr>
                <w:rFonts w:ascii="Verdana" w:hAnsi="Verdana" w:cstheme="minorHAnsi"/>
                <w:sz w:val="18"/>
                <w:szCs w:val="18"/>
                <w:lang w:val="nl-NL"/>
              </w:rPr>
            </w:pPr>
          </w:p>
        </w:tc>
      </w:tr>
      <w:tr w:rsidR="009057BC" w:rsidRPr="00911F5C" w14:paraId="715A1B41" w14:textId="77777777" w:rsidTr="000B37A0">
        <w:tc>
          <w:tcPr>
            <w:tcW w:w="9639" w:type="dxa"/>
            <w:gridSpan w:val="4"/>
          </w:tcPr>
          <w:p w14:paraId="3B0ED0A1" w14:textId="68127274" w:rsidR="00346E93" w:rsidRPr="00911F5C" w:rsidRDefault="00BB4E93" w:rsidP="004C1924">
            <w:pPr>
              <w:pStyle w:val="Kop1"/>
              <w:numPr>
                <w:ilvl w:val="1"/>
                <w:numId w:val="42"/>
              </w:numPr>
              <w:rPr>
                <w:rFonts w:ascii="Verdana" w:eastAsia="Times New Roman" w:hAnsi="Verdana"/>
                <w:color w:val="auto"/>
                <w:sz w:val="24"/>
                <w:szCs w:val="24"/>
                <w:lang w:val="nl-NL"/>
              </w:rPr>
            </w:pPr>
            <w:bookmarkStart w:id="8" w:name="_Toc129160953"/>
            <w:r w:rsidRPr="00911F5C">
              <w:rPr>
                <w:rFonts w:ascii="Verdana" w:eastAsia="Times New Roman" w:hAnsi="Verdana"/>
                <w:color w:val="auto"/>
                <w:sz w:val="24"/>
                <w:szCs w:val="24"/>
                <w:lang w:val="nl-NL"/>
              </w:rPr>
              <w:t>Eisen aan k</w:t>
            </w:r>
            <w:r w:rsidR="00346E93" w:rsidRPr="00911F5C">
              <w:rPr>
                <w:rFonts w:ascii="Verdana" w:eastAsia="Times New Roman" w:hAnsi="Verdana"/>
                <w:color w:val="auto"/>
                <w:sz w:val="24"/>
                <w:szCs w:val="24"/>
                <w:lang w:val="nl-NL"/>
              </w:rPr>
              <w:t>waliteit van jeugdhulpverlening</w:t>
            </w:r>
            <w:bookmarkEnd w:id="8"/>
          </w:p>
          <w:p w14:paraId="42668070" w14:textId="77777777" w:rsidR="00346E93" w:rsidRPr="00911F5C" w:rsidRDefault="00346E93" w:rsidP="00E0093D">
            <w:pPr>
              <w:spacing w:after="200"/>
              <w:contextualSpacing/>
              <w:rPr>
                <w:rFonts w:ascii="Verdana" w:eastAsiaTheme="minorEastAsia" w:hAnsi="Verdana" w:cstheme="minorHAnsi"/>
                <w:b/>
                <w:bCs/>
                <w:sz w:val="18"/>
                <w:szCs w:val="18"/>
                <w:lang w:val="nl-NL"/>
              </w:rPr>
            </w:pPr>
          </w:p>
        </w:tc>
      </w:tr>
      <w:tr w:rsidR="00B264B9" w:rsidRPr="00911F5C" w14:paraId="66C7CF5B" w14:textId="77777777" w:rsidTr="000B37A0">
        <w:tc>
          <w:tcPr>
            <w:tcW w:w="1521" w:type="dxa"/>
          </w:tcPr>
          <w:p w14:paraId="428CD297" w14:textId="27F58BAF" w:rsidR="00B264B9" w:rsidRPr="00911F5C" w:rsidRDefault="00B264B9" w:rsidP="00E0093D">
            <w:pPr>
              <w:spacing w:after="200"/>
              <w:contextualSpacing/>
              <w:rPr>
                <w:rFonts w:ascii="Verdana" w:eastAsiaTheme="minorEastAsia" w:hAnsi="Verdana" w:cstheme="minorHAnsi"/>
                <w:sz w:val="18"/>
                <w:szCs w:val="18"/>
                <w:lang w:val="nl-NL"/>
              </w:rPr>
            </w:pPr>
            <w:r w:rsidRPr="00911F5C">
              <w:rPr>
                <w:rFonts w:ascii="Verdana" w:eastAsiaTheme="minorEastAsia" w:hAnsi="Verdana" w:cstheme="minorHAnsi"/>
                <w:sz w:val="18"/>
                <w:szCs w:val="18"/>
                <w:lang w:val="nl-NL"/>
              </w:rPr>
              <w:t>U</w:t>
            </w:r>
            <w:r>
              <w:rPr>
                <w:rFonts w:ascii="Verdana" w:eastAsiaTheme="minorEastAsia" w:hAnsi="Verdana" w:cstheme="minorHAnsi"/>
                <w:sz w:val="18"/>
                <w:szCs w:val="18"/>
                <w:lang w:val="nl-NL"/>
              </w:rPr>
              <w:t>K1</w:t>
            </w:r>
          </w:p>
        </w:tc>
        <w:tc>
          <w:tcPr>
            <w:tcW w:w="2854" w:type="dxa"/>
          </w:tcPr>
          <w:p w14:paraId="2F77D554" w14:textId="77777777" w:rsidR="00B264B9" w:rsidRPr="00911F5C" w:rsidRDefault="00B264B9"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Effectieve jeugdhulp</w:t>
            </w:r>
          </w:p>
        </w:tc>
        <w:tc>
          <w:tcPr>
            <w:tcW w:w="5264" w:type="dxa"/>
            <w:gridSpan w:val="2"/>
          </w:tcPr>
          <w:p w14:paraId="62CE7FEB" w14:textId="7DEA0548" w:rsidR="00B264B9" w:rsidRDefault="00B264B9" w:rsidP="00772B91">
            <w:pPr>
              <w:pStyle w:val="TableParagraph"/>
              <w:ind w:left="0" w:right="142"/>
              <w:rPr>
                <w:rFonts w:ascii="Verdana" w:hAnsi="Verdana" w:cstheme="minorHAnsi"/>
                <w:sz w:val="18"/>
                <w:szCs w:val="18"/>
                <w:lang w:val="nl-NL"/>
              </w:rPr>
            </w:pPr>
            <w:r w:rsidRPr="00911F5C">
              <w:rPr>
                <w:rFonts w:ascii="Verdana" w:hAnsi="Verdana" w:cstheme="minorHAnsi"/>
                <w:sz w:val="18"/>
                <w:szCs w:val="18"/>
                <w:lang w:val="nl-NL"/>
              </w:rPr>
              <w:t xml:space="preserve">Opdrachtnemer biedt alleen </w:t>
            </w:r>
            <w:r w:rsidR="005768F0">
              <w:rPr>
                <w:rFonts w:ascii="Verdana" w:hAnsi="Verdana" w:cstheme="minorHAnsi"/>
                <w:sz w:val="18"/>
                <w:szCs w:val="18"/>
                <w:lang w:val="nl-NL"/>
              </w:rPr>
              <w:t>e</w:t>
            </w:r>
            <w:r w:rsidRPr="00911F5C">
              <w:rPr>
                <w:rFonts w:ascii="Verdana" w:hAnsi="Verdana" w:cstheme="minorHAnsi"/>
                <w:sz w:val="18"/>
                <w:szCs w:val="18"/>
                <w:lang w:val="nl-NL"/>
              </w:rPr>
              <w:t xml:space="preserve">ffectieve jeugdhulp. Effectieve jeugdhulp houdt in </w:t>
            </w:r>
            <w:r w:rsidR="00772B91">
              <w:rPr>
                <w:rFonts w:ascii="Verdana" w:hAnsi="Verdana" w:cstheme="minorHAnsi"/>
                <w:sz w:val="18"/>
                <w:szCs w:val="18"/>
                <w:lang w:val="nl-NL"/>
              </w:rPr>
              <w:t xml:space="preserve">dat uitsluitend 'bewezen effectieve voorzieningen' worden ingezet. Dit betreffen voorzieningen die zijn </w:t>
            </w:r>
            <w:r w:rsidR="009765E0">
              <w:rPr>
                <w:rFonts w:ascii="Verdana" w:hAnsi="Verdana" w:cstheme="minorHAnsi"/>
                <w:sz w:val="18"/>
                <w:szCs w:val="18"/>
                <w:lang w:val="nl-NL"/>
              </w:rPr>
              <w:t>opgenomen</w:t>
            </w:r>
            <w:r w:rsidR="00772B91">
              <w:rPr>
                <w:rFonts w:ascii="Verdana" w:hAnsi="Verdana" w:cstheme="minorHAnsi"/>
                <w:sz w:val="18"/>
                <w:szCs w:val="18"/>
                <w:lang w:val="nl-NL"/>
              </w:rPr>
              <w:t xml:space="preserve"> in de databank van het NJi (</w:t>
            </w:r>
            <w:hyperlink r:id="rId17" w:history="1">
              <w:r w:rsidR="00772B91" w:rsidRPr="00C26764">
                <w:rPr>
                  <w:rStyle w:val="Hyperlink"/>
                  <w:rFonts w:ascii="Verdana" w:hAnsi="Verdana" w:cstheme="minorHAnsi"/>
                  <w:sz w:val="18"/>
                  <w:szCs w:val="18"/>
                  <w:lang w:val="nl-NL"/>
                </w:rPr>
                <w:t>https://www.nji.nl/interventies</w:t>
              </w:r>
            </w:hyperlink>
            <w:r w:rsidR="00772B91">
              <w:rPr>
                <w:rFonts w:ascii="Verdana" w:hAnsi="Verdana" w:cstheme="minorHAnsi"/>
                <w:sz w:val="18"/>
                <w:szCs w:val="18"/>
                <w:lang w:val="nl-NL"/>
              </w:rPr>
              <w:t xml:space="preserve">). Binnen de onderhavige Overeenkomst kunnen </w:t>
            </w:r>
            <w:r w:rsidR="009765E0">
              <w:rPr>
                <w:rFonts w:ascii="Verdana" w:hAnsi="Verdana" w:cstheme="minorHAnsi"/>
                <w:sz w:val="18"/>
                <w:szCs w:val="18"/>
                <w:lang w:val="nl-NL"/>
              </w:rPr>
              <w:t xml:space="preserve">uitsluitend </w:t>
            </w:r>
            <w:r w:rsidR="00772B91">
              <w:rPr>
                <w:rFonts w:ascii="Verdana" w:hAnsi="Verdana" w:cstheme="minorHAnsi"/>
                <w:sz w:val="18"/>
                <w:szCs w:val="18"/>
                <w:lang w:val="nl-NL"/>
              </w:rPr>
              <w:t xml:space="preserve">de volgende interventies worden geleverd: </w:t>
            </w:r>
          </w:p>
          <w:p w14:paraId="2138C665" w14:textId="7314FDD0" w:rsidR="00772B91" w:rsidRPr="00772B91" w:rsidRDefault="009726C3" w:rsidP="00772B91">
            <w:pPr>
              <w:pStyle w:val="TableParagraph"/>
              <w:numPr>
                <w:ilvl w:val="0"/>
                <w:numId w:val="48"/>
              </w:numPr>
              <w:ind w:right="142"/>
              <w:rPr>
                <w:rFonts w:ascii="Verdana" w:hAnsi="Verdana" w:cstheme="minorHAnsi"/>
                <w:sz w:val="18"/>
                <w:szCs w:val="18"/>
                <w:lang w:val="nl-NL"/>
              </w:rPr>
            </w:pPr>
            <w:r w:rsidRPr="00772B91">
              <w:rPr>
                <w:rFonts w:ascii="Verdana" w:hAnsi="Verdana" w:cstheme="minorHAnsi"/>
                <w:sz w:val="18"/>
                <w:szCs w:val="18"/>
                <w:lang w:val="nl-NL"/>
              </w:rPr>
              <w:t>ARopMaat</w:t>
            </w:r>
            <w:r w:rsidR="009765E0">
              <w:rPr>
                <w:rFonts w:ascii="Verdana" w:hAnsi="Verdana" w:cstheme="minorHAnsi"/>
                <w:sz w:val="18"/>
                <w:szCs w:val="18"/>
                <w:lang w:val="nl-NL"/>
              </w:rPr>
              <w:t>;</w:t>
            </w:r>
            <w:r w:rsidRPr="00772B91">
              <w:rPr>
                <w:rFonts w:ascii="Verdana" w:hAnsi="Verdana" w:cstheme="minorHAnsi"/>
                <w:sz w:val="18"/>
                <w:szCs w:val="18"/>
                <w:lang w:val="nl-NL"/>
              </w:rPr>
              <w:t xml:space="preserve"> </w:t>
            </w:r>
          </w:p>
          <w:p w14:paraId="360BEE48" w14:textId="5E189048" w:rsidR="00772B91" w:rsidRPr="009765E0" w:rsidRDefault="009726C3" w:rsidP="00772B91">
            <w:pPr>
              <w:pStyle w:val="TableParagraph"/>
              <w:numPr>
                <w:ilvl w:val="0"/>
                <w:numId w:val="48"/>
              </w:numPr>
              <w:ind w:right="142"/>
              <w:rPr>
                <w:rFonts w:ascii="Verdana" w:hAnsi="Verdana" w:cstheme="minorHAnsi"/>
                <w:sz w:val="18"/>
                <w:szCs w:val="18"/>
                <w:lang w:val="de-DE"/>
              </w:rPr>
            </w:pPr>
            <w:r w:rsidRPr="009765E0">
              <w:rPr>
                <w:rFonts w:ascii="Verdana" w:hAnsi="Verdana" w:cstheme="minorHAnsi"/>
                <w:sz w:val="18"/>
                <w:szCs w:val="18"/>
                <w:lang w:val="de-DE"/>
              </w:rPr>
              <w:t>Forensische Ambulante Systeem Therapie (FAST)</w:t>
            </w:r>
            <w:r w:rsidR="009765E0" w:rsidRPr="009765E0">
              <w:rPr>
                <w:rFonts w:ascii="Verdana" w:hAnsi="Verdana" w:cstheme="minorHAnsi"/>
                <w:sz w:val="18"/>
                <w:szCs w:val="18"/>
                <w:lang w:val="de-DE"/>
              </w:rPr>
              <w:t>;</w:t>
            </w:r>
            <w:r w:rsidRPr="009765E0">
              <w:rPr>
                <w:rFonts w:ascii="Verdana" w:hAnsi="Verdana" w:cstheme="minorHAnsi"/>
                <w:sz w:val="18"/>
                <w:szCs w:val="18"/>
                <w:lang w:val="de-DE"/>
              </w:rPr>
              <w:t xml:space="preserve"> </w:t>
            </w:r>
          </w:p>
          <w:p w14:paraId="60D19BAE" w14:textId="77777777" w:rsidR="00772B91" w:rsidRPr="00772B91" w:rsidRDefault="009726C3" w:rsidP="00772B91">
            <w:pPr>
              <w:pStyle w:val="TableParagraph"/>
              <w:numPr>
                <w:ilvl w:val="0"/>
                <w:numId w:val="48"/>
              </w:numPr>
              <w:ind w:right="142"/>
              <w:rPr>
                <w:rFonts w:ascii="Verdana" w:hAnsi="Verdana" w:cstheme="minorHAnsi"/>
                <w:sz w:val="18"/>
                <w:szCs w:val="18"/>
                <w:lang w:val="nl-NL"/>
              </w:rPr>
            </w:pPr>
            <w:r w:rsidRPr="00772B91">
              <w:rPr>
                <w:rFonts w:ascii="Verdana" w:hAnsi="Verdana" w:cstheme="minorHAnsi"/>
                <w:sz w:val="18"/>
                <w:szCs w:val="18"/>
                <w:lang w:val="nl-NL"/>
              </w:rPr>
              <w:t xml:space="preserve">Ouderschap met Liefde en Grenzen (OLG) </w:t>
            </w:r>
          </w:p>
          <w:p w14:paraId="77A1ABF9" w14:textId="4D0278A5" w:rsidR="00772B91" w:rsidRPr="00772B91" w:rsidRDefault="009726C3" w:rsidP="00772B91">
            <w:pPr>
              <w:pStyle w:val="TableParagraph"/>
              <w:numPr>
                <w:ilvl w:val="0"/>
                <w:numId w:val="48"/>
              </w:numPr>
              <w:ind w:right="142"/>
              <w:rPr>
                <w:rFonts w:ascii="Verdana" w:hAnsi="Verdana" w:cstheme="minorHAnsi"/>
                <w:sz w:val="18"/>
                <w:szCs w:val="18"/>
                <w:lang w:val="nl-NL"/>
              </w:rPr>
            </w:pPr>
            <w:r w:rsidRPr="00772B91">
              <w:rPr>
                <w:rFonts w:ascii="Verdana" w:hAnsi="Verdana" w:cstheme="minorHAnsi"/>
                <w:sz w:val="18"/>
                <w:szCs w:val="18"/>
                <w:lang w:val="nl-NL"/>
              </w:rPr>
              <w:t>Seksueel grensoverschrijdend gedrag jeugd (SGG)</w:t>
            </w:r>
            <w:r w:rsidR="009765E0">
              <w:rPr>
                <w:rFonts w:ascii="Verdana" w:hAnsi="Verdana" w:cstheme="minorHAnsi"/>
                <w:sz w:val="18"/>
                <w:szCs w:val="18"/>
                <w:lang w:val="nl-NL"/>
              </w:rPr>
              <w:t>;</w:t>
            </w:r>
            <w:r w:rsidRPr="00772B91">
              <w:rPr>
                <w:rFonts w:ascii="Verdana" w:hAnsi="Verdana" w:cstheme="minorHAnsi"/>
                <w:sz w:val="18"/>
                <w:szCs w:val="18"/>
                <w:lang w:val="nl-NL"/>
              </w:rPr>
              <w:t xml:space="preserve"> </w:t>
            </w:r>
          </w:p>
          <w:p w14:paraId="47FB42D0" w14:textId="15D9A70D" w:rsidR="00772B91" w:rsidRPr="00772B91" w:rsidRDefault="009726C3" w:rsidP="00772B91">
            <w:pPr>
              <w:pStyle w:val="TableParagraph"/>
              <w:numPr>
                <w:ilvl w:val="0"/>
                <w:numId w:val="48"/>
              </w:numPr>
              <w:ind w:right="142"/>
              <w:rPr>
                <w:rFonts w:ascii="Verdana" w:hAnsi="Verdana" w:cstheme="minorHAnsi"/>
                <w:sz w:val="18"/>
                <w:szCs w:val="18"/>
                <w:lang w:val="nl-NL"/>
              </w:rPr>
            </w:pPr>
            <w:r w:rsidRPr="00772B91">
              <w:rPr>
                <w:rFonts w:ascii="Verdana" w:hAnsi="Verdana" w:cstheme="minorHAnsi"/>
                <w:sz w:val="18"/>
                <w:szCs w:val="18"/>
                <w:lang w:val="nl-NL"/>
              </w:rPr>
              <w:t>Topzorg</w:t>
            </w:r>
            <w:r w:rsidR="009765E0">
              <w:rPr>
                <w:rFonts w:ascii="Verdana" w:hAnsi="Verdana" w:cstheme="minorHAnsi"/>
                <w:sz w:val="18"/>
                <w:szCs w:val="18"/>
                <w:lang w:val="nl-NL"/>
              </w:rPr>
              <w:t>;</w:t>
            </w:r>
            <w:r w:rsidRPr="00772B91">
              <w:rPr>
                <w:rFonts w:ascii="Verdana" w:hAnsi="Verdana" w:cstheme="minorHAnsi"/>
                <w:sz w:val="18"/>
                <w:szCs w:val="18"/>
                <w:lang w:val="nl-NL"/>
              </w:rPr>
              <w:t xml:space="preserve"> </w:t>
            </w:r>
          </w:p>
          <w:p w14:paraId="267FC1FF" w14:textId="27C78199" w:rsidR="00772B91" w:rsidRPr="00772B91" w:rsidRDefault="009726C3" w:rsidP="00772B91">
            <w:pPr>
              <w:pStyle w:val="TableParagraph"/>
              <w:numPr>
                <w:ilvl w:val="0"/>
                <w:numId w:val="48"/>
              </w:numPr>
              <w:ind w:right="142"/>
              <w:rPr>
                <w:rFonts w:ascii="Verdana" w:hAnsi="Verdana" w:cstheme="minorHAnsi"/>
                <w:sz w:val="18"/>
                <w:szCs w:val="18"/>
                <w:lang w:val="nl-NL"/>
              </w:rPr>
            </w:pPr>
            <w:r w:rsidRPr="00772B91">
              <w:rPr>
                <w:rFonts w:ascii="Verdana" w:hAnsi="Verdana" w:cstheme="minorHAnsi"/>
                <w:sz w:val="18"/>
                <w:szCs w:val="18"/>
                <w:lang w:val="nl-NL"/>
              </w:rPr>
              <w:t>Psychomotorische Therapie (PMT)</w:t>
            </w:r>
            <w:r w:rsidR="009765E0">
              <w:rPr>
                <w:rFonts w:ascii="Verdana" w:hAnsi="Verdana" w:cstheme="minorHAnsi"/>
                <w:sz w:val="18"/>
                <w:szCs w:val="18"/>
                <w:lang w:val="nl-NL"/>
              </w:rPr>
              <w:t>;</w:t>
            </w:r>
          </w:p>
          <w:p w14:paraId="3276FDC1" w14:textId="59EA55FE" w:rsidR="00772B91" w:rsidRPr="00772B91" w:rsidRDefault="00772B91" w:rsidP="00772B91">
            <w:pPr>
              <w:pStyle w:val="TableParagraph"/>
              <w:numPr>
                <w:ilvl w:val="0"/>
                <w:numId w:val="48"/>
              </w:numPr>
              <w:ind w:right="142"/>
              <w:rPr>
                <w:rFonts w:ascii="Verdana" w:hAnsi="Verdana" w:cstheme="minorHAnsi"/>
                <w:sz w:val="18"/>
                <w:szCs w:val="18"/>
                <w:lang w:val="nl-NL"/>
              </w:rPr>
            </w:pPr>
            <w:r w:rsidRPr="00772B91">
              <w:rPr>
                <w:rFonts w:ascii="Verdana" w:hAnsi="Verdana" w:cstheme="minorHAnsi"/>
                <w:sz w:val="18"/>
                <w:szCs w:val="18"/>
                <w:lang w:val="nl-NL"/>
              </w:rPr>
              <w:t>Een vergelijkbare interventie die is opgenomen in de databank van het NJi.</w:t>
            </w:r>
          </w:p>
          <w:p w14:paraId="270E3303" w14:textId="77777777" w:rsidR="00B264B9" w:rsidRPr="00911F5C" w:rsidRDefault="00B264B9" w:rsidP="00E0093D">
            <w:pPr>
              <w:pStyle w:val="TableParagraph"/>
              <w:ind w:left="0" w:right="142"/>
              <w:rPr>
                <w:rFonts w:ascii="Verdana" w:hAnsi="Verdana" w:cstheme="minorHAnsi"/>
                <w:sz w:val="18"/>
                <w:szCs w:val="18"/>
                <w:lang w:val="nl-NL"/>
              </w:rPr>
            </w:pPr>
          </w:p>
        </w:tc>
      </w:tr>
      <w:tr w:rsidR="000B37A0" w:rsidRPr="00911F5C" w14:paraId="6087FDFD" w14:textId="77777777" w:rsidTr="00E0093D">
        <w:tc>
          <w:tcPr>
            <w:tcW w:w="1521" w:type="dxa"/>
            <w:vMerge w:val="restart"/>
          </w:tcPr>
          <w:p w14:paraId="411F324A" w14:textId="0DF1DAED" w:rsidR="000B37A0" w:rsidRPr="00911F5C" w:rsidRDefault="004C1924" w:rsidP="00E0093D">
            <w:pPr>
              <w:spacing w:after="200"/>
              <w:contextualSpacing/>
              <w:rPr>
                <w:rFonts w:ascii="Verdana" w:eastAsiaTheme="minorEastAsia" w:hAnsi="Verdana" w:cstheme="minorHAnsi"/>
                <w:sz w:val="18"/>
                <w:szCs w:val="18"/>
                <w:lang w:val="nl-NL"/>
              </w:rPr>
            </w:pPr>
            <w:r>
              <w:rPr>
                <w:rFonts w:ascii="Verdana" w:eastAsiaTheme="minorEastAsia" w:hAnsi="Verdana" w:cstheme="minorHAnsi"/>
                <w:sz w:val="18"/>
                <w:szCs w:val="18"/>
                <w:lang w:val="nl-NL"/>
              </w:rPr>
              <w:t>UK</w:t>
            </w:r>
            <w:r w:rsidR="009765E0">
              <w:rPr>
                <w:rFonts w:ascii="Verdana" w:eastAsiaTheme="minorEastAsia" w:hAnsi="Verdana" w:cstheme="minorHAnsi"/>
                <w:sz w:val="18"/>
                <w:szCs w:val="18"/>
                <w:lang w:val="nl-NL"/>
              </w:rPr>
              <w:t xml:space="preserve"> 2</w:t>
            </w:r>
          </w:p>
        </w:tc>
        <w:tc>
          <w:tcPr>
            <w:tcW w:w="2873" w:type="dxa"/>
            <w:gridSpan w:val="2"/>
            <w:vMerge w:val="restart"/>
          </w:tcPr>
          <w:p w14:paraId="64D9109B" w14:textId="77777777" w:rsidR="000B37A0" w:rsidRPr="00911F5C" w:rsidRDefault="000B37A0" w:rsidP="00E0093D">
            <w:pPr>
              <w:spacing w:after="200"/>
              <w:contextualSpacing/>
              <w:rPr>
                <w:rFonts w:ascii="Verdana" w:eastAsiaTheme="minorEastAsia" w:hAnsi="Verdana" w:cstheme="minorHAnsi"/>
                <w:sz w:val="18"/>
                <w:szCs w:val="18"/>
                <w:lang w:val="nl-NL"/>
              </w:rPr>
            </w:pPr>
            <w:r w:rsidRPr="00911F5C">
              <w:rPr>
                <w:rFonts w:ascii="Verdana" w:eastAsiaTheme="minorEastAsia" w:hAnsi="Verdana" w:cstheme="minorHAnsi"/>
                <w:sz w:val="18"/>
                <w:szCs w:val="18"/>
                <w:lang w:val="nl-NL"/>
              </w:rPr>
              <w:t>Hulpverleningsplan</w:t>
            </w:r>
          </w:p>
        </w:tc>
        <w:tc>
          <w:tcPr>
            <w:tcW w:w="5245" w:type="dxa"/>
          </w:tcPr>
          <w:p w14:paraId="765EEE56" w14:textId="12686DEC" w:rsidR="000B37A0" w:rsidRPr="00911F5C" w:rsidRDefault="000B37A0" w:rsidP="00E0093D">
            <w:pPr>
              <w:pStyle w:val="TableParagraph"/>
              <w:ind w:left="0" w:right="699"/>
              <w:rPr>
                <w:rFonts w:ascii="Verdana" w:hAnsi="Verdana" w:cstheme="minorHAnsi"/>
                <w:sz w:val="18"/>
                <w:szCs w:val="18"/>
                <w:lang w:val="nl-NL"/>
              </w:rPr>
            </w:pPr>
            <w:r w:rsidRPr="00911F5C">
              <w:rPr>
                <w:rFonts w:ascii="Verdana" w:hAnsi="Verdana" w:cstheme="minorHAnsi"/>
                <w:sz w:val="18"/>
                <w:szCs w:val="18"/>
                <w:lang w:val="nl-NL"/>
              </w:rPr>
              <w:t xml:space="preserve">Opdrachtnemer maakt </w:t>
            </w:r>
            <w:r w:rsidRPr="00911F5C">
              <w:rPr>
                <w:rFonts w:ascii="Verdana" w:hAnsi="Verdana" w:cstheme="minorHAnsi"/>
                <w:spacing w:val="-39"/>
                <w:sz w:val="18"/>
                <w:szCs w:val="18"/>
                <w:lang w:val="nl-NL"/>
              </w:rPr>
              <w:t xml:space="preserve"> </w:t>
            </w:r>
            <w:r w:rsidRPr="00911F5C">
              <w:rPr>
                <w:rFonts w:ascii="Verdana" w:hAnsi="Verdana" w:cstheme="minorHAnsi"/>
                <w:sz w:val="18"/>
                <w:szCs w:val="18"/>
                <w:lang w:val="nl-NL"/>
              </w:rPr>
              <w:t>met en voor elke jeugdige en ouder(s)/wettelijk vertegenwoordiger(s)</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 xml:space="preserve">werkafspraken over de levering van </w:t>
            </w:r>
            <w:r w:rsidR="004021AF">
              <w:rPr>
                <w:rFonts w:ascii="Verdana" w:hAnsi="Verdana" w:cstheme="minorHAnsi"/>
                <w:sz w:val="18"/>
                <w:szCs w:val="18"/>
                <w:lang w:val="nl-NL"/>
              </w:rPr>
              <w:t xml:space="preserve">Forensische </w:t>
            </w:r>
            <w:r w:rsidR="00403E2C">
              <w:rPr>
                <w:rFonts w:ascii="Verdana" w:hAnsi="Verdana" w:cstheme="minorHAnsi"/>
                <w:sz w:val="18"/>
                <w:szCs w:val="18"/>
                <w:lang w:val="nl-NL"/>
              </w:rPr>
              <w:t>jeugdhulp</w:t>
            </w:r>
            <w:r w:rsidRPr="00911F5C">
              <w:rPr>
                <w:rFonts w:ascii="Verdana" w:hAnsi="Verdana" w:cstheme="minorHAnsi"/>
                <w:sz w:val="18"/>
                <w:szCs w:val="18"/>
                <w:lang w:val="nl-NL"/>
              </w:rPr>
              <w:t>, neergelegd in een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hulpverleningsplan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zoals</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beschreven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in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Jeugdwet.</w:t>
            </w:r>
          </w:p>
          <w:p w14:paraId="32EA45E4" w14:textId="77777777" w:rsidR="000B37A0" w:rsidRPr="00911F5C" w:rsidRDefault="000B37A0" w:rsidP="00E0093D">
            <w:pPr>
              <w:pStyle w:val="TableParagraph"/>
              <w:ind w:left="0" w:right="699"/>
              <w:rPr>
                <w:rFonts w:ascii="Verdana" w:hAnsi="Verdana" w:cstheme="minorHAnsi"/>
                <w:sz w:val="18"/>
                <w:szCs w:val="18"/>
                <w:lang w:val="nl-NL"/>
              </w:rPr>
            </w:pPr>
          </w:p>
        </w:tc>
      </w:tr>
      <w:tr w:rsidR="000B37A0" w:rsidRPr="00911F5C" w14:paraId="724101E0" w14:textId="77777777" w:rsidTr="00E0093D">
        <w:tc>
          <w:tcPr>
            <w:tcW w:w="1521" w:type="dxa"/>
            <w:vMerge/>
          </w:tcPr>
          <w:p w14:paraId="5C27BBA9"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2873" w:type="dxa"/>
            <w:gridSpan w:val="2"/>
            <w:vMerge/>
          </w:tcPr>
          <w:p w14:paraId="7B5719AF"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5245" w:type="dxa"/>
          </w:tcPr>
          <w:p w14:paraId="57813FDD" w14:textId="77777777" w:rsidR="000B37A0" w:rsidRPr="00911F5C" w:rsidRDefault="000B37A0" w:rsidP="00E0093D">
            <w:pPr>
              <w:pStyle w:val="TableParagraph"/>
              <w:ind w:left="0" w:right="699"/>
              <w:rPr>
                <w:rFonts w:ascii="Verdana" w:hAnsi="Verdana" w:cstheme="minorHAnsi"/>
                <w:sz w:val="18"/>
                <w:szCs w:val="18"/>
                <w:lang w:val="nl-NL"/>
              </w:rPr>
            </w:pPr>
            <w:r w:rsidRPr="00911F5C">
              <w:rPr>
                <w:rFonts w:ascii="Verdana" w:hAnsi="Verdana" w:cstheme="minorHAnsi"/>
                <w:sz w:val="18"/>
                <w:szCs w:val="18"/>
                <w:lang w:val="nl-NL"/>
              </w:rPr>
              <w:t xml:space="preserve">Opdrachtnemer neemt </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in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het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hulpverleningsplan de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verwijzing</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en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hulpvraag</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mee.</w:t>
            </w:r>
          </w:p>
          <w:p w14:paraId="147BF3B4" w14:textId="77777777" w:rsidR="000B37A0" w:rsidRPr="00911F5C" w:rsidRDefault="000B37A0" w:rsidP="00E0093D">
            <w:pPr>
              <w:pStyle w:val="TableParagraph"/>
              <w:ind w:left="0" w:right="699"/>
              <w:rPr>
                <w:rFonts w:ascii="Verdana" w:hAnsi="Verdana" w:cstheme="minorHAnsi"/>
                <w:sz w:val="18"/>
                <w:szCs w:val="18"/>
                <w:lang w:val="nl-NL"/>
              </w:rPr>
            </w:pPr>
          </w:p>
        </w:tc>
      </w:tr>
      <w:tr w:rsidR="000B37A0" w:rsidRPr="00911F5C" w14:paraId="5B77F13C" w14:textId="77777777" w:rsidTr="00E0093D">
        <w:tc>
          <w:tcPr>
            <w:tcW w:w="1521" w:type="dxa"/>
            <w:vMerge/>
          </w:tcPr>
          <w:p w14:paraId="42F1E523"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2873" w:type="dxa"/>
            <w:gridSpan w:val="2"/>
            <w:vMerge/>
          </w:tcPr>
          <w:p w14:paraId="54F045CE"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5245" w:type="dxa"/>
          </w:tcPr>
          <w:p w14:paraId="20B2E4BA" w14:textId="55B27443" w:rsidR="000B37A0" w:rsidRPr="00911F5C" w:rsidRDefault="000B37A0" w:rsidP="00E0093D">
            <w:pPr>
              <w:pStyle w:val="TableParagraph"/>
              <w:ind w:left="0" w:right="699"/>
              <w:rPr>
                <w:rFonts w:ascii="Verdana" w:hAnsi="Verdana" w:cstheme="minorHAnsi"/>
                <w:sz w:val="18"/>
                <w:szCs w:val="18"/>
                <w:lang w:val="nl-NL"/>
              </w:rPr>
            </w:pPr>
            <w:r w:rsidRPr="00911F5C">
              <w:rPr>
                <w:rFonts w:ascii="Verdana" w:hAnsi="Verdana" w:cstheme="minorHAnsi"/>
                <w:sz w:val="18"/>
                <w:szCs w:val="18"/>
                <w:lang w:val="nl-NL"/>
              </w:rPr>
              <w:t>Opdrachtnemer legt</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in</w:t>
            </w:r>
            <w:r w:rsidRPr="00911F5C">
              <w:rPr>
                <w:rFonts w:ascii="Verdana" w:hAnsi="Verdana" w:cstheme="minorHAnsi"/>
                <w:spacing w:val="-37"/>
                <w:sz w:val="18"/>
                <w:szCs w:val="18"/>
                <w:lang w:val="nl-NL"/>
              </w:rPr>
              <w:t xml:space="preserve"> </w:t>
            </w:r>
            <w:r w:rsidRPr="00911F5C">
              <w:rPr>
                <w:rFonts w:ascii="Verdana" w:hAnsi="Verdana" w:cstheme="minorHAnsi"/>
                <w:sz w:val="18"/>
                <w:szCs w:val="18"/>
                <w:lang w:val="nl-NL"/>
              </w:rPr>
              <w:t>het hulpverleningsplan vast op welke wijze verbinding met het onderwijs nodig</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is.</w:t>
            </w:r>
          </w:p>
          <w:p w14:paraId="09FD74D6" w14:textId="77777777" w:rsidR="000B37A0" w:rsidRPr="00911F5C" w:rsidRDefault="000B37A0" w:rsidP="00E0093D">
            <w:pPr>
              <w:pStyle w:val="TableParagraph"/>
              <w:ind w:left="0" w:right="699"/>
              <w:rPr>
                <w:rFonts w:ascii="Verdana" w:hAnsi="Verdana" w:cstheme="minorHAnsi"/>
                <w:sz w:val="18"/>
                <w:szCs w:val="18"/>
                <w:lang w:val="nl-NL"/>
              </w:rPr>
            </w:pPr>
          </w:p>
        </w:tc>
      </w:tr>
    </w:tbl>
    <w:p w14:paraId="1EE9EA02" w14:textId="77777777" w:rsidR="00101729" w:rsidRDefault="00101729">
      <w:r>
        <w:br w:type="page"/>
      </w:r>
    </w:p>
    <w:tbl>
      <w:tblPr>
        <w:tblStyle w:val="Tabelraster4"/>
        <w:tblW w:w="9639" w:type="dxa"/>
        <w:tblInd w:w="704" w:type="dxa"/>
        <w:tblLook w:val="04A0" w:firstRow="1" w:lastRow="0" w:firstColumn="1" w:lastColumn="0" w:noHBand="0" w:noVBand="1"/>
      </w:tblPr>
      <w:tblGrid>
        <w:gridCol w:w="1521"/>
        <w:gridCol w:w="2854"/>
        <w:gridCol w:w="19"/>
        <w:gridCol w:w="5245"/>
      </w:tblGrid>
      <w:tr w:rsidR="000B37A0" w:rsidRPr="00911F5C" w14:paraId="1971F4D7" w14:textId="77777777" w:rsidTr="00E0093D">
        <w:tc>
          <w:tcPr>
            <w:tcW w:w="1521" w:type="dxa"/>
            <w:vMerge w:val="restart"/>
          </w:tcPr>
          <w:p w14:paraId="236E6D2E" w14:textId="79B7E570" w:rsidR="000B37A0" w:rsidRPr="00911F5C" w:rsidRDefault="000B37A0" w:rsidP="00E0093D">
            <w:pPr>
              <w:spacing w:after="200"/>
              <w:contextualSpacing/>
              <w:rPr>
                <w:rFonts w:ascii="Verdana" w:eastAsiaTheme="minorEastAsia" w:hAnsi="Verdana" w:cstheme="minorHAnsi"/>
                <w:sz w:val="18"/>
                <w:szCs w:val="18"/>
                <w:lang w:val="nl-NL"/>
              </w:rPr>
            </w:pPr>
          </w:p>
        </w:tc>
        <w:tc>
          <w:tcPr>
            <w:tcW w:w="2873" w:type="dxa"/>
            <w:gridSpan w:val="2"/>
            <w:vMerge w:val="restart"/>
          </w:tcPr>
          <w:p w14:paraId="5E5F4424"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5245" w:type="dxa"/>
          </w:tcPr>
          <w:p w14:paraId="07C60F65" w14:textId="734A95C3" w:rsidR="000B37A0" w:rsidRPr="00911F5C" w:rsidRDefault="000B37A0" w:rsidP="00E0093D">
            <w:pPr>
              <w:pStyle w:val="TableParagraph"/>
              <w:ind w:left="0" w:right="699"/>
              <w:rPr>
                <w:rFonts w:ascii="Verdana" w:hAnsi="Verdana" w:cstheme="minorHAnsi"/>
                <w:sz w:val="18"/>
                <w:szCs w:val="18"/>
                <w:lang w:val="nl-NL"/>
              </w:rPr>
            </w:pPr>
            <w:r w:rsidRPr="00911F5C">
              <w:rPr>
                <w:rFonts w:ascii="Verdana" w:hAnsi="Verdana" w:cstheme="minorHAnsi"/>
                <w:sz w:val="18"/>
                <w:szCs w:val="18"/>
                <w:lang w:val="nl-NL"/>
              </w:rPr>
              <w:t>Het hulpverleningsplan vertaalt de vraag van de jeugdige en ouder(s)/wettelijk</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vertegenwoordiger(s) in concrete werkafspraken: welke hulp de jeugdige en of</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ouder(s)/wettelijk vertegenwoordiger(s) ontvangt</w:t>
            </w:r>
            <w:r w:rsidR="00403E2C">
              <w:rPr>
                <w:rFonts w:ascii="Verdana" w:hAnsi="Verdana" w:cstheme="minorHAnsi"/>
                <w:sz w:val="18"/>
                <w:szCs w:val="18"/>
                <w:lang w:val="nl-NL"/>
              </w:rPr>
              <w:t>,</w:t>
            </w:r>
            <w:r w:rsidRPr="00911F5C">
              <w:rPr>
                <w:rFonts w:ascii="Verdana" w:hAnsi="Verdana" w:cstheme="minorHAnsi"/>
                <w:sz w:val="18"/>
                <w:szCs w:val="18"/>
                <w:lang w:val="nl-NL"/>
              </w:rPr>
              <w:t xml:space="preserve"> welk resultaat met de hulp</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wordt</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bereikt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en,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indien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van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toepassing,</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op</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welke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dagen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en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tijdstippen,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passend</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in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het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dag- /</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weekprogramma</w:t>
            </w:r>
            <w:r w:rsidR="00403E2C">
              <w:rPr>
                <w:rFonts w:ascii="Verdana" w:hAnsi="Verdana" w:cstheme="minorHAnsi"/>
                <w:sz w:val="18"/>
                <w:szCs w:val="18"/>
                <w:lang w:val="nl-NL"/>
              </w:rPr>
              <w:t xml:space="preserve"> de jeugdhulp wordt geleverd</w:t>
            </w:r>
            <w:r w:rsidRPr="00911F5C">
              <w:rPr>
                <w:rFonts w:ascii="Verdana" w:hAnsi="Verdana" w:cstheme="minorHAnsi"/>
                <w:sz w:val="18"/>
                <w:szCs w:val="18"/>
                <w:lang w:val="nl-NL"/>
              </w:rPr>
              <w:t>.</w:t>
            </w:r>
          </w:p>
          <w:p w14:paraId="544941E6" w14:textId="77777777" w:rsidR="000B37A0" w:rsidRPr="00911F5C" w:rsidRDefault="000B37A0" w:rsidP="00E0093D">
            <w:pPr>
              <w:pStyle w:val="TableParagraph"/>
              <w:ind w:left="0" w:right="699"/>
              <w:rPr>
                <w:rFonts w:ascii="Verdana" w:hAnsi="Verdana" w:cstheme="minorHAnsi"/>
                <w:sz w:val="18"/>
                <w:szCs w:val="18"/>
                <w:lang w:val="nl-NL"/>
              </w:rPr>
            </w:pPr>
          </w:p>
        </w:tc>
      </w:tr>
      <w:tr w:rsidR="000B37A0" w:rsidRPr="00911F5C" w14:paraId="16E84E77" w14:textId="77777777" w:rsidTr="00E0093D">
        <w:tc>
          <w:tcPr>
            <w:tcW w:w="1521" w:type="dxa"/>
            <w:vMerge/>
          </w:tcPr>
          <w:p w14:paraId="43CA9F3E"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2873" w:type="dxa"/>
            <w:gridSpan w:val="2"/>
            <w:vMerge/>
          </w:tcPr>
          <w:p w14:paraId="4F4BDDC5"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5245" w:type="dxa"/>
          </w:tcPr>
          <w:p w14:paraId="2C87BD03" w14:textId="02F60BB1" w:rsidR="000B37A0" w:rsidRPr="00911F5C" w:rsidRDefault="000B37A0" w:rsidP="00E0093D">
            <w:pPr>
              <w:pStyle w:val="TableParagraph"/>
              <w:ind w:left="0" w:right="699"/>
              <w:rPr>
                <w:rFonts w:ascii="Verdana" w:hAnsi="Verdana" w:cstheme="minorHAnsi"/>
                <w:sz w:val="18"/>
                <w:szCs w:val="18"/>
                <w:lang w:val="nl-NL"/>
              </w:rPr>
            </w:pPr>
            <w:r w:rsidRPr="00911F5C">
              <w:rPr>
                <w:rFonts w:ascii="Verdana" w:hAnsi="Verdana" w:cstheme="minorHAnsi"/>
                <w:sz w:val="18"/>
                <w:szCs w:val="18"/>
                <w:lang w:val="nl-NL"/>
              </w:rPr>
              <w:t>Het hulpverleningsplan is gericht op de doelen en de te behalen resultaten en</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bevat</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tevens</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praktische</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afspraken,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zoals</w:t>
            </w:r>
            <w:r w:rsidRPr="00911F5C">
              <w:rPr>
                <w:rFonts w:ascii="Verdana" w:hAnsi="Verdana" w:cstheme="minorHAnsi"/>
                <w:spacing w:val="-5"/>
                <w:sz w:val="18"/>
                <w:szCs w:val="18"/>
                <w:lang w:val="nl-NL"/>
              </w:rPr>
              <w:t xml:space="preserve"> </w:t>
            </w:r>
            <w:r w:rsidRPr="00911F5C">
              <w:rPr>
                <w:rFonts w:ascii="Verdana" w:hAnsi="Verdana" w:cstheme="minorHAnsi"/>
                <w:sz w:val="18"/>
                <w:szCs w:val="18"/>
                <w:lang w:val="nl-NL"/>
              </w:rPr>
              <w:t>inzet</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mantelzorger/vrijwilliger/lokaal</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maatwerk. Opdrachtnemer maakt</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dienstverlening</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volgbaar</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en</w:t>
            </w:r>
            <w:r w:rsidR="00057556">
              <w:rPr>
                <w:rFonts w:ascii="Verdana" w:hAnsi="Verdana" w:cstheme="minorHAnsi"/>
                <w:sz w:val="18"/>
                <w:szCs w:val="18"/>
                <w:lang w:val="nl-NL"/>
              </w:rPr>
              <w:t xml:space="preserve"> voor Opdrachtgever</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controleerbaar.</w:t>
            </w:r>
          </w:p>
          <w:p w14:paraId="6E6AEBE3" w14:textId="77777777" w:rsidR="000B37A0" w:rsidRPr="00911F5C" w:rsidRDefault="000B37A0" w:rsidP="00E0093D">
            <w:pPr>
              <w:pStyle w:val="TableParagraph"/>
              <w:ind w:left="0" w:right="699"/>
              <w:rPr>
                <w:rFonts w:ascii="Verdana" w:hAnsi="Verdana" w:cstheme="minorHAnsi"/>
                <w:sz w:val="18"/>
                <w:szCs w:val="18"/>
                <w:lang w:val="nl-NL"/>
              </w:rPr>
            </w:pPr>
          </w:p>
        </w:tc>
      </w:tr>
      <w:tr w:rsidR="000B37A0" w:rsidRPr="00911F5C" w14:paraId="5BDFD7CA" w14:textId="77777777" w:rsidTr="00E0093D">
        <w:tc>
          <w:tcPr>
            <w:tcW w:w="1521" w:type="dxa"/>
            <w:vMerge/>
          </w:tcPr>
          <w:p w14:paraId="6916ED64"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2873" w:type="dxa"/>
            <w:gridSpan w:val="2"/>
            <w:vMerge/>
          </w:tcPr>
          <w:p w14:paraId="2F9DFE14"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5245" w:type="dxa"/>
          </w:tcPr>
          <w:p w14:paraId="5B291C8E" w14:textId="711811BB" w:rsidR="000B37A0" w:rsidRPr="00911F5C" w:rsidRDefault="000B37A0" w:rsidP="00E0093D">
            <w:pPr>
              <w:pStyle w:val="TableParagraph"/>
              <w:ind w:left="0" w:right="699"/>
              <w:rPr>
                <w:rFonts w:ascii="Verdana" w:hAnsi="Verdana" w:cstheme="minorHAnsi"/>
                <w:sz w:val="18"/>
                <w:szCs w:val="18"/>
                <w:lang w:val="nl-NL"/>
              </w:rPr>
            </w:pPr>
            <w:r w:rsidRPr="00911F5C">
              <w:rPr>
                <w:rFonts w:ascii="Verdana" w:hAnsi="Verdana" w:cstheme="minorHAnsi"/>
                <w:sz w:val="18"/>
                <w:szCs w:val="18"/>
                <w:lang w:val="nl-NL"/>
              </w:rPr>
              <w:t>Opdrachtnemer stelt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het hulpverleningsplan op in overleg met de jeugdige en ouder(s)/wettelijk</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vertegenwoordiger(s) / het gezin. Het belang, de hulpvraag, het sociale netwerk</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en</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het</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perspectief</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van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jeugdige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en</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ouder(s)/wettelijk</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vertegenwoordiger(s)</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w:t>
            </w:r>
            <w:r w:rsidRPr="00911F5C">
              <w:rPr>
                <w:rFonts w:ascii="Verdana" w:hAnsi="Verdana" w:cstheme="minorHAnsi"/>
                <w:spacing w:val="-37"/>
                <w:sz w:val="18"/>
                <w:szCs w:val="18"/>
                <w:lang w:val="nl-NL"/>
              </w:rPr>
              <w:t xml:space="preserve"> </w:t>
            </w:r>
            <w:r w:rsidRPr="00911F5C">
              <w:rPr>
                <w:rFonts w:ascii="Verdana" w:hAnsi="Verdana" w:cstheme="minorHAnsi"/>
                <w:sz w:val="18"/>
                <w:szCs w:val="18"/>
                <w:lang w:val="nl-NL"/>
              </w:rPr>
              <w:t>gezin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is</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leidend.</w:t>
            </w:r>
            <w:r w:rsidR="00E0139E">
              <w:rPr>
                <w:rFonts w:ascii="Verdana" w:hAnsi="Verdana" w:cstheme="minorHAnsi"/>
                <w:sz w:val="18"/>
                <w:szCs w:val="18"/>
                <w:lang w:val="nl-NL"/>
              </w:rPr>
              <w:t xml:space="preserve"> Opdrachtnemer houdt daarbij tevens uitdrukkelijk rekening met het Forensisch belang; het voorkomen van recidive.</w:t>
            </w:r>
          </w:p>
          <w:p w14:paraId="533964E0" w14:textId="77777777" w:rsidR="000B37A0" w:rsidRPr="00911F5C" w:rsidRDefault="000B37A0" w:rsidP="00E0093D">
            <w:pPr>
              <w:pStyle w:val="TableParagraph"/>
              <w:ind w:left="0" w:right="699"/>
              <w:rPr>
                <w:rFonts w:ascii="Verdana" w:hAnsi="Verdana" w:cstheme="minorHAnsi"/>
                <w:sz w:val="18"/>
                <w:szCs w:val="18"/>
                <w:lang w:val="nl-NL"/>
              </w:rPr>
            </w:pPr>
          </w:p>
        </w:tc>
      </w:tr>
      <w:tr w:rsidR="000B37A0" w:rsidRPr="00911F5C" w14:paraId="6D54183C" w14:textId="77777777" w:rsidTr="00E0093D">
        <w:tc>
          <w:tcPr>
            <w:tcW w:w="1521" w:type="dxa"/>
            <w:vMerge/>
          </w:tcPr>
          <w:p w14:paraId="3566483C"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2873" w:type="dxa"/>
            <w:gridSpan w:val="2"/>
            <w:vMerge/>
          </w:tcPr>
          <w:p w14:paraId="2FEDF632"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5245" w:type="dxa"/>
          </w:tcPr>
          <w:p w14:paraId="570AB22E" w14:textId="011816AA" w:rsidR="000B37A0" w:rsidRPr="00911F5C" w:rsidRDefault="000B37A0" w:rsidP="00E0093D">
            <w:pPr>
              <w:pStyle w:val="TableParagraph"/>
              <w:ind w:left="0" w:right="699"/>
              <w:rPr>
                <w:rFonts w:ascii="Verdana" w:hAnsi="Verdana" w:cstheme="minorHAnsi"/>
                <w:sz w:val="18"/>
                <w:szCs w:val="18"/>
                <w:lang w:val="nl-NL"/>
              </w:rPr>
            </w:pPr>
            <w:r w:rsidRPr="00911F5C">
              <w:rPr>
                <w:rFonts w:ascii="Verdana" w:hAnsi="Verdana" w:cstheme="minorHAnsi"/>
                <w:sz w:val="18"/>
                <w:szCs w:val="18"/>
                <w:lang w:val="nl-NL"/>
              </w:rPr>
              <w:t>Opdrachtnemer verstrekt</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het</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hulpverleningsplan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aan</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jeugdige</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en</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of</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ouder(s)/wettelijk</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vertegenwoordiger(s) en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voert</w:t>
            </w:r>
            <w:r w:rsidRPr="00911F5C">
              <w:rPr>
                <w:rFonts w:ascii="Verdana" w:hAnsi="Verdana" w:cstheme="minorHAnsi"/>
                <w:spacing w:val="-1"/>
                <w:sz w:val="18"/>
                <w:szCs w:val="18"/>
                <w:lang w:val="nl-NL"/>
              </w:rPr>
              <w:t xml:space="preserve"> </w:t>
            </w:r>
            <w:r w:rsidR="00057556">
              <w:rPr>
                <w:rFonts w:ascii="Verdana" w:hAnsi="Verdana" w:cstheme="minorHAnsi"/>
                <w:spacing w:val="-1"/>
                <w:sz w:val="18"/>
                <w:szCs w:val="18"/>
                <w:lang w:val="nl-NL"/>
              </w:rPr>
              <w:t xml:space="preserve">de Forensische jeugdhulp </w:t>
            </w:r>
            <w:r w:rsidRPr="00911F5C">
              <w:rPr>
                <w:rFonts w:ascii="Verdana" w:hAnsi="Verdana" w:cstheme="minorHAnsi"/>
                <w:sz w:val="18"/>
                <w:szCs w:val="18"/>
                <w:lang w:val="nl-NL"/>
              </w:rPr>
              <w:t>conform</w:t>
            </w:r>
            <w:r w:rsidR="00057556">
              <w:rPr>
                <w:rFonts w:ascii="Verdana" w:hAnsi="Verdana" w:cstheme="minorHAnsi"/>
                <w:sz w:val="18"/>
                <w:szCs w:val="18"/>
                <w:lang w:val="nl-NL"/>
              </w:rPr>
              <w:t xml:space="preserve"> het plan </w:t>
            </w:r>
            <w:r w:rsidRPr="00911F5C">
              <w:rPr>
                <w:rFonts w:ascii="Verdana" w:hAnsi="Verdana" w:cstheme="minorHAnsi"/>
                <w:sz w:val="18"/>
                <w:szCs w:val="18"/>
                <w:lang w:val="nl-NL"/>
              </w:rPr>
              <w:t>uit.</w:t>
            </w:r>
          </w:p>
          <w:p w14:paraId="50627CA1" w14:textId="77777777" w:rsidR="000B37A0" w:rsidRPr="00911F5C" w:rsidRDefault="000B37A0" w:rsidP="00E0093D">
            <w:pPr>
              <w:pStyle w:val="TableParagraph"/>
              <w:ind w:left="0" w:right="699"/>
              <w:rPr>
                <w:rFonts w:ascii="Verdana" w:hAnsi="Verdana" w:cstheme="minorHAnsi"/>
                <w:sz w:val="18"/>
                <w:szCs w:val="18"/>
                <w:lang w:val="nl-NL"/>
              </w:rPr>
            </w:pPr>
          </w:p>
        </w:tc>
      </w:tr>
      <w:tr w:rsidR="000B37A0" w:rsidRPr="00911F5C" w14:paraId="04A8479E" w14:textId="77777777" w:rsidTr="00E0093D">
        <w:tc>
          <w:tcPr>
            <w:tcW w:w="1521" w:type="dxa"/>
            <w:vMerge/>
          </w:tcPr>
          <w:p w14:paraId="4E329747"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2873" w:type="dxa"/>
            <w:gridSpan w:val="2"/>
            <w:vMerge/>
          </w:tcPr>
          <w:p w14:paraId="05E264C6"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5245" w:type="dxa"/>
          </w:tcPr>
          <w:p w14:paraId="5940BB92" w14:textId="77777777" w:rsidR="000B37A0" w:rsidRPr="00911F5C" w:rsidRDefault="000B37A0" w:rsidP="00E0093D">
            <w:pPr>
              <w:pStyle w:val="TableParagraph"/>
              <w:ind w:left="0" w:right="699"/>
              <w:rPr>
                <w:rFonts w:ascii="Verdana" w:hAnsi="Verdana" w:cstheme="minorHAnsi"/>
                <w:sz w:val="18"/>
                <w:szCs w:val="18"/>
                <w:lang w:val="nl-NL"/>
              </w:rPr>
            </w:pPr>
            <w:r w:rsidRPr="00911F5C">
              <w:rPr>
                <w:rFonts w:ascii="Verdana" w:hAnsi="Verdana" w:cstheme="minorHAnsi"/>
                <w:sz w:val="18"/>
                <w:szCs w:val="18"/>
                <w:lang w:val="nl-NL"/>
              </w:rPr>
              <w:t>Het hulpverleningsplan beschrijft op welke wijze en met welke frequentie</w:t>
            </w:r>
            <w:r w:rsidRPr="00911F5C">
              <w:rPr>
                <w:rFonts w:ascii="Verdana" w:hAnsi="Verdana" w:cstheme="minorHAnsi"/>
                <w:spacing w:val="1"/>
                <w:sz w:val="18"/>
                <w:szCs w:val="18"/>
                <w:lang w:val="nl-NL"/>
              </w:rPr>
              <w:t xml:space="preserve"> Opdrachtnemer </w:t>
            </w:r>
            <w:r w:rsidRPr="00911F5C">
              <w:rPr>
                <w:rFonts w:ascii="Verdana" w:hAnsi="Verdana" w:cstheme="minorHAnsi"/>
                <w:sz w:val="18"/>
                <w:szCs w:val="18"/>
                <w:lang w:val="nl-NL"/>
              </w:rPr>
              <w:t>in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overleg met de jeugdige en ouder(s)/wettelijk vertegenwoordiger(s) het plan</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evalueert</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en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bijstelt.</w:t>
            </w:r>
          </w:p>
          <w:p w14:paraId="2368C05C" w14:textId="77777777" w:rsidR="000B37A0" w:rsidRPr="00911F5C" w:rsidRDefault="000B37A0" w:rsidP="00E0093D">
            <w:pPr>
              <w:pStyle w:val="TableParagraph"/>
              <w:ind w:left="0" w:right="699"/>
              <w:rPr>
                <w:rFonts w:ascii="Verdana" w:hAnsi="Verdana" w:cstheme="minorHAnsi"/>
                <w:sz w:val="18"/>
                <w:szCs w:val="18"/>
                <w:lang w:val="nl-NL"/>
              </w:rPr>
            </w:pPr>
          </w:p>
        </w:tc>
      </w:tr>
      <w:tr w:rsidR="000B37A0" w:rsidRPr="00911F5C" w14:paraId="75489D8D" w14:textId="77777777" w:rsidTr="00E0093D">
        <w:tc>
          <w:tcPr>
            <w:tcW w:w="1521" w:type="dxa"/>
            <w:vMerge/>
          </w:tcPr>
          <w:p w14:paraId="46D022BC"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2873" w:type="dxa"/>
            <w:gridSpan w:val="2"/>
            <w:vMerge/>
          </w:tcPr>
          <w:p w14:paraId="39D151D3"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5245" w:type="dxa"/>
          </w:tcPr>
          <w:p w14:paraId="2E3CE917" w14:textId="2E902417" w:rsidR="000B37A0" w:rsidRPr="00911F5C" w:rsidRDefault="000B37A0" w:rsidP="00E0093D">
            <w:pPr>
              <w:pStyle w:val="TableParagraph"/>
              <w:ind w:left="0" w:right="699"/>
              <w:rPr>
                <w:rFonts w:ascii="Verdana" w:hAnsi="Verdana" w:cstheme="minorHAnsi"/>
                <w:sz w:val="18"/>
                <w:szCs w:val="18"/>
                <w:lang w:val="nl-NL"/>
              </w:rPr>
            </w:pPr>
            <w:r w:rsidRPr="00911F5C">
              <w:rPr>
                <w:rFonts w:ascii="Verdana" w:hAnsi="Verdana" w:cstheme="minorHAnsi"/>
                <w:sz w:val="18"/>
                <w:szCs w:val="18"/>
                <w:lang w:val="nl-NL"/>
              </w:rPr>
              <w:t>Opdrachtnemer kan</w:t>
            </w:r>
            <w:r w:rsidRPr="00911F5C">
              <w:rPr>
                <w:rFonts w:ascii="Verdana" w:hAnsi="Verdana" w:cstheme="minorHAnsi"/>
                <w:spacing w:val="-3"/>
                <w:sz w:val="18"/>
                <w:szCs w:val="18"/>
                <w:lang w:val="nl-NL"/>
              </w:rPr>
              <w:t xml:space="preserve"> in pl</w:t>
            </w:r>
            <w:r w:rsidRPr="00911F5C">
              <w:rPr>
                <w:rFonts w:ascii="Verdana" w:hAnsi="Verdana" w:cstheme="minorHAnsi"/>
                <w:sz w:val="18"/>
                <w:szCs w:val="18"/>
                <w:lang w:val="nl-NL"/>
              </w:rPr>
              <w:t>aats van een hulpverleningsplan, ook gebruik maken van een behandelplan,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ondersteuningsplan of een vergelijkbaar instrument om afspraken en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doelstellingen van de hulpverlening van de jeugdige en ouder(s)/wettelijk</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 xml:space="preserve">vertegenwoordiger(s) te borgen. Hierop zijn voorgenoemde eisen </w:t>
            </w:r>
            <w:r w:rsidR="00057556">
              <w:rPr>
                <w:rFonts w:ascii="Verdana" w:hAnsi="Verdana" w:cstheme="minorHAnsi"/>
                <w:sz w:val="18"/>
                <w:szCs w:val="18"/>
                <w:lang w:val="nl-NL"/>
              </w:rPr>
              <w:t>zoals opgenomen onder UK 2</w:t>
            </w:r>
            <w:r w:rsidR="00054BB5">
              <w:rPr>
                <w:rFonts w:ascii="Verdana" w:hAnsi="Verdana" w:cstheme="minorHAnsi"/>
                <w:sz w:val="18"/>
                <w:szCs w:val="18"/>
                <w:lang w:val="nl-NL"/>
              </w:rPr>
              <w:t xml:space="preserve"> </w:t>
            </w:r>
            <w:r w:rsidRPr="00911F5C">
              <w:rPr>
                <w:rFonts w:ascii="Verdana" w:hAnsi="Verdana" w:cstheme="minorHAnsi"/>
                <w:sz w:val="18"/>
                <w:szCs w:val="18"/>
                <w:lang w:val="nl-NL"/>
              </w:rPr>
              <w:t>van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toepassing.</w:t>
            </w:r>
          </w:p>
          <w:p w14:paraId="71C6DE3C" w14:textId="77777777" w:rsidR="000B37A0" w:rsidRPr="00911F5C" w:rsidRDefault="000B37A0" w:rsidP="00E0093D">
            <w:pPr>
              <w:pStyle w:val="TableParagraph"/>
              <w:ind w:left="0" w:right="699"/>
              <w:rPr>
                <w:rFonts w:ascii="Verdana" w:hAnsi="Verdana" w:cstheme="minorHAnsi"/>
                <w:sz w:val="18"/>
                <w:szCs w:val="18"/>
                <w:lang w:val="nl-NL"/>
              </w:rPr>
            </w:pPr>
          </w:p>
        </w:tc>
      </w:tr>
      <w:tr w:rsidR="000B37A0" w:rsidRPr="00911F5C" w14:paraId="5285E971" w14:textId="77777777" w:rsidTr="00E0093D">
        <w:tc>
          <w:tcPr>
            <w:tcW w:w="1521" w:type="dxa"/>
            <w:vMerge/>
          </w:tcPr>
          <w:p w14:paraId="7DD130DE"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2873" w:type="dxa"/>
            <w:gridSpan w:val="2"/>
            <w:vMerge/>
          </w:tcPr>
          <w:p w14:paraId="5D4C9E39" w14:textId="77777777" w:rsidR="000B37A0" w:rsidRPr="00911F5C" w:rsidRDefault="000B37A0" w:rsidP="00E0093D">
            <w:pPr>
              <w:spacing w:after="200"/>
              <w:contextualSpacing/>
              <w:rPr>
                <w:rFonts w:ascii="Verdana" w:eastAsiaTheme="minorEastAsia" w:hAnsi="Verdana" w:cstheme="minorHAnsi"/>
                <w:sz w:val="18"/>
                <w:szCs w:val="18"/>
                <w:lang w:val="nl-NL"/>
              </w:rPr>
            </w:pPr>
          </w:p>
        </w:tc>
        <w:tc>
          <w:tcPr>
            <w:tcW w:w="5245" w:type="dxa"/>
          </w:tcPr>
          <w:p w14:paraId="5F5EC7FF" w14:textId="77777777" w:rsidR="000B37A0" w:rsidRPr="00911F5C" w:rsidRDefault="000B37A0" w:rsidP="00E0093D">
            <w:pPr>
              <w:pStyle w:val="TableParagraph"/>
              <w:spacing w:before="1"/>
              <w:ind w:left="0" w:right="129"/>
              <w:rPr>
                <w:rFonts w:ascii="Verdana" w:hAnsi="Verdana" w:cstheme="minorHAnsi"/>
                <w:sz w:val="18"/>
                <w:szCs w:val="18"/>
                <w:lang w:val="nl-NL"/>
              </w:rPr>
            </w:pPr>
            <w:r w:rsidRPr="00911F5C">
              <w:rPr>
                <w:rFonts w:ascii="Verdana" w:hAnsi="Verdana" w:cstheme="minorHAnsi"/>
                <w:sz w:val="18"/>
                <w:szCs w:val="18"/>
                <w:lang w:val="nl-NL"/>
              </w:rPr>
              <w:t>Het hulpverleningsplan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wordt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ter</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akkoordverklaring</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ondertekend</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door</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jeugdigen</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en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of</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ouder(s)/wettelijk</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vertegenwoordiger(s).</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Kan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geen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akkoord</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over</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het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plan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worden bereikt,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dan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tekenen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jeugdigen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en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of</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ouder(s)/wettelijk</w:t>
            </w:r>
          </w:p>
          <w:p w14:paraId="522B72ED" w14:textId="77777777" w:rsidR="000B37A0" w:rsidRPr="00911F5C" w:rsidRDefault="000B37A0" w:rsidP="00E0093D">
            <w:pPr>
              <w:pStyle w:val="TableParagraph"/>
              <w:ind w:left="0" w:right="699"/>
              <w:rPr>
                <w:rFonts w:ascii="Verdana" w:hAnsi="Verdana" w:cstheme="minorHAnsi"/>
                <w:sz w:val="18"/>
                <w:szCs w:val="18"/>
                <w:lang w:val="nl-NL"/>
              </w:rPr>
            </w:pPr>
            <w:r w:rsidRPr="00911F5C">
              <w:rPr>
                <w:rFonts w:ascii="Verdana" w:hAnsi="Verdana" w:cstheme="minorHAnsi"/>
                <w:sz w:val="18"/>
                <w:szCs w:val="18"/>
                <w:lang w:val="nl-NL"/>
              </w:rPr>
              <w:t>vertegenwoordiger(s)</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het</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plan</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‘voor</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gezien’.</w:t>
            </w:r>
          </w:p>
          <w:p w14:paraId="67E4E083" w14:textId="77777777" w:rsidR="000B37A0" w:rsidRPr="00911F5C" w:rsidRDefault="000B37A0" w:rsidP="00E0093D">
            <w:pPr>
              <w:pStyle w:val="TableParagraph"/>
              <w:ind w:left="0" w:right="699"/>
              <w:rPr>
                <w:rFonts w:ascii="Verdana" w:hAnsi="Verdana" w:cstheme="minorHAnsi"/>
                <w:sz w:val="18"/>
                <w:szCs w:val="18"/>
                <w:lang w:val="nl-NL"/>
              </w:rPr>
            </w:pPr>
          </w:p>
        </w:tc>
      </w:tr>
      <w:tr w:rsidR="00331845" w:rsidRPr="00911F5C" w14:paraId="4932EEBB" w14:textId="77777777" w:rsidTr="000B37A0">
        <w:tc>
          <w:tcPr>
            <w:tcW w:w="1521" w:type="dxa"/>
          </w:tcPr>
          <w:p w14:paraId="1BFC229C" w14:textId="59872470" w:rsidR="00331845" w:rsidRPr="00911F5C" w:rsidRDefault="00564887" w:rsidP="00E0093D">
            <w:pPr>
              <w:spacing w:after="200"/>
              <w:contextualSpacing/>
              <w:rPr>
                <w:rFonts w:ascii="Verdana" w:eastAsiaTheme="minorEastAsia" w:hAnsi="Verdana" w:cstheme="minorHAnsi"/>
                <w:sz w:val="18"/>
                <w:szCs w:val="18"/>
                <w:lang w:val="nl-NL"/>
              </w:rPr>
            </w:pPr>
            <w:r>
              <w:rPr>
                <w:rFonts w:ascii="Verdana" w:eastAsiaTheme="minorEastAsia" w:hAnsi="Verdana" w:cstheme="minorHAnsi"/>
                <w:sz w:val="18"/>
                <w:szCs w:val="18"/>
                <w:lang w:val="nl-NL"/>
              </w:rPr>
              <w:t>UK3</w:t>
            </w:r>
          </w:p>
        </w:tc>
        <w:tc>
          <w:tcPr>
            <w:tcW w:w="2854" w:type="dxa"/>
          </w:tcPr>
          <w:p w14:paraId="32C878A4" w14:textId="77777777" w:rsidR="00331845" w:rsidRPr="00911F5C" w:rsidRDefault="00331845" w:rsidP="00E0093D">
            <w:pPr>
              <w:spacing w:after="200"/>
              <w:contextualSpacing/>
              <w:rPr>
                <w:rFonts w:ascii="Verdana" w:eastAsiaTheme="minorEastAsia" w:hAnsi="Verdana" w:cstheme="minorHAnsi"/>
                <w:sz w:val="18"/>
                <w:szCs w:val="18"/>
                <w:lang w:val="nl-NL"/>
              </w:rPr>
            </w:pPr>
            <w:r w:rsidRPr="00911F5C">
              <w:rPr>
                <w:rFonts w:ascii="Verdana" w:hAnsi="Verdana" w:cstheme="minorHAnsi"/>
                <w:sz w:val="18"/>
                <w:szCs w:val="18"/>
                <w:lang w:val="nl-NL"/>
              </w:rPr>
              <w:t>Afkomst, cultuur, religie en seksuele geaardheid</w:t>
            </w:r>
          </w:p>
        </w:tc>
        <w:tc>
          <w:tcPr>
            <w:tcW w:w="5264" w:type="dxa"/>
            <w:gridSpan w:val="2"/>
          </w:tcPr>
          <w:p w14:paraId="4FC8E75F" w14:textId="4B4DB693" w:rsidR="00331845" w:rsidRPr="00911F5C" w:rsidRDefault="00331845"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 xml:space="preserve">Medewerkers van Opdrachtnemer hebben respect voor de Jeugdige ongeacht afkomst, cultuur, religie en seksuele geaardheid dan wel andere persoonlijke voorkeuren of opvattingen. Opdrachtnemer staat ervoor in dat discriminatie van Jeugdigen en </w:t>
            </w:r>
            <w:r w:rsidRPr="00911F5C">
              <w:rPr>
                <w:rFonts w:ascii="Verdana" w:hAnsi="Verdana" w:cstheme="minorHAnsi"/>
                <w:sz w:val="18"/>
                <w:szCs w:val="18"/>
                <w:lang w:val="nl-NL"/>
              </w:rPr>
              <w:lastRenderedPageBreak/>
              <w:t xml:space="preserve">personeelsleden binnen de organisatie niet plaatsvindt. </w:t>
            </w:r>
            <w:r w:rsidR="00A57D03">
              <w:rPr>
                <w:rFonts w:ascii="Verdana" w:hAnsi="Verdana" w:cstheme="minorHAnsi"/>
                <w:sz w:val="18"/>
                <w:szCs w:val="18"/>
                <w:lang w:val="nl-NL"/>
              </w:rPr>
              <w:t xml:space="preserve">Opdrachtnemer houdt hier ook </w:t>
            </w:r>
            <w:r w:rsidR="00564887">
              <w:rPr>
                <w:rFonts w:ascii="Verdana" w:hAnsi="Verdana" w:cstheme="minorHAnsi"/>
                <w:sz w:val="18"/>
                <w:szCs w:val="18"/>
                <w:lang w:val="nl-NL"/>
              </w:rPr>
              <w:t>rekening</w:t>
            </w:r>
            <w:r w:rsidR="00A57D03">
              <w:rPr>
                <w:rFonts w:ascii="Verdana" w:hAnsi="Verdana" w:cstheme="minorHAnsi"/>
                <w:sz w:val="18"/>
                <w:szCs w:val="18"/>
                <w:lang w:val="nl-NL"/>
              </w:rPr>
              <w:t xml:space="preserve"> mee</w:t>
            </w:r>
            <w:r w:rsidRPr="00911F5C">
              <w:rPr>
                <w:rFonts w:ascii="Verdana" w:hAnsi="Verdana" w:cstheme="minorHAnsi"/>
                <w:sz w:val="18"/>
                <w:szCs w:val="18"/>
                <w:lang w:val="nl-NL"/>
              </w:rPr>
              <w:t xml:space="preserve"> bij de werving en selectie van nieuwe medewerkers.</w:t>
            </w:r>
          </w:p>
          <w:p w14:paraId="6960FF67" w14:textId="77777777" w:rsidR="00331845" w:rsidRPr="00911F5C" w:rsidRDefault="00331845" w:rsidP="00E0093D">
            <w:pPr>
              <w:spacing w:after="200"/>
              <w:contextualSpacing/>
              <w:rPr>
                <w:rFonts w:ascii="Verdana" w:eastAsiaTheme="minorEastAsia" w:hAnsi="Verdana" w:cstheme="minorHAnsi"/>
                <w:sz w:val="18"/>
                <w:szCs w:val="18"/>
                <w:lang w:val="nl-NL"/>
              </w:rPr>
            </w:pPr>
          </w:p>
        </w:tc>
      </w:tr>
      <w:tr w:rsidR="00331845" w:rsidRPr="00911F5C" w14:paraId="330BC605" w14:textId="77777777" w:rsidTr="000B37A0">
        <w:tc>
          <w:tcPr>
            <w:tcW w:w="1521" w:type="dxa"/>
          </w:tcPr>
          <w:p w14:paraId="41FD4D61" w14:textId="4FB80C82" w:rsidR="00331845" w:rsidRPr="00911F5C" w:rsidRDefault="00331845"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lastRenderedPageBreak/>
              <w:t>U</w:t>
            </w:r>
            <w:r w:rsidR="00564887">
              <w:rPr>
                <w:rFonts w:ascii="Verdana" w:hAnsi="Verdana" w:cstheme="minorHAnsi"/>
                <w:sz w:val="18"/>
                <w:szCs w:val="18"/>
                <w:lang w:val="nl-NL"/>
              </w:rPr>
              <w:t>K4</w:t>
            </w:r>
          </w:p>
        </w:tc>
        <w:tc>
          <w:tcPr>
            <w:tcW w:w="2854" w:type="dxa"/>
          </w:tcPr>
          <w:p w14:paraId="2D8E6D16" w14:textId="77777777" w:rsidR="00331845" w:rsidRPr="00911F5C" w:rsidRDefault="00331845"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Veiligheid en toezicht</w:t>
            </w:r>
          </w:p>
        </w:tc>
        <w:tc>
          <w:tcPr>
            <w:tcW w:w="5264" w:type="dxa"/>
            <w:gridSpan w:val="2"/>
          </w:tcPr>
          <w:p w14:paraId="4BFBBF95" w14:textId="77777777" w:rsidR="00331845" w:rsidRPr="00911F5C" w:rsidRDefault="00331845"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Afhankelijk van de Ondersteuningsvraag draagt Inschrijver er zorg voor dat de medewerkers de veiligheid van de Cliënt in kaart brengen aan de hand van een gestandaardiseerd risicotaxatie-instrument.</w:t>
            </w:r>
          </w:p>
          <w:p w14:paraId="13F181C3" w14:textId="77777777" w:rsidR="00331845" w:rsidRPr="00911F5C" w:rsidRDefault="00331845" w:rsidP="00E0093D">
            <w:pPr>
              <w:spacing w:after="200"/>
              <w:contextualSpacing/>
              <w:rPr>
                <w:rFonts w:ascii="Verdana" w:hAnsi="Verdana" w:cstheme="minorHAnsi"/>
                <w:sz w:val="18"/>
                <w:szCs w:val="18"/>
                <w:lang w:val="nl-NL"/>
              </w:rPr>
            </w:pPr>
          </w:p>
        </w:tc>
      </w:tr>
      <w:tr w:rsidR="00331845" w:rsidRPr="00911F5C" w14:paraId="16823944" w14:textId="77777777" w:rsidTr="000B37A0">
        <w:tc>
          <w:tcPr>
            <w:tcW w:w="1521" w:type="dxa"/>
          </w:tcPr>
          <w:p w14:paraId="65B87FC9" w14:textId="0FA2C6A1" w:rsidR="00331845" w:rsidRPr="00911F5C" w:rsidRDefault="00331845" w:rsidP="00E0093D">
            <w:pPr>
              <w:spacing w:after="200"/>
              <w:contextualSpacing/>
              <w:rPr>
                <w:rFonts w:ascii="Verdana" w:eastAsiaTheme="minorEastAsia" w:hAnsi="Verdana" w:cstheme="minorHAnsi"/>
                <w:sz w:val="18"/>
                <w:szCs w:val="18"/>
                <w:lang w:val="nl-NL"/>
              </w:rPr>
            </w:pPr>
            <w:r w:rsidRPr="00911F5C">
              <w:rPr>
                <w:rFonts w:ascii="Verdana" w:eastAsiaTheme="minorEastAsia" w:hAnsi="Verdana" w:cstheme="minorHAnsi"/>
                <w:sz w:val="18"/>
                <w:szCs w:val="18"/>
                <w:lang w:val="nl-NL"/>
              </w:rPr>
              <w:t>U</w:t>
            </w:r>
            <w:r w:rsidR="00564887">
              <w:rPr>
                <w:rFonts w:ascii="Verdana" w:eastAsiaTheme="minorEastAsia" w:hAnsi="Verdana" w:cstheme="minorHAnsi"/>
                <w:sz w:val="18"/>
                <w:szCs w:val="18"/>
                <w:lang w:val="nl-NL"/>
              </w:rPr>
              <w:t>K5</w:t>
            </w:r>
          </w:p>
        </w:tc>
        <w:tc>
          <w:tcPr>
            <w:tcW w:w="2873" w:type="dxa"/>
            <w:gridSpan w:val="2"/>
          </w:tcPr>
          <w:p w14:paraId="720B3748" w14:textId="77777777" w:rsidR="00331845" w:rsidRPr="00911F5C" w:rsidRDefault="00331845" w:rsidP="00E0093D">
            <w:pPr>
              <w:spacing w:after="200"/>
              <w:contextualSpacing/>
              <w:rPr>
                <w:rFonts w:ascii="Verdana" w:eastAsiaTheme="minorEastAsia" w:hAnsi="Verdana" w:cstheme="minorHAnsi"/>
                <w:sz w:val="18"/>
                <w:szCs w:val="18"/>
                <w:lang w:val="nl-NL"/>
              </w:rPr>
            </w:pPr>
            <w:r w:rsidRPr="00911F5C">
              <w:rPr>
                <w:rFonts w:ascii="Verdana" w:hAnsi="Verdana" w:cstheme="minorHAnsi"/>
                <w:sz w:val="18"/>
                <w:szCs w:val="18"/>
                <w:lang w:val="nl-NL"/>
              </w:rPr>
              <w:t>Inzet</w:t>
            </w:r>
            <w:r w:rsidRPr="00911F5C">
              <w:rPr>
                <w:rFonts w:ascii="Verdana" w:hAnsi="Verdana" w:cstheme="minorHAnsi"/>
                <w:spacing w:val="-8"/>
                <w:sz w:val="18"/>
                <w:szCs w:val="18"/>
                <w:lang w:val="nl-NL"/>
              </w:rPr>
              <w:t xml:space="preserve"> </w:t>
            </w:r>
            <w:r w:rsidRPr="00911F5C">
              <w:rPr>
                <w:rFonts w:ascii="Verdana" w:hAnsi="Verdana" w:cstheme="minorHAnsi"/>
                <w:sz w:val="18"/>
                <w:szCs w:val="18"/>
                <w:lang w:val="nl-NL"/>
              </w:rPr>
              <w:t>ervaringsdeskundigen</w:t>
            </w:r>
            <w:r w:rsidRPr="00911F5C">
              <w:rPr>
                <w:rFonts w:ascii="Verdana" w:hAnsi="Verdana" w:cstheme="minorHAnsi"/>
                <w:spacing w:val="-8"/>
                <w:sz w:val="18"/>
                <w:szCs w:val="18"/>
                <w:lang w:val="nl-NL"/>
              </w:rPr>
              <w:t xml:space="preserve"> </w:t>
            </w:r>
            <w:r w:rsidRPr="00911F5C">
              <w:rPr>
                <w:rFonts w:ascii="Verdana" w:hAnsi="Verdana" w:cstheme="minorHAnsi"/>
                <w:sz w:val="18"/>
                <w:szCs w:val="18"/>
                <w:lang w:val="nl-NL"/>
              </w:rPr>
              <w:t>en</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lotgenoten</w:t>
            </w:r>
          </w:p>
        </w:tc>
        <w:tc>
          <w:tcPr>
            <w:tcW w:w="5245" w:type="dxa"/>
          </w:tcPr>
          <w:p w14:paraId="3354A943" w14:textId="77777777" w:rsidR="00331845" w:rsidRPr="00911F5C" w:rsidRDefault="00331845" w:rsidP="00E0093D">
            <w:pPr>
              <w:pStyle w:val="TableParagraph"/>
              <w:spacing w:before="1"/>
              <w:ind w:left="0" w:right="848"/>
              <w:rPr>
                <w:rFonts w:ascii="Verdana" w:hAnsi="Verdana" w:cstheme="minorHAnsi"/>
                <w:sz w:val="18"/>
                <w:szCs w:val="18"/>
                <w:lang w:val="nl-NL"/>
              </w:rPr>
            </w:pPr>
            <w:r w:rsidRPr="00911F5C">
              <w:rPr>
                <w:rFonts w:ascii="Verdana" w:hAnsi="Verdana" w:cstheme="minorHAnsi"/>
                <w:sz w:val="18"/>
                <w:szCs w:val="18"/>
                <w:lang w:val="nl-NL"/>
              </w:rPr>
              <w:t>Opdrachtnemer zet ervaringsdeskundigen en lotgenoten in als dit van</w:t>
            </w:r>
            <w:r w:rsidRPr="00911F5C">
              <w:rPr>
                <w:rFonts w:ascii="Verdana" w:hAnsi="Verdana" w:cstheme="minorHAnsi"/>
                <w:spacing w:val="-39"/>
                <w:sz w:val="18"/>
                <w:szCs w:val="18"/>
                <w:lang w:val="nl-NL"/>
              </w:rPr>
              <w:t xml:space="preserve"> </w:t>
            </w:r>
            <w:r w:rsidRPr="00911F5C">
              <w:rPr>
                <w:rFonts w:ascii="Verdana" w:hAnsi="Verdana" w:cstheme="minorHAnsi"/>
                <w:sz w:val="18"/>
                <w:szCs w:val="18"/>
                <w:lang w:val="nl-NL"/>
              </w:rPr>
              <w:t>toegevoegde</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waarde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is</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in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het hulpverleningstraject, voor:</w:t>
            </w:r>
          </w:p>
          <w:p w14:paraId="51EE3C97" w14:textId="77777777" w:rsidR="00331845" w:rsidRPr="00911F5C" w:rsidRDefault="00331845" w:rsidP="00E0093D">
            <w:pPr>
              <w:pStyle w:val="TableParagraph"/>
              <w:numPr>
                <w:ilvl w:val="0"/>
                <w:numId w:val="36"/>
              </w:numPr>
              <w:tabs>
                <w:tab w:val="left" w:pos="467"/>
                <w:tab w:val="left" w:pos="468"/>
              </w:tabs>
              <w:ind w:right="553"/>
              <w:rPr>
                <w:rFonts w:ascii="Verdana" w:hAnsi="Verdana" w:cstheme="minorHAnsi"/>
                <w:sz w:val="18"/>
                <w:szCs w:val="18"/>
                <w:lang w:val="nl-NL"/>
              </w:rPr>
            </w:pPr>
            <w:r w:rsidRPr="00911F5C">
              <w:rPr>
                <w:rFonts w:ascii="Verdana" w:hAnsi="Verdana" w:cstheme="minorHAnsi"/>
                <w:sz w:val="18"/>
                <w:szCs w:val="18"/>
                <w:lang w:val="nl-NL"/>
              </w:rPr>
              <w:t>Een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betere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aansluiting</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van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de hulp</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bij</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leefwereld</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van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jeugdige/</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gezin;</w:t>
            </w:r>
          </w:p>
          <w:p w14:paraId="3B97511C" w14:textId="6C254F3B" w:rsidR="00331845" w:rsidRPr="00911F5C" w:rsidRDefault="00331845" w:rsidP="00E0093D">
            <w:pPr>
              <w:pStyle w:val="TableParagraph"/>
              <w:numPr>
                <w:ilvl w:val="0"/>
                <w:numId w:val="36"/>
              </w:numPr>
              <w:tabs>
                <w:tab w:val="left" w:pos="467"/>
                <w:tab w:val="left" w:pos="468"/>
              </w:tabs>
              <w:ind w:right="612"/>
              <w:rPr>
                <w:rFonts w:ascii="Verdana" w:hAnsi="Verdana" w:cstheme="minorHAnsi"/>
                <w:sz w:val="18"/>
                <w:szCs w:val="18"/>
                <w:lang w:val="nl-NL"/>
              </w:rPr>
            </w:pPr>
            <w:r w:rsidRPr="00911F5C">
              <w:rPr>
                <w:rFonts w:ascii="Verdana" w:hAnsi="Verdana" w:cstheme="minorHAnsi"/>
                <w:sz w:val="18"/>
                <w:szCs w:val="18"/>
                <w:lang w:val="nl-NL"/>
              </w:rPr>
              <w:t>Het stimuleren van herstel en voorkomen van stigma bij ouders en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jeugdigen,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bijvoorbeeld</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bij</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ouders</w:t>
            </w:r>
            <w:r w:rsidRPr="00911F5C">
              <w:rPr>
                <w:rFonts w:ascii="Verdana" w:hAnsi="Verdana" w:cstheme="minorHAnsi"/>
                <w:spacing w:val="-3"/>
                <w:sz w:val="18"/>
                <w:szCs w:val="18"/>
                <w:lang w:val="nl-NL"/>
              </w:rPr>
              <w:t xml:space="preserve"> </w:t>
            </w:r>
            <w:r w:rsidR="00A57D03">
              <w:rPr>
                <w:rFonts w:ascii="Verdana" w:hAnsi="Verdana" w:cstheme="minorHAnsi"/>
                <w:sz w:val="18"/>
                <w:szCs w:val="18"/>
                <w:lang w:val="nl-NL"/>
              </w:rPr>
              <w:t>en</w:t>
            </w:r>
            <w:r w:rsidR="00A57D03"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jeugdigen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in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het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geval</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van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een</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uithuisplaatsing;</w:t>
            </w:r>
          </w:p>
          <w:p w14:paraId="370F7A5C" w14:textId="77777777" w:rsidR="00331845" w:rsidRPr="00911F5C" w:rsidRDefault="00331845" w:rsidP="00E0093D">
            <w:pPr>
              <w:pStyle w:val="TableParagraph"/>
              <w:numPr>
                <w:ilvl w:val="0"/>
                <w:numId w:val="36"/>
              </w:numPr>
              <w:tabs>
                <w:tab w:val="left" w:pos="467"/>
                <w:tab w:val="left" w:pos="468"/>
              </w:tabs>
              <w:ind w:right="612"/>
              <w:rPr>
                <w:rFonts w:ascii="Verdana" w:hAnsi="Verdana" w:cstheme="minorHAnsi"/>
                <w:sz w:val="18"/>
                <w:szCs w:val="18"/>
                <w:lang w:val="nl-NL"/>
              </w:rPr>
            </w:pPr>
            <w:r w:rsidRPr="00911F5C">
              <w:rPr>
                <w:rFonts w:ascii="Verdana" w:hAnsi="Verdana" w:cstheme="minorHAnsi"/>
                <w:sz w:val="18"/>
                <w:szCs w:val="18"/>
                <w:lang w:val="nl-NL"/>
              </w:rPr>
              <w:t>Het</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versterken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van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behandel- en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verandermotivatie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van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jeugdigen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 xml:space="preserve">en </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ouders.</w:t>
            </w:r>
          </w:p>
          <w:p w14:paraId="67D5F76F" w14:textId="77777777" w:rsidR="00331845" w:rsidRPr="00911F5C" w:rsidRDefault="00331845" w:rsidP="00E0093D">
            <w:pPr>
              <w:pStyle w:val="TableParagraph"/>
              <w:tabs>
                <w:tab w:val="left" w:pos="467"/>
                <w:tab w:val="left" w:pos="468"/>
              </w:tabs>
              <w:ind w:left="0" w:right="612"/>
              <w:rPr>
                <w:rFonts w:ascii="Verdana" w:hAnsi="Verdana" w:cstheme="minorHAnsi"/>
                <w:sz w:val="18"/>
                <w:szCs w:val="18"/>
                <w:lang w:val="nl-NL"/>
              </w:rPr>
            </w:pPr>
          </w:p>
        </w:tc>
      </w:tr>
      <w:tr w:rsidR="00B264B9" w:rsidRPr="00911F5C" w14:paraId="78469DD5" w14:textId="77777777" w:rsidTr="000B37A0">
        <w:tc>
          <w:tcPr>
            <w:tcW w:w="1521" w:type="dxa"/>
          </w:tcPr>
          <w:p w14:paraId="3A8D5080" w14:textId="62D3DB90" w:rsidR="00B264B9" w:rsidRPr="00911F5C" w:rsidRDefault="00B264B9" w:rsidP="00E0093D">
            <w:pPr>
              <w:spacing w:after="200"/>
              <w:contextualSpacing/>
              <w:rPr>
                <w:rFonts w:ascii="Verdana" w:eastAsiaTheme="minorEastAsia" w:hAnsi="Verdana" w:cstheme="minorHAnsi"/>
                <w:sz w:val="18"/>
                <w:szCs w:val="18"/>
                <w:lang w:val="nl-NL"/>
              </w:rPr>
            </w:pPr>
            <w:r w:rsidRPr="00911F5C">
              <w:rPr>
                <w:rFonts w:ascii="Verdana" w:hAnsi="Verdana" w:cstheme="minorHAnsi"/>
                <w:sz w:val="18"/>
                <w:szCs w:val="18"/>
                <w:lang w:val="nl-NL"/>
              </w:rPr>
              <w:t>U</w:t>
            </w:r>
            <w:r w:rsidR="00564887">
              <w:rPr>
                <w:rFonts w:ascii="Verdana" w:hAnsi="Verdana" w:cstheme="minorHAnsi"/>
                <w:sz w:val="18"/>
                <w:szCs w:val="18"/>
                <w:lang w:val="nl-NL"/>
              </w:rPr>
              <w:t>K6</w:t>
            </w:r>
          </w:p>
        </w:tc>
        <w:tc>
          <w:tcPr>
            <w:tcW w:w="2873" w:type="dxa"/>
            <w:gridSpan w:val="2"/>
          </w:tcPr>
          <w:p w14:paraId="5A5600E3" w14:textId="77777777" w:rsidR="00B264B9" w:rsidRPr="00911F5C" w:rsidRDefault="00B264B9"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Wachttijden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en</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wachtlijsten</w:t>
            </w:r>
          </w:p>
        </w:tc>
        <w:tc>
          <w:tcPr>
            <w:tcW w:w="5245" w:type="dxa"/>
          </w:tcPr>
          <w:p w14:paraId="306CDBC2" w14:textId="77777777" w:rsidR="00B264B9" w:rsidRDefault="00B264B9" w:rsidP="00E0093D">
            <w:pPr>
              <w:pStyle w:val="TableParagraph"/>
              <w:spacing w:before="1"/>
              <w:ind w:left="0" w:right="848"/>
              <w:rPr>
                <w:rFonts w:ascii="Verdana" w:hAnsi="Verdana" w:cstheme="minorHAnsi"/>
                <w:sz w:val="18"/>
                <w:szCs w:val="18"/>
                <w:lang w:val="nl-NL"/>
              </w:rPr>
            </w:pPr>
            <w:r w:rsidRPr="00911F5C">
              <w:rPr>
                <w:rFonts w:ascii="Verdana" w:hAnsi="Verdana" w:cstheme="minorHAnsi"/>
                <w:sz w:val="18"/>
                <w:szCs w:val="18"/>
                <w:lang w:val="nl-NL"/>
              </w:rPr>
              <w:t>Opdrachtnemer</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houdt</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zich</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aan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Treeknormen.</w:t>
            </w:r>
          </w:p>
          <w:p w14:paraId="5B376C67" w14:textId="77777777" w:rsidR="00B264B9" w:rsidRPr="00911F5C" w:rsidRDefault="00B264B9" w:rsidP="00E0093D">
            <w:pPr>
              <w:pStyle w:val="TableParagraph"/>
              <w:spacing w:before="1"/>
              <w:ind w:left="0" w:right="848"/>
              <w:rPr>
                <w:rFonts w:ascii="Verdana" w:hAnsi="Verdana" w:cstheme="minorHAnsi"/>
                <w:sz w:val="18"/>
                <w:szCs w:val="18"/>
                <w:lang w:val="nl-NL"/>
              </w:rPr>
            </w:pPr>
          </w:p>
        </w:tc>
      </w:tr>
      <w:tr w:rsidR="00B264B9" w:rsidRPr="00911F5C" w14:paraId="1EFC24E7" w14:textId="77777777" w:rsidTr="000B37A0">
        <w:tc>
          <w:tcPr>
            <w:tcW w:w="1521" w:type="dxa"/>
          </w:tcPr>
          <w:p w14:paraId="4821DC3B" w14:textId="2FF2542F" w:rsidR="00B264B9" w:rsidRPr="00911F5C" w:rsidRDefault="00B264B9" w:rsidP="00E0093D">
            <w:pPr>
              <w:spacing w:after="200"/>
              <w:contextualSpacing/>
              <w:rPr>
                <w:rFonts w:ascii="Verdana" w:eastAsiaTheme="minorEastAsia" w:hAnsi="Verdana" w:cstheme="minorHAnsi"/>
                <w:sz w:val="18"/>
                <w:szCs w:val="18"/>
                <w:lang w:val="nl-NL"/>
              </w:rPr>
            </w:pPr>
            <w:r w:rsidRPr="00911F5C">
              <w:rPr>
                <w:rFonts w:ascii="Verdana" w:hAnsi="Verdana" w:cstheme="minorHAnsi"/>
                <w:sz w:val="18"/>
                <w:szCs w:val="18"/>
                <w:lang w:val="nl-NL"/>
              </w:rPr>
              <w:t>U</w:t>
            </w:r>
            <w:r w:rsidR="00564887">
              <w:rPr>
                <w:rFonts w:ascii="Verdana" w:hAnsi="Verdana" w:cstheme="minorHAnsi"/>
                <w:sz w:val="18"/>
                <w:szCs w:val="18"/>
                <w:lang w:val="nl-NL"/>
              </w:rPr>
              <w:t>K7</w:t>
            </w:r>
          </w:p>
        </w:tc>
        <w:tc>
          <w:tcPr>
            <w:tcW w:w="2873" w:type="dxa"/>
            <w:gridSpan w:val="2"/>
          </w:tcPr>
          <w:p w14:paraId="560A93FB" w14:textId="77777777" w:rsidR="00B264B9" w:rsidRPr="00911F5C" w:rsidRDefault="00B264B9"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Overbruggingszorg</w:t>
            </w:r>
          </w:p>
        </w:tc>
        <w:tc>
          <w:tcPr>
            <w:tcW w:w="5245" w:type="dxa"/>
          </w:tcPr>
          <w:p w14:paraId="6EDBE823" w14:textId="66533FE5" w:rsidR="00B264B9" w:rsidRPr="00911F5C" w:rsidRDefault="00B264B9" w:rsidP="00E0093D">
            <w:pPr>
              <w:pStyle w:val="TableParagraph"/>
              <w:spacing w:before="1"/>
              <w:ind w:left="0" w:right="848"/>
              <w:rPr>
                <w:rFonts w:ascii="Verdana" w:hAnsi="Verdana" w:cstheme="minorHAnsi"/>
                <w:sz w:val="18"/>
                <w:szCs w:val="18"/>
                <w:lang w:val="nl-NL"/>
              </w:rPr>
            </w:pPr>
            <w:r w:rsidRPr="00911F5C">
              <w:rPr>
                <w:rFonts w:ascii="Verdana" w:hAnsi="Verdana" w:cstheme="minorHAnsi"/>
                <w:sz w:val="18"/>
                <w:szCs w:val="18"/>
                <w:lang w:val="nl-NL"/>
              </w:rPr>
              <w:t>Opdrachtnemer</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die</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vereiste</w:t>
            </w:r>
            <w:r w:rsidRPr="00911F5C">
              <w:rPr>
                <w:rFonts w:ascii="Verdana" w:hAnsi="Verdana" w:cstheme="minorHAnsi"/>
                <w:spacing w:val="-3"/>
                <w:sz w:val="18"/>
                <w:szCs w:val="18"/>
                <w:lang w:val="nl-NL"/>
              </w:rPr>
              <w:t xml:space="preserve"> </w:t>
            </w:r>
            <w:r w:rsidR="00564887">
              <w:rPr>
                <w:rFonts w:ascii="Verdana" w:hAnsi="Verdana" w:cstheme="minorHAnsi"/>
                <w:spacing w:val="-3"/>
                <w:sz w:val="18"/>
                <w:szCs w:val="18"/>
                <w:lang w:val="nl-NL"/>
              </w:rPr>
              <w:t xml:space="preserve">Forensische </w:t>
            </w:r>
            <w:r w:rsidRPr="00911F5C">
              <w:rPr>
                <w:rFonts w:ascii="Verdana" w:hAnsi="Verdana" w:cstheme="minorHAnsi"/>
                <w:sz w:val="18"/>
                <w:szCs w:val="18"/>
                <w:lang w:val="nl-NL"/>
              </w:rPr>
              <w:t>jeugdhulp</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niet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direct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na</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verwijzing</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kan</w:t>
            </w:r>
            <w:r w:rsidRPr="00911F5C">
              <w:rPr>
                <w:rFonts w:ascii="Verdana" w:hAnsi="Verdana" w:cstheme="minorHAnsi"/>
                <w:spacing w:val="-37"/>
                <w:sz w:val="18"/>
                <w:szCs w:val="18"/>
                <w:lang w:val="nl-NL"/>
              </w:rPr>
              <w:t xml:space="preserve"> </w:t>
            </w:r>
            <w:r w:rsidRPr="00911F5C">
              <w:rPr>
                <w:rFonts w:ascii="Verdana" w:hAnsi="Verdana" w:cstheme="minorHAnsi"/>
                <w:sz w:val="18"/>
                <w:szCs w:val="18"/>
                <w:lang w:val="nl-NL"/>
              </w:rPr>
              <w:t>inzetten, zet overbruggingszorg ter stabilisatie van de situatie in, tot het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moment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waarop</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Opdrachtnemer</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vereiste</w:t>
            </w:r>
            <w:r w:rsidRPr="00911F5C">
              <w:rPr>
                <w:rFonts w:ascii="Verdana" w:hAnsi="Verdana" w:cstheme="minorHAnsi"/>
                <w:spacing w:val="-3"/>
                <w:sz w:val="18"/>
                <w:szCs w:val="18"/>
                <w:lang w:val="nl-NL"/>
              </w:rPr>
              <w:t xml:space="preserve"> </w:t>
            </w:r>
            <w:r w:rsidR="00564887">
              <w:rPr>
                <w:rFonts w:ascii="Verdana" w:hAnsi="Verdana" w:cstheme="minorHAnsi"/>
                <w:spacing w:val="-3"/>
                <w:sz w:val="18"/>
                <w:szCs w:val="18"/>
                <w:lang w:val="nl-NL"/>
              </w:rPr>
              <w:t xml:space="preserve">Forensische </w:t>
            </w:r>
            <w:r w:rsidRPr="00911F5C">
              <w:rPr>
                <w:rFonts w:ascii="Verdana" w:hAnsi="Verdana" w:cstheme="minorHAnsi"/>
                <w:sz w:val="18"/>
                <w:szCs w:val="18"/>
                <w:lang w:val="nl-NL"/>
              </w:rPr>
              <w:t>jeugdhulp</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kan inzetten.</w:t>
            </w:r>
          </w:p>
          <w:p w14:paraId="05656C65" w14:textId="77777777" w:rsidR="00B264B9" w:rsidRPr="00911F5C" w:rsidRDefault="00B264B9" w:rsidP="00E0093D">
            <w:pPr>
              <w:pStyle w:val="TableParagraph"/>
              <w:spacing w:before="1"/>
              <w:ind w:left="0" w:right="848"/>
              <w:rPr>
                <w:rFonts w:ascii="Verdana" w:hAnsi="Verdana" w:cstheme="minorHAnsi"/>
                <w:sz w:val="18"/>
                <w:szCs w:val="18"/>
                <w:lang w:val="nl-NL"/>
              </w:rPr>
            </w:pPr>
          </w:p>
        </w:tc>
      </w:tr>
      <w:tr w:rsidR="00B264B9" w:rsidRPr="00911F5C" w14:paraId="2227B16D" w14:textId="77777777" w:rsidTr="000B37A0">
        <w:tc>
          <w:tcPr>
            <w:tcW w:w="1521" w:type="dxa"/>
          </w:tcPr>
          <w:p w14:paraId="4A206CF6" w14:textId="615DBDC1" w:rsidR="00B264B9" w:rsidRPr="00911F5C" w:rsidRDefault="00B264B9" w:rsidP="00E0093D">
            <w:pPr>
              <w:spacing w:after="200"/>
              <w:contextualSpacing/>
              <w:rPr>
                <w:rFonts w:ascii="Verdana" w:eastAsiaTheme="minorEastAsia" w:hAnsi="Verdana" w:cstheme="minorHAnsi"/>
                <w:sz w:val="18"/>
                <w:szCs w:val="18"/>
                <w:lang w:val="nl-NL"/>
              </w:rPr>
            </w:pPr>
            <w:r w:rsidRPr="00911F5C">
              <w:rPr>
                <w:rFonts w:ascii="Verdana" w:hAnsi="Verdana" w:cstheme="minorHAnsi"/>
                <w:sz w:val="18"/>
                <w:szCs w:val="18"/>
                <w:lang w:val="nl-NL"/>
              </w:rPr>
              <w:t>U</w:t>
            </w:r>
            <w:r w:rsidR="00564887">
              <w:rPr>
                <w:rFonts w:ascii="Verdana" w:hAnsi="Verdana" w:cstheme="minorHAnsi"/>
                <w:sz w:val="18"/>
                <w:szCs w:val="18"/>
                <w:lang w:val="nl-NL"/>
              </w:rPr>
              <w:t>K8</w:t>
            </w:r>
          </w:p>
        </w:tc>
        <w:tc>
          <w:tcPr>
            <w:tcW w:w="2873" w:type="dxa"/>
            <w:gridSpan w:val="2"/>
          </w:tcPr>
          <w:p w14:paraId="5900F84D" w14:textId="77777777" w:rsidR="00B264B9" w:rsidRPr="00911F5C" w:rsidRDefault="00B264B9"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Continuïteit</w:t>
            </w:r>
          </w:p>
        </w:tc>
        <w:tc>
          <w:tcPr>
            <w:tcW w:w="5245" w:type="dxa"/>
          </w:tcPr>
          <w:p w14:paraId="15428122" w14:textId="77777777" w:rsidR="00B264B9" w:rsidRPr="00911F5C" w:rsidRDefault="00B264B9" w:rsidP="00E0093D">
            <w:pPr>
              <w:pStyle w:val="TableParagraph"/>
              <w:spacing w:before="1"/>
              <w:ind w:left="0" w:right="848"/>
              <w:rPr>
                <w:rFonts w:ascii="Verdana" w:hAnsi="Verdana" w:cstheme="minorHAnsi"/>
                <w:sz w:val="18"/>
                <w:szCs w:val="18"/>
                <w:lang w:val="nl-NL"/>
              </w:rPr>
            </w:pPr>
            <w:r w:rsidRPr="00911F5C">
              <w:rPr>
                <w:rFonts w:ascii="Verdana" w:hAnsi="Verdana" w:cstheme="minorHAnsi"/>
                <w:sz w:val="18"/>
                <w:szCs w:val="18"/>
                <w:lang w:val="nl-NL"/>
              </w:rPr>
              <w:t>Opdrachtnemer</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garandeert</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continuïteit</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van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dienstverlening</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aan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jeugdige,</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ook tijdens vakanties, feestdagen en ziekte van de medewerker(s) van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jeugdhulpaanbieder, tenzij de aard van de hulpvraag dit niet noodzakelijk</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maakt.</w:t>
            </w:r>
          </w:p>
          <w:p w14:paraId="3360C30E" w14:textId="77777777" w:rsidR="00B264B9" w:rsidRPr="00911F5C" w:rsidRDefault="00B264B9" w:rsidP="00E0093D">
            <w:pPr>
              <w:pStyle w:val="TableParagraph"/>
              <w:spacing w:before="1"/>
              <w:ind w:left="0" w:right="848"/>
              <w:rPr>
                <w:rFonts w:ascii="Verdana" w:hAnsi="Verdana" w:cstheme="minorHAnsi"/>
                <w:sz w:val="18"/>
                <w:szCs w:val="18"/>
                <w:lang w:val="nl-NL"/>
              </w:rPr>
            </w:pPr>
          </w:p>
        </w:tc>
      </w:tr>
      <w:tr w:rsidR="00B264B9" w:rsidRPr="00911F5C" w14:paraId="25F55AE2" w14:textId="77777777" w:rsidTr="000B37A0">
        <w:tc>
          <w:tcPr>
            <w:tcW w:w="1521" w:type="dxa"/>
          </w:tcPr>
          <w:p w14:paraId="67CE650F" w14:textId="68699B22" w:rsidR="00B264B9" w:rsidRPr="00911F5C" w:rsidRDefault="00B264B9"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U</w:t>
            </w:r>
            <w:r w:rsidR="00564887">
              <w:rPr>
                <w:rFonts w:ascii="Verdana" w:hAnsi="Verdana" w:cstheme="minorHAnsi"/>
                <w:sz w:val="18"/>
                <w:szCs w:val="18"/>
                <w:lang w:val="nl-NL"/>
              </w:rPr>
              <w:t>K9</w:t>
            </w:r>
          </w:p>
        </w:tc>
        <w:tc>
          <w:tcPr>
            <w:tcW w:w="2873" w:type="dxa"/>
            <w:gridSpan w:val="2"/>
          </w:tcPr>
          <w:p w14:paraId="7407CEB5" w14:textId="77777777" w:rsidR="00B264B9" w:rsidRPr="00911F5C" w:rsidRDefault="00B264B9"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Afgesproken</w:t>
            </w:r>
            <w:r w:rsidRPr="00911F5C">
              <w:rPr>
                <w:rFonts w:ascii="Verdana" w:hAnsi="Verdana" w:cstheme="minorHAnsi"/>
                <w:spacing w:val="-8"/>
                <w:sz w:val="18"/>
                <w:szCs w:val="18"/>
                <w:lang w:val="nl-NL"/>
              </w:rPr>
              <w:t xml:space="preserve"> </w:t>
            </w:r>
            <w:r w:rsidRPr="00911F5C">
              <w:rPr>
                <w:rFonts w:ascii="Verdana" w:hAnsi="Verdana" w:cstheme="minorHAnsi"/>
                <w:sz w:val="18"/>
                <w:szCs w:val="18"/>
                <w:lang w:val="nl-NL"/>
              </w:rPr>
              <w:t>werkzaamheden</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en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afgesproken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tijden</w:t>
            </w:r>
          </w:p>
        </w:tc>
        <w:tc>
          <w:tcPr>
            <w:tcW w:w="5245" w:type="dxa"/>
          </w:tcPr>
          <w:p w14:paraId="6A91E2EC" w14:textId="6E5D7042" w:rsidR="00B264B9" w:rsidRPr="00911F5C" w:rsidRDefault="00B264B9" w:rsidP="00E0093D">
            <w:pPr>
              <w:pStyle w:val="TableParagraph"/>
              <w:spacing w:before="1"/>
              <w:ind w:left="0" w:right="848"/>
              <w:rPr>
                <w:rFonts w:ascii="Verdana" w:hAnsi="Verdana" w:cstheme="minorHAnsi"/>
                <w:sz w:val="18"/>
                <w:szCs w:val="18"/>
                <w:lang w:val="nl-NL"/>
              </w:rPr>
            </w:pPr>
            <w:r w:rsidRPr="00911F5C">
              <w:rPr>
                <w:rFonts w:ascii="Verdana" w:hAnsi="Verdana" w:cstheme="minorHAnsi"/>
                <w:sz w:val="18"/>
                <w:szCs w:val="18"/>
                <w:lang w:val="nl-NL"/>
              </w:rPr>
              <w:t>Opdrachtnemer</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licht</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jeugdige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en</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of</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ouder(s)/wettelijk</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 xml:space="preserve">vertegenwoordiger(s) </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tijdig in als de door hem in te zetten medewerkers die in het kader van de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overeenkomst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hulp</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verlenen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op een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andere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dan de</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afgesproken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tijd</w:t>
            </w:r>
            <w:r w:rsidRPr="00911F5C">
              <w:rPr>
                <w:rFonts w:ascii="Verdana" w:hAnsi="Verdana" w:cstheme="minorHAnsi"/>
                <w:spacing w:val="-2"/>
                <w:sz w:val="18"/>
                <w:szCs w:val="18"/>
                <w:lang w:val="nl-NL"/>
              </w:rPr>
              <w:t xml:space="preserve"> </w:t>
            </w:r>
            <w:r w:rsidR="008C03CA">
              <w:rPr>
                <w:rFonts w:ascii="Verdana" w:hAnsi="Verdana" w:cstheme="minorHAnsi"/>
                <w:sz w:val="18"/>
                <w:szCs w:val="18"/>
                <w:lang w:val="nl-NL"/>
              </w:rPr>
              <w:t>komen</w:t>
            </w:r>
            <w:r w:rsidRPr="00911F5C">
              <w:rPr>
                <w:rFonts w:ascii="Verdana" w:hAnsi="Verdana" w:cstheme="minorHAnsi"/>
                <w:sz w:val="18"/>
                <w:szCs w:val="18"/>
                <w:lang w:val="nl-NL"/>
              </w:rPr>
              <w:t>.</w:t>
            </w:r>
          </w:p>
          <w:p w14:paraId="79BB6A99" w14:textId="77777777" w:rsidR="00B264B9" w:rsidRPr="00911F5C" w:rsidRDefault="00B264B9" w:rsidP="00E0093D">
            <w:pPr>
              <w:pStyle w:val="TableParagraph"/>
              <w:spacing w:before="1"/>
              <w:ind w:left="0" w:right="848"/>
              <w:rPr>
                <w:rFonts w:ascii="Verdana" w:hAnsi="Verdana" w:cstheme="minorHAnsi"/>
                <w:sz w:val="18"/>
                <w:szCs w:val="18"/>
                <w:lang w:val="nl-NL"/>
              </w:rPr>
            </w:pPr>
          </w:p>
        </w:tc>
      </w:tr>
      <w:tr w:rsidR="00B264B9" w:rsidRPr="00911F5C" w14:paraId="5BDA030F" w14:textId="77777777" w:rsidTr="000B37A0">
        <w:tc>
          <w:tcPr>
            <w:tcW w:w="1521" w:type="dxa"/>
            <w:vMerge w:val="restart"/>
          </w:tcPr>
          <w:p w14:paraId="50AC47C6" w14:textId="721C1D71" w:rsidR="00B264B9" w:rsidRPr="00911F5C" w:rsidRDefault="00B264B9"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U</w:t>
            </w:r>
            <w:r w:rsidR="006D71FC">
              <w:rPr>
                <w:rFonts w:ascii="Verdana" w:hAnsi="Verdana" w:cstheme="minorHAnsi"/>
                <w:sz w:val="18"/>
                <w:szCs w:val="18"/>
                <w:lang w:val="nl-NL"/>
              </w:rPr>
              <w:t>K10</w:t>
            </w:r>
          </w:p>
        </w:tc>
        <w:tc>
          <w:tcPr>
            <w:tcW w:w="2873" w:type="dxa"/>
            <w:gridSpan w:val="2"/>
            <w:vMerge w:val="restart"/>
          </w:tcPr>
          <w:p w14:paraId="7C4A4F31" w14:textId="11A88E7D" w:rsidR="00B264B9" w:rsidRPr="00911F5C" w:rsidRDefault="00BD548E" w:rsidP="00E0093D">
            <w:pPr>
              <w:spacing w:after="200"/>
              <w:contextualSpacing/>
              <w:rPr>
                <w:rFonts w:ascii="Verdana" w:hAnsi="Verdana" w:cstheme="minorHAnsi"/>
                <w:sz w:val="18"/>
                <w:szCs w:val="18"/>
                <w:lang w:val="nl-NL"/>
              </w:rPr>
            </w:pPr>
            <w:r>
              <w:rPr>
                <w:rFonts w:ascii="Verdana" w:hAnsi="Verdana" w:cstheme="minorHAnsi"/>
                <w:sz w:val="18"/>
                <w:szCs w:val="18"/>
                <w:lang w:val="nl-NL"/>
              </w:rPr>
              <w:t>Continuïteit van hulpverlening</w:t>
            </w:r>
            <w:r w:rsidRPr="00911F5C">
              <w:rPr>
                <w:rFonts w:ascii="Verdana" w:hAnsi="Verdana" w:cstheme="minorHAnsi"/>
                <w:sz w:val="18"/>
                <w:szCs w:val="18"/>
                <w:lang w:val="nl-NL"/>
              </w:rPr>
              <w:t xml:space="preserve"> </w:t>
            </w:r>
            <w:r w:rsidR="00B264B9" w:rsidRPr="00911F5C">
              <w:rPr>
                <w:rFonts w:ascii="Verdana" w:hAnsi="Verdana" w:cstheme="minorHAnsi"/>
                <w:sz w:val="18"/>
                <w:szCs w:val="18"/>
                <w:lang w:val="nl-NL"/>
              </w:rPr>
              <w:t>en vervanging</w:t>
            </w:r>
          </w:p>
        </w:tc>
        <w:tc>
          <w:tcPr>
            <w:tcW w:w="5245" w:type="dxa"/>
          </w:tcPr>
          <w:p w14:paraId="49CD09F4" w14:textId="0A6F044A" w:rsidR="00B264B9" w:rsidRPr="00911F5C" w:rsidRDefault="00B264B9" w:rsidP="00E0093D">
            <w:pPr>
              <w:pStyle w:val="TableParagraph"/>
              <w:spacing w:before="1"/>
              <w:ind w:left="0" w:right="848"/>
              <w:rPr>
                <w:rFonts w:ascii="Verdana" w:hAnsi="Verdana" w:cstheme="minorHAnsi"/>
                <w:sz w:val="18"/>
                <w:szCs w:val="18"/>
                <w:lang w:val="nl-NL"/>
              </w:rPr>
            </w:pPr>
            <w:r w:rsidRPr="00911F5C">
              <w:rPr>
                <w:rFonts w:ascii="Verdana" w:hAnsi="Verdana" w:cstheme="minorHAnsi"/>
                <w:sz w:val="18"/>
                <w:szCs w:val="18"/>
                <w:lang w:val="nl-NL"/>
              </w:rPr>
              <w:t xml:space="preserve">Opdrachtnemer biedt jeugdigen en gezinnen </w:t>
            </w:r>
            <w:r w:rsidR="00BD548E">
              <w:rPr>
                <w:rFonts w:ascii="Verdana" w:hAnsi="Verdana" w:cstheme="minorHAnsi"/>
                <w:sz w:val="18"/>
                <w:szCs w:val="18"/>
                <w:lang w:val="nl-NL"/>
              </w:rPr>
              <w:t>continuïteit</w:t>
            </w:r>
            <w:r w:rsidR="00BD548E" w:rsidRPr="00911F5C">
              <w:rPr>
                <w:rFonts w:ascii="Verdana" w:hAnsi="Verdana" w:cstheme="minorHAnsi"/>
                <w:sz w:val="18"/>
                <w:szCs w:val="18"/>
                <w:lang w:val="nl-NL"/>
              </w:rPr>
              <w:t xml:space="preserve"> </w:t>
            </w:r>
            <w:r w:rsidRPr="00911F5C">
              <w:rPr>
                <w:rFonts w:ascii="Verdana" w:hAnsi="Verdana" w:cstheme="minorHAnsi"/>
                <w:sz w:val="18"/>
                <w:szCs w:val="18"/>
                <w:lang w:val="nl-NL"/>
              </w:rPr>
              <w:t>in de hulpverleners die zij</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zien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en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omgeving</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waarin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jeugdigen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jeugdhulp</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ontvangen.</w:t>
            </w:r>
          </w:p>
          <w:p w14:paraId="5A03B8EB" w14:textId="77777777" w:rsidR="00B264B9" w:rsidRPr="00911F5C" w:rsidRDefault="00B264B9" w:rsidP="00E0093D">
            <w:pPr>
              <w:pStyle w:val="TableParagraph"/>
              <w:spacing w:before="1"/>
              <w:ind w:left="0" w:right="848"/>
              <w:rPr>
                <w:rFonts w:ascii="Verdana" w:hAnsi="Verdana" w:cstheme="minorHAnsi"/>
                <w:sz w:val="18"/>
                <w:szCs w:val="18"/>
                <w:lang w:val="nl-NL"/>
              </w:rPr>
            </w:pPr>
          </w:p>
        </w:tc>
      </w:tr>
      <w:tr w:rsidR="00B264B9" w:rsidRPr="00911F5C" w14:paraId="37E38E97" w14:textId="77777777" w:rsidTr="000B37A0">
        <w:tc>
          <w:tcPr>
            <w:tcW w:w="1521" w:type="dxa"/>
            <w:vMerge/>
          </w:tcPr>
          <w:p w14:paraId="55B441AC" w14:textId="77777777" w:rsidR="00B264B9" w:rsidRPr="00911F5C" w:rsidRDefault="00B264B9" w:rsidP="00E0093D">
            <w:pPr>
              <w:spacing w:after="200"/>
              <w:contextualSpacing/>
              <w:rPr>
                <w:rFonts w:ascii="Verdana" w:hAnsi="Verdana" w:cstheme="minorHAnsi"/>
                <w:sz w:val="18"/>
                <w:szCs w:val="18"/>
                <w:lang w:val="nl-NL"/>
              </w:rPr>
            </w:pPr>
          </w:p>
        </w:tc>
        <w:tc>
          <w:tcPr>
            <w:tcW w:w="2873" w:type="dxa"/>
            <w:gridSpan w:val="2"/>
            <w:vMerge/>
          </w:tcPr>
          <w:p w14:paraId="7F483A8C" w14:textId="77777777" w:rsidR="00B264B9" w:rsidRPr="00911F5C" w:rsidRDefault="00B264B9" w:rsidP="00E0093D">
            <w:pPr>
              <w:spacing w:after="200"/>
              <w:contextualSpacing/>
              <w:rPr>
                <w:rFonts w:ascii="Verdana" w:hAnsi="Verdana" w:cstheme="minorHAnsi"/>
                <w:sz w:val="18"/>
                <w:szCs w:val="18"/>
                <w:lang w:val="nl-NL"/>
              </w:rPr>
            </w:pPr>
          </w:p>
        </w:tc>
        <w:tc>
          <w:tcPr>
            <w:tcW w:w="5245" w:type="dxa"/>
          </w:tcPr>
          <w:p w14:paraId="10FB0F9D" w14:textId="77777777" w:rsidR="00B264B9" w:rsidRPr="00911F5C" w:rsidRDefault="00B264B9" w:rsidP="00E0093D">
            <w:pPr>
              <w:pStyle w:val="TableParagraph"/>
              <w:spacing w:before="1"/>
              <w:ind w:left="0" w:right="848"/>
              <w:rPr>
                <w:rFonts w:ascii="Verdana" w:hAnsi="Verdana" w:cstheme="minorHAnsi"/>
                <w:sz w:val="18"/>
                <w:szCs w:val="18"/>
                <w:lang w:val="nl-NL"/>
              </w:rPr>
            </w:pPr>
            <w:r w:rsidRPr="00911F5C">
              <w:rPr>
                <w:rFonts w:ascii="Verdana" w:hAnsi="Verdana" w:cstheme="minorHAnsi"/>
                <w:sz w:val="18"/>
                <w:szCs w:val="18"/>
                <w:lang w:val="nl-NL"/>
              </w:rPr>
              <w:t>De jeugdige en of ouder(s)/wettelijk vertegenwoordiger(s) kunnen rekenen op goede vervanging als een medewerker uitvalt door bijvoorbeeld ziekte of</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vakantie.</w:t>
            </w:r>
          </w:p>
          <w:p w14:paraId="0A92AC2A" w14:textId="77777777" w:rsidR="00B264B9" w:rsidRPr="00911F5C" w:rsidRDefault="00B264B9" w:rsidP="00E0093D">
            <w:pPr>
              <w:pStyle w:val="TableParagraph"/>
              <w:spacing w:before="1"/>
              <w:ind w:left="0" w:right="848"/>
              <w:rPr>
                <w:rFonts w:ascii="Verdana" w:hAnsi="Verdana" w:cstheme="minorHAnsi"/>
                <w:sz w:val="18"/>
                <w:szCs w:val="18"/>
                <w:lang w:val="nl-NL"/>
              </w:rPr>
            </w:pPr>
          </w:p>
        </w:tc>
      </w:tr>
      <w:tr w:rsidR="00B264B9" w:rsidRPr="00911F5C" w14:paraId="42B9E742" w14:textId="77777777" w:rsidTr="000B37A0">
        <w:tc>
          <w:tcPr>
            <w:tcW w:w="1521" w:type="dxa"/>
            <w:vMerge/>
          </w:tcPr>
          <w:p w14:paraId="2FE20DB3" w14:textId="77777777" w:rsidR="00B264B9" w:rsidRPr="00911F5C" w:rsidRDefault="00B264B9" w:rsidP="00E0093D">
            <w:pPr>
              <w:spacing w:after="200"/>
              <w:contextualSpacing/>
              <w:rPr>
                <w:rFonts w:ascii="Verdana" w:hAnsi="Verdana" w:cstheme="minorHAnsi"/>
                <w:sz w:val="18"/>
                <w:szCs w:val="18"/>
                <w:lang w:val="nl-NL"/>
              </w:rPr>
            </w:pPr>
          </w:p>
        </w:tc>
        <w:tc>
          <w:tcPr>
            <w:tcW w:w="2873" w:type="dxa"/>
            <w:gridSpan w:val="2"/>
            <w:vMerge/>
          </w:tcPr>
          <w:p w14:paraId="0E345383" w14:textId="77777777" w:rsidR="00B264B9" w:rsidRPr="00911F5C" w:rsidRDefault="00B264B9" w:rsidP="00E0093D">
            <w:pPr>
              <w:spacing w:after="200"/>
              <w:contextualSpacing/>
              <w:rPr>
                <w:rFonts w:ascii="Verdana" w:hAnsi="Verdana" w:cstheme="minorHAnsi"/>
                <w:sz w:val="18"/>
                <w:szCs w:val="18"/>
                <w:lang w:val="nl-NL"/>
              </w:rPr>
            </w:pPr>
          </w:p>
        </w:tc>
        <w:tc>
          <w:tcPr>
            <w:tcW w:w="5245" w:type="dxa"/>
          </w:tcPr>
          <w:p w14:paraId="796C16F6" w14:textId="77777777" w:rsidR="00B264B9" w:rsidRPr="00911F5C" w:rsidRDefault="00B264B9" w:rsidP="006D71FC">
            <w:pPr>
              <w:pStyle w:val="TableParagraph"/>
              <w:spacing w:before="1"/>
              <w:ind w:left="0" w:right="848"/>
              <w:rPr>
                <w:rFonts w:ascii="Verdana" w:hAnsi="Verdana" w:cstheme="minorHAnsi"/>
                <w:sz w:val="18"/>
                <w:szCs w:val="18"/>
                <w:lang w:val="nl-NL"/>
              </w:rPr>
            </w:pPr>
          </w:p>
        </w:tc>
      </w:tr>
      <w:tr w:rsidR="000B37A0" w:rsidRPr="00911F5C" w14:paraId="006474BD" w14:textId="77777777" w:rsidTr="000B37A0">
        <w:tc>
          <w:tcPr>
            <w:tcW w:w="1521" w:type="dxa"/>
          </w:tcPr>
          <w:p w14:paraId="31FF80A2" w14:textId="1E8202AE" w:rsidR="000B37A0" w:rsidRPr="00911F5C" w:rsidRDefault="000B37A0"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U</w:t>
            </w:r>
            <w:r w:rsidR="006D71FC">
              <w:rPr>
                <w:rFonts w:ascii="Verdana" w:hAnsi="Verdana" w:cstheme="minorHAnsi"/>
                <w:sz w:val="18"/>
                <w:szCs w:val="18"/>
                <w:lang w:val="nl-NL"/>
              </w:rPr>
              <w:t>K11</w:t>
            </w:r>
          </w:p>
        </w:tc>
        <w:tc>
          <w:tcPr>
            <w:tcW w:w="2873" w:type="dxa"/>
            <w:gridSpan w:val="2"/>
          </w:tcPr>
          <w:p w14:paraId="31F68245" w14:textId="77777777" w:rsidR="000B37A0" w:rsidRPr="00911F5C" w:rsidRDefault="000B37A0"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Kosten</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voor</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jeugdige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en/of</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het</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systeem</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van de</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jeugdige</w:t>
            </w:r>
          </w:p>
        </w:tc>
        <w:tc>
          <w:tcPr>
            <w:tcW w:w="5245" w:type="dxa"/>
          </w:tcPr>
          <w:p w14:paraId="58F06C7A" w14:textId="4F079B55" w:rsidR="000B37A0" w:rsidRPr="00911F5C" w:rsidRDefault="000B37A0"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 xml:space="preserve">Opdrachtnemer zet de vereiste </w:t>
            </w:r>
            <w:r w:rsidR="006D71FC">
              <w:rPr>
                <w:rFonts w:ascii="Verdana" w:hAnsi="Verdana" w:cstheme="minorHAnsi"/>
                <w:sz w:val="18"/>
                <w:szCs w:val="18"/>
                <w:lang w:val="nl-NL"/>
              </w:rPr>
              <w:t xml:space="preserve">Forensische </w:t>
            </w:r>
            <w:r w:rsidRPr="00911F5C">
              <w:rPr>
                <w:rFonts w:ascii="Verdana" w:hAnsi="Verdana" w:cstheme="minorHAnsi"/>
                <w:sz w:val="18"/>
                <w:szCs w:val="18"/>
                <w:lang w:val="nl-NL"/>
              </w:rPr>
              <w:t>jeugdhulp in zonder enige (aanvullende)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betaling</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door</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jeugdige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en/of</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het</w:t>
            </w:r>
            <w:r w:rsidRPr="00911F5C">
              <w:rPr>
                <w:rFonts w:ascii="Verdana" w:hAnsi="Verdana" w:cstheme="minorHAnsi"/>
                <w:spacing w:val="-1"/>
                <w:sz w:val="18"/>
                <w:szCs w:val="18"/>
                <w:lang w:val="nl-NL"/>
              </w:rPr>
              <w:t xml:space="preserve"> </w:t>
            </w:r>
            <w:r w:rsidR="006D71FC">
              <w:rPr>
                <w:rFonts w:ascii="Verdana" w:hAnsi="Verdana" w:cstheme="minorHAnsi"/>
                <w:sz w:val="18"/>
                <w:szCs w:val="18"/>
                <w:lang w:val="nl-NL"/>
              </w:rPr>
              <w:t>netwerk</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van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jeugdige.</w:t>
            </w:r>
            <w:r w:rsidRPr="00911F5C">
              <w:rPr>
                <w:rFonts w:ascii="Verdana" w:hAnsi="Verdana" w:cstheme="minorHAnsi"/>
                <w:spacing w:val="-3"/>
                <w:sz w:val="18"/>
                <w:szCs w:val="18"/>
                <w:lang w:val="nl-NL"/>
              </w:rPr>
              <w:t xml:space="preserve"> </w:t>
            </w:r>
            <w:r w:rsidR="006D71FC">
              <w:rPr>
                <w:rFonts w:ascii="Verdana" w:hAnsi="Verdana" w:cstheme="minorHAnsi"/>
                <w:spacing w:val="-3"/>
                <w:sz w:val="18"/>
                <w:szCs w:val="18"/>
                <w:lang w:val="nl-NL"/>
              </w:rPr>
              <w:t>Het vragen om bijbetaling is uitdrukkelijk niet toegestaan.</w:t>
            </w:r>
          </w:p>
          <w:p w14:paraId="1A7E753D" w14:textId="77777777" w:rsidR="000B37A0" w:rsidRPr="00911F5C" w:rsidRDefault="000B37A0" w:rsidP="00E0093D">
            <w:pPr>
              <w:spacing w:after="200"/>
              <w:contextualSpacing/>
              <w:rPr>
                <w:rFonts w:ascii="Verdana" w:hAnsi="Verdana" w:cstheme="minorHAnsi"/>
                <w:sz w:val="18"/>
                <w:szCs w:val="18"/>
                <w:lang w:val="nl-NL"/>
              </w:rPr>
            </w:pPr>
          </w:p>
        </w:tc>
      </w:tr>
      <w:tr w:rsidR="00BD548E" w:rsidRPr="00BD548E" w14:paraId="43B684DB" w14:textId="77777777" w:rsidTr="000B37A0">
        <w:tc>
          <w:tcPr>
            <w:tcW w:w="1521" w:type="dxa"/>
          </w:tcPr>
          <w:p w14:paraId="0A87EFB0" w14:textId="7C3F0158" w:rsidR="00BD548E" w:rsidRPr="006D71FC" w:rsidRDefault="00BD548E" w:rsidP="00E0093D">
            <w:pPr>
              <w:spacing w:after="200"/>
              <w:contextualSpacing/>
              <w:rPr>
                <w:rFonts w:ascii="Verdana" w:hAnsi="Verdana" w:cstheme="minorHAnsi"/>
                <w:sz w:val="18"/>
                <w:szCs w:val="18"/>
              </w:rPr>
            </w:pPr>
            <w:r w:rsidRPr="006D71FC">
              <w:rPr>
                <w:rFonts w:ascii="Verdana" w:hAnsi="Verdana" w:cstheme="minorHAnsi"/>
                <w:sz w:val="18"/>
                <w:szCs w:val="18"/>
              </w:rPr>
              <w:t>UK1</w:t>
            </w:r>
            <w:r w:rsidR="009011B1">
              <w:rPr>
                <w:rFonts w:ascii="Verdana" w:hAnsi="Verdana" w:cstheme="minorHAnsi"/>
                <w:sz w:val="18"/>
                <w:szCs w:val="18"/>
              </w:rPr>
              <w:t>2</w:t>
            </w:r>
          </w:p>
        </w:tc>
        <w:tc>
          <w:tcPr>
            <w:tcW w:w="2873" w:type="dxa"/>
            <w:gridSpan w:val="2"/>
          </w:tcPr>
          <w:p w14:paraId="1C02F39A" w14:textId="448BBF2F" w:rsidR="00BD548E" w:rsidRPr="006D71FC" w:rsidRDefault="00BD548E" w:rsidP="00E0093D">
            <w:pPr>
              <w:spacing w:after="200"/>
              <w:contextualSpacing/>
              <w:rPr>
                <w:rFonts w:ascii="Verdana" w:hAnsi="Verdana" w:cstheme="minorHAnsi"/>
                <w:sz w:val="18"/>
                <w:szCs w:val="18"/>
              </w:rPr>
            </w:pPr>
            <w:r w:rsidRPr="006D71FC">
              <w:rPr>
                <w:rFonts w:ascii="Verdana" w:hAnsi="Verdana" w:cstheme="minorHAnsi"/>
                <w:sz w:val="18"/>
                <w:szCs w:val="18"/>
              </w:rPr>
              <w:t>JIJ-Kader</w:t>
            </w:r>
          </w:p>
        </w:tc>
        <w:tc>
          <w:tcPr>
            <w:tcW w:w="5245" w:type="dxa"/>
          </w:tcPr>
          <w:p w14:paraId="38482B6B" w14:textId="5654D4EF" w:rsidR="00BD548E" w:rsidRPr="006D71FC" w:rsidRDefault="00970F8F" w:rsidP="00E0093D">
            <w:pPr>
              <w:spacing w:after="200"/>
              <w:contextualSpacing/>
              <w:rPr>
                <w:rFonts w:ascii="Verdana" w:hAnsi="Verdana" w:cstheme="minorHAnsi"/>
                <w:sz w:val="18"/>
                <w:szCs w:val="18"/>
                <w:lang w:val="nl-NL"/>
              </w:rPr>
            </w:pPr>
            <w:r w:rsidRPr="006D71FC">
              <w:rPr>
                <w:rFonts w:ascii="Verdana" w:hAnsi="Verdana" w:cstheme="minorHAnsi"/>
                <w:sz w:val="18"/>
                <w:szCs w:val="18"/>
                <w:lang w:val="nl-NL"/>
              </w:rPr>
              <w:t>Opdrachtnemer voldoet aan het JIJ-kader van de Inspectie Gezondheidszorg en Jeugd.</w:t>
            </w:r>
          </w:p>
        </w:tc>
      </w:tr>
      <w:tr w:rsidR="00BD548E" w:rsidRPr="00BD548E" w14:paraId="0E0E0EB7" w14:textId="77777777" w:rsidTr="000B37A0">
        <w:tc>
          <w:tcPr>
            <w:tcW w:w="1521" w:type="dxa"/>
          </w:tcPr>
          <w:p w14:paraId="18EF8E11" w14:textId="66EBFEFA" w:rsidR="00BD548E" w:rsidRPr="006D71FC" w:rsidRDefault="00BD548E" w:rsidP="00E0093D">
            <w:pPr>
              <w:spacing w:after="200"/>
              <w:contextualSpacing/>
              <w:rPr>
                <w:rFonts w:ascii="Verdana" w:hAnsi="Verdana" w:cstheme="minorHAnsi"/>
                <w:sz w:val="18"/>
                <w:szCs w:val="18"/>
              </w:rPr>
            </w:pPr>
            <w:r w:rsidRPr="006D71FC">
              <w:rPr>
                <w:rFonts w:ascii="Verdana" w:hAnsi="Verdana" w:cstheme="minorHAnsi"/>
                <w:sz w:val="18"/>
                <w:szCs w:val="18"/>
              </w:rPr>
              <w:lastRenderedPageBreak/>
              <w:t>UK1</w:t>
            </w:r>
            <w:r w:rsidR="009011B1">
              <w:rPr>
                <w:rFonts w:ascii="Verdana" w:hAnsi="Verdana" w:cstheme="minorHAnsi"/>
                <w:sz w:val="18"/>
                <w:szCs w:val="18"/>
              </w:rPr>
              <w:t>3</w:t>
            </w:r>
          </w:p>
        </w:tc>
        <w:tc>
          <w:tcPr>
            <w:tcW w:w="2873" w:type="dxa"/>
            <w:gridSpan w:val="2"/>
          </w:tcPr>
          <w:p w14:paraId="3929CE4F" w14:textId="315E3FD8" w:rsidR="00BD548E" w:rsidRPr="006D71FC" w:rsidRDefault="00BD548E" w:rsidP="00E0093D">
            <w:pPr>
              <w:spacing w:after="200"/>
              <w:contextualSpacing/>
              <w:rPr>
                <w:rFonts w:ascii="Verdana" w:hAnsi="Verdana" w:cstheme="minorHAnsi"/>
                <w:sz w:val="18"/>
                <w:szCs w:val="18"/>
              </w:rPr>
            </w:pPr>
            <w:r w:rsidRPr="006D71FC">
              <w:rPr>
                <w:rFonts w:ascii="Verdana" w:hAnsi="Verdana" w:cstheme="minorHAnsi"/>
                <w:sz w:val="18"/>
                <w:szCs w:val="18"/>
              </w:rPr>
              <w:t>Governancecode Zorg 2022</w:t>
            </w:r>
          </w:p>
        </w:tc>
        <w:tc>
          <w:tcPr>
            <w:tcW w:w="5245" w:type="dxa"/>
          </w:tcPr>
          <w:p w14:paraId="13DC8604" w14:textId="38D9A57B" w:rsidR="00BD548E" w:rsidRPr="006D71FC" w:rsidRDefault="00970F8F" w:rsidP="00E0093D">
            <w:pPr>
              <w:spacing w:after="200"/>
              <w:contextualSpacing/>
              <w:rPr>
                <w:rFonts w:ascii="Verdana" w:hAnsi="Verdana" w:cstheme="minorHAnsi"/>
                <w:sz w:val="18"/>
                <w:szCs w:val="18"/>
                <w:lang w:val="nl-NL"/>
              </w:rPr>
            </w:pPr>
            <w:r w:rsidRPr="006D71FC">
              <w:rPr>
                <w:rFonts w:ascii="Verdana" w:hAnsi="Verdana" w:cstheme="minorHAnsi"/>
                <w:sz w:val="18"/>
                <w:szCs w:val="18"/>
                <w:lang w:val="nl-NL"/>
              </w:rPr>
              <w:t>Opdrachtnemer handelt in overeenstemming met de Governancecode Zorg 2022.</w:t>
            </w:r>
          </w:p>
        </w:tc>
      </w:tr>
      <w:tr w:rsidR="00E0139E" w:rsidRPr="00BD548E" w14:paraId="61089145" w14:textId="77777777" w:rsidTr="000B37A0">
        <w:tc>
          <w:tcPr>
            <w:tcW w:w="1521" w:type="dxa"/>
          </w:tcPr>
          <w:p w14:paraId="58F8AFE0" w14:textId="4E39B087" w:rsidR="00E0139E" w:rsidRPr="00E0139E" w:rsidRDefault="00E0139E" w:rsidP="00E0093D">
            <w:pPr>
              <w:spacing w:after="200"/>
              <w:contextualSpacing/>
              <w:rPr>
                <w:rFonts w:ascii="Verdana" w:hAnsi="Verdana" w:cstheme="minorHAnsi"/>
                <w:sz w:val="18"/>
                <w:szCs w:val="18"/>
              </w:rPr>
            </w:pPr>
            <w:r w:rsidRPr="00E0139E">
              <w:rPr>
                <w:rFonts w:ascii="Verdana" w:hAnsi="Verdana" w:cstheme="minorHAnsi"/>
                <w:sz w:val="18"/>
                <w:szCs w:val="18"/>
              </w:rPr>
              <w:t>UK14</w:t>
            </w:r>
          </w:p>
        </w:tc>
        <w:tc>
          <w:tcPr>
            <w:tcW w:w="2873" w:type="dxa"/>
            <w:gridSpan w:val="2"/>
          </w:tcPr>
          <w:p w14:paraId="5780155E" w14:textId="4B5C4E6E" w:rsidR="00E0139E" w:rsidRPr="00E0139E" w:rsidRDefault="00E0139E" w:rsidP="00E0093D">
            <w:pPr>
              <w:spacing w:after="200"/>
              <w:contextualSpacing/>
              <w:rPr>
                <w:rFonts w:ascii="Verdana" w:hAnsi="Verdana" w:cstheme="minorHAnsi"/>
                <w:sz w:val="18"/>
                <w:szCs w:val="18"/>
              </w:rPr>
            </w:pPr>
            <w:r w:rsidRPr="00E0139E">
              <w:rPr>
                <w:rFonts w:ascii="Verdana" w:hAnsi="Verdana" w:cstheme="minorHAnsi"/>
                <w:sz w:val="18"/>
                <w:szCs w:val="18"/>
              </w:rPr>
              <w:t>Wet normering topinkomens</w:t>
            </w:r>
          </w:p>
        </w:tc>
        <w:tc>
          <w:tcPr>
            <w:tcW w:w="5245" w:type="dxa"/>
          </w:tcPr>
          <w:p w14:paraId="67C08DB0" w14:textId="4CA6336B" w:rsidR="00E0139E" w:rsidRPr="00E0139E" w:rsidRDefault="00E0139E" w:rsidP="00E0093D">
            <w:pPr>
              <w:spacing w:after="200"/>
              <w:contextualSpacing/>
              <w:rPr>
                <w:rFonts w:ascii="Verdana" w:hAnsi="Verdana" w:cstheme="minorHAnsi"/>
                <w:sz w:val="18"/>
                <w:szCs w:val="18"/>
                <w:lang w:val="nl-NL"/>
              </w:rPr>
            </w:pPr>
            <w:r w:rsidRPr="00E0139E">
              <w:rPr>
                <w:rFonts w:ascii="Verdana" w:hAnsi="Verdana" w:cstheme="minorHAnsi"/>
                <w:sz w:val="18"/>
                <w:szCs w:val="18"/>
                <w:lang w:val="nl-NL"/>
              </w:rPr>
              <w:t>Opdrachtnemer handelt in overeenstemming met de Wet normering topinkomens.</w:t>
            </w:r>
          </w:p>
        </w:tc>
      </w:tr>
      <w:tr w:rsidR="004C1924" w:rsidRPr="00911F5C" w14:paraId="4E77533F" w14:textId="77777777" w:rsidTr="00E0093D">
        <w:tc>
          <w:tcPr>
            <w:tcW w:w="9639" w:type="dxa"/>
            <w:gridSpan w:val="4"/>
          </w:tcPr>
          <w:p w14:paraId="2190B0DE" w14:textId="3250777C" w:rsidR="004C1924" w:rsidRPr="00911F5C" w:rsidRDefault="004C1924" w:rsidP="004C1924">
            <w:pPr>
              <w:pStyle w:val="Kop1"/>
              <w:numPr>
                <w:ilvl w:val="1"/>
                <w:numId w:val="42"/>
              </w:numPr>
              <w:rPr>
                <w:rFonts w:ascii="Verdana" w:eastAsia="Times New Roman" w:hAnsi="Verdana"/>
                <w:color w:val="auto"/>
                <w:sz w:val="24"/>
                <w:szCs w:val="24"/>
                <w:lang w:val="nl-NL"/>
              </w:rPr>
            </w:pPr>
            <w:bookmarkStart w:id="9" w:name="_Toc129160954"/>
            <w:r w:rsidRPr="00911F5C">
              <w:rPr>
                <w:rFonts w:ascii="Verdana" w:eastAsia="Times New Roman" w:hAnsi="Verdana"/>
                <w:color w:val="auto"/>
                <w:sz w:val="24"/>
                <w:szCs w:val="24"/>
                <w:lang w:val="nl-NL"/>
              </w:rPr>
              <w:t>Eisen aan</w:t>
            </w:r>
            <w:r>
              <w:rPr>
                <w:rFonts w:ascii="Verdana" w:eastAsia="Times New Roman" w:hAnsi="Verdana"/>
                <w:color w:val="auto"/>
                <w:sz w:val="24"/>
                <w:szCs w:val="24"/>
                <w:lang w:val="nl-NL"/>
              </w:rPr>
              <w:t xml:space="preserve"> verwijzing, intake, beschikking</w:t>
            </w:r>
            <w:bookmarkEnd w:id="9"/>
          </w:p>
          <w:p w14:paraId="46DE051F" w14:textId="77777777" w:rsidR="004C1924" w:rsidRPr="00911F5C" w:rsidRDefault="004C1924" w:rsidP="00E0093D">
            <w:pPr>
              <w:spacing w:after="200"/>
              <w:contextualSpacing/>
              <w:rPr>
                <w:rFonts w:ascii="Verdana" w:eastAsiaTheme="minorEastAsia" w:hAnsi="Verdana" w:cstheme="minorHAnsi"/>
                <w:b/>
                <w:bCs/>
                <w:sz w:val="18"/>
                <w:szCs w:val="18"/>
                <w:lang w:val="nl-NL"/>
              </w:rPr>
            </w:pPr>
          </w:p>
        </w:tc>
      </w:tr>
      <w:tr w:rsidR="00331845" w:rsidRPr="00911F5C" w14:paraId="1E272F9C" w14:textId="77777777" w:rsidTr="00E0093D">
        <w:tc>
          <w:tcPr>
            <w:tcW w:w="1521" w:type="dxa"/>
          </w:tcPr>
          <w:p w14:paraId="6AE0A4FC" w14:textId="016A5A88" w:rsidR="00331845" w:rsidRPr="00911F5C" w:rsidRDefault="00331845" w:rsidP="00E0093D">
            <w:pPr>
              <w:spacing w:after="200"/>
              <w:contextualSpacing/>
              <w:rPr>
                <w:rFonts w:ascii="Verdana" w:eastAsiaTheme="minorEastAsia" w:hAnsi="Verdana" w:cstheme="minorHAnsi"/>
                <w:sz w:val="18"/>
                <w:szCs w:val="18"/>
                <w:lang w:val="nl-NL"/>
              </w:rPr>
            </w:pPr>
            <w:r w:rsidRPr="00911F5C">
              <w:rPr>
                <w:rFonts w:ascii="Verdana" w:hAnsi="Verdana" w:cstheme="minorHAnsi"/>
                <w:sz w:val="18"/>
                <w:szCs w:val="18"/>
                <w:lang w:val="nl-NL"/>
              </w:rPr>
              <w:t>U</w:t>
            </w:r>
            <w:r w:rsidR="00101729">
              <w:rPr>
                <w:rFonts w:ascii="Verdana" w:hAnsi="Verdana" w:cstheme="minorHAnsi"/>
                <w:sz w:val="18"/>
                <w:szCs w:val="18"/>
                <w:lang w:val="nl-NL"/>
              </w:rPr>
              <w:t>V1</w:t>
            </w:r>
          </w:p>
        </w:tc>
        <w:tc>
          <w:tcPr>
            <w:tcW w:w="2854" w:type="dxa"/>
          </w:tcPr>
          <w:p w14:paraId="4726423F" w14:textId="0C70C5EE" w:rsidR="00331845" w:rsidRPr="00911F5C" w:rsidRDefault="00331845"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Verwijzing</w:t>
            </w:r>
          </w:p>
        </w:tc>
        <w:tc>
          <w:tcPr>
            <w:tcW w:w="5264" w:type="dxa"/>
            <w:gridSpan w:val="2"/>
          </w:tcPr>
          <w:p w14:paraId="4F2D0828" w14:textId="4B87459A" w:rsidR="00331845" w:rsidRPr="00911F5C" w:rsidRDefault="00331845" w:rsidP="00E0093D">
            <w:pPr>
              <w:jc w:val="both"/>
              <w:rPr>
                <w:rFonts w:ascii="Verdana" w:eastAsia="Yu Mincho" w:hAnsi="Verdana" w:cstheme="minorHAnsi"/>
                <w:sz w:val="18"/>
                <w:szCs w:val="18"/>
                <w:lang w:val="nl-NL"/>
              </w:rPr>
            </w:pPr>
            <w:r w:rsidRPr="00911F5C">
              <w:rPr>
                <w:rFonts w:ascii="Verdana" w:eastAsia="Yu Mincho" w:hAnsi="Verdana" w:cstheme="minorHAnsi"/>
                <w:sz w:val="18"/>
                <w:szCs w:val="18"/>
                <w:lang w:val="nl-NL"/>
              </w:rPr>
              <w:t>De inhoud van de Verwijzing is beknopt en geeft een onderbouwing van de Wettelijke verwijzer</w:t>
            </w:r>
            <w:r w:rsidR="00F61EEA">
              <w:rPr>
                <w:rFonts w:ascii="Verdana" w:eastAsia="Yu Mincho" w:hAnsi="Verdana" w:cstheme="minorHAnsi"/>
                <w:sz w:val="18"/>
                <w:szCs w:val="18"/>
                <w:lang w:val="nl-NL"/>
              </w:rPr>
              <w:t xml:space="preserve"> waarom de inzet van Foren</w:t>
            </w:r>
            <w:r w:rsidR="0064641A">
              <w:rPr>
                <w:rFonts w:ascii="Verdana" w:eastAsia="Yu Mincho" w:hAnsi="Verdana" w:cstheme="minorHAnsi"/>
                <w:sz w:val="18"/>
                <w:szCs w:val="18"/>
                <w:lang w:val="nl-NL"/>
              </w:rPr>
              <w:t>s</w:t>
            </w:r>
            <w:r w:rsidR="00F61EEA">
              <w:rPr>
                <w:rFonts w:ascii="Verdana" w:eastAsia="Yu Mincho" w:hAnsi="Verdana" w:cstheme="minorHAnsi"/>
                <w:sz w:val="18"/>
                <w:szCs w:val="18"/>
                <w:lang w:val="nl-NL"/>
              </w:rPr>
              <w:t xml:space="preserve">ische </w:t>
            </w:r>
            <w:r w:rsidR="0064641A">
              <w:rPr>
                <w:rFonts w:ascii="Verdana" w:eastAsia="Yu Mincho" w:hAnsi="Verdana" w:cstheme="minorHAnsi"/>
                <w:sz w:val="18"/>
                <w:szCs w:val="18"/>
                <w:lang w:val="nl-NL"/>
              </w:rPr>
              <w:t>jeugdhulp</w:t>
            </w:r>
            <w:r w:rsidR="00F61EEA">
              <w:rPr>
                <w:rFonts w:ascii="Verdana" w:eastAsia="Yu Mincho" w:hAnsi="Verdana" w:cstheme="minorHAnsi"/>
                <w:sz w:val="18"/>
                <w:szCs w:val="18"/>
                <w:lang w:val="nl-NL"/>
              </w:rPr>
              <w:t xml:space="preserve"> aan een Jeugdige nodig is</w:t>
            </w:r>
            <w:r w:rsidRPr="00911F5C">
              <w:rPr>
                <w:rFonts w:ascii="Verdana" w:eastAsia="Yu Mincho" w:hAnsi="Verdana" w:cstheme="minorHAnsi"/>
                <w:sz w:val="18"/>
                <w:szCs w:val="18"/>
                <w:lang w:val="nl-NL"/>
              </w:rPr>
              <w:t xml:space="preserve">. </w:t>
            </w:r>
          </w:p>
          <w:p w14:paraId="0D9EBF8D" w14:textId="77777777" w:rsidR="00331845" w:rsidRPr="00911F5C" w:rsidRDefault="00331845" w:rsidP="00E0093D">
            <w:pPr>
              <w:pStyle w:val="TableParagraph"/>
              <w:spacing w:before="1"/>
              <w:ind w:left="0" w:right="699"/>
              <w:rPr>
                <w:rFonts w:ascii="Verdana" w:hAnsi="Verdana" w:cstheme="minorHAnsi"/>
                <w:sz w:val="18"/>
                <w:szCs w:val="18"/>
                <w:lang w:val="nl-NL"/>
              </w:rPr>
            </w:pPr>
          </w:p>
        </w:tc>
      </w:tr>
      <w:tr w:rsidR="00331845" w:rsidRPr="00911F5C" w14:paraId="5817BFE6" w14:textId="77777777" w:rsidTr="00E0093D">
        <w:tc>
          <w:tcPr>
            <w:tcW w:w="1521" w:type="dxa"/>
          </w:tcPr>
          <w:p w14:paraId="605A2DAA" w14:textId="75267F83" w:rsidR="00331845" w:rsidRPr="00911F5C" w:rsidRDefault="00331845" w:rsidP="00E0093D">
            <w:pPr>
              <w:spacing w:after="200"/>
              <w:contextualSpacing/>
              <w:rPr>
                <w:rFonts w:ascii="Verdana" w:eastAsiaTheme="minorEastAsia" w:hAnsi="Verdana" w:cstheme="minorHAnsi"/>
                <w:sz w:val="18"/>
                <w:szCs w:val="18"/>
                <w:lang w:val="nl-NL"/>
              </w:rPr>
            </w:pPr>
            <w:r w:rsidRPr="00911F5C">
              <w:rPr>
                <w:rFonts w:ascii="Verdana" w:eastAsiaTheme="minorEastAsia" w:hAnsi="Verdana" w:cstheme="minorHAnsi"/>
                <w:sz w:val="18"/>
                <w:szCs w:val="18"/>
                <w:lang w:val="nl-NL"/>
              </w:rPr>
              <w:t>U</w:t>
            </w:r>
            <w:r w:rsidR="00101729">
              <w:rPr>
                <w:rFonts w:ascii="Verdana" w:eastAsiaTheme="minorEastAsia" w:hAnsi="Verdana" w:cstheme="minorHAnsi"/>
                <w:sz w:val="18"/>
                <w:szCs w:val="18"/>
                <w:lang w:val="nl-NL"/>
              </w:rPr>
              <w:t>V2</w:t>
            </w:r>
          </w:p>
        </w:tc>
        <w:tc>
          <w:tcPr>
            <w:tcW w:w="2854" w:type="dxa"/>
          </w:tcPr>
          <w:p w14:paraId="7E96C339" w14:textId="77777777" w:rsidR="00331845" w:rsidRPr="00911F5C" w:rsidRDefault="00331845" w:rsidP="00E0093D">
            <w:pPr>
              <w:spacing w:after="200"/>
              <w:contextualSpacing/>
              <w:rPr>
                <w:rFonts w:ascii="Verdana" w:eastAsiaTheme="minorEastAsia" w:hAnsi="Verdana" w:cstheme="minorHAnsi"/>
                <w:sz w:val="18"/>
                <w:szCs w:val="18"/>
                <w:lang w:val="nl-NL"/>
              </w:rPr>
            </w:pPr>
            <w:r w:rsidRPr="00911F5C">
              <w:rPr>
                <w:rFonts w:ascii="Verdana" w:eastAsiaTheme="minorEastAsia" w:hAnsi="Verdana" w:cstheme="minorHAnsi"/>
                <w:sz w:val="18"/>
                <w:szCs w:val="18"/>
                <w:lang w:val="nl-NL"/>
              </w:rPr>
              <w:t>Intake</w:t>
            </w:r>
          </w:p>
        </w:tc>
        <w:tc>
          <w:tcPr>
            <w:tcW w:w="5264" w:type="dxa"/>
            <w:gridSpan w:val="2"/>
          </w:tcPr>
          <w:p w14:paraId="78CC5432" w14:textId="4ABB1140" w:rsidR="00331845" w:rsidRPr="00911F5C" w:rsidRDefault="00331845"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Naar aanleiding van de Verwijzing nodigt de Jeugdhulpaanbieder de Jeugdige (en/of zijn of haar ouders) uit voor een</w:t>
            </w:r>
            <w:r w:rsidR="00F61EEA">
              <w:rPr>
                <w:rFonts w:ascii="Verdana" w:hAnsi="Verdana" w:cstheme="minorHAnsi"/>
                <w:sz w:val="18"/>
                <w:szCs w:val="18"/>
                <w:lang w:val="nl-NL"/>
              </w:rPr>
              <w:t xml:space="preserve"> intake</w:t>
            </w:r>
            <w:r w:rsidRPr="00911F5C">
              <w:rPr>
                <w:rFonts w:ascii="Verdana" w:hAnsi="Verdana" w:cstheme="minorHAnsi"/>
                <w:sz w:val="18"/>
                <w:szCs w:val="18"/>
                <w:lang w:val="nl-NL"/>
              </w:rPr>
              <w:t xml:space="preserve">, alwaar – waar nodig - een anamnese wordt afgenomen en een Hulpverleningsplan wordt opgesteld. </w:t>
            </w:r>
          </w:p>
          <w:p w14:paraId="51C6F0FB" w14:textId="77777777" w:rsidR="00331845" w:rsidRPr="00911F5C" w:rsidRDefault="00331845" w:rsidP="00E0093D">
            <w:pPr>
              <w:spacing w:after="200"/>
              <w:contextualSpacing/>
              <w:rPr>
                <w:rFonts w:ascii="Verdana" w:hAnsi="Verdana" w:cstheme="minorHAnsi"/>
                <w:sz w:val="18"/>
                <w:szCs w:val="18"/>
                <w:lang w:val="nl-NL"/>
              </w:rPr>
            </w:pPr>
          </w:p>
        </w:tc>
      </w:tr>
      <w:tr w:rsidR="00331845" w:rsidRPr="00911F5C" w14:paraId="2ADE6B1D" w14:textId="77777777" w:rsidTr="00E0093D">
        <w:tc>
          <w:tcPr>
            <w:tcW w:w="1521" w:type="dxa"/>
          </w:tcPr>
          <w:p w14:paraId="35817249" w14:textId="33FED646" w:rsidR="00331845" w:rsidRPr="00911F5C" w:rsidRDefault="00331845" w:rsidP="00E0093D">
            <w:pPr>
              <w:spacing w:after="200"/>
              <w:contextualSpacing/>
              <w:rPr>
                <w:rFonts w:ascii="Verdana" w:eastAsiaTheme="minorEastAsia" w:hAnsi="Verdana" w:cstheme="minorHAnsi"/>
                <w:sz w:val="18"/>
                <w:szCs w:val="18"/>
                <w:lang w:val="nl-NL"/>
              </w:rPr>
            </w:pPr>
            <w:r w:rsidRPr="00911F5C">
              <w:rPr>
                <w:rFonts w:ascii="Verdana" w:eastAsiaTheme="minorEastAsia" w:hAnsi="Verdana" w:cstheme="minorHAnsi"/>
                <w:sz w:val="18"/>
                <w:szCs w:val="18"/>
                <w:lang w:val="nl-NL"/>
              </w:rPr>
              <w:t>U</w:t>
            </w:r>
            <w:r w:rsidR="00101729">
              <w:rPr>
                <w:rFonts w:ascii="Verdana" w:eastAsiaTheme="minorEastAsia" w:hAnsi="Verdana" w:cstheme="minorHAnsi"/>
                <w:sz w:val="18"/>
                <w:szCs w:val="18"/>
                <w:lang w:val="nl-NL"/>
              </w:rPr>
              <w:t>V3</w:t>
            </w:r>
          </w:p>
        </w:tc>
        <w:tc>
          <w:tcPr>
            <w:tcW w:w="2854" w:type="dxa"/>
          </w:tcPr>
          <w:p w14:paraId="420A3209" w14:textId="1219FBD8" w:rsidR="00331845" w:rsidRPr="00911F5C" w:rsidRDefault="00D6789A" w:rsidP="00E0093D">
            <w:pPr>
              <w:spacing w:after="200"/>
              <w:contextualSpacing/>
              <w:rPr>
                <w:rFonts w:ascii="Verdana" w:eastAsiaTheme="minorEastAsia" w:hAnsi="Verdana" w:cstheme="minorHAnsi"/>
                <w:sz w:val="18"/>
                <w:szCs w:val="18"/>
                <w:lang w:val="nl-NL"/>
              </w:rPr>
            </w:pPr>
            <w:r>
              <w:rPr>
                <w:rFonts w:ascii="Verdana" w:eastAsiaTheme="minorEastAsia" w:hAnsi="Verdana" w:cstheme="minorHAnsi"/>
                <w:sz w:val="18"/>
                <w:szCs w:val="18"/>
                <w:lang w:val="nl-NL"/>
              </w:rPr>
              <w:t>Hulpverleningsplan en het Berichtenverkeer</w:t>
            </w:r>
          </w:p>
          <w:p w14:paraId="1C2E631B" w14:textId="77777777" w:rsidR="00331845" w:rsidRPr="00911F5C" w:rsidRDefault="00331845" w:rsidP="00E0093D">
            <w:pPr>
              <w:spacing w:after="200"/>
              <w:contextualSpacing/>
              <w:rPr>
                <w:rFonts w:ascii="Verdana" w:eastAsiaTheme="minorEastAsia" w:hAnsi="Verdana" w:cstheme="minorHAnsi"/>
                <w:sz w:val="18"/>
                <w:szCs w:val="18"/>
                <w:lang w:val="nl-NL"/>
              </w:rPr>
            </w:pPr>
          </w:p>
        </w:tc>
        <w:tc>
          <w:tcPr>
            <w:tcW w:w="5264" w:type="dxa"/>
            <w:gridSpan w:val="2"/>
          </w:tcPr>
          <w:p w14:paraId="3A9CC280" w14:textId="0591AFC7" w:rsidR="00331845" w:rsidRPr="00911F5C" w:rsidRDefault="00331845"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Het Hulpverleningsplan wordt een keer per drie maanden met de Jeugdige en/of het gezin geëvalueerd, tenzij gemotiveerd van deze termijn wordt afgeweken. Een eventuele afwijking wordt vastgelegd in het Hulpverleningsplan.</w:t>
            </w:r>
            <w:r w:rsidRPr="00911F5C">
              <w:rPr>
                <w:rFonts w:ascii="Verdana" w:hAnsi="Verdana" w:cstheme="minorHAnsi"/>
                <w:sz w:val="18"/>
                <w:szCs w:val="18"/>
                <w:lang w:val="nl-NL"/>
              </w:rPr>
              <w:br/>
            </w:r>
          </w:p>
        </w:tc>
      </w:tr>
      <w:tr w:rsidR="00331845" w:rsidRPr="00911F5C" w14:paraId="775F7E8C" w14:textId="77777777" w:rsidTr="00E0093D">
        <w:tc>
          <w:tcPr>
            <w:tcW w:w="1521" w:type="dxa"/>
          </w:tcPr>
          <w:p w14:paraId="31BFFD5F" w14:textId="157E03E4" w:rsidR="00331845" w:rsidRPr="00911F5C" w:rsidRDefault="00331845" w:rsidP="00E0093D">
            <w:pPr>
              <w:spacing w:after="200"/>
              <w:contextualSpacing/>
              <w:rPr>
                <w:rFonts w:ascii="Verdana" w:eastAsiaTheme="minorEastAsia" w:hAnsi="Verdana" w:cstheme="minorHAnsi"/>
                <w:sz w:val="18"/>
                <w:szCs w:val="18"/>
                <w:lang w:val="nl-NL"/>
              </w:rPr>
            </w:pPr>
          </w:p>
        </w:tc>
        <w:tc>
          <w:tcPr>
            <w:tcW w:w="2854" w:type="dxa"/>
          </w:tcPr>
          <w:p w14:paraId="2D67E414" w14:textId="77777777" w:rsidR="00331845" w:rsidRPr="00911F5C" w:rsidRDefault="00331845" w:rsidP="00E0093D">
            <w:pPr>
              <w:spacing w:after="200"/>
              <w:contextualSpacing/>
              <w:rPr>
                <w:rFonts w:ascii="Verdana" w:eastAsiaTheme="minorEastAsia" w:hAnsi="Verdana" w:cstheme="minorHAnsi"/>
                <w:sz w:val="18"/>
                <w:szCs w:val="18"/>
                <w:lang w:val="nl-NL"/>
              </w:rPr>
            </w:pPr>
          </w:p>
        </w:tc>
        <w:tc>
          <w:tcPr>
            <w:tcW w:w="5264" w:type="dxa"/>
            <w:gridSpan w:val="2"/>
          </w:tcPr>
          <w:p w14:paraId="05A5A072" w14:textId="6C0D50F0" w:rsidR="00331845" w:rsidRPr="00911F5C" w:rsidRDefault="00546ED6" w:rsidP="00E0093D">
            <w:pPr>
              <w:pStyle w:val="TableParagraph"/>
              <w:ind w:left="0" w:right="179"/>
              <w:rPr>
                <w:rFonts w:ascii="Verdana" w:hAnsi="Verdana" w:cstheme="minorHAnsi"/>
                <w:sz w:val="18"/>
                <w:szCs w:val="18"/>
                <w:lang w:val="nl-NL"/>
              </w:rPr>
            </w:pPr>
            <w:r>
              <w:rPr>
                <w:rFonts w:ascii="Verdana" w:hAnsi="Verdana" w:cstheme="minorHAnsi"/>
                <w:sz w:val="18"/>
                <w:szCs w:val="18"/>
                <w:lang w:val="nl-NL"/>
              </w:rPr>
              <w:t>Na afronding van het Hulpverleningsplan</w:t>
            </w:r>
            <w:r w:rsidRPr="00911F5C">
              <w:rPr>
                <w:rFonts w:ascii="Verdana" w:hAnsi="Verdana" w:cstheme="minorHAnsi"/>
                <w:sz w:val="18"/>
                <w:szCs w:val="18"/>
                <w:lang w:val="nl-NL"/>
              </w:rPr>
              <w:t xml:space="preserve"> </w:t>
            </w:r>
            <w:r w:rsidR="00331845" w:rsidRPr="00911F5C">
              <w:rPr>
                <w:rFonts w:ascii="Verdana" w:hAnsi="Verdana" w:cstheme="minorHAnsi"/>
                <w:sz w:val="18"/>
                <w:szCs w:val="18"/>
                <w:lang w:val="nl-NL"/>
              </w:rPr>
              <w:t xml:space="preserve">wordt via het berichtenverkeer een proces gestart volgens het Administratieprotocol (bijlage </w:t>
            </w:r>
            <w:r w:rsidR="004E2402">
              <w:rPr>
                <w:rFonts w:ascii="Verdana" w:hAnsi="Verdana" w:cstheme="minorHAnsi"/>
                <w:sz w:val="18"/>
                <w:szCs w:val="18"/>
                <w:lang w:val="nl-NL"/>
              </w:rPr>
              <w:t>I</w:t>
            </w:r>
            <w:r w:rsidR="00331845" w:rsidRPr="00911F5C">
              <w:rPr>
                <w:rFonts w:ascii="Verdana" w:hAnsi="Verdana" w:cstheme="minorHAnsi"/>
                <w:sz w:val="18"/>
                <w:szCs w:val="18"/>
                <w:lang w:val="nl-NL"/>
              </w:rPr>
              <w:t xml:space="preserve">). De werkwijze m.b.t. dat het afgeven van een beschikking aan de Jeugdige verschilt per gemeente. </w:t>
            </w:r>
            <w:r w:rsidR="0060035F">
              <w:rPr>
                <w:rFonts w:ascii="Verdana" w:hAnsi="Verdana" w:cstheme="minorHAnsi"/>
                <w:sz w:val="18"/>
                <w:szCs w:val="18"/>
                <w:lang w:val="nl-NL"/>
              </w:rPr>
              <w:t>Aanbieder werkt conform het Administratieprotocol.</w:t>
            </w:r>
          </w:p>
          <w:p w14:paraId="3E08EC56" w14:textId="77777777" w:rsidR="00331845" w:rsidRPr="00911F5C" w:rsidRDefault="00331845" w:rsidP="00E0093D">
            <w:pPr>
              <w:spacing w:after="200"/>
              <w:contextualSpacing/>
              <w:rPr>
                <w:rFonts w:ascii="Verdana" w:hAnsi="Verdana" w:cstheme="minorHAnsi"/>
                <w:sz w:val="18"/>
                <w:szCs w:val="18"/>
                <w:lang w:val="nl-NL"/>
              </w:rPr>
            </w:pPr>
          </w:p>
        </w:tc>
      </w:tr>
      <w:tr w:rsidR="008273A1" w:rsidRPr="00911F5C" w14:paraId="3EB43648" w14:textId="77777777" w:rsidTr="00E0093D">
        <w:tc>
          <w:tcPr>
            <w:tcW w:w="9639" w:type="dxa"/>
            <w:gridSpan w:val="4"/>
          </w:tcPr>
          <w:p w14:paraId="56D5A4A2" w14:textId="77777777" w:rsidR="008273A1" w:rsidRPr="00911F5C" w:rsidRDefault="008273A1" w:rsidP="004C1924">
            <w:pPr>
              <w:pStyle w:val="Kop1"/>
              <w:numPr>
                <w:ilvl w:val="1"/>
                <w:numId w:val="42"/>
              </w:numPr>
              <w:rPr>
                <w:rFonts w:ascii="Verdana" w:eastAsia="Times New Roman" w:hAnsi="Verdana"/>
                <w:color w:val="auto"/>
                <w:sz w:val="24"/>
                <w:szCs w:val="24"/>
                <w:lang w:val="nl-NL"/>
              </w:rPr>
            </w:pPr>
            <w:bookmarkStart w:id="10" w:name="_Toc129160955"/>
            <w:r>
              <w:rPr>
                <w:rFonts w:ascii="Verdana" w:eastAsia="Times New Roman" w:hAnsi="Verdana"/>
                <w:color w:val="auto"/>
                <w:sz w:val="24"/>
                <w:szCs w:val="24"/>
                <w:lang w:val="nl-NL"/>
              </w:rPr>
              <w:t>Eisen aan de administratie en registratie</w:t>
            </w:r>
            <w:bookmarkEnd w:id="10"/>
          </w:p>
          <w:p w14:paraId="5D19B7FC" w14:textId="77777777" w:rsidR="008273A1" w:rsidRPr="00911F5C" w:rsidRDefault="008273A1" w:rsidP="00E0093D">
            <w:pPr>
              <w:spacing w:after="200"/>
              <w:contextualSpacing/>
              <w:rPr>
                <w:rFonts w:ascii="Verdana" w:eastAsia="Times New Roman" w:hAnsi="Verdana" w:cs="Calibri"/>
                <w:b/>
                <w:bCs/>
                <w:sz w:val="18"/>
                <w:szCs w:val="18"/>
                <w:lang w:val="nl-NL"/>
              </w:rPr>
            </w:pPr>
          </w:p>
        </w:tc>
      </w:tr>
      <w:tr w:rsidR="008273A1" w:rsidRPr="00911F5C" w14:paraId="1C2B3ED9" w14:textId="77777777" w:rsidTr="00E0093D">
        <w:tc>
          <w:tcPr>
            <w:tcW w:w="1521" w:type="dxa"/>
            <w:vMerge w:val="restart"/>
          </w:tcPr>
          <w:p w14:paraId="24490E71" w14:textId="77777777" w:rsidR="008273A1" w:rsidRPr="00911F5C" w:rsidRDefault="008273A1" w:rsidP="00E0093D">
            <w:pPr>
              <w:spacing w:after="200"/>
              <w:contextualSpacing/>
              <w:rPr>
                <w:rFonts w:ascii="Verdana" w:eastAsiaTheme="minorEastAsia" w:hAnsi="Verdana" w:cstheme="minorHAnsi"/>
                <w:sz w:val="18"/>
                <w:szCs w:val="18"/>
                <w:lang w:val="nl-NL"/>
              </w:rPr>
            </w:pPr>
            <w:r>
              <w:rPr>
                <w:rFonts w:ascii="Verdana" w:eastAsiaTheme="minorEastAsia" w:hAnsi="Verdana" w:cstheme="minorHAnsi"/>
                <w:sz w:val="18"/>
                <w:szCs w:val="18"/>
                <w:lang w:val="nl-NL"/>
              </w:rPr>
              <w:t>UA1</w:t>
            </w:r>
          </w:p>
        </w:tc>
        <w:tc>
          <w:tcPr>
            <w:tcW w:w="2873" w:type="dxa"/>
            <w:gridSpan w:val="2"/>
            <w:vMerge w:val="restart"/>
          </w:tcPr>
          <w:p w14:paraId="21BBB8C1" w14:textId="77777777" w:rsidR="008273A1" w:rsidRPr="00911F5C" w:rsidRDefault="008273A1" w:rsidP="00E0093D">
            <w:pPr>
              <w:spacing w:after="200"/>
              <w:contextualSpacing/>
              <w:rPr>
                <w:rFonts w:ascii="Verdana" w:eastAsiaTheme="minorEastAsia" w:hAnsi="Verdana" w:cstheme="minorHAnsi"/>
                <w:sz w:val="18"/>
                <w:szCs w:val="18"/>
                <w:lang w:val="nl-NL"/>
              </w:rPr>
            </w:pPr>
            <w:r w:rsidRPr="00911F5C">
              <w:rPr>
                <w:rFonts w:ascii="Verdana" w:eastAsiaTheme="minorEastAsia" w:hAnsi="Verdana" w:cstheme="minorHAnsi"/>
                <w:sz w:val="18"/>
                <w:szCs w:val="18"/>
                <w:lang w:val="nl-NL"/>
              </w:rPr>
              <w:t>Berichtenverkeer</w:t>
            </w:r>
          </w:p>
        </w:tc>
        <w:tc>
          <w:tcPr>
            <w:tcW w:w="5245" w:type="dxa"/>
          </w:tcPr>
          <w:p w14:paraId="39AB8454" w14:textId="77777777" w:rsidR="008273A1" w:rsidRPr="00911F5C" w:rsidRDefault="008273A1"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 xml:space="preserve">Opdrachtnemer beschikt over een administratiesysteem dat hem in staat stelt bij de start en bij </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uitvoering</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van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Overeenkomst te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werken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met</w:t>
            </w:r>
            <w:r w:rsidRPr="00911F5C">
              <w:rPr>
                <w:rFonts w:ascii="Verdana" w:hAnsi="Verdana" w:cstheme="minorHAnsi"/>
                <w:spacing w:val="9"/>
                <w:sz w:val="18"/>
                <w:szCs w:val="18"/>
                <w:lang w:val="nl-NL"/>
              </w:rPr>
              <w:t xml:space="preserve"> </w:t>
            </w:r>
            <w:r w:rsidRPr="00911F5C">
              <w:rPr>
                <w:rFonts w:ascii="Verdana" w:hAnsi="Verdana" w:cstheme="minorHAnsi"/>
                <w:sz w:val="18"/>
                <w:szCs w:val="18"/>
                <w:lang w:val="nl-NL"/>
              </w:rPr>
              <w:t>het berichtenverkeer,</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volgens de voorgeschreven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 xml:space="preserve">i-standaarden. </w:t>
            </w:r>
          </w:p>
          <w:p w14:paraId="0400578C" w14:textId="77777777" w:rsidR="008273A1" w:rsidRPr="00911F5C" w:rsidRDefault="008273A1" w:rsidP="00E0093D">
            <w:pPr>
              <w:spacing w:after="200"/>
              <w:contextualSpacing/>
              <w:rPr>
                <w:rFonts w:ascii="Verdana" w:eastAsia="Yu Mincho" w:hAnsi="Verdana" w:cstheme="minorHAnsi"/>
                <w:sz w:val="18"/>
                <w:szCs w:val="18"/>
                <w:lang w:val="nl-NL"/>
              </w:rPr>
            </w:pPr>
          </w:p>
        </w:tc>
      </w:tr>
      <w:tr w:rsidR="008273A1" w:rsidRPr="00911F5C" w14:paraId="51D16AB8" w14:textId="77777777" w:rsidTr="00E0093D">
        <w:tc>
          <w:tcPr>
            <w:tcW w:w="1521" w:type="dxa"/>
            <w:vMerge/>
          </w:tcPr>
          <w:p w14:paraId="4216CC05" w14:textId="77777777" w:rsidR="008273A1" w:rsidRPr="00911F5C" w:rsidRDefault="008273A1" w:rsidP="00E0093D">
            <w:pPr>
              <w:spacing w:after="200"/>
              <w:contextualSpacing/>
              <w:rPr>
                <w:rFonts w:ascii="Verdana" w:eastAsiaTheme="minorEastAsia" w:hAnsi="Verdana" w:cstheme="minorHAnsi"/>
                <w:sz w:val="18"/>
                <w:szCs w:val="18"/>
                <w:lang w:val="nl-NL"/>
              </w:rPr>
            </w:pPr>
          </w:p>
        </w:tc>
        <w:tc>
          <w:tcPr>
            <w:tcW w:w="2873" w:type="dxa"/>
            <w:gridSpan w:val="2"/>
            <w:vMerge/>
          </w:tcPr>
          <w:p w14:paraId="7F9DB6B3" w14:textId="77777777" w:rsidR="008273A1" w:rsidRPr="00911F5C" w:rsidRDefault="008273A1" w:rsidP="00E0093D">
            <w:pPr>
              <w:spacing w:after="200"/>
              <w:contextualSpacing/>
              <w:rPr>
                <w:rFonts w:ascii="Verdana" w:eastAsiaTheme="minorEastAsia" w:hAnsi="Verdana" w:cstheme="minorHAnsi"/>
                <w:sz w:val="18"/>
                <w:szCs w:val="18"/>
                <w:lang w:val="nl-NL"/>
              </w:rPr>
            </w:pPr>
          </w:p>
        </w:tc>
        <w:tc>
          <w:tcPr>
            <w:tcW w:w="5245" w:type="dxa"/>
          </w:tcPr>
          <w:p w14:paraId="6076FDE4" w14:textId="77777777" w:rsidR="008273A1" w:rsidRPr="00911F5C" w:rsidRDefault="008273A1"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In het berichtenverkeer wordt enkel de AGB-code gebruikt die</w:t>
            </w:r>
            <w:r w:rsidRPr="00911F5C">
              <w:rPr>
                <w:rFonts w:ascii="Verdana" w:hAnsi="Verdana" w:cstheme="minorHAnsi"/>
                <w:spacing w:val="1"/>
                <w:sz w:val="18"/>
                <w:szCs w:val="18"/>
                <w:lang w:val="nl-NL"/>
              </w:rPr>
              <w:t xml:space="preserve"> Opdrachtnemer </w:t>
            </w:r>
            <w:r w:rsidRPr="00911F5C">
              <w:rPr>
                <w:rFonts w:ascii="Verdana" w:hAnsi="Verdana" w:cstheme="minorHAnsi"/>
                <w:sz w:val="18"/>
                <w:szCs w:val="18"/>
                <w:lang w:val="nl-NL"/>
              </w:rPr>
              <w:t xml:space="preserve">heeft </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opgegeven.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Het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hanteren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van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andere AGB-codes</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zal</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worden</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afgekeurd.</w:t>
            </w:r>
          </w:p>
          <w:p w14:paraId="4FF70040" w14:textId="77777777" w:rsidR="008273A1" w:rsidRPr="00911F5C" w:rsidRDefault="008273A1" w:rsidP="00E0093D">
            <w:pPr>
              <w:spacing w:after="200"/>
              <w:contextualSpacing/>
              <w:rPr>
                <w:rFonts w:ascii="Verdana" w:eastAsia="Yu Mincho" w:hAnsi="Verdana" w:cstheme="minorHAnsi"/>
                <w:sz w:val="18"/>
                <w:szCs w:val="18"/>
                <w:lang w:val="nl-NL"/>
              </w:rPr>
            </w:pPr>
          </w:p>
        </w:tc>
      </w:tr>
      <w:tr w:rsidR="008273A1" w:rsidRPr="00911F5C" w14:paraId="0C38F65E" w14:textId="77777777" w:rsidTr="00E0093D">
        <w:tc>
          <w:tcPr>
            <w:tcW w:w="1521" w:type="dxa"/>
          </w:tcPr>
          <w:p w14:paraId="698C2A39" w14:textId="77777777" w:rsidR="008273A1" w:rsidRPr="00911F5C" w:rsidRDefault="008273A1"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U</w:t>
            </w:r>
            <w:r>
              <w:rPr>
                <w:rFonts w:ascii="Verdana" w:hAnsi="Verdana" w:cstheme="minorHAnsi"/>
                <w:sz w:val="18"/>
                <w:szCs w:val="18"/>
                <w:lang w:val="nl-NL"/>
              </w:rPr>
              <w:t>A2</w:t>
            </w:r>
          </w:p>
        </w:tc>
        <w:tc>
          <w:tcPr>
            <w:tcW w:w="2873" w:type="dxa"/>
            <w:gridSpan w:val="2"/>
          </w:tcPr>
          <w:p w14:paraId="413CC7D1" w14:textId="77777777" w:rsidR="008273A1" w:rsidRPr="00911F5C" w:rsidRDefault="008273A1"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Administratieve</w:t>
            </w:r>
            <w:r w:rsidRPr="00911F5C">
              <w:rPr>
                <w:rFonts w:ascii="Verdana" w:hAnsi="Verdana" w:cstheme="minorHAnsi"/>
                <w:spacing w:val="-5"/>
                <w:sz w:val="18"/>
                <w:szCs w:val="18"/>
                <w:lang w:val="nl-NL"/>
              </w:rPr>
              <w:t xml:space="preserve"> </w:t>
            </w:r>
            <w:r w:rsidRPr="00911F5C">
              <w:rPr>
                <w:rFonts w:ascii="Verdana" w:hAnsi="Verdana" w:cstheme="minorHAnsi"/>
                <w:sz w:val="18"/>
                <w:szCs w:val="18"/>
                <w:lang w:val="nl-NL"/>
              </w:rPr>
              <w:t>vereisten</w:t>
            </w:r>
          </w:p>
        </w:tc>
        <w:tc>
          <w:tcPr>
            <w:tcW w:w="5245" w:type="dxa"/>
          </w:tcPr>
          <w:p w14:paraId="53CA611C" w14:textId="38FAA65D" w:rsidR="008273A1" w:rsidRPr="00911F5C" w:rsidRDefault="008273A1" w:rsidP="00E0093D">
            <w:pPr>
              <w:pStyle w:val="TableParagraph"/>
              <w:spacing w:before="1"/>
              <w:ind w:left="0" w:right="848"/>
              <w:rPr>
                <w:rFonts w:ascii="Verdana" w:hAnsi="Verdana" w:cstheme="minorHAnsi"/>
                <w:sz w:val="18"/>
                <w:szCs w:val="18"/>
                <w:lang w:val="nl-NL"/>
              </w:rPr>
            </w:pPr>
            <w:r w:rsidRPr="00911F5C">
              <w:rPr>
                <w:rFonts w:ascii="Verdana" w:hAnsi="Verdana" w:cstheme="minorHAnsi"/>
                <w:sz w:val="18"/>
                <w:szCs w:val="18"/>
                <w:lang w:val="nl-NL"/>
              </w:rPr>
              <w:t>Opdrachtnemer</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registreert</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uitgevoerde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diensten</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per</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jeugdige</w:t>
            </w:r>
            <w:r w:rsidRPr="00911F5C">
              <w:rPr>
                <w:rFonts w:ascii="Verdana" w:hAnsi="Verdana" w:cstheme="minorHAnsi"/>
                <w:spacing w:val="-3"/>
                <w:sz w:val="18"/>
                <w:szCs w:val="18"/>
                <w:lang w:val="nl-NL"/>
              </w:rPr>
              <w:t xml:space="preserve"> </w:t>
            </w:r>
            <w:r w:rsidR="000E5059">
              <w:rPr>
                <w:rFonts w:ascii="Verdana" w:hAnsi="Verdana" w:cstheme="minorHAnsi"/>
                <w:sz w:val="18"/>
                <w:szCs w:val="18"/>
                <w:lang w:val="nl-NL"/>
              </w:rPr>
              <w:t>in een cliëntendossier conform de Jeugdwet</w:t>
            </w:r>
            <w:r w:rsidRPr="00911F5C">
              <w:rPr>
                <w:rFonts w:ascii="Verdana" w:hAnsi="Verdana" w:cstheme="minorHAnsi"/>
                <w:sz w:val="18"/>
                <w:szCs w:val="18"/>
                <w:lang w:val="nl-NL"/>
              </w:rPr>
              <w:t>.</w:t>
            </w:r>
          </w:p>
          <w:p w14:paraId="15FC5441" w14:textId="77777777" w:rsidR="008273A1" w:rsidRPr="00911F5C" w:rsidRDefault="008273A1" w:rsidP="00E0093D">
            <w:pPr>
              <w:pStyle w:val="TableParagraph"/>
              <w:spacing w:before="1"/>
              <w:ind w:left="0" w:right="848"/>
              <w:rPr>
                <w:rFonts w:ascii="Verdana" w:hAnsi="Verdana" w:cstheme="minorHAnsi"/>
                <w:sz w:val="18"/>
                <w:szCs w:val="18"/>
                <w:lang w:val="nl-NL"/>
              </w:rPr>
            </w:pPr>
          </w:p>
        </w:tc>
      </w:tr>
      <w:tr w:rsidR="008273A1" w:rsidRPr="00911F5C" w14:paraId="3FA817E0" w14:textId="77777777" w:rsidTr="00E0093D">
        <w:tc>
          <w:tcPr>
            <w:tcW w:w="1521" w:type="dxa"/>
          </w:tcPr>
          <w:p w14:paraId="005022D5" w14:textId="77777777" w:rsidR="008273A1" w:rsidRPr="00911F5C" w:rsidRDefault="008273A1"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U</w:t>
            </w:r>
            <w:r>
              <w:rPr>
                <w:rFonts w:ascii="Verdana" w:hAnsi="Verdana" w:cstheme="minorHAnsi"/>
                <w:sz w:val="18"/>
                <w:szCs w:val="18"/>
                <w:lang w:val="nl-NL"/>
              </w:rPr>
              <w:t>A3</w:t>
            </w:r>
          </w:p>
        </w:tc>
        <w:tc>
          <w:tcPr>
            <w:tcW w:w="2873" w:type="dxa"/>
            <w:gridSpan w:val="2"/>
          </w:tcPr>
          <w:p w14:paraId="1D54FF13" w14:textId="77777777" w:rsidR="008273A1" w:rsidRPr="00911F5C" w:rsidRDefault="008273A1"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Tijdregistratie</w:t>
            </w:r>
          </w:p>
        </w:tc>
        <w:tc>
          <w:tcPr>
            <w:tcW w:w="5245" w:type="dxa"/>
          </w:tcPr>
          <w:p w14:paraId="60CA507F" w14:textId="02CD050C" w:rsidR="008273A1" w:rsidRPr="00911F5C" w:rsidRDefault="008273A1" w:rsidP="00E0093D">
            <w:pPr>
              <w:pStyle w:val="TableParagraph"/>
              <w:spacing w:before="1"/>
              <w:ind w:left="0" w:right="848"/>
              <w:rPr>
                <w:rFonts w:ascii="Verdana" w:hAnsi="Verdana" w:cstheme="minorHAnsi"/>
                <w:sz w:val="18"/>
                <w:szCs w:val="18"/>
                <w:lang w:val="nl-NL"/>
              </w:rPr>
            </w:pPr>
            <w:r w:rsidRPr="00911F5C">
              <w:rPr>
                <w:rFonts w:ascii="Verdana" w:hAnsi="Verdana" w:cstheme="minorHAnsi"/>
                <w:sz w:val="18"/>
                <w:szCs w:val="18"/>
                <w:lang w:val="nl-NL"/>
              </w:rPr>
              <w:t>Opdrachtnemer</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registreert</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cliëntgebonden</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tijd</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zodanig</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dat</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Opdrachtgeve</w:t>
            </w:r>
            <w:r w:rsidR="000E5059">
              <w:rPr>
                <w:rFonts w:ascii="Verdana" w:hAnsi="Verdana" w:cstheme="minorHAnsi"/>
                <w:sz w:val="18"/>
                <w:szCs w:val="18"/>
                <w:lang w:val="nl-NL"/>
              </w:rPr>
              <w:t>r</w:t>
            </w:r>
            <w:r w:rsidR="000E5059">
              <w:rPr>
                <w:rFonts w:ascii="Verdana" w:hAnsi="Verdana" w:cstheme="minorHAnsi"/>
                <w:spacing w:val="-37"/>
                <w:sz w:val="18"/>
                <w:szCs w:val="18"/>
                <w:lang w:val="nl-NL"/>
              </w:rPr>
              <w:t xml:space="preserve"> </w:t>
            </w:r>
            <w:r w:rsidRPr="00911F5C">
              <w:rPr>
                <w:rFonts w:ascii="Verdana" w:hAnsi="Verdana" w:cstheme="minorHAnsi"/>
                <w:sz w:val="18"/>
                <w:szCs w:val="18"/>
                <w:lang w:val="nl-NL"/>
              </w:rPr>
              <w:t>hierop</w:t>
            </w:r>
            <w:r w:rsidRPr="00911F5C">
              <w:rPr>
                <w:rFonts w:ascii="Verdana" w:hAnsi="Verdana" w:cstheme="minorHAnsi"/>
                <w:spacing w:val="-2"/>
                <w:sz w:val="18"/>
                <w:szCs w:val="18"/>
                <w:lang w:val="nl-NL"/>
              </w:rPr>
              <w:t xml:space="preserve"> </w:t>
            </w:r>
            <w:r w:rsidRPr="00911F5C">
              <w:rPr>
                <w:rFonts w:ascii="Verdana" w:hAnsi="Verdana" w:cstheme="minorHAnsi"/>
                <w:sz w:val="18"/>
                <w:szCs w:val="18"/>
                <w:lang w:val="nl-NL"/>
              </w:rPr>
              <w:t>een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materiële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controle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kan</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uitvoeren.</w:t>
            </w:r>
          </w:p>
          <w:p w14:paraId="4C7F0322" w14:textId="77777777" w:rsidR="008273A1" w:rsidRPr="00911F5C" w:rsidRDefault="008273A1" w:rsidP="00E0093D">
            <w:pPr>
              <w:pStyle w:val="TableParagraph"/>
              <w:spacing w:before="1"/>
              <w:ind w:left="0" w:right="848"/>
              <w:rPr>
                <w:rFonts w:ascii="Verdana" w:hAnsi="Verdana" w:cstheme="minorHAnsi"/>
                <w:sz w:val="18"/>
                <w:szCs w:val="18"/>
                <w:lang w:val="nl-NL"/>
              </w:rPr>
            </w:pPr>
          </w:p>
        </w:tc>
      </w:tr>
      <w:tr w:rsidR="008273A1" w:rsidRPr="00911F5C" w14:paraId="5145AD08" w14:textId="77777777" w:rsidTr="00E0093D">
        <w:tc>
          <w:tcPr>
            <w:tcW w:w="1521" w:type="dxa"/>
          </w:tcPr>
          <w:p w14:paraId="2EA8D520" w14:textId="77777777" w:rsidR="008273A1" w:rsidRPr="00911F5C" w:rsidRDefault="008273A1"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U</w:t>
            </w:r>
            <w:r>
              <w:rPr>
                <w:rFonts w:ascii="Verdana" w:hAnsi="Verdana" w:cstheme="minorHAnsi"/>
                <w:sz w:val="18"/>
                <w:szCs w:val="18"/>
                <w:lang w:val="nl-NL"/>
              </w:rPr>
              <w:t>A4</w:t>
            </w:r>
          </w:p>
        </w:tc>
        <w:tc>
          <w:tcPr>
            <w:tcW w:w="2873" w:type="dxa"/>
            <w:gridSpan w:val="2"/>
          </w:tcPr>
          <w:p w14:paraId="1E0503EB" w14:textId="77777777" w:rsidR="008273A1" w:rsidRPr="00911F5C" w:rsidRDefault="008273A1"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Registratie</w:t>
            </w:r>
            <w:r w:rsidRPr="00911F5C">
              <w:rPr>
                <w:rFonts w:ascii="Verdana" w:hAnsi="Verdana" w:cstheme="minorHAnsi"/>
                <w:spacing w:val="-7"/>
                <w:sz w:val="18"/>
                <w:szCs w:val="18"/>
                <w:lang w:val="nl-NL"/>
              </w:rPr>
              <w:t xml:space="preserve"> </w:t>
            </w:r>
            <w:r w:rsidRPr="00911F5C">
              <w:rPr>
                <w:rFonts w:ascii="Verdana" w:hAnsi="Verdana" w:cstheme="minorHAnsi"/>
                <w:sz w:val="18"/>
                <w:szCs w:val="18"/>
                <w:lang w:val="nl-NL"/>
              </w:rPr>
              <w:t>verwijsbrief</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c.q.</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beschikking</w:t>
            </w:r>
          </w:p>
        </w:tc>
        <w:tc>
          <w:tcPr>
            <w:tcW w:w="5245" w:type="dxa"/>
          </w:tcPr>
          <w:p w14:paraId="4174194D" w14:textId="77777777" w:rsidR="008273A1" w:rsidRPr="00911F5C" w:rsidRDefault="008273A1" w:rsidP="00E0093D">
            <w:pPr>
              <w:pStyle w:val="TableParagraph"/>
              <w:spacing w:before="1"/>
              <w:ind w:left="0" w:right="848"/>
              <w:rPr>
                <w:rFonts w:ascii="Verdana" w:hAnsi="Verdana" w:cstheme="minorHAnsi"/>
                <w:sz w:val="18"/>
                <w:szCs w:val="18"/>
                <w:lang w:val="nl-NL"/>
              </w:rPr>
            </w:pPr>
            <w:r w:rsidRPr="00911F5C">
              <w:rPr>
                <w:rFonts w:ascii="Verdana" w:hAnsi="Verdana" w:cstheme="minorHAnsi"/>
                <w:sz w:val="18"/>
                <w:szCs w:val="18"/>
                <w:lang w:val="nl-NL"/>
              </w:rPr>
              <w:t>Opdrachtnemer</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bewaart</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de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originele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verwijsbrief</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inclusief de</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daarop</w:t>
            </w:r>
            <w:r w:rsidRPr="00911F5C">
              <w:rPr>
                <w:rFonts w:ascii="Verdana" w:hAnsi="Verdana" w:cstheme="minorHAnsi"/>
                <w:spacing w:val="-3"/>
                <w:sz w:val="18"/>
                <w:szCs w:val="18"/>
                <w:lang w:val="nl-NL"/>
              </w:rPr>
              <w:t xml:space="preserve"> </w:t>
            </w:r>
            <w:r w:rsidRPr="00911F5C">
              <w:rPr>
                <w:rFonts w:ascii="Verdana" w:hAnsi="Verdana" w:cstheme="minorHAnsi"/>
                <w:sz w:val="18"/>
                <w:szCs w:val="18"/>
                <w:lang w:val="nl-NL"/>
              </w:rPr>
              <w:t xml:space="preserve">gemaakte </w:t>
            </w:r>
            <w:r w:rsidRPr="00911F5C">
              <w:rPr>
                <w:rFonts w:ascii="Verdana" w:hAnsi="Verdana" w:cstheme="minorHAnsi"/>
                <w:spacing w:val="-38"/>
                <w:sz w:val="18"/>
                <w:szCs w:val="18"/>
                <w:lang w:val="nl-NL"/>
              </w:rPr>
              <w:t xml:space="preserve"> </w:t>
            </w:r>
            <w:r w:rsidRPr="00911F5C">
              <w:rPr>
                <w:rFonts w:ascii="Verdana" w:hAnsi="Verdana" w:cstheme="minorHAnsi"/>
                <w:sz w:val="18"/>
                <w:szCs w:val="18"/>
                <w:lang w:val="nl-NL"/>
              </w:rPr>
              <w:t>wijzigingen c.q. de gemeentelijke toekenning(-en) in het dossier van de</w:t>
            </w:r>
            <w:r w:rsidRPr="00911F5C">
              <w:rPr>
                <w:rFonts w:ascii="Verdana" w:hAnsi="Verdana" w:cstheme="minorHAnsi"/>
                <w:spacing w:val="1"/>
                <w:sz w:val="18"/>
                <w:szCs w:val="18"/>
                <w:lang w:val="nl-NL"/>
              </w:rPr>
              <w:t xml:space="preserve"> </w:t>
            </w:r>
            <w:r w:rsidRPr="00911F5C">
              <w:rPr>
                <w:rFonts w:ascii="Verdana" w:hAnsi="Verdana" w:cstheme="minorHAnsi"/>
                <w:sz w:val="18"/>
                <w:szCs w:val="18"/>
                <w:lang w:val="nl-NL"/>
              </w:rPr>
              <w:t>jeugdige.</w:t>
            </w:r>
          </w:p>
          <w:p w14:paraId="1DFB6B07" w14:textId="77777777" w:rsidR="008273A1" w:rsidRPr="00911F5C" w:rsidRDefault="008273A1" w:rsidP="00E0093D">
            <w:pPr>
              <w:pStyle w:val="TableParagraph"/>
              <w:spacing w:before="1"/>
              <w:ind w:left="0" w:right="848"/>
              <w:rPr>
                <w:rFonts w:ascii="Verdana" w:hAnsi="Verdana" w:cstheme="minorHAnsi"/>
                <w:sz w:val="18"/>
                <w:szCs w:val="18"/>
                <w:lang w:val="nl-NL"/>
              </w:rPr>
            </w:pPr>
          </w:p>
        </w:tc>
      </w:tr>
      <w:tr w:rsidR="008273A1" w:rsidRPr="00911F5C" w14:paraId="1B0D4F06" w14:textId="77777777" w:rsidTr="00E0093D">
        <w:tc>
          <w:tcPr>
            <w:tcW w:w="1521" w:type="dxa"/>
          </w:tcPr>
          <w:p w14:paraId="790BDC4D" w14:textId="77777777" w:rsidR="008273A1" w:rsidRPr="00911F5C" w:rsidRDefault="008273A1"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U</w:t>
            </w:r>
            <w:r>
              <w:rPr>
                <w:rFonts w:ascii="Verdana" w:hAnsi="Verdana" w:cstheme="minorHAnsi"/>
                <w:sz w:val="18"/>
                <w:szCs w:val="18"/>
                <w:lang w:val="nl-NL"/>
              </w:rPr>
              <w:t>A5</w:t>
            </w:r>
          </w:p>
        </w:tc>
        <w:tc>
          <w:tcPr>
            <w:tcW w:w="2873" w:type="dxa"/>
            <w:gridSpan w:val="2"/>
          </w:tcPr>
          <w:p w14:paraId="570F725A" w14:textId="77777777" w:rsidR="008273A1" w:rsidRPr="00911F5C" w:rsidRDefault="008273A1" w:rsidP="00E0093D">
            <w:pPr>
              <w:spacing w:after="200"/>
              <w:contextualSpacing/>
              <w:rPr>
                <w:rFonts w:ascii="Verdana" w:hAnsi="Verdana" w:cstheme="minorHAnsi"/>
                <w:sz w:val="18"/>
                <w:szCs w:val="18"/>
                <w:lang w:val="nl-NL"/>
              </w:rPr>
            </w:pPr>
            <w:r w:rsidRPr="00911F5C">
              <w:rPr>
                <w:rFonts w:ascii="Verdana" w:hAnsi="Verdana" w:cstheme="minorHAnsi"/>
                <w:sz w:val="18"/>
                <w:szCs w:val="18"/>
                <w:lang w:val="nl-NL"/>
              </w:rPr>
              <w:t>Materiële</w:t>
            </w:r>
            <w:r w:rsidRPr="00911F5C">
              <w:rPr>
                <w:rFonts w:ascii="Verdana" w:hAnsi="Verdana" w:cstheme="minorHAnsi"/>
                <w:spacing w:val="-4"/>
                <w:sz w:val="18"/>
                <w:szCs w:val="18"/>
                <w:lang w:val="nl-NL"/>
              </w:rPr>
              <w:t xml:space="preserve"> </w:t>
            </w:r>
            <w:r w:rsidRPr="00911F5C">
              <w:rPr>
                <w:rFonts w:ascii="Verdana" w:hAnsi="Verdana" w:cstheme="minorHAnsi"/>
                <w:sz w:val="18"/>
                <w:szCs w:val="18"/>
                <w:lang w:val="nl-NL"/>
              </w:rPr>
              <w:t>controle</w:t>
            </w:r>
          </w:p>
        </w:tc>
        <w:tc>
          <w:tcPr>
            <w:tcW w:w="5245" w:type="dxa"/>
          </w:tcPr>
          <w:p w14:paraId="24AC1470" w14:textId="1655E96F" w:rsidR="008273A1" w:rsidRPr="00911F5C" w:rsidRDefault="00D6789A" w:rsidP="00D6789A">
            <w:pPr>
              <w:pStyle w:val="TableParagraph"/>
              <w:tabs>
                <w:tab w:val="left" w:pos="467"/>
                <w:tab w:val="left" w:pos="468"/>
              </w:tabs>
              <w:spacing w:before="1"/>
              <w:ind w:left="0" w:right="718"/>
              <w:rPr>
                <w:rFonts w:ascii="Verdana" w:hAnsi="Verdana" w:cstheme="minorHAnsi"/>
                <w:sz w:val="18"/>
                <w:szCs w:val="18"/>
                <w:lang w:val="nl-NL"/>
              </w:rPr>
            </w:pPr>
            <w:r>
              <w:rPr>
                <w:rFonts w:ascii="Verdana" w:hAnsi="Verdana" w:cstheme="minorHAnsi"/>
                <w:sz w:val="18"/>
                <w:szCs w:val="18"/>
                <w:lang w:val="nl-NL"/>
              </w:rPr>
              <w:t xml:space="preserve">Opdrachtnemer is gehouden om medewerkering te verlenen aan formele- en materiële controles en/of fraude-onderzoeken. Dergelijke controles worden door </w:t>
            </w:r>
            <w:r>
              <w:rPr>
                <w:rFonts w:ascii="Verdana" w:hAnsi="Verdana" w:cstheme="minorHAnsi"/>
                <w:sz w:val="18"/>
                <w:szCs w:val="18"/>
                <w:lang w:val="nl-NL"/>
              </w:rPr>
              <w:lastRenderedPageBreak/>
              <w:t xml:space="preserve">Opdrachtgever verricht met inachtnemering van de Regeling Jeugdwet. </w:t>
            </w:r>
          </w:p>
          <w:p w14:paraId="7898DAC2" w14:textId="77777777" w:rsidR="008273A1" w:rsidRPr="00911F5C" w:rsidRDefault="008273A1" w:rsidP="00E0093D">
            <w:pPr>
              <w:pStyle w:val="TableParagraph"/>
              <w:tabs>
                <w:tab w:val="left" w:pos="467"/>
                <w:tab w:val="left" w:pos="468"/>
              </w:tabs>
              <w:spacing w:before="1"/>
              <w:ind w:left="1" w:right="718"/>
              <w:rPr>
                <w:rFonts w:ascii="Verdana" w:hAnsi="Verdana" w:cstheme="minorHAnsi"/>
                <w:sz w:val="18"/>
                <w:szCs w:val="18"/>
                <w:lang w:val="nl-NL"/>
              </w:rPr>
            </w:pPr>
          </w:p>
        </w:tc>
      </w:tr>
    </w:tbl>
    <w:p w14:paraId="64245211" w14:textId="66549916" w:rsidR="003515DF" w:rsidRPr="00DB6484" w:rsidRDefault="003515DF" w:rsidP="00DB6484">
      <w:pPr>
        <w:tabs>
          <w:tab w:val="left" w:pos="1698"/>
        </w:tabs>
      </w:pPr>
    </w:p>
    <w:tbl>
      <w:tblPr>
        <w:tblStyle w:val="Tabelraster"/>
        <w:tblpPr w:leftFromText="141" w:rightFromText="141" w:vertAnchor="text" w:horzAnchor="margin" w:tblpX="704" w:tblpY="252"/>
        <w:tblW w:w="9639" w:type="dxa"/>
        <w:tblLook w:val="04A0" w:firstRow="1" w:lastRow="0" w:firstColumn="1" w:lastColumn="0" w:noHBand="0" w:noVBand="1"/>
      </w:tblPr>
      <w:tblGrid>
        <w:gridCol w:w="1344"/>
        <w:gridCol w:w="1625"/>
        <w:gridCol w:w="6670"/>
      </w:tblGrid>
      <w:tr w:rsidR="002D12ED" w:rsidRPr="00911F5C" w14:paraId="3522D16A" w14:textId="77777777" w:rsidTr="00911F5C">
        <w:tc>
          <w:tcPr>
            <w:tcW w:w="9639" w:type="dxa"/>
            <w:gridSpan w:val="3"/>
          </w:tcPr>
          <w:p w14:paraId="2A34580E" w14:textId="7DDDBC9A" w:rsidR="002D12ED" w:rsidRPr="00911F5C" w:rsidRDefault="002D12ED" w:rsidP="004C1924">
            <w:pPr>
              <w:pStyle w:val="Kop1"/>
              <w:numPr>
                <w:ilvl w:val="0"/>
                <w:numId w:val="42"/>
              </w:numPr>
              <w:rPr>
                <w:rFonts w:ascii="Verdana" w:eastAsia="Times New Roman" w:hAnsi="Verdana" w:cs="Calibri"/>
                <w:color w:val="auto"/>
                <w:sz w:val="18"/>
                <w:szCs w:val="18"/>
                <w:lang w:val="nl-NL"/>
              </w:rPr>
            </w:pPr>
            <w:bookmarkStart w:id="11" w:name="_Toc129160956"/>
            <w:r w:rsidRPr="00911F5C">
              <w:rPr>
                <w:rFonts w:ascii="Verdana" w:eastAsia="Times New Roman" w:hAnsi="Verdana"/>
                <w:color w:val="auto"/>
                <w:sz w:val="28"/>
                <w:szCs w:val="28"/>
                <w:lang w:val="nl-NL"/>
              </w:rPr>
              <w:t>Forensische GGZ jeugdhulp</w:t>
            </w:r>
            <w:bookmarkEnd w:id="11"/>
            <w:r w:rsidR="00E8420E">
              <w:rPr>
                <w:rFonts w:ascii="Verdana" w:eastAsia="Times New Roman" w:hAnsi="Verdana"/>
                <w:color w:val="auto"/>
                <w:sz w:val="28"/>
                <w:szCs w:val="28"/>
                <w:lang w:val="nl-NL"/>
              </w:rPr>
              <w:br/>
            </w:r>
          </w:p>
        </w:tc>
      </w:tr>
      <w:tr w:rsidR="002D12ED" w:rsidRPr="00911F5C" w14:paraId="498D000B" w14:textId="77777777" w:rsidTr="000E4D45">
        <w:tc>
          <w:tcPr>
            <w:tcW w:w="1344" w:type="dxa"/>
          </w:tcPr>
          <w:p w14:paraId="13C893CF" w14:textId="77777777" w:rsidR="002D12ED" w:rsidRPr="00911F5C" w:rsidRDefault="002D12ED" w:rsidP="00911F5C">
            <w:pPr>
              <w:spacing w:after="200"/>
              <w:contextualSpacing/>
              <w:rPr>
                <w:rFonts w:ascii="Verdana" w:eastAsiaTheme="minorEastAsia" w:hAnsi="Verdana" w:cstheme="minorBidi"/>
                <w:b/>
                <w:bCs/>
                <w:color w:val="000000" w:themeColor="text1"/>
                <w:sz w:val="18"/>
                <w:szCs w:val="18"/>
                <w:lang w:val="nl-NL"/>
              </w:rPr>
            </w:pPr>
            <w:r w:rsidRPr="00911F5C">
              <w:rPr>
                <w:rFonts w:ascii="Verdana" w:eastAsiaTheme="minorEastAsia" w:hAnsi="Verdana" w:cstheme="minorBidi"/>
                <w:b/>
                <w:bCs/>
                <w:color w:val="000000" w:themeColor="text1"/>
                <w:sz w:val="18"/>
                <w:szCs w:val="18"/>
                <w:lang w:val="nl-NL"/>
              </w:rPr>
              <w:t>Onderwerp</w:t>
            </w:r>
          </w:p>
          <w:p w14:paraId="10DB2230" w14:textId="77777777" w:rsidR="002D12ED" w:rsidRPr="00911F5C" w:rsidRDefault="002D12ED" w:rsidP="00911F5C">
            <w:pPr>
              <w:spacing w:after="200"/>
              <w:contextualSpacing/>
              <w:rPr>
                <w:rFonts w:ascii="Verdana" w:eastAsiaTheme="minorEastAsia" w:hAnsi="Verdana" w:cstheme="minorBidi"/>
                <w:b/>
                <w:bCs/>
                <w:color w:val="000000" w:themeColor="text1"/>
                <w:sz w:val="18"/>
                <w:szCs w:val="18"/>
                <w:lang w:val="nl-NL"/>
              </w:rPr>
            </w:pPr>
          </w:p>
        </w:tc>
        <w:tc>
          <w:tcPr>
            <w:tcW w:w="8295" w:type="dxa"/>
            <w:gridSpan w:val="2"/>
          </w:tcPr>
          <w:p w14:paraId="41BB4D30" w14:textId="77777777" w:rsidR="002D12ED" w:rsidRPr="00911F5C" w:rsidRDefault="002D12ED" w:rsidP="00911F5C">
            <w:pPr>
              <w:spacing w:after="200"/>
              <w:contextualSpacing/>
              <w:rPr>
                <w:rFonts w:ascii="Verdana" w:eastAsiaTheme="minorEastAsia" w:hAnsi="Verdana" w:cstheme="minorBidi"/>
                <w:b/>
                <w:bCs/>
                <w:color w:val="000000" w:themeColor="text1"/>
                <w:sz w:val="18"/>
                <w:szCs w:val="18"/>
                <w:lang w:val="nl-NL"/>
              </w:rPr>
            </w:pPr>
            <w:r w:rsidRPr="00911F5C">
              <w:rPr>
                <w:rFonts w:ascii="Verdana" w:eastAsiaTheme="minorEastAsia" w:hAnsi="Verdana" w:cstheme="minorBidi"/>
                <w:b/>
                <w:bCs/>
                <w:color w:val="000000" w:themeColor="text1"/>
                <w:sz w:val="18"/>
                <w:szCs w:val="18"/>
                <w:lang w:val="nl-NL"/>
              </w:rPr>
              <w:t>Beschrijving</w:t>
            </w:r>
          </w:p>
        </w:tc>
      </w:tr>
      <w:tr w:rsidR="00911F5C" w:rsidRPr="00911F5C" w14:paraId="524002DC" w14:textId="77777777" w:rsidTr="000E4D45">
        <w:trPr>
          <w:trHeight w:val="669"/>
        </w:trPr>
        <w:tc>
          <w:tcPr>
            <w:tcW w:w="1344" w:type="dxa"/>
          </w:tcPr>
          <w:p w14:paraId="414780CF" w14:textId="77777777" w:rsidR="002D12ED" w:rsidRPr="00911F5C" w:rsidRDefault="002D12ED" w:rsidP="00911F5C">
            <w:pPr>
              <w:spacing w:after="200"/>
              <w:contextualSpacing/>
              <w:rPr>
                <w:rFonts w:ascii="Verdana" w:eastAsiaTheme="minorEastAsia" w:hAnsi="Verdana" w:cstheme="minorBidi"/>
                <w:sz w:val="18"/>
                <w:szCs w:val="18"/>
                <w:lang w:val="nl-NL"/>
              </w:rPr>
            </w:pPr>
            <w:r w:rsidRPr="00911F5C">
              <w:rPr>
                <w:rFonts w:ascii="Verdana" w:eastAsiaTheme="minorEastAsia" w:hAnsi="Verdana" w:cstheme="minorBidi"/>
                <w:sz w:val="18"/>
                <w:szCs w:val="18"/>
                <w:lang w:val="nl-NL"/>
              </w:rPr>
              <w:t>FZ1</w:t>
            </w:r>
          </w:p>
          <w:p w14:paraId="6F2564BB" w14:textId="77777777" w:rsidR="002D12ED" w:rsidRPr="00911F5C" w:rsidRDefault="002D12ED" w:rsidP="00911F5C">
            <w:pPr>
              <w:spacing w:after="200"/>
              <w:contextualSpacing/>
              <w:rPr>
                <w:rFonts w:ascii="Verdana" w:eastAsiaTheme="minorEastAsia" w:hAnsi="Verdana" w:cstheme="minorBidi"/>
                <w:sz w:val="18"/>
                <w:szCs w:val="18"/>
                <w:lang w:val="nl-NL"/>
              </w:rPr>
            </w:pPr>
          </w:p>
        </w:tc>
        <w:tc>
          <w:tcPr>
            <w:tcW w:w="1625" w:type="dxa"/>
          </w:tcPr>
          <w:p w14:paraId="08964A7B" w14:textId="77777777" w:rsidR="002D12ED" w:rsidRPr="00911F5C" w:rsidRDefault="002D12ED" w:rsidP="00911F5C">
            <w:pPr>
              <w:rPr>
                <w:rFonts w:ascii="Verdana" w:hAnsi="Verdana" w:cstheme="minorHAnsi"/>
                <w:sz w:val="18"/>
                <w:szCs w:val="18"/>
                <w:lang w:val="nl-NL"/>
              </w:rPr>
            </w:pPr>
            <w:r w:rsidRPr="00911F5C">
              <w:rPr>
                <w:rFonts w:ascii="Verdana" w:hAnsi="Verdana" w:cstheme="minorHAnsi"/>
                <w:sz w:val="18"/>
                <w:szCs w:val="18"/>
                <w:lang w:val="nl-NL"/>
              </w:rPr>
              <w:t>Tarief</w:t>
            </w:r>
          </w:p>
          <w:p w14:paraId="08B3FD92" w14:textId="77777777" w:rsidR="002D12ED" w:rsidRPr="00911F5C" w:rsidRDefault="002D12ED" w:rsidP="00911F5C">
            <w:pPr>
              <w:rPr>
                <w:rFonts w:ascii="Verdana" w:hAnsi="Verdana" w:cstheme="minorHAnsi"/>
                <w:sz w:val="18"/>
                <w:szCs w:val="18"/>
                <w:lang w:val="nl-NL"/>
              </w:rPr>
            </w:pPr>
            <w:r w:rsidRPr="00911F5C">
              <w:rPr>
                <w:rFonts w:ascii="Verdana" w:hAnsi="Verdana" w:cstheme="minorHAnsi"/>
                <w:sz w:val="18"/>
                <w:szCs w:val="18"/>
                <w:lang w:val="nl-NL"/>
              </w:rPr>
              <w:t>Eenheid</w:t>
            </w:r>
          </w:p>
          <w:p w14:paraId="7C1375F2" w14:textId="77777777" w:rsidR="002D12ED" w:rsidRPr="00911F5C" w:rsidRDefault="002D12ED" w:rsidP="00911F5C">
            <w:pPr>
              <w:rPr>
                <w:rFonts w:ascii="Verdana" w:hAnsi="Verdana" w:cstheme="minorHAnsi"/>
                <w:sz w:val="18"/>
                <w:szCs w:val="18"/>
                <w:lang w:val="nl-NL"/>
              </w:rPr>
            </w:pPr>
            <w:r w:rsidRPr="00911F5C">
              <w:rPr>
                <w:rFonts w:ascii="Verdana" w:hAnsi="Verdana" w:cstheme="minorHAnsi"/>
                <w:sz w:val="18"/>
                <w:szCs w:val="18"/>
                <w:lang w:val="nl-NL"/>
              </w:rPr>
              <w:t>Functiemix</w:t>
            </w:r>
          </w:p>
        </w:tc>
        <w:tc>
          <w:tcPr>
            <w:tcW w:w="6670" w:type="dxa"/>
          </w:tcPr>
          <w:p w14:paraId="5C80C6A2" w14:textId="4C0A72F5" w:rsidR="002D12ED" w:rsidRPr="00911F5C" w:rsidRDefault="002D12ED" w:rsidP="00911F5C">
            <w:pPr>
              <w:rPr>
                <w:rFonts w:ascii="Verdana" w:hAnsi="Verdana" w:cstheme="minorHAnsi"/>
                <w:color w:val="000000"/>
                <w:sz w:val="18"/>
                <w:szCs w:val="18"/>
                <w:lang w:val="nl-NL"/>
              </w:rPr>
            </w:pPr>
            <w:r w:rsidRPr="00911F5C">
              <w:rPr>
                <w:rFonts w:ascii="Verdana" w:hAnsi="Verdana" w:cstheme="minorHAnsi"/>
                <w:color w:val="000000"/>
                <w:sz w:val="18"/>
                <w:szCs w:val="18"/>
                <w:lang w:val="nl-NL"/>
              </w:rPr>
              <w:t xml:space="preserve">€ </w:t>
            </w:r>
            <w:r w:rsidR="009C5EF9">
              <w:t xml:space="preserve"> </w:t>
            </w:r>
            <w:r w:rsidR="009C5EF9" w:rsidRPr="009C5EF9">
              <w:rPr>
                <w:rFonts w:ascii="Verdana" w:hAnsi="Verdana" w:cstheme="minorHAnsi"/>
                <w:color w:val="000000"/>
                <w:sz w:val="18"/>
                <w:szCs w:val="18"/>
                <w:lang w:val="nl-NL"/>
              </w:rPr>
              <w:t>146,40</w:t>
            </w:r>
            <w:r w:rsidR="009C5EF9">
              <w:rPr>
                <w:rFonts w:ascii="Verdana" w:hAnsi="Verdana" w:cstheme="minorHAnsi"/>
                <w:color w:val="000000"/>
                <w:sz w:val="18"/>
                <w:szCs w:val="18"/>
                <w:lang w:val="nl-NL"/>
              </w:rPr>
              <w:t xml:space="preserve"> </w:t>
            </w:r>
            <w:r w:rsidR="002E13F4">
              <w:rPr>
                <w:rFonts w:ascii="Verdana" w:hAnsi="Verdana" w:cstheme="minorHAnsi"/>
                <w:color w:val="000000"/>
                <w:sz w:val="18"/>
                <w:szCs w:val="18"/>
                <w:lang w:val="nl-NL"/>
              </w:rPr>
              <w:t xml:space="preserve">per </w:t>
            </w:r>
            <w:r w:rsidRPr="00911F5C">
              <w:rPr>
                <w:rFonts w:ascii="Verdana" w:hAnsi="Verdana" w:cstheme="minorHAnsi"/>
                <w:color w:val="000000"/>
                <w:sz w:val="18"/>
                <w:szCs w:val="18"/>
                <w:lang w:val="nl-NL"/>
              </w:rPr>
              <w:t>uur</w:t>
            </w:r>
            <w:r w:rsidR="002E13F4">
              <w:rPr>
                <w:rFonts w:ascii="Verdana" w:hAnsi="Verdana" w:cstheme="minorHAnsi"/>
                <w:color w:val="000000"/>
                <w:sz w:val="18"/>
                <w:szCs w:val="18"/>
                <w:lang w:val="nl-NL"/>
              </w:rPr>
              <w:t xml:space="preserve">, productcode </w:t>
            </w:r>
            <w:r w:rsidR="002E13F4" w:rsidRPr="001B23FD">
              <w:rPr>
                <w:rFonts w:ascii="Verdana" w:hAnsi="Verdana" w:cstheme="minorHAnsi"/>
                <w:color w:val="000000"/>
                <w:sz w:val="18"/>
                <w:szCs w:val="18"/>
                <w:lang w:val="nl-NL"/>
              </w:rPr>
              <w:t>54022</w:t>
            </w:r>
          </w:p>
          <w:p w14:paraId="69251986" w14:textId="77777777" w:rsidR="002E13F4" w:rsidRDefault="002E13F4" w:rsidP="00911F5C">
            <w:pPr>
              <w:rPr>
                <w:rFonts w:ascii="Verdana" w:hAnsi="Verdana" w:cstheme="minorHAnsi"/>
                <w:color w:val="000000"/>
                <w:sz w:val="18"/>
                <w:szCs w:val="18"/>
                <w:lang w:val="nl-NL"/>
              </w:rPr>
            </w:pPr>
          </w:p>
          <w:p w14:paraId="79093F4D" w14:textId="77777777" w:rsidR="002E13F4" w:rsidRDefault="002E13F4" w:rsidP="00911F5C">
            <w:pPr>
              <w:rPr>
                <w:rFonts w:ascii="Verdana" w:hAnsi="Verdana" w:cstheme="minorHAnsi"/>
                <w:color w:val="000000"/>
                <w:sz w:val="18"/>
                <w:szCs w:val="18"/>
                <w:lang w:val="nl-NL"/>
              </w:rPr>
            </w:pPr>
            <w:r>
              <w:rPr>
                <w:rFonts w:ascii="Verdana" w:hAnsi="Verdana" w:cstheme="minorHAnsi"/>
                <w:color w:val="000000"/>
                <w:sz w:val="18"/>
                <w:szCs w:val="18"/>
                <w:lang w:val="nl-NL"/>
              </w:rPr>
              <w:t xml:space="preserve">Gebaseerd op de volgende functiemix: </w:t>
            </w:r>
          </w:p>
          <w:p w14:paraId="53510A92" w14:textId="525098F8" w:rsidR="002D12ED" w:rsidRPr="00911F5C" w:rsidRDefault="002D12ED" w:rsidP="00911F5C">
            <w:pPr>
              <w:rPr>
                <w:rFonts w:ascii="Verdana" w:hAnsi="Verdana" w:cstheme="minorHAnsi"/>
                <w:color w:val="000000"/>
                <w:sz w:val="18"/>
                <w:szCs w:val="18"/>
                <w:lang w:val="nl-NL"/>
              </w:rPr>
            </w:pPr>
            <w:r w:rsidRPr="00911F5C">
              <w:rPr>
                <w:rFonts w:ascii="Verdana" w:hAnsi="Verdana" w:cstheme="minorHAnsi"/>
                <w:color w:val="000000"/>
                <w:sz w:val="18"/>
                <w:szCs w:val="18"/>
                <w:lang w:val="nl-NL"/>
              </w:rPr>
              <w:t>20% HBO+ / 35% WO / 30% WO+ / 5% WO++ / 10% KJP</w:t>
            </w:r>
          </w:p>
          <w:p w14:paraId="670F5515" w14:textId="77777777" w:rsidR="002D12ED" w:rsidRPr="00911F5C" w:rsidRDefault="002D12ED" w:rsidP="00911F5C">
            <w:pPr>
              <w:rPr>
                <w:rFonts w:ascii="Verdana" w:hAnsi="Verdana" w:cstheme="minorHAnsi"/>
                <w:color w:val="000000"/>
                <w:sz w:val="18"/>
                <w:szCs w:val="18"/>
                <w:lang w:val="nl-NL"/>
              </w:rPr>
            </w:pPr>
          </w:p>
        </w:tc>
      </w:tr>
      <w:tr w:rsidR="00DB6484" w:rsidRPr="00911F5C" w14:paraId="7EE1ECE3" w14:textId="77777777" w:rsidTr="000E4D45">
        <w:trPr>
          <w:trHeight w:val="669"/>
        </w:trPr>
        <w:tc>
          <w:tcPr>
            <w:tcW w:w="1344" w:type="dxa"/>
          </w:tcPr>
          <w:p w14:paraId="76958DA8" w14:textId="3D89D632" w:rsidR="00DB6484" w:rsidRPr="00D95D5B" w:rsidRDefault="00DB6484" w:rsidP="00911F5C">
            <w:pPr>
              <w:spacing w:after="200"/>
              <w:contextualSpacing/>
              <w:rPr>
                <w:rFonts w:ascii="Verdana" w:eastAsiaTheme="minorEastAsia" w:hAnsi="Verdana" w:cstheme="minorBidi"/>
                <w:sz w:val="18"/>
                <w:szCs w:val="18"/>
              </w:rPr>
            </w:pPr>
            <w:r w:rsidRPr="00D95D5B">
              <w:rPr>
                <w:rFonts w:ascii="Verdana" w:eastAsiaTheme="minorEastAsia" w:hAnsi="Verdana" w:cstheme="minorBidi"/>
                <w:sz w:val="18"/>
                <w:szCs w:val="18"/>
              </w:rPr>
              <w:t>FZ2</w:t>
            </w:r>
          </w:p>
        </w:tc>
        <w:tc>
          <w:tcPr>
            <w:tcW w:w="1625" w:type="dxa"/>
          </w:tcPr>
          <w:p w14:paraId="62685A78" w14:textId="6B12E553" w:rsidR="00DB6484" w:rsidRPr="00D95D5B" w:rsidRDefault="00D95D5B" w:rsidP="00911F5C">
            <w:pPr>
              <w:rPr>
                <w:rFonts w:ascii="Verdana" w:hAnsi="Verdana" w:cstheme="minorHAnsi"/>
                <w:sz w:val="18"/>
                <w:szCs w:val="18"/>
                <w:lang w:val="nl-NL"/>
              </w:rPr>
            </w:pPr>
            <w:r w:rsidRPr="00D95D5B">
              <w:rPr>
                <w:rFonts w:ascii="Verdana" w:hAnsi="Verdana" w:cstheme="minorHAnsi"/>
                <w:sz w:val="18"/>
                <w:szCs w:val="18"/>
                <w:lang w:val="nl-NL"/>
              </w:rPr>
              <w:t>Direct- en indirect gebonden tijd.</w:t>
            </w:r>
          </w:p>
        </w:tc>
        <w:tc>
          <w:tcPr>
            <w:tcW w:w="6670" w:type="dxa"/>
          </w:tcPr>
          <w:p w14:paraId="586391EC" w14:textId="2531B665" w:rsidR="00DB6484" w:rsidRPr="00D95D5B" w:rsidRDefault="00D95D5B" w:rsidP="00D95D5B">
            <w:pPr>
              <w:rPr>
                <w:rFonts w:ascii="Verdana" w:hAnsi="Verdana" w:cstheme="minorHAnsi"/>
                <w:color w:val="000000"/>
                <w:sz w:val="18"/>
                <w:szCs w:val="18"/>
                <w:lang w:val="nl-NL"/>
              </w:rPr>
            </w:pPr>
            <w:r w:rsidRPr="00D95D5B">
              <w:rPr>
                <w:rFonts w:ascii="Verdana" w:hAnsi="Verdana" w:cstheme="minorHAnsi"/>
                <w:color w:val="000000"/>
                <w:sz w:val="18"/>
                <w:szCs w:val="18"/>
                <w:lang w:val="nl-NL"/>
              </w:rPr>
              <w:t>Opdrachtnemer mag uitsluitend direct cliëntgebonden tijd bij Opdrachtgever in rekening brengen. Dit betreft de tijd dat Opdrachtnemer daadwerkelijk bezig is met de zorgverlening. Indirect cliëntgebonden tijd (waaronder het doen van de administratie en het bijhouden van het cliëntendossier) komen niet voor vergoeding in aanmerking. Dergelijke kosten zijn verdisconteerd in het uurtarief.</w:t>
            </w:r>
          </w:p>
        </w:tc>
      </w:tr>
      <w:tr w:rsidR="00911F5C" w:rsidRPr="00911F5C" w14:paraId="06FDFADD" w14:textId="77777777" w:rsidTr="000E4D45">
        <w:tc>
          <w:tcPr>
            <w:tcW w:w="1344" w:type="dxa"/>
            <w:vMerge w:val="restart"/>
          </w:tcPr>
          <w:p w14:paraId="7CBA91E7" w14:textId="77777777" w:rsidR="002D12ED" w:rsidRPr="00911F5C" w:rsidRDefault="002D12ED" w:rsidP="00911F5C">
            <w:pPr>
              <w:spacing w:after="200"/>
              <w:contextualSpacing/>
              <w:rPr>
                <w:rFonts w:ascii="Verdana" w:eastAsiaTheme="minorEastAsia" w:hAnsi="Verdana" w:cstheme="minorBidi"/>
                <w:sz w:val="18"/>
                <w:szCs w:val="18"/>
                <w:lang w:val="nl-NL"/>
              </w:rPr>
            </w:pPr>
            <w:r w:rsidRPr="00911F5C">
              <w:rPr>
                <w:rFonts w:ascii="Verdana" w:eastAsiaTheme="minorEastAsia" w:hAnsi="Verdana" w:cstheme="minorBidi"/>
                <w:sz w:val="18"/>
                <w:szCs w:val="18"/>
                <w:lang w:val="nl-NL"/>
              </w:rPr>
              <w:t>FZ2</w:t>
            </w:r>
          </w:p>
        </w:tc>
        <w:tc>
          <w:tcPr>
            <w:tcW w:w="1625" w:type="dxa"/>
          </w:tcPr>
          <w:p w14:paraId="1C7C3EE9" w14:textId="77777777" w:rsidR="002D12ED" w:rsidRPr="00911F5C" w:rsidRDefault="002D12ED" w:rsidP="00911F5C">
            <w:pPr>
              <w:rPr>
                <w:rFonts w:ascii="Verdana" w:hAnsi="Verdana" w:cstheme="minorHAnsi"/>
                <w:sz w:val="18"/>
                <w:szCs w:val="18"/>
                <w:lang w:val="nl-NL"/>
              </w:rPr>
            </w:pPr>
            <w:r w:rsidRPr="00911F5C">
              <w:rPr>
                <w:rFonts w:ascii="Verdana" w:hAnsi="Verdana" w:cstheme="minorHAnsi"/>
                <w:sz w:val="18"/>
                <w:szCs w:val="18"/>
                <w:lang w:val="nl-NL"/>
              </w:rPr>
              <w:t>Beschrijving</w:t>
            </w:r>
          </w:p>
          <w:p w14:paraId="65862B03" w14:textId="77777777" w:rsidR="002D12ED" w:rsidRPr="00911F5C" w:rsidRDefault="002D12ED" w:rsidP="00911F5C">
            <w:pPr>
              <w:rPr>
                <w:rFonts w:ascii="Verdana" w:hAnsi="Verdana" w:cstheme="minorHAnsi"/>
                <w:sz w:val="18"/>
                <w:szCs w:val="18"/>
                <w:lang w:val="nl-NL"/>
              </w:rPr>
            </w:pPr>
          </w:p>
        </w:tc>
        <w:tc>
          <w:tcPr>
            <w:tcW w:w="6670" w:type="dxa"/>
          </w:tcPr>
          <w:p w14:paraId="4440DA28" w14:textId="144B86F9" w:rsidR="002D12ED" w:rsidRPr="00DB6484" w:rsidRDefault="002D12ED" w:rsidP="00A356DC">
            <w:pPr>
              <w:rPr>
                <w:rFonts w:ascii="Verdana" w:hAnsi="Verdana" w:cstheme="minorHAnsi"/>
                <w:color w:val="000000"/>
                <w:sz w:val="18"/>
                <w:szCs w:val="18"/>
                <w:lang w:val="nl-NL"/>
              </w:rPr>
            </w:pPr>
            <w:r w:rsidRPr="00DB6484">
              <w:rPr>
                <w:rFonts w:ascii="Verdana" w:hAnsi="Verdana" w:cstheme="minorHAnsi"/>
                <w:color w:val="000000"/>
                <w:sz w:val="18"/>
                <w:szCs w:val="18"/>
                <w:lang w:val="nl-NL"/>
              </w:rPr>
              <w:t xml:space="preserve">Forensische </w:t>
            </w:r>
            <w:r w:rsidR="0064641A">
              <w:rPr>
                <w:rFonts w:ascii="Verdana" w:hAnsi="Verdana" w:cstheme="minorHAnsi"/>
                <w:color w:val="000000"/>
                <w:sz w:val="18"/>
                <w:szCs w:val="18"/>
                <w:lang w:val="nl-NL"/>
              </w:rPr>
              <w:t>j</w:t>
            </w:r>
            <w:r w:rsidR="002E13F4" w:rsidRPr="00DB6484">
              <w:rPr>
                <w:rFonts w:ascii="Verdana" w:hAnsi="Verdana" w:cstheme="minorHAnsi"/>
                <w:color w:val="000000"/>
                <w:sz w:val="18"/>
                <w:szCs w:val="18"/>
                <w:lang w:val="nl-NL"/>
              </w:rPr>
              <w:t xml:space="preserve">eugdhulp op grond van de onderhavige Overeenkomst betreft jeugdhulp in </w:t>
            </w:r>
            <w:r w:rsidR="00A356DC">
              <w:rPr>
                <w:rFonts w:ascii="Verdana" w:hAnsi="Verdana" w:cstheme="minorHAnsi"/>
                <w:color w:val="000000"/>
                <w:sz w:val="18"/>
                <w:szCs w:val="18"/>
                <w:lang w:val="nl-NL"/>
              </w:rPr>
              <w:t xml:space="preserve">zowel </w:t>
            </w:r>
            <w:r w:rsidR="002E13F4" w:rsidRPr="00DB6484">
              <w:rPr>
                <w:rFonts w:ascii="Verdana" w:hAnsi="Verdana" w:cstheme="minorHAnsi"/>
                <w:color w:val="000000"/>
                <w:sz w:val="18"/>
                <w:szCs w:val="18"/>
                <w:lang w:val="nl-NL"/>
              </w:rPr>
              <w:t xml:space="preserve">het vrijwillig </w:t>
            </w:r>
            <w:r w:rsidR="00A356DC">
              <w:rPr>
                <w:rFonts w:ascii="Verdana" w:hAnsi="Verdana" w:cstheme="minorHAnsi"/>
                <w:color w:val="000000"/>
                <w:sz w:val="18"/>
                <w:szCs w:val="18"/>
                <w:lang w:val="nl-NL"/>
              </w:rPr>
              <w:t xml:space="preserve">als gedwongen </w:t>
            </w:r>
            <w:r w:rsidR="002E13F4" w:rsidRPr="00DB6484">
              <w:rPr>
                <w:rFonts w:ascii="Verdana" w:hAnsi="Verdana" w:cstheme="minorHAnsi"/>
                <w:color w:val="000000"/>
                <w:sz w:val="18"/>
                <w:szCs w:val="18"/>
                <w:lang w:val="nl-NL"/>
              </w:rPr>
              <w:t xml:space="preserve">kader. </w:t>
            </w:r>
            <w:r w:rsidR="00A356DC">
              <w:rPr>
                <w:rFonts w:ascii="Verdana" w:hAnsi="Verdana" w:cstheme="minorHAnsi"/>
                <w:color w:val="000000"/>
                <w:sz w:val="18"/>
                <w:szCs w:val="18"/>
                <w:lang w:val="nl-NL"/>
              </w:rPr>
              <w:t>Binnen het vrijwillig kader heeft d</w:t>
            </w:r>
            <w:r w:rsidR="002E13F4" w:rsidRPr="00DB6484">
              <w:rPr>
                <w:rFonts w:ascii="Verdana" w:hAnsi="Verdana" w:cstheme="minorHAnsi"/>
                <w:color w:val="000000"/>
                <w:sz w:val="18"/>
                <w:szCs w:val="18"/>
                <w:lang w:val="nl-NL"/>
              </w:rPr>
              <w:t xml:space="preserve">e Jeugdige </w:t>
            </w:r>
            <w:r w:rsidR="009C5EF9" w:rsidRPr="00DB6484">
              <w:rPr>
                <w:rFonts w:ascii="Verdana" w:hAnsi="Verdana" w:cstheme="minorHAnsi"/>
                <w:color w:val="000000"/>
                <w:sz w:val="18"/>
                <w:szCs w:val="18"/>
                <w:lang w:val="nl-NL"/>
              </w:rPr>
              <w:t xml:space="preserve">een delict gepleegd maar de behandeling is </w:t>
            </w:r>
            <w:r w:rsidR="00A356DC">
              <w:rPr>
                <w:rFonts w:ascii="Verdana" w:hAnsi="Verdana" w:cstheme="minorHAnsi"/>
                <w:color w:val="000000"/>
                <w:sz w:val="18"/>
                <w:szCs w:val="18"/>
                <w:lang w:val="nl-NL"/>
              </w:rPr>
              <w:t xml:space="preserve">in dat geval </w:t>
            </w:r>
            <w:r w:rsidR="009C5EF9" w:rsidRPr="00DB6484">
              <w:rPr>
                <w:rFonts w:ascii="Verdana" w:hAnsi="Verdana" w:cstheme="minorHAnsi"/>
                <w:color w:val="000000"/>
                <w:sz w:val="18"/>
                <w:szCs w:val="18"/>
                <w:lang w:val="nl-NL"/>
              </w:rPr>
              <w:t>geen onderdeel van de straf/maatregel.</w:t>
            </w:r>
            <w:r w:rsidR="00A356DC">
              <w:rPr>
                <w:rFonts w:ascii="Verdana" w:hAnsi="Verdana" w:cstheme="minorHAnsi"/>
                <w:color w:val="000000"/>
                <w:sz w:val="18"/>
                <w:szCs w:val="18"/>
                <w:lang w:val="nl-NL"/>
              </w:rPr>
              <w:t xml:space="preserve"> Dat is bij Forensische jeugdhulp in het gedwongen kader anders; in dat geval is de hulpverlening door de strafrechter bepaald.</w:t>
            </w:r>
            <w:r w:rsidR="009C5EF9" w:rsidRPr="00DB6484">
              <w:rPr>
                <w:rFonts w:ascii="Verdana" w:hAnsi="Verdana" w:cstheme="minorHAnsi"/>
                <w:color w:val="000000"/>
                <w:sz w:val="18"/>
                <w:szCs w:val="18"/>
                <w:lang w:val="nl-NL"/>
              </w:rPr>
              <w:t xml:space="preserve"> De Forenssiche Jeugdhulp wordt </w:t>
            </w:r>
            <w:r w:rsidR="0009170B">
              <w:rPr>
                <w:rFonts w:ascii="Verdana" w:hAnsi="Verdana" w:cstheme="minorHAnsi"/>
                <w:color w:val="000000"/>
                <w:sz w:val="18"/>
                <w:szCs w:val="18"/>
                <w:lang w:val="nl-NL"/>
              </w:rPr>
              <w:t xml:space="preserve">zowel in het vrijwillig als gedwongen kader </w:t>
            </w:r>
            <w:r w:rsidR="009C5EF9" w:rsidRPr="00DB6484">
              <w:rPr>
                <w:rFonts w:ascii="Verdana" w:hAnsi="Verdana" w:cstheme="minorHAnsi"/>
                <w:color w:val="000000"/>
                <w:sz w:val="18"/>
                <w:szCs w:val="18"/>
                <w:lang w:val="nl-NL"/>
              </w:rPr>
              <w:t>ingezet om recidive te voorkomen.</w:t>
            </w:r>
            <w:r w:rsidR="00DB6484" w:rsidRPr="00DB6484">
              <w:rPr>
                <w:rFonts w:ascii="Verdana" w:hAnsi="Verdana" w:cstheme="minorHAnsi"/>
                <w:color w:val="000000"/>
                <w:sz w:val="18"/>
                <w:szCs w:val="18"/>
                <w:lang w:val="nl-NL"/>
              </w:rPr>
              <w:t xml:space="preserve"> De Forensische </w:t>
            </w:r>
            <w:r w:rsidR="0064641A">
              <w:rPr>
                <w:rFonts w:ascii="Verdana" w:hAnsi="Verdana" w:cstheme="minorHAnsi"/>
                <w:color w:val="000000"/>
                <w:sz w:val="18"/>
                <w:szCs w:val="18"/>
                <w:lang w:val="nl-NL"/>
              </w:rPr>
              <w:t>j</w:t>
            </w:r>
            <w:r w:rsidR="00DB6484" w:rsidRPr="00DB6484">
              <w:rPr>
                <w:rFonts w:ascii="Verdana" w:hAnsi="Verdana" w:cstheme="minorHAnsi"/>
                <w:color w:val="000000"/>
                <w:sz w:val="18"/>
                <w:szCs w:val="18"/>
                <w:lang w:val="nl-NL"/>
              </w:rPr>
              <w:t xml:space="preserve">eugdhulp wordt ingezet bij Jeugdigen met psychische/psychiatrische problematiek, gedrags- of ontwikkelingsstoornis (bijv. LVB, ADHD en/of ASS) en/of een bedreigde persoonlijkheidsontwikkeling. </w:t>
            </w:r>
          </w:p>
        </w:tc>
      </w:tr>
      <w:tr w:rsidR="00DB6484" w:rsidRPr="00911F5C" w14:paraId="54A2DB8D" w14:textId="77777777" w:rsidTr="00DB6484">
        <w:trPr>
          <w:gridAfter w:val="2"/>
          <w:wAfter w:w="8295" w:type="dxa"/>
          <w:trHeight w:val="219"/>
        </w:trPr>
        <w:tc>
          <w:tcPr>
            <w:tcW w:w="1344" w:type="dxa"/>
            <w:vMerge/>
          </w:tcPr>
          <w:p w14:paraId="588DAAF4" w14:textId="77777777" w:rsidR="00DB6484" w:rsidRPr="00911F5C" w:rsidRDefault="00DB6484" w:rsidP="00911F5C">
            <w:pPr>
              <w:spacing w:after="200"/>
              <w:contextualSpacing/>
              <w:rPr>
                <w:rFonts w:ascii="Verdana" w:eastAsiaTheme="minorEastAsia" w:hAnsi="Verdana" w:cstheme="minorBidi"/>
                <w:sz w:val="18"/>
                <w:szCs w:val="18"/>
                <w:lang w:val="nl-NL"/>
              </w:rPr>
            </w:pPr>
          </w:p>
        </w:tc>
      </w:tr>
      <w:tr w:rsidR="00DB6484" w:rsidRPr="00911F5C" w14:paraId="578B45FE" w14:textId="77777777" w:rsidTr="00DB6484">
        <w:trPr>
          <w:gridAfter w:val="2"/>
          <w:wAfter w:w="8295" w:type="dxa"/>
          <w:trHeight w:val="219"/>
        </w:trPr>
        <w:tc>
          <w:tcPr>
            <w:tcW w:w="1344" w:type="dxa"/>
            <w:vMerge/>
          </w:tcPr>
          <w:p w14:paraId="06CD851F" w14:textId="77777777" w:rsidR="00DB6484" w:rsidRPr="00911F5C" w:rsidRDefault="00DB6484" w:rsidP="00911F5C">
            <w:pPr>
              <w:spacing w:after="200"/>
              <w:contextualSpacing/>
              <w:rPr>
                <w:rFonts w:ascii="Verdana" w:eastAsiaTheme="minorEastAsia" w:hAnsi="Verdana" w:cstheme="minorBidi"/>
                <w:sz w:val="18"/>
                <w:szCs w:val="18"/>
                <w:lang w:val="nl-NL"/>
              </w:rPr>
            </w:pPr>
          </w:p>
        </w:tc>
      </w:tr>
      <w:tr w:rsidR="00911F5C" w:rsidRPr="00911F5C" w14:paraId="51CE80B9" w14:textId="77777777" w:rsidTr="000E4D45">
        <w:trPr>
          <w:trHeight w:val="2211"/>
        </w:trPr>
        <w:tc>
          <w:tcPr>
            <w:tcW w:w="1344" w:type="dxa"/>
          </w:tcPr>
          <w:p w14:paraId="1508F99E" w14:textId="77777777" w:rsidR="002D12ED" w:rsidRPr="00911F5C" w:rsidRDefault="002D12ED" w:rsidP="00911F5C">
            <w:pPr>
              <w:spacing w:after="200"/>
              <w:contextualSpacing/>
              <w:rPr>
                <w:rFonts w:ascii="Verdana" w:eastAsiaTheme="minorEastAsia" w:hAnsi="Verdana" w:cstheme="minorBidi"/>
                <w:sz w:val="18"/>
                <w:szCs w:val="18"/>
                <w:lang w:val="nl-NL"/>
              </w:rPr>
            </w:pPr>
            <w:r w:rsidRPr="00911F5C">
              <w:rPr>
                <w:rFonts w:ascii="Verdana" w:eastAsiaTheme="minorEastAsia" w:hAnsi="Verdana" w:cstheme="minorBidi"/>
                <w:sz w:val="18"/>
                <w:szCs w:val="18"/>
                <w:lang w:val="nl-NL"/>
              </w:rPr>
              <w:t>FZ3</w:t>
            </w:r>
          </w:p>
        </w:tc>
        <w:tc>
          <w:tcPr>
            <w:tcW w:w="1625" w:type="dxa"/>
          </w:tcPr>
          <w:p w14:paraId="145CDBCC" w14:textId="77777777" w:rsidR="002D12ED" w:rsidRPr="00911F5C" w:rsidRDefault="002D12ED" w:rsidP="00911F5C">
            <w:pPr>
              <w:spacing w:after="200"/>
              <w:contextualSpacing/>
              <w:rPr>
                <w:rFonts w:ascii="Verdana" w:hAnsi="Verdana" w:cstheme="minorBidi"/>
                <w:sz w:val="18"/>
                <w:szCs w:val="18"/>
                <w:lang w:val="nl-NL"/>
              </w:rPr>
            </w:pPr>
            <w:r w:rsidRPr="00911F5C">
              <w:rPr>
                <w:rFonts w:ascii="Verdana" w:hAnsi="Verdana" w:cstheme="minorBidi"/>
                <w:sz w:val="18"/>
                <w:szCs w:val="18"/>
                <w:lang w:val="nl-NL"/>
              </w:rPr>
              <w:t>Doel</w:t>
            </w:r>
          </w:p>
        </w:tc>
        <w:tc>
          <w:tcPr>
            <w:tcW w:w="6670" w:type="dxa"/>
          </w:tcPr>
          <w:p w14:paraId="4968D9D4" w14:textId="081C2194" w:rsidR="002D12ED" w:rsidRPr="00911F5C" w:rsidRDefault="009547E7" w:rsidP="00911F5C">
            <w:pPr>
              <w:pStyle w:val="TableParagraph"/>
              <w:spacing w:before="1"/>
              <w:ind w:left="0"/>
              <w:rPr>
                <w:rFonts w:ascii="Verdana" w:hAnsi="Verdana" w:cstheme="minorHAnsi"/>
                <w:color w:val="000000"/>
                <w:sz w:val="18"/>
                <w:szCs w:val="18"/>
                <w:lang w:val="nl-NL"/>
              </w:rPr>
            </w:pPr>
            <w:r>
              <w:rPr>
                <w:rFonts w:ascii="Verdana" w:hAnsi="Verdana" w:cstheme="minorHAnsi"/>
                <w:color w:val="000000"/>
                <w:sz w:val="18"/>
                <w:szCs w:val="18"/>
                <w:lang w:val="nl-NL"/>
              </w:rPr>
              <w:t>De F</w:t>
            </w:r>
            <w:r w:rsidR="002D12ED" w:rsidRPr="00911F5C">
              <w:rPr>
                <w:rFonts w:ascii="Verdana" w:hAnsi="Verdana" w:cstheme="minorHAnsi"/>
                <w:color w:val="000000"/>
                <w:sz w:val="18"/>
                <w:szCs w:val="18"/>
                <w:lang w:val="nl-NL"/>
              </w:rPr>
              <w:t>orensische jeugdhulp is erop gericht de maatschappelijke veiligheid te vergroten. Het terugdringen van recidive en het voorkomen van delicten en/of grensovers</w:t>
            </w:r>
            <w:r>
              <w:rPr>
                <w:rFonts w:ascii="Verdana" w:hAnsi="Verdana" w:cstheme="minorHAnsi"/>
                <w:color w:val="000000"/>
                <w:sz w:val="18"/>
                <w:szCs w:val="18"/>
                <w:lang w:val="nl-NL"/>
              </w:rPr>
              <w:t>chrijdend gedrag staat centraal</w:t>
            </w:r>
            <w:r w:rsidR="002D12ED" w:rsidRPr="00911F5C">
              <w:rPr>
                <w:rFonts w:ascii="Verdana" w:hAnsi="Verdana" w:cstheme="minorHAnsi"/>
                <w:color w:val="000000"/>
                <w:sz w:val="18"/>
                <w:szCs w:val="18"/>
                <w:lang w:val="nl-NL"/>
              </w:rPr>
              <w:t>.</w:t>
            </w:r>
          </w:p>
          <w:p w14:paraId="5679871C" w14:textId="77777777" w:rsidR="002D12ED" w:rsidRPr="00911F5C" w:rsidRDefault="002D12ED" w:rsidP="00911F5C">
            <w:pPr>
              <w:pStyle w:val="TableParagraph"/>
              <w:spacing w:before="1"/>
              <w:ind w:left="0"/>
              <w:rPr>
                <w:rFonts w:ascii="Verdana" w:hAnsi="Verdana" w:cstheme="minorHAnsi"/>
                <w:color w:val="000000"/>
                <w:sz w:val="18"/>
                <w:szCs w:val="18"/>
                <w:lang w:val="nl-NL"/>
              </w:rPr>
            </w:pPr>
          </w:p>
          <w:p w14:paraId="0F4128FF" w14:textId="77777777" w:rsidR="002D12ED" w:rsidRPr="00911F5C" w:rsidRDefault="002D12ED" w:rsidP="00911F5C">
            <w:pPr>
              <w:pStyle w:val="TableParagraph"/>
              <w:spacing w:before="1"/>
              <w:ind w:left="0"/>
              <w:rPr>
                <w:rFonts w:ascii="Verdana" w:hAnsi="Verdana" w:cstheme="minorHAnsi"/>
                <w:color w:val="000000"/>
                <w:sz w:val="18"/>
                <w:szCs w:val="18"/>
                <w:lang w:val="nl-NL"/>
              </w:rPr>
            </w:pPr>
          </w:p>
        </w:tc>
      </w:tr>
      <w:tr w:rsidR="002D12ED" w:rsidRPr="00911F5C" w14:paraId="236F84AF" w14:textId="77777777" w:rsidTr="000E4D45">
        <w:trPr>
          <w:trHeight w:val="2211"/>
        </w:trPr>
        <w:tc>
          <w:tcPr>
            <w:tcW w:w="1344" w:type="dxa"/>
          </w:tcPr>
          <w:p w14:paraId="5399F77D" w14:textId="5074EB5B" w:rsidR="002D12ED" w:rsidRPr="00911F5C" w:rsidRDefault="002D12ED" w:rsidP="00911F5C">
            <w:pPr>
              <w:spacing w:after="200"/>
              <w:contextualSpacing/>
              <w:rPr>
                <w:rFonts w:ascii="Verdana" w:eastAsiaTheme="minorEastAsia" w:hAnsi="Verdana" w:cstheme="minorBidi"/>
                <w:sz w:val="18"/>
                <w:szCs w:val="18"/>
                <w:lang w:val="nl-NL"/>
              </w:rPr>
            </w:pPr>
            <w:r w:rsidRPr="00911F5C">
              <w:rPr>
                <w:rFonts w:ascii="Verdana" w:eastAsiaTheme="minorEastAsia" w:hAnsi="Verdana" w:cstheme="minorBidi"/>
                <w:sz w:val="18"/>
                <w:szCs w:val="18"/>
                <w:lang w:val="nl-NL"/>
              </w:rPr>
              <w:t>FZ4</w:t>
            </w:r>
          </w:p>
        </w:tc>
        <w:tc>
          <w:tcPr>
            <w:tcW w:w="1625" w:type="dxa"/>
          </w:tcPr>
          <w:p w14:paraId="54B846F5" w14:textId="3075EFFB" w:rsidR="002D12ED" w:rsidRPr="00911F5C" w:rsidRDefault="002D12ED" w:rsidP="00911F5C">
            <w:pPr>
              <w:spacing w:after="200"/>
              <w:contextualSpacing/>
              <w:rPr>
                <w:rFonts w:ascii="Verdana" w:hAnsi="Verdana" w:cstheme="minorBidi"/>
                <w:sz w:val="18"/>
                <w:szCs w:val="18"/>
                <w:lang w:val="nl-NL"/>
              </w:rPr>
            </w:pPr>
            <w:r w:rsidRPr="00911F5C">
              <w:rPr>
                <w:rFonts w:ascii="Verdana" w:hAnsi="Verdana" w:cstheme="minorBidi"/>
                <w:sz w:val="18"/>
                <w:szCs w:val="18"/>
                <w:lang w:val="nl-NL"/>
              </w:rPr>
              <w:t>Doelgroep</w:t>
            </w:r>
          </w:p>
        </w:tc>
        <w:tc>
          <w:tcPr>
            <w:tcW w:w="6670" w:type="dxa"/>
          </w:tcPr>
          <w:p w14:paraId="37843591" w14:textId="5F01AD8F" w:rsidR="002D12ED" w:rsidRPr="00911F5C" w:rsidRDefault="002D12ED" w:rsidP="00911F5C">
            <w:pPr>
              <w:pStyle w:val="TableParagraph"/>
              <w:spacing w:before="1"/>
              <w:ind w:left="0"/>
              <w:rPr>
                <w:rFonts w:ascii="Verdana" w:hAnsi="Verdana" w:cstheme="minorHAnsi"/>
                <w:color w:val="000000"/>
                <w:sz w:val="18"/>
                <w:szCs w:val="18"/>
                <w:lang w:val="nl-NL"/>
              </w:rPr>
            </w:pPr>
            <w:r w:rsidRPr="00911F5C">
              <w:rPr>
                <w:rFonts w:ascii="Verdana" w:hAnsi="Verdana" w:cstheme="minorHAnsi"/>
                <w:color w:val="000000"/>
                <w:sz w:val="18"/>
                <w:szCs w:val="18"/>
                <w:lang w:val="nl-NL"/>
              </w:rPr>
              <w:t>Jeugdigen die delict-, seksueel- of agressief grensoverschrijdend gedrag vertonen (of bij wie de risico/dreiging hiertoe in</w:t>
            </w:r>
            <w:r w:rsidR="009547E7">
              <w:rPr>
                <w:rFonts w:ascii="Verdana" w:hAnsi="Verdana" w:cstheme="minorHAnsi"/>
                <w:color w:val="000000"/>
                <w:sz w:val="18"/>
                <w:szCs w:val="18"/>
                <w:lang w:val="nl-NL"/>
              </w:rPr>
              <w:t xml:space="preserve"> de nabije toekomst groot is). </w:t>
            </w:r>
            <w:r w:rsidRPr="00911F5C">
              <w:rPr>
                <w:rFonts w:ascii="Verdana" w:hAnsi="Verdana" w:cstheme="minorHAnsi"/>
                <w:color w:val="000000"/>
                <w:sz w:val="18"/>
                <w:szCs w:val="18"/>
                <w:lang w:val="nl-NL"/>
              </w:rPr>
              <w:t>Het kan bijvoorbeeld gaan om Jeugdigen die zich schuldig maken aan of betrokken zijn bij straatroof, een zedendelict of andere gewelddadigheden (individueel of in groepsverband)</w:t>
            </w:r>
            <w:r w:rsidR="009547E7">
              <w:rPr>
                <w:rFonts w:ascii="Verdana" w:hAnsi="Verdana" w:cstheme="minorHAnsi"/>
                <w:color w:val="000000"/>
                <w:sz w:val="18"/>
                <w:szCs w:val="18"/>
                <w:lang w:val="nl-NL"/>
              </w:rPr>
              <w:t>.</w:t>
            </w:r>
            <w:r w:rsidRPr="00911F5C">
              <w:rPr>
                <w:rFonts w:ascii="Verdana" w:hAnsi="Verdana" w:cstheme="minorHAnsi"/>
                <w:color w:val="000000"/>
                <w:sz w:val="18"/>
                <w:szCs w:val="18"/>
                <w:lang w:val="nl-NL"/>
              </w:rPr>
              <w:t xml:space="preserve"> </w:t>
            </w:r>
          </w:p>
          <w:p w14:paraId="6607DD28" w14:textId="77777777" w:rsidR="002D12ED" w:rsidRPr="00911F5C" w:rsidRDefault="002D12ED" w:rsidP="00911F5C">
            <w:pPr>
              <w:pStyle w:val="TableParagraph"/>
              <w:spacing w:before="1"/>
              <w:ind w:left="0"/>
              <w:rPr>
                <w:rFonts w:ascii="Verdana" w:hAnsi="Verdana" w:cstheme="minorHAnsi"/>
                <w:color w:val="000000"/>
                <w:sz w:val="18"/>
                <w:szCs w:val="18"/>
                <w:lang w:val="nl-NL"/>
              </w:rPr>
            </w:pPr>
          </w:p>
          <w:p w14:paraId="56BC2D6F" w14:textId="167D732D" w:rsidR="002D12ED" w:rsidRPr="00911F5C" w:rsidRDefault="002D12ED" w:rsidP="00911F5C">
            <w:pPr>
              <w:pStyle w:val="TableParagraph"/>
              <w:spacing w:before="1"/>
              <w:ind w:left="0"/>
              <w:rPr>
                <w:rFonts w:ascii="Verdana" w:hAnsi="Verdana" w:cstheme="minorHAnsi"/>
                <w:color w:val="000000"/>
                <w:sz w:val="18"/>
                <w:szCs w:val="18"/>
                <w:lang w:val="nl-NL"/>
              </w:rPr>
            </w:pPr>
            <w:r w:rsidRPr="00911F5C">
              <w:rPr>
                <w:rFonts w:ascii="Verdana" w:hAnsi="Verdana" w:cstheme="minorHAnsi"/>
                <w:color w:val="000000"/>
                <w:sz w:val="18"/>
                <w:szCs w:val="18"/>
                <w:lang w:val="nl-NL"/>
              </w:rPr>
              <w:t>Een groot deel van deze Jeugdigen is gediagnosticeerd met een gedragsstoornis, vaak in combinatie met andere stoornissen (bijvoorbeeld ADHD of ASS) en/of een licht verstandelijke beperking (LVB). De stoornis die mogelijk ten grondslag ligt aan de noodzaak tot jeugdhulp is geen in- of exclu</w:t>
            </w:r>
            <w:r w:rsidR="009547E7">
              <w:rPr>
                <w:rFonts w:ascii="Verdana" w:hAnsi="Verdana" w:cstheme="minorHAnsi"/>
                <w:color w:val="000000"/>
                <w:sz w:val="18"/>
                <w:szCs w:val="18"/>
                <w:lang w:val="nl-NL"/>
              </w:rPr>
              <w:t xml:space="preserve">siecriterium voor de inzet van </w:t>
            </w:r>
            <w:r w:rsidR="0064641A">
              <w:rPr>
                <w:rFonts w:ascii="Verdana" w:hAnsi="Verdana" w:cstheme="minorHAnsi"/>
                <w:color w:val="000000"/>
                <w:sz w:val="18"/>
                <w:szCs w:val="18"/>
                <w:lang w:val="nl-NL"/>
              </w:rPr>
              <w:t>F</w:t>
            </w:r>
            <w:r w:rsidRPr="00911F5C">
              <w:rPr>
                <w:rFonts w:ascii="Verdana" w:hAnsi="Verdana" w:cstheme="minorHAnsi"/>
                <w:color w:val="000000"/>
                <w:sz w:val="18"/>
                <w:szCs w:val="18"/>
                <w:lang w:val="nl-NL"/>
              </w:rPr>
              <w:t xml:space="preserve">orensische jeugdhulp. </w:t>
            </w:r>
            <w:r w:rsidRPr="00911F5C">
              <w:rPr>
                <w:rFonts w:ascii="Verdana" w:hAnsi="Verdana" w:cstheme="minorHAnsi"/>
                <w:color w:val="000000"/>
                <w:sz w:val="18"/>
                <w:szCs w:val="18"/>
                <w:lang w:val="nl-NL"/>
              </w:rPr>
              <w:br/>
            </w:r>
          </w:p>
          <w:p w14:paraId="6F577BDC" w14:textId="1B43D0E8" w:rsidR="002D12ED" w:rsidRPr="009547E7" w:rsidRDefault="002D12ED" w:rsidP="009547E7">
            <w:pPr>
              <w:pStyle w:val="TableParagraph"/>
              <w:spacing w:before="1"/>
              <w:ind w:left="0"/>
              <w:rPr>
                <w:rFonts w:ascii="Verdana" w:hAnsi="Verdana" w:cstheme="minorHAnsi"/>
                <w:color w:val="000000"/>
                <w:sz w:val="18"/>
                <w:szCs w:val="18"/>
                <w:lang w:val="nl-NL"/>
              </w:rPr>
            </w:pPr>
            <w:r w:rsidRPr="00911F5C">
              <w:rPr>
                <w:rFonts w:ascii="Verdana" w:hAnsi="Verdana" w:cstheme="minorHAnsi"/>
                <w:color w:val="000000"/>
                <w:sz w:val="18"/>
                <w:szCs w:val="18"/>
                <w:lang w:val="nl-NL"/>
              </w:rPr>
              <w:t xml:space="preserve">Het gevaarcriterium is een inclusiecriterium; zonder passende en tijdige hulp vormen deze Jeugdigen een gevaar voor omgeving en/of voor zichzelf en wordt het steeds moeilijker om het grensoverschrijdende gedrag te beperken en de negatieve </w:t>
            </w:r>
            <w:r w:rsidRPr="00911F5C">
              <w:rPr>
                <w:rFonts w:ascii="Verdana" w:hAnsi="Verdana" w:cstheme="minorHAnsi"/>
                <w:color w:val="000000"/>
                <w:sz w:val="18"/>
                <w:szCs w:val="18"/>
                <w:lang w:val="nl-NL"/>
              </w:rPr>
              <w:lastRenderedPageBreak/>
              <w:t>ontwikkeling en achterliggende problematiek aan te pakken.</w:t>
            </w:r>
            <w:r w:rsidR="009547E7">
              <w:rPr>
                <w:rFonts w:ascii="Verdana" w:hAnsi="Verdana" w:cstheme="minorHAnsi"/>
                <w:color w:val="000000"/>
                <w:sz w:val="18"/>
                <w:szCs w:val="18"/>
                <w:lang w:val="nl-NL"/>
              </w:rPr>
              <w:t xml:space="preserve"> Met als gevolg dat recidive plaatsvindt. </w:t>
            </w:r>
            <w:r w:rsidRPr="00911F5C">
              <w:rPr>
                <w:rFonts w:ascii="Verdana" w:hAnsi="Verdana" w:cstheme="minorHAnsi"/>
                <w:color w:val="000000"/>
                <w:sz w:val="18"/>
                <w:szCs w:val="18"/>
                <w:lang w:val="nl-NL"/>
              </w:rPr>
              <w:t xml:space="preserve">Daarom is het belangrijk voor deze doelgroep tijdige en passende </w:t>
            </w:r>
            <w:r w:rsidR="00D42692">
              <w:rPr>
                <w:rFonts w:ascii="Verdana" w:hAnsi="Verdana" w:cstheme="minorHAnsi"/>
                <w:color w:val="000000"/>
                <w:sz w:val="18"/>
                <w:szCs w:val="18"/>
                <w:lang w:val="nl-NL"/>
              </w:rPr>
              <w:t xml:space="preserve">Forensische </w:t>
            </w:r>
            <w:r w:rsidRPr="00911F5C">
              <w:rPr>
                <w:rFonts w:ascii="Verdana" w:hAnsi="Verdana" w:cstheme="minorHAnsi"/>
                <w:sz w:val="18"/>
                <w:szCs w:val="18"/>
                <w:lang w:val="nl-NL"/>
              </w:rPr>
              <w:t xml:space="preserve">jeugdhulp te bieden ter voorkoming van herhaling en ten behoeve van de maatschappelijke en hun eigen veiligheid. Om de juiste hulp te kunnen realiseren is het nodig dat de familie en het hele </w:t>
            </w:r>
            <w:r w:rsidR="00D42692">
              <w:rPr>
                <w:rFonts w:ascii="Verdana" w:hAnsi="Verdana" w:cstheme="minorHAnsi"/>
                <w:sz w:val="18"/>
                <w:szCs w:val="18"/>
                <w:lang w:val="nl-NL"/>
              </w:rPr>
              <w:t>gezins</w:t>
            </w:r>
            <w:r w:rsidRPr="00911F5C">
              <w:rPr>
                <w:rFonts w:ascii="Verdana" w:hAnsi="Verdana" w:cstheme="minorHAnsi"/>
                <w:sz w:val="18"/>
                <w:szCs w:val="18"/>
                <w:lang w:val="nl-NL"/>
              </w:rPr>
              <w:t>systeem om de Jeugdige wordt betrokken</w:t>
            </w:r>
            <w:r w:rsidR="00D42692">
              <w:rPr>
                <w:rFonts w:ascii="Verdana" w:hAnsi="Verdana" w:cstheme="minorHAnsi"/>
                <w:sz w:val="18"/>
                <w:szCs w:val="18"/>
                <w:lang w:val="nl-NL"/>
              </w:rPr>
              <w:t xml:space="preserve"> bij de behandeling</w:t>
            </w:r>
            <w:r w:rsidRPr="00911F5C">
              <w:rPr>
                <w:rFonts w:ascii="Verdana" w:hAnsi="Verdana" w:cstheme="minorHAnsi"/>
                <w:sz w:val="18"/>
                <w:szCs w:val="18"/>
                <w:lang w:val="nl-NL"/>
              </w:rPr>
              <w:t>.</w:t>
            </w:r>
          </w:p>
          <w:p w14:paraId="3C8708F5" w14:textId="77777777" w:rsidR="002D12ED" w:rsidRPr="00911F5C" w:rsidRDefault="002D12ED" w:rsidP="00911F5C">
            <w:pPr>
              <w:pStyle w:val="TableParagraph"/>
              <w:spacing w:before="1"/>
              <w:ind w:left="0"/>
              <w:rPr>
                <w:rFonts w:ascii="Verdana" w:hAnsi="Verdana" w:cstheme="minorHAnsi"/>
                <w:color w:val="000000"/>
                <w:sz w:val="18"/>
                <w:szCs w:val="18"/>
                <w:lang w:val="nl-NL"/>
              </w:rPr>
            </w:pPr>
          </w:p>
        </w:tc>
      </w:tr>
      <w:tr w:rsidR="00911F5C" w:rsidRPr="00911F5C" w14:paraId="211AF15C" w14:textId="77777777" w:rsidTr="000E4D45">
        <w:trPr>
          <w:trHeight w:val="528"/>
        </w:trPr>
        <w:tc>
          <w:tcPr>
            <w:tcW w:w="1344" w:type="dxa"/>
            <w:vMerge w:val="restart"/>
          </w:tcPr>
          <w:p w14:paraId="40CAE0BB" w14:textId="6030991E" w:rsidR="00911F5C" w:rsidRPr="00911F5C" w:rsidRDefault="00911F5C" w:rsidP="00911F5C">
            <w:pPr>
              <w:spacing w:after="200"/>
              <w:contextualSpacing/>
              <w:rPr>
                <w:rFonts w:ascii="Verdana" w:eastAsiaTheme="minorEastAsia" w:hAnsi="Verdana" w:cstheme="minorBidi"/>
                <w:sz w:val="18"/>
                <w:szCs w:val="18"/>
                <w:lang w:val="nl-NL"/>
              </w:rPr>
            </w:pPr>
            <w:r w:rsidRPr="00911F5C">
              <w:rPr>
                <w:rFonts w:ascii="Verdana" w:eastAsiaTheme="minorEastAsia" w:hAnsi="Verdana" w:cstheme="minorBidi"/>
                <w:sz w:val="18"/>
                <w:szCs w:val="18"/>
                <w:lang w:val="nl-NL"/>
              </w:rPr>
              <w:lastRenderedPageBreak/>
              <w:t>FZ5</w:t>
            </w:r>
          </w:p>
        </w:tc>
        <w:tc>
          <w:tcPr>
            <w:tcW w:w="1625" w:type="dxa"/>
            <w:vMerge w:val="restart"/>
          </w:tcPr>
          <w:p w14:paraId="421C4ED5" w14:textId="41D5900A" w:rsidR="00911F5C" w:rsidRPr="00911F5C" w:rsidRDefault="00D42692" w:rsidP="00D42692">
            <w:pPr>
              <w:spacing w:after="200"/>
              <w:contextualSpacing/>
              <w:rPr>
                <w:rFonts w:ascii="Verdana" w:hAnsi="Verdana" w:cstheme="minorBidi"/>
                <w:sz w:val="18"/>
                <w:szCs w:val="18"/>
                <w:lang w:val="nl-NL"/>
              </w:rPr>
            </w:pPr>
            <w:r>
              <w:rPr>
                <w:rFonts w:ascii="Verdana" w:hAnsi="Verdana" w:cstheme="minorBidi"/>
                <w:sz w:val="18"/>
                <w:szCs w:val="18"/>
                <w:lang w:val="nl-NL"/>
              </w:rPr>
              <w:t>Kwaliteitseisen</w:t>
            </w:r>
            <w:r w:rsidR="00911F5C" w:rsidRPr="00911F5C">
              <w:rPr>
                <w:rFonts w:ascii="Verdana" w:hAnsi="Verdana" w:cstheme="minorBidi"/>
                <w:sz w:val="18"/>
                <w:szCs w:val="18"/>
                <w:lang w:val="nl-NL"/>
              </w:rPr>
              <w:t xml:space="preserve"> voor Forensische </w:t>
            </w:r>
            <w:r>
              <w:rPr>
                <w:rFonts w:ascii="Verdana" w:hAnsi="Verdana" w:cstheme="minorBidi"/>
                <w:sz w:val="18"/>
                <w:szCs w:val="18"/>
                <w:lang w:val="nl-NL"/>
              </w:rPr>
              <w:t>jeugdhulp</w:t>
            </w:r>
          </w:p>
        </w:tc>
        <w:tc>
          <w:tcPr>
            <w:tcW w:w="6670" w:type="dxa"/>
          </w:tcPr>
          <w:p w14:paraId="5309269B" w14:textId="6AEA4035" w:rsidR="00911F5C" w:rsidRPr="00911F5C" w:rsidRDefault="00911F5C" w:rsidP="00D42692">
            <w:pPr>
              <w:pStyle w:val="TableParagraph"/>
              <w:spacing w:before="1"/>
              <w:ind w:left="0"/>
              <w:rPr>
                <w:rFonts w:ascii="Verdana" w:hAnsi="Verdana" w:cstheme="minorHAnsi"/>
                <w:color w:val="000000"/>
                <w:sz w:val="18"/>
                <w:szCs w:val="18"/>
                <w:lang w:val="nl-NL"/>
              </w:rPr>
            </w:pPr>
            <w:r w:rsidRPr="00911F5C">
              <w:rPr>
                <w:rFonts w:ascii="Verdana" w:hAnsi="Verdana" w:cstheme="minorHAnsi"/>
                <w:color w:val="000000"/>
                <w:sz w:val="18"/>
                <w:szCs w:val="18"/>
                <w:lang w:val="nl-NL"/>
              </w:rPr>
              <w:t>Opdrachtnemer is een forensische instelling of een instelling met een forensische poli.</w:t>
            </w:r>
            <w:r w:rsidRPr="00911F5C">
              <w:rPr>
                <w:rFonts w:ascii="Verdana" w:hAnsi="Verdana" w:cstheme="minorHAnsi"/>
                <w:color w:val="000000"/>
                <w:sz w:val="18"/>
                <w:szCs w:val="18"/>
                <w:lang w:val="nl-NL"/>
              </w:rPr>
              <w:br/>
            </w:r>
          </w:p>
        </w:tc>
      </w:tr>
      <w:tr w:rsidR="00911F5C" w:rsidRPr="00911F5C" w14:paraId="38D343BD" w14:textId="77777777" w:rsidTr="000E4D45">
        <w:trPr>
          <w:trHeight w:val="2211"/>
        </w:trPr>
        <w:tc>
          <w:tcPr>
            <w:tcW w:w="1344" w:type="dxa"/>
            <w:vMerge/>
          </w:tcPr>
          <w:p w14:paraId="6403B30D" w14:textId="77777777" w:rsidR="00911F5C" w:rsidRPr="00911F5C" w:rsidRDefault="00911F5C" w:rsidP="00911F5C">
            <w:pPr>
              <w:spacing w:after="200"/>
              <w:contextualSpacing/>
              <w:rPr>
                <w:rFonts w:ascii="Verdana" w:eastAsiaTheme="minorEastAsia" w:hAnsi="Verdana" w:cstheme="minorBidi"/>
                <w:sz w:val="18"/>
                <w:szCs w:val="18"/>
                <w:lang w:val="nl-NL"/>
              </w:rPr>
            </w:pPr>
          </w:p>
        </w:tc>
        <w:tc>
          <w:tcPr>
            <w:tcW w:w="1625" w:type="dxa"/>
            <w:vMerge/>
          </w:tcPr>
          <w:p w14:paraId="7CF8F6DA" w14:textId="77777777" w:rsidR="00911F5C" w:rsidRPr="00911F5C" w:rsidRDefault="00911F5C" w:rsidP="00911F5C">
            <w:pPr>
              <w:spacing w:after="200"/>
              <w:contextualSpacing/>
              <w:rPr>
                <w:rFonts w:ascii="Verdana" w:hAnsi="Verdana" w:cstheme="minorBidi"/>
                <w:sz w:val="18"/>
                <w:szCs w:val="18"/>
                <w:lang w:val="nl-NL"/>
              </w:rPr>
            </w:pPr>
          </w:p>
        </w:tc>
        <w:tc>
          <w:tcPr>
            <w:tcW w:w="6670" w:type="dxa"/>
          </w:tcPr>
          <w:p w14:paraId="76230712" w14:textId="0F964407" w:rsidR="00911F5C" w:rsidRPr="00911F5C" w:rsidRDefault="00D42692" w:rsidP="00D42692">
            <w:pPr>
              <w:adjustRightInd w:val="0"/>
              <w:rPr>
                <w:rFonts w:ascii="Verdana" w:hAnsi="Verdana" w:cstheme="minorHAnsi"/>
                <w:color w:val="000000"/>
                <w:sz w:val="18"/>
                <w:szCs w:val="18"/>
                <w:lang w:val="nl-NL"/>
              </w:rPr>
            </w:pPr>
            <w:r w:rsidRPr="00911F5C">
              <w:rPr>
                <w:rFonts w:ascii="Verdana" w:hAnsi="Verdana" w:cstheme="minorHAnsi"/>
                <w:color w:val="000000"/>
                <w:sz w:val="18"/>
                <w:szCs w:val="18"/>
                <w:lang w:val="nl-NL"/>
              </w:rPr>
              <w:t>De forensische jeugdhulpinstelling beschikt over een behandelteam, bestaande uit in elk geval een ervaren kinder- en jeugdpsychiater (MS/KJP), een GZ-psycholoog (WO+), een orthopedagoog generalist (WO+) e</w:t>
            </w:r>
            <w:r>
              <w:rPr>
                <w:rFonts w:ascii="Verdana" w:hAnsi="Verdana" w:cstheme="minorHAnsi"/>
                <w:color w:val="000000"/>
                <w:sz w:val="18"/>
                <w:szCs w:val="18"/>
                <w:lang w:val="nl-NL"/>
              </w:rPr>
              <w:t>n</w:t>
            </w:r>
            <w:r w:rsidRPr="00911F5C">
              <w:rPr>
                <w:rFonts w:ascii="Verdana" w:hAnsi="Verdana" w:cstheme="minorHAnsi"/>
                <w:color w:val="000000"/>
                <w:sz w:val="18"/>
                <w:szCs w:val="18"/>
                <w:lang w:val="nl-NL"/>
              </w:rPr>
              <w:t xml:space="preserve"> een systeemtherapeut (WO). </w:t>
            </w:r>
          </w:p>
        </w:tc>
      </w:tr>
      <w:tr w:rsidR="00E82328" w:rsidRPr="00911F5C" w14:paraId="182D548F" w14:textId="77777777" w:rsidTr="000E4D45">
        <w:trPr>
          <w:trHeight w:val="2211"/>
        </w:trPr>
        <w:tc>
          <w:tcPr>
            <w:tcW w:w="1344" w:type="dxa"/>
          </w:tcPr>
          <w:p w14:paraId="2DA3C2A8" w14:textId="77777777" w:rsidR="00E82328" w:rsidRPr="00D42692" w:rsidRDefault="00E82328" w:rsidP="00911F5C">
            <w:pPr>
              <w:spacing w:after="200"/>
              <w:contextualSpacing/>
              <w:rPr>
                <w:rFonts w:eastAsiaTheme="minorEastAsia" w:cstheme="minorBidi"/>
                <w:sz w:val="18"/>
                <w:szCs w:val="18"/>
                <w:lang w:val="nl-NL"/>
              </w:rPr>
            </w:pPr>
          </w:p>
        </w:tc>
        <w:tc>
          <w:tcPr>
            <w:tcW w:w="1625" w:type="dxa"/>
          </w:tcPr>
          <w:p w14:paraId="7E6F83F0" w14:textId="77777777" w:rsidR="00E82328" w:rsidRPr="00D42692" w:rsidRDefault="00E82328" w:rsidP="00911F5C">
            <w:pPr>
              <w:spacing w:after="200"/>
              <w:contextualSpacing/>
              <w:rPr>
                <w:rFonts w:cstheme="minorBidi"/>
                <w:sz w:val="18"/>
                <w:szCs w:val="18"/>
                <w:lang w:val="nl-NL"/>
              </w:rPr>
            </w:pPr>
          </w:p>
        </w:tc>
        <w:tc>
          <w:tcPr>
            <w:tcW w:w="6670" w:type="dxa"/>
          </w:tcPr>
          <w:p w14:paraId="663E1F98" w14:textId="77777777" w:rsidR="00D42692" w:rsidRPr="00911F5C" w:rsidRDefault="00D42692" w:rsidP="00D42692">
            <w:pPr>
              <w:adjustRightInd w:val="0"/>
              <w:rPr>
                <w:rFonts w:ascii="Verdana" w:hAnsi="Verdana" w:cstheme="minorHAnsi"/>
                <w:color w:val="000000"/>
                <w:sz w:val="18"/>
                <w:szCs w:val="18"/>
                <w:lang w:val="nl-NL"/>
              </w:rPr>
            </w:pPr>
            <w:r w:rsidRPr="00911F5C">
              <w:rPr>
                <w:rFonts w:ascii="Verdana" w:hAnsi="Verdana" w:cstheme="minorHAnsi"/>
                <w:color w:val="000000"/>
                <w:sz w:val="18"/>
                <w:szCs w:val="18"/>
                <w:lang w:val="nl-NL"/>
              </w:rPr>
              <w:t>De behandelsetting:</w:t>
            </w:r>
          </w:p>
          <w:p w14:paraId="784EF1D7" w14:textId="6B9A3129" w:rsidR="00D42692" w:rsidRPr="00911F5C" w:rsidRDefault="00D42692" w:rsidP="00D42692">
            <w:pPr>
              <w:widowControl/>
              <w:numPr>
                <w:ilvl w:val="0"/>
                <w:numId w:val="40"/>
              </w:numPr>
              <w:adjustRightInd w:val="0"/>
              <w:ind w:left="467" w:hanging="360"/>
              <w:rPr>
                <w:rFonts w:ascii="Verdana" w:hAnsi="Verdana" w:cstheme="minorHAnsi"/>
                <w:color w:val="000000"/>
                <w:sz w:val="18"/>
                <w:szCs w:val="18"/>
                <w:lang w:val="nl-NL"/>
              </w:rPr>
            </w:pPr>
            <w:r w:rsidRPr="00911F5C">
              <w:rPr>
                <w:rFonts w:ascii="Verdana" w:hAnsi="Verdana" w:cstheme="minorHAnsi"/>
                <w:color w:val="000000"/>
                <w:sz w:val="18"/>
                <w:szCs w:val="18"/>
                <w:lang w:val="nl-NL"/>
              </w:rPr>
              <w:t xml:space="preserve">Werkt met </w:t>
            </w:r>
            <w:r w:rsidR="002624E5">
              <w:rPr>
                <w:rFonts w:ascii="Verdana" w:hAnsi="Verdana" w:cstheme="minorHAnsi"/>
                <w:color w:val="000000"/>
                <w:sz w:val="18"/>
                <w:szCs w:val="18"/>
                <w:lang w:val="nl-NL"/>
              </w:rPr>
              <w:t xml:space="preserve">een </w:t>
            </w:r>
            <w:r w:rsidRPr="00911F5C">
              <w:rPr>
                <w:rFonts w:ascii="Verdana" w:hAnsi="Verdana" w:cstheme="minorHAnsi"/>
                <w:color w:val="000000"/>
                <w:sz w:val="18"/>
                <w:szCs w:val="18"/>
                <w:lang w:val="nl-NL"/>
              </w:rPr>
              <w:t>risicotaxatie instrument</w:t>
            </w:r>
            <w:r w:rsidR="002624E5">
              <w:rPr>
                <w:rFonts w:ascii="Verdana" w:hAnsi="Verdana" w:cstheme="minorHAnsi"/>
                <w:color w:val="000000"/>
                <w:sz w:val="18"/>
                <w:szCs w:val="18"/>
                <w:lang w:val="nl-NL"/>
              </w:rPr>
              <w:t>.</w:t>
            </w:r>
            <w:r w:rsidRPr="00911F5C">
              <w:rPr>
                <w:rFonts w:ascii="Verdana" w:hAnsi="Verdana" w:cstheme="minorHAnsi"/>
                <w:color w:val="000000"/>
                <w:sz w:val="18"/>
                <w:szCs w:val="18"/>
                <w:lang w:val="nl-NL"/>
              </w:rPr>
              <w:t xml:space="preserve"> </w:t>
            </w:r>
          </w:p>
          <w:p w14:paraId="07A0CD54" w14:textId="77777777" w:rsidR="00D42692" w:rsidRPr="00911F5C" w:rsidRDefault="00D42692" w:rsidP="00D42692">
            <w:pPr>
              <w:widowControl/>
              <w:numPr>
                <w:ilvl w:val="0"/>
                <w:numId w:val="40"/>
              </w:numPr>
              <w:adjustRightInd w:val="0"/>
              <w:ind w:left="467" w:hanging="360"/>
              <w:rPr>
                <w:rFonts w:ascii="Verdana" w:hAnsi="Verdana" w:cstheme="minorHAnsi"/>
                <w:color w:val="000000"/>
                <w:sz w:val="18"/>
                <w:szCs w:val="18"/>
                <w:lang w:val="nl-NL"/>
              </w:rPr>
            </w:pPr>
            <w:r w:rsidRPr="00911F5C">
              <w:rPr>
                <w:rFonts w:ascii="Verdana" w:hAnsi="Verdana" w:cstheme="minorHAnsi"/>
                <w:color w:val="000000"/>
                <w:sz w:val="18"/>
                <w:szCs w:val="18"/>
                <w:lang w:val="nl-NL"/>
              </w:rPr>
              <w:t xml:space="preserve">Behandelt systeemgericht, tenzij (onderbouwd) dit niet mogelijk is in de specifieke casus. </w:t>
            </w:r>
          </w:p>
          <w:p w14:paraId="3EF1CBAF" w14:textId="77777777" w:rsidR="00D42692" w:rsidRPr="00911F5C" w:rsidRDefault="00D42692" w:rsidP="00D42692">
            <w:pPr>
              <w:widowControl/>
              <w:numPr>
                <w:ilvl w:val="0"/>
                <w:numId w:val="40"/>
              </w:numPr>
              <w:adjustRightInd w:val="0"/>
              <w:ind w:left="467" w:hanging="360"/>
              <w:rPr>
                <w:rFonts w:ascii="Verdana" w:hAnsi="Verdana" w:cstheme="minorHAnsi"/>
                <w:color w:val="000000"/>
                <w:sz w:val="18"/>
                <w:szCs w:val="18"/>
                <w:lang w:val="nl-NL"/>
              </w:rPr>
            </w:pPr>
            <w:r w:rsidRPr="00911F5C">
              <w:rPr>
                <w:rFonts w:ascii="Verdana" w:hAnsi="Verdana" w:cstheme="minorHAnsi"/>
                <w:color w:val="000000"/>
                <w:sz w:val="18"/>
                <w:szCs w:val="18"/>
                <w:lang w:val="nl-NL"/>
              </w:rPr>
              <w:t xml:space="preserve">Houdt rekening met mogelijke beperkingen binnen het netwerk/systeem o.a. LVB-ouders/verzorgers etc. </w:t>
            </w:r>
          </w:p>
          <w:p w14:paraId="17259762" w14:textId="77777777" w:rsidR="00E82328" w:rsidRPr="00D42692" w:rsidRDefault="00E82328" w:rsidP="00911F5C">
            <w:pPr>
              <w:adjustRightInd w:val="0"/>
              <w:rPr>
                <w:rFonts w:eastAsia="Calibri" w:cs="Calibri"/>
                <w:color w:val="000000"/>
                <w:sz w:val="18"/>
                <w:szCs w:val="18"/>
                <w:lang w:val="nl-NL"/>
              </w:rPr>
            </w:pPr>
          </w:p>
        </w:tc>
      </w:tr>
      <w:tr w:rsidR="00D42692" w:rsidRPr="00911F5C" w14:paraId="6C8686F0" w14:textId="77777777" w:rsidTr="000E4D45">
        <w:trPr>
          <w:trHeight w:val="2211"/>
        </w:trPr>
        <w:tc>
          <w:tcPr>
            <w:tcW w:w="1344" w:type="dxa"/>
          </w:tcPr>
          <w:p w14:paraId="4007A272" w14:textId="77777777" w:rsidR="00D42692" w:rsidRPr="00FA6921" w:rsidRDefault="00D42692" w:rsidP="00911F5C">
            <w:pPr>
              <w:spacing w:after="200"/>
              <w:contextualSpacing/>
              <w:rPr>
                <w:rFonts w:eastAsiaTheme="minorEastAsia" w:cstheme="minorBidi"/>
                <w:sz w:val="18"/>
                <w:szCs w:val="18"/>
                <w:lang w:val="nl-NL"/>
              </w:rPr>
            </w:pPr>
          </w:p>
        </w:tc>
        <w:tc>
          <w:tcPr>
            <w:tcW w:w="1625" w:type="dxa"/>
          </w:tcPr>
          <w:p w14:paraId="7FEFC5CE" w14:textId="77777777" w:rsidR="00D42692" w:rsidRPr="00FA6921" w:rsidRDefault="00D42692" w:rsidP="00911F5C">
            <w:pPr>
              <w:spacing w:after="200"/>
              <w:contextualSpacing/>
              <w:rPr>
                <w:rFonts w:cstheme="minorBidi"/>
                <w:sz w:val="18"/>
                <w:szCs w:val="18"/>
                <w:lang w:val="nl-NL"/>
              </w:rPr>
            </w:pPr>
          </w:p>
        </w:tc>
        <w:tc>
          <w:tcPr>
            <w:tcW w:w="6670" w:type="dxa"/>
          </w:tcPr>
          <w:p w14:paraId="3531980D" w14:textId="77777777" w:rsidR="00D42692" w:rsidRPr="00911F5C" w:rsidRDefault="00D42692" w:rsidP="00D42692">
            <w:pPr>
              <w:adjustRightInd w:val="0"/>
              <w:rPr>
                <w:rFonts w:ascii="Verdana" w:hAnsi="Verdana" w:cstheme="minorHAnsi"/>
                <w:color w:val="000000"/>
                <w:sz w:val="18"/>
                <w:szCs w:val="18"/>
                <w:lang w:val="nl-NL"/>
              </w:rPr>
            </w:pPr>
            <w:r w:rsidRPr="00911F5C">
              <w:rPr>
                <w:rFonts w:ascii="Verdana" w:hAnsi="Verdana" w:cstheme="minorHAnsi"/>
                <w:color w:val="000000"/>
                <w:sz w:val="18"/>
                <w:szCs w:val="18"/>
                <w:lang w:val="nl-NL"/>
              </w:rPr>
              <w:t xml:space="preserve">De hoofdbehandelaar of de directe behandelaar heeft minimaal een relevante opleiding op post-hbo of wo-niveau (zie norm van verantwoorde werktoedeling en het Model Kwaliteitsstatuut GGZ). Er is een SKJ-geregistreerde behandelaar die de coördinatie/regie voert over de gehele behandeling. De behandelaren hebben ervaring met de forensische doelgroep. </w:t>
            </w:r>
          </w:p>
          <w:p w14:paraId="2C845A3C" w14:textId="77777777" w:rsidR="00D42692" w:rsidRPr="00911F5C" w:rsidRDefault="00D42692" w:rsidP="00D42692">
            <w:pPr>
              <w:adjustRightInd w:val="0"/>
              <w:rPr>
                <w:rFonts w:cstheme="minorHAnsi"/>
                <w:color w:val="000000"/>
                <w:sz w:val="18"/>
                <w:szCs w:val="18"/>
              </w:rPr>
            </w:pPr>
          </w:p>
        </w:tc>
      </w:tr>
    </w:tbl>
    <w:p w14:paraId="2D0DF65D" w14:textId="77777777" w:rsidR="003515DF" w:rsidRPr="00911F5C" w:rsidRDefault="003515DF"/>
    <w:p w14:paraId="23162CF3" w14:textId="3A1BE163" w:rsidR="00430ED2" w:rsidRDefault="00430ED2"/>
    <w:p w14:paraId="5AA25700" w14:textId="77777777" w:rsidR="00D42692" w:rsidRPr="00911F5C" w:rsidRDefault="00D42692"/>
    <w:sectPr w:rsidR="00D42692" w:rsidRPr="00911F5C" w:rsidSect="003515DF">
      <w:headerReference w:type="even" r:id="rId18"/>
      <w:headerReference w:type="default" r:id="rId19"/>
      <w:footerReference w:type="even" r:id="rId20"/>
      <w:footerReference w:type="default" r:id="rId21"/>
      <w:headerReference w:type="first" r:id="rId22"/>
      <w:footerReference w:type="first" r:id="rId23"/>
      <w:pgSz w:w="11906" w:h="16838"/>
      <w:pgMar w:top="1440" w:right="1080" w:bottom="1440" w:left="1080" w:header="708" w:footer="708"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5" w:author="Bastiaan Wallage" w:date="2023-05-03T08:19:00Z" w:initials="BW">
    <w:p w14:paraId="3517F13D" w14:textId="5788E1FF" w:rsidR="00E0093D" w:rsidRDefault="00E0093D">
      <w:pPr>
        <w:pStyle w:val="Tekstopmerking"/>
      </w:pPr>
      <w:r>
        <w:rPr>
          <w:rStyle w:val="Verwijzingopmerking"/>
        </w:rPr>
        <w:annotationRef/>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3517F13D"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3517F13D" w16cid:durableId="1A42068C"/>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3253F49" w14:textId="77777777" w:rsidR="00E0093D" w:rsidRDefault="00E0093D" w:rsidP="0023296B">
      <w:pPr>
        <w:spacing w:after="0" w:line="240" w:lineRule="auto"/>
      </w:pPr>
      <w:r>
        <w:separator/>
      </w:r>
    </w:p>
  </w:endnote>
  <w:endnote w:type="continuationSeparator" w:id="0">
    <w:p w14:paraId="359E63B0" w14:textId="77777777" w:rsidR="00E0093D" w:rsidRDefault="00E0093D" w:rsidP="0023296B">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Mangal">
    <w:panose1 w:val="00000400000000000000"/>
    <w:charset w:val="00"/>
    <w:family w:val="roman"/>
    <w:pitch w:val="variable"/>
    <w:sig w:usb0="00008003" w:usb1="00000000" w:usb2="00000000" w:usb3="00000000" w:csb0="00000001" w:csb1="00000000"/>
  </w:font>
  <w:font w:name="Yu Mincho">
    <w:charset w:val="80"/>
    <w:family w:val="roman"/>
    <w:pitch w:val="variable"/>
    <w:sig w:usb0="800002E7" w:usb1="2AC7FCFF" w:usb2="00000012" w:usb3="00000000" w:csb0="0002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DEDAF7" w14:textId="77777777" w:rsidR="00E0093D" w:rsidRDefault="00E0093D">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391462684"/>
      <w:docPartObj>
        <w:docPartGallery w:val="Page Numbers (Bottom of Page)"/>
        <w:docPartUnique/>
      </w:docPartObj>
    </w:sdtPr>
    <w:sdtEndPr/>
    <w:sdtContent>
      <w:p w14:paraId="2BC8B8B0" w14:textId="010F69CB" w:rsidR="00E0093D" w:rsidRDefault="00E0093D">
        <w:pPr>
          <w:pStyle w:val="Voettekst"/>
          <w:jc w:val="right"/>
        </w:pPr>
        <w:r>
          <w:fldChar w:fldCharType="begin"/>
        </w:r>
        <w:r>
          <w:instrText>PAGE   \* MERGEFORMAT</w:instrText>
        </w:r>
        <w:r>
          <w:fldChar w:fldCharType="separate"/>
        </w:r>
        <w:r w:rsidR="0060035F">
          <w:t>8</w:t>
        </w:r>
        <w:r>
          <w:fldChar w:fldCharType="end"/>
        </w:r>
      </w:p>
    </w:sdtContent>
  </w:sdt>
  <w:p w14:paraId="47EA166A" w14:textId="77777777" w:rsidR="00E0093D" w:rsidRDefault="00E0093D">
    <w:pPr>
      <w:pStyle w:val="Voetteks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5EF7F1" w14:textId="77777777" w:rsidR="00E0093D" w:rsidRDefault="00E0093D">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E395D11" w14:textId="77777777" w:rsidR="00E0093D" w:rsidRDefault="00E0093D" w:rsidP="0023296B">
      <w:pPr>
        <w:spacing w:after="0" w:line="240" w:lineRule="auto"/>
      </w:pPr>
      <w:r>
        <w:separator/>
      </w:r>
    </w:p>
  </w:footnote>
  <w:footnote w:type="continuationSeparator" w:id="0">
    <w:p w14:paraId="711E81D4" w14:textId="77777777" w:rsidR="00E0093D" w:rsidRDefault="00E0093D" w:rsidP="0023296B">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74E19B" w14:textId="77777777" w:rsidR="00E0093D" w:rsidRDefault="00E0093D">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EB08CA" w14:textId="77777777" w:rsidR="00E0093D" w:rsidRDefault="00E0093D">
    <w:pPr>
      <w:pStyle w:val="Kopteks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21BAEC" w14:textId="77777777" w:rsidR="00E0093D" w:rsidRDefault="00E0093D">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BABB6213"/>
    <w:multiLevelType w:val="hybridMultilevel"/>
    <w:tmpl w:val="0C287A04"/>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00C22F90"/>
    <w:multiLevelType w:val="hybridMultilevel"/>
    <w:tmpl w:val="D130CFEA"/>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2" w15:restartNumberingAfterBreak="0">
    <w:nsid w:val="01925AD6"/>
    <w:multiLevelType w:val="hybridMultilevel"/>
    <w:tmpl w:val="B31E1ADA"/>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3" w15:restartNumberingAfterBreak="0">
    <w:nsid w:val="04556646"/>
    <w:multiLevelType w:val="hybridMultilevel"/>
    <w:tmpl w:val="D41E1F6A"/>
    <w:lvl w:ilvl="0" w:tplc="88DE3AC0">
      <w:numFmt w:val="bullet"/>
      <w:lvlText w:val=""/>
      <w:lvlJc w:val="left"/>
      <w:pPr>
        <w:ind w:left="361" w:hanging="360"/>
      </w:pPr>
      <w:rPr>
        <w:rFonts w:ascii="Symbol" w:eastAsia="Symbol" w:hAnsi="Symbol" w:cs="Symbol" w:hint="default"/>
        <w:w w:val="100"/>
        <w:sz w:val="18"/>
        <w:szCs w:val="18"/>
        <w:lang w:val="nl-NL" w:eastAsia="en-US" w:bidi="ar-SA"/>
      </w:rPr>
    </w:lvl>
    <w:lvl w:ilvl="1" w:tplc="42F66822">
      <w:numFmt w:val="bullet"/>
      <w:lvlText w:val="•"/>
      <w:lvlJc w:val="left"/>
      <w:pPr>
        <w:ind w:left="913" w:hanging="360"/>
      </w:pPr>
      <w:rPr>
        <w:rFonts w:hint="default"/>
        <w:lang w:val="nl-NL" w:eastAsia="en-US" w:bidi="ar-SA"/>
      </w:rPr>
    </w:lvl>
    <w:lvl w:ilvl="2" w:tplc="508807D6">
      <w:numFmt w:val="bullet"/>
      <w:lvlText w:val="•"/>
      <w:lvlJc w:val="left"/>
      <w:pPr>
        <w:ind w:left="1472" w:hanging="360"/>
      </w:pPr>
      <w:rPr>
        <w:rFonts w:hint="default"/>
        <w:lang w:val="nl-NL" w:eastAsia="en-US" w:bidi="ar-SA"/>
      </w:rPr>
    </w:lvl>
    <w:lvl w:ilvl="3" w:tplc="04744D6A">
      <w:numFmt w:val="bullet"/>
      <w:lvlText w:val="•"/>
      <w:lvlJc w:val="left"/>
      <w:pPr>
        <w:ind w:left="2032" w:hanging="360"/>
      </w:pPr>
      <w:rPr>
        <w:rFonts w:hint="default"/>
        <w:lang w:val="nl-NL" w:eastAsia="en-US" w:bidi="ar-SA"/>
      </w:rPr>
    </w:lvl>
    <w:lvl w:ilvl="4" w:tplc="64301204">
      <w:numFmt w:val="bullet"/>
      <w:lvlText w:val="•"/>
      <w:lvlJc w:val="left"/>
      <w:pPr>
        <w:ind w:left="2591" w:hanging="360"/>
      </w:pPr>
      <w:rPr>
        <w:rFonts w:hint="default"/>
        <w:lang w:val="nl-NL" w:eastAsia="en-US" w:bidi="ar-SA"/>
      </w:rPr>
    </w:lvl>
    <w:lvl w:ilvl="5" w:tplc="9214A306">
      <w:numFmt w:val="bullet"/>
      <w:lvlText w:val="•"/>
      <w:lvlJc w:val="left"/>
      <w:pPr>
        <w:ind w:left="3151" w:hanging="360"/>
      </w:pPr>
      <w:rPr>
        <w:rFonts w:hint="default"/>
        <w:lang w:val="nl-NL" w:eastAsia="en-US" w:bidi="ar-SA"/>
      </w:rPr>
    </w:lvl>
    <w:lvl w:ilvl="6" w:tplc="C03416A2">
      <w:numFmt w:val="bullet"/>
      <w:lvlText w:val="•"/>
      <w:lvlJc w:val="left"/>
      <w:pPr>
        <w:ind w:left="3710" w:hanging="360"/>
      </w:pPr>
      <w:rPr>
        <w:rFonts w:hint="default"/>
        <w:lang w:val="nl-NL" w:eastAsia="en-US" w:bidi="ar-SA"/>
      </w:rPr>
    </w:lvl>
    <w:lvl w:ilvl="7" w:tplc="8CF2BD60">
      <w:numFmt w:val="bullet"/>
      <w:lvlText w:val="•"/>
      <w:lvlJc w:val="left"/>
      <w:pPr>
        <w:ind w:left="4269" w:hanging="360"/>
      </w:pPr>
      <w:rPr>
        <w:rFonts w:hint="default"/>
        <w:lang w:val="nl-NL" w:eastAsia="en-US" w:bidi="ar-SA"/>
      </w:rPr>
    </w:lvl>
    <w:lvl w:ilvl="8" w:tplc="B0DC8D4A">
      <w:numFmt w:val="bullet"/>
      <w:lvlText w:val="•"/>
      <w:lvlJc w:val="left"/>
      <w:pPr>
        <w:ind w:left="4829" w:hanging="360"/>
      </w:pPr>
      <w:rPr>
        <w:rFonts w:hint="default"/>
        <w:lang w:val="nl-NL" w:eastAsia="en-US" w:bidi="ar-SA"/>
      </w:rPr>
    </w:lvl>
  </w:abstractNum>
  <w:abstractNum w:abstractNumId="4" w15:restartNumberingAfterBreak="0">
    <w:nsid w:val="0FD46049"/>
    <w:multiLevelType w:val="hybridMultilevel"/>
    <w:tmpl w:val="47DAC40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 w15:restartNumberingAfterBreak="0">
    <w:nsid w:val="1156520A"/>
    <w:multiLevelType w:val="hybridMultilevel"/>
    <w:tmpl w:val="C4F8F2F6"/>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6" w15:restartNumberingAfterBreak="0">
    <w:nsid w:val="13A96A5F"/>
    <w:multiLevelType w:val="hybridMultilevel"/>
    <w:tmpl w:val="1F4E70E2"/>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7" w15:restartNumberingAfterBreak="0">
    <w:nsid w:val="14205090"/>
    <w:multiLevelType w:val="hybridMultilevel"/>
    <w:tmpl w:val="1F4E70E2"/>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8" w15:restartNumberingAfterBreak="0">
    <w:nsid w:val="14E70C54"/>
    <w:multiLevelType w:val="hybridMultilevel"/>
    <w:tmpl w:val="265292BC"/>
    <w:lvl w:ilvl="0" w:tplc="D46AA6DC">
      <w:start w:val="1"/>
      <w:numFmt w:val="decimal"/>
      <w:lvlText w:val="%1."/>
      <w:lvlJc w:val="left"/>
      <w:pPr>
        <w:ind w:left="360" w:hanging="360"/>
      </w:pPr>
      <w:rPr>
        <w:rFonts w:ascii="Calibri" w:eastAsia="Calibri" w:hAnsi="Calibri" w:cs="Calibri"/>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9" w15:restartNumberingAfterBreak="0">
    <w:nsid w:val="163114B9"/>
    <w:multiLevelType w:val="hybridMultilevel"/>
    <w:tmpl w:val="1F4E70E2"/>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10" w15:restartNumberingAfterBreak="0">
    <w:nsid w:val="185B1A88"/>
    <w:multiLevelType w:val="hybridMultilevel"/>
    <w:tmpl w:val="1F4E70E2"/>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11" w15:restartNumberingAfterBreak="0">
    <w:nsid w:val="19080494"/>
    <w:multiLevelType w:val="hybridMultilevel"/>
    <w:tmpl w:val="E2DEF29E"/>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12" w15:restartNumberingAfterBreak="0">
    <w:nsid w:val="1B0A0BA2"/>
    <w:multiLevelType w:val="hybridMultilevel"/>
    <w:tmpl w:val="1F4E70E2"/>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13" w15:restartNumberingAfterBreak="0">
    <w:nsid w:val="1D713807"/>
    <w:multiLevelType w:val="hybridMultilevel"/>
    <w:tmpl w:val="B31E1ADA"/>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14" w15:restartNumberingAfterBreak="0">
    <w:nsid w:val="1F9A0073"/>
    <w:multiLevelType w:val="hybridMultilevel"/>
    <w:tmpl w:val="B31E1ADA"/>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15" w15:restartNumberingAfterBreak="0">
    <w:nsid w:val="1FE1406B"/>
    <w:multiLevelType w:val="hybridMultilevel"/>
    <w:tmpl w:val="B31E1ADA"/>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16" w15:restartNumberingAfterBreak="0">
    <w:nsid w:val="1FEA7AA6"/>
    <w:multiLevelType w:val="multilevel"/>
    <w:tmpl w:val="04130025"/>
    <w:lvl w:ilvl="0">
      <w:start w:val="1"/>
      <w:numFmt w:val="decimal"/>
      <w:pStyle w:val="Kop1"/>
      <w:lvlText w:val="%1"/>
      <w:lvlJc w:val="left"/>
      <w:pPr>
        <w:ind w:left="432" w:hanging="432"/>
      </w:pPr>
    </w:lvl>
    <w:lvl w:ilvl="1">
      <w:start w:val="1"/>
      <w:numFmt w:val="decimal"/>
      <w:pStyle w:val="Kop2"/>
      <w:lvlText w:val="%1.%2"/>
      <w:lvlJc w:val="left"/>
      <w:pPr>
        <w:ind w:left="576" w:hanging="576"/>
      </w:pPr>
    </w:lvl>
    <w:lvl w:ilvl="2">
      <w:start w:val="1"/>
      <w:numFmt w:val="decimal"/>
      <w:pStyle w:val="Kop3"/>
      <w:lvlText w:val="%1.%2.%3"/>
      <w:lvlJc w:val="left"/>
      <w:pPr>
        <w:ind w:left="720" w:hanging="720"/>
      </w:pPr>
    </w:lvl>
    <w:lvl w:ilvl="3">
      <w:start w:val="1"/>
      <w:numFmt w:val="decimal"/>
      <w:pStyle w:val="Kop4"/>
      <w:lvlText w:val="%1.%2.%3.%4"/>
      <w:lvlJc w:val="left"/>
      <w:pPr>
        <w:ind w:left="864" w:hanging="864"/>
      </w:pPr>
    </w:lvl>
    <w:lvl w:ilvl="4">
      <w:start w:val="1"/>
      <w:numFmt w:val="decimal"/>
      <w:pStyle w:val="Kop5"/>
      <w:lvlText w:val="%1.%2.%3.%4.%5"/>
      <w:lvlJc w:val="left"/>
      <w:pPr>
        <w:ind w:left="1008" w:hanging="1008"/>
      </w:pPr>
    </w:lvl>
    <w:lvl w:ilvl="5">
      <w:start w:val="1"/>
      <w:numFmt w:val="decimal"/>
      <w:pStyle w:val="Kop6"/>
      <w:lvlText w:val="%1.%2.%3.%4.%5.%6"/>
      <w:lvlJc w:val="left"/>
      <w:pPr>
        <w:ind w:left="1152" w:hanging="1152"/>
      </w:pPr>
    </w:lvl>
    <w:lvl w:ilvl="6">
      <w:start w:val="1"/>
      <w:numFmt w:val="decimal"/>
      <w:pStyle w:val="Kop7"/>
      <w:lvlText w:val="%1.%2.%3.%4.%5.%6.%7"/>
      <w:lvlJc w:val="left"/>
      <w:pPr>
        <w:ind w:left="1296" w:hanging="1296"/>
      </w:pPr>
    </w:lvl>
    <w:lvl w:ilvl="7">
      <w:start w:val="1"/>
      <w:numFmt w:val="decimal"/>
      <w:pStyle w:val="Kop8"/>
      <w:lvlText w:val="%1.%2.%3.%4.%5.%6.%7.%8"/>
      <w:lvlJc w:val="left"/>
      <w:pPr>
        <w:ind w:left="1440" w:hanging="1440"/>
      </w:pPr>
    </w:lvl>
    <w:lvl w:ilvl="8">
      <w:start w:val="1"/>
      <w:numFmt w:val="decimal"/>
      <w:pStyle w:val="Kop9"/>
      <w:lvlText w:val="%1.%2.%3.%4.%5.%6.%7.%8.%9"/>
      <w:lvlJc w:val="left"/>
      <w:pPr>
        <w:ind w:left="1584" w:hanging="1584"/>
      </w:pPr>
    </w:lvl>
  </w:abstractNum>
  <w:abstractNum w:abstractNumId="17" w15:restartNumberingAfterBreak="0">
    <w:nsid w:val="20615159"/>
    <w:multiLevelType w:val="hybridMultilevel"/>
    <w:tmpl w:val="1F4E70E2"/>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18" w15:restartNumberingAfterBreak="0">
    <w:nsid w:val="20E36F02"/>
    <w:multiLevelType w:val="multilevel"/>
    <w:tmpl w:val="B2DC2462"/>
    <w:lvl w:ilvl="0">
      <w:start w:val="1"/>
      <w:numFmt w:val="decimal"/>
      <w:lvlText w:val="%1."/>
      <w:lvlJc w:val="left"/>
      <w:pPr>
        <w:ind w:left="360" w:hanging="360"/>
      </w:pPr>
      <w:rPr>
        <w:rFonts w:hint="default"/>
      </w:rPr>
    </w:lvl>
    <w:lvl w:ilvl="1">
      <w:start w:val="1"/>
      <w:numFmt w:val="decimal"/>
      <w:pStyle w:val="RIJK7-Nummeringparagraaf"/>
      <w:isLgl/>
      <w:lvlText w:val="%1.%2"/>
      <w:lvlJc w:val="left"/>
      <w:pPr>
        <w:ind w:left="720" w:hanging="720"/>
      </w:pPr>
      <w:rPr>
        <w:rFonts w:hint="default"/>
      </w:rPr>
    </w:lvl>
    <w:lvl w:ilvl="2">
      <w:start w:val="1"/>
      <w:numFmt w:val="decimal"/>
      <w:pStyle w:val="RIJK8-Nummeringsubparagraaf"/>
      <w:isLgl/>
      <w:lvlText w:val="%1.%2.%3"/>
      <w:lvlJc w:val="left"/>
      <w:pPr>
        <w:ind w:left="720" w:hanging="720"/>
      </w:pPr>
      <w:rPr>
        <w:rFonts w:hint="default"/>
      </w:rPr>
    </w:lvl>
    <w:lvl w:ilvl="3">
      <w:start w:val="1"/>
      <w:numFmt w:val="decimal"/>
      <w:isLgl/>
      <w:lvlText w:val="%1.%2.%3.%4"/>
      <w:lvlJc w:val="left"/>
      <w:pPr>
        <w:ind w:left="1080" w:hanging="1080"/>
      </w:pPr>
      <w:rPr>
        <w:rFonts w:hint="default"/>
      </w:rPr>
    </w:lvl>
    <w:lvl w:ilvl="4">
      <w:start w:val="1"/>
      <w:numFmt w:val="decimal"/>
      <w:isLgl/>
      <w:lvlText w:val="%1.%2.%3.%4.%5"/>
      <w:lvlJc w:val="left"/>
      <w:pPr>
        <w:ind w:left="1440" w:hanging="1440"/>
      </w:pPr>
      <w:rPr>
        <w:rFonts w:hint="default"/>
      </w:rPr>
    </w:lvl>
    <w:lvl w:ilvl="5">
      <w:start w:val="1"/>
      <w:numFmt w:val="decimal"/>
      <w:isLgl/>
      <w:lvlText w:val="%1.%2.%3.%4.%5.%6"/>
      <w:lvlJc w:val="left"/>
      <w:pPr>
        <w:ind w:left="1440" w:hanging="1440"/>
      </w:pPr>
      <w:rPr>
        <w:rFonts w:hint="default"/>
      </w:rPr>
    </w:lvl>
    <w:lvl w:ilvl="6">
      <w:start w:val="1"/>
      <w:numFmt w:val="decimal"/>
      <w:isLgl/>
      <w:lvlText w:val="%1.%2.%3.%4.%5.%6.%7"/>
      <w:lvlJc w:val="left"/>
      <w:pPr>
        <w:ind w:left="1800" w:hanging="1800"/>
      </w:pPr>
      <w:rPr>
        <w:rFonts w:hint="default"/>
      </w:rPr>
    </w:lvl>
    <w:lvl w:ilvl="7">
      <w:start w:val="1"/>
      <w:numFmt w:val="decimal"/>
      <w:isLgl/>
      <w:lvlText w:val="%1.%2.%3.%4.%5.%6.%7.%8"/>
      <w:lvlJc w:val="left"/>
      <w:pPr>
        <w:ind w:left="2160" w:hanging="2160"/>
      </w:pPr>
      <w:rPr>
        <w:rFonts w:hint="default"/>
      </w:rPr>
    </w:lvl>
    <w:lvl w:ilvl="8">
      <w:start w:val="1"/>
      <w:numFmt w:val="decimal"/>
      <w:isLgl/>
      <w:lvlText w:val="%1.%2.%3.%4.%5.%6.%7.%8.%9"/>
      <w:lvlJc w:val="left"/>
      <w:pPr>
        <w:ind w:left="2160" w:hanging="2160"/>
      </w:pPr>
      <w:rPr>
        <w:rFonts w:hint="default"/>
      </w:rPr>
    </w:lvl>
  </w:abstractNum>
  <w:abstractNum w:abstractNumId="19" w15:restartNumberingAfterBreak="0">
    <w:nsid w:val="26216838"/>
    <w:multiLevelType w:val="hybridMultilevel"/>
    <w:tmpl w:val="1F4E70E2"/>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20" w15:restartNumberingAfterBreak="0">
    <w:nsid w:val="273855AD"/>
    <w:multiLevelType w:val="hybridMultilevel"/>
    <w:tmpl w:val="1F4E70E2"/>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21" w15:restartNumberingAfterBreak="0">
    <w:nsid w:val="29F441A3"/>
    <w:multiLevelType w:val="hybridMultilevel"/>
    <w:tmpl w:val="7842045E"/>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22" w15:restartNumberingAfterBreak="0">
    <w:nsid w:val="2A454151"/>
    <w:multiLevelType w:val="hybridMultilevel"/>
    <w:tmpl w:val="B31E1ADA"/>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23" w15:restartNumberingAfterBreak="0">
    <w:nsid w:val="2ECD21AC"/>
    <w:multiLevelType w:val="multilevel"/>
    <w:tmpl w:val="FD74D2AA"/>
    <w:lvl w:ilvl="0">
      <w:start w:val="2"/>
      <w:numFmt w:val="decimal"/>
      <w:lvlText w:val="%1"/>
      <w:lvlJc w:val="left"/>
      <w:pPr>
        <w:ind w:left="396" w:hanging="396"/>
      </w:pPr>
      <w:rPr>
        <w:rFonts w:hint="default"/>
      </w:rPr>
    </w:lvl>
    <w:lvl w:ilvl="1">
      <w:start w:val="1"/>
      <w:numFmt w:val="decimal"/>
      <w:lvlText w:val="%1.%2"/>
      <w:lvlJc w:val="left"/>
      <w:pPr>
        <w:ind w:left="1080" w:hanging="720"/>
      </w:pPr>
      <w:rPr>
        <w:rFonts w:hint="default"/>
      </w:rPr>
    </w:lvl>
    <w:lvl w:ilvl="2">
      <w:start w:val="1"/>
      <w:numFmt w:val="decimal"/>
      <w:lvlText w:val="%1.%2.%3"/>
      <w:lvlJc w:val="left"/>
      <w:pPr>
        <w:ind w:left="1800" w:hanging="1080"/>
      </w:pPr>
      <w:rPr>
        <w:rFonts w:hint="default"/>
      </w:rPr>
    </w:lvl>
    <w:lvl w:ilvl="3">
      <w:start w:val="1"/>
      <w:numFmt w:val="decimal"/>
      <w:lvlText w:val="%1.%2.%3.%4"/>
      <w:lvlJc w:val="left"/>
      <w:pPr>
        <w:ind w:left="2160" w:hanging="1080"/>
      </w:pPr>
      <w:rPr>
        <w:rFonts w:hint="default"/>
      </w:rPr>
    </w:lvl>
    <w:lvl w:ilvl="4">
      <w:start w:val="1"/>
      <w:numFmt w:val="decimal"/>
      <w:lvlText w:val="%1.%2.%3.%4.%5"/>
      <w:lvlJc w:val="left"/>
      <w:pPr>
        <w:ind w:left="2880" w:hanging="1440"/>
      </w:pPr>
      <w:rPr>
        <w:rFonts w:hint="default"/>
      </w:rPr>
    </w:lvl>
    <w:lvl w:ilvl="5">
      <w:start w:val="1"/>
      <w:numFmt w:val="decimal"/>
      <w:lvlText w:val="%1.%2.%3.%4.%5.%6"/>
      <w:lvlJc w:val="left"/>
      <w:pPr>
        <w:ind w:left="3600" w:hanging="1800"/>
      </w:pPr>
      <w:rPr>
        <w:rFonts w:hint="default"/>
      </w:rPr>
    </w:lvl>
    <w:lvl w:ilvl="6">
      <w:start w:val="1"/>
      <w:numFmt w:val="decimal"/>
      <w:lvlText w:val="%1.%2.%3.%4.%5.%6.%7"/>
      <w:lvlJc w:val="left"/>
      <w:pPr>
        <w:ind w:left="4320" w:hanging="2160"/>
      </w:pPr>
      <w:rPr>
        <w:rFonts w:hint="default"/>
      </w:rPr>
    </w:lvl>
    <w:lvl w:ilvl="7">
      <w:start w:val="1"/>
      <w:numFmt w:val="decimal"/>
      <w:lvlText w:val="%1.%2.%3.%4.%5.%6.%7.%8"/>
      <w:lvlJc w:val="left"/>
      <w:pPr>
        <w:ind w:left="5040" w:hanging="2520"/>
      </w:pPr>
      <w:rPr>
        <w:rFonts w:hint="default"/>
      </w:rPr>
    </w:lvl>
    <w:lvl w:ilvl="8">
      <w:start w:val="1"/>
      <w:numFmt w:val="decimal"/>
      <w:lvlText w:val="%1.%2.%3.%4.%5.%6.%7.%8.%9"/>
      <w:lvlJc w:val="left"/>
      <w:pPr>
        <w:ind w:left="5400" w:hanging="2520"/>
      </w:pPr>
      <w:rPr>
        <w:rFonts w:hint="default"/>
      </w:rPr>
    </w:lvl>
  </w:abstractNum>
  <w:abstractNum w:abstractNumId="24" w15:restartNumberingAfterBreak="0">
    <w:nsid w:val="37296FBB"/>
    <w:multiLevelType w:val="hybridMultilevel"/>
    <w:tmpl w:val="F6B29E98"/>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25" w15:restartNumberingAfterBreak="0">
    <w:nsid w:val="37AB591E"/>
    <w:multiLevelType w:val="hybridMultilevel"/>
    <w:tmpl w:val="A2AA060C"/>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26" w15:restartNumberingAfterBreak="0">
    <w:nsid w:val="37F97C32"/>
    <w:multiLevelType w:val="hybridMultilevel"/>
    <w:tmpl w:val="C134A18C"/>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7" w15:restartNumberingAfterBreak="0">
    <w:nsid w:val="3A337311"/>
    <w:multiLevelType w:val="hybridMultilevel"/>
    <w:tmpl w:val="B31E1ADA"/>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28" w15:restartNumberingAfterBreak="0">
    <w:nsid w:val="3A854B36"/>
    <w:multiLevelType w:val="hybridMultilevel"/>
    <w:tmpl w:val="46C8EA3E"/>
    <w:lvl w:ilvl="0" w:tplc="0413000F">
      <w:start w:val="1"/>
      <w:numFmt w:val="decimal"/>
      <w:lvlText w:val="%1."/>
      <w:lvlJc w:val="left"/>
      <w:pPr>
        <w:ind w:left="360" w:hanging="360"/>
      </w:pPr>
      <w:rPr>
        <w:rFonts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9" w15:restartNumberingAfterBreak="0">
    <w:nsid w:val="43525A1D"/>
    <w:multiLevelType w:val="multilevel"/>
    <w:tmpl w:val="476ECDA2"/>
    <w:lvl w:ilvl="0">
      <w:start w:val="1"/>
      <w:numFmt w:val="decimal"/>
      <w:lvlText w:val="%1."/>
      <w:lvlJc w:val="left"/>
      <w:pPr>
        <w:ind w:left="360" w:hanging="360"/>
      </w:pPr>
      <w:rPr>
        <w:sz w:val="28"/>
        <w:szCs w:val="28"/>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0" w15:restartNumberingAfterBreak="0">
    <w:nsid w:val="43BE10D6"/>
    <w:multiLevelType w:val="hybridMultilevel"/>
    <w:tmpl w:val="1F4E70E2"/>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31" w15:restartNumberingAfterBreak="0">
    <w:nsid w:val="440B2599"/>
    <w:multiLevelType w:val="multilevel"/>
    <w:tmpl w:val="22AC9E4A"/>
    <w:lvl w:ilvl="0">
      <w:start w:val="2"/>
      <w:numFmt w:val="decimal"/>
      <w:lvlText w:val="%1"/>
      <w:lvlJc w:val="left"/>
      <w:pPr>
        <w:ind w:left="396" w:hanging="396"/>
      </w:pPr>
      <w:rPr>
        <w:rFonts w:hint="default"/>
      </w:rPr>
    </w:lvl>
    <w:lvl w:ilvl="1">
      <w:start w:val="2"/>
      <w:numFmt w:val="decimal"/>
      <w:lvlText w:val="%1.%2"/>
      <w:lvlJc w:val="left"/>
      <w:pPr>
        <w:ind w:left="1080" w:hanging="720"/>
      </w:pPr>
      <w:rPr>
        <w:rFonts w:hint="default"/>
      </w:rPr>
    </w:lvl>
    <w:lvl w:ilvl="2">
      <w:start w:val="1"/>
      <w:numFmt w:val="decimal"/>
      <w:lvlText w:val="%1.%2.%3"/>
      <w:lvlJc w:val="left"/>
      <w:pPr>
        <w:ind w:left="1800" w:hanging="1080"/>
      </w:pPr>
      <w:rPr>
        <w:rFonts w:hint="default"/>
      </w:rPr>
    </w:lvl>
    <w:lvl w:ilvl="3">
      <w:start w:val="1"/>
      <w:numFmt w:val="decimal"/>
      <w:lvlText w:val="%1.%2.%3.%4"/>
      <w:lvlJc w:val="left"/>
      <w:pPr>
        <w:ind w:left="2160" w:hanging="1080"/>
      </w:pPr>
      <w:rPr>
        <w:rFonts w:hint="default"/>
      </w:rPr>
    </w:lvl>
    <w:lvl w:ilvl="4">
      <w:start w:val="1"/>
      <w:numFmt w:val="decimal"/>
      <w:lvlText w:val="%1.%2.%3.%4.%5"/>
      <w:lvlJc w:val="left"/>
      <w:pPr>
        <w:ind w:left="2880" w:hanging="1440"/>
      </w:pPr>
      <w:rPr>
        <w:rFonts w:hint="default"/>
      </w:rPr>
    </w:lvl>
    <w:lvl w:ilvl="5">
      <w:start w:val="1"/>
      <w:numFmt w:val="decimal"/>
      <w:lvlText w:val="%1.%2.%3.%4.%5.%6"/>
      <w:lvlJc w:val="left"/>
      <w:pPr>
        <w:ind w:left="3600" w:hanging="1800"/>
      </w:pPr>
      <w:rPr>
        <w:rFonts w:hint="default"/>
      </w:rPr>
    </w:lvl>
    <w:lvl w:ilvl="6">
      <w:start w:val="1"/>
      <w:numFmt w:val="decimal"/>
      <w:lvlText w:val="%1.%2.%3.%4.%5.%6.%7"/>
      <w:lvlJc w:val="left"/>
      <w:pPr>
        <w:ind w:left="4320" w:hanging="2160"/>
      </w:pPr>
      <w:rPr>
        <w:rFonts w:hint="default"/>
      </w:rPr>
    </w:lvl>
    <w:lvl w:ilvl="7">
      <w:start w:val="1"/>
      <w:numFmt w:val="decimal"/>
      <w:lvlText w:val="%1.%2.%3.%4.%5.%6.%7.%8"/>
      <w:lvlJc w:val="left"/>
      <w:pPr>
        <w:ind w:left="5040" w:hanging="2520"/>
      </w:pPr>
      <w:rPr>
        <w:rFonts w:hint="default"/>
      </w:rPr>
    </w:lvl>
    <w:lvl w:ilvl="8">
      <w:start w:val="1"/>
      <w:numFmt w:val="decimal"/>
      <w:lvlText w:val="%1.%2.%3.%4.%5.%6.%7.%8.%9"/>
      <w:lvlJc w:val="left"/>
      <w:pPr>
        <w:ind w:left="5400" w:hanging="2520"/>
      </w:pPr>
      <w:rPr>
        <w:rFonts w:hint="default"/>
      </w:rPr>
    </w:lvl>
  </w:abstractNum>
  <w:abstractNum w:abstractNumId="32" w15:restartNumberingAfterBreak="0">
    <w:nsid w:val="45A3413C"/>
    <w:multiLevelType w:val="hybridMultilevel"/>
    <w:tmpl w:val="1F4E70E2"/>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33" w15:restartNumberingAfterBreak="0">
    <w:nsid w:val="45F45FEE"/>
    <w:multiLevelType w:val="multilevel"/>
    <w:tmpl w:val="476ECDA2"/>
    <w:lvl w:ilvl="0">
      <w:start w:val="1"/>
      <w:numFmt w:val="decimal"/>
      <w:lvlText w:val="%1."/>
      <w:lvlJc w:val="left"/>
      <w:pPr>
        <w:ind w:left="360" w:hanging="360"/>
      </w:pPr>
      <w:rPr>
        <w:sz w:val="28"/>
        <w:szCs w:val="28"/>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4" w15:restartNumberingAfterBreak="0">
    <w:nsid w:val="474726D4"/>
    <w:multiLevelType w:val="hybridMultilevel"/>
    <w:tmpl w:val="A94AFE12"/>
    <w:lvl w:ilvl="0" w:tplc="0413000F">
      <w:start w:val="1"/>
      <w:numFmt w:val="decimal"/>
      <w:lvlText w:val="%1."/>
      <w:lvlJc w:val="left"/>
      <w:pPr>
        <w:ind w:left="360" w:hanging="360"/>
      </w:p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35" w15:restartNumberingAfterBreak="0">
    <w:nsid w:val="4771011A"/>
    <w:multiLevelType w:val="hybridMultilevel"/>
    <w:tmpl w:val="678A9090"/>
    <w:lvl w:ilvl="0" w:tplc="637E6AA0">
      <w:numFmt w:val="bullet"/>
      <w:pStyle w:val="RIJK91-Opsommingalineastreepjes"/>
      <w:lvlText w:val="-"/>
      <w:lvlJc w:val="left"/>
      <w:pPr>
        <w:ind w:left="3038" w:hanging="360"/>
      </w:pPr>
      <w:rPr>
        <w:rFonts w:ascii="Times New Roman" w:eastAsia="Times New Roman" w:hAnsi="Times New Roman" w:cs="Times New Roman" w:hint="default"/>
      </w:rPr>
    </w:lvl>
    <w:lvl w:ilvl="1" w:tplc="04130019" w:tentative="1">
      <w:start w:val="1"/>
      <w:numFmt w:val="lowerLetter"/>
      <w:lvlText w:val="%2."/>
      <w:lvlJc w:val="left"/>
      <w:pPr>
        <w:ind w:left="3758" w:hanging="360"/>
      </w:pPr>
    </w:lvl>
    <w:lvl w:ilvl="2" w:tplc="0413001B" w:tentative="1">
      <w:start w:val="1"/>
      <w:numFmt w:val="lowerRoman"/>
      <w:lvlText w:val="%3."/>
      <w:lvlJc w:val="right"/>
      <w:pPr>
        <w:ind w:left="4478" w:hanging="180"/>
      </w:pPr>
    </w:lvl>
    <w:lvl w:ilvl="3" w:tplc="0413000F" w:tentative="1">
      <w:start w:val="1"/>
      <w:numFmt w:val="decimal"/>
      <w:lvlText w:val="%4."/>
      <w:lvlJc w:val="left"/>
      <w:pPr>
        <w:ind w:left="5198" w:hanging="360"/>
      </w:pPr>
    </w:lvl>
    <w:lvl w:ilvl="4" w:tplc="04130019" w:tentative="1">
      <w:start w:val="1"/>
      <w:numFmt w:val="lowerLetter"/>
      <w:lvlText w:val="%5."/>
      <w:lvlJc w:val="left"/>
      <w:pPr>
        <w:ind w:left="5918" w:hanging="360"/>
      </w:pPr>
    </w:lvl>
    <w:lvl w:ilvl="5" w:tplc="0413001B" w:tentative="1">
      <w:start w:val="1"/>
      <w:numFmt w:val="lowerRoman"/>
      <w:lvlText w:val="%6."/>
      <w:lvlJc w:val="right"/>
      <w:pPr>
        <w:ind w:left="6638" w:hanging="180"/>
      </w:pPr>
    </w:lvl>
    <w:lvl w:ilvl="6" w:tplc="0413000F" w:tentative="1">
      <w:start w:val="1"/>
      <w:numFmt w:val="decimal"/>
      <w:lvlText w:val="%7."/>
      <w:lvlJc w:val="left"/>
      <w:pPr>
        <w:ind w:left="7358" w:hanging="360"/>
      </w:pPr>
    </w:lvl>
    <w:lvl w:ilvl="7" w:tplc="04130019" w:tentative="1">
      <w:start w:val="1"/>
      <w:numFmt w:val="lowerLetter"/>
      <w:lvlText w:val="%8."/>
      <w:lvlJc w:val="left"/>
      <w:pPr>
        <w:ind w:left="8078" w:hanging="360"/>
      </w:pPr>
    </w:lvl>
    <w:lvl w:ilvl="8" w:tplc="0413001B" w:tentative="1">
      <w:start w:val="1"/>
      <w:numFmt w:val="lowerRoman"/>
      <w:lvlText w:val="%9."/>
      <w:lvlJc w:val="right"/>
      <w:pPr>
        <w:ind w:left="8798" w:hanging="180"/>
      </w:pPr>
    </w:lvl>
  </w:abstractNum>
  <w:abstractNum w:abstractNumId="36" w15:restartNumberingAfterBreak="0">
    <w:nsid w:val="48E40671"/>
    <w:multiLevelType w:val="hybridMultilevel"/>
    <w:tmpl w:val="9F92392A"/>
    <w:lvl w:ilvl="0" w:tplc="04130001">
      <w:start w:val="1"/>
      <w:numFmt w:val="bullet"/>
      <w:lvlText w:val=""/>
      <w:lvlJc w:val="left"/>
      <w:pPr>
        <w:ind w:left="360" w:hanging="360"/>
      </w:pPr>
      <w:rPr>
        <w:rFonts w:ascii="Symbol" w:hAnsi="Symbol"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37" w15:restartNumberingAfterBreak="0">
    <w:nsid w:val="48E70D1D"/>
    <w:multiLevelType w:val="hybridMultilevel"/>
    <w:tmpl w:val="AFF00352"/>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38" w15:restartNumberingAfterBreak="0">
    <w:nsid w:val="4AD80A8B"/>
    <w:multiLevelType w:val="hybridMultilevel"/>
    <w:tmpl w:val="3500BE5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9" w15:restartNumberingAfterBreak="0">
    <w:nsid w:val="4BEC507A"/>
    <w:multiLevelType w:val="hybridMultilevel"/>
    <w:tmpl w:val="59324E0E"/>
    <w:lvl w:ilvl="0" w:tplc="0413000F">
      <w:start w:val="1"/>
      <w:numFmt w:val="decimal"/>
      <w:lvlText w:val="%1."/>
      <w:lvlJc w:val="left"/>
      <w:pPr>
        <w:ind w:left="360" w:hanging="360"/>
      </w:p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40" w15:restartNumberingAfterBreak="0">
    <w:nsid w:val="4F25762A"/>
    <w:multiLevelType w:val="hybridMultilevel"/>
    <w:tmpl w:val="03D0C550"/>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41" w15:restartNumberingAfterBreak="0">
    <w:nsid w:val="517A0215"/>
    <w:multiLevelType w:val="hybridMultilevel"/>
    <w:tmpl w:val="70AC076E"/>
    <w:lvl w:ilvl="0" w:tplc="66D20CF0">
      <w:start w:val="1"/>
      <w:numFmt w:val="bullet"/>
      <w:pStyle w:val="RIJK90-Opsommingalineabullets"/>
      <w:lvlText w:val=""/>
      <w:lvlJc w:val="left"/>
      <w:pPr>
        <w:ind w:left="768" w:hanging="360"/>
      </w:pPr>
      <w:rPr>
        <w:rFonts w:ascii="Symbol" w:hAnsi="Symbol" w:hint="default"/>
      </w:rPr>
    </w:lvl>
    <w:lvl w:ilvl="1" w:tplc="04130019">
      <w:start w:val="1"/>
      <w:numFmt w:val="lowerLetter"/>
      <w:lvlText w:val="%2."/>
      <w:lvlJc w:val="left"/>
      <w:pPr>
        <w:ind w:left="1488" w:hanging="360"/>
      </w:pPr>
    </w:lvl>
    <w:lvl w:ilvl="2" w:tplc="0413001B" w:tentative="1">
      <w:start w:val="1"/>
      <w:numFmt w:val="lowerRoman"/>
      <w:lvlText w:val="%3."/>
      <w:lvlJc w:val="right"/>
      <w:pPr>
        <w:ind w:left="2208" w:hanging="180"/>
      </w:pPr>
    </w:lvl>
    <w:lvl w:ilvl="3" w:tplc="0413000F" w:tentative="1">
      <w:start w:val="1"/>
      <w:numFmt w:val="decimal"/>
      <w:lvlText w:val="%4."/>
      <w:lvlJc w:val="left"/>
      <w:pPr>
        <w:ind w:left="2928" w:hanging="360"/>
      </w:pPr>
    </w:lvl>
    <w:lvl w:ilvl="4" w:tplc="04130019" w:tentative="1">
      <w:start w:val="1"/>
      <w:numFmt w:val="lowerLetter"/>
      <w:lvlText w:val="%5."/>
      <w:lvlJc w:val="left"/>
      <w:pPr>
        <w:ind w:left="3648" w:hanging="360"/>
      </w:pPr>
    </w:lvl>
    <w:lvl w:ilvl="5" w:tplc="0413001B" w:tentative="1">
      <w:start w:val="1"/>
      <w:numFmt w:val="lowerRoman"/>
      <w:lvlText w:val="%6."/>
      <w:lvlJc w:val="right"/>
      <w:pPr>
        <w:ind w:left="4368" w:hanging="180"/>
      </w:pPr>
    </w:lvl>
    <w:lvl w:ilvl="6" w:tplc="0413000F" w:tentative="1">
      <w:start w:val="1"/>
      <w:numFmt w:val="decimal"/>
      <w:lvlText w:val="%7."/>
      <w:lvlJc w:val="left"/>
      <w:pPr>
        <w:ind w:left="5088" w:hanging="360"/>
      </w:pPr>
    </w:lvl>
    <w:lvl w:ilvl="7" w:tplc="04130019" w:tentative="1">
      <w:start w:val="1"/>
      <w:numFmt w:val="lowerLetter"/>
      <w:lvlText w:val="%8."/>
      <w:lvlJc w:val="left"/>
      <w:pPr>
        <w:ind w:left="5808" w:hanging="360"/>
      </w:pPr>
    </w:lvl>
    <w:lvl w:ilvl="8" w:tplc="0413001B" w:tentative="1">
      <w:start w:val="1"/>
      <w:numFmt w:val="lowerRoman"/>
      <w:lvlText w:val="%9."/>
      <w:lvlJc w:val="right"/>
      <w:pPr>
        <w:ind w:left="6528" w:hanging="180"/>
      </w:pPr>
    </w:lvl>
  </w:abstractNum>
  <w:abstractNum w:abstractNumId="42" w15:restartNumberingAfterBreak="0">
    <w:nsid w:val="52C06498"/>
    <w:multiLevelType w:val="multilevel"/>
    <w:tmpl w:val="22AC9E4A"/>
    <w:lvl w:ilvl="0">
      <w:start w:val="2"/>
      <w:numFmt w:val="decimal"/>
      <w:lvlText w:val="%1"/>
      <w:lvlJc w:val="left"/>
      <w:pPr>
        <w:ind w:left="396" w:hanging="396"/>
      </w:pPr>
      <w:rPr>
        <w:rFonts w:hint="default"/>
      </w:rPr>
    </w:lvl>
    <w:lvl w:ilvl="1">
      <w:start w:val="2"/>
      <w:numFmt w:val="decimal"/>
      <w:lvlText w:val="%1.%2"/>
      <w:lvlJc w:val="left"/>
      <w:pPr>
        <w:ind w:left="1080" w:hanging="720"/>
      </w:pPr>
      <w:rPr>
        <w:rFonts w:hint="default"/>
      </w:rPr>
    </w:lvl>
    <w:lvl w:ilvl="2">
      <w:start w:val="1"/>
      <w:numFmt w:val="decimal"/>
      <w:lvlText w:val="%1.%2.%3"/>
      <w:lvlJc w:val="left"/>
      <w:pPr>
        <w:ind w:left="1800" w:hanging="1080"/>
      </w:pPr>
      <w:rPr>
        <w:rFonts w:hint="default"/>
      </w:rPr>
    </w:lvl>
    <w:lvl w:ilvl="3">
      <w:start w:val="1"/>
      <w:numFmt w:val="decimal"/>
      <w:lvlText w:val="%1.%2.%3.%4"/>
      <w:lvlJc w:val="left"/>
      <w:pPr>
        <w:ind w:left="2160" w:hanging="1080"/>
      </w:pPr>
      <w:rPr>
        <w:rFonts w:hint="default"/>
      </w:rPr>
    </w:lvl>
    <w:lvl w:ilvl="4">
      <w:start w:val="1"/>
      <w:numFmt w:val="decimal"/>
      <w:lvlText w:val="%1.%2.%3.%4.%5"/>
      <w:lvlJc w:val="left"/>
      <w:pPr>
        <w:ind w:left="2880" w:hanging="1440"/>
      </w:pPr>
      <w:rPr>
        <w:rFonts w:hint="default"/>
      </w:rPr>
    </w:lvl>
    <w:lvl w:ilvl="5">
      <w:start w:val="1"/>
      <w:numFmt w:val="decimal"/>
      <w:lvlText w:val="%1.%2.%3.%4.%5.%6"/>
      <w:lvlJc w:val="left"/>
      <w:pPr>
        <w:ind w:left="3600" w:hanging="1800"/>
      </w:pPr>
      <w:rPr>
        <w:rFonts w:hint="default"/>
      </w:rPr>
    </w:lvl>
    <w:lvl w:ilvl="6">
      <w:start w:val="1"/>
      <w:numFmt w:val="decimal"/>
      <w:lvlText w:val="%1.%2.%3.%4.%5.%6.%7"/>
      <w:lvlJc w:val="left"/>
      <w:pPr>
        <w:ind w:left="4320" w:hanging="2160"/>
      </w:pPr>
      <w:rPr>
        <w:rFonts w:hint="default"/>
      </w:rPr>
    </w:lvl>
    <w:lvl w:ilvl="7">
      <w:start w:val="1"/>
      <w:numFmt w:val="decimal"/>
      <w:lvlText w:val="%1.%2.%3.%4.%5.%6.%7.%8"/>
      <w:lvlJc w:val="left"/>
      <w:pPr>
        <w:ind w:left="5040" w:hanging="2520"/>
      </w:pPr>
      <w:rPr>
        <w:rFonts w:hint="default"/>
      </w:rPr>
    </w:lvl>
    <w:lvl w:ilvl="8">
      <w:start w:val="1"/>
      <w:numFmt w:val="decimal"/>
      <w:lvlText w:val="%1.%2.%3.%4.%5.%6.%7.%8.%9"/>
      <w:lvlJc w:val="left"/>
      <w:pPr>
        <w:ind w:left="5400" w:hanging="2520"/>
      </w:pPr>
      <w:rPr>
        <w:rFonts w:hint="default"/>
      </w:rPr>
    </w:lvl>
  </w:abstractNum>
  <w:abstractNum w:abstractNumId="43" w15:restartNumberingAfterBreak="0">
    <w:nsid w:val="54A21ABC"/>
    <w:multiLevelType w:val="hybridMultilevel"/>
    <w:tmpl w:val="8CB6C6C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4" w15:restartNumberingAfterBreak="0">
    <w:nsid w:val="5697398D"/>
    <w:multiLevelType w:val="hybridMultilevel"/>
    <w:tmpl w:val="1F4E70E2"/>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45" w15:restartNumberingAfterBreak="0">
    <w:nsid w:val="5F93451E"/>
    <w:multiLevelType w:val="multilevel"/>
    <w:tmpl w:val="22AC9E4A"/>
    <w:lvl w:ilvl="0">
      <w:start w:val="2"/>
      <w:numFmt w:val="decimal"/>
      <w:lvlText w:val="%1"/>
      <w:lvlJc w:val="left"/>
      <w:pPr>
        <w:ind w:left="396" w:hanging="396"/>
      </w:pPr>
      <w:rPr>
        <w:rFonts w:hint="default"/>
      </w:rPr>
    </w:lvl>
    <w:lvl w:ilvl="1">
      <w:start w:val="2"/>
      <w:numFmt w:val="decimal"/>
      <w:lvlText w:val="%1.%2"/>
      <w:lvlJc w:val="left"/>
      <w:pPr>
        <w:ind w:left="1080" w:hanging="720"/>
      </w:pPr>
      <w:rPr>
        <w:rFonts w:hint="default"/>
      </w:rPr>
    </w:lvl>
    <w:lvl w:ilvl="2">
      <w:start w:val="1"/>
      <w:numFmt w:val="decimal"/>
      <w:lvlText w:val="%1.%2.%3"/>
      <w:lvlJc w:val="left"/>
      <w:pPr>
        <w:ind w:left="1800" w:hanging="1080"/>
      </w:pPr>
      <w:rPr>
        <w:rFonts w:hint="default"/>
      </w:rPr>
    </w:lvl>
    <w:lvl w:ilvl="3">
      <w:start w:val="1"/>
      <w:numFmt w:val="decimal"/>
      <w:lvlText w:val="%1.%2.%3.%4"/>
      <w:lvlJc w:val="left"/>
      <w:pPr>
        <w:ind w:left="2160" w:hanging="1080"/>
      </w:pPr>
      <w:rPr>
        <w:rFonts w:hint="default"/>
      </w:rPr>
    </w:lvl>
    <w:lvl w:ilvl="4">
      <w:start w:val="1"/>
      <w:numFmt w:val="decimal"/>
      <w:lvlText w:val="%1.%2.%3.%4.%5"/>
      <w:lvlJc w:val="left"/>
      <w:pPr>
        <w:ind w:left="2880" w:hanging="1440"/>
      </w:pPr>
      <w:rPr>
        <w:rFonts w:hint="default"/>
      </w:rPr>
    </w:lvl>
    <w:lvl w:ilvl="5">
      <w:start w:val="1"/>
      <w:numFmt w:val="decimal"/>
      <w:lvlText w:val="%1.%2.%3.%4.%5.%6"/>
      <w:lvlJc w:val="left"/>
      <w:pPr>
        <w:ind w:left="3600" w:hanging="1800"/>
      </w:pPr>
      <w:rPr>
        <w:rFonts w:hint="default"/>
      </w:rPr>
    </w:lvl>
    <w:lvl w:ilvl="6">
      <w:start w:val="1"/>
      <w:numFmt w:val="decimal"/>
      <w:lvlText w:val="%1.%2.%3.%4.%5.%6.%7"/>
      <w:lvlJc w:val="left"/>
      <w:pPr>
        <w:ind w:left="4320" w:hanging="2160"/>
      </w:pPr>
      <w:rPr>
        <w:rFonts w:hint="default"/>
      </w:rPr>
    </w:lvl>
    <w:lvl w:ilvl="7">
      <w:start w:val="1"/>
      <w:numFmt w:val="decimal"/>
      <w:lvlText w:val="%1.%2.%3.%4.%5.%6.%7.%8"/>
      <w:lvlJc w:val="left"/>
      <w:pPr>
        <w:ind w:left="5040" w:hanging="2520"/>
      </w:pPr>
      <w:rPr>
        <w:rFonts w:hint="default"/>
      </w:rPr>
    </w:lvl>
    <w:lvl w:ilvl="8">
      <w:start w:val="1"/>
      <w:numFmt w:val="decimal"/>
      <w:lvlText w:val="%1.%2.%3.%4.%5.%6.%7.%8.%9"/>
      <w:lvlJc w:val="left"/>
      <w:pPr>
        <w:ind w:left="5400" w:hanging="2520"/>
      </w:pPr>
      <w:rPr>
        <w:rFonts w:hint="default"/>
      </w:rPr>
    </w:lvl>
  </w:abstractNum>
  <w:abstractNum w:abstractNumId="46" w15:restartNumberingAfterBreak="0">
    <w:nsid w:val="6080672E"/>
    <w:multiLevelType w:val="hybridMultilevel"/>
    <w:tmpl w:val="338022E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7" w15:restartNumberingAfterBreak="0">
    <w:nsid w:val="666E50B4"/>
    <w:multiLevelType w:val="hybridMultilevel"/>
    <w:tmpl w:val="69F0B0D2"/>
    <w:lvl w:ilvl="0" w:tplc="F530C7D0">
      <w:start w:val="1"/>
      <w:numFmt w:val="decimal"/>
      <w:pStyle w:val="RIJK9-Opsommingalineanummering"/>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8" w15:restartNumberingAfterBreak="0">
    <w:nsid w:val="66CA2340"/>
    <w:multiLevelType w:val="hybridMultilevel"/>
    <w:tmpl w:val="13145458"/>
    <w:lvl w:ilvl="0" w:tplc="3DA2CA82">
      <w:start w:val="1"/>
      <w:numFmt w:val="decimal"/>
      <w:lvlText w:val="%1."/>
      <w:lvlJc w:val="left"/>
      <w:pPr>
        <w:ind w:left="360" w:hanging="360"/>
      </w:pPr>
      <w:rPr>
        <w:rFonts w:ascii="Calibri" w:eastAsia="Calibri" w:hAnsi="Calibri" w:cs="Calibri" w:hint="default"/>
        <w:spacing w:val="-1"/>
        <w:w w:val="100"/>
        <w:sz w:val="18"/>
        <w:szCs w:val="18"/>
        <w:lang w:val="nl-NL" w:eastAsia="en-US" w:bidi="ar-SA"/>
      </w:rPr>
    </w:lvl>
    <w:lvl w:ilvl="1" w:tplc="93688366">
      <w:numFmt w:val="bullet"/>
      <w:lvlText w:val="•"/>
      <w:lvlJc w:val="left"/>
      <w:pPr>
        <w:ind w:left="914" w:hanging="360"/>
      </w:pPr>
      <w:rPr>
        <w:rFonts w:hint="default"/>
        <w:lang w:val="nl-NL" w:eastAsia="en-US" w:bidi="ar-SA"/>
      </w:rPr>
    </w:lvl>
    <w:lvl w:ilvl="2" w:tplc="4C92156A">
      <w:numFmt w:val="bullet"/>
      <w:lvlText w:val="•"/>
      <w:lvlJc w:val="left"/>
      <w:pPr>
        <w:ind w:left="1476" w:hanging="360"/>
      </w:pPr>
      <w:rPr>
        <w:rFonts w:hint="default"/>
        <w:lang w:val="nl-NL" w:eastAsia="en-US" w:bidi="ar-SA"/>
      </w:rPr>
    </w:lvl>
    <w:lvl w:ilvl="3" w:tplc="DDA47320">
      <w:numFmt w:val="bullet"/>
      <w:lvlText w:val="•"/>
      <w:lvlJc w:val="left"/>
      <w:pPr>
        <w:ind w:left="2037" w:hanging="360"/>
      </w:pPr>
      <w:rPr>
        <w:rFonts w:hint="default"/>
        <w:lang w:val="nl-NL" w:eastAsia="en-US" w:bidi="ar-SA"/>
      </w:rPr>
    </w:lvl>
    <w:lvl w:ilvl="4" w:tplc="F136640E">
      <w:numFmt w:val="bullet"/>
      <w:lvlText w:val="•"/>
      <w:lvlJc w:val="left"/>
      <w:pPr>
        <w:ind w:left="2599" w:hanging="360"/>
      </w:pPr>
      <w:rPr>
        <w:rFonts w:hint="default"/>
        <w:lang w:val="nl-NL" w:eastAsia="en-US" w:bidi="ar-SA"/>
      </w:rPr>
    </w:lvl>
    <w:lvl w:ilvl="5" w:tplc="C3121F80">
      <w:numFmt w:val="bullet"/>
      <w:lvlText w:val="•"/>
      <w:lvlJc w:val="left"/>
      <w:pPr>
        <w:ind w:left="3160" w:hanging="360"/>
      </w:pPr>
      <w:rPr>
        <w:rFonts w:hint="default"/>
        <w:lang w:val="nl-NL" w:eastAsia="en-US" w:bidi="ar-SA"/>
      </w:rPr>
    </w:lvl>
    <w:lvl w:ilvl="6" w:tplc="B49A1FCE">
      <w:numFmt w:val="bullet"/>
      <w:lvlText w:val="•"/>
      <w:lvlJc w:val="left"/>
      <w:pPr>
        <w:ind w:left="3722" w:hanging="360"/>
      </w:pPr>
      <w:rPr>
        <w:rFonts w:hint="default"/>
        <w:lang w:val="nl-NL" w:eastAsia="en-US" w:bidi="ar-SA"/>
      </w:rPr>
    </w:lvl>
    <w:lvl w:ilvl="7" w:tplc="6AEEA336">
      <w:numFmt w:val="bullet"/>
      <w:lvlText w:val="•"/>
      <w:lvlJc w:val="left"/>
      <w:pPr>
        <w:ind w:left="4283" w:hanging="360"/>
      </w:pPr>
      <w:rPr>
        <w:rFonts w:hint="default"/>
        <w:lang w:val="nl-NL" w:eastAsia="en-US" w:bidi="ar-SA"/>
      </w:rPr>
    </w:lvl>
    <w:lvl w:ilvl="8" w:tplc="E5AC9C7A">
      <w:numFmt w:val="bullet"/>
      <w:lvlText w:val="•"/>
      <w:lvlJc w:val="left"/>
      <w:pPr>
        <w:ind w:left="4845" w:hanging="360"/>
      </w:pPr>
      <w:rPr>
        <w:rFonts w:hint="default"/>
        <w:lang w:val="nl-NL" w:eastAsia="en-US" w:bidi="ar-SA"/>
      </w:rPr>
    </w:lvl>
  </w:abstractNum>
  <w:abstractNum w:abstractNumId="49" w15:restartNumberingAfterBreak="0">
    <w:nsid w:val="73892235"/>
    <w:multiLevelType w:val="multilevel"/>
    <w:tmpl w:val="22AC9E4A"/>
    <w:lvl w:ilvl="0">
      <w:start w:val="2"/>
      <w:numFmt w:val="decimal"/>
      <w:lvlText w:val="%1"/>
      <w:lvlJc w:val="left"/>
      <w:pPr>
        <w:ind w:left="396" w:hanging="396"/>
      </w:pPr>
      <w:rPr>
        <w:rFonts w:hint="default"/>
      </w:rPr>
    </w:lvl>
    <w:lvl w:ilvl="1">
      <w:start w:val="2"/>
      <w:numFmt w:val="decimal"/>
      <w:lvlText w:val="%1.%2"/>
      <w:lvlJc w:val="left"/>
      <w:pPr>
        <w:ind w:left="1080" w:hanging="720"/>
      </w:pPr>
      <w:rPr>
        <w:rFonts w:hint="default"/>
      </w:rPr>
    </w:lvl>
    <w:lvl w:ilvl="2">
      <w:start w:val="1"/>
      <w:numFmt w:val="decimal"/>
      <w:lvlText w:val="%1.%2.%3"/>
      <w:lvlJc w:val="left"/>
      <w:pPr>
        <w:ind w:left="1800" w:hanging="1080"/>
      </w:pPr>
      <w:rPr>
        <w:rFonts w:hint="default"/>
      </w:rPr>
    </w:lvl>
    <w:lvl w:ilvl="3">
      <w:start w:val="1"/>
      <w:numFmt w:val="decimal"/>
      <w:lvlText w:val="%1.%2.%3.%4"/>
      <w:lvlJc w:val="left"/>
      <w:pPr>
        <w:ind w:left="2160" w:hanging="1080"/>
      </w:pPr>
      <w:rPr>
        <w:rFonts w:hint="default"/>
      </w:rPr>
    </w:lvl>
    <w:lvl w:ilvl="4">
      <w:start w:val="1"/>
      <w:numFmt w:val="decimal"/>
      <w:lvlText w:val="%1.%2.%3.%4.%5"/>
      <w:lvlJc w:val="left"/>
      <w:pPr>
        <w:ind w:left="2880" w:hanging="1440"/>
      </w:pPr>
      <w:rPr>
        <w:rFonts w:hint="default"/>
      </w:rPr>
    </w:lvl>
    <w:lvl w:ilvl="5">
      <w:start w:val="1"/>
      <w:numFmt w:val="decimal"/>
      <w:lvlText w:val="%1.%2.%3.%4.%5.%6"/>
      <w:lvlJc w:val="left"/>
      <w:pPr>
        <w:ind w:left="3600" w:hanging="1800"/>
      </w:pPr>
      <w:rPr>
        <w:rFonts w:hint="default"/>
      </w:rPr>
    </w:lvl>
    <w:lvl w:ilvl="6">
      <w:start w:val="1"/>
      <w:numFmt w:val="decimal"/>
      <w:lvlText w:val="%1.%2.%3.%4.%5.%6.%7"/>
      <w:lvlJc w:val="left"/>
      <w:pPr>
        <w:ind w:left="4320" w:hanging="2160"/>
      </w:pPr>
      <w:rPr>
        <w:rFonts w:hint="default"/>
      </w:rPr>
    </w:lvl>
    <w:lvl w:ilvl="7">
      <w:start w:val="1"/>
      <w:numFmt w:val="decimal"/>
      <w:lvlText w:val="%1.%2.%3.%4.%5.%6.%7.%8"/>
      <w:lvlJc w:val="left"/>
      <w:pPr>
        <w:ind w:left="5040" w:hanging="2520"/>
      </w:pPr>
      <w:rPr>
        <w:rFonts w:hint="default"/>
      </w:rPr>
    </w:lvl>
    <w:lvl w:ilvl="8">
      <w:start w:val="1"/>
      <w:numFmt w:val="decimal"/>
      <w:lvlText w:val="%1.%2.%3.%4.%5.%6.%7.%8.%9"/>
      <w:lvlJc w:val="left"/>
      <w:pPr>
        <w:ind w:left="5400" w:hanging="2520"/>
      </w:pPr>
      <w:rPr>
        <w:rFonts w:hint="default"/>
      </w:rPr>
    </w:lvl>
  </w:abstractNum>
  <w:num w:numId="1" w16cid:durableId="20471004">
    <w:abstractNumId w:val="47"/>
  </w:num>
  <w:num w:numId="2" w16cid:durableId="633802422">
    <w:abstractNumId w:val="41"/>
  </w:num>
  <w:num w:numId="3" w16cid:durableId="316305055">
    <w:abstractNumId w:val="35"/>
  </w:num>
  <w:num w:numId="4" w16cid:durableId="1627080183">
    <w:abstractNumId w:val="18"/>
  </w:num>
  <w:num w:numId="5" w16cid:durableId="2123062569">
    <w:abstractNumId w:val="40"/>
  </w:num>
  <w:num w:numId="6" w16cid:durableId="1102847245">
    <w:abstractNumId w:val="21"/>
  </w:num>
  <w:num w:numId="7" w16cid:durableId="1816025167">
    <w:abstractNumId w:val="8"/>
  </w:num>
  <w:num w:numId="8" w16cid:durableId="2046637776">
    <w:abstractNumId w:val="37"/>
  </w:num>
  <w:num w:numId="9" w16cid:durableId="427894639">
    <w:abstractNumId w:val="27"/>
  </w:num>
  <w:num w:numId="10" w16cid:durableId="1475879030">
    <w:abstractNumId w:val="22"/>
  </w:num>
  <w:num w:numId="11" w16cid:durableId="1938559897">
    <w:abstractNumId w:val="2"/>
  </w:num>
  <w:num w:numId="12" w16cid:durableId="2016346706">
    <w:abstractNumId w:val="14"/>
  </w:num>
  <w:num w:numId="13" w16cid:durableId="167912992">
    <w:abstractNumId w:val="13"/>
  </w:num>
  <w:num w:numId="14" w16cid:durableId="432437988">
    <w:abstractNumId w:val="5"/>
  </w:num>
  <w:num w:numId="15" w16cid:durableId="154222771">
    <w:abstractNumId w:val="30"/>
  </w:num>
  <w:num w:numId="16" w16cid:durableId="1033191303">
    <w:abstractNumId w:val="32"/>
  </w:num>
  <w:num w:numId="17" w16cid:durableId="1129280216">
    <w:abstractNumId w:val="12"/>
  </w:num>
  <w:num w:numId="18" w16cid:durableId="380593162">
    <w:abstractNumId w:val="6"/>
  </w:num>
  <w:num w:numId="19" w16cid:durableId="1493837992">
    <w:abstractNumId w:val="20"/>
  </w:num>
  <w:num w:numId="20" w16cid:durableId="1512840285">
    <w:abstractNumId w:val="10"/>
  </w:num>
  <w:num w:numId="21" w16cid:durableId="1764493328">
    <w:abstractNumId w:val="7"/>
  </w:num>
  <w:num w:numId="22" w16cid:durableId="507184681">
    <w:abstractNumId w:val="17"/>
  </w:num>
  <w:num w:numId="23" w16cid:durableId="2095861366">
    <w:abstractNumId w:val="28"/>
  </w:num>
  <w:num w:numId="24" w16cid:durableId="1215042093">
    <w:abstractNumId w:val="11"/>
  </w:num>
  <w:num w:numId="25" w16cid:durableId="1147278947">
    <w:abstractNumId w:val="15"/>
  </w:num>
  <w:num w:numId="26" w16cid:durableId="517895368">
    <w:abstractNumId w:val="1"/>
  </w:num>
  <w:num w:numId="27" w16cid:durableId="407925071">
    <w:abstractNumId w:val="9"/>
  </w:num>
  <w:num w:numId="28" w16cid:durableId="1545368666">
    <w:abstractNumId w:val="25"/>
  </w:num>
  <w:num w:numId="29" w16cid:durableId="2089033086">
    <w:abstractNumId w:val="24"/>
  </w:num>
  <w:num w:numId="30" w16cid:durableId="2014912067">
    <w:abstractNumId w:val="44"/>
  </w:num>
  <w:num w:numId="31" w16cid:durableId="735862369">
    <w:abstractNumId w:val="19"/>
  </w:num>
  <w:num w:numId="32" w16cid:durableId="941572986">
    <w:abstractNumId w:val="34"/>
  </w:num>
  <w:num w:numId="33" w16cid:durableId="423453652">
    <w:abstractNumId w:val="39"/>
  </w:num>
  <w:num w:numId="34" w16cid:durableId="707951451">
    <w:abstractNumId w:val="36"/>
  </w:num>
  <w:num w:numId="35" w16cid:durableId="2064524901">
    <w:abstractNumId w:val="3"/>
  </w:num>
  <w:num w:numId="36" w16cid:durableId="1807626664">
    <w:abstractNumId w:val="48"/>
  </w:num>
  <w:num w:numId="37" w16cid:durableId="633216201">
    <w:abstractNumId w:val="16"/>
  </w:num>
  <w:num w:numId="38" w16cid:durableId="1178621921">
    <w:abstractNumId w:val="29"/>
  </w:num>
  <w:num w:numId="39" w16cid:durableId="1286160119">
    <w:abstractNumId w:val="26"/>
  </w:num>
  <w:num w:numId="40" w16cid:durableId="210074837">
    <w:abstractNumId w:val="0"/>
  </w:num>
  <w:num w:numId="41" w16cid:durableId="1882548540">
    <w:abstractNumId w:val="33"/>
  </w:num>
  <w:num w:numId="42" w16cid:durableId="448813851">
    <w:abstractNumId w:val="49"/>
  </w:num>
  <w:num w:numId="43" w16cid:durableId="1025063159">
    <w:abstractNumId w:val="45"/>
  </w:num>
  <w:num w:numId="44" w16cid:durableId="1735548642">
    <w:abstractNumId w:val="31"/>
  </w:num>
  <w:num w:numId="45" w16cid:durableId="907030579">
    <w:abstractNumId w:val="42"/>
  </w:num>
  <w:num w:numId="46" w16cid:durableId="1219054808">
    <w:abstractNumId w:val="23"/>
  </w:num>
  <w:num w:numId="47" w16cid:durableId="1194923288">
    <w:abstractNumId w:val="46"/>
  </w:num>
  <w:num w:numId="48" w16cid:durableId="2116094170">
    <w:abstractNumId w:val="38"/>
  </w:num>
  <w:num w:numId="49" w16cid:durableId="2084444055">
    <w:abstractNumId w:val="4"/>
  </w:num>
  <w:num w:numId="50" w16cid:durableId="1270511057">
    <w:abstractNumId w:val="43"/>
  </w:num>
  <w:numIdMacAtCleanup w:val="38"/>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Bastiaan Wallage">
    <w15:presenceInfo w15:providerId="AD" w15:userId="S-1-5-21-3366016143-646419418-3057639726-6224"/>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defaultTabStop w:val="708"/>
  <w:hyphenationZone w:val="425"/>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30ED2"/>
    <w:rsid w:val="0001246D"/>
    <w:rsid w:val="00026B3D"/>
    <w:rsid w:val="00044206"/>
    <w:rsid w:val="0004675F"/>
    <w:rsid w:val="00054BB5"/>
    <w:rsid w:val="00057556"/>
    <w:rsid w:val="00087F09"/>
    <w:rsid w:val="0009170B"/>
    <w:rsid w:val="000B098D"/>
    <w:rsid w:val="000B37A0"/>
    <w:rsid w:val="000C7A5F"/>
    <w:rsid w:val="000E3C80"/>
    <w:rsid w:val="000E4D45"/>
    <w:rsid w:val="000E5059"/>
    <w:rsid w:val="00101729"/>
    <w:rsid w:val="001150A7"/>
    <w:rsid w:val="00152B00"/>
    <w:rsid w:val="00183567"/>
    <w:rsid w:val="001A045B"/>
    <w:rsid w:val="001A6F60"/>
    <w:rsid w:val="001B23FD"/>
    <w:rsid w:val="001D14D1"/>
    <w:rsid w:val="001F6B29"/>
    <w:rsid w:val="00202DD3"/>
    <w:rsid w:val="0021033B"/>
    <w:rsid w:val="0023296B"/>
    <w:rsid w:val="00242E6D"/>
    <w:rsid w:val="00260779"/>
    <w:rsid w:val="002624E5"/>
    <w:rsid w:val="00285EEE"/>
    <w:rsid w:val="002D12ED"/>
    <w:rsid w:val="002E13F4"/>
    <w:rsid w:val="00331845"/>
    <w:rsid w:val="0034549B"/>
    <w:rsid w:val="00346E93"/>
    <w:rsid w:val="003515DF"/>
    <w:rsid w:val="00381143"/>
    <w:rsid w:val="003A6DD0"/>
    <w:rsid w:val="003B5784"/>
    <w:rsid w:val="003F1F9C"/>
    <w:rsid w:val="003F6ABE"/>
    <w:rsid w:val="004021AF"/>
    <w:rsid w:val="00403E2C"/>
    <w:rsid w:val="00430ED2"/>
    <w:rsid w:val="004541A9"/>
    <w:rsid w:val="0047124F"/>
    <w:rsid w:val="004C1924"/>
    <w:rsid w:val="004E2402"/>
    <w:rsid w:val="005075BA"/>
    <w:rsid w:val="00511B0D"/>
    <w:rsid w:val="00512E3B"/>
    <w:rsid w:val="00522FAA"/>
    <w:rsid w:val="00546ED6"/>
    <w:rsid w:val="00564887"/>
    <w:rsid w:val="005768F0"/>
    <w:rsid w:val="0058457C"/>
    <w:rsid w:val="005B3694"/>
    <w:rsid w:val="0060035F"/>
    <w:rsid w:val="006004A4"/>
    <w:rsid w:val="0064641A"/>
    <w:rsid w:val="00650D89"/>
    <w:rsid w:val="00662E29"/>
    <w:rsid w:val="00683382"/>
    <w:rsid w:val="006D6782"/>
    <w:rsid w:val="006D71FC"/>
    <w:rsid w:val="006E6E74"/>
    <w:rsid w:val="006F6405"/>
    <w:rsid w:val="00705FD7"/>
    <w:rsid w:val="00713EBD"/>
    <w:rsid w:val="00732858"/>
    <w:rsid w:val="00743020"/>
    <w:rsid w:val="00772B55"/>
    <w:rsid w:val="00772B91"/>
    <w:rsid w:val="007A4B95"/>
    <w:rsid w:val="007C2F88"/>
    <w:rsid w:val="008254FC"/>
    <w:rsid w:val="008273A1"/>
    <w:rsid w:val="00871699"/>
    <w:rsid w:val="00895863"/>
    <w:rsid w:val="008B0B5A"/>
    <w:rsid w:val="008C03CA"/>
    <w:rsid w:val="008F01E4"/>
    <w:rsid w:val="008F147D"/>
    <w:rsid w:val="008F3471"/>
    <w:rsid w:val="009011B1"/>
    <w:rsid w:val="009057BC"/>
    <w:rsid w:val="00911F5C"/>
    <w:rsid w:val="00927A9A"/>
    <w:rsid w:val="009540BE"/>
    <w:rsid w:val="009547E7"/>
    <w:rsid w:val="00970F8F"/>
    <w:rsid w:val="009726C3"/>
    <w:rsid w:val="009765E0"/>
    <w:rsid w:val="009B0835"/>
    <w:rsid w:val="009B76C3"/>
    <w:rsid w:val="009C5EF9"/>
    <w:rsid w:val="00A356DC"/>
    <w:rsid w:val="00A57D03"/>
    <w:rsid w:val="00A727F8"/>
    <w:rsid w:val="00AE139F"/>
    <w:rsid w:val="00AF0493"/>
    <w:rsid w:val="00AF7130"/>
    <w:rsid w:val="00B264B9"/>
    <w:rsid w:val="00B55DEF"/>
    <w:rsid w:val="00B628FD"/>
    <w:rsid w:val="00B7598A"/>
    <w:rsid w:val="00B83008"/>
    <w:rsid w:val="00B92098"/>
    <w:rsid w:val="00BA7058"/>
    <w:rsid w:val="00BB24FF"/>
    <w:rsid w:val="00BB4E93"/>
    <w:rsid w:val="00BC59BE"/>
    <w:rsid w:val="00BD4E82"/>
    <w:rsid w:val="00BD548E"/>
    <w:rsid w:val="00BD55C6"/>
    <w:rsid w:val="00C37BAA"/>
    <w:rsid w:val="00C4794F"/>
    <w:rsid w:val="00CC3F98"/>
    <w:rsid w:val="00CF66B1"/>
    <w:rsid w:val="00D23560"/>
    <w:rsid w:val="00D27202"/>
    <w:rsid w:val="00D42692"/>
    <w:rsid w:val="00D668A7"/>
    <w:rsid w:val="00D6789A"/>
    <w:rsid w:val="00D72497"/>
    <w:rsid w:val="00D82AD6"/>
    <w:rsid w:val="00D95D5B"/>
    <w:rsid w:val="00DB01F9"/>
    <w:rsid w:val="00DB6484"/>
    <w:rsid w:val="00DF52AD"/>
    <w:rsid w:val="00E0093D"/>
    <w:rsid w:val="00E0139E"/>
    <w:rsid w:val="00E1118C"/>
    <w:rsid w:val="00E72C58"/>
    <w:rsid w:val="00E82328"/>
    <w:rsid w:val="00E8420E"/>
    <w:rsid w:val="00EA440B"/>
    <w:rsid w:val="00EA64AE"/>
    <w:rsid w:val="00F22F81"/>
    <w:rsid w:val="00F36DA2"/>
    <w:rsid w:val="00F61EEA"/>
    <w:rsid w:val="00F74B48"/>
    <w:rsid w:val="00F802F2"/>
    <w:rsid w:val="00FA6921"/>
    <w:rsid w:val="00FC72CD"/>
    <w:rsid w:val="00FC7E37"/>
    <w:rsid w:val="00FE59F7"/>
  </w:rsids>
  <m:mathPr>
    <m:mathFont m:val="Cambria Math"/>
    <m:brkBin m:val="before"/>
    <m:brkBinSub m:val="--"/>
    <m:smallFrac m:val="0"/>
    <m:dispDef/>
    <m:lMargin m:val="0"/>
    <m:rMargin m:val="0"/>
    <m:defJc m:val="centerGroup"/>
    <m:wrapIndent m:val="1440"/>
    <m:intLim m:val="subSup"/>
    <m:naryLim m:val="undOvr"/>
  </m:mathPr>
  <w:themeFontLang w:val="nl-NL" w:eastAsia="ja-JP" w:bidi="hi-IN"/>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1094AC35"/>
  <w15:chartTrackingRefBased/>
  <w15:docId w15:val="{E0B74F91-4685-4D9E-8DC2-BA6A2F70B11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Verdana" w:eastAsiaTheme="minorHAnsi" w:hAnsi="Verdana" w:cs="Arial"/>
        <w:kern w:val="2"/>
        <w:lang w:val="nl-NL"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rPr>
      <w:noProof/>
    </w:rPr>
  </w:style>
  <w:style w:type="paragraph" w:styleId="Kop1">
    <w:name w:val="heading 1"/>
    <w:basedOn w:val="Standaard"/>
    <w:next w:val="Standaard"/>
    <w:link w:val="Kop1Char"/>
    <w:uiPriority w:val="9"/>
    <w:rsid w:val="00F22F81"/>
    <w:pPr>
      <w:keepNext/>
      <w:keepLines/>
      <w:numPr>
        <w:numId w:val="37"/>
      </w:numPr>
      <w:spacing w:before="240" w:after="0"/>
      <w:outlineLvl w:val="0"/>
    </w:pPr>
    <w:rPr>
      <w:rFonts w:asciiTheme="majorHAnsi" w:eastAsiaTheme="majorEastAsia" w:hAnsiTheme="majorHAnsi" w:cstheme="majorBidi"/>
      <w:color w:val="37581E" w:themeColor="accent1" w:themeShade="BF"/>
      <w:sz w:val="32"/>
      <w:szCs w:val="32"/>
    </w:rPr>
  </w:style>
  <w:style w:type="paragraph" w:styleId="Kop2">
    <w:name w:val="heading 2"/>
    <w:basedOn w:val="Standaard"/>
    <w:next w:val="Standaard"/>
    <w:link w:val="Kop2Char"/>
    <w:uiPriority w:val="9"/>
    <w:semiHidden/>
    <w:unhideWhenUsed/>
    <w:rsid w:val="009057BC"/>
    <w:pPr>
      <w:keepNext/>
      <w:keepLines/>
      <w:numPr>
        <w:ilvl w:val="1"/>
        <w:numId w:val="37"/>
      </w:numPr>
      <w:spacing w:before="40" w:after="0"/>
      <w:outlineLvl w:val="1"/>
    </w:pPr>
    <w:rPr>
      <w:rFonts w:asciiTheme="majorHAnsi" w:eastAsiaTheme="majorEastAsia" w:hAnsiTheme="majorHAnsi" w:cstheme="majorBidi"/>
      <w:color w:val="37581E" w:themeColor="accent1" w:themeShade="BF"/>
      <w:sz w:val="26"/>
      <w:szCs w:val="26"/>
    </w:rPr>
  </w:style>
  <w:style w:type="paragraph" w:styleId="Kop3">
    <w:name w:val="heading 3"/>
    <w:basedOn w:val="Standaard"/>
    <w:next w:val="Standaard"/>
    <w:link w:val="Kop3Char"/>
    <w:uiPriority w:val="9"/>
    <w:semiHidden/>
    <w:unhideWhenUsed/>
    <w:qFormat/>
    <w:rsid w:val="00F22F81"/>
    <w:pPr>
      <w:keepNext/>
      <w:keepLines/>
      <w:numPr>
        <w:ilvl w:val="2"/>
        <w:numId w:val="37"/>
      </w:numPr>
      <w:spacing w:before="40" w:after="0" w:line="276" w:lineRule="auto"/>
      <w:outlineLvl w:val="2"/>
    </w:pPr>
    <w:rPr>
      <w:rFonts w:asciiTheme="majorHAnsi" w:eastAsiaTheme="majorEastAsia" w:hAnsiTheme="majorHAnsi" w:cstheme="majorBidi"/>
      <w:color w:val="243B14" w:themeColor="accent1" w:themeShade="7F"/>
      <w:sz w:val="24"/>
      <w:szCs w:val="24"/>
    </w:rPr>
  </w:style>
  <w:style w:type="paragraph" w:styleId="Kop4">
    <w:name w:val="heading 4"/>
    <w:basedOn w:val="Standaard"/>
    <w:next w:val="Standaard"/>
    <w:link w:val="Kop4Char"/>
    <w:uiPriority w:val="9"/>
    <w:semiHidden/>
    <w:unhideWhenUsed/>
    <w:qFormat/>
    <w:rsid w:val="009057BC"/>
    <w:pPr>
      <w:keepNext/>
      <w:keepLines/>
      <w:numPr>
        <w:ilvl w:val="3"/>
        <w:numId w:val="37"/>
      </w:numPr>
      <w:spacing w:before="40" w:after="0"/>
      <w:outlineLvl w:val="3"/>
    </w:pPr>
    <w:rPr>
      <w:rFonts w:asciiTheme="majorHAnsi" w:eastAsiaTheme="majorEastAsia" w:hAnsiTheme="majorHAnsi" w:cstheme="majorBidi"/>
      <w:i/>
      <w:iCs/>
      <w:color w:val="37581E" w:themeColor="accent1" w:themeShade="BF"/>
    </w:rPr>
  </w:style>
  <w:style w:type="paragraph" w:styleId="Kop5">
    <w:name w:val="heading 5"/>
    <w:basedOn w:val="Standaard"/>
    <w:next w:val="Standaard"/>
    <w:link w:val="Kop5Char"/>
    <w:uiPriority w:val="9"/>
    <w:semiHidden/>
    <w:unhideWhenUsed/>
    <w:qFormat/>
    <w:rsid w:val="009057BC"/>
    <w:pPr>
      <w:keepNext/>
      <w:keepLines/>
      <w:numPr>
        <w:ilvl w:val="4"/>
        <w:numId w:val="37"/>
      </w:numPr>
      <w:spacing w:before="40" w:after="0"/>
      <w:outlineLvl w:val="4"/>
    </w:pPr>
    <w:rPr>
      <w:rFonts w:asciiTheme="majorHAnsi" w:eastAsiaTheme="majorEastAsia" w:hAnsiTheme="majorHAnsi" w:cstheme="majorBidi"/>
      <w:color w:val="37581E" w:themeColor="accent1" w:themeShade="BF"/>
    </w:rPr>
  </w:style>
  <w:style w:type="paragraph" w:styleId="Kop6">
    <w:name w:val="heading 6"/>
    <w:basedOn w:val="Standaard"/>
    <w:next w:val="Standaard"/>
    <w:link w:val="Kop6Char"/>
    <w:uiPriority w:val="9"/>
    <w:semiHidden/>
    <w:unhideWhenUsed/>
    <w:qFormat/>
    <w:rsid w:val="009057BC"/>
    <w:pPr>
      <w:keepNext/>
      <w:keepLines/>
      <w:numPr>
        <w:ilvl w:val="5"/>
        <w:numId w:val="37"/>
      </w:numPr>
      <w:spacing w:before="40" w:after="0"/>
      <w:outlineLvl w:val="5"/>
    </w:pPr>
    <w:rPr>
      <w:rFonts w:asciiTheme="majorHAnsi" w:eastAsiaTheme="majorEastAsia" w:hAnsiTheme="majorHAnsi" w:cstheme="majorBidi"/>
      <w:color w:val="243B14" w:themeColor="accent1" w:themeShade="7F"/>
    </w:rPr>
  </w:style>
  <w:style w:type="paragraph" w:styleId="Kop7">
    <w:name w:val="heading 7"/>
    <w:basedOn w:val="Standaard"/>
    <w:next w:val="Standaard"/>
    <w:link w:val="Kop7Char"/>
    <w:uiPriority w:val="9"/>
    <w:semiHidden/>
    <w:unhideWhenUsed/>
    <w:qFormat/>
    <w:rsid w:val="009057BC"/>
    <w:pPr>
      <w:keepNext/>
      <w:keepLines/>
      <w:numPr>
        <w:ilvl w:val="6"/>
        <w:numId w:val="37"/>
      </w:numPr>
      <w:spacing w:before="40" w:after="0"/>
      <w:outlineLvl w:val="6"/>
    </w:pPr>
    <w:rPr>
      <w:rFonts w:asciiTheme="majorHAnsi" w:eastAsiaTheme="majorEastAsia" w:hAnsiTheme="majorHAnsi" w:cstheme="majorBidi"/>
      <w:i/>
      <w:iCs/>
      <w:color w:val="243B14" w:themeColor="accent1" w:themeShade="7F"/>
    </w:rPr>
  </w:style>
  <w:style w:type="paragraph" w:styleId="Kop8">
    <w:name w:val="heading 8"/>
    <w:basedOn w:val="Standaard"/>
    <w:next w:val="Standaard"/>
    <w:link w:val="Kop8Char"/>
    <w:uiPriority w:val="9"/>
    <w:semiHidden/>
    <w:unhideWhenUsed/>
    <w:qFormat/>
    <w:rsid w:val="009057BC"/>
    <w:pPr>
      <w:keepNext/>
      <w:keepLines/>
      <w:numPr>
        <w:ilvl w:val="7"/>
        <w:numId w:val="37"/>
      </w:numPr>
      <w:spacing w:before="40" w:after="0"/>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semiHidden/>
    <w:unhideWhenUsed/>
    <w:qFormat/>
    <w:rsid w:val="009057BC"/>
    <w:pPr>
      <w:keepNext/>
      <w:keepLines/>
      <w:numPr>
        <w:ilvl w:val="8"/>
        <w:numId w:val="37"/>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RIJK1-Titel">
    <w:name w:val="RIJK 1 - Titel"/>
    <w:basedOn w:val="Titel"/>
    <w:link w:val="RIJK1-TitelChar"/>
    <w:qFormat/>
    <w:rsid w:val="00F22F81"/>
    <w:pPr>
      <w:jc w:val="center"/>
    </w:pPr>
    <w:rPr>
      <w:rFonts w:ascii="Verdana" w:hAnsi="Verdana"/>
      <w:b/>
      <w:caps/>
      <w:sz w:val="68"/>
    </w:rPr>
  </w:style>
  <w:style w:type="character" w:customStyle="1" w:styleId="RIJK1-TitelChar">
    <w:name w:val="RIJK 1 - Titel Char"/>
    <w:basedOn w:val="Standaardalinea-lettertype"/>
    <w:link w:val="RIJK1-Titel"/>
    <w:rsid w:val="00F22F81"/>
    <w:rPr>
      <w:rFonts w:eastAsiaTheme="majorEastAsia" w:cstheme="majorBidi"/>
      <w:b/>
      <w:caps/>
      <w:spacing w:val="-10"/>
      <w:kern w:val="28"/>
      <w:sz w:val="68"/>
      <w:szCs w:val="56"/>
    </w:rPr>
  </w:style>
  <w:style w:type="paragraph" w:styleId="Titel">
    <w:name w:val="Title"/>
    <w:basedOn w:val="Standaard"/>
    <w:next w:val="Standaard"/>
    <w:link w:val="TitelChar"/>
    <w:uiPriority w:val="10"/>
    <w:rsid w:val="00F22F81"/>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elChar">
    <w:name w:val="Titel Char"/>
    <w:basedOn w:val="Standaardalinea-lettertype"/>
    <w:link w:val="Titel"/>
    <w:uiPriority w:val="10"/>
    <w:rsid w:val="00F22F81"/>
    <w:rPr>
      <w:rFonts w:asciiTheme="majorHAnsi" w:eastAsiaTheme="majorEastAsia" w:hAnsiTheme="majorHAnsi" w:cstheme="majorBidi"/>
      <w:spacing w:val="-10"/>
      <w:kern w:val="28"/>
      <w:sz w:val="56"/>
      <w:szCs w:val="56"/>
    </w:rPr>
  </w:style>
  <w:style w:type="paragraph" w:customStyle="1" w:styleId="RIJK2-Hoofdstuk">
    <w:name w:val="RIJK 2 - Hoofdstuk"/>
    <w:basedOn w:val="Ondertitel"/>
    <w:link w:val="RIJK2-HoofdstukChar"/>
    <w:qFormat/>
    <w:rsid w:val="00F22F81"/>
    <w:pPr>
      <w:spacing w:after="0" w:line="276" w:lineRule="auto"/>
    </w:pPr>
    <w:rPr>
      <w:rFonts w:ascii="Verdana" w:hAnsi="Verdana"/>
      <w:b/>
      <w:caps/>
      <w:color w:val="000000" w:themeColor="text1"/>
      <w:kern w:val="28"/>
      <w:sz w:val="32"/>
    </w:rPr>
  </w:style>
  <w:style w:type="character" w:customStyle="1" w:styleId="RIJK2-HoofdstukChar">
    <w:name w:val="RIJK 2 - Hoofdstuk Char"/>
    <w:basedOn w:val="RIJK1-TitelChar"/>
    <w:link w:val="RIJK2-Hoofdstuk"/>
    <w:rsid w:val="00F22F81"/>
    <w:rPr>
      <w:rFonts w:eastAsiaTheme="minorEastAsia" w:cstheme="minorBidi"/>
      <w:b/>
      <w:caps/>
      <w:color w:val="000000" w:themeColor="text1"/>
      <w:spacing w:val="15"/>
      <w:kern w:val="28"/>
      <w:sz w:val="32"/>
      <w:szCs w:val="22"/>
    </w:rPr>
  </w:style>
  <w:style w:type="paragraph" w:styleId="Ondertitel">
    <w:name w:val="Subtitle"/>
    <w:basedOn w:val="Standaard"/>
    <w:next w:val="Standaard"/>
    <w:link w:val="OndertitelChar"/>
    <w:uiPriority w:val="11"/>
    <w:rsid w:val="00F22F81"/>
    <w:pPr>
      <w:numPr>
        <w:ilvl w:val="1"/>
      </w:numPr>
    </w:pPr>
    <w:rPr>
      <w:rFonts w:asciiTheme="minorHAnsi" w:eastAsiaTheme="minorEastAsia" w:hAnsiTheme="minorHAnsi" w:cstheme="minorBidi"/>
      <w:color w:val="5A5A5A" w:themeColor="text1" w:themeTint="A5"/>
      <w:spacing w:val="15"/>
      <w:sz w:val="22"/>
      <w:szCs w:val="22"/>
    </w:rPr>
  </w:style>
  <w:style w:type="character" w:customStyle="1" w:styleId="OndertitelChar">
    <w:name w:val="Ondertitel Char"/>
    <w:basedOn w:val="Standaardalinea-lettertype"/>
    <w:link w:val="Ondertitel"/>
    <w:uiPriority w:val="11"/>
    <w:rsid w:val="00F22F81"/>
    <w:rPr>
      <w:rFonts w:asciiTheme="minorHAnsi" w:eastAsiaTheme="minorEastAsia" w:hAnsiTheme="minorHAnsi" w:cstheme="minorBidi"/>
      <w:color w:val="5A5A5A" w:themeColor="text1" w:themeTint="A5"/>
      <w:spacing w:val="15"/>
      <w:sz w:val="22"/>
      <w:szCs w:val="22"/>
    </w:rPr>
  </w:style>
  <w:style w:type="paragraph" w:customStyle="1" w:styleId="RIJK3-Paragraaf">
    <w:name w:val="RIJK 3 - Paragraaf"/>
    <w:basedOn w:val="Ondertitel"/>
    <w:link w:val="RIJK3-ParagraafChar"/>
    <w:qFormat/>
    <w:rsid w:val="00F22F81"/>
    <w:pPr>
      <w:spacing w:after="0" w:line="276" w:lineRule="auto"/>
    </w:pPr>
    <w:rPr>
      <w:b/>
      <w:caps/>
      <w:color w:val="000000" w:themeColor="text1"/>
    </w:rPr>
  </w:style>
  <w:style w:type="character" w:customStyle="1" w:styleId="RIJK3-ParagraafChar">
    <w:name w:val="RIJK 3 - Paragraaf Char"/>
    <w:basedOn w:val="OndertitelChar"/>
    <w:link w:val="RIJK3-Paragraaf"/>
    <w:rsid w:val="00F22F81"/>
    <w:rPr>
      <w:rFonts w:asciiTheme="minorHAnsi" w:eastAsiaTheme="minorEastAsia" w:hAnsiTheme="minorHAnsi" w:cstheme="minorBidi"/>
      <w:b/>
      <w:caps/>
      <w:color w:val="000000" w:themeColor="text1"/>
      <w:spacing w:val="15"/>
      <w:sz w:val="22"/>
      <w:szCs w:val="22"/>
    </w:rPr>
  </w:style>
  <w:style w:type="paragraph" w:customStyle="1" w:styleId="RIJK4-Tekst">
    <w:name w:val="RIJK 4 - Tekst"/>
    <w:basedOn w:val="RIJK3-Paragraaf"/>
    <w:link w:val="RIJK4-TekstChar"/>
    <w:qFormat/>
    <w:rsid w:val="00F22F81"/>
    <w:rPr>
      <w:b w:val="0"/>
      <w:caps w:val="0"/>
    </w:rPr>
  </w:style>
  <w:style w:type="character" w:customStyle="1" w:styleId="RIJK4-TekstChar">
    <w:name w:val="RIJK 4 - Tekst Char"/>
    <w:basedOn w:val="RIJK3-ParagraafChar"/>
    <w:link w:val="RIJK4-Tekst"/>
    <w:rsid w:val="00F22F81"/>
    <w:rPr>
      <w:rFonts w:asciiTheme="minorHAnsi" w:eastAsiaTheme="minorEastAsia" w:hAnsiTheme="minorHAnsi" w:cstheme="minorBidi"/>
      <w:b w:val="0"/>
      <w:caps w:val="0"/>
      <w:color w:val="000000" w:themeColor="text1"/>
      <w:spacing w:val="15"/>
      <w:sz w:val="22"/>
      <w:szCs w:val="22"/>
    </w:rPr>
  </w:style>
  <w:style w:type="paragraph" w:customStyle="1" w:styleId="RIJK5-Bijschrift">
    <w:name w:val="RIJK 5 - Bijschrift"/>
    <w:basedOn w:val="Bijschrift"/>
    <w:link w:val="RIJK5-BijschriftChar"/>
    <w:qFormat/>
    <w:rsid w:val="00F22F81"/>
    <w:pPr>
      <w:spacing w:after="0" w:line="276" w:lineRule="auto"/>
    </w:pPr>
    <w:rPr>
      <w:i w:val="0"/>
      <w:color w:val="000000" w:themeColor="text1"/>
      <w:sz w:val="16"/>
    </w:rPr>
  </w:style>
  <w:style w:type="character" w:customStyle="1" w:styleId="RIJK5-BijschriftChar">
    <w:name w:val="RIJK 5 - Bijschrift Char"/>
    <w:basedOn w:val="BijschriftChar"/>
    <w:link w:val="RIJK5-Bijschrift"/>
    <w:rsid w:val="00F22F81"/>
    <w:rPr>
      <w:i w:val="0"/>
      <w:iCs/>
      <w:color w:val="000000" w:themeColor="text1"/>
      <w:sz w:val="16"/>
      <w:szCs w:val="18"/>
    </w:rPr>
  </w:style>
  <w:style w:type="paragraph" w:styleId="Bijschrift">
    <w:name w:val="caption"/>
    <w:basedOn w:val="Standaard"/>
    <w:next w:val="Standaard"/>
    <w:link w:val="BijschriftChar"/>
    <w:uiPriority w:val="35"/>
    <w:semiHidden/>
    <w:unhideWhenUsed/>
    <w:qFormat/>
    <w:rsid w:val="00F22F81"/>
    <w:pPr>
      <w:spacing w:after="200" w:line="240" w:lineRule="auto"/>
    </w:pPr>
    <w:rPr>
      <w:i/>
      <w:iCs/>
      <w:color w:val="3A3838" w:themeColor="text2"/>
      <w:sz w:val="18"/>
      <w:szCs w:val="18"/>
    </w:rPr>
  </w:style>
  <w:style w:type="paragraph" w:customStyle="1" w:styleId="RIJK9-Opsommingalineanummering">
    <w:name w:val="RIJK 9 - Opsomming alinea nummering"/>
    <w:basedOn w:val="Lijstalinea"/>
    <w:link w:val="RIJK9-OpsommingalineanummeringChar"/>
    <w:qFormat/>
    <w:rsid w:val="00F22F81"/>
    <w:pPr>
      <w:widowControl w:val="0"/>
      <w:numPr>
        <w:numId w:val="1"/>
      </w:numPr>
      <w:spacing w:after="0" w:line="276" w:lineRule="auto"/>
    </w:pPr>
  </w:style>
  <w:style w:type="character" w:customStyle="1" w:styleId="RIJK9-OpsommingalineanummeringChar">
    <w:name w:val="RIJK 9 - Opsomming alinea nummering Char"/>
    <w:basedOn w:val="Standaardalinea-lettertype"/>
    <w:link w:val="RIJK9-Opsommingalineanummering"/>
    <w:rsid w:val="00F22F81"/>
  </w:style>
  <w:style w:type="paragraph" w:styleId="Lijstalinea">
    <w:name w:val="List Paragraph"/>
    <w:basedOn w:val="Standaard"/>
    <w:uiPriority w:val="1"/>
    <w:qFormat/>
    <w:rsid w:val="00F22F81"/>
    <w:pPr>
      <w:ind w:left="720"/>
      <w:contextualSpacing/>
    </w:pPr>
  </w:style>
  <w:style w:type="paragraph" w:customStyle="1" w:styleId="RIJK90-Opsommingalineabullets">
    <w:name w:val="RIJK 90 - Opsomming alinea bullets"/>
    <w:basedOn w:val="RIJK9-Opsommingalineanummering"/>
    <w:link w:val="RIJK90-OpsommingalineabulletsChar"/>
    <w:qFormat/>
    <w:rsid w:val="00F22F81"/>
    <w:pPr>
      <w:numPr>
        <w:numId w:val="2"/>
      </w:numPr>
    </w:pPr>
  </w:style>
  <w:style w:type="character" w:customStyle="1" w:styleId="RIJK90-OpsommingalineabulletsChar">
    <w:name w:val="RIJK 90 - Opsomming alinea bullets Char"/>
    <w:basedOn w:val="RIJK9-OpsommingalineanummeringChar"/>
    <w:link w:val="RIJK90-Opsommingalineabullets"/>
    <w:rsid w:val="00F22F81"/>
  </w:style>
  <w:style w:type="paragraph" w:customStyle="1" w:styleId="RIJK91-Opsommingalineastreepjes">
    <w:name w:val="RIJK 91 - Opsomming alinea streepjes"/>
    <w:basedOn w:val="RIJK90-Opsommingalineabullets"/>
    <w:link w:val="RIJK91-OpsommingalineastreepjesChar"/>
    <w:qFormat/>
    <w:rsid w:val="00F22F81"/>
    <w:pPr>
      <w:numPr>
        <w:numId w:val="3"/>
      </w:numPr>
    </w:pPr>
  </w:style>
  <w:style w:type="character" w:customStyle="1" w:styleId="RIJK91-OpsommingalineastreepjesChar">
    <w:name w:val="RIJK 91 - Opsomming alinea streepjes Char"/>
    <w:basedOn w:val="RIJK90-OpsommingalineabulletsChar"/>
    <w:link w:val="RIJK91-Opsommingalineastreepjes"/>
    <w:rsid w:val="00F22F81"/>
  </w:style>
  <w:style w:type="paragraph" w:customStyle="1" w:styleId="RIJK92-Tabel">
    <w:name w:val="RIJK 92 - Tabel"/>
    <w:basedOn w:val="Standaard"/>
    <w:link w:val="RIJK92-TabelChar"/>
    <w:qFormat/>
    <w:rsid w:val="00F22F81"/>
    <w:pPr>
      <w:spacing w:after="0" w:line="240" w:lineRule="auto"/>
    </w:pPr>
    <w:rPr>
      <w:rFonts w:eastAsia="Times New Roman"/>
      <w:b/>
      <w:color w:val="FFFFFF" w:themeColor="background1"/>
      <w:lang w:eastAsia="nl-NL"/>
    </w:rPr>
  </w:style>
  <w:style w:type="character" w:customStyle="1" w:styleId="RIJK92-TabelChar">
    <w:name w:val="RIJK 92 - Tabel Char"/>
    <w:basedOn w:val="Standaardalinea-lettertype"/>
    <w:link w:val="RIJK92-Tabel"/>
    <w:rsid w:val="00F22F81"/>
    <w:rPr>
      <w:rFonts w:eastAsia="Times New Roman"/>
      <w:b/>
      <w:color w:val="FFFFFF" w:themeColor="background1"/>
      <w:lang w:eastAsia="nl-NL"/>
    </w:rPr>
  </w:style>
  <w:style w:type="paragraph" w:customStyle="1" w:styleId="RIJK8-Nummeringsubparagraaf">
    <w:name w:val="RIJK 8 - Nummering sub paragraaf"/>
    <w:basedOn w:val="Standaard"/>
    <w:link w:val="RIJK8-NummeringsubparagraafChar"/>
    <w:qFormat/>
    <w:rsid w:val="00F22F81"/>
    <w:pPr>
      <w:numPr>
        <w:ilvl w:val="2"/>
        <w:numId w:val="4"/>
      </w:numPr>
      <w:spacing w:after="0" w:line="276" w:lineRule="auto"/>
      <w:outlineLvl w:val="0"/>
    </w:pPr>
    <w:rPr>
      <w:b/>
      <w:bCs/>
      <w:caps/>
    </w:rPr>
  </w:style>
  <w:style w:type="character" w:customStyle="1" w:styleId="RIJK8-NummeringsubparagraafChar">
    <w:name w:val="RIJK 8 - Nummering sub paragraaf Char"/>
    <w:basedOn w:val="Standaardalinea-lettertype"/>
    <w:link w:val="RIJK8-Nummeringsubparagraaf"/>
    <w:rsid w:val="00F22F81"/>
    <w:rPr>
      <w:b/>
      <w:bCs/>
      <w:caps/>
    </w:rPr>
  </w:style>
  <w:style w:type="paragraph" w:customStyle="1" w:styleId="RIJK6-Nummeringhoofdstuk">
    <w:name w:val="RIJK 6 - Nummering hoofdstuk"/>
    <w:basedOn w:val="Standaard"/>
    <w:link w:val="RIJK6-NummeringhoofdstukChar"/>
    <w:qFormat/>
    <w:rsid w:val="00F22F81"/>
    <w:pPr>
      <w:widowControl w:val="0"/>
      <w:spacing w:after="0" w:line="276" w:lineRule="auto"/>
      <w:ind w:left="709" w:hanging="709"/>
      <w:contextualSpacing/>
    </w:pPr>
    <w:rPr>
      <w:b/>
      <w:caps/>
      <w:sz w:val="32"/>
      <w:szCs w:val="32"/>
      <w:lang w:val="en-US"/>
    </w:rPr>
  </w:style>
  <w:style w:type="character" w:customStyle="1" w:styleId="RIJK6-NummeringhoofdstukChar">
    <w:name w:val="RIJK 6 - Nummering hoofdstuk Char"/>
    <w:basedOn w:val="Standaardalinea-lettertype"/>
    <w:link w:val="RIJK6-Nummeringhoofdstuk"/>
    <w:rsid w:val="00F22F81"/>
    <w:rPr>
      <w:b/>
      <w:caps/>
      <w:sz w:val="32"/>
      <w:szCs w:val="32"/>
      <w:lang w:val="en-US"/>
    </w:rPr>
  </w:style>
  <w:style w:type="paragraph" w:customStyle="1" w:styleId="RIJK7-Nummeringparagraaf">
    <w:name w:val="RIJK 7 - Nummering paragraaf"/>
    <w:basedOn w:val="Standaard"/>
    <w:link w:val="RIJK7-NummeringparagraafChar"/>
    <w:qFormat/>
    <w:rsid w:val="00F22F81"/>
    <w:pPr>
      <w:numPr>
        <w:ilvl w:val="1"/>
        <w:numId w:val="4"/>
      </w:numPr>
      <w:spacing w:after="0" w:line="276" w:lineRule="auto"/>
    </w:pPr>
    <w:rPr>
      <w:b/>
      <w:bCs/>
      <w:caps/>
    </w:rPr>
  </w:style>
  <w:style w:type="character" w:customStyle="1" w:styleId="RIJK7-NummeringparagraafChar">
    <w:name w:val="RIJK 7 - Nummering paragraaf Char"/>
    <w:basedOn w:val="Standaardalinea-lettertype"/>
    <w:link w:val="RIJK7-Nummeringparagraaf"/>
    <w:rsid w:val="00F22F81"/>
    <w:rPr>
      <w:b/>
      <w:bCs/>
      <w:caps/>
    </w:rPr>
  </w:style>
  <w:style w:type="character" w:customStyle="1" w:styleId="Kop3Char">
    <w:name w:val="Kop 3 Char"/>
    <w:basedOn w:val="Standaardalinea-lettertype"/>
    <w:link w:val="Kop3"/>
    <w:uiPriority w:val="9"/>
    <w:semiHidden/>
    <w:rsid w:val="00F22F81"/>
    <w:rPr>
      <w:rFonts w:asciiTheme="majorHAnsi" w:eastAsiaTheme="majorEastAsia" w:hAnsiTheme="majorHAnsi" w:cstheme="majorBidi"/>
      <w:color w:val="243B14" w:themeColor="accent1" w:themeShade="7F"/>
      <w:sz w:val="24"/>
      <w:szCs w:val="24"/>
    </w:rPr>
  </w:style>
  <w:style w:type="character" w:customStyle="1" w:styleId="BijschriftChar">
    <w:name w:val="Bijschrift Char"/>
    <w:basedOn w:val="Standaardalinea-lettertype"/>
    <w:link w:val="Bijschrift"/>
    <w:uiPriority w:val="35"/>
    <w:semiHidden/>
    <w:rsid w:val="00F22F81"/>
    <w:rPr>
      <w:i/>
      <w:iCs/>
      <w:color w:val="3A3838" w:themeColor="text2"/>
      <w:sz w:val="18"/>
      <w:szCs w:val="18"/>
    </w:rPr>
  </w:style>
  <w:style w:type="paragraph" w:styleId="Geenafstand">
    <w:name w:val="No Spacing"/>
    <w:uiPriority w:val="1"/>
    <w:qFormat/>
    <w:rsid w:val="00F22F81"/>
    <w:pPr>
      <w:spacing w:after="0" w:line="240" w:lineRule="auto"/>
    </w:pPr>
    <w:rPr>
      <w:rFonts w:ascii="Calibri" w:eastAsia="Calibri" w:hAnsi="Calibri" w:cs="Times New Roman"/>
      <w:sz w:val="22"/>
      <w:szCs w:val="22"/>
    </w:rPr>
  </w:style>
  <w:style w:type="character" w:customStyle="1" w:styleId="Kop1Char">
    <w:name w:val="Kop 1 Char"/>
    <w:basedOn w:val="Standaardalinea-lettertype"/>
    <w:link w:val="Kop1"/>
    <w:uiPriority w:val="9"/>
    <w:rsid w:val="00F22F81"/>
    <w:rPr>
      <w:rFonts w:asciiTheme="majorHAnsi" w:eastAsiaTheme="majorEastAsia" w:hAnsiTheme="majorHAnsi" w:cstheme="majorBidi"/>
      <w:color w:val="37581E" w:themeColor="accent1" w:themeShade="BF"/>
      <w:sz w:val="32"/>
      <w:szCs w:val="32"/>
    </w:rPr>
  </w:style>
  <w:style w:type="paragraph" w:styleId="Kopvaninhoudsopgave">
    <w:name w:val="TOC Heading"/>
    <w:basedOn w:val="Kop1"/>
    <w:next w:val="Standaard"/>
    <w:uiPriority w:val="39"/>
    <w:unhideWhenUsed/>
    <w:qFormat/>
    <w:rsid w:val="00F22F81"/>
    <w:pPr>
      <w:spacing w:line="276" w:lineRule="auto"/>
      <w:outlineLvl w:val="9"/>
    </w:pPr>
    <w:rPr>
      <w:lang w:eastAsia="nl-NL"/>
    </w:rPr>
  </w:style>
  <w:style w:type="table" w:styleId="Tabelraster">
    <w:name w:val="Table Grid"/>
    <w:basedOn w:val="Standaardtabel"/>
    <w:uiPriority w:val="39"/>
    <w:rsid w:val="00430ED2"/>
    <w:pPr>
      <w:widowControl w:val="0"/>
      <w:autoSpaceDE w:val="0"/>
      <w:autoSpaceDN w:val="0"/>
      <w:spacing w:after="0" w:line="240" w:lineRule="auto"/>
    </w:pPr>
    <w:rPr>
      <w:rFonts w:ascii="Calibri" w:hAnsi="Calibri" w:cs="Times New Roman"/>
      <w:kern w:val="0"/>
      <w:sz w:val="22"/>
      <w:szCs w:val="22"/>
      <w:lang w:val="en-US"/>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raster1">
    <w:name w:val="Tabelraster1"/>
    <w:basedOn w:val="Standaardtabel"/>
    <w:next w:val="Tabelraster"/>
    <w:uiPriority w:val="39"/>
    <w:rsid w:val="00BC59BE"/>
    <w:pPr>
      <w:widowControl w:val="0"/>
      <w:autoSpaceDE w:val="0"/>
      <w:autoSpaceDN w:val="0"/>
      <w:spacing w:after="0" w:line="240" w:lineRule="auto"/>
    </w:pPr>
    <w:rPr>
      <w:rFonts w:ascii="Calibri" w:hAnsi="Calibri" w:cs="Times New Roman"/>
      <w:kern w:val="0"/>
      <w:sz w:val="22"/>
      <w:szCs w:val="22"/>
      <w:lang w:val="en-US"/>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raster2">
    <w:name w:val="Tabelraster2"/>
    <w:basedOn w:val="Standaardtabel"/>
    <w:next w:val="Tabelraster"/>
    <w:uiPriority w:val="39"/>
    <w:rsid w:val="00BC59BE"/>
    <w:pPr>
      <w:widowControl w:val="0"/>
      <w:autoSpaceDE w:val="0"/>
      <w:autoSpaceDN w:val="0"/>
      <w:spacing w:after="0" w:line="240" w:lineRule="auto"/>
    </w:pPr>
    <w:rPr>
      <w:rFonts w:ascii="Calibri" w:hAnsi="Calibri" w:cs="Times New Roman"/>
      <w:kern w:val="0"/>
      <w:sz w:val="22"/>
      <w:szCs w:val="22"/>
      <w:lang w:val="en-US"/>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raster3">
    <w:name w:val="Tabelraster3"/>
    <w:basedOn w:val="Standaardtabel"/>
    <w:next w:val="Tabelraster"/>
    <w:uiPriority w:val="39"/>
    <w:rsid w:val="003515DF"/>
    <w:pPr>
      <w:widowControl w:val="0"/>
      <w:autoSpaceDE w:val="0"/>
      <w:autoSpaceDN w:val="0"/>
      <w:spacing w:after="0" w:line="240" w:lineRule="auto"/>
    </w:pPr>
    <w:rPr>
      <w:rFonts w:ascii="Calibri" w:hAnsi="Calibri" w:cs="Times New Roman"/>
      <w:kern w:val="0"/>
      <w:sz w:val="22"/>
      <w:szCs w:val="22"/>
      <w:lang w:val="en-US"/>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kstopmerking">
    <w:name w:val="annotation text"/>
    <w:basedOn w:val="Standaard"/>
    <w:link w:val="TekstopmerkingChar"/>
    <w:uiPriority w:val="99"/>
    <w:unhideWhenUsed/>
    <w:rsid w:val="003515DF"/>
    <w:pPr>
      <w:spacing w:line="240" w:lineRule="auto"/>
    </w:pPr>
  </w:style>
  <w:style w:type="character" w:customStyle="1" w:styleId="TekstopmerkingChar">
    <w:name w:val="Tekst opmerking Char"/>
    <w:basedOn w:val="Standaardalinea-lettertype"/>
    <w:link w:val="Tekstopmerking"/>
    <w:uiPriority w:val="99"/>
    <w:rsid w:val="003515DF"/>
  </w:style>
  <w:style w:type="character" w:styleId="Verwijzingopmerking">
    <w:name w:val="annotation reference"/>
    <w:basedOn w:val="Standaardalinea-lettertype"/>
    <w:uiPriority w:val="99"/>
    <w:semiHidden/>
    <w:unhideWhenUsed/>
    <w:rsid w:val="003515DF"/>
    <w:rPr>
      <w:sz w:val="16"/>
      <w:szCs w:val="16"/>
    </w:rPr>
  </w:style>
  <w:style w:type="table" w:customStyle="1" w:styleId="Tabelraster4">
    <w:name w:val="Tabelraster4"/>
    <w:basedOn w:val="Standaardtabel"/>
    <w:next w:val="Tabelraster"/>
    <w:uiPriority w:val="39"/>
    <w:rsid w:val="003515DF"/>
    <w:pPr>
      <w:widowControl w:val="0"/>
      <w:autoSpaceDE w:val="0"/>
      <w:autoSpaceDN w:val="0"/>
      <w:spacing w:after="0" w:line="240" w:lineRule="auto"/>
    </w:pPr>
    <w:rPr>
      <w:rFonts w:ascii="Calibri" w:hAnsi="Calibri" w:cs="Times New Roman"/>
      <w:kern w:val="0"/>
      <w:sz w:val="22"/>
      <w:szCs w:val="22"/>
      <w:lang w:val="en-US"/>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Paragraph">
    <w:name w:val="Table Paragraph"/>
    <w:basedOn w:val="Standaard"/>
    <w:uiPriority w:val="1"/>
    <w:qFormat/>
    <w:rsid w:val="003515DF"/>
    <w:pPr>
      <w:widowControl w:val="0"/>
      <w:autoSpaceDE w:val="0"/>
      <w:autoSpaceDN w:val="0"/>
      <w:spacing w:after="0" w:line="240" w:lineRule="auto"/>
      <w:ind w:left="107"/>
    </w:pPr>
    <w:rPr>
      <w:rFonts w:ascii="Calibri" w:eastAsia="Calibri" w:hAnsi="Calibri" w:cs="Calibri"/>
      <w:kern w:val="0"/>
      <w:sz w:val="22"/>
      <w:szCs w:val="22"/>
      <w14:ligatures w14:val="none"/>
    </w:rPr>
  </w:style>
  <w:style w:type="character" w:customStyle="1" w:styleId="Kop2Char">
    <w:name w:val="Kop 2 Char"/>
    <w:basedOn w:val="Standaardalinea-lettertype"/>
    <w:link w:val="Kop2"/>
    <w:uiPriority w:val="9"/>
    <w:semiHidden/>
    <w:rsid w:val="009057BC"/>
    <w:rPr>
      <w:rFonts w:asciiTheme="majorHAnsi" w:eastAsiaTheme="majorEastAsia" w:hAnsiTheme="majorHAnsi" w:cstheme="majorBidi"/>
      <w:color w:val="37581E" w:themeColor="accent1" w:themeShade="BF"/>
      <w:sz w:val="26"/>
      <w:szCs w:val="26"/>
    </w:rPr>
  </w:style>
  <w:style w:type="character" w:customStyle="1" w:styleId="Kop4Char">
    <w:name w:val="Kop 4 Char"/>
    <w:basedOn w:val="Standaardalinea-lettertype"/>
    <w:link w:val="Kop4"/>
    <w:uiPriority w:val="9"/>
    <w:semiHidden/>
    <w:rsid w:val="009057BC"/>
    <w:rPr>
      <w:rFonts w:asciiTheme="majorHAnsi" w:eastAsiaTheme="majorEastAsia" w:hAnsiTheme="majorHAnsi" w:cstheme="majorBidi"/>
      <w:i/>
      <w:iCs/>
      <w:color w:val="37581E" w:themeColor="accent1" w:themeShade="BF"/>
    </w:rPr>
  </w:style>
  <w:style w:type="character" w:customStyle="1" w:styleId="Kop5Char">
    <w:name w:val="Kop 5 Char"/>
    <w:basedOn w:val="Standaardalinea-lettertype"/>
    <w:link w:val="Kop5"/>
    <w:uiPriority w:val="9"/>
    <w:semiHidden/>
    <w:rsid w:val="009057BC"/>
    <w:rPr>
      <w:rFonts w:asciiTheme="majorHAnsi" w:eastAsiaTheme="majorEastAsia" w:hAnsiTheme="majorHAnsi" w:cstheme="majorBidi"/>
      <w:color w:val="37581E" w:themeColor="accent1" w:themeShade="BF"/>
    </w:rPr>
  </w:style>
  <w:style w:type="character" w:customStyle="1" w:styleId="Kop6Char">
    <w:name w:val="Kop 6 Char"/>
    <w:basedOn w:val="Standaardalinea-lettertype"/>
    <w:link w:val="Kop6"/>
    <w:uiPriority w:val="9"/>
    <w:semiHidden/>
    <w:rsid w:val="009057BC"/>
    <w:rPr>
      <w:rFonts w:asciiTheme="majorHAnsi" w:eastAsiaTheme="majorEastAsia" w:hAnsiTheme="majorHAnsi" w:cstheme="majorBidi"/>
      <w:color w:val="243B14" w:themeColor="accent1" w:themeShade="7F"/>
    </w:rPr>
  </w:style>
  <w:style w:type="character" w:customStyle="1" w:styleId="Kop7Char">
    <w:name w:val="Kop 7 Char"/>
    <w:basedOn w:val="Standaardalinea-lettertype"/>
    <w:link w:val="Kop7"/>
    <w:uiPriority w:val="9"/>
    <w:semiHidden/>
    <w:rsid w:val="009057BC"/>
    <w:rPr>
      <w:rFonts w:asciiTheme="majorHAnsi" w:eastAsiaTheme="majorEastAsia" w:hAnsiTheme="majorHAnsi" w:cstheme="majorBidi"/>
      <w:i/>
      <w:iCs/>
      <w:color w:val="243B14" w:themeColor="accent1" w:themeShade="7F"/>
    </w:rPr>
  </w:style>
  <w:style w:type="character" w:customStyle="1" w:styleId="Kop8Char">
    <w:name w:val="Kop 8 Char"/>
    <w:basedOn w:val="Standaardalinea-lettertype"/>
    <w:link w:val="Kop8"/>
    <w:uiPriority w:val="9"/>
    <w:semiHidden/>
    <w:rsid w:val="009057BC"/>
    <w:rPr>
      <w:rFonts w:asciiTheme="majorHAnsi" w:eastAsiaTheme="majorEastAsia" w:hAnsiTheme="majorHAnsi" w:cstheme="majorBidi"/>
      <w:color w:val="272727" w:themeColor="text1" w:themeTint="D8"/>
      <w:sz w:val="21"/>
      <w:szCs w:val="21"/>
    </w:rPr>
  </w:style>
  <w:style w:type="character" w:customStyle="1" w:styleId="Kop9Char">
    <w:name w:val="Kop 9 Char"/>
    <w:basedOn w:val="Standaardalinea-lettertype"/>
    <w:link w:val="Kop9"/>
    <w:uiPriority w:val="9"/>
    <w:semiHidden/>
    <w:rsid w:val="009057BC"/>
    <w:rPr>
      <w:rFonts w:asciiTheme="majorHAnsi" w:eastAsiaTheme="majorEastAsia" w:hAnsiTheme="majorHAnsi" w:cstheme="majorBidi"/>
      <w:i/>
      <w:iCs/>
      <w:color w:val="272727" w:themeColor="text1" w:themeTint="D8"/>
      <w:sz w:val="21"/>
      <w:szCs w:val="21"/>
    </w:rPr>
  </w:style>
  <w:style w:type="paragraph" w:styleId="Inhopg1">
    <w:name w:val="toc 1"/>
    <w:basedOn w:val="Standaard"/>
    <w:next w:val="Standaard"/>
    <w:autoRedefine/>
    <w:uiPriority w:val="39"/>
    <w:unhideWhenUsed/>
    <w:rsid w:val="009057BC"/>
    <w:pPr>
      <w:spacing w:after="100"/>
    </w:pPr>
  </w:style>
  <w:style w:type="character" w:styleId="Hyperlink">
    <w:name w:val="Hyperlink"/>
    <w:basedOn w:val="Standaardalinea-lettertype"/>
    <w:uiPriority w:val="99"/>
    <w:unhideWhenUsed/>
    <w:rsid w:val="009057BC"/>
    <w:rPr>
      <w:color w:val="4A7729" w:themeColor="hyperlink"/>
      <w:u w:val="single"/>
    </w:rPr>
  </w:style>
  <w:style w:type="paragraph" w:styleId="Koptekst">
    <w:name w:val="header"/>
    <w:basedOn w:val="Standaard"/>
    <w:link w:val="KoptekstChar"/>
    <w:uiPriority w:val="99"/>
    <w:unhideWhenUsed/>
    <w:rsid w:val="0023296B"/>
    <w:pPr>
      <w:tabs>
        <w:tab w:val="center" w:pos="4513"/>
        <w:tab w:val="right" w:pos="9026"/>
      </w:tabs>
      <w:spacing w:after="0" w:line="240" w:lineRule="auto"/>
    </w:pPr>
  </w:style>
  <w:style w:type="character" w:customStyle="1" w:styleId="KoptekstChar">
    <w:name w:val="Koptekst Char"/>
    <w:basedOn w:val="Standaardalinea-lettertype"/>
    <w:link w:val="Koptekst"/>
    <w:uiPriority w:val="99"/>
    <w:rsid w:val="0023296B"/>
  </w:style>
  <w:style w:type="paragraph" w:styleId="Voettekst">
    <w:name w:val="footer"/>
    <w:basedOn w:val="Standaard"/>
    <w:link w:val="VoettekstChar"/>
    <w:uiPriority w:val="99"/>
    <w:unhideWhenUsed/>
    <w:rsid w:val="0023296B"/>
    <w:pPr>
      <w:tabs>
        <w:tab w:val="center" w:pos="4513"/>
        <w:tab w:val="right" w:pos="9026"/>
      </w:tabs>
      <w:spacing w:after="0" w:line="240" w:lineRule="auto"/>
    </w:pPr>
  </w:style>
  <w:style w:type="character" w:customStyle="1" w:styleId="VoettekstChar">
    <w:name w:val="Voettekst Char"/>
    <w:basedOn w:val="Standaardalinea-lettertype"/>
    <w:link w:val="Voettekst"/>
    <w:uiPriority w:val="99"/>
    <w:rsid w:val="0023296B"/>
  </w:style>
  <w:style w:type="paragraph" w:styleId="Onderwerpvanopmerking">
    <w:name w:val="annotation subject"/>
    <w:basedOn w:val="Tekstopmerking"/>
    <w:next w:val="Tekstopmerking"/>
    <w:link w:val="OnderwerpvanopmerkingChar"/>
    <w:uiPriority w:val="99"/>
    <w:semiHidden/>
    <w:unhideWhenUsed/>
    <w:rsid w:val="00871699"/>
    <w:rPr>
      <w:b/>
      <w:bCs/>
    </w:rPr>
  </w:style>
  <w:style w:type="character" w:customStyle="1" w:styleId="OnderwerpvanopmerkingChar">
    <w:name w:val="Onderwerp van opmerking Char"/>
    <w:basedOn w:val="TekstopmerkingChar"/>
    <w:link w:val="Onderwerpvanopmerking"/>
    <w:uiPriority w:val="99"/>
    <w:semiHidden/>
    <w:rsid w:val="00871699"/>
    <w:rPr>
      <w:b/>
      <w:bCs/>
      <w:noProof/>
    </w:rPr>
  </w:style>
  <w:style w:type="paragraph" w:styleId="Ballontekst">
    <w:name w:val="Balloon Text"/>
    <w:basedOn w:val="Standaard"/>
    <w:link w:val="BallontekstChar"/>
    <w:uiPriority w:val="99"/>
    <w:semiHidden/>
    <w:unhideWhenUsed/>
    <w:rsid w:val="00871699"/>
    <w:pPr>
      <w:spacing w:after="0" w:line="240" w:lineRule="auto"/>
    </w:pPr>
    <w:rPr>
      <w:rFonts w:ascii="Segoe UI" w:hAnsi="Segoe UI" w:cs="Segoe UI"/>
      <w:sz w:val="18"/>
      <w:szCs w:val="18"/>
    </w:rPr>
  </w:style>
  <w:style w:type="character" w:customStyle="1" w:styleId="BallontekstChar">
    <w:name w:val="Ballontekst Char"/>
    <w:basedOn w:val="Standaardalinea-lettertype"/>
    <w:link w:val="Ballontekst"/>
    <w:uiPriority w:val="99"/>
    <w:semiHidden/>
    <w:rsid w:val="00871699"/>
    <w:rPr>
      <w:rFonts w:ascii="Segoe UI" w:hAnsi="Segoe UI" w:cs="Segoe UI"/>
      <w:noProof/>
      <w:sz w:val="18"/>
      <w:szCs w:val="18"/>
    </w:rPr>
  </w:style>
  <w:style w:type="paragraph" w:styleId="Revisie">
    <w:name w:val="Revision"/>
    <w:hidden/>
    <w:uiPriority w:val="99"/>
    <w:semiHidden/>
    <w:rsid w:val="00381143"/>
    <w:pPr>
      <w:spacing w:after="0" w:line="240" w:lineRule="auto"/>
    </w:pPr>
    <w:rPr>
      <w:noProof/>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22452791">
      <w:bodyDiv w:val="1"/>
      <w:marLeft w:val="0"/>
      <w:marRight w:val="0"/>
      <w:marTop w:val="0"/>
      <w:marBottom w:val="0"/>
      <w:divBdr>
        <w:top w:val="none" w:sz="0" w:space="0" w:color="auto"/>
        <w:left w:val="none" w:sz="0" w:space="0" w:color="auto"/>
        <w:bottom w:val="none" w:sz="0" w:space="0" w:color="auto"/>
        <w:right w:val="none" w:sz="0" w:space="0" w:color="auto"/>
      </w:divBdr>
    </w:div>
    <w:div w:id="251548315">
      <w:bodyDiv w:val="1"/>
      <w:marLeft w:val="0"/>
      <w:marRight w:val="0"/>
      <w:marTop w:val="0"/>
      <w:marBottom w:val="0"/>
      <w:divBdr>
        <w:top w:val="none" w:sz="0" w:space="0" w:color="auto"/>
        <w:left w:val="none" w:sz="0" w:space="0" w:color="auto"/>
        <w:bottom w:val="none" w:sz="0" w:space="0" w:color="auto"/>
        <w:right w:val="none" w:sz="0" w:space="0" w:color="auto"/>
      </w:divBdr>
    </w:div>
    <w:div w:id="778450486">
      <w:bodyDiv w:val="1"/>
      <w:marLeft w:val="0"/>
      <w:marRight w:val="0"/>
      <w:marTop w:val="0"/>
      <w:marBottom w:val="0"/>
      <w:divBdr>
        <w:top w:val="none" w:sz="0" w:space="0" w:color="auto"/>
        <w:left w:val="none" w:sz="0" w:space="0" w:color="auto"/>
        <w:bottom w:val="none" w:sz="0" w:space="0" w:color="auto"/>
        <w:right w:val="none" w:sz="0" w:space="0" w:color="auto"/>
      </w:divBdr>
    </w:div>
    <w:div w:id="943923086">
      <w:bodyDiv w:val="1"/>
      <w:marLeft w:val="0"/>
      <w:marRight w:val="0"/>
      <w:marTop w:val="0"/>
      <w:marBottom w:val="0"/>
      <w:divBdr>
        <w:top w:val="none" w:sz="0" w:space="0" w:color="auto"/>
        <w:left w:val="none" w:sz="0" w:space="0" w:color="auto"/>
        <w:bottom w:val="none" w:sz="0" w:space="0" w:color="auto"/>
        <w:right w:val="none" w:sz="0" w:space="0" w:color="auto"/>
      </w:divBdr>
    </w:div>
    <w:div w:id="1006008727">
      <w:bodyDiv w:val="1"/>
      <w:marLeft w:val="0"/>
      <w:marRight w:val="0"/>
      <w:marTop w:val="0"/>
      <w:marBottom w:val="0"/>
      <w:divBdr>
        <w:top w:val="none" w:sz="0" w:space="0" w:color="auto"/>
        <w:left w:val="none" w:sz="0" w:space="0" w:color="auto"/>
        <w:bottom w:val="none" w:sz="0" w:space="0" w:color="auto"/>
        <w:right w:val="none" w:sz="0" w:space="0" w:color="auto"/>
      </w:divBdr>
    </w:div>
    <w:div w:id="1381787921">
      <w:bodyDiv w:val="1"/>
      <w:marLeft w:val="0"/>
      <w:marRight w:val="0"/>
      <w:marTop w:val="0"/>
      <w:marBottom w:val="0"/>
      <w:divBdr>
        <w:top w:val="none" w:sz="0" w:space="0" w:color="auto"/>
        <w:left w:val="none" w:sz="0" w:space="0" w:color="auto"/>
        <w:bottom w:val="none" w:sz="0" w:space="0" w:color="auto"/>
        <w:right w:val="none" w:sz="0" w:space="0" w:color="auto"/>
      </w:divBdr>
    </w:div>
    <w:div w:id="1443846036">
      <w:bodyDiv w:val="1"/>
      <w:marLeft w:val="0"/>
      <w:marRight w:val="0"/>
      <w:marTop w:val="0"/>
      <w:marBottom w:val="0"/>
      <w:divBdr>
        <w:top w:val="none" w:sz="0" w:space="0" w:color="auto"/>
        <w:left w:val="none" w:sz="0" w:space="0" w:color="auto"/>
        <w:bottom w:val="none" w:sz="0" w:space="0" w:color="auto"/>
        <w:right w:val="none" w:sz="0" w:space="0" w:color="auto"/>
      </w:divBdr>
    </w:div>
    <w:div w:id="1824806811">
      <w:bodyDiv w:val="1"/>
      <w:marLeft w:val="0"/>
      <w:marRight w:val="0"/>
      <w:marTop w:val="0"/>
      <w:marBottom w:val="0"/>
      <w:divBdr>
        <w:top w:val="none" w:sz="0" w:space="0" w:color="auto"/>
        <w:left w:val="none" w:sz="0" w:space="0" w:color="auto"/>
        <w:bottom w:val="none" w:sz="0" w:space="0" w:color="auto"/>
        <w:right w:val="none" w:sz="0" w:space="0" w:color="auto"/>
      </w:divBdr>
    </w:div>
    <w:div w:id="189465915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s://www.nji.nl/interventies" TargetMode="External"/><Relationship Id="rId25" Type="http://schemas.microsoft.com/office/2011/relationships/people" Target="people.xml"/><Relationship Id="rId2" Type="http://schemas.openxmlformats.org/officeDocument/2006/relationships/customXml" Target="../customXml/item2.xml"/><Relationship Id="rId16" Type="http://schemas.microsoft.com/office/2016/09/relationships/commentsIds" Target="commentsIds.xm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ntTable" Target="fontTable.xml"/><Relationship Id="rId5" Type="http://schemas.openxmlformats.org/officeDocument/2006/relationships/customXml" Target="../customXml/item5.xml"/><Relationship Id="rId15" Type="http://schemas.microsoft.com/office/2011/relationships/commentsExtended" Target="commentsExtended.xml"/><Relationship Id="rId23" Type="http://schemas.openxmlformats.org/officeDocument/2006/relationships/footer" Target="footer3.xml"/><Relationship Id="rId10" Type="http://schemas.openxmlformats.org/officeDocument/2006/relationships/settings" Target="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comments" Target="comments.xml"/><Relationship Id="rId22" Type="http://schemas.openxmlformats.org/officeDocument/2006/relationships/header" Target="header3.xml"/></Relationships>
</file>

<file path=word/theme/theme1.xml><?xml version="1.0" encoding="utf-8"?>
<a:theme xmlns:a="http://schemas.openxmlformats.org/drawingml/2006/main" name="Kantoorthema">
  <a:themeElements>
    <a:clrScheme name="RIJK">
      <a:dk1>
        <a:sysClr val="windowText" lastClr="000000"/>
      </a:dk1>
      <a:lt1>
        <a:sysClr val="window" lastClr="FFFFFF"/>
      </a:lt1>
      <a:dk2>
        <a:srgbClr val="3A3838"/>
      </a:dk2>
      <a:lt2>
        <a:srgbClr val="E7E6E6"/>
      </a:lt2>
      <a:accent1>
        <a:srgbClr val="4A7729"/>
      </a:accent1>
      <a:accent2>
        <a:srgbClr val="C8E379"/>
      </a:accent2>
      <a:accent3>
        <a:srgbClr val="80225F"/>
      </a:accent3>
      <a:accent4>
        <a:srgbClr val="D8D8D8"/>
      </a:accent4>
      <a:accent5>
        <a:srgbClr val="7F7F7F"/>
      </a:accent5>
      <a:accent6>
        <a:srgbClr val="70AD47"/>
      </a:accent6>
      <a:hlink>
        <a:srgbClr val="4A7729"/>
      </a:hlink>
      <a:folHlink>
        <a:srgbClr val="80225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ClientCode xmlns="e1639653-018b-4d4c-af56-c7106b79feb8">100430</ClientCode>
    <ClientName xmlns="e1639653-018b-4d4c-af56-c7106b79feb8">Van Benthem &amp; Keulen B.V.</ClientName>
    <MatterCode xmlns="e1639653-018b-4d4c-af56-c7106b79feb8">2023025</MatterCode>
    <MatterName xmlns="e1639653-018b-4d4c-af56-c7106b79feb8">Regio Zuid Kennemerland-IJmond – advisering medisch kinderdagverblijven en forensische jeugdzorg</MatterName>
    <DocAuthor xmlns="e1639653-018b-4d4c-af56-c7106b79feb8">
      <UserInfo>
        <DisplayName/>
        <AccountId xsi:nil="true"/>
        <AccountType/>
      </UserInfo>
    </DocAuthor>
    <ExtranetURL xmlns="e1639653-018b-4d4c-af56-c7106b79feb8" xmlns:ns1="http://www.w3.org/2001/XMLSchema-instance" ns1:nil="true"/>
    <_dlc_DocId xmlns="bf4a9624-9032-45e5-8fa7-33512760c52b">2023025-1652478858-116</_dlc_DocId>
    <_dlc_DocIdUrl xmlns="bf4a9624-9032-45e5-8fa7-33512760c52b">
      <Url>https://croonadvocaten.sharepoint.com/sites/2023025/_layouts/15/DocIdRedir.aspx?ID=2023025-1652478858-116</Url>
      <Description>2023025-1652478858-116</Description>
    </_dlc_DocIdUrl>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haredContentType xmlns="Microsoft.SharePoint.Taxonomy.ContentTypeSync" SourceId="6bca3b56-0478-46a8-bcb1-4a7f99463672" ContentTypeId="0x010100E535F9652AD022498ADA67FF37AD08D9" PreviousValue="false" LastSyncTimeStamp="2017-11-03T11:22:42.13Z"/>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ct:contentTypeSchema xmlns:ct="http://schemas.microsoft.com/office/2006/metadata/contentType" xmlns:ma="http://schemas.microsoft.com/office/2006/metadata/properties/metaAttributes" ct:_="" ma:_="" ma:contentTypeName="DMS Document" ma:contentTypeID="0x010100E535F9652AD022498ADA67FF37AD08D900D2E178A0C19696408F53FE915D47BC9F" ma:contentTypeVersion="5" ma:contentTypeDescription="Een nieuw document maken." ma:contentTypeScope="" ma:versionID="688edc3a59002e06ad421896614e0cee">
  <xsd:schema xmlns:xsd="http://www.w3.org/2001/XMLSchema" xmlns:xs="http://www.w3.org/2001/XMLSchema" xmlns:p="http://schemas.microsoft.com/office/2006/metadata/properties" xmlns:ns2="e1639653-018b-4d4c-af56-c7106b79feb8" xmlns:ns3="bf4a9624-9032-45e5-8fa7-33512760c52b" targetNamespace="http://schemas.microsoft.com/office/2006/metadata/properties" ma:root="true" ma:fieldsID="9a6e4d3b4bf7b9b516ac03f06d465d6e" ns2:_="" ns3:_="">
    <xsd:import namespace="e1639653-018b-4d4c-af56-c7106b79feb8"/>
    <xsd:import namespace="bf4a9624-9032-45e5-8fa7-33512760c52b"/>
    <xsd:element name="properties">
      <xsd:complexType>
        <xsd:sequence>
          <xsd:element name="documentManagement">
            <xsd:complexType>
              <xsd:all>
                <xsd:element ref="ns2:ClientCode" minOccurs="0"/>
                <xsd:element ref="ns2:ClientName" minOccurs="0"/>
                <xsd:element ref="ns2:MatterCode" minOccurs="0"/>
                <xsd:element ref="ns2:MatterName" minOccurs="0"/>
                <xsd:element ref="ns2:DocAuthor" minOccurs="0"/>
                <xsd:element ref="ns2:ExtranetURL"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1639653-018b-4d4c-af56-c7106b79feb8" elementFormDefault="qualified">
    <xsd:import namespace="http://schemas.microsoft.com/office/2006/documentManagement/types"/>
    <xsd:import namespace="http://schemas.microsoft.com/office/infopath/2007/PartnerControls"/>
    <xsd:element name="ClientCode" ma:index="8" nillable="true" ma:displayName="ClientCode" ma:default="100430" ma:internalName="ClientCode" ma:readOnly="false">
      <xsd:simpleType>
        <xsd:restriction base="dms:Text"/>
      </xsd:simpleType>
    </xsd:element>
    <xsd:element name="ClientName" ma:index="9" nillable="true" ma:displayName="ClientName" ma:default="Van Benthem &amp; Keulen B.V." ma:internalName="ClientName" ma:readOnly="false">
      <xsd:simpleType>
        <xsd:restriction base="dms:Text"/>
      </xsd:simpleType>
    </xsd:element>
    <xsd:element name="MatterCode" ma:index="10" nillable="true" ma:displayName="MatterCode" ma:default="2023025" ma:internalName="MatterCode" ma:readOnly="false">
      <xsd:simpleType>
        <xsd:restriction base="dms:Text"/>
      </xsd:simpleType>
    </xsd:element>
    <xsd:element name="MatterName" ma:index="11" nillable="true" ma:displayName="MatterName" ma:default="Regio Zuid Kennemerland-IJmond – advisering medisch kinderdagverblijven en forensische jeugdzorg" ma:internalName="MatterName" ma:readOnly="false">
      <xsd:simpleType>
        <xsd:restriction base="dms:Text"/>
      </xsd:simpleType>
    </xsd:element>
    <xsd:element name="DocAuthor" ma:index="12" nillable="true" ma:displayName="DocAuthor" ma:internalName="Doc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xtranetURL" ma:index="13" nillable="true" ma:displayName="ExtranetURL" ma:hidden="true" ma:internalName="ExtranetURL"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4a9624-9032-45e5-8fa7-33512760c52b" elementFormDefault="qualified">
    <xsd:import namespace="http://schemas.microsoft.com/office/2006/documentManagement/types"/>
    <xsd:import namespace="http://schemas.microsoft.com/office/infopath/2007/PartnerControls"/>
    <xsd:element name="_dlc_DocId" ma:index="14"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15"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Id blijven behouden" ma:description="Id behouden tijdens toevoeg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CD8B02-B4CA-48EE-B7E9-D615B134709D}">
  <ds:schemaRefs>
    <ds:schemaRef ds:uri="http://www.imanage.com/work/xmlschema"/>
  </ds:schemaRefs>
</ds:datastoreItem>
</file>

<file path=customXml/itemProps2.xml><?xml version="1.0" encoding="utf-8"?>
<ds:datastoreItem xmlns:ds="http://schemas.openxmlformats.org/officeDocument/2006/customXml" ds:itemID="{87F4E2F3-8D69-4D87-8F8A-6067B7009EB9}">
  <ds:schemaRefs>
    <ds:schemaRef ds:uri="http://schemas.microsoft.com/sharepoint/v3/contenttype/forms"/>
  </ds:schemaRefs>
</ds:datastoreItem>
</file>

<file path=customXml/itemProps3.xml><?xml version="1.0" encoding="utf-8"?>
<ds:datastoreItem xmlns:ds="http://schemas.openxmlformats.org/officeDocument/2006/customXml" ds:itemID="{5AC9C2D6-C169-4760-94D8-8DE7B17FAE95}">
  <ds:schemaRefs>
    <ds:schemaRef ds:uri="http://schemas.microsoft.com/office/2006/metadata/properties"/>
    <ds:schemaRef ds:uri="http://purl.org/dc/terms/"/>
    <ds:schemaRef ds:uri="bf4a9624-9032-45e5-8fa7-33512760c52b"/>
    <ds:schemaRef ds:uri="http://schemas.microsoft.com/office/2006/documentManagement/types"/>
    <ds:schemaRef ds:uri="e1639653-018b-4d4c-af56-c7106b79feb8"/>
    <ds:schemaRef ds:uri="http://schemas.microsoft.com/office/infopath/2007/PartnerControls"/>
    <ds:schemaRef ds:uri="http://purl.org/dc/elements/1.1/"/>
    <ds:schemaRef ds:uri="http://schemas.openxmlformats.org/package/2006/metadata/core-properties"/>
    <ds:schemaRef ds:uri="http://www.w3.org/XML/1998/namespace"/>
    <ds:schemaRef ds:uri="http://purl.org/dc/dcmitype/"/>
  </ds:schemaRefs>
</ds:datastoreItem>
</file>

<file path=customXml/itemProps4.xml><?xml version="1.0" encoding="utf-8"?>
<ds:datastoreItem xmlns:ds="http://schemas.openxmlformats.org/officeDocument/2006/customXml" ds:itemID="{E37BDF77-33F6-4CA6-96C6-D061F1614BFD}">
  <ds:schemaRefs>
    <ds:schemaRef ds:uri="http://schemas.openxmlformats.org/officeDocument/2006/bibliography"/>
  </ds:schemaRefs>
</ds:datastoreItem>
</file>

<file path=customXml/itemProps5.xml><?xml version="1.0" encoding="utf-8"?>
<ds:datastoreItem xmlns:ds="http://schemas.openxmlformats.org/officeDocument/2006/customXml" ds:itemID="{25C0D974-B046-43CD-ADD1-3079D2BFA429}">
  <ds:schemaRefs>
    <ds:schemaRef ds:uri="Microsoft.SharePoint.Taxonomy.ContentTypeSync"/>
  </ds:schemaRefs>
</ds:datastoreItem>
</file>

<file path=customXml/itemProps6.xml><?xml version="1.0" encoding="utf-8"?>
<ds:datastoreItem xmlns:ds="http://schemas.openxmlformats.org/officeDocument/2006/customXml" ds:itemID="{DCDF7E8C-D8DC-4674-9414-ECCAA3C29B9D}">
  <ds:schemaRefs>
    <ds:schemaRef ds:uri="http://schemas.microsoft.com/sharepoint/events"/>
  </ds:schemaRefs>
</ds:datastoreItem>
</file>

<file path=customXml/itemProps7.xml><?xml version="1.0" encoding="utf-8"?>
<ds:datastoreItem xmlns:ds="http://schemas.openxmlformats.org/officeDocument/2006/customXml" ds:itemID="{15AE10DE-1CEC-4C23-AF91-E22DD1311D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1639653-018b-4d4c-af56-c7106b79feb8"/>
    <ds:schemaRef ds:uri="bf4a9624-9032-45e5-8fa7-33512760c5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9</Pages>
  <Words>2804</Words>
  <Characters>15423</Characters>
  <Application>Microsoft Office Word</Application>
  <DocSecurity>0</DocSecurity>
  <Lines>128</Lines>
  <Paragraphs>36</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18191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Mirjam de Boer</dc:creator>
  <cp:keywords/>
  <dc:description/>
  <cp:lastModifiedBy>Mirjam de Boer</cp:lastModifiedBy>
  <cp:revision>2</cp:revision>
  <dcterms:created xsi:type="dcterms:W3CDTF">2023-10-04T11:29:00Z</dcterms:created>
  <dcterms:modified xsi:type="dcterms:W3CDTF">2023-10-04T11:29:00Z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orksiteDatabase">
    <vt:lpwstr>ADVOCATUUR</vt:lpwstr>
  </property>
  <property fmtid="{D5CDD505-2E9C-101B-9397-08002B2CF9AE}" pid="3" name="WorksiteDocNumber">
    <vt:lpwstr>52440373</vt:lpwstr>
  </property>
  <property fmtid="{D5CDD505-2E9C-101B-9397-08002B2CF9AE}" pid="4" name="WorksiteDocVersion">
    <vt:lpwstr>1</vt:lpwstr>
  </property>
  <property fmtid="{D5CDD505-2E9C-101B-9397-08002B2CF9AE}" pid="5" name="WorksiteMatterNumber">
    <vt:lpwstr>309885</vt:lpwstr>
  </property>
  <property fmtid="{D5CDD505-2E9C-101B-9397-08002B2CF9AE}" pid="6" name="WorksiteAuthor">
    <vt:lpwstr>BWALLA</vt:lpwstr>
  </property>
  <property fmtid="{D5CDD505-2E9C-101B-9397-08002B2CF9AE}" pid="7" name="ContentTypeId">
    <vt:lpwstr>0x010100E535F9652AD022498ADA67FF37AD08D900D2E178A0C19696408F53FE915D47BC9F</vt:lpwstr>
  </property>
  <property fmtid="{D5CDD505-2E9C-101B-9397-08002B2CF9AE}" pid="8" name="ContentType">
    <vt:lpwstr>DMS Document</vt:lpwstr>
  </property>
  <property fmtid="{D5CDD505-2E9C-101B-9397-08002B2CF9AE}" pid="9" name="_dlc_DocIdItemGuid">
    <vt:lpwstr>230bcadd-45b7-48ce-a35f-58ed724bcefb</vt:lpwstr>
  </property>
</Properties>
</file>