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e.vanZanten" initials="N" lastIdx="4" clrIdx="0"/>
  <p:cmAuthor id="1" name="Bruins, M (Miranda)" initials="BM(" lastIdx="3" clrIdx="1">
    <p:extLst>
      <p:ext uri="{19B8F6BF-5375-455C-9EA6-DF929625EA0E}">
        <p15:presenceInfo xmlns:p15="http://schemas.microsoft.com/office/powerpoint/2012/main" userId="S-1-5-21-988153739-2237206924-3090004242-47409" providerId="AD"/>
      </p:ext>
    </p:extLst>
  </p:cmAuthor>
  <p:cmAuthor id="2" name="Werve, H van der (Harold)" initials="WHvd(" lastIdx="8" clrIdx="2">
    <p:extLst>
      <p:ext uri="{19B8F6BF-5375-455C-9EA6-DF929625EA0E}">
        <p15:presenceInfo xmlns:p15="http://schemas.microsoft.com/office/powerpoint/2012/main" userId="S-1-5-21-988153739-2237206924-3090004242-46475" providerId="AD"/>
      </p:ext>
    </p:extLst>
  </p:cmAuthor>
  <p:cmAuthor id="3" name="Norbart, PAM (Paul)" initials="NP(" lastIdx="3" clrIdx="3">
    <p:extLst>
      <p:ext uri="{19B8F6BF-5375-455C-9EA6-DF929625EA0E}">
        <p15:presenceInfo xmlns:p15="http://schemas.microsoft.com/office/powerpoint/2012/main" userId="S-1-5-21-988153739-2237206924-3090004242-475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6" d="100"/>
          <a:sy n="86" d="100"/>
        </p:scale>
        <p:origin x="138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96249-803E-4BE2-AC5E-8016194FAC9C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DABC5-2624-4627-A796-397F34875E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092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753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5175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4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31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366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948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46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815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9147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226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89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524D2-F160-40FE-B929-0B903698173B}" type="datetimeFigureOut">
              <a:rPr lang="nl-NL" smtClean="0"/>
              <a:t>9-3-2023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266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56" y="1267019"/>
            <a:ext cx="1152128" cy="1340768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4825195" y="60472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Belangstelling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werken</a:t>
            </a:r>
            <a:r>
              <a:rPr lang="en-US" dirty="0"/>
              <a:t>?</a:t>
            </a:r>
            <a:endParaRPr lang="nl-NL" dirty="0"/>
          </a:p>
        </p:txBody>
      </p:sp>
      <p:sp>
        <p:nvSpPr>
          <p:cNvPr id="7" name="Ovaal 6"/>
          <p:cNvSpPr/>
          <p:nvPr/>
        </p:nvSpPr>
        <p:spPr>
          <a:xfrm>
            <a:off x="6265355" y="975473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6452977" y="1119958"/>
            <a:ext cx="180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956012" y="723505"/>
            <a:ext cx="181168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 Black" panose="020B0A04020102020204" pitchFamily="34" charset="0"/>
              </a:rPr>
              <a:t>Meldt</a:t>
            </a:r>
            <a:r>
              <a:rPr lang="en-US" sz="1000" dirty="0">
                <a:latin typeface="Arial Black" panose="020B0A04020102020204" pitchFamily="34" charset="0"/>
              </a:rPr>
              <a:t> u </a:t>
            </a:r>
            <a:r>
              <a:rPr lang="en-US" sz="1000" dirty="0" err="1">
                <a:latin typeface="Arial Black" panose="020B0A04020102020204" pitchFamily="34" charset="0"/>
              </a:rPr>
              <a:t>dan</a:t>
            </a:r>
            <a:r>
              <a:rPr lang="en-US" sz="1000" dirty="0">
                <a:latin typeface="Arial Black" panose="020B0A04020102020204" pitchFamily="34" charset="0"/>
              </a:rPr>
              <a:t> </a:t>
            </a:r>
            <a:r>
              <a:rPr lang="en-US" sz="1000" dirty="0" err="1">
                <a:latin typeface="Arial Black" panose="020B0A04020102020204" pitchFamily="34" charset="0"/>
              </a:rPr>
              <a:t>aan</a:t>
            </a:r>
            <a:r>
              <a:rPr lang="en-US" sz="1000" dirty="0">
                <a:latin typeface="Arial Black" panose="020B0A04020102020204" pitchFamily="34" charset="0"/>
              </a:rPr>
              <a:t> via TenderNed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interesse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infra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werken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zoals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omschrijving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vermeld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meldt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via TenderNed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welke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regio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(‘s)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hoeft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maar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beperkt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aantal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gegevens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beantwoorden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zorgt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zelf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informatie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juist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actueel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is. ProRail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houdt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aanvullend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bewijsmateriaal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ProRail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verwijdert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aannemers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belangstellendenlijst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waarvan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gegevens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kloppen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slechte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beoordelingen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hebben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bv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op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gebied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veiligheid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aanleveren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documenten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tijdige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oplevering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uitsluiting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deelname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jaar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duren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163" y="339661"/>
            <a:ext cx="1819529" cy="562053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4249131" y="2708920"/>
            <a:ext cx="1620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&lt;150.000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enkelvoudig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onderhands</a:t>
            </a:r>
            <a:endParaRPr lang="en-US" sz="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150.000 &lt; 1.500.000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meervoudig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onderhands</a:t>
            </a:r>
            <a:endParaRPr lang="en-US" sz="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al 11"/>
          <p:cNvSpPr/>
          <p:nvPr/>
        </p:nvSpPr>
        <p:spPr>
          <a:xfrm>
            <a:off x="5766714" y="4027214"/>
            <a:ext cx="648072" cy="5905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6414786" y="3853423"/>
            <a:ext cx="2549702" cy="2677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 err="1">
                <a:latin typeface="Arial Black" panose="020B0A04020102020204" pitchFamily="34" charset="0"/>
              </a:rPr>
              <a:t>Als</a:t>
            </a:r>
            <a:r>
              <a:rPr lang="en-US" sz="800" dirty="0">
                <a:latin typeface="Arial Black" panose="020B0A04020102020204" pitchFamily="34" charset="0"/>
              </a:rPr>
              <a:t> u op de </a:t>
            </a:r>
            <a:r>
              <a:rPr lang="en-US" sz="800" dirty="0" err="1">
                <a:latin typeface="Arial Black" panose="020B0A04020102020204" pitchFamily="34" charset="0"/>
              </a:rPr>
              <a:t>belangstellendenlijst</a:t>
            </a:r>
            <a:r>
              <a:rPr lang="en-US" sz="800" dirty="0">
                <a:latin typeface="Arial Black" panose="020B0A04020102020204" pitchFamily="34" charset="0"/>
              </a:rPr>
              <a:t> </a:t>
            </a:r>
            <a:r>
              <a:rPr lang="en-US" sz="800" dirty="0" err="1">
                <a:latin typeface="Arial Black" panose="020B0A04020102020204" pitchFamily="34" charset="0"/>
              </a:rPr>
              <a:t>staat</a:t>
            </a:r>
            <a:r>
              <a:rPr lang="en-US" sz="800" dirty="0">
                <a:latin typeface="Arial Black" panose="020B0A04020102020204" pitchFamily="34" charset="0"/>
              </a:rPr>
              <a:t>: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Krijgt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iedere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betreffende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regio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bericht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middels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TenderNed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nieuwe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meervoudig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onderhandse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hierna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noemen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MVO)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aanbesteding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gepland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staat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ontvangt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incl.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anbestedingsdossier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Let op: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is nog geen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definitieve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Middels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bericht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wij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of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met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dobbelsteen-systematiek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kunt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aangeven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door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accepteren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TenderNed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binnen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gestelde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termijn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..U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volgende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geaccepteerd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geen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aanbesteding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geaccepteerd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Om geselecteerd te kunnen worden uit alle belangstellenden, zult u deelnemen aan de dobbelsteensystematiek. Ingeval u bent geselecteerd, wordt verwacht dat u inschrijft.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Indien u zich niet inschrijft zult u 3x niet worden uitgenodigd om deel te nemen. 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al 13"/>
          <p:cNvSpPr/>
          <p:nvPr/>
        </p:nvSpPr>
        <p:spPr>
          <a:xfrm>
            <a:off x="3273297" y="4027214"/>
            <a:ext cx="504056" cy="502731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2486377" y="4581128"/>
            <a:ext cx="3237752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dirty="0" err="1"/>
              <a:t>Roulatiesysteem</a:t>
            </a:r>
            <a:r>
              <a:rPr lang="en-US" sz="900" b="1" dirty="0"/>
              <a:t> MVO:</a:t>
            </a:r>
          </a:p>
          <a:p>
            <a:r>
              <a:rPr lang="en-US" sz="900" dirty="0" err="1"/>
              <a:t>Wij</a:t>
            </a:r>
            <a:r>
              <a:rPr lang="en-US" sz="900" dirty="0"/>
              <a:t> </a:t>
            </a:r>
            <a:r>
              <a:rPr lang="en-US" sz="900" dirty="0" err="1"/>
              <a:t>hanteren</a:t>
            </a:r>
            <a:r>
              <a:rPr lang="en-US" sz="900" dirty="0"/>
              <a:t> </a:t>
            </a:r>
            <a:r>
              <a:rPr lang="en-US" sz="900" dirty="0" err="1"/>
              <a:t>voor</a:t>
            </a:r>
            <a:r>
              <a:rPr lang="en-US" sz="900" dirty="0"/>
              <a:t> MVO de </a:t>
            </a:r>
            <a:r>
              <a:rPr lang="en-US" sz="900" dirty="0" err="1"/>
              <a:t>dobbelsteensystematiek</a:t>
            </a:r>
            <a:r>
              <a:rPr lang="en-US" sz="900" dirty="0"/>
              <a:t> </a:t>
            </a:r>
            <a:r>
              <a:rPr lang="en-US" sz="900" dirty="0" err="1"/>
              <a:t>als</a:t>
            </a:r>
            <a:r>
              <a:rPr lang="en-US" sz="900" dirty="0"/>
              <a:t> </a:t>
            </a:r>
            <a:r>
              <a:rPr lang="en-US" sz="900" dirty="0" err="1"/>
              <a:t>objectief</a:t>
            </a:r>
            <a:r>
              <a:rPr lang="en-US" sz="900" dirty="0"/>
              <a:t> </a:t>
            </a:r>
            <a:r>
              <a:rPr lang="en-US" sz="900" dirty="0" err="1"/>
              <a:t>roulatiesysteem</a:t>
            </a:r>
            <a:r>
              <a:rPr lang="en-US" sz="900" dirty="0"/>
              <a:t>. </a:t>
            </a:r>
            <a:r>
              <a:rPr lang="nl-NL" sz="900" dirty="0"/>
              <a:t>Per project wordt gevraagd of partijen wel/geen belangstelling hebben, waarna de selectie plaatsvindt. De selectie geschiedt </a:t>
            </a:r>
            <a:r>
              <a:rPr lang="nl-NL" sz="900" dirty="0" err="1"/>
              <a:t>alsvolgt</a:t>
            </a:r>
            <a:r>
              <a:rPr lang="nl-NL" sz="900" dirty="0"/>
              <a:t>: 1 Partij naar vrije keuze van ProRail (</a:t>
            </a:r>
            <a:r>
              <a:rPr lang="nl-NL" sz="900"/>
              <a:t>mits gewenst) en </a:t>
            </a:r>
            <a:r>
              <a:rPr lang="nl-NL" sz="900" dirty="0"/>
              <a:t>2 partijen via de dobbelsteensystematiek. Zie bijgevoegde brief voor meer informatie. </a:t>
            </a:r>
            <a:r>
              <a:rPr lang="en-US" sz="900" dirty="0"/>
              <a:t>Het </a:t>
            </a:r>
            <a:r>
              <a:rPr lang="en-US" sz="900" dirty="0" err="1"/>
              <a:t>aantal</a:t>
            </a:r>
            <a:r>
              <a:rPr lang="en-US" sz="900" dirty="0"/>
              <a:t> </a:t>
            </a:r>
            <a:r>
              <a:rPr lang="en-US" sz="900" dirty="0" err="1"/>
              <a:t>aannemers</a:t>
            </a:r>
            <a:r>
              <a:rPr lang="en-US" sz="900" dirty="0"/>
              <a:t> die </a:t>
            </a:r>
            <a:r>
              <a:rPr lang="en-US" sz="900" dirty="0" err="1"/>
              <a:t>belangstelling</a:t>
            </a:r>
            <a:r>
              <a:rPr lang="en-US" sz="900" dirty="0"/>
              <a:t> </a:t>
            </a:r>
            <a:r>
              <a:rPr lang="en-US" sz="900" dirty="0" err="1"/>
              <a:t>hebben</a:t>
            </a:r>
            <a:r>
              <a:rPr lang="en-US" sz="900" dirty="0"/>
              <a:t> </a:t>
            </a:r>
            <a:r>
              <a:rPr lang="en-US" sz="900" dirty="0" err="1"/>
              <a:t>krijgen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nummer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vervolgens</a:t>
            </a:r>
            <a:r>
              <a:rPr lang="en-US" sz="900" dirty="0"/>
              <a:t> </a:t>
            </a:r>
            <a:r>
              <a:rPr lang="en-US" sz="900" dirty="0" err="1"/>
              <a:t>wordt</a:t>
            </a:r>
            <a:r>
              <a:rPr lang="en-US" sz="900" dirty="0"/>
              <a:t> </a:t>
            </a:r>
            <a:r>
              <a:rPr lang="en-US" sz="900" dirty="0" err="1"/>
              <a:t>er</a:t>
            </a:r>
            <a:r>
              <a:rPr lang="en-US" sz="900" dirty="0"/>
              <a:t> </a:t>
            </a:r>
            <a:r>
              <a:rPr lang="en-US" sz="900" dirty="0" err="1"/>
              <a:t>gedobbeld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“online </a:t>
            </a:r>
            <a:r>
              <a:rPr lang="en-US" sz="900" dirty="0" err="1"/>
              <a:t>dobbelen</a:t>
            </a:r>
            <a:r>
              <a:rPr lang="en-US" sz="900" dirty="0"/>
              <a:t>”. Het </a:t>
            </a:r>
            <a:r>
              <a:rPr lang="en-US" sz="900" dirty="0" err="1"/>
              <a:t>dobbelen</a:t>
            </a:r>
            <a:r>
              <a:rPr lang="en-US" sz="900" dirty="0"/>
              <a:t> </a:t>
            </a:r>
            <a:r>
              <a:rPr lang="en-US" sz="900" dirty="0" err="1"/>
              <a:t>wordt</a:t>
            </a:r>
            <a:r>
              <a:rPr lang="en-US" sz="900" dirty="0"/>
              <a:t> </a:t>
            </a:r>
            <a:r>
              <a:rPr lang="en-US" sz="900" dirty="0" err="1"/>
              <a:t>gedaan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het </a:t>
            </a:r>
            <a:r>
              <a:rPr lang="en-US" sz="900" dirty="0" err="1"/>
              <a:t>vierogen</a:t>
            </a:r>
            <a:r>
              <a:rPr lang="en-US" sz="900" dirty="0"/>
              <a:t> </a:t>
            </a:r>
            <a:r>
              <a:rPr lang="en-US" sz="900" dirty="0" err="1"/>
              <a:t>principe</a:t>
            </a:r>
            <a:r>
              <a:rPr lang="en-US" sz="900" dirty="0"/>
              <a:t> </a:t>
            </a:r>
            <a:r>
              <a:rPr lang="en-US" sz="900" dirty="0" err="1"/>
              <a:t>zodat</a:t>
            </a:r>
            <a:r>
              <a:rPr lang="en-US" sz="900" dirty="0"/>
              <a:t> het </a:t>
            </a:r>
            <a:r>
              <a:rPr lang="en-US" sz="900" dirty="0" err="1"/>
              <a:t>proces</a:t>
            </a:r>
            <a:r>
              <a:rPr lang="en-US" sz="900" dirty="0"/>
              <a:t> </a:t>
            </a:r>
            <a:r>
              <a:rPr lang="en-US" sz="900" dirty="0" err="1"/>
              <a:t>eerlijk</a:t>
            </a:r>
            <a:r>
              <a:rPr lang="en-US" sz="900" dirty="0"/>
              <a:t> </a:t>
            </a:r>
            <a:r>
              <a:rPr lang="en-US" sz="900" dirty="0" err="1"/>
              <a:t>verloopt</a:t>
            </a:r>
            <a:r>
              <a:rPr lang="en-US" sz="900" dirty="0"/>
              <a:t>. In </a:t>
            </a:r>
            <a:r>
              <a:rPr lang="en-US" sz="900" dirty="0" err="1"/>
              <a:t>totaal</a:t>
            </a:r>
            <a:r>
              <a:rPr lang="en-US" sz="900" dirty="0"/>
              <a:t> </a:t>
            </a:r>
            <a:r>
              <a:rPr lang="en-US" sz="900" dirty="0" err="1"/>
              <a:t>worden</a:t>
            </a:r>
            <a:r>
              <a:rPr lang="en-US" sz="900" dirty="0"/>
              <a:t> </a:t>
            </a:r>
            <a:r>
              <a:rPr lang="en-US" sz="900" dirty="0" err="1"/>
              <a:t>er</a:t>
            </a:r>
            <a:r>
              <a:rPr lang="en-US" sz="900" dirty="0"/>
              <a:t> 3 </a:t>
            </a:r>
            <a:r>
              <a:rPr lang="en-US" sz="900" dirty="0" err="1"/>
              <a:t>gegadigden</a:t>
            </a:r>
            <a:r>
              <a:rPr lang="en-US" sz="900" dirty="0"/>
              <a:t> </a:t>
            </a:r>
            <a:r>
              <a:rPr lang="en-US" sz="900" dirty="0" err="1"/>
              <a:t>geselecteerd</a:t>
            </a:r>
            <a:r>
              <a:rPr lang="en-US" sz="900" dirty="0"/>
              <a:t>, </a:t>
            </a:r>
            <a:r>
              <a:rPr lang="en-US" sz="900" dirty="0" err="1"/>
              <a:t>mits</a:t>
            </a:r>
            <a:r>
              <a:rPr lang="en-US" sz="900" dirty="0"/>
              <a:t> </a:t>
            </a:r>
            <a:r>
              <a:rPr lang="en-US" sz="900" dirty="0" err="1"/>
              <a:t>anders</a:t>
            </a:r>
            <a:r>
              <a:rPr lang="en-US" sz="900" dirty="0"/>
              <a:t> </a:t>
            </a:r>
            <a:r>
              <a:rPr lang="en-US" sz="900" dirty="0" err="1"/>
              <a:t>meegedeeld</a:t>
            </a:r>
            <a:r>
              <a:rPr lang="en-US" sz="900" dirty="0"/>
              <a:t>. De </a:t>
            </a:r>
            <a:r>
              <a:rPr lang="en-US" sz="900" dirty="0" err="1"/>
              <a:t>uitkomsten</a:t>
            </a:r>
            <a:r>
              <a:rPr lang="en-US" sz="900" dirty="0"/>
              <a:t> per project </a:t>
            </a:r>
            <a:r>
              <a:rPr lang="en-US" sz="900" dirty="0" err="1"/>
              <a:t>worden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het </a:t>
            </a:r>
            <a:r>
              <a:rPr lang="en-US" sz="900" dirty="0" err="1"/>
              <a:t>berichtenverkeer</a:t>
            </a:r>
            <a:r>
              <a:rPr lang="en-US" sz="900" dirty="0"/>
              <a:t> van </a:t>
            </a:r>
            <a:r>
              <a:rPr lang="en-US" sz="900" dirty="0" err="1"/>
              <a:t>TenderNed</a:t>
            </a:r>
            <a:r>
              <a:rPr lang="en-US" sz="900" dirty="0"/>
              <a:t> </a:t>
            </a:r>
            <a:r>
              <a:rPr lang="en-US" sz="900" dirty="0" err="1"/>
              <a:t>kenbaar</a:t>
            </a:r>
            <a:r>
              <a:rPr lang="en-US" sz="900" dirty="0"/>
              <a:t> </a:t>
            </a:r>
            <a:r>
              <a:rPr lang="en-US" sz="900" dirty="0" err="1"/>
              <a:t>gemaakt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procesverbaal</a:t>
            </a:r>
            <a:r>
              <a:rPr lang="en-US" sz="900" dirty="0"/>
              <a:t> van </a:t>
            </a:r>
            <a:r>
              <a:rPr lang="en-US" sz="900" dirty="0" err="1"/>
              <a:t>loting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uitslagbrief</a:t>
            </a:r>
            <a:r>
              <a:rPr lang="en-US" sz="900" dirty="0"/>
              <a:t>.</a:t>
            </a:r>
            <a:endParaRPr lang="nl-NL" sz="900" dirty="0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20" y="5835559"/>
            <a:ext cx="701221" cy="694511"/>
          </a:xfrm>
          <a:prstGeom prst="rect">
            <a:avLst/>
          </a:prstGeom>
        </p:spPr>
      </p:pic>
      <p:sp>
        <p:nvSpPr>
          <p:cNvPr id="18" name="Ovaal 17"/>
          <p:cNvSpPr/>
          <p:nvPr/>
        </p:nvSpPr>
        <p:spPr>
          <a:xfrm>
            <a:off x="940099" y="476673"/>
            <a:ext cx="3237025" cy="248315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800" b="1" dirty="0" err="1">
                <a:solidFill>
                  <a:prstClr val="black"/>
                </a:solidFill>
              </a:rPr>
              <a:t>Werkmethodiek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bij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een</a:t>
            </a:r>
            <a:endParaRPr lang="en-US" sz="800" b="1" dirty="0">
              <a:solidFill>
                <a:prstClr val="black"/>
              </a:solidFill>
            </a:endParaRPr>
          </a:p>
          <a:p>
            <a:pPr lvl="0"/>
            <a:r>
              <a:rPr lang="en-US" sz="800" b="1" dirty="0" err="1">
                <a:solidFill>
                  <a:prstClr val="black"/>
                </a:solidFill>
              </a:rPr>
              <a:t>enkelvoudig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onderhandse</a:t>
            </a:r>
            <a:r>
              <a:rPr lang="en-US" sz="800" b="1" dirty="0">
                <a:solidFill>
                  <a:prstClr val="black"/>
                </a:solidFill>
              </a:rPr>
              <a:t> (</a:t>
            </a:r>
            <a:r>
              <a:rPr lang="en-US" sz="800" b="1" dirty="0" err="1">
                <a:solidFill>
                  <a:prstClr val="black"/>
                </a:solidFill>
              </a:rPr>
              <a:t>hierna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te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noemen</a:t>
            </a:r>
            <a:r>
              <a:rPr lang="en-US" sz="800" b="1" dirty="0">
                <a:solidFill>
                  <a:prstClr val="black"/>
                </a:solidFill>
              </a:rPr>
              <a:t>: EVO) </a:t>
            </a:r>
            <a:r>
              <a:rPr lang="en-US" sz="800" b="1" dirty="0" err="1">
                <a:solidFill>
                  <a:prstClr val="black"/>
                </a:solidFill>
              </a:rPr>
              <a:t>aanbesteding</a:t>
            </a:r>
            <a:r>
              <a:rPr lang="en-US" sz="800" b="1" dirty="0">
                <a:solidFill>
                  <a:prstClr val="black"/>
                </a:solidFill>
              </a:rPr>
              <a:t> :</a:t>
            </a:r>
          </a:p>
          <a:p>
            <a:pPr lvl="0"/>
            <a:r>
              <a:rPr lang="en-US" sz="800" dirty="0">
                <a:solidFill>
                  <a:prstClr val="black"/>
                </a:solidFill>
              </a:rPr>
              <a:t>De </a:t>
            </a:r>
            <a:r>
              <a:rPr lang="en-US" sz="800" dirty="0" err="1">
                <a:solidFill>
                  <a:prstClr val="black"/>
                </a:solidFill>
              </a:rPr>
              <a:t>aannemers</a:t>
            </a:r>
            <a:r>
              <a:rPr lang="en-US" sz="800" dirty="0">
                <a:solidFill>
                  <a:prstClr val="black"/>
                </a:solidFill>
              </a:rPr>
              <a:t> die op de </a:t>
            </a:r>
            <a:r>
              <a:rPr lang="en-US" sz="800" dirty="0" err="1">
                <a:solidFill>
                  <a:prstClr val="black"/>
                </a:solidFill>
              </a:rPr>
              <a:t>regionale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belangstellendenlijst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vermeld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staan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middels</a:t>
            </a:r>
            <a:r>
              <a:rPr lang="en-US" sz="800" dirty="0">
                <a:solidFill>
                  <a:prstClr val="black"/>
                </a:solidFill>
              </a:rPr>
              <a:t> de </a:t>
            </a:r>
            <a:r>
              <a:rPr lang="en-US" sz="800" dirty="0" err="1">
                <a:solidFill>
                  <a:prstClr val="black"/>
                </a:solidFill>
              </a:rPr>
              <a:t>dobbelsteensystematiek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geselecteerd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Dit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gedaan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middels</a:t>
            </a:r>
            <a:r>
              <a:rPr lang="en-US" sz="800" dirty="0">
                <a:solidFill>
                  <a:prstClr val="black"/>
                </a:solidFill>
              </a:rPr>
              <a:t> het </a:t>
            </a:r>
            <a:r>
              <a:rPr lang="en-US" sz="800" dirty="0" err="1">
                <a:solidFill>
                  <a:prstClr val="black"/>
                </a:solidFill>
              </a:rPr>
              <a:t>vierogen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principe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zodat</a:t>
            </a:r>
            <a:r>
              <a:rPr lang="en-US" sz="800" dirty="0">
                <a:solidFill>
                  <a:prstClr val="black"/>
                </a:solidFill>
              </a:rPr>
              <a:t> het </a:t>
            </a:r>
            <a:r>
              <a:rPr lang="en-US" sz="800" dirty="0" err="1">
                <a:solidFill>
                  <a:prstClr val="black"/>
                </a:solidFill>
              </a:rPr>
              <a:t>proces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eerlijk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verloopt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Er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wordt</a:t>
            </a:r>
            <a:r>
              <a:rPr lang="en-US" sz="800" dirty="0">
                <a:solidFill>
                  <a:prstClr val="black"/>
                </a:solidFill>
              </a:rPr>
              <a:t> 1 </a:t>
            </a:r>
            <a:r>
              <a:rPr lang="en-US" sz="800" dirty="0" err="1">
                <a:solidFill>
                  <a:prstClr val="black"/>
                </a:solidFill>
              </a:rPr>
              <a:t>gegadigde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geselecteerd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Een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Procesverbaal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hiervoor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dan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ook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niet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verstrekt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Als</a:t>
            </a:r>
            <a:r>
              <a:rPr lang="en-US" sz="800" dirty="0">
                <a:solidFill>
                  <a:prstClr val="black"/>
                </a:solidFill>
              </a:rPr>
              <a:t> de </a:t>
            </a:r>
            <a:r>
              <a:rPr lang="en-US" sz="800" dirty="0" err="1">
                <a:solidFill>
                  <a:prstClr val="black"/>
                </a:solidFill>
              </a:rPr>
              <a:t>geselecteerde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gegadigde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niet</a:t>
            </a:r>
            <a:r>
              <a:rPr lang="en-US" sz="800" dirty="0">
                <a:solidFill>
                  <a:prstClr val="black"/>
                </a:solidFill>
              </a:rPr>
              <a:t> in de </a:t>
            </a:r>
            <a:r>
              <a:rPr lang="en-US" sz="800" dirty="0" err="1">
                <a:solidFill>
                  <a:prstClr val="black"/>
                </a:solidFill>
              </a:rPr>
              <a:t>gelegenheid</a:t>
            </a:r>
            <a:r>
              <a:rPr lang="en-US" sz="800" dirty="0">
                <a:solidFill>
                  <a:prstClr val="black"/>
                </a:solidFill>
              </a:rPr>
              <a:t> is om in </a:t>
            </a:r>
            <a:r>
              <a:rPr lang="en-US" sz="800" dirty="0" err="1">
                <a:solidFill>
                  <a:prstClr val="black"/>
                </a:solidFill>
              </a:rPr>
              <a:t>te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schrijven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zal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eerdergenoemd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proces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zich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herhalen</a:t>
            </a:r>
            <a:r>
              <a:rPr lang="en-US" sz="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9" name="Ovaal 18"/>
          <p:cNvSpPr/>
          <p:nvPr/>
        </p:nvSpPr>
        <p:spPr>
          <a:xfrm>
            <a:off x="436044" y="2607787"/>
            <a:ext cx="864096" cy="7920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nl-NL" dirty="0"/>
          </a:p>
        </p:txBody>
      </p:sp>
      <p:sp>
        <p:nvSpPr>
          <p:cNvPr id="20" name="Ovaal 19"/>
          <p:cNvSpPr/>
          <p:nvPr/>
        </p:nvSpPr>
        <p:spPr>
          <a:xfrm>
            <a:off x="395536" y="313801"/>
            <a:ext cx="864096" cy="9273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175540" y="3478258"/>
            <a:ext cx="2268252" cy="163121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err="1"/>
              <a:t>Voortgang</a:t>
            </a:r>
            <a:r>
              <a:rPr lang="en-US" sz="1000" b="1" dirty="0"/>
              <a:t> </a:t>
            </a:r>
            <a:r>
              <a:rPr lang="en-US" sz="1000" b="1" dirty="0" err="1"/>
              <a:t>aanbesteding</a:t>
            </a:r>
            <a:r>
              <a:rPr lang="en-US" sz="1000" b="1" dirty="0"/>
              <a:t>:</a:t>
            </a:r>
          </a:p>
          <a:p>
            <a:r>
              <a:rPr lang="en-US" sz="1000" dirty="0"/>
              <a:t>De </a:t>
            </a:r>
            <a:r>
              <a:rPr lang="en-US" sz="1000" dirty="0" err="1"/>
              <a:t>geselecteerde</a:t>
            </a:r>
            <a:r>
              <a:rPr lang="en-US" sz="1000" dirty="0"/>
              <a:t> </a:t>
            </a:r>
            <a:r>
              <a:rPr lang="en-US" sz="1000" dirty="0" err="1"/>
              <a:t>aannemers</a:t>
            </a:r>
            <a:r>
              <a:rPr lang="en-US" sz="1000" dirty="0"/>
              <a:t> </a:t>
            </a:r>
            <a:r>
              <a:rPr lang="en-US" sz="1000" dirty="0" err="1"/>
              <a:t>blijven</a:t>
            </a:r>
            <a:r>
              <a:rPr lang="en-US" sz="1000" dirty="0"/>
              <a:t> </a:t>
            </a:r>
            <a:r>
              <a:rPr lang="en-US" sz="1000" dirty="0" err="1"/>
              <a:t>uitgenodigd</a:t>
            </a:r>
            <a:r>
              <a:rPr lang="en-US" sz="1000" dirty="0"/>
              <a:t> </a:t>
            </a:r>
            <a:r>
              <a:rPr lang="en-US" sz="1000" dirty="0" err="1"/>
              <a:t>staan</a:t>
            </a:r>
            <a:r>
              <a:rPr lang="en-US" sz="1000" dirty="0"/>
              <a:t> in TenderNed. De </a:t>
            </a:r>
            <a:r>
              <a:rPr lang="en-US" sz="1000" dirty="0" err="1"/>
              <a:t>niet-geselecteerde</a:t>
            </a:r>
            <a:r>
              <a:rPr lang="en-US" sz="1000" dirty="0"/>
              <a:t> </a:t>
            </a:r>
            <a:r>
              <a:rPr lang="en-US" sz="1000" dirty="0" err="1"/>
              <a:t>aannemers</a:t>
            </a:r>
            <a:r>
              <a:rPr lang="en-US" sz="1000" dirty="0"/>
              <a:t> </a:t>
            </a:r>
            <a:r>
              <a:rPr lang="en-US" sz="1000" dirty="0" err="1"/>
              <a:t>worden</a:t>
            </a:r>
            <a:r>
              <a:rPr lang="en-US" sz="1000" dirty="0"/>
              <a:t> </a:t>
            </a:r>
            <a:r>
              <a:rPr lang="en-US" sz="1000" dirty="0" err="1"/>
              <a:t>uit</a:t>
            </a:r>
            <a:r>
              <a:rPr lang="en-US" sz="1000" dirty="0"/>
              <a:t> de </a:t>
            </a:r>
            <a:r>
              <a:rPr lang="en-US" sz="1000" dirty="0" err="1"/>
              <a:t>uitnodiging</a:t>
            </a:r>
            <a:r>
              <a:rPr lang="en-US" sz="1000" dirty="0"/>
              <a:t> van TenderNed </a:t>
            </a:r>
            <a:r>
              <a:rPr lang="en-US" sz="1000" dirty="0" err="1"/>
              <a:t>verwijderd</a:t>
            </a:r>
            <a:r>
              <a:rPr lang="en-US" sz="1000" dirty="0"/>
              <a:t>.</a:t>
            </a:r>
          </a:p>
          <a:p>
            <a:r>
              <a:rPr lang="en-US" sz="1000" dirty="0"/>
              <a:t>Er </a:t>
            </a:r>
            <a:r>
              <a:rPr lang="en-US" sz="1000" dirty="0" err="1"/>
              <a:t>zal</a:t>
            </a:r>
            <a:r>
              <a:rPr lang="en-US" sz="1000" dirty="0"/>
              <a:t> (</a:t>
            </a:r>
            <a:r>
              <a:rPr lang="en-US" sz="1000" dirty="0" err="1"/>
              <a:t>mits</a:t>
            </a:r>
            <a:r>
              <a:rPr lang="en-US" sz="1000" dirty="0"/>
              <a:t> </a:t>
            </a:r>
            <a:r>
              <a:rPr lang="en-US" sz="1000" dirty="0" err="1"/>
              <a:t>gewenst</a:t>
            </a:r>
            <a:r>
              <a:rPr lang="en-US" sz="1000" dirty="0"/>
              <a:t>) </a:t>
            </a:r>
            <a:r>
              <a:rPr lang="en-US" sz="1000" dirty="0" err="1"/>
              <a:t>middels</a:t>
            </a:r>
            <a:r>
              <a:rPr lang="en-US" sz="1000" dirty="0"/>
              <a:t> </a:t>
            </a:r>
            <a:r>
              <a:rPr lang="en-US" sz="1000" dirty="0" err="1"/>
              <a:t>verkorte</a:t>
            </a:r>
            <a:r>
              <a:rPr lang="en-US" sz="1000" dirty="0"/>
              <a:t> </a:t>
            </a:r>
            <a:r>
              <a:rPr lang="en-US" sz="1000" dirty="0" err="1"/>
              <a:t>termijnen</a:t>
            </a:r>
            <a:r>
              <a:rPr lang="en-US" sz="1000" dirty="0"/>
              <a:t> </a:t>
            </a:r>
            <a:r>
              <a:rPr lang="en-US" sz="1000" dirty="0" err="1"/>
              <a:t>worden</a:t>
            </a:r>
            <a:r>
              <a:rPr lang="en-US" sz="1000" dirty="0"/>
              <a:t> </a:t>
            </a:r>
            <a:r>
              <a:rPr lang="en-US" sz="1000" dirty="0" err="1"/>
              <a:t>aanbesteed</a:t>
            </a:r>
            <a:r>
              <a:rPr lang="en-US" sz="1000" dirty="0"/>
              <a:t> met </a:t>
            </a:r>
            <a:r>
              <a:rPr lang="en-US" sz="1000" dirty="0" err="1"/>
              <a:t>een</a:t>
            </a:r>
            <a:r>
              <a:rPr lang="en-US" sz="1000" dirty="0"/>
              <a:t> </a:t>
            </a:r>
            <a:r>
              <a:rPr lang="en-US" sz="1000" dirty="0" err="1"/>
              <a:t>totale</a:t>
            </a:r>
            <a:r>
              <a:rPr lang="en-US" sz="1000" dirty="0"/>
              <a:t> </a:t>
            </a:r>
            <a:r>
              <a:rPr lang="en-US" sz="1000" dirty="0" err="1"/>
              <a:t>doorlooptijd</a:t>
            </a:r>
            <a:r>
              <a:rPr lang="en-US" sz="1000" dirty="0"/>
              <a:t> van 1 </a:t>
            </a:r>
            <a:r>
              <a:rPr lang="en-US" sz="1000" dirty="0" err="1"/>
              <a:t>maand</a:t>
            </a:r>
            <a:r>
              <a:rPr lang="en-US" sz="1000" dirty="0"/>
              <a:t> </a:t>
            </a:r>
            <a:r>
              <a:rPr lang="en-US" sz="1000" dirty="0" err="1"/>
              <a:t>nadat</a:t>
            </a:r>
            <a:r>
              <a:rPr lang="en-US" sz="1000" dirty="0"/>
              <a:t> de </a:t>
            </a:r>
            <a:r>
              <a:rPr lang="en-US" sz="1000" dirty="0" err="1"/>
              <a:t>selectiefase</a:t>
            </a:r>
            <a:r>
              <a:rPr lang="en-US" sz="1000" dirty="0"/>
              <a:t> </a:t>
            </a:r>
            <a:r>
              <a:rPr lang="en-US" sz="1000" dirty="0" err="1"/>
              <a:t>geweest</a:t>
            </a:r>
            <a:r>
              <a:rPr lang="en-US" sz="1000" dirty="0"/>
              <a:t> is.</a:t>
            </a:r>
            <a:endParaRPr lang="nl-NL" sz="1000" dirty="0"/>
          </a:p>
        </p:txBody>
      </p:sp>
      <p:cxnSp>
        <p:nvCxnSpPr>
          <p:cNvPr id="23" name="Rechte verbindingslijn 22"/>
          <p:cNvCxnSpPr>
            <a:stCxn id="7" idx="4"/>
            <a:endCxn id="12" idx="0"/>
          </p:cNvCxnSpPr>
          <p:nvPr/>
        </p:nvCxnSpPr>
        <p:spPr>
          <a:xfrm flipH="1">
            <a:off x="6090750" y="1623545"/>
            <a:ext cx="498641" cy="2403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>
            <a:stCxn id="14" idx="6"/>
            <a:endCxn id="12" idx="2"/>
          </p:cNvCxnSpPr>
          <p:nvPr/>
        </p:nvCxnSpPr>
        <p:spPr>
          <a:xfrm>
            <a:off x="3777353" y="4278580"/>
            <a:ext cx="1989361" cy="43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bogen verbindingslijn 30"/>
          <p:cNvCxnSpPr>
            <a:stCxn id="14" idx="0"/>
            <a:endCxn id="19" idx="6"/>
          </p:cNvCxnSpPr>
          <p:nvPr/>
        </p:nvCxnSpPr>
        <p:spPr>
          <a:xfrm rot="16200000" flipV="1">
            <a:off x="1901042" y="2402930"/>
            <a:ext cx="1023383" cy="222518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/>
          <p:cNvCxnSpPr/>
          <p:nvPr/>
        </p:nvCxnSpPr>
        <p:spPr>
          <a:xfrm>
            <a:off x="827584" y="1251057"/>
            <a:ext cx="0" cy="1435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ABA23236-D428-4530-A425-96CE04164A9D}"/>
              </a:ext>
            </a:extLst>
          </p:cNvPr>
          <p:cNvSpPr txBox="1"/>
          <p:nvPr/>
        </p:nvSpPr>
        <p:spPr>
          <a:xfrm>
            <a:off x="178439" y="6533770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V4.0 dd. 9-3-2023</a:t>
            </a:r>
          </a:p>
        </p:txBody>
      </p:sp>
    </p:spTree>
    <p:extLst>
      <p:ext uri="{BB962C8B-B14F-4D97-AF65-F5344CB8AC3E}">
        <p14:creationId xmlns:p14="http://schemas.microsoft.com/office/powerpoint/2010/main" val="171637175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1848</TotalTime>
  <Words>546</Words>
  <Application>Microsoft Office PowerPoint</Application>
  <PresentationFormat>Diavoorstelling (4:3)</PresentationFormat>
  <Paragraphs>26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Wingdings</vt:lpstr>
      <vt:lpstr>Kantoorthema</vt:lpstr>
      <vt:lpstr>PowerPoint-presentatie</vt:lpstr>
    </vt:vector>
  </TitlesOfParts>
  <Company>ProRail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miranda.bruins</dc:creator>
  <cp:lastModifiedBy>Bruins, M. (Miranda)</cp:lastModifiedBy>
  <cp:revision>60</cp:revision>
  <dcterms:created xsi:type="dcterms:W3CDTF">2017-07-04T09:13:20Z</dcterms:created>
  <dcterms:modified xsi:type="dcterms:W3CDTF">2023-03-09T09:28:04Z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e57bac-d225-40fb-8a9e-62b5be587a96_Enabled">
    <vt:lpwstr>true</vt:lpwstr>
  </property>
  <property fmtid="{D5CDD505-2E9C-101B-9397-08002B2CF9AE}" pid="3" name="MSIP_Label_24e57bac-d225-40fb-8a9e-62b5be587a96_SetDate">
    <vt:lpwstr>2023-02-21T13:42:24Z</vt:lpwstr>
  </property>
  <property fmtid="{D5CDD505-2E9C-101B-9397-08002B2CF9AE}" pid="4" name="MSIP_Label_24e57bac-d225-40fb-8a9e-62b5be587a96_Method">
    <vt:lpwstr>Standard</vt:lpwstr>
  </property>
  <property fmtid="{D5CDD505-2E9C-101B-9397-08002B2CF9AE}" pid="5" name="MSIP_Label_24e57bac-d225-40fb-8a9e-62b5be587a96_Name">
    <vt:lpwstr>Internal</vt:lpwstr>
  </property>
  <property fmtid="{D5CDD505-2E9C-101B-9397-08002B2CF9AE}" pid="6" name="MSIP_Label_24e57bac-d225-40fb-8a9e-62b5be587a96_SiteId">
    <vt:lpwstr>a398fcff-8d2b-4930-a7f7-e1c99a108d77</vt:lpwstr>
  </property>
  <property fmtid="{D5CDD505-2E9C-101B-9397-08002B2CF9AE}" pid="7" name="MSIP_Label_24e57bac-d225-40fb-8a9e-62b5be587a96_ActionId">
    <vt:lpwstr>b39925ff-2b5c-48f3-af17-0000c7613b82</vt:lpwstr>
  </property>
  <property fmtid="{D5CDD505-2E9C-101B-9397-08002B2CF9AE}" pid="8" name="MSIP_Label_24e57bac-d225-40fb-8a9e-62b5be587a96_ContentBits">
    <vt:lpwstr>0</vt:lpwstr>
  </property>
</Properties>
</file>