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7"/>
  </p:sldMasterIdLst>
  <p:notesMasterIdLst>
    <p:notesMasterId r:id="rId19"/>
  </p:notesMasterIdLst>
  <p:sldIdLst>
    <p:sldId id="256" r:id="rId8"/>
    <p:sldId id="257" r:id="rId9"/>
    <p:sldId id="258" r:id="rId10"/>
    <p:sldId id="259" r:id="rId11"/>
    <p:sldId id="262" r:id="rId12"/>
    <p:sldId id="263" r:id="rId13"/>
    <p:sldId id="264" r:id="rId14"/>
    <p:sldId id="260" r:id="rId15"/>
    <p:sldId id="265" r:id="rId16"/>
    <p:sldId id="266" r:id="rId17"/>
    <p:sldId id="261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5D6"/>
    <a:srgbClr val="F4B183"/>
    <a:srgbClr val="E2F0D9"/>
    <a:srgbClr val="A9D18E"/>
    <a:srgbClr val="BDD7EE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0505" autoAdjust="0"/>
  </p:normalViewPr>
  <p:slideViewPr>
    <p:cSldViewPr snapToGrid="0">
      <p:cViewPr varScale="1">
        <p:scale>
          <a:sx n="109" d="100"/>
          <a:sy n="109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4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22" Type="http://schemas.openxmlformats.org/officeDocument/2006/relationships/theme" Target="theme/theme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5C95C-4CDB-49E4-960C-A7CA5C9A269B}" type="datetimeFigureOut">
              <a:rPr lang="nl-NL" smtClean="0"/>
              <a:t>29-3-2022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0C444-DFBB-4D08-9B22-1B4E047E56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4847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 verschillende processen verschijnen 1 voor 1; </a:t>
            </a:r>
            <a:br>
              <a:rPr lang="nl-NL" dirty="0"/>
            </a:br>
            <a:r>
              <a:rPr lang="nl-NL" dirty="0"/>
              <a:t>Uitgelegd wordt dat alles start met de registratie door een WIS</a:t>
            </a:r>
          </a:p>
          <a:p>
            <a:r>
              <a:rPr lang="nl-NL" dirty="0"/>
              <a:t>De verhaal- en herstelprocessen worden gestart vanuit het schaderegistratie proces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E0C444-DFBB-4D08-9B22-1B4E047E567B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435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E0C444-DFBB-4D08-9B22-1B4E047E567B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0402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 verschillende processen verschijnen 1 voor 1; </a:t>
            </a:r>
            <a:br>
              <a:rPr lang="nl-NL" dirty="0"/>
            </a:br>
            <a:r>
              <a:rPr lang="nl-NL" dirty="0"/>
              <a:t>Uitgelegd wordt dat alles start met de registratie door een WIS</a:t>
            </a:r>
          </a:p>
          <a:p>
            <a:r>
              <a:rPr lang="nl-NL" dirty="0"/>
              <a:t>De verhaal- en herstelprocessen worden gestart vanuit het schaderegistratie proces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E0C444-DFBB-4D08-9B22-1B4E047E567B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4399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 verschillende processen verschijnen 1 voor 1; </a:t>
            </a:r>
            <a:br>
              <a:rPr lang="nl-NL" dirty="0"/>
            </a:br>
            <a:r>
              <a:rPr lang="nl-NL" dirty="0"/>
              <a:t>Uitgelegd wordt dat alles start met de registratie door een WIS</a:t>
            </a:r>
          </a:p>
          <a:p>
            <a:r>
              <a:rPr lang="nl-NL" dirty="0"/>
              <a:t>De verhaal- en herstelprocessen worden gestart vanuit het schaderegistratie proces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E0C444-DFBB-4D08-9B22-1B4E047E567B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0753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 verschillende processen verschijnen 1 voor 1; </a:t>
            </a:r>
            <a:br>
              <a:rPr lang="nl-NL" dirty="0"/>
            </a:br>
            <a:r>
              <a:rPr lang="nl-NL" dirty="0"/>
              <a:t>Uitgelegd wordt dat alles start met de registratie door een WIS</a:t>
            </a:r>
          </a:p>
          <a:p>
            <a:r>
              <a:rPr lang="nl-NL" dirty="0"/>
              <a:t>De verhaal- en herstelprocessen worden gestart vanuit het schaderegistratie proces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E0C444-DFBB-4D08-9B22-1B4E047E567B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6208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FE01A4-965E-496F-8BF9-3B9060A11B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9C291A5-A93D-4DFE-A6D2-F5D6C41BFD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00280AA-8642-4311-9EDB-471A9BCEE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20A7B-E7A7-4AE0-B291-C8D71FEBD0F2}" type="datetimeFigureOut">
              <a:rPr lang="nl-NL" smtClean="0"/>
              <a:t>29-3-2022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DF7A1CF-0F9D-4E73-A9F3-AAC804FED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B0A6C4F-4416-4626-86E2-E35E9064F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AE99-8DA9-46A7-AE78-BC799621BD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3278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30E88A-FE7A-44FE-AA6E-B797B3BB5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5B42F4-FDD6-46C6-B2FE-4A9142D86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9F58F28-9867-427A-ABE4-D4AABE525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20A7B-E7A7-4AE0-B291-C8D71FEBD0F2}" type="datetimeFigureOut">
              <a:rPr lang="nl-NL" smtClean="0"/>
              <a:t>29-3-2022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6B5BA6-06BE-4981-87BD-B30DF7A5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B3B147-20C2-42DE-8D79-3BCA60BB7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AE99-8DA9-46A7-AE78-BC799621BD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936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4C498-0075-469D-9328-D53D8E3A4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19157F0-4463-4DB6-9624-7BB33A413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1F85087-AF0C-4CD8-ACEC-D745AA291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20A7B-E7A7-4AE0-B291-C8D71FEBD0F2}" type="datetimeFigureOut">
              <a:rPr lang="nl-NL" smtClean="0"/>
              <a:t>29-3-2022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BF35D3F-6B84-47F4-ACE6-25CCC49F9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7B6DC4-B37F-41A7-9DEC-6164AEB23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AE99-8DA9-46A7-AE78-BC799621BD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3021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362F9E-BCA6-4D9E-BE97-53C59FA1F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5BC9836-C77B-4618-A3B2-6B8ADFB132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36CF00F-1FF2-439F-A25D-01C93B23F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1484508-E206-4CEA-969B-7A8DD2989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20A7B-E7A7-4AE0-B291-C8D71FEBD0F2}" type="datetimeFigureOut">
              <a:rPr lang="nl-NL" smtClean="0"/>
              <a:t>29-3-2022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BAE0471-1038-4BEF-B971-6E63F0BEA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CF5B9EF-545F-4368-97B4-F43ECEA39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AE99-8DA9-46A7-AE78-BC799621BD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622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700102-3A2C-4F01-B314-E5CACFFB2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9FE4B9-D434-4560-AA75-5F1DFF0CB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DB4E251-68D5-4CE1-8E9C-86472C8052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0306237-600B-4AE1-8DDB-4C361B0E19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7016D5E-9360-4C77-A60A-83AE1C8A5C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0C3CB4C-BC7B-4149-A748-7C6070A40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20A7B-E7A7-4AE0-B291-C8D71FEBD0F2}" type="datetimeFigureOut">
              <a:rPr lang="nl-NL" smtClean="0"/>
              <a:t>29-3-2022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9B2E00E-37A8-420F-9CFC-6CE3D4F16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B38D7BB-8C7D-4194-A93C-4FE6D93ED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AE99-8DA9-46A7-AE78-BC799621BD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8315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50508B-65ED-4EAB-AFCE-CFAE4C93F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F7E41E7-F82E-4FB9-BCBC-CB5A2E9EB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20A7B-E7A7-4AE0-B291-C8D71FEBD0F2}" type="datetimeFigureOut">
              <a:rPr lang="nl-NL" smtClean="0"/>
              <a:t>29-3-2022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FDE5191-47CB-4575-8371-1617B2E7E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164D023-81F6-4D3A-9270-0A1D7AFCB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AE99-8DA9-46A7-AE78-BC799621BD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3030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399D004-E5D0-4A8E-8426-0A7E667DB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20A7B-E7A7-4AE0-B291-C8D71FEBD0F2}" type="datetimeFigureOut">
              <a:rPr lang="nl-NL" smtClean="0"/>
              <a:t>29-3-2022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C58B71A-51D5-4135-B21E-6DD74FC62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9A7D38F-6BD8-4684-B7CE-6380B391B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AE99-8DA9-46A7-AE78-BC799621BD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9478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CE682C-DA94-407B-B4E6-5AC137567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0303E6-E42A-43E9-9723-BEA49A78C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77A64AD-242C-4168-B85A-FC5142B8E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B46024A-5765-45D5-A9DB-078D02239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20A7B-E7A7-4AE0-B291-C8D71FEBD0F2}" type="datetimeFigureOut">
              <a:rPr lang="nl-NL" smtClean="0"/>
              <a:t>29-3-2022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0CBA43A-525C-40B3-AAB5-07D753145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2475A34-7F67-40C4-B9B9-FC79915C2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AE99-8DA9-46A7-AE78-BC799621BD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8475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5CD14D-8834-4808-9B93-3EA359DCD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5449EE8-C0B3-4D1A-8CDA-4EC197500E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4D209BE-78D5-4E92-BC06-BE363FCCA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F0CEE33-5C20-4844-8034-FCC9233C4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20A7B-E7A7-4AE0-B291-C8D71FEBD0F2}" type="datetimeFigureOut">
              <a:rPr lang="nl-NL" smtClean="0"/>
              <a:t>29-3-2022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CA3DB84-865A-4DFE-AD2D-D50DB3823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5548809-F3C0-46A9-8E08-74DA42C6B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AE99-8DA9-46A7-AE78-BC799621BD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1320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76404E-8F51-4164-ADE9-34207D60E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CDC3AD4-0DD1-43DA-B649-E6FA8BC51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DB81E9A-8822-4460-ACC6-7791B0DD6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20A7B-E7A7-4AE0-B291-C8D71FEBD0F2}" type="datetimeFigureOut">
              <a:rPr lang="nl-NL" smtClean="0"/>
              <a:t>29-3-2022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9083676-7F69-49CF-B0F9-C9FDEFC83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BF0C282-F13E-4812-823C-A164BCC36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AE99-8DA9-46A7-AE78-BC799621BD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4979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2CABAA9-0F90-4164-ABA2-701D0551D5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7F5FC2B-7096-4AC7-940F-E5A1D0B63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5F5B664-EA8B-4AC0-8774-4697ECE1D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20A7B-E7A7-4AE0-B291-C8D71FEBD0F2}" type="datetimeFigureOut">
              <a:rPr lang="nl-NL" smtClean="0"/>
              <a:t>29-3-2022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379A3AA-8E49-4991-BD73-FF6951798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4D654AB-091B-4FE1-9FAA-514E56AC2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AE99-8DA9-46A7-AE78-BC799621BD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739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F2FD850-D8CC-4F48-8F76-F627549E7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DCFD1CC-2E1F-45D4-BD7E-42C4A8B8D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C782EF7-3154-419B-A64E-5A1516C913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20A7B-E7A7-4AE0-B291-C8D71FEBD0F2}" type="datetimeFigureOut">
              <a:rPr lang="nl-NL" smtClean="0"/>
              <a:t>29-3-2022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CA882C7-DC32-4C8F-ADB6-717DB4BE3A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5DF9885-F395-4EAA-AA16-C934007D64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8AE99-8DA9-46A7-AE78-BC799621BD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372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40" y="256540"/>
            <a:ext cx="1170432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895600" y="5768204"/>
            <a:ext cx="64008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3">
            <a:extLst>
              <a:ext uri="{FF2B5EF4-FFF2-40B4-BE49-F238E27FC236}">
                <a16:creationId xmlns:a16="http://schemas.microsoft.com/office/drawing/2014/main" id="{90A37AE7-8B52-480D-BDF4-E782E082B14E}"/>
              </a:ext>
            </a:extLst>
          </p:cNvPr>
          <p:cNvSpPr txBox="1"/>
          <p:nvPr/>
        </p:nvSpPr>
        <p:spPr>
          <a:xfrm>
            <a:off x="1109980" y="4020816"/>
            <a:ext cx="9966960" cy="18168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8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Kort</a:t>
            </a:r>
            <a:r>
              <a:rPr lang="en-US" sz="5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8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overzicht</a:t>
            </a:r>
            <a:r>
              <a:rPr lang="en-US" sz="5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5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58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Schadevolgsysteem</a:t>
            </a:r>
            <a:endParaRPr lang="en-US" sz="58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2EACB73-32C3-49D3-BD62-76B6E5111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5" r="8301"/>
          <a:stretch/>
        </p:blipFill>
        <p:spPr>
          <a:xfrm>
            <a:off x="243840" y="256540"/>
            <a:ext cx="11704320" cy="37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57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ep 14">
            <a:extLst>
              <a:ext uri="{FF2B5EF4-FFF2-40B4-BE49-F238E27FC236}">
                <a16:creationId xmlns:a16="http://schemas.microsoft.com/office/drawing/2014/main" id="{C3BB4638-A822-4840-9C82-1F46A3BC0CD6}"/>
              </a:ext>
            </a:extLst>
          </p:cNvPr>
          <p:cNvGrpSpPr/>
          <p:nvPr/>
        </p:nvGrpSpPr>
        <p:grpSpPr>
          <a:xfrm>
            <a:off x="5986181" y="1444586"/>
            <a:ext cx="2643348" cy="1200839"/>
            <a:chOff x="4774326" y="1444586"/>
            <a:chExt cx="2643348" cy="1200839"/>
          </a:xfrm>
        </p:grpSpPr>
        <p:sp>
          <p:nvSpPr>
            <p:cNvPr id="7" name="Rechthoek: afgeronde diagonale hoeken 6">
              <a:extLst>
                <a:ext uri="{FF2B5EF4-FFF2-40B4-BE49-F238E27FC236}">
                  <a16:creationId xmlns:a16="http://schemas.microsoft.com/office/drawing/2014/main" id="{667F094D-2AA5-41F8-B3C9-8312DD4A91A9}"/>
                </a:ext>
              </a:extLst>
            </p:cNvPr>
            <p:cNvSpPr/>
            <p:nvPr/>
          </p:nvSpPr>
          <p:spPr>
            <a:xfrm>
              <a:off x="4774326" y="1444586"/>
              <a:ext cx="2643348" cy="1200839"/>
            </a:xfrm>
            <a:prstGeom prst="round2Diag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A1880F53-7D8C-4064-9AC8-869148B537A8}"/>
                </a:ext>
              </a:extLst>
            </p:cNvPr>
            <p:cNvSpPr/>
            <p:nvPr/>
          </p:nvSpPr>
          <p:spPr>
            <a:xfrm>
              <a:off x="5949109" y="1444586"/>
              <a:ext cx="495759" cy="120083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52" name="Groep 51">
            <a:extLst>
              <a:ext uri="{FF2B5EF4-FFF2-40B4-BE49-F238E27FC236}">
                <a16:creationId xmlns:a16="http://schemas.microsoft.com/office/drawing/2014/main" id="{2DFAF3F8-6808-4FC4-B184-B38A9CA3F7AB}"/>
              </a:ext>
            </a:extLst>
          </p:cNvPr>
          <p:cNvGrpSpPr/>
          <p:nvPr/>
        </p:nvGrpSpPr>
        <p:grpSpPr>
          <a:xfrm>
            <a:off x="2215672" y="203811"/>
            <a:ext cx="3379488" cy="3225190"/>
            <a:chOff x="2215672" y="203811"/>
            <a:chExt cx="3379488" cy="3225190"/>
          </a:xfrm>
        </p:grpSpPr>
        <p:grpSp>
          <p:nvGrpSpPr>
            <p:cNvPr id="49" name="Groep 48">
              <a:extLst>
                <a:ext uri="{FF2B5EF4-FFF2-40B4-BE49-F238E27FC236}">
                  <a16:creationId xmlns:a16="http://schemas.microsoft.com/office/drawing/2014/main" id="{A1E4B73F-1469-4857-B941-C213F61D1BDC}"/>
                </a:ext>
              </a:extLst>
            </p:cNvPr>
            <p:cNvGrpSpPr/>
            <p:nvPr/>
          </p:nvGrpSpPr>
          <p:grpSpPr>
            <a:xfrm>
              <a:off x="2215672" y="203811"/>
              <a:ext cx="3315013" cy="3225190"/>
              <a:chOff x="2215672" y="203811"/>
              <a:chExt cx="3315013" cy="3225190"/>
            </a:xfrm>
          </p:grpSpPr>
          <p:grpSp>
            <p:nvGrpSpPr>
              <p:cNvPr id="21" name="Groep 20">
                <a:extLst>
                  <a:ext uri="{FF2B5EF4-FFF2-40B4-BE49-F238E27FC236}">
                    <a16:creationId xmlns:a16="http://schemas.microsoft.com/office/drawing/2014/main" id="{8254B479-B468-4095-9C1E-72D58387B3AA}"/>
                  </a:ext>
                </a:extLst>
              </p:cNvPr>
              <p:cNvGrpSpPr/>
              <p:nvPr/>
            </p:nvGrpSpPr>
            <p:grpSpPr>
              <a:xfrm>
                <a:off x="2887337" y="203811"/>
                <a:ext cx="2643348" cy="1200839"/>
                <a:chOff x="1675482" y="243747"/>
                <a:chExt cx="2643348" cy="1200839"/>
              </a:xfrm>
            </p:grpSpPr>
            <p:sp>
              <p:nvSpPr>
                <p:cNvPr id="6" name="Rechthoek: afgeronde diagonale hoeken 5">
                  <a:extLst>
                    <a:ext uri="{FF2B5EF4-FFF2-40B4-BE49-F238E27FC236}">
                      <a16:creationId xmlns:a16="http://schemas.microsoft.com/office/drawing/2014/main" id="{9EC13947-E448-4328-86C7-710B3CA00BB0}"/>
                    </a:ext>
                  </a:extLst>
                </p:cNvPr>
                <p:cNvSpPr/>
                <p:nvPr/>
              </p:nvSpPr>
              <p:spPr>
                <a:xfrm>
                  <a:off x="1675482" y="243747"/>
                  <a:ext cx="2643348" cy="1200839"/>
                </a:xfrm>
                <a:prstGeom prst="round2Diag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dirty="0"/>
                </a:p>
              </p:txBody>
            </p:sp>
            <p:sp>
              <p:nvSpPr>
                <p:cNvPr id="20" name="Rechthoek 19">
                  <a:extLst>
                    <a:ext uri="{FF2B5EF4-FFF2-40B4-BE49-F238E27FC236}">
                      <a16:creationId xmlns:a16="http://schemas.microsoft.com/office/drawing/2014/main" id="{1D734EEE-65F1-4C04-BB65-F0154A549A52}"/>
                    </a:ext>
                  </a:extLst>
                </p:cNvPr>
                <p:cNvSpPr/>
                <p:nvPr/>
              </p:nvSpPr>
              <p:spPr>
                <a:xfrm>
                  <a:off x="2721166" y="243747"/>
                  <a:ext cx="528810" cy="1200839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cxnSp>
            <p:nvCxnSpPr>
              <p:cNvPr id="23" name="Rechte verbindingslijn met pijl 22">
                <a:extLst>
                  <a:ext uri="{FF2B5EF4-FFF2-40B4-BE49-F238E27FC236}">
                    <a16:creationId xmlns:a16="http://schemas.microsoft.com/office/drawing/2014/main" id="{A5235746-A7C9-4993-863F-80D3272D67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15672" y="844167"/>
                <a:ext cx="671665" cy="258483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kstvak 50">
              <a:extLst>
                <a:ext uri="{FF2B5EF4-FFF2-40B4-BE49-F238E27FC236}">
                  <a16:creationId xmlns:a16="http://schemas.microsoft.com/office/drawing/2014/main" id="{1F23C233-1756-43F2-ADC1-8CA0B640D253}"/>
                </a:ext>
              </a:extLst>
            </p:cNvPr>
            <p:cNvSpPr txBox="1"/>
            <p:nvPr/>
          </p:nvSpPr>
          <p:spPr>
            <a:xfrm>
              <a:off x="2822863" y="590379"/>
              <a:ext cx="2772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/>
                <a:t>Afhandelen calamiteit-inzet</a:t>
              </a:r>
            </a:p>
          </p:txBody>
        </p:sp>
      </p:grpSp>
      <p:grpSp>
        <p:nvGrpSpPr>
          <p:cNvPr id="60" name="Groep 59">
            <a:extLst>
              <a:ext uri="{FF2B5EF4-FFF2-40B4-BE49-F238E27FC236}">
                <a16:creationId xmlns:a16="http://schemas.microsoft.com/office/drawing/2014/main" id="{2565F99B-66A3-4FE3-99F2-3396F1014A1E}"/>
              </a:ext>
            </a:extLst>
          </p:cNvPr>
          <p:cNvGrpSpPr/>
          <p:nvPr/>
        </p:nvGrpSpPr>
        <p:grpSpPr>
          <a:xfrm>
            <a:off x="325739" y="243747"/>
            <a:ext cx="1862637" cy="6370505"/>
            <a:chOff x="325739" y="243747"/>
            <a:chExt cx="1862637" cy="6370505"/>
          </a:xfrm>
        </p:grpSpPr>
        <p:sp>
          <p:nvSpPr>
            <p:cNvPr id="10" name="Rechthoek: afgeronde diagonale hoeken 9">
              <a:extLst>
                <a:ext uri="{FF2B5EF4-FFF2-40B4-BE49-F238E27FC236}">
                  <a16:creationId xmlns:a16="http://schemas.microsoft.com/office/drawing/2014/main" id="{E0B22F48-A75F-4F21-9FFD-3F495D46CF4F}"/>
                </a:ext>
              </a:extLst>
            </p:cNvPr>
            <p:cNvSpPr/>
            <p:nvPr/>
          </p:nvSpPr>
          <p:spPr>
            <a:xfrm>
              <a:off x="325739" y="243747"/>
              <a:ext cx="1862637" cy="6370505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B1963D4E-C3D0-4C39-9D7B-8550B27A57A0}"/>
                </a:ext>
              </a:extLst>
            </p:cNvPr>
            <p:cNvSpPr txBox="1"/>
            <p:nvPr/>
          </p:nvSpPr>
          <p:spPr>
            <a:xfrm>
              <a:off x="415010" y="2528880"/>
              <a:ext cx="175981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>
                  <a:solidFill>
                    <a:schemeClr val="bg1"/>
                  </a:solidFill>
                </a:rPr>
                <a:t>Registreren van: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>
                  <a:solidFill>
                    <a:schemeClr val="bg1"/>
                  </a:solidFill>
                </a:rPr>
                <a:t>Calamiteit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>
                  <a:solidFill>
                    <a:schemeClr val="bg1"/>
                  </a:solidFill>
                </a:rPr>
                <a:t>Schade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>
                  <a:solidFill>
                    <a:schemeClr val="bg1"/>
                  </a:solidFill>
                </a:rPr>
                <a:t>Waarneming</a:t>
              </a:r>
            </a:p>
          </p:txBody>
        </p:sp>
      </p:grpSp>
      <p:grpSp>
        <p:nvGrpSpPr>
          <p:cNvPr id="75" name="Groep 74">
            <a:extLst>
              <a:ext uri="{FF2B5EF4-FFF2-40B4-BE49-F238E27FC236}">
                <a16:creationId xmlns:a16="http://schemas.microsoft.com/office/drawing/2014/main" id="{E5B4D4F9-14AC-42EF-BA33-52EC7B2E5D96}"/>
              </a:ext>
            </a:extLst>
          </p:cNvPr>
          <p:cNvGrpSpPr/>
          <p:nvPr/>
        </p:nvGrpSpPr>
        <p:grpSpPr>
          <a:xfrm>
            <a:off x="4836405" y="1536163"/>
            <a:ext cx="3578863" cy="1292417"/>
            <a:chOff x="4836405" y="1536163"/>
            <a:chExt cx="3578863" cy="1292417"/>
          </a:xfrm>
        </p:grpSpPr>
        <p:cxnSp>
          <p:nvCxnSpPr>
            <p:cNvPr id="41" name="Verbindingslijn: gebogen 40">
              <a:extLst>
                <a:ext uri="{FF2B5EF4-FFF2-40B4-BE49-F238E27FC236}">
                  <a16:creationId xmlns:a16="http://schemas.microsoft.com/office/drawing/2014/main" id="{60547710-9386-48E5-AD17-2802CED9B166}"/>
                </a:ext>
              </a:extLst>
            </p:cNvPr>
            <p:cNvCxnSpPr>
              <a:endCxn id="8" idx="2"/>
            </p:cNvCxnSpPr>
            <p:nvPr/>
          </p:nvCxnSpPr>
          <p:spPr>
            <a:xfrm flipV="1">
              <a:off x="4836405" y="2136583"/>
              <a:ext cx="935515" cy="69199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ep 61">
              <a:extLst>
                <a:ext uri="{FF2B5EF4-FFF2-40B4-BE49-F238E27FC236}">
                  <a16:creationId xmlns:a16="http://schemas.microsoft.com/office/drawing/2014/main" id="{6C41719D-176B-4DA3-996F-9743B5DEBD3C}"/>
                </a:ext>
              </a:extLst>
            </p:cNvPr>
            <p:cNvGrpSpPr/>
            <p:nvPr/>
          </p:nvGrpSpPr>
          <p:grpSpPr>
            <a:xfrm>
              <a:off x="5771920" y="1536163"/>
              <a:ext cx="2643348" cy="1200839"/>
              <a:chOff x="5771920" y="1536163"/>
              <a:chExt cx="2643348" cy="1200839"/>
            </a:xfrm>
          </p:grpSpPr>
          <p:grpSp>
            <p:nvGrpSpPr>
              <p:cNvPr id="16" name="Groep 15">
                <a:extLst>
                  <a:ext uri="{FF2B5EF4-FFF2-40B4-BE49-F238E27FC236}">
                    <a16:creationId xmlns:a16="http://schemas.microsoft.com/office/drawing/2014/main" id="{339052D6-D4B7-4CCE-BCE2-D3A622118200}"/>
                  </a:ext>
                </a:extLst>
              </p:cNvPr>
              <p:cNvGrpSpPr/>
              <p:nvPr/>
            </p:nvGrpSpPr>
            <p:grpSpPr>
              <a:xfrm>
                <a:off x="5771920" y="1536163"/>
                <a:ext cx="2643348" cy="1200839"/>
                <a:chOff x="4560065" y="1536163"/>
                <a:chExt cx="2643348" cy="1200839"/>
              </a:xfrm>
            </p:grpSpPr>
            <p:sp>
              <p:nvSpPr>
                <p:cNvPr id="8" name="Rechthoek: afgeronde diagonale hoeken 7">
                  <a:extLst>
                    <a:ext uri="{FF2B5EF4-FFF2-40B4-BE49-F238E27FC236}">
                      <a16:creationId xmlns:a16="http://schemas.microsoft.com/office/drawing/2014/main" id="{9C89DB29-5EB9-49DD-BEF7-4E2D3EC2E8F4}"/>
                    </a:ext>
                  </a:extLst>
                </p:cNvPr>
                <p:cNvSpPr/>
                <p:nvPr/>
              </p:nvSpPr>
              <p:spPr>
                <a:xfrm>
                  <a:off x="4560065" y="1536163"/>
                  <a:ext cx="2643348" cy="1200839"/>
                </a:xfrm>
                <a:prstGeom prst="round2Diag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" name="Rechthoek 11">
                  <a:extLst>
                    <a:ext uri="{FF2B5EF4-FFF2-40B4-BE49-F238E27FC236}">
                      <a16:creationId xmlns:a16="http://schemas.microsoft.com/office/drawing/2014/main" id="{B21FCCE1-3490-4A90-9FCD-54D24EF3FF76}"/>
                    </a:ext>
                  </a:extLst>
                </p:cNvPr>
                <p:cNvSpPr/>
                <p:nvPr/>
              </p:nvSpPr>
              <p:spPr>
                <a:xfrm>
                  <a:off x="5684704" y="1536163"/>
                  <a:ext cx="495759" cy="1200839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sp>
            <p:nvSpPr>
              <p:cNvPr id="61" name="Tekstvak 60">
                <a:extLst>
                  <a:ext uri="{FF2B5EF4-FFF2-40B4-BE49-F238E27FC236}">
                    <a16:creationId xmlns:a16="http://schemas.microsoft.com/office/drawing/2014/main" id="{AC2D542A-C189-435F-98E6-92B6C860C573}"/>
                  </a:ext>
                </a:extLst>
              </p:cNvPr>
              <p:cNvSpPr txBox="1"/>
              <p:nvPr/>
            </p:nvSpPr>
            <p:spPr>
              <a:xfrm>
                <a:off x="6134817" y="1793450"/>
                <a:ext cx="205229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Afhandelen </a:t>
                </a:r>
                <a:br>
                  <a:rPr lang="nl-NL" dirty="0"/>
                </a:br>
                <a:r>
                  <a:rPr lang="nl-NL" dirty="0"/>
                  <a:t>herstelopdracht(en)</a:t>
                </a:r>
              </a:p>
            </p:txBody>
          </p:sp>
        </p:grpSp>
      </p:grpSp>
      <p:grpSp>
        <p:nvGrpSpPr>
          <p:cNvPr id="77" name="Groep 76">
            <a:extLst>
              <a:ext uri="{FF2B5EF4-FFF2-40B4-BE49-F238E27FC236}">
                <a16:creationId xmlns:a16="http://schemas.microsoft.com/office/drawing/2014/main" id="{FB6AB8D9-EBFC-435A-8E7B-D8B30C8A91D8}"/>
              </a:ext>
            </a:extLst>
          </p:cNvPr>
          <p:cNvGrpSpPr/>
          <p:nvPr/>
        </p:nvGrpSpPr>
        <p:grpSpPr>
          <a:xfrm>
            <a:off x="4746236" y="3920235"/>
            <a:ext cx="3669032" cy="1383994"/>
            <a:chOff x="4746236" y="4029419"/>
            <a:chExt cx="3669032" cy="1383994"/>
          </a:xfrm>
        </p:grpSpPr>
        <p:cxnSp>
          <p:nvCxnSpPr>
            <p:cNvPr id="43" name="Verbindingslijn: gebogen 42">
              <a:extLst>
                <a:ext uri="{FF2B5EF4-FFF2-40B4-BE49-F238E27FC236}">
                  <a16:creationId xmlns:a16="http://schemas.microsoft.com/office/drawing/2014/main" id="{D4E036E0-46ED-4851-848C-00DFB1F87268}"/>
                </a:ext>
              </a:extLst>
            </p:cNvPr>
            <p:cNvCxnSpPr>
              <a:cxnSpLocks/>
            </p:cNvCxnSpPr>
            <p:nvPr/>
          </p:nvCxnSpPr>
          <p:spPr>
            <a:xfrm>
              <a:off x="4746236" y="4029419"/>
              <a:ext cx="1021946" cy="783575"/>
            </a:xfrm>
            <a:prstGeom prst="bentConnector3">
              <a:avLst>
                <a:gd name="adj1" fmla="val -3419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ep 63">
              <a:extLst>
                <a:ext uri="{FF2B5EF4-FFF2-40B4-BE49-F238E27FC236}">
                  <a16:creationId xmlns:a16="http://schemas.microsoft.com/office/drawing/2014/main" id="{9B0569AE-B328-4E00-AAEA-604A02181FBD}"/>
                </a:ext>
              </a:extLst>
            </p:cNvPr>
            <p:cNvGrpSpPr/>
            <p:nvPr/>
          </p:nvGrpSpPr>
          <p:grpSpPr>
            <a:xfrm>
              <a:off x="5771920" y="4212574"/>
              <a:ext cx="2643348" cy="1200839"/>
              <a:chOff x="5771920" y="4212574"/>
              <a:chExt cx="2643348" cy="1200839"/>
            </a:xfrm>
          </p:grpSpPr>
          <p:grpSp>
            <p:nvGrpSpPr>
              <p:cNvPr id="19" name="Groep 18">
                <a:extLst>
                  <a:ext uri="{FF2B5EF4-FFF2-40B4-BE49-F238E27FC236}">
                    <a16:creationId xmlns:a16="http://schemas.microsoft.com/office/drawing/2014/main" id="{09387823-DB16-4380-AA32-38215442B44A}"/>
                  </a:ext>
                </a:extLst>
              </p:cNvPr>
              <p:cNvGrpSpPr/>
              <p:nvPr/>
            </p:nvGrpSpPr>
            <p:grpSpPr>
              <a:xfrm>
                <a:off x="5771920" y="4212574"/>
                <a:ext cx="2643348" cy="1200839"/>
                <a:chOff x="4560065" y="4212574"/>
                <a:chExt cx="2643348" cy="1200839"/>
              </a:xfrm>
            </p:grpSpPr>
            <p:grpSp>
              <p:nvGrpSpPr>
                <p:cNvPr id="17" name="Groep 16">
                  <a:extLst>
                    <a:ext uri="{FF2B5EF4-FFF2-40B4-BE49-F238E27FC236}">
                      <a16:creationId xmlns:a16="http://schemas.microsoft.com/office/drawing/2014/main" id="{75FFF920-1B63-4043-A131-254A777C41C1}"/>
                    </a:ext>
                  </a:extLst>
                </p:cNvPr>
                <p:cNvGrpSpPr/>
                <p:nvPr/>
              </p:nvGrpSpPr>
              <p:grpSpPr>
                <a:xfrm>
                  <a:off x="4560065" y="4212574"/>
                  <a:ext cx="2643348" cy="1200839"/>
                  <a:chOff x="4560065" y="4212574"/>
                  <a:chExt cx="2643348" cy="1200839"/>
                </a:xfrm>
              </p:grpSpPr>
              <p:sp>
                <p:nvSpPr>
                  <p:cNvPr id="9" name="Rechthoek: afgeronde diagonale hoeken 8">
                    <a:extLst>
                      <a:ext uri="{FF2B5EF4-FFF2-40B4-BE49-F238E27FC236}">
                        <a16:creationId xmlns:a16="http://schemas.microsoft.com/office/drawing/2014/main" id="{C3CC8FC5-4151-4703-8FF8-FB63EC6F9A32}"/>
                      </a:ext>
                    </a:extLst>
                  </p:cNvPr>
                  <p:cNvSpPr/>
                  <p:nvPr/>
                </p:nvSpPr>
                <p:spPr>
                  <a:xfrm>
                    <a:off x="4560065" y="4212574"/>
                    <a:ext cx="2643348" cy="1200839"/>
                  </a:xfrm>
                  <a:prstGeom prst="round2Diag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3" name="Rechthoek 2">
                    <a:extLst>
                      <a:ext uri="{FF2B5EF4-FFF2-40B4-BE49-F238E27FC236}">
                        <a16:creationId xmlns:a16="http://schemas.microsoft.com/office/drawing/2014/main" id="{2A8DCC08-74C5-4872-A944-BB5A1E69961E}"/>
                      </a:ext>
                    </a:extLst>
                  </p:cNvPr>
                  <p:cNvSpPr/>
                  <p:nvPr/>
                </p:nvSpPr>
                <p:spPr>
                  <a:xfrm>
                    <a:off x="5574535" y="4212574"/>
                    <a:ext cx="521465" cy="1200839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</p:grpSp>
            <p:sp>
              <p:nvSpPr>
                <p:cNvPr id="18" name="Rechthoek 17">
                  <a:extLst>
                    <a:ext uri="{FF2B5EF4-FFF2-40B4-BE49-F238E27FC236}">
                      <a16:creationId xmlns:a16="http://schemas.microsoft.com/office/drawing/2014/main" id="{2CED9B61-513B-4445-B871-7C0876D4D94E}"/>
                    </a:ext>
                  </a:extLst>
                </p:cNvPr>
                <p:cNvSpPr/>
                <p:nvPr/>
              </p:nvSpPr>
              <p:spPr>
                <a:xfrm>
                  <a:off x="6096000" y="4212574"/>
                  <a:ext cx="1107413" cy="1200839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sp>
            <p:nvSpPr>
              <p:cNvPr id="63" name="Tekstvak 62">
                <a:extLst>
                  <a:ext uri="{FF2B5EF4-FFF2-40B4-BE49-F238E27FC236}">
                    <a16:creationId xmlns:a16="http://schemas.microsoft.com/office/drawing/2014/main" id="{6D1668E9-291E-4698-9FAD-E550127C1F19}"/>
                  </a:ext>
                </a:extLst>
              </p:cNvPr>
              <p:cNvSpPr txBox="1"/>
              <p:nvPr/>
            </p:nvSpPr>
            <p:spPr>
              <a:xfrm>
                <a:off x="6038994" y="4628327"/>
                <a:ext cx="20162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Afhandelen verhaal</a:t>
                </a:r>
              </a:p>
            </p:txBody>
          </p:sp>
        </p:grpSp>
      </p:grpSp>
      <p:grpSp>
        <p:nvGrpSpPr>
          <p:cNvPr id="78" name="Groep 77">
            <a:extLst>
              <a:ext uri="{FF2B5EF4-FFF2-40B4-BE49-F238E27FC236}">
                <a16:creationId xmlns:a16="http://schemas.microsoft.com/office/drawing/2014/main" id="{E27B79DF-17A9-4F64-AD72-064BBA98FE93}"/>
              </a:ext>
            </a:extLst>
          </p:cNvPr>
          <p:cNvGrpSpPr/>
          <p:nvPr/>
        </p:nvGrpSpPr>
        <p:grpSpPr>
          <a:xfrm>
            <a:off x="2188376" y="3429000"/>
            <a:ext cx="3342309" cy="3185252"/>
            <a:chOff x="2188376" y="3429000"/>
            <a:chExt cx="3342309" cy="3185252"/>
          </a:xfrm>
        </p:grpSpPr>
        <p:cxnSp>
          <p:nvCxnSpPr>
            <p:cNvPr id="27" name="Rechte verbindingslijn met pijl 26">
              <a:extLst>
                <a:ext uri="{FF2B5EF4-FFF2-40B4-BE49-F238E27FC236}">
                  <a16:creationId xmlns:a16="http://schemas.microsoft.com/office/drawing/2014/main" id="{72C696C3-2C43-49EC-B59A-E1D4BD49E746}"/>
                </a:ext>
              </a:extLst>
            </p:cNvPr>
            <p:cNvCxnSpPr>
              <a:cxnSpLocks/>
              <a:stCxn id="10" idx="0"/>
              <a:endCxn id="5" idx="2"/>
            </p:cNvCxnSpPr>
            <p:nvPr/>
          </p:nvCxnSpPr>
          <p:spPr>
            <a:xfrm>
              <a:off x="2188376" y="3429000"/>
              <a:ext cx="698961" cy="258483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Groep 65">
              <a:extLst>
                <a:ext uri="{FF2B5EF4-FFF2-40B4-BE49-F238E27FC236}">
                  <a16:creationId xmlns:a16="http://schemas.microsoft.com/office/drawing/2014/main" id="{369EEAB8-B5C0-4D17-9EBA-9D1A897B4575}"/>
                </a:ext>
              </a:extLst>
            </p:cNvPr>
            <p:cNvGrpSpPr/>
            <p:nvPr/>
          </p:nvGrpSpPr>
          <p:grpSpPr>
            <a:xfrm>
              <a:off x="2887337" y="5413413"/>
              <a:ext cx="2643348" cy="1200839"/>
              <a:chOff x="2887337" y="5413413"/>
              <a:chExt cx="2643348" cy="1200839"/>
            </a:xfrm>
          </p:grpSpPr>
          <p:sp>
            <p:nvSpPr>
              <p:cNvPr id="5" name="Rechthoek: afgeronde diagonale hoeken 4">
                <a:extLst>
                  <a:ext uri="{FF2B5EF4-FFF2-40B4-BE49-F238E27FC236}">
                    <a16:creationId xmlns:a16="http://schemas.microsoft.com/office/drawing/2014/main" id="{A45E0698-B0A1-4020-A0F9-53FEF942B3CB}"/>
                  </a:ext>
                </a:extLst>
              </p:cNvPr>
              <p:cNvSpPr/>
              <p:nvPr/>
            </p:nvSpPr>
            <p:spPr>
              <a:xfrm>
                <a:off x="2887337" y="5413413"/>
                <a:ext cx="2643348" cy="1200839"/>
              </a:xfrm>
              <a:prstGeom prst="round2Diag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65" name="Tekstvak 64">
                <a:extLst>
                  <a:ext uri="{FF2B5EF4-FFF2-40B4-BE49-F238E27FC236}">
                    <a16:creationId xmlns:a16="http://schemas.microsoft.com/office/drawing/2014/main" id="{6BF66E63-00D5-4791-BCBE-B6EDC40E45A0}"/>
                  </a:ext>
                </a:extLst>
              </p:cNvPr>
              <p:cNvSpPr txBox="1"/>
              <p:nvPr/>
            </p:nvSpPr>
            <p:spPr>
              <a:xfrm>
                <a:off x="2951411" y="5822414"/>
                <a:ext cx="24920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Afhandelen waarneming</a:t>
                </a:r>
              </a:p>
            </p:txBody>
          </p:sp>
        </p:grpSp>
      </p:grpSp>
      <p:grpSp>
        <p:nvGrpSpPr>
          <p:cNvPr id="74" name="Groep 73">
            <a:extLst>
              <a:ext uri="{FF2B5EF4-FFF2-40B4-BE49-F238E27FC236}">
                <a16:creationId xmlns:a16="http://schemas.microsoft.com/office/drawing/2014/main" id="{B90C110C-0590-4081-BB5A-F807410E55AE}"/>
              </a:ext>
            </a:extLst>
          </p:cNvPr>
          <p:cNvGrpSpPr/>
          <p:nvPr/>
        </p:nvGrpSpPr>
        <p:grpSpPr>
          <a:xfrm>
            <a:off x="2188376" y="2828580"/>
            <a:ext cx="9434420" cy="1200839"/>
            <a:chOff x="2188376" y="2828580"/>
            <a:chExt cx="9434420" cy="1200839"/>
          </a:xfrm>
        </p:grpSpPr>
        <p:cxnSp>
          <p:nvCxnSpPr>
            <p:cNvPr id="25" name="Rechte verbindingslijn met pijl 24">
              <a:extLst>
                <a:ext uri="{FF2B5EF4-FFF2-40B4-BE49-F238E27FC236}">
                  <a16:creationId xmlns:a16="http://schemas.microsoft.com/office/drawing/2014/main" id="{025CBFFE-F9BB-49D3-9B05-7551C5D3C2A3}"/>
                </a:ext>
              </a:extLst>
            </p:cNvPr>
            <p:cNvCxnSpPr>
              <a:cxnSpLocks/>
              <a:stCxn id="10" idx="0"/>
              <a:endCxn id="2" idx="2"/>
            </p:cNvCxnSpPr>
            <p:nvPr/>
          </p:nvCxnSpPr>
          <p:spPr>
            <a:xfrm>
              <a:off x="2188376" y="3429000"/>
              <a:ext cx="69896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ep 67">
              <a:extLst>
                <a:ext uri="{FF2B5EF4-FFF2-40B4-BE49-F238E27FC236}">
                  <a16:creationId xmlns:a16="http://schemas.microsoft.com/office/drawing/2014/main" id="{3DBA2FD3-0FF1-4F16-A86A-39F8553A4139}"/>
                </a:ext>
              </a:extLst>
            </p:cNvPr>
            <p:cNvGrpSpPr/>
            <p:nvPr/>
          </p:nvGrpSpPr>
          <p:grpSpPr>
            <a:xfrm>
              <a:off x="2887338" y="2828580"/>
              <a:ext cx="8735458" cy="1200839"/>
              <a:chOff x="2887338" y="2828580"/>
              <a:chExt cx="8735458" cy="1200839"/>
            </a:xfrm>
          </p:grpSpPr>
          <p:sp>
            <p:nvSpPr>
              <p:cNvPr id="2" name="Rechthoek: afgeronde diagonale hoeken 1">
                <a:extLst>
                  <a:ext uri="{FF2B5EF4-FFF2-40B4-BE49-F238E27FC236}">
                    <a16:creationId xmlns:a16="http://schemas.microsoft.com/office/drawing/2014/main" id="{81535305-4452-4CFB-8D68-B1D865A0F9C2}"/>
                  </a:ext>
                </a:extLst>
              </p:cNvPr>
              <p:cNvSpPr/>
              <p:nvPr/>
            </p:nvSpPr>
            <p:spPr>
              <a:xfrm>
                <a:off x="2887338" y="2828580"/>
                <a:ext cx="8735458" cy="1200839"/>
              </a:xfrm>
              <a:prstGeom prst="round2Diag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67" name="Tekstvak 66">
                <a:extLst>
                  <a:ext uri="{FF2B5EF4-FFF2-40B4-BE49-F238E27FC236}">
                    <a16:creationId xmlns:a16="http://schemas.microsoft.com/office/drawing/2014/main" id="{6D00CBB6-D7E7-48B0-A98E-61C886864F18}"/>
                  </a:ext>
                </a:extLst>
              </p:cNvPr>
              <p:cNvSpPr txBox="1"/>
              <p:nvPr/>
            </p:nvSpPr>
            <p:spPr>
              <a:xfrm>
                <a:off x="5986181" y="3244333"/>
                <a:ext cx="19800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Afhandelen schade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592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4153745C-EB19-49F0-B3BC-03D7CD3DED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8000"/>
          </a:blip>
          <a:stretch>
            <a:fillRect/>
          </a:stretch>
        </p:blipFill>
        <p:spPr>
          <a:xfrm>
            <a:off x="2174821" y="833436"/>
            <a:ext cx="7620000" cy="5191125"/>
          </a:xfrm>
          <a:prstGeom prst="rect">
            <a:avLst/>
          </a:prstGeom>
        </p:spPr>
      </p:pic>
      <p:sp>
        <p:nvSpPr>
          <p:cNvPr id="6" name="Rechthoek: afgeronde diagonale hoeken 5">
            <a:extLst>
              <a:ext uri="{FF2B5EF4-FFF2-40B4-BE49-F238E27FC236}">
                <a16:creationId xmlns:a16="http://schemas.microsoft.com/office/drawing/2014/main" id="{AABAA8DF-631F-4132-AF84-2D350407F340}"/>
              </a:ext>
            </a:extLst>
          </p:cNvPr>
          <p:cNvSpPr/>
          <p:nvPr/>
        </p:nvSpPr>
        <p:spPr>
          <a:xfrm>
            <a:off x="325739" y="243747"/>
            <a:ext cx="1862637" cy="6370505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181B7E6-1B68-4D79-9DEF-23246E6A071F}"/>
              </a:ext>
            </a:extLst>
          </p:cNvPr>
          <p:cNvSpPr txBox="1"/>
          <p:nvPr/>
        </p:nvSpPr>
        <p:spPr>
          <a:xfrm>
            <a:off x="415010" y="2528880"/>
            <a:ext cx="17598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Registratie van: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Calamiteit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Schade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Waarneming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EE6528A-5111-4520-B305-B630B2036B01}"/>
              </a:ext>
            </a:extLst>
          </p:cNvPr>
          <p:cNvSpPr/>
          <p:nvPr/>
        </p:nvSpPr>
        <p:spPr>
          <a:xfrm>
            <a:off x="688910" y="440272"/>
            <a:ext cx="978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WIS-app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82BD747-20D8-4AA9-BC4D-6A7942B4BF23}"/>
              </a:ext>
            </a:extLst>
          </p:cNvPr>
          <p:cNvSpPr txBox="1"/>
          <p:nvPr/>
        </p:nvSpPr>
        <p:spPr>
          <a:xfrm>
            <a:off x="2575624" y="1697883"/>
            <a:ext cx="7820166" cy="923330"/>
          </a:xfrm>
          <a:prstGeom prst="rect">
            <a:avLst/>
          </a:prstGeom>
          <a:solidFill>
            <a:srgbClr val="4472C4"/>
          </a:solidFill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De weginspecteur kiest een van de mogelijkheden om te registreren.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Dit kan in de app (offline en online)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Dit kan in een browser (Chrome en Firefox aanbevolen)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04F9710D-94F6-4F63-A965-02E45FA877F4}"/>
              </a:ext>
            </a:extLst>
          </p:cNvPr>
          <p:cNvSpPr/>
          <p:nvPr/>
        </p:nvSpPr>
        <p:spPr>
          <a:xfrm>
            <a:off x="2575624" y="2713546"/>
            <a:ext cx="7820166" cy="2031325"/>
          </a:xfrm>
          <a:prstGeom prst="rect">
            <a:avLst/>
          </a:prstGeom>
          <a:solidFill>
            <a:srgbClr val="4472C4"/>
          </a:solidFill>
        </p:spPr>
        <p:txBody>
          <a:bodyPr wrap="square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Na registreren draagt hij de zaak over waarbij geldt: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Een schademelding gaat naar de schadecoördinator van het vastgelegde </a:t>
            </a:r>
            <a:r>
              <a:rPr lang="nl-NL" dirty="0" err="1">
                <a:solidFill>
                  <a:schemeClr val="bg1"/>
                </a:solidFill>
              </a:rPr>
              <a:t>dictrict</a:t>
            </a:r>
            <a:r>
              <a:rPr lang="nl-NL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Een calamiteit-inzet gaat naar de werkbak van administratief medewerkers PPO behorend bij de verantwoordelijke Dienst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Een waarneming gaat naar de werkbak van baliemedewerkers behorend bij de verantwoordelijke Dienst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51B26E3A-1B89-4563-A074-11B46F3EFC85}"/>
              </a:ext>
            </a:extLst>
          </p:cNvPr>
          <p:cNvSpPr txBox="1"/>
          <p:nvPr/>
        </p:nvSpPr>
        <p:spPr>
          <a:xfrm>
            <a:off x="2575624" y="1697883"/>
            <a:ext cx="7820166" cy="4247317"/>
          </a:xfrm>
          <a:prstGeom prst="rect">
            <a:avLst/>
          </a:prstGeom>
          <a:solidFill>
            <a:srgbClr val="4472C4"/>
          </a:solidFill>
        </p:spPr>
        <p:txBody>
          <a:bodyPr wrap="square" rtlCol="0">
            <a:spAutoFit/>
          </a:bodyPr>
          <a:lstStyle/>
          <a:p>
            <a:endParaRPr lang="nl-NL" dirty="0">
              <a:solidFill>
                <a:schemeClr val="bg1"/>
              </a:solidFill>
            </a:endParaRPr>
          </a:p>
          <a:p>
            <a:endParaRPr lang="nl-NL" dirty="0">
              <a:solidFill>
                <a:schemeClr val="bg1"/>
              </a:solidFill>
            </a:endParaRPr>
          </a:p>
          <a:p>
            <a:r>
              <a:rPr lang="nl-NL" dirty="0" smtClean="0">
                <a:solidFill>
                  <a:schemeClr val="bg1"/>
                </a:solidFill>
              </a:rPr>
              <a:t>De Weginspecteur registreert gegevens in een app</a:t>
            </a:r>
            <a:endParaRPr lang="nl-NL" dirty="0">
              <a:solidFill>
                <a:schemeClr val="bg1"/>
              </a:solidFill>
            </a:endParaRPr>
          </a:p>
          <a:p>
            <a:r>
              <a:rPr lang="nl-NL" dirty="0">
                <a:solidFill>
                  <a:schemeClr val="bg1"/>
                </a:solidFill>
              </a:rPr>
              <a:t>De </a:t>
            </a:r>
            <a:r>
              <a:rPr lang="nl-NL" dirty="0" smtClean="0">
                <a:solidFill>
                  <a:schemeClr val="bg1"/>
                </a:solidFill>
              </a:rPr>
              <a:t>Weginspecteur </a:t>
            </a:r>
            <a:r>
              <a:rPr lang="nl-NL" dirty="0">
                <a:solidFill>
                  <a:schemeClr val="bg1"/>
                </a:solidFill>
              </a:rPr>
              <a:t>kan ook kiezen om de zaak over te dragen aan een collega </a:t>
            </a:r>
            <a:r>
              <a:rPr lang="nl-NL" dirty="0" smtClean="0">
                <a:solidFill>
                  <a:schemeClr val="bg1"/>
                </a:solidFill>
              </a:rPr>
              <a:t>Weginspecteur</a:t>
            </a:r>
            <a:r>
              <a:rPr lang="nl-NL" dirty="0">
                <a:solidFill>
                  <a:schemeClr val="bg1"/>
                </a:solidFill>
              </a:rPr>
              <a:t>.</a:t>
            </a:r>
          </a:p>
          <a:p>
            <a:r>
              <a:rPr lang="nl-NL" dirty="0">
                <a:solidFill>
                  <a:schemeClr val="bg1"/>
                </a:solidFill>
              </a:rPr>
              <a:t>Het is ook mogelijk om de melding te laten vervallen door de kiezen voor ‘Terugtrekken</a:t>
            </a:r>
            <a:r>
              <a:rPr lang="nl-NL" dirty="0" smtClean="0">
                <a:solidFill>
                  <a:schemeClr val="bg1"/>
                </a:solidFill>
              </a:rPr>
              <a:t>’.</a:t>
            </a:r>
          </a:p>
          <a:p>
            <a:endParaRPr lang="nl-NL" dirty="0">
              <a:solidFill>
                <a:schemeClr val="bg1"/>
              </a:solidFill>
            </a:endParaRPr>
          </a:p>
          <a:p>
            <a:r>
              <a:rPr lang="nl-NL" dirty="0" smtClean="0">
                <a:solidFill>
                  <a:schemeClr val="bg1"/>
                </a:solidFill>
              </a:rPr>
              <a:t>Bij Calamiteit wordt de Opdrachtnemer via mail geïnformeerd over de afgeroepen inzet, gerelateerd aan een SVS-nummer.</a:t>
            </a:r>
            <a:endParaRPr lang="nl-NL" dirty="0">
              <a:solidFill>
                <a:schemeClr val="bg1"/>
              </a:solidFill>
            </a:endParaRPr>
          </a:p>
          <a:p>
            <a:endParaRPr lang="nl-NL" dirty="0">
              <a:solidFill>
                <a:schemeClr val="bg1"/>
              </a:solidFill>
            </a:endParaRPr>
          </a:p>
          <a:p>
            <a:endParaRPr lang="nl-NL" dirty="0">
              <a:solidFill>
                <a:schemeClr val="bg1"/>
              </a:solidFill>
            </a:endParaRPr>
          </a:p>
          <a:p>
            <a:endParaRPr lang="nl-NL" dirty="0">
              <a:solidFill>
                <a:schemeClr val="bg1"/>
              </a:solidFill>
            </a:endParaRPr>
          </a:p>
          <a:p>
            <a:endParaRPr lang="nl-NL" dirty="0">
              <a:solidFill>
                <a:schemeClr val="bg1"/>
              </a:solidFill>
            </a:endParaRPr>
          </a:p>
          <a:p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41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uiExpand="1" build="p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89B9CCF-CD20-4600-8594-C4B8791D00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80959" y="80851"/>
            <a:ext cx="11728850" cy="661410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9452ADD-B20C-4B89-9023-0693B50533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99" t="7748" r="6717" b="10305"/>
          <a:stretch/>
        </p:blipFill>
        <p:spPr>
          <a:xfrm>
            <a:off x="2598338" y="199069"/>
            <a:ext cx="2885820" cy="1320362"/>
          </a:xfrm>
          <a:prstGeom prst="rect">
            <a:avLst/>
          </a:prstGeom>
        </p:spPr>
      </p:pic>
      <p:grpSp>
        <p:nvGrpSpPr>
          <p:cNvPr id="10" name="Groep 9">
            <a:extLst>
              <a:ext uri="{FF2B5EF4-FFF2-40B4-BE49-F238E27FC236}">
                <a16:creationId xmlns:a16="http://schemas.microsoft.com/office/drawing/2014/main" id="{0C04D362-8D3C-40E5-BD81-C0CF193EACAB}"/>
              </a:ext>
            </a:extLst>
          </p:cNvPr>
          <p:cNvGrpSpPr/>
          <p:nvPr/>
        </p:nvGrpSpPr>
        <p:grpSpPr>
          <a:xfrm>
            <a:off x="3976098" y="1519431"/>
            <a:ext cx="5877119" cy="4131093"/>
            <a:chOff x="3853357" y="1740018"/>
            <a:chExt cx="5945578" cy="3740442"/>
          </a:xfrm>
        </p:grpSpPr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0B49E999-8A4F-4E98-A820-BAE2383CFB5E}"/>
                </a:ext>
              </a:extLst>
            </p:cNvPr>
            <p:cNvSpPr txBox="1"/>
            <p:nvPr/>
          </p:nvSpPr>
          <p:spPr>
            <a:xfrm>
              <a:off x="4544547" y="3726134"/>
              <a:ext cx="5254388" cy="175432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l-NL" u="sng" dirty="0" smtClean="0"/>
                <a:t>Contractmanager </a:t>
              </a:r>
              <a:r>
                <a:rPr lang="nl-NL" u="sng" dirty="0"/>
                <a:t>PPO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/>
                <a:t>Keurt voorgelegde offerte goed of </a:t>
              </a:r>
              <a:r>
                <a:rPr lang="nl-NL" dirty="0" smtClean="0"/>
                <a:t>af.</a:t>
              </a:r>
              <a:endParaRPr lang="nl-NL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/>
                <a:t>Bij goedkeuring wordt bestelling aangemaakt </a:t>
              </a:r>
              <a:br>
                <a:rPr lang="nl-NL" dirty="0"/>
              </a:br>
              <a:r>
                <a:rPr lang="nl-NL" dirty="0"/>
                <a:t>en offerte gekopieerd naar </a:t>
              </a:r>
              <a:r>
                <a:rPr lang="nl-NL" dirty="0" smtClean="0"/>
                <a:t>SAP.</a:t>
              </a:r>
              <a:endParaRPr lang="nl-NL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/>
                <a:t>De zaak wordt overgedragen aan de </a:t>
              </a:r>
              <a:r>
                <a:rPr lang="nl-NL" dirty="0" smtClean="0"/>
                <a:t>Administratief</a:t>
              </a:r>
              <a:r>
                <a:rPr lang="nl-NL" dirty="0"/>
                <a:t/>
              </a:r>
              <a:br>
                <a:rPr lang="nl-NL" dirty="0"/>
              </a:br>
              <a:r>
                <a:rPr lang="nl-NL" dirty="0" smtClean="0"/>
                <a:t>Medewerker.</a:t>
              </a:r>
              <a:endParaRPr lang="nl-NL" dirty="0"/>
            </a:p>
          </p:txBody>
        </p:sp>
        <p:cxnSp>
          <p:nvCxnSpPr>
            <p:cNvPr id="9" name="Rechte verbindingslijn met pijl 8">
              <a:extLst>
                <a:ext uri="{FF2B5EF4-FFF2-40B4-BE49-F238E27FC236}">
                  <a16:creationId xmlns:a16="http://schemas.microsoft.com/office/drawing/2014/main" id="{5B0ED35A-26D4-434D-B50F-F97A181EB1CB}"/>
                </a:ext>
              </a:extLst>
            </p:cNvPr>
            <p:cNvCxnSpPr>
              <a:cxnSpLocks/>
              <a:endCxn id="6" idx="0"/>
            </p:cNvCxnSpPr>
            <p:nvPr/>
          </p:nvCxnSpPr>
          <p:spPr>
            <a:xfrm>
              <a:off x="3853357" y="1740018"/>
              <a:ext cx="3318384" cy="19861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ep 16">
            <a:extLst>
              <a:ext uri="{FF2B5EF4-FFF2-40B4-BE49-F238E27FC236}">
                <a16:creationId xmlns:a16="http://schemas.microsoft.com/office/drawing/2014/main" id="{8A43881D-60A5-4B0E-80A8-F6D28F5D976F}"/>
              </a:ext>
            </a:extLst>
          </p:cNvPr>
          <p:cNvGrpSpPr/>
          <p:nvPr/>
        </p:nvGrpSpPr>
        <p:grpSpPr>
          <a:xfrm>
            <a:off x="238530" y="1051693"/>
            <a:ext cx="5657639" cy="2543421"/>
            <a:chOff x="238530" y="1051693"/>
            <a:chExt cx="5657639" cy="2543421"/>
          </a:xfrm>
        </p:grpSpPr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1F5261AF-FAFB-40C3-BA9A-5A2EF070F245}"/>
                </a:ext>
              </a:extLst>
            </p:cNvPr>
            <p:cNvSpPr txBox="1"/>
            <p:nvPr/>
          </p:nvSpPr>
          <p:spPr>
            <a:xfrm>
              <a:off x="238530" y="1840788"/>
              <a:ext cx="5657639" cy="17543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l-NL" u="sng" dirty="0"/>
                <a:t>Administratief M</a:t>
              </a:r>
              <a:r>
                <a:rPr lang="nl-NL" u="sng" dirty="0" smtClean="0"/>
                <a:t>edewerker PPO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/>
                <a:t>Per </a:t>
              </a:r>
              <a:r>
                <a:rPr lang="nl-NL" dirty="0" smtClean="0"/>
                <a:t>calamiteit </a:t>
              </a:r>
              <a:r>
                <a:rPr lang="nl-NL" dirty="0"/>
                <a:t>wordt automatisch een ATB aangemaakt </a:t>
              </a:r>
              <a:endParaRPr lang="nl-NL" dirty="0" smtClean="0"/>
            </a:p>
            <a:p>
              <a:r>
                <a:rPr lang="nl-NL" dirty="0" smtClean="0"/>
                <a:t>      in </a:t>
              </a:r>
              <a:r>
                <a:rPr lang="nl-NL" dirty="0"/>
                <a:t>SAP en vastgelegd in SVS.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 smtClean="0"/>
                <a:t>Legt </a:t>
              </a:r>
              <a:r>
                <a:rPr lang="nl-NL" dirty="0"/>
                <a:t>ontvangen offerte </a:t>
              </a:r>
              <a:r>
                <a:rPr lang="nl-NL" dirty="0" smtClean="0"/>
                <a:t>vast.</a:t>
              </a:r>
              <a:endParaRPr lang="nl-NL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/>
                <a:t>Vraagt evt. een nieuwe </a:t>
              </a:r>
              <a:r>
                <a:rPr lang="nl-NL" dirty="0" smtClean="0"/>
                <a:t>offerte.</a:t>
              </a:r>
              <a:endParaRPr lang="nl-NL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/>
                <a:t>Legt offerte voor aan </a:t>
              </a:r>
              <a:r>
                <a:rPr lang="nl-NL" dirty="0" smtClean="0"/>
                <a:t>Contractmanager.</a:t>
              </a:r>
              <a:endParaRPr lang="nl-NL" dirty="0"/>
            </a:p>
          </p:txBody>
        </p:sp>
        <p:cxnSp>
          <p:nvCxnSpPr>
            <p:cNvPr id="12" name="Verbindingslijn: gebogen 11">
              <a:extLst>
                <a:ext uri="{FF2B5EF4-FFF2-40B4-BE49-F238E27FC236}">
                  <a16:creationId xmlns:a16="http://schemas.microsoft.com/office/drawing/2014/main" id="{F3FF95EC-57A8-4847-A182-FBC92A90A809}"/>
                </a:ext>
              </a:extLst>
            </p:cNvPr>
            <p:cNvCxnSpPr>
              <a:cxnSpLocks/>
              <a:endCxn id="5" idx="0"/>
            </p:cNvCxnSpPr>
            <p:nvPr/>
          </p:nvCxnSpPr>
          <p:spPr>
            <a:xfrm rot="5400000">
              <a:off x="2759360" y="1359683"/>
              <a:ext cx="789096" cy="173115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EA39C932-A8F3-431E-AC28-16335A02B43F}"/>
              </a:ext>
            </a:extLst>
          </p:cNvPr>
          <p:cNvGrpSpPr/>
          <p:nvPr/>
        </p:nvGrpSpPr>
        <p:grpSpPr>
          <a:xfrm>
            <a:off x="4953383" y="464024"/>
            <a:ext cx="5498795" cy="1154607"/>
            <a:chOff x="4953383" y="464024"/>
            <a:chExt cx="5498795" cy="1154607"/>
          </a:xfrm>
        </p:grpSpPr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42BE35C7-0A8F-4FC2-9063-A94579C794C6}"/>
                </a:ext>
              </a:extLst>
            </p:cNvPr>
            <p:cNvSpPr txBox="1"/>
            <p:nvPr/>
          </p:nvSpPr>
          <p:spPr>
            <a:xfrm>
              <a:off x="5793595" y="695301"/>
              <a:ext cx="4658583" cy="92333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l-NL" u="sng" dirty="0"/>
                <a:t>Administratief </a:t>
              </a:r>
              <a:r>
                <a:rPr lang="nl-NL" u="sng" dirty="0" smtClean="0"/>
                <a:t>Medewerker </a:t>
              </a:r>
              <a:r>
                <a:rPr lang="nl-NL" u="sng" dirty="0"/>
                <a:t>PPO</a:t>
              </a:r>
              <a:endParaRPr lang="nl-NL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/>
                <a:t>De opdracht wordt </a:t>
              </a:r>
              <a:r>
                <a:rPr lang="nl-NL" dirty="0" smtClean="0"/>
                <a:t>bevestigd.</a:t>
              </a:r>
              <a:endParaRPr lang="nl-NL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/>
                <a:t>Aangegeven wordt dat prestatie is </a:t>
              </a:r>
              <a:r>
                <a:rPr lang="nl-NL" dirty="0" smtClean="0"/>
                <a:t>verklaard.</a:t>
              </a:r>
              <a:endParaRPr lang="nl-NL" dirty="0"/>
            </a:p>
          </p:txBody>
        </p:sp>
        <p:cxnSp>
          <p:nvCxnSpPr>
            <p:cNvPr id="19" name="Verbindingslijn: gebogen 18">
              <a:extLst>
                <a:ext uri="{FF2B5EF4-FFF2-40B4-BE49-F238E27FC236}">
                  <a16:creationId xmlns:a16="http://schemas.microsoft.com/office/drawing/2014/main" id="{B503A13D-BBFB-4DE2-ACF1-38E442A348A4}"/>
                </a:ext>
              </a:extLst>
            </p:cNvPr>
            <p:cNvCxnSpPr>
              <a:cxnSpLocks/>
              <a:endCxn id="7" idx="0"/>
            </p:cNvCxnSpPr>
            <p:nvPr/>
          </p:nvCxnSpPr>
          <p:spPr>
            <a:xfrm>
              <a:off x="4953383" y="464024"/>
              <a:ext cx="3169504" cy="231277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067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03EFB112-AE5F-46DF-B13B-B5FEABE5B1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73072" y="247294"/>
            <a:ext cx="11541312" cy="6508348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82C7A830-727E-4AA0-B63B-BC648939AD9B}"/>
              </a:ext>
            </a:extLst>
          </p:cNvPr>
          <p:cNvSpPr txBox="1"/>
          <p:nvPr/>
        </p:nvSpPr>
        <p:spPr>
          <a:xfrm>
            <a:off x="5958965" y="4256838"/>
            <a:ext cx="4733540" cy="203132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nl-NL" u="sng" dirty="0"/>
              <a:t>Baliemedewerker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Beoordeelt de geregistreerde waarneming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Keurt de registratie goed of </a:t>
            </a:r>
            <a:r>
              <a:rPr lang="nl-NL" dirty="0" smtClean="0"/>
              <a:t>af.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Data wordt geëxporteerd naar </a:t>
            </a:r>
            <a:r>
              <a:rPr lang="nl-NL" dirty="0" err="1" smtClean="0"/>
              <a:t>Topdesk</a:t>
            </a:r>
            <a:r>
              <a:rPr lang="nl-NL" dirty="0" smtClean="0"/>
              <a:t>.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Bij goedkeuring handelt de baliemedewerker </a:t>
            </a:r>
            <a:br>
              <a:rPr lang="nl-NL" dirty="0"/>
            </a:br>
            <a:r>
              <a:rPr lang="nl-NL" dirty="0"/>
              <a:t>de zaak af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E1A9D71-5EBC-41CC-A921-F33F2A3F70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41" t="11664" r="5321" b="9815"/>
          <a:stretch/>
        </p:blipFill>
        <p:spPr>
          <a:xfrm>
            <a:off x="2702257" y="5370899"/>
            <a:ext cx="2729552" cy="1280531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FBAE7804-B08A-451E-8A44-5ACDB4FAA03F}"/>
              </a:ext>
            </a:extLst>
          </p:cNvPr>
          <p:cNvSpPr/>
          <p:nvPr/>
        </p:nvSpPr>
        <p:spPr>
          <a:xfrm>
            <a:off x="1304773" y="2225513"/>
            <a:ext cx="4733540" cy="20313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nl-NL" u="sng" dirty="0"/>
              <a:t>Baliemedewerker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Bij </a:t>
            </a:r>
            <a:r>
              <a:rPr lang="nl-NL" dirty="0"/>
              <a:t>afkeuring </a:t>
            </a:r>
            <a:r>
              <a:rPr lang="nl-NL" dirty="0" smtClean="0"/>
              <a:t>gaat de Waarneming terug naar Weginspecteur.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Weginspecteur kan Waarneming omzetten naar Schade of laten vervallen.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0551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A12CCCFC-8BD7-48FD-9884-10BA5832A1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-1" y="0"/>
            <a:ext cx="11913981" cy="671850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570DD43-39FF-493B-B706-118946E90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910" y="2627550"/>
            <a:ext cx="9064862" cy="1368808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BC34F8C-1A0E-45D8-9C30-29C879667BFA}"/>
              </a:ext>
            </a:extLst>
          </p:cNvPr>
          <p:cNvSpPr txBox="1"/>
          <p:nvPr/>
        </p:nvSpPr>
        <p:spPr>
          <a:xfrm>
            <a:off x="1515666" y="489298"/>
            <a:ext cx="9941120" cy="1754326"/>
          </a:xfrm>
          <a:prstGeom prst="rect">
            <a:avLst/>
          </a:prstGeom>
          <a:solidFill>
            <a:srgbClr val="BDD7EE"/>
          </a:solidFill>
        </p:spPr>
        <p:txBody>
          <a:bodyPr wrap="square" rtlCol="0">
            <a:spAutoFit/>
          </a:bodyPr>
          <a:lstStyle/>
          <a:p>
            <a:r>
              <a:rPr lang="nl-NL" dirty="0"/>
              <a:t>De </a:t>
            </a:r>
            <a:r>
              <a:rPr lang="nl-NL" dirty="0" smtClean="0"/>
              <a:t>Schadecoördinator </a:t>
            </a:r>
            <a:r>
              <a:rPr lang="nl-NL" dirty="0"/>
              <a:t>beoordeelt de registratie van de schademelding en keurt deze af of goed.</a:t>
            </a:r>
          </a:p>
          <a:p>
            <a:r>
              <a:rPr lang="nl-NL" dirty="0"/>
              <a:t>Bij afkeuren gaat de zaak terug naar de </a:t>
            </a:r>
            <a:r>
              <a:rPr lang="nl-NL" dirty="0" smtClean="0"/>
              <a:t>Weginspecteur</a:t>
            </a:r>
            <a:r>
              <a:rPr lang="nl-NL" dirty="0"/>
              <a:t>.</a:t>
            </a:r>
          </a:p>
          <a:p>
            <a:r>
              <a:rPr lang="nl-NL" dirty="0"/>
              <a:t>Er wordt in SAP automatisch een zaaknummer aangemaakt en vastgelegd in SVS.</a:t>
            </a:r>
          </a:p>
          <a:p>
            <a:r>
              <a:rPr lang="nl-NL" dirty="0"/>
              <a:t>Het proces-verbaal wordt automatisch gegenereerd en naar de aangemaakte SAP-zaak gestuurd.</a:t>
            </a:r>
          </a:p>
          <a:p>
            <a:r>
              <a:rPr lang="nl-NL" dirty="0"/>
              <a:t>De verrekening (genormeerd | niet genormeerd) wordt automatisch bepaald.</a:t>
            </a:r>
          </a:p>
          <a:p>
            <a:r>
              <a:rPr lang="nl-NL" dirty="0"/>
              <a:t>In SAP wordt automatisch een WBS-nummer aangemaakt en vastgelegd in SVS .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17A029B-1417-4D8B-8CD8-F34FB05835AD}"/>
              </a:ext>
            </a:extLst>
          </p:cNvPr>
          <p:cNvSpPr txBox="1"/>
          <p:nvPr/>
        </p:nvSpPr>
        <p:spPr>
          <a:xfrm>
            <a:off x="788434" y="4472350"/>
            <a:ext cx="11125546" cy="2031325"/>
          </a:xfrm>
          <a:prstGeom prst="rect">
            <a:avLst/>
          </a:prstGeom>
          <a:solidFill>
            <a:srgbClr val="BDD7EE"/>
          </a:solidFill>
        </p:spPr>
        <p:txBody>
          <a:bodyPr wrap="none" rtlCol="0">
            <a:spAutoFit/>
          </a:bodyPr>
          <a:lstStyle/>
          <a:p>
            <a:r>
              <a:rPr lang="nl-NL" dirty="0"/>
              <a:t>Het systeem start met de benodigde gegevens een verhaal zaak.</a:t>
            </a:r>
          </a:p>
          <a:p>
            <a:r>
              <a:rPr lang="nl-NL" dirty="0"/>
              <a:t>De </a:t>
            </a:r>
            <a:r>
              <a:rPr lang="nl-NL" dirty="0" smtClean="0"/>
              <a:t>Schadecoördinator </a:t>
            </a:r>
            <a:r>
              <a:rPr lang="nl-NL" dirty="0"/>
              <a:t>bepaalt welke beschadigde objecten wel en welke niet moeten worden hersteld.</a:t>
            </a:r>
            <a:br>
              <a:rPr lang="nl-NL" dirty="0"/>
            </a:br>
            <a:r>
              <a:rPr lang="nl-NL" dirty="0"/>
              <a:t>Eventueel kan hij advies daaromtrent vragen aan de </a:t>
            </a:r>
            <a:r>
              <a:rPr lang="nl-NL" dirty="0" smtClean="0"/>
              <a:t>Assetmanager</a:t>
            </a:r>
            <a:r>
              <a:rPr lang="nl-NL" dirty="0"/>
              <a:t>.</a:t>
            </a:r>
          </a:p>
          <a:p>
            <a:r>
              <a:rPr lang="nl-NL" dirty="0"/>
              <a:t>De </a:t>
            </a:r>
            <a:r>
              <a:rPr lang="nl-NL" dirty="0" smtClean="0"/>
              <a:t>Schadecoördinator </a:t>
            </a:r>
            <a:r>
              <a:rPr lang="nl-NL" dirty="0"/>
              <a:t>geeft aan welke </a:t>
            </a:r>
            <a:r>
              <a:rPr lang="nl-NL" dirty="0" smtClean="0"/>
              <a:t>Opdrachtnemer </a:t>
            </a:r>
            <a:r>
              <a:rPr lang="nl-NL" dirty="0"/>
              <a:t>de schade gaat herstellen en bepaalt welke opgeslagen foto’s. </a:t>
            </a:r>
            <a:br>
              <a:rPr lang="nl-NL" dirty="0"/>
            </a:br>
            <a:r>
              <a:rPr lang="nl-NL" dirty="0"/>
              <a:t>geschikt zijn om te worden gebruikt in de afhandeling van de herstel-opdracht.</a:t>
            </a:r>
          </a:p>
          <a:p>
            <a:r>
              <a:rPr lang="nl-NL" dirty="0"/>
              <a:t>Per contract wordt automatisch een ATB aangemaakt in SAP en vastgelegd in SVS.</a:t>
            </a:r>
          </a:p>
          <a:p>
            <a:r>
              <a:rPr lang="nl-NL" dirty="0"/>
              <a:t>Het systeem start per contract een herstel zaak.</a:t>
            </a:r>
          </a:p>
        </p:txBody>
      </p:sp>
    </p:spTree>
    <p:extLst>
      <p:ext uri="{BB962C8B-B14F-4D97-AF65-F5344CB8AC3E}">
        <p14:creationId xmlns:p14="http://schemas.microsoft.com/office/powerpoint/2010/main" val="27252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7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AC838E9F-3F09-4F70-9C3A-7BD3C5F118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-1" y="0"/>
            <a:ext cx="12161353" cy="68580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3A4A75F5-E3D8-4004-9C76-85000BD29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4049" y="2735385"/>
            <a:ext cx="9186862" cy="138723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C1A04C39-6653-4C83-8DD1-14394151D68D}"/>
              </a:ext>
            </a:extLst>
          </p:cNvPr>
          <p:cNvSpPr txBox="1"/>
          <p:nvPr/>
        </p:nvSpPr>
        <p:spPr>
          <a:xfrm>
            <a:off x="2102682" y="4343240"/>
            <a:ext cx="9006028" cy="1754326"/>
          </a:xfrm>
          <a:prstGeom prst="rect">
            <a:avLst/>
          </a:prstGeom>
          <a:solidFill>
            <a:srgbClr val="BDD7EE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Het systeem ‘parkeert’ de zaak totdat de laatste, aan de schaderegistratie gerelateerde</a:t>
            </a:r>
            <a:br>
              <a:rPr lang="nl-NL" dirty="0"/>
            </a:br>
            <a:r>
              <a:rPr lang="nl-NL" dirty="0"/>
              <a:t>herstel- en/of calamiteit-zaak is </a:t>
            </a:r>
            <a:r>
              <a:rPr lang="nl-NL" dirty="0" smtClean="0"/>
              <a:t>afgedaan.</a:t>
            </a:r>
            <a:endParaRPr lang="nl-NL" dirty="0"/>
          </a:p>
          <a:p>
            <a:r>
              <a:rPr lang="nl-NL" dirty="0"/>
              <a:t>De zaak komt weer in de werkbak van de schadecoördinator en hij geeft aan dat in SAP</a:t>
            </a:r>
            <a:br>
              <a:rPr lang="nl-NL" dirty="0"/>
            </a:br>
            <a:r>
              <a:rPr lang="nl-NL" dirty="0"/>
              <a:t>‘TAFS’ is vastgelegd.</a:t>
            </a:r>
          </a:p>
          <a:p>
            <a:r>
              <a:rPr lang="nl-NL" dirty="0"/>
              <a:t>Indien de schadezaak op ‘TAFS’ staat en de verhaalzaak is afgerond wordt de schaderegistratie door het systeem afgesloten.</a:t>
            </a:r>
          </a:p>
        </p:txBody>
      </p:sp>
    </p:spTree>
    <p:extLst>
      <p:ext uri="{BB962C8B-B14F-4D97-AF65-F5344CB8AC3E}">
        <p14:creationId xmlns:p14="http://schemas.microsoft.com/office/powerpoint/2010/main" val="196362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EE655B6-F78D-4115-8891-ABF13FF943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132767" y="245414"/>
            <a:ext cx="11829078" cy="6670624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4D68533D-7F11-4091-9494-97EF1ABCAF2D}"/>
              </a:ext>
            </a:extLst>
          </p:cNvPr>
          <p:cNvSpPr txBox="1"/>
          <p:nvPr/>
        </p:nvSpPr>
        <p:spPr>
          <a:xfrm>
            <a:off x="365760" y="3088284"/>
            <a:ext cx="6449568" cy="2862322"/>
          </a:xfrm>
          <a:prstGeom prst="rect">
            <a:avLst/>
          </a:prstGeom>
          <a:solidFill>
            <a:srgbClr val="E2F0D9"/>
          </a:solidFill>
        </p:spPr>
        <p:txBody>
          <a:bodyPr wrap="square" rtlCol="0">
            <a:spAutoFit/>
          </a:bodyPr>
          <a:lstStyle/>
          <a:p>
            <a:r>
              <a:rPr lang="nl-NL" dirty="0"/>
              <a:t>De </a:t>
            </a:r>
            <a:r>
              <a:rPr lang="nl-NL" dirty="0" smtClean="0"/>
              <a:t>Administratief Medewerker </a:t>
            </a:r>
            <a:r>
              <a:rPr lang="nl-NL" dirty="0"/>
              <a:t>PPO of CIV vraagt bij de </a:t>
            </a:r>
            <a:r>
              <a:rPr lang="nl-NL" dirty="0" smtClean="0"/>
              <a:t>Opdrachtnemer </a:t>
            </a:r>
            <a:r>
              <a:rPr lang="nl-NL" dirty="0"/>
              <a:t>een offerte op.</a:t>
            </a:r>
          </a:p>
          <a:p>
            <a:r>
              <a:rPr lang="nl-NL" dirty="0"/>
              <a:t>Er kan eventueel advies aan de </a:t>
            </a:r>
            <a:r>
              <a:rPr lang="nl-NL" dirty="0" smtClean="0"/>
              <a:t>Technisch Manager </a:t>
            </a:r>
            <a:r>
              <a:rPr lang="nl-NL" dirty="0"/>
              <a:t>worden gevraagd.</a:t>
            </a:r>
          </a:p>
          <a:p>
            <a:r>
              <a:rPr lang="nl-NL" dirty="0"/>
              <a:t>Door de </a:t>
            </a:r>
            <a:r>
              <a:rPr lang="nl-NL" dirty="0" smtClean="0"/>
              <a:t>Administratief Medewerker </a:t>
            </a:r>
            <a:r>
              <a:rPr lang="nl-NL" dirty="0"/>
              <a:t>wordt de ontvangen offerte in het systeem ge-upload en beoordeeld; eventueel vraagt hij/zij advies aan de </a:t>
            </a:r>
            <a:r>
              <a:rPr lang="nl-NL" dirty="0" smtClean="0"/>
              <a:t>Technisch Manager</a:t>
            </a:r>
            <a:r>
              <a:rPr lang="nl-NL" dirty="0"/>
              <a:t>.</a:t>
            </a:r>
          </a:p>
          <a:p>
            <a:r>
              <a:rPr lang="nl-NL" dirty="0"/>
              <a:t>Bij goedkeuring wordt de offerte voorgelegd aan de </a:t>
            </a:r>
            <a:r>
              <a:rPr lang="nl-NL" dirty="0" smtClean="0"/>
              <a:t>Contractmanager.</a:t>
            </a: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CA47492B-D6F1-4003-A2D0-807178B064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229" t="19755" r="28886" b="60355"/>
          <a:stretch/>
        </p:blipFill>
        <p:spPr>
          <a:xfrm>
            <a:off x="5718049" y="1572768"/>
            <a:ext cx="2925796" cy="1373992"/>
          </a:xfrm>
          <a:prstGeom prst="rect">
            <a:avLst/>
          </a:prstGeom>
        </p:spPr>
      </p:pic>
      <p:cxnSp>
        <p:nvCxnSpPr>
          <p:cNvPr id="33" name="Verbindingslijn: gebogen 32">
            <a:extLst>
              <a:ext uri="{FF2B5EF4-FFF2-40B4-BE49-F238E27FC236}">
                <a16:creationId xmlns:a16="http://schemas.microsoft.com/office/drawing/2014/main" id="{6EE1493D-045E-4AFD-8766-8C536C5DD491}"/>
              </a:ext>
            </a:extLst>
          </p:cNvPr>
          <p:cNvCxnSpPr/>
          <p:nvPr/>
        </p:nvCxnSpPr>
        <p:spPr>
          <a:xfrm flipV="1">
            <a:off x="3608832" y="2231136"/>
            <a:ext cx="2487168" cy="841248"/>
          </a:xfrm>
          <a:prstGeom prst="bentConnector3">
            <a:avLst>
              <a:gd name="adj1" fmla="val 294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kstvak 34">
            <a:extLst>
              <a:ext uri="{FF2B5EF4-FFF2-40B4-BE49-F238E27FC236}">
                <a16:creationId xmlns:a16="http://schemas.microsoft.com/office/drawing/2014/main" id="{C29846DD-7B99-496C-BEAB-0C70D3841F94}"/>
              </a:ext>
            </a:extLst>
          </p:cNvPr>
          <p:cNvSpPr txBox="1"/>
          <p:nvPr/>
        </p:nvSpPr>
        <p:spPr>
          <a:xfrm>
            <a:off x="2245989" y="209537"/>
            <a:ext cx="9580251" cy="1200329"/>
          </a:xfrm>
          <a:prstGeom prst="rect">
            <a:avLst/>
          </a:prstGeom>
          <a:solidFill>
            <a:srgbClr val="A9D18E"/>
          </a:solidFill>
        </p:spPr>
        <p:txBody>
          <a:bodyPr wrap="none" rtlCol="0">
            <a:spAutoFit/>
          </a:bodyPr>
          <a:lstStyle/>
          <a:p>
            <a:r>
              <a:rPr lang="nl-NL" dirty="0"/>
              <a:t>De </a:t>
            </a:r>
            <a:r>
              <a:rPr lang="nl-NL" dirty="0" smtClean="0"/>
              <a:t>Contractmanager </a:t>
            </a:r>
            <a:r>
              <a:rPr lang="nl-NL" dirty="0"/>
              <a:t>keurt de offerte goed of af.</a:t>
            </a:r>
          </a:p>
          <a:p>
            <a:r>
              <a:rPr lang="nl-NL" dirty="0"/>
              <a:t>Bij afkeuren gaat de zaak terug naar de </a:t>
            </a:r>
            <a:r>
              <a:rPr lang="nl-NL" dirty="0" smtClean="0"/>
              <a:t>Administratief Medewerker</a:t>
            </a:r>
            <a:r>
              <a:rPr lang="nl-NL" dirty="0"/>
              <a:t>.</a:t>
            </a:r>
          </a:p>
          <a:p>
            <a:r>
              <a:rPr lang="nl-NL" dirty="0"/>
              <a:t>Offertes vanaf € 15.000,-- legt hij volgens mandaatregeling voor.</a:t>
            </a:r>
          </a:p>
          <a:p>
            <a:r>
              <a:rPr lang="nl-NL" dirty="0"/>
              <a:t>Bij goedkeuring wordt automatisch in SAP de bestelling aangemaakt en de offerte in SAP opgeslagen.</a:t>
            </a:r>
          </a:p>
        </p:txBody>
      </p:sp>
      <p:cxnSp>
        <p:nvCxnSpPr>
          <p:cNvPr id="37" name="Rechte verbindingslijn met pijl 36">
            <a:extLst>
              <a:ext uri="{FF2B5EF4-FFF2-40B4-BE49-F238E27FC236}">
                <a16:creationId xmlns:a16="http://schemas.microsoft.com/office/drawing/2014/main" id="{DE6EC44B-3AD0-45F1-8E80-D9B18F6B8AEC}"/>
              </a:ext>
            </a:extLst>
          </p:cNvPr>
          <p:cNvCxnSpPr/>
          <p:nvPr/>
        </p:nvCxnSpPr>
        <p:spPr>
          <a:xfrm>
            <a:off x="7010400" y="1431244"/>
            <a:ext cx="0" cy="482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kstvak 37">
            <a:extLst>
              <a:ext uri="{FF2B5EF4-FFF2-40B4-BE49-F238E27FC236}">
                <a16:creationId xmlns:a16="http://schemas.microsoft.com/office/drawing/2014/main" id="{32164D3E-0D39-48EC-BA22-A2D648AE91FB}"/>
              </a:ext>
            </a:extLst>
          </p:cNvPr>
          <p:cNvSpPr txBox="1"/>
          <p:nvPr/>
        </p:nvSpPr>
        <p:spPr>
          <a:xfrm>
            <a:off x="7278624" y="3172576"/>
            <a:ext cx="4547616" cy="1477328"/>
          </a:xfrm>
          <a:prstGeom prst="rect">
            <a:avLst/>
          </a:prstGeom>
          <a:solidFill>
            <a:srgbClr val="E2F0D9"/>
          </a:solidFill>
        </p:spPr>
        <p:txBody>
          <a:bodyPr wrap="square" rtlCol="0">
            <a:spAutoFit/>
          </a:bodyPr>
          <a:lstStyle/>
          <a:p>
            <a:r>
              <a:rPr lang="nl-NL" dirty="0"/>
              <a:t>De </a:t>
            </a:r>
            <a:r>
              <a:rPr lang="nl-NL" dirty="0" smtClean="0"/>
              <a:t>Administratief Medewerker </a:t>
            </a:r>
            <a:r>
              <a:rPr lang="nl-NL" dirty="0"/>
              <a:t>plaatst</a:t>
            </a:r>
            <a:br>
              <a:rPr lang="nl-NL" dirty="0"/>
            </a:br>
            <a:r>
              <a:rPr lang="nl-NL" dirty="0"/>
              <a:t>de opdracht </a:t>
            </a:r>
            <a:r>
              <a:rPr lang="nl-NL" dirty="0" smtClean="0"/>
              <a:t>bij Opdrachtnemer en </a:t>
            </a:r>
            <a:r>
              <a:rPr lang="nl-NL" dirty="0"/>
              <a:t>legt vast </a:t>
            </a:r>
            <a:r>
              <a:rPr lang="nl-NL" dirty="0" smtClean="0"/>
              <a:t>wanneer prestatie </a:t>
            </a:r>
            <a:r>
              <a:rPr lang="nl-NL" dirty="0"/>
              <a:t>is verklaard.</a:t>
            </a:r>
          </a:p>
          <a:p>
            <a:r>
              <a:rPr lang="nl-NL" dirty="0"/>
              <a:t>De voortgang van de herstelzaak is</a:t>
            </a:r>
            <a:br>
              <a:rPr lang="nl-NL" dirty="0"/>
            </a:br>
            <a:r>
              <a:rPr lang="nl-NL" dirty="0"/>
              <a:t>zichtbaar in de </a:t>
            </a:r>
            <a:r>
              <a:rPr lang="nl-NL" dirty="0" smtClean="0"/>
              <a:t>verhaal-zaak.</a:t>
            </a:r>
            <a:endParaRPr lang="nl-NL" dirty="0"/>
          </a:p>
        </p:txBody>
      </p:sp>
      <p:cxnSp>
        <p:nvCxnSpPr>
          <p:cNvPr id="40" name="Rechte verbindingslijn met pijl 39">
            <a:extLst>
              <a:ext uri="{FF2B5EF4-FFF2-40B4-BE49-F238E27FC236}">
                <a16:creationId xmlns:a16="http://schemas.microsoft.com/office/drawing/2014/main" id="{8D1F03FC-B67E-4671-B0CA-E55CDFF97285}"/>
              </a:ext>
            </a:extLst>
          </p:cNvPr>
          <p:cNvCxnSpPr>
            <a:stCxn id="38" idx="0"/>
          </p:cNvCxnSpPr>
          <p:nvPr/>
        </p:nvCxnSpPr>
        <p:spPr>
          <a:xfrm flipH="1" flipV="1">
            <a:off x="8034528" y="2231136"/>
            <a:ext cx="1517904" cy="9414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22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/>
      <p:bldP spid="35" grpId="0" uiExpand="1" build="p" animBg="1"/>
      <p:bldP spid="38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3301BAA0-8BA3-4CCD-88B6-1A5D48A4F6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136478" y="68321"/>
            <a:ext cx="11832609" cy="667261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9EE655B6-F78D-4115-8891-ABF13FF943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46989" t="59950" r="30513" b="21841"/>
          <a:stretch/>
        </p:blipFill>
        <p:spPr>
          <a:xfrm>
            <a:off x="5691115" y="4107976"/>
            <a:ext cx="2661315" cy="121465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BCF12F8-FE4F-4E91-B8F0-8D8B391A4A71}"/>
              </a:ext>
            </a:extLst>
          </p:cNvPr>
          <p:cNvSpPr txBox="1"/>
          <p:nvPr/>
        </p:nvSpPr>
        <p:spPr>
          <a:xfrm>
            <a:off x="136478" y="1966779"/>
            <a:ext cx="5741158" cy="2308324"/>
          </a:xfrm>
          <a:prstGeom prst="rect">
            <a:avLst/>
          </a:prstGeom>
          <a:solidFill>
            <a:srgbClr val="FBE5D6"/>
          </a:solidFill>
        </p:spPr>
        <p:txBody>
          <a:bodyPr wrap="square" rtlCol="0">
            <a:spAutoFit/>
          </a:bodyPr>
          <a:lstStyle/>
          <a:p>
            <a:r>
              <a:rPr lang="nl-NL" dirty="0"/>
              <a:t>Bij </a:t>
            </a:r>
            <a:r>
              <a:rPr lang="nl-NL" dirty="0" smtClean="0"/>
              <a:t>niet-genormeerde </a:t>
            </a:r>
            <a:r>
              <a:rPr lang="nl-NL" dirty="0"/>
              <a:t>schade wordt de </a:t>
            </a:r>
            <a:r>
              <a:rPr lang="nl-NL" dirty="0" smtClean="0"/>
              <a:t>Verhaalzaak toegewezen aan </a:t>
            </a:r>
            <a:r>
              <a:rPr lang="nl-NL" dirty="0"/>
              <a:t>de werkbak van </a:t>
            </a:r>
            <a:r>
              <a:rPr lang="nl-NL" dirty="0" smtClean="0"/>
              <a:t>Juridisch Voorbereiders</a:t>
            </a:r>
            <a:r>
              <a:rPr lang="nl-NL" dirty="0"/>
              <a:t>.</a:t>
            </a:r>
          </a:p>
          <a:p>
            <a:r>
              <a:rPr lang="nl-NL" dirty="0"/>
              <a:t>De </a:t>
            </a:r>
            <a:r>
              <a:rPr lang="nl-NL" dirty="0" smtClean="0"/>
              <a:t>Juridisch </a:t>
            </a:r>
            <a:r>
              <a:rPr lang="nl-NL" dirty="0"/>
              <a:t>V</a:t>
            </a:r>
            <a:r>
              <a:rPr lang="nl-NL" dirty="0" smtClean="0"/>
              <a:t>oorbereider </a:t>
            </a:r>
            <a:r>
              <a:rPr lang="nl-NL" dirty="0"/>
              <a:t>pakt uit die werkbak een zaak op en zet hiermee de zaak op zijn naam.</a:t>
            </a:r>
          </a:p>
          <a:p>
            <a:r>
              <a:rPr lang="nl-NL" dirty="0"/>
              <a:t>Hij/zij selecteert de foto’s die benodigd zijn voor de aansprakelijkheidsstelling; de gegenereerde pdf met foto’s wordt met en druk op de knop naar SAP gekopieerd.</a:t>
            </a:r>
          </a:p>
          <a:p>
            <a:r>
              <a:rPr lang="nl-NL" dirty="0"/>
              <a:t>De zaak wordt overgedragen aan de </a:t>
            </a:r>
            <a:r>
              <a:rPr lang="nl-NL" dirty="0" smtClean="0"/>
              <a:t>Groepsmanager</a:t>
            </a:r>
            <a:r>
              <a:rPr lang="nl-NL" dirty="0"/>
              <a:t>.</a:t>
            </a:r>
          </a:p>
        </p:txBody>
      </p:sp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3FB445C6-0DC1-4B7D-801B-D2BD66A25574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3007057" y="4275103"/>
            <a:ext cx="2957014" cy="726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9">
            <a:extLst>
              <a:ext uri="{FF2B5EF4-FFF2-40B4-BE49-F238E27FC236}">
                <a16:creationId xmlns:a16="http://schemas.microsoft.com/office/drawing/2014/main" id="{D7627C77-5462-4221-92B9-245918A6E71E}"/>
              </a:ext>
            </a:extLst>
          </p:cNvPr>
          <p:cNvSpPr txBox="1"/>
          <p:nvPr/>
        </p:nvSpPr>
        <p:spPr>
          <a:xfrm>
            <a:off x="5261443" y="131235"/>
            <a:ext cx="6612598" cy="1754326"/>
          </a:xfrm>
          <a:prstGeom prst="rect">
            <a:avLst/>
          </a:prstGeom>
          <a:solidFill>
            <a:srgbClr val="F4B183"/>
          </a:solidFill>
        </p:spPr>
        <p:txBody>
          <a:bodyPr wrap="square" rtlCol="0">
            <a:spAutoFit/>
          </a:bodyPr>
          <a:lstStyle/>
          <a:p>
            <a:r>
              <a:rPr lang="nl-NL" dirty="0"/>
              <a:t>De </a:t>
            </a:r>
            <a:r>
              <a:rPr lang="nl-NL" dirty="0" smtClean="0"/>
              <a:t>Groepsmanager </a:t>
            </a:r>
            <a:r>
              <a:rPr lang="nl-NL" dirty="0"/>
              <a:t>wijst de zaak toe aan een </a:t>
            </a:r>
            <a:r>
              <a:rPr lang="nl-NL" dirty="0" smtClean="0"/>
              <a:t>Juridisch Medewerker.</a:t>
            </a:r>
            <a:endParaRPr lang="nl-NL" dirty="0"/>
          </a:p>
          <a:p>
            <a:r>
              <a:rPr lang="nl-NL" dirty="0"/>
              <a:t>Automatisch </a:t>
            </a:r>
            <a:r>
              <a:rPr lang="nl-NL" dirty="0" smtClean="0"/>
              <a:t>wordt in SAP (SBS):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Status 35 </a:t>
            </a:r>
            <a:r>
              <a:rPr lang="nl-NL" dirty="0" smtClean="0"/>
              <a:t>gezet;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De naam van de </a:t>
            </a:r>
            <a:r>
              <a:rPr lang="nl-NL" dirty="0" smtClean="0"/>
              <a:t>Juridisch Medewerker </a:t>
            </a:r>
            <a:r>
              <a:rPr lang="nl-NL" dirty="0"/>
              <a:t>in SAP </a:t>
            </a:r>
            <a:r>
              <a:rPr lang="nl-NL" dirty="0" smtClean="0"/>
              <a:t>gezet;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Het type verrekening overgenomen in </a:t>
            </a:r>
            <a:r>
              <a:rPr lang="nl-NL" dirty="0" smtClean="0"/>
              <a:t>SAP.</a:t>
            </a:r>
            <a:endParaRPr lang="nl-NL" dirty="0"/>
          </a:p>
          <a:p>
            <a:r>
              <a:rPr lang="nl-NL" dirty="0"/>
              <a:t>De zaak gaat naar de gekozen </a:t>
            </a:r>
            <a:r>
              <a:rPr lang="nl-NL" dirty="0" smtClean="0"/>
              <a:t>Juridisch Medewerker.</a:t>
            </a:r>
            <a:endParaRPr lang="nl-NL" dirty="0"/>
          </a:p>
        </p:txBody>
      </p: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6221582B-323C-4550-A2A6-E634B15FE78F}"/>
              </a:ext>
            </a:extLst>
          </p:cNvPr>
          <p:cNvCxnSpPr/>
          <p:nvPr/>
        </p:nvCxnSpPr>
        <p:spPr>
          <a:xfrm flipH="1">
            <a:off x="6960358" y="1828800"/>
            <a:ext cx="586854" cy="2647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>
            <a:extLst>
              <a:ext uri="{FF2B5EF4-FFF2-40B4-BE49-F238E27FC236}">
                <a16:creationId xmlns:a16="http://schemas.microsoft.com/office/drawing/2014/main" id="{2FA82AD8-E965-42FC-B4C2-41FBDA2B2762}"/>
              </a:ext>
            </a:extLst>
          </p:cNvPr>
          <p:cNvSpPr txBox="1"/>
          <p:nvPr/>
        </p:nvSpPr>
        <p:spPr>
          <a:xfrm>
            <a:off x="2627599" y="5431616"/>
            <a:ext cx="9056582" cy="1200329"/>
          </a:xfrm>
          <a:prstGeom prst="rect">
            <a:avLst/>
          </a:prstGeom>
          <a:solidFill>
            <a:srgbClr val="FBE5D6"/>
          </a:solidFill>
        </p:spPr>
        <p:txBody>
          <a:bodyPr wrap="none" rtlCol="0">
            <a:spAutoFit/>
          </a:bodyPr>
          <a:lstStyle/>
          <a:p>
            <a:r>
              <a:rPr lang="nl-NL" dirty="0"/>
              <a:t>De juridisch medewerker heeft inzicht in de voortgang van de herstel- en calamiteit-zaken.</a:t>
            </a:r>
          </a:p>
          <a:p>
            <a:r>
              <a:rPr lang="nl-NL" dirty="0"/>
              <a:t>Hij/Zij bevestigt het type verrekening; wordt de schade alsnog niet-genormeerd, wordt de zaak</a:t>
            </a:r>
            <a:br>
              <a:rPr lang="nl-NL" dirty="0"/>
            </a:br>
            <a:r>
              <a:rPr lang="nl-NL" dirty="0"/>
              <a:t>terug geleid naar de juridisch medewerker.</a:t>
            </a:r>
          </a:p>
          <a:p>
            <a:r>
              <a:rPr lang="nl-NL" dirty="0"/>
              <a:t>Geheel automatisch wordt de status van de zaak in SAP bijgehouden in de zaak.</a:t>
            </a:r>
          </a:p>
        </p:txBody>
      </p: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BEE8FA54-1816-4544-B64C-1691CDEECB69}"/>
              </a:ext>
            </a:extLst>
          </p:cNvPr>
          <p:cNvCxnSpPr>
            <a:stCxn id="14" idx="0"/>
          </p:cNvCxnSpPr>
          <p:nvPr/>
        </p:nvCxnSpPr>
        <p:spPr>
          <a:xfrm flipV="1">
            <a:off x="7155890" y="5035354"/>
            <a:ext cx="514152" cy="396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C1F79C6F-031D-4925-AFF9-5A14066AD1BC}"/>
              </a:ext>
            </a:extLst>
          </p:cNvPr>
          <p:cNvSpPr txBox="1"/>
          <p:nvPr/>
        </p:nvSpPr>
        <p:spPr>
          <a:xfrm>
            <a:off x="2506668" y="5403844"/>
            <a:ext cx="9399433" cy="1754326"/>
          </a:xfrm>
          <a:prstGeom prst="rect">
            <a:avLst/>
          </a:prstGeom>
          <a:solidFill>
            <a:srgbClr val="FBE5D6"/>
          </a:solidFill>
        </p:spPr>
        <p:txBody>
          <a:bodyPr wrap="none" rtlCol="0">
            <a:spAutoFit/>
          </a:bodyPr>
          <a:lstStyle/>
          <a:p>
            <a:r>
              <a:rPr lang="nl-NL" dirty="0" smtClean="0"/>
              <a:t>De Juridisch Medewerker </a:t>
            </a:r>
            <a:r>
              <a:rPr lang="nl-NL" dirty="0"/>
              <a:t>kan – totdat de zaak is afgedaan – kiezen om de zaak </a:t>
            </a:r>
            <a:r>
              <a:rPr lang="nl-NL" dirty="0" smtClean="0"/>
              <a:t>terug </a:t>
            </a:r>
            <a:r>
              <a:rPr lang="nl-NL" dirty="0"/>
              <a:t>te geven aan </a:t>
            </a:r>
            <a:br>
              <a:rPr lang="nl-NL" dirty="0"/>
            </a:br>
            <a:r>
              <a:rPr lang="nl-NL" dirty="0"/>
              <a:t>de </a:t>
            </a:r>
            <a:r>
              <a:rPr lang="nl-NL" dirty="0" err="1" smtClean="0"/>
              <a:t>GroepsManager</a:t>
            </a:r>
            <a:r>
              <a:rPr lang="nl-NL" dirty="0" smtClean="0"/>
              <a:t> </a:t>
            </a:r>
            <a:r>
              <a:rPr lang="nl-NL" dirty="0"/>
              <a:t>zodat de zaak aan een andere </a:t>
            </a:r>
            <a:r>
              <a:rPr lang="nl-NL" dirty="0" smtClean="0"/>
              <a:t>Juridisch Medewerker </a:t>
            </a:r>
            <a:r>
              <a:rPr lang="nl-NL" dirty="0"/>
              <a:t>kan worden toegewezen.</a:t>
            </a:r>
          </a:p>
          <a:p>
            <a:r>
              <a:rPr lang="nl-NL" dirty="0" smtClean="0"/>
              <a:t>In die periode kan hij ook aanvullende foto’s selecteren.</a:t>
            </a:r>
          </a:p>
          <a:p>
            <a:r>
              <a:rPr lang="nl-NL" dirty="0" smtClean="0"/>
              <a:t>Als </a:t>
            </a:r>
            <a:r>
              <a:rPr lang="nl-NL" dirty="0"/>
              <a:t>de status in SAP is gezet op ‘Afgemeld’ wordt de verhaalzaak automatisch afgesloten. </a:t>
            </a:r>
            <a:endParaRPr lang="nl-NL" dirty="0" smtClean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1827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0" grpId="0" uiExpand="1" build="p" animBg="1"/>
      <p:bldP spid="14" grpId="0" uiExpand="1" build="p" animBg="1"/>
      <p:bldP spid="17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40" y="256540"/>
            <a:ext cx="1170432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895600" y="5768204"/>
            <a:ext cx="64008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3">
            <a:extLst>
              <a:ext uri="{FF2B5EF4-FFF2-40B4-BE49-F238E27FC236}">
                <a16:creationId xmlns:a16="http://schemas.microsoft.com/office/drawing/2014/main" id="{90A37AE7-8B52-480D-BDF4-E782E082B14E}"/>
              </a:ext>
            </a:extLst>
          </p:cNvPr>
          <p:cNvSpPr txBox="1"/>
          <p:nvPr/>
        </p:nvSpPr>
        <p:spPr>
          <a:xfrm>
            <a:off x="1109980" y="4020816"/>
            <a:ext cx="9966960" cy="18168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8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Einde</a:t>
            </a:r>
            <a:r>
              <a:rPr lang="en-US" sz="5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8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presentatie</a:t>
            </a:r>
            <a:r>
              <a:rPr lang="en-US" sz="5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5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58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Schadevolgsysteem</a:t>
            </a:r>
            <a:endParaRPr lang="en-US" sz="58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2EACB73-32C3-49D3-BD62-76B6E5111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5" r="8301"/>
          <a:stretch/>
        </p:blipFill>
        <p:spPr>
          <a:xfrm>
            <a:off x="243840" y="256540"/>
            <a:ext cx="11704320" cy="37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695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ep 14">
            <a:extLst>
              <a:ext uri="{FF2B5EF4-FFF2-40B4-BE49-F238E27FC236}">
                <a16:creationId xmlns:a16="http://schemas.microsoft.com/office/drawing/2014/main" id="{C3BB4638-A822-4840-9C82-1F46A3BC0CD6}"/>
              </a:ext>
            </a:extLst>
          </p:cNvPr>
          <p:cNvGrpSpPr/>
          <p:nvPr/>
        </p:nvGrpSpPr>
        <p:grpSpPr>
          <a:xfrm>
            <a:off x="5986181" y="1444586"/>
            <a:ext cx="2643348" cy="1200839"/>
            <a:chOff x="4774326" y="1444586"/>
            <a:chExt cx="2643348" cy="1200839"/>
          </a:xfrm>
        </p:grpSpPr>
        <p:sp>
          <p:nvSpPr>
            <p:cNvPr id="7" name="Rechthoek: afgeronde diagonale hoeken 6">
              <a:extLst>
                <a:ext uri="{FF2B5EF4-FFF2-40B4-BE49-F238E27FC236}">
                  <a16:creationId xmlns:a16="http://schemas.microsoft.com/office/drawing/2014/main" id="{667F094D-2AA5-41F8-B3C9-8312DD4A91A9}"/>
                </a:ext>
              </a:extLst>
            </p:cNvPr>
            <p:cNvSpPr/>
            <p:nvPr/>
          </p:nvSpPr>
          <p:spPr>
            <a:xfrm>
              <a:off x="4774326" y="1444586"/>
              <a:ext cx="2643348" cy="1200839"/>
            </a:xfrm>
            <a:prstGeom prst="round2Diag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A1880F53-7D8C-4064-9AC8-869148B537A8}"/>
                </a:ext>
              </a:extLst>
            </p:cNvPr>
            <p:cNvSpPr/>
            <p:nvPr/>
          </p:nvSpPr>
          <p:spPr>
            <a:xfrm>
              <a:off x="5949109" y="1444586"/>
              <a:ext cx="495759" cy="120083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52" name="Groep 51">
            <a:extLst>
              <a:ext uri="{FF2B5EF4-FFF2-40B4-BE49-F238E27FC236}">
                <a16:creationId xmlns:a16="http://schemas.microsoft.com/office/drawing/2014/main" id="{2DFAF3F8-6808-4FC4-B184-B38A9CA3F7AB}"/>
              </a:ext>
            </a:extLst>
          </p:cNvPr>
          <p:cNvGrpSpPr/>
          <p:nvPr/>
        </p:nvGrpSpPr>
        <p:grpSpPr>
          <a:xfrm>
            <a:off x="2215672" y="203811"/>
            <a:ext cx="3379488" cy="3225190"/>
            <a:chOff x="2215672" y="203811"/>
            <a:chExt cx="3379488" cy="3225190"/>
          </a:xfrm>
        </p:grpSpPr>
        <p:grpSp>
          <p:nvGrpSpPr>
            <p:cNvPr id="49" name="Groep 48">
              <a:extLst>
                <a:ext uri="{FF2B5EF4-FFF2-40B4-BE49-F238E27FC236}">
                  <a16:creationId xmlns:a16="http://schemas.microsoft.com/office/drawing/2014/main" id="{A1E4B73F-1469-4857-B941-C213F61D1BDC}"/>
                </a:ext>
              </a:extLst>
            </p:cNvPr>
            <p:cNvGrpSpPr/>
            <p:nvPr/>
          </p:nvGrpSpPr>
          <p:grpSpPr>
            <a:xfrm>
              <a:off x="2215672" y="203811"/>
              <a:ext cx="3315013" cy="3225190"/>
              <a:chOff x="2215672" y="203811"/>
              <a:chExt cx="3315013" cy="3225190"/>
            </a:xfrm>
          </p:grpSpPr>
          <p:grpSp>
            <p:nvGrpSpPr>
              <p:cNvPr id="21" name="Groep 20">
                <a:extLst>
                  <a:ext uri="{FF2B5EF4-FFF2-40B4-BE49-F238E27FC236}">
                    <a16:creationId xmlns:a16="http://schemas.microsoft.com/office/drawing/2014/main" id="{8254B479-B468-4095-9C1E-72D58387B3AA}"/>
                  </a:ext>
                </a:extLst>
              </p:cNvPr>
              <p:cNvGrpSpPr/>
              <p:nvPr/>
            </p:nvGrpSpPr>
            <p:grpSpPr>
              <a:xfrm>
                <a:off x="2887337" y="203811"/>
                <a:ext cx="2643348" cy="1200839"/>
                <a:chOff x="1675482" y="243747"/>
                <a:chExt cx="2643348" cy="1200839"/>
              </a:xfrm>
            </p:grpSpPr>
            <p:sp>
              <p:nvSpPr>
                <p:cNvPr id="6" name="Rechthoek: afgeronde diagonale hoeken 5">
                  <a:extLst>
                    <a:ext uri="{FF2B5EF4-FFF2-40B4-BE49-F238E27FC236}">
                      <a16:creationId xmlns:a16="http://schemas.microsoft.com/office/drawing/2014/main" id="{9EC13947-E448-4328-86C7-710B3CA00BB0}"/>
                    </a:ext>
                  </a:extLst>
                </p:cNvPr>
                <p:cNvSpPr/>
                <p:nvPr/>
              </p:nvSpPr>
              <p:spPr>
                <a:xfrm>
                  <a:off x="1675482" y="243747"/>
                  <a:ext cx="2643348" cy="1200839"/>
                </a:xfrm>
                <a:prstGeom prst="round2Diag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dirty="0"/>
                </a:p>
              </p:txBody>
            </p:sp>
            <p:sp>
              <p:nvSpPr>
                <p:cNvPr id="20" name="Rechthoek 19">
                  <a:extLst>
                    <a:ext uri="{FF2B5EF4-FFF2-40B4-BE49-F238E27FC236}">
                      <a16:creationId xmlns:a16="http://schemas.microsoft.com/office/drawing/2014/main" id="{1D734EEE-65F1-4C04-BB65-F0154A549A52}"/>
                    </a:ext>
                  </a:extLst>
                </p:cNvPr>
                <p:cNvSpPr/>
                <p:nvPr/>
              </p:nvSpPr>
              <p:spPr>
                <a:xfrm>
                  <a:off x="2721166" y="243747"/>
                  <a:ext cx="528810" cy="1200839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cxnSp>
            <p:nvCxnSpPr>
              <p:cNvPr id="23" name="Rechte verbindingslijn met pijl 22">
                <a:extLst>
                  <a:ext uri="{FF2B5EF4-FFF2-40B4-BE49-F238E27FC236}">
                    <a16:creationId xmlns:a16="http://schemas.microsoft.com/office/drawing/2014/main" id="{A5235746-A7C9-4993-863F-80D3272D67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15672" y="844167"/>
                <a:ext cx="671665" cy="258483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kstvak 50">
              <a:extLst>
                <a:ext uri="{FF2B5EF4-FFF2-40B4-BE49-F238E27FC236}">
                  <a16:creationId xmlns:a16="http://schemas.microsoft.com/office/drawing/2014/main" id="{1F23C233-1756-43F2-ADC1-8CA0B640D253}"/>
                </a:ext>
              </a:extLst>
            </p:cNvPr>
            <p:cNvSpPr txBox="1"/>
            <p:nvPr/>
          </p:nvSpPr>
          <p:spPr>
            <a:xfrm>
              <a:off x="2822863" y="590379"/>
              <a:ext cx="2772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/>
                <a:t>Afhandelen calamiteit-inzet</a:t>
              </a:r>
            </a:p>
          </p:txBody>
        </p:sp>
      </p:grpSp>
      <p:grpSp>
        <p:nvGrpSpPr>
          <p:cNvPr id="60" name="Groep 59">
            <a:extLst>
              <a:ext uri="{FF2B5EF4-FFF2-40B4-BE49-F238E27FC236}">
                <a16:creationId xmlns:a16="http://schemas.microsoft.com/office/drawing/2014/main" id="{2565F99B-66A3-4FE3-99F2-3396F1014A1E}"/>
              </a:ext>
            </a:extLst>
          </p:cNvPr>
          <p:cNvGrpSpPr/>
          <p:nvPr/>
        </p:nvGrpSpPr>
        <p:grpSpPr>
          <a:xfrm>
            <a:off x="325739" y="243747"/>
            <a:ext cx="1862637" cy="6370505"/>
            <a:chOff x="325739" y="243747"/>
            <a:chExt cx="1862637" cy="6370505"/>
          </a:xfrm>
        </p:grpSpPr>
        <p:sp>
          <p:nvSpPr>
            <p:cNvPr id="10" name="Rechthoek: afgeronde diagonale hoeken 9">
              <a:extLst>
                <a:ext uri="{FF2B5EF4-FFF2-40B4-BE49-F238E27FC236}">
                  <a16:creationId xmlns:a16="http://schemas.microsoft.com/office/drawing/2014/main" id="{E0B22F48-A75F-4F21-9FFD-3F495D46CF4F}"/>
                </a:ext>
              </a:extLst>
            </p:cNvPr>
            <p:cNvSpPr/>
            <p:nvPr/>
          </p:nvSpPr>
          <p:spPr>
            <a:xfrm>
              <a:off x="325739" y="243747"/>
              <a:ext cx="1862637" cy="6370505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B1963D4E-C3D0-4C39-9D7B-8550B27A57A0}"/>
                </a:ext>
              </a:extLst>
            </p:cNvPr>
            <p:cNvSpPr txBox="1"/>
            <p:nvPr/>
          </p:nvSpPr>
          <p:spPr>
            <a:xfrm>
              <a:off x="415010" y="2528880"/>
              <a:ext cx="175981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>
                  <a:solidFill>
                    <a:schemeClr val="bg1"/>
                  </a:solidFill>
                </a:rPr>
                <a:t>Registreren van: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>
                  <a:solidFill>
                    <a:schemeClr val="bg1"/>
                  </a:solidFill>
                </a:rPr>
                <a:t>Calamiteit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>
                  <a:solidFill>
                    <a:schemeClr val="bg1"/>
                  </a:solidFill>
                </a:rPr>
                <a:t>Schade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l-NL" dirty="0">
                  <a:solidFill>
                    <a:schemeClr val="bg1"/>
                  </a:solidFill>
                </a:rPr>
                <a:t>Waarneming</a:t>
              </a:r>
            </a:p>
          </p:txBody>
        </p:sp>
      </p:grpSp>
      <p:grpSp>
        <p:nvGrpSpPr>
          <p:cNvPr id="75" name="Groep 74">
            <a:extLst>
              <a:ext uri="{FF2B5EF4-FFF2-40B4-BE49-F238E27FC236}">
                <a16:creationId xmlns:a16="http://schemas.microsoft.com/office/drawing/2014/main" id="{E5B4D4F9-14AC-42EF-BA33-52EC7B2E5D96}"/>
              </a:ext>
            </a:extLst>
          </p:cNvPr>
          <p:cNvGrpSpPr/>
          <p:nvPr/>
        </p:nvGrpSpPr>
        <p:grpSpPr>
          <a:xfrm>
            <a:off x="4836405" y="1536163"/>
            <a:ext cx="3578863" cy="1292417"/>
            <a:chOff x="4836405" y="1536163"/>
            <a:chExt cx="3578863" cy="1292417"/>
          </a:xfrm>
        </p:grpSpPr>
        <p:cxnSp>
          <p:nvCxnSpPr>
            <p:cNvPr id="41" name="Verbindingslijn: gebogen 40">
              <a:extLst>
                <a:ext uri="{FF2B5EF4-FFF2-40B4-BE49-F238E27FC236}">
                  <a16:creationId xmlns:a16="http://schemas.microsoft.com/office/drawing/2014/main" id="{60547710-9386-48E5-AD17-2802CED9B166}"/>
                </a:ext>
              </a:extLst>
            </p:cNvPr>
            <p:cNvCxnSpPr>
              <a:endCxn id="8" idx="2"/>
            </p:cNvCxnSpPr>
            <p:nvPr/>
          </p:nvCxnSpPr>
          <p:spPr>
            <a:xfrm flipV="1">
              <a:off x="4836405" y="2136583"/>
              <a:ext cx="935515" cy="69199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ep 61">
              <a:extLst>
                <a:ext uri="{FF2B5EF4-FFF2-40B4-BE49-F238E27FC236}">
                  <a16:creationId xmlns:a16="http://schemas.microsoft.com/office/drawing/2014/main" id="{6C41719D-176B-4DA3-996F-9743B5DEBD3C}"/>
                </a:ext>
              </a:extLst>
            </p:cNvPr>
            <p:cNvGrpSpPr/>
            <p:nvPr/>
          </p:nvGrpSpPr>
          <p:grpSpPr>
            <a:xfrm>
              <a:off x="5771920" y="1536163"/>
              <a:ext cx="2643348" cy="1200839"/>
              <a:chOff x="5771920" y="1536163"/>
              <a:chExt cx="2643348" cy="1200839"/>
            </a:xfrm>
          </p:grpSpPr>
          <p:grpSp>
            <p:nvGrpSpPr>
              <p:cNvPr id="16" name="Groep 15">
                <a:extLst>
                  <a:ext uri="{FF2B5EF4-FFF2-40B4-BE49-F238E27FC236}">
                    <a16:creationId xmlns:a16="http://schemas.microsoft.com/office/drawing/2014/main" id="{339052D6-D4B7-4CCE-BCE2-D3A622118200}"/>
                  </a:ext>
                </a:extLst>
              </p:cNvPr>
              <p:cNvGrpSpPr/>
              <p:nvPr/>
            </p:nvGrpSpPr>
            <p:grpSpPr>
              <a:xfrm>
                <a:off x="5771920" y="1536163"/>
                <a:ext cx="2643348" cy="1200839"/>
                <a:chOff x="4560065" y="1536163"/>
                <a:chExt cx="2643348" cy="1200839"/>
              </a:xfrm>
            </p:grpSpPr>
            <p:sp>
              <p:nvSpPr>
                <p:cNvPr id="8" name="Rechthoek: afgeronde diagonale hoeken 7">
                  <a:extLst>
                    <a:ext uri="{FF2B5EF4-FFF2-40B4-BE49-F238E27FC236}">
                      <a16:creationId xmlns:a16="http://schemas.microsoft.com/office/drawing/2014/main" id="{9C89DB29-5EB9-49DD-BEF7-4E2D3EC2E8F4}"/>
                    </a:ext>
                  </a:extLst>
                </p:cNvPr>
                <p:cNvSpPr/>
                <p:nvPr/>
              </p:nvSpPr>
              <p:spPr>
                <a:xfrm>
                  <a:off x="4560065" y="1536163"/>
                  <a:ext cx="2643348" cy="1200839"/>
                </a:xfrm>
                <a:prstGeom prst="round2Diag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" name="Rechthoek 11">
                  <a:extLst>
                    <a:ext uri="{FF2B5EF4-FFF2-40B4-BE49-F238E27FC236}">
                      <a16:creationId xmlns:a16="http://schemas.microsoft.com/office/drawing/2014/main" id="{B21FCCE1-3490-4A90-9FCD-54D24EF3FF76}"/>
                    </a:ext>
                  </a:extLst>
                </p:cNvPr>
                <p:cNvSpPr/>
                <p:nvPr/>
              </p:nvSpPr>
              <p:spPr>
                <a:xfrm>
                  <a:off x="5684704" y="1536163"/>
                  <a:ext cx="495759" cy="1200839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sp>
            <p:nvSpPr>
              <p:cNvPr id="61" name="Tekstvak 60">
                <a:extLst>
                  <a:ext uri="{FF2B5EF4-FFF2-40B4-BE49-F238E27FC236}">
                    <a16:creationId xmlns:a16="http://schemas.microsoft.com/office/drawing/2014/main" id="{AC2D542A-C189-435F-98E6-92B6C860C573}"/>
                  </a:ext>
                </a:extLst>
              </p:cNvPr>
              <p:cNvSpPr txBox="1"/>
              <p:nvPr/>
            </p:nvSpPr>
            <p:spPr>
              <a:xfrm>
                <a:off x="6134817" y="1793450"/>
                <a:ext cx="205229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Afhandelen </a:t>
                </a:r>
                <a:br>
                  <a:rPr lang="nl-NL" dirty="0"/>
                </a:br>
                <a:r>
                  <a:rPr lang="nl-NL" dirty="0"/>
                  <a:t>herstelopdracht(en)</a:t>
                </a:r>
              </a:p>
            </p:txBody>
          </p:sp>
        </p:grpSp>
      </p:grpSp>
      <p:grpSp>
        <p:nvGrpSpPr>
          <p:cNvPr id="77" name="Groep 76">
            <a:extLst>
              <a:ext uri="{FF2B5EF4-FFF2-40B4-BE49-F238E27FC236}">
                <a16:creationId xmlns:a16="http://schemas.microsoft.com/office/drawing/2014/main" id="{FB6AB8D9-EBFC-435A-8E7B-D8B30C8A91D8}"/>
              </a:ext>
            </a:extLst>
          </p:cNvPr>
          <p:cNvGrpSpPr/>
          <p:nvPr/>
        </p:nvGrpSpPr>
        <p:grpSpPr>
          <a:xfrm>
            <a:off x="4746236" y="3920235"/>
            <a:ext cx="3669032" cy="1383994"/>
            <a:chOff x="4746236" y="4029419"/>
            <a:chExt cx="3669032" cy="1383994"/>
          </a:xfrm>
        </p:grpSpPr>
        <p:cxnSp>
          <p:nvCxnSpPr>
            <p:cNvPr id="43" name="Verbindingslijn: gebogen 42">
              <a:extLst>
                <a:ext uri="{FF2B5EF4-FFF2-40B4-BE49-F238E27FC236}">
                  <a16:creationId xmlns:a16="http://schemas.microsoft.com/office/drawing/2014/main" id="{D4E036E0-46ED-4851-848C-00DFB1F87268}"/>
                </a:ext>
              </a:extLst>
            </p:cNvPr>
            <p:cNvCxnSpPr>
              <a:cxnSpLocks/>
            </p:cNvCxnSpPr>
            <p:nvPr/>
          </p:nvCxnSpPr>
          <p:spPr>
            <a:xfrm>
              <a:off x="4746236" y="4029419"/>
              <a:ext cx="1021946" cy="783575"/>
            </a:xfrm>
            <a:prstGeom prst="bentConnector3">
              <a:avLst>
                <a:gd name="adj1" fmla="val -3419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ep 63">
              <a:extLst>
                <a:ext uri="{FF2B5EF4-FFF2-40B4-BE49-F238E27FC236}">
                  <a16:creationId xmlns:a16="http://schemas.microsoft.com/office/drawing/2014/main" id="{9B0569AE-B328-4E00-AAEA-604A02181FBD}"/>
                </a:ext>
              </a:extLst>
            </p:cNvPr>
            <p:cNvGrpSpPr/>
            <p:nvPr/>
          </p:nvGrpSpPr>
          <p:grpSpPr>
            <a:xfrm>
              <a:off x="5771920" y="4212574"/>
              <a:ext cx="2643348" cy="1200839"/>
              <a:chOff x="5771920" y="4212574"/>
              <a:chExt cx="2643348" cy="1200839"/>
            </a:xfrm>
          </p:grpSpPr>
          <p:grpSp>
            <p:nvGrpSpPr>
              <p:cNvPr id="19" name="Groep 18">
                <a:extLst>
                  <a:ext uri="{FF2B5EF4-FFF2-40B4-BE49-F238E27FC236}">
                    <a16:creationId xmlns:a16="http://schemas.microsoft.com/office/drawing/2014/main" id="{09387823-DB16-4380-AA32-38215442B44A}"/>
                  </a:ext>
                </a:extLst>
              </p:cNvPr>
              <p:cNvGrpSpPr/>
              <p:nvPr/>
            </p:nvGrpSpPr>
            <p:grpSpPr>
              <a:xfrm>
                <a:off x="5771920" y="4212574"/>
                <a:ext cx="2643348" cy="1200839"/>
                <a:chOff x="4560065" y="4212574"/>
                <a:chExt cx="2643348" cy="1200839"/>
              </a:xfrm>
            </p:grpSpPr>
            <p:grpSp>
              <p:nvGrpSpPr>
                <p:cNvPr id="17" name="Groep 16">
                  <a:extLst>
                    <a:ext uri="{FF2B5EF4-FFF2-40B4-BE49-F238E27FC236}">
                      <a16:creationId xmlns:a16="http://schemas.microsoft.com/office/drawing/2014/main" id="{75FFF920-1B63-4043-A131-254A777C41C1}"/>
                    </a:ext>
                  </a:extLst>
                </p:cNvPr>
                <p:cNvGrpSpPr/>
                <p:nvPr/>
              </p:nvGrpSpPr>
              <p:grpSpPr>
                <a:xfrm>
                  <a:off x="4560065" y="4212574"/>
                  <a:ext cx="2643348" cy="1200839"/>
                  <a:chOff x="4560065" y="4212574"/>
                  <a:chExt cx="2643348" cy="1200839"/>
                </a:xfrm>
              </p:grpSpPr>
              <p:sp>
                <p:nvSpPr>
                  <p:cNvPr id="9" name="Rechthoek: afgeronde diagonale hoeken 8">
                    <a:extLst>
                      <a:ext uri="{FF2B5EF4-FFF2-40B4-BE49-F238E27FC236}">
                        <a16:creationId xmlns:a16="http://schemas.microsoft.com/office/drawing/2014/main" id="{C3CC8FC5-4151-4703-8FF8-FB63EC6F9A32}"/>
                      </a:ext>
                    </a:extLst>
                  </p:cNvPr>
                  <p:cNvSpPr/>
                  <p:nvPr/>
                </p:nvSpPr>
                <p:spPr>
                  <a:xfrm>
                    <a:off x="4560065" y="4212574"/>
                    <a:ext cx="2643348" cy="1200839"/>
                  </a:xfrm>
                  <a:prstGeom prst="round2Diag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3" name="Rechthoek 2">
                    <a:extLst>
                      <a:ext uri="{FF2B5EF4-FFF2-40B4-BE49-F238E27FC236}">
                        <a16:creationId xmlns:a16="http://schemas.microsoft.com/office/drawing/2014/main" id="{2A8DCC08-74C5-4872-A944-BB5A1E69961E}"/>
                      </a:ext>
                    </a:extLst>
                  </p:cNvPr>
                  <p:cNvSpPr/>
                  <p:nvPr/>
                </p:nvSpPr>
                <p:spPr>
                  <a:xfrm>
                    <a:off x="5574535" y="4212574"/>
                    <a:ext cx="521465" cy="1200839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</p:grpSp>
            <p:sp>
              <p:nvSpPr>
                <p:cNvPr id="18" name="Rechthoek 17">
                  <a:extLst>
                    <a:ext uri="{FF2B5EF4-FFF2-40B4-BE49-F238E27FC236}">
                      <a16:creationId xmlns:a16="http://schemas.microsoft.com/office/drawing/2014/main" id="{2CED9B61-513B-4445-B871-7C0876D4D94E}"/>
                    </a:ext>
                  </a:extLst>
                </p:cNvPr>
                <p:cNvSpPr/>
                <p:nvPr/>
              </p:nvSpPr>
              <p:spPr>
                <a:xfrm>
                  <a:off x="6096000" y="4212574"/>
                  <a:ext cx="1107413" cy="1200839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sp>
            <p:nvSpPr>
              <p:cNvPr id="63" name="Tekstvak 62">
                <a:extLst>
                  <a:ext uri="{FF2B5EF4-FFF2-40B4-BE49-F238E27FC236}">
                    <a16:creationId xmlns:a16="http://schemas.microsoft.com/office/drawing/2014/main" id="{6D1668E9-291E-4698-9FAD-E550127C1F19}"/>
                  </a:ext>
                </a:extLst>
              </p:cNvPr>
              <p:cNvSpPr txBox="1"/>
              <p:nvPr/>
            </p:nvSpPr>
            <p:spPr>
              <a:xfrm>
                <a:off x="6038994" y="4628327"/>
                <a:ext cx="20162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Afhandelen verhaal</a:t>
                </a:r>
              </a:p>
            </p:txBody>
          </p:sp>
        </p:grpSp>
      </p:grpSp>
      <p:grpSp>
        <p:nvGrpSpPr>
          <p:cNvPr id="78" name="Groep 77">
            <a:extLst>
              <a:ext uri="{FF2B5EF4-FFF2-40B4-BE49-F238E27FC236}">
                <a16:creationId xmlns:a16="http://schemas.microsoft.com/office/drawing/2014/main" id="{E27B79DF-17A9-4F64-AD72-064BBA98FE93}"/>
              </a:ext>
            </a:extLst>
          </p:cNvPr>
          <p:cNvGrpSpPr/>
          <p:nvPr/>
        </p:nvGrpSpPr>
        <p:grpSpPr>
          <a:xfrm>
            <a:off x="2188376" y="3429000"/>
            <a:ext cx="3342309" cy="3185252"/>
            <a:chOff x="2188376" y="3429000"/>
            <a:chExt cx="3342309" cy="3185252"/>
          </a:xfrm>
        </p:grpSpPr>
        <p:cxnSp>
          <p:nvCxnSpPr>
            <p:cNvPr id="27" name="Rechte verbindingslijn met pijl 26">
              <a:extLst>
                <a:ext uri="{FF2B5EF4-FFF2-40B4-BE49-F238E27FC236}">
                  <a16:creationId xmlns:a16="http://schemas.microsoft.com/office/drawing/2014/main" id="{72C696C3-2C43-49EC-B59A-E1D4BD49E746}"/>
                </a:ext>
              </a:extLst>
            </p:cNvPr>
            <p:cNvCxnSpPr>
              <a:cxnSpLocks/>
              <a:stCxn id="10" idx="0"/>
              <a:endCxn id="5" idx="2"/>
            </p:cNvCxnSpPr>
            <p:nvPr/>
          </p:nvCxnSpPr>
          <p:spPr>
            <a:xfrm>
              <a:off x="2188376" y="3429000"/>
              <a:ext cx="698961" cy="258483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Groep 65">
              <a:extLst>
                <a:ext uri="{FF2B5EF4-FFF2-40B4-BE49-F238E27FC236}">
                  <a16:creationId xmlns:a16="http://schemas.microsoft.com/office/drawing/2014/main" id="{369EEAB8-B5C0-4D17-9EBA-9D1A897B4575}"/>
                </a:ext>
              </a:extLst>
            </p:cNvPr>
            <p:cNvGrpSpPr/>
            <p:nvPr/>
          </p:nvGrpSpPr>
          <p:grpSpPr>
            <a:xfrm>
              <a:off x="2887337" y="5413413"/>
              <a:ext cx="2643348" cy="1200839"/>
              <a:chOff x="2887337" y="5413413"/>
              <a:chExt cx="2643348" cy="1200839"/>
            </a:xfrm>
          </p:grpSpPr>
          <p:sp>
            <p:nvSpPr>
              <p:cNvPr id="5" name="Rechthoek: afgeronde diagonale hoeken 4">
                <a:extLst>
                  <a:ext uri="{FF2B5EF4-FFF2-40B4-BE49-F238E27FC236}">
                    <a16:creationId xmlns:a16="http://schemas.microsoft.com/office/drawing/2014/main" id="{A45E0698-B0A1-4020-A0F9-53FEF942B3CB}"/>
                  </a:ext>
                </a:extLst>
              </p:cNvPr>
              <p:cNvSpPr/>
              <p:nvPr/>
            </p:nvSpPr>
            <p:spPr>
              <a:xfrm>
                <a:off x="2887337" y="5413413"/>
                <a:ext cx="2643348" cy="1200839"/>
              </a:xfrm>
              <a:prstGeom prst="round2Diag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65" name="Tekstvak 64">
                <a:extLst>
                  <a:ext uri="{FF2B5EF4-FFF2-40B4-BE49-F238E27FC236}">
                    <a16:creationId xmlns:a16="http://schemas.microsoft.com/office/drawing/2014/main" id="{6BF66E63-00D5-4791-BCBE-B6EDC40E45A0}"/>
                  </a:ext>
                </a:extLst>
              </p:cNvPr>
              <p:cNvSpPr txBox="1"/>
              <p:nvPr/>
            </p:nvSpPr>
            <p:spPr>
              <a:xfrm>
                <a:off x="2951411" y="5822414"/>
                <a:ext cx="24920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Afhandelen waarneming</a:t>
                </a:r>
              </a:p>
            </p:txBody>
          </p:sp>
        </p:grpSp>
      </p:grpSp>
      <p:grpSp>
        <p:nvGrpSpPr>
          <p:cNvPr id="74" name="Groep 73">
            <a:extLst>
              <a:ext uri="{FF2B5EF4-FFF2-40B4-BE49-F238E27FC236}">
                <a16:creationId xmlns:a16="http://schemas.microsoft.com/office/drawing/2014/main" id="{B90C110C-0590-4081-BB5A-F807410E55AE}"/>
              </a:ext>
            </a:extLst>
          </p:cNvPr>
          <p:cNvGrpSpPr/>
          <p:nvPr/>
        </p:nvGrpSpPr>
        <p:grpSpPr>
          <a:xfrm>
            <a:off x="2188376" y="2828580"/>
            <a:ext cx="9434420" cy="1200839"/>
            <a:chOff x="2188376" y="2828580"/>
            <a:chExt cx="9434420" cy="1200839"/>
          </a:xfrm>
        </p:grpSpPr>
        <p:cxnSp>
          <p:nvCxnSpPr>
            <p:cNvPr id="25" name="Rechte verbindingslijn met pijl 24">
              <a:extLst>
                <a:ext uri="{FF2B5EF4-FFF2-40B4-BE49-F238E27FC236}">
                  <a16:creationId xmlns:a16="http://schemas.microsoft.com/office/drawing/2014/main" id="{025CBFFE-F9BB-49D3-9B05-7551C5D3C2A3}"/>
                </a:ext>
              </a:extLst>
            </p:cNvPr>
            <p:cNvCxnSpPr>
              <a:cxnSpLocks/>
              <a:stCxn id="10" idx="0"/>
              <a:endCxn id="2" idx="2"/>
            </p:cNvCxnSpPr>
            <p:nvPr/>
          </p:nvCxnSpPr>
          <p:spPr>
            <a:xfrm>
              <a:off x="2188376" y="3429000"/>
              <a:ext cx="69896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ep 67">
              <a:extLst>
                <a:ext uri="{FF2B5EF4-FFF2-40B4-BE49-F238E27FC236}">
                  <a16:creationId xmlns:a16="http://schemas.microsoft.com/office/drawing/2014/main" id="{3DBA2FD3-0FF1-4F16-A86A-39F8553A4139}"/>
                </a:ext>
              </a:extLst>
            </p:cNvPr>
            <p:cNvGrpSpPr/>
            <p:nvPr/>
          </p:nvGrpSpPr>
          <p:grpSpPr>
            <a:xfrm>
              <a:off x="2887338" y="2828580"/>
              <a:ext cx="8735458" cy="1200839"/>
              <a:chOff x="2887338" y="2828580"/>
              <a:chExt cx="8735458" cy="1200839"/>
            </a:xfrm>
          </p:grpSpPr>
          <p:sp>
            <p:nvSpPr>
              <p:cNvPr id="2" name="Rechthoek: afgeronde diagonale hoeken 1">
                <a:extLst>
                  <a:ext uri="{FF2B5EF4-FFF2-40B4-BE49-F238E27FC236}">
                    <a16:creationId xmlns:a16="http://schemas.microsoft.com/office/drawing/2014/main" id="{81535305-4452-4CFB-8D68-B1D865A0F9C2}"/>
                  </a:ext>
                </a:extLst>
              </p:cNvPr>
              <p:cNvSpPr/>
              <p:nvPr/>
            </p:nvSpPr>
            <p:spPr>
              <a:xfrm>
                <a:off x="2887338" y="2828580"/>
                <a:ext cx="8735458" cy="1200839"/>
              </a:xfrm>
              <a:prstGeom prst="round2Diag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67" name="Tekstvak 66">
                <a:extLst>
                  <a:ext uri="{FF2B5EF4-FFF2-40B4-BE49-F238E27FC236}">
                    <a16:creationId xmlns:a16="http://schemas.microsoft.com/office/drawing/2014/main" id="{6D00CBB6-D7E7-48B0-A98E-61C886864F18}"/>
                  </a:ext>
                </a:extLst>
              </p:cNvPr>
              <p:cNvSpPr txBox="1"/>
              <p:nvPr/>
            </p:nvSpPr>
            <p:spPr>
              <a:xfrm>
                <a:off x="5986181" y="3244333"/>
                <a:ext cx="19800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dirty="0"/>
                  <a:t>Afhandelen schade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815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?mso-contentType ?>
<FormTemplates xmlns="http://schemas.microsoft.com/sharepoint/v3/contenttype/form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roject Document" ma:contentTypeID="0x0101006D56A7865C58A149A83C55730CE7EA1800F1416A786C0A874A8EB41175123DCD07" ma:contentTypeVersion="2" ma:contentTypeDescription="Een nieuw document maken." ma:contentTypeScope="" ma:versionID="074bead95f2b1e83324e878071db8e44">
  <xsd:schema xmlns:xsd="http://www.w3.org/2001/XMLSchema" xmlns:xs="http://www.w3.org/2001/XMLSchema" xmlns:p="http://schemas.microsoft.com/office/2006/metadata/properties" xmlns:ns1="http://schemas.microsoft.com/sharepoint/v3" xmlns:ns2="cb665cb2-4c1b-4338-95f1-4dd7cd771ce0" xmlns:ns3="3490091b-427d-439c-b828-3130da3d3d9d" targetNamespace="http://schemas.microsoft.com/office/2006/metadata/properties" ma:root="true" ma:fieldsID="62056ad1e4287bb08d4b6da8baee69f1" ns1:_="" ns2:_="" ns3:_="">
    <xsd:import namespace="http://schemas.microsoft.com/sharepoint/v3"/>
    <xsd:import namespace="cb665cb2-4c1b-4338-95f1-4dd7cd771ce0"/>
    <xsd:import namespace="3490091b-427d-439c-b828-3130da3d3d9d"/>
    <xsd:element name="properties">
      <xsd:complexType>
        <xsd:sequence>
          <xsd:element name="documentManagement">
            <xsd:complexType>
              <xsd:all>
                <xsd:element ref="ns2:Connect-DossierId" minOccurs="0"/>
                <xsd:element ref="ns2:Connect-Subtitel" minOccurs="0"/>
                <xsd:element ref="ns2:Connect-Toelichting" minOccurs="0"/>
                <xsd:element ref="ns2:Connect-Status"/>
                <xsd:element ref="ns2:Connect-Auteur" minOccurs="0"/>
                <xsd:element ref="ns2:Connect-AuteurExtern" minOccurs="0"/>
                <xsd:element ref="ns2:Connect-Ondertekenaar" minOccurs="0"/>
                <xsd:element ref="ns2:Connect-Archiefwaardig"/>
                <xsd:element ref="ns2:Connect-ManagerProjectbeheersing" minOccurs="0"/>
                <xsd:element ref="ns2:Connect-Contractmanager" minOccurs="0"/>
                <xsd:element ref="ns2:Connect-TechnischManager" minOccurs="0"/>
                <xsd:element ref="ns2:Connect-Omgevingsmanager" minOccurs="0"/>
                <xsd:element ref="ns2:e28f84c711554a75a94a2dfe3a3bea15" minOccurs="0"/>
                <xsd:element ref="ns2:ka142704ec404179bc6dc96ce8d3373c" minOccurs="0"/>
                <xsd:element ref="ns2:TaxCatchAll" minOccurs="0"/>
                <xsd:element ref="ns2:md4a5e6ab761404298864f0be17ffc0c" minOccurs="0"/>
                <xsd:element ref="ns2:TaxKeywordTaxHTField" minOccurs="0"/>
                <xsd:element ref="ns2:TaxCatchAllLabel" minOccurs="0"/>
                <xsd:element ref="ns2:j4385b9e35ef42c5bc2f4b49e945d3d0" minOccurs="0"/>
                <xsd:element ref="ns2:jbd8c863d0e84969b217bbeafdb75459" minOccurs="0"/>
                <xsd:element ref="ns2:d38b446f7b294aa48a544e5738eab49c" minOccurs="0"/>
                <xsd:element ref="ns1:URL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URL" ma:index="36" nillable="true" ma:displayName="URL" ma:hidden="true" ma:internalName="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665cb2-4c1b-4338-95f1-4dd7cd771ce0" elementFormDefault="qualified">
    <xsd:import namespace="http://schemas.microsoft.com/office/2006/documentManagement/types"/>
    <xsd:import namespace="http://schemas.microsoft.com/office/infopath/2007/PartnerControls"/>
    <xsd:element name="Connect-DossierId" ma:index="1" nillable="true" ma:displayName="Dossier Id" ma:internalName="Connect_x002d_DossierId" ma:readOnly="false">
      <xsd:simpleType>
        <xsd:restriction base="dms:Text">
          <xsd:maxLength value="255"/>
        </xsd:restriction>
      </xsd:simpleType>
    </xsd:element>
    <xsd:element name="Connect-Subtitel" ma:index="4" nillable="true" ma:displayName="Subtitel" ma:internalName="Connect_x002d_Subtitel" ma:readOnly="false">
      <xsd:simpleType>
        <xsd:restriction base="dms:Text">
          <xsd:maxLength value="255"/>
        </xsd:restriction>
      </xsd:simpleType>
    </xsd:element>
    <xsd:element name="Connect-Toelichting" ma:index="5" nillable="true" ma:displayName="Toelichting" ma:internalName="Connect_x002d_Toelichting" ma:readOnly="false">
      <xsd:simpleType>
        <xsd:restriction base="dms:Note"/>
      </xsd:simpleType>
    </xsd:element>
    <xsd:element name="Connect-Status" ma:index="7" ma:displayName="Status" ma:default="Concept" ma:format="Dropdown" ma:internalName="Connect_x002d_Status" ma:readOnly="false">
      <xsd:simpleType>
        <xsd:restriction base="dms:Choice">
          <xsd:enumeration value="Niet gestart"/>
          <xsd:enumeration value="Concept"/>
          <xsd:enumeration value="Herzien"/>
          <xsd:enumeration value="Gepland"/>
          <xsd:enumeration value="Gepubliceerd"/>
          <xsd:enumeration value="Definitief"/>
          <xsd:enumeration value="Verlopen"/>
        </xsd:restriction>
      </xsd:simpleType>
    </xsd:element>
    <xsd:element name="Connect-Auteur" ma:index="10" nillable="true" ma:displayName="Auteur" ma:list="UserInfo" ma:SharePointGroup="0" ma:internalName="Connect_x002d_Auteu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nect-AuteurExtern" ma:index="11" nillable="true" ma:displayName="Auteur Extern" ma:internalName="Connect_x002d_AuteurExtern" ma:readOnly="false">
      <xsd:simpleType>
        <xsd:restriction base="dms:Text">
          <xsd:maxLength value="255"/>
        </xsd:restriction>
      </xsd:simpleType>
    </xsd:element>
    <xsd:element name="Connect-Ondertekenaar" ma:index="12" nillable="true" ma:displayName="Ondertekenaar" ma:list="UserInfo" ma:SharePointGroup="0" ma:internalName="Connect_x002d_Ondertekenaa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nect-Archiefwaardig" ma:index="13" ma:displayName="Archiefwaardig" ma:default="Ja" ma:format="Dropdown" ma:internalName="Connect_x002d_Archiefwaardig" ma:readOnly="false">
      <xsd:simpleType>
        <xsd:restriction base="dms:Choice">
          <xsd:enumeration value="Ja"/>
          <xsd:enumeration value="Nee"/>
        </xsd:restriction>
      </xsd:simpleType>
    </xsd:element>
    <xsd:element name="Connect-ManagerProjectbeheersing" ma:index="14" nillable="true" ma:displayName="Manager Projectbeheersing" ma:list="UserInfo" ma:SharePointGroup="0" ma:internalName="Connect_x002d_ManagerProjectbeheersing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nect-Contractmanager" ma:index="15" nillable="true" ma:displayName="Contractmanager" ma:list="UserInfo" ma:SharePointGroup="0" ma:internalName="Connect_x002d_Contractmanag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nect-TechnischManager" ma:index="16" nillable="true" ma:displayName="Technisch Manager" ma:list="UserInfo" ma:SharePointGroup="0" ma:internalName="Connect_x002d_TechnischManag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nect-Omgevingsmanager" ma:index="17" nillable="true" ma:displayName="Omgevingsmanager" ma:list="UserInfo" ma:SharePointGroup="0" ma:internalName="Connect_x002d_Omgevingsmanag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28f84c711554a75a94a2dfe3a3bea15" ma:index="21" nillable="true" ma:taxonomy="true" ma:internalName="e28f84c711554a75a94a2dfe3a3bea15" ma:taxonomyFieldName="Connect_x002d_Activiteit" ma:displayName="Activiteit" ma:readOnly="false" ma:fieldId="{e28f84c7-1155-4a75-a94a-2dfe3a3bea15}" ma:sspId="ae033921-439f-46ba-b586-0b8c8775f769" ma:termSetId="5ff294b5-fca9-4a8b-85d9-95c35ac3f54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a142704ec404179bc6dc96ce8d3373c" ma:index="24" nillable="true" ma:taxonomy="true" ma:internalName="ka142704ec404179bc6dc96ce8d3373c" ma:taxonomyFieldName="Connect_x002d_Documenttype" ma:displayName="Documenttype" ma:readOnly="false" ma:fieldId="{4a142704-ec40-4179-bc6d-c96ce8d3373c}" ma:sspId="ae033921-439f-46ba-b586-0b8c8775f769" ma:termSetId="b32830c9-2f01-41a4-9584-76856be5044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7" nillable="true" ma:displayName="Taxonomy Catch All Column" ma:hidden="true" ma:list="{04e55fd0-cf0b-4090-b91f-ffa43671cbcc}" ma:internalName="TaxCatchAll" ma:readOnly="false" ma:showField="CatchAllData" ma:web="3490091b-427d-439c-b828-3130da3d3d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d4a5e6ab761404298864f0be17ffc0c" ma:index="28" nillable="true" ma:taxonomy="true" ma:internalName="md4a5e6ab761404298864f0be17ffc0c" ma:taxonomyFieldName="Connect_x002d_Organisatieonderdeel" ma:displayName="Organisatieonderdeel" ma:readOnly="false" ma:fieldId="{6d4a5e6a-b761-4042-9886-4f0be17ffc0c}" ma:sspId="ae033921-439f-46ba-b586-0b8c8775f769" ma:termSetId="c2b43861-9788-46fe-987a-73aa67229d9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9" nillable="true" ma:taxonomy="true" ma:internalName="TaxKeywordTaxHTField" ma:taxonomyFieldName="TaxKeyword" ma:displayName="Ondernemingstrefwoorden" ma:readOnly="false" ma:fieldId="{23f27201-bee3-471e-b2e7-b64fd8b7ca38}" ma:taxonomyMulti="true" ma:sspId="ae033921-439f-46ba-b586-0b8c8775f769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32" nillable="true" ma:displayName="Taxonomy Catch All Column1" ma:hidden="true" ma:list="{04e55fd0-cf0b-4090-b91f-ffa43671cbcc}" ma:internalName="TaxCatchAllLabel" ma:readOnly="true" ma:showField="CatchAllDataLabel" ma:web="3490091b-427d-439c-b828-3130da3d3d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4385b9e35ef42c5bc2f4b49e945d3d0" ma:index="33" nillable="true" ma:taxonomy="true" ma:internalName="j4385b9e35ef42c5bc2f4b49e945d3d0" ma:taxonomyFieldName="Connect_x002d_SEfase" ma:displayName="SE-fase" ma:readOnly="false" ma:fieldId="{34385b9e-35ef-42c5-bc2f-4b49e945d3d0}" ma:sspId="ae033921-439f-46ba-b586-0b8c8775f769" ma:termSetId="f716fce9-825f-4685-8b2f-3ec3c4f171e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bd8c863d0e84969b217bbeafdb75459" ma:index="34" nillable="true" ma:taxonomy="true" ma:internalName="jbd8c863d0e84969b217bbeafdb75459" ma:taxonomyFieldName="Connect_x002d_Vertrouwelijkheid" ma:displayName="Vertrouwelijkheid" ma:readOnly="false" ma:default="3;#RWS Bedrijfsvertrouwelijk/geen|1523f3d8-a3f5-4033-a4d4-a04bf7d6d8cc" ma:fieldId="{3bd8c863-d0e8-4969-b217-bbeafdb75459}" ma:sspId="ae033921-439f-46ba-b586-0b8c8775f769" ma:termSetId="91227f9e-dc3b-4a5d-b701-63dd232956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38b446f7b294aa48a544e5738eab49c" ma:index="35" nillable="true" ma:taxonomy="true" ma:internalName="d38b446f7b294aa48a544e5738eab49c" ma:taxonomyFieldName="Connect_x002d_IPMrol" ma:displayName="IPM-rol" ma:readOnly="false" ma:fieldId="{d38b446f-7b29-4aa4-8a54-4e5738eab49c}" ma:sspId="ae033921-439f-46ba-b586-0b8c8775f769" ma:termSetId="24bd5b06-8015-4365-ba06-edb9d679cf54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0091b-427d-439c-b828-3130da3d3d9d" elementFormDefault="qualified">
    <xsd:import namespace="http://schemas.microsoft.com/office/2006/documentManagement/types"/>
    <xsd:import namespace="http://schemas.microsoft.com/office/infopath/2007/PartnerControls"/>
    <xsd:element name="_dlc_DocId" ma:index="37" nillable="true" ma:displayName="Waarde van de document-id" ma:description="De waarde van de document-id die aan dit item is toegewezen." ma:internalName="_dlc_DocId" ma:readOnly="true">
      <xsd:simpleType>
        <xsd:restriction base="dms:Text"/>
      </xsd:simpleType>
    </xsd:element>
    <xsd:element name="_dlc_DocIdUrl" ma:index="38" nillable="true" ma:displayName="Document-id" ma:description="Permanente koppeling naar dit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9" nillable="true" ma:displayName="Id blijven behouden" ma:description="Id behouden tijdens toevoegen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Inhoudstype"/>
        <xsd:element ref="dc:title" minOccurs="0" maxOccurs="1" ma:index="3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Schadeproces 2023</TermName>
          <TermId xmlns="http://schemas.microsoft.com/office/infopath/2007/PartnerControls">f0d86083-9132-40df-8fd6-cce49f191596</TermId>
        </TermInfo>
      </Terms>
    </TaxKeywordTaxHTField>
    <TaxCatchAll xmlns="cb665cb2-4c1b-4338-95f1-4dd7cd771ce0">
      <Value>866</Value>
      <Value>100</Value>
      <Value>11</Value>
      <Value>8</Value>
      <Value>7</Value>
      <Value>6</Value>
      <Value>5</Value>
      <Value>3</Value>
      <Value>275</Value>
    </TaxCatchAll>
    <_dlc_DocId xmlns="3490091b-427d-439c-b828-3130da3d3d9d">RWS00129-5-10699</_dlc_DocId>
    <_dlc_DocIdUrl xmlns="3490091b-427d-439c-b828-3130da3d3d9d">
      <Url>https://connect.sp02.rws.nl/sites/con0000495/_layouts/15/DocIdRedir.aspx?ID=RWS00129-5-10699</Url>
      <Description>RWS00129-5-10699</Description>
    </_dlc_DocIdUrl>
    <Connect-Status xmlns="cb665cb2-4c1b-4338-95f1-4dd7cd771ce0">Concept</Connect-Status>
    <j4385b9e35ef42c5bc2f4b49e945d3d0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Leeg</TermName>
          <TermId xmlns="http://schemas.microsoft.com/office/infopath/2007/PartnerControls">a317a223-2af7-413e-9184-f5120578edb7</TermId>
        </TermInfo>
      </Terms>
    </j4385b9e35ef42c5bc2f4b49e945d3d0>
    <Connect-Toelichting xmlns="cb665cb2-4c1b-4338-95f1-4dd7cd771ce0" xsi:nil="true"/>
    <Connect-Ondertekenaar xmlns="cb665cb2-4c1b-4338-95f1-4dd7cd771ce0">
      <UserInfo>
        <DisplayName/>
        <AccountId xsi:nil="true"/>
        <AccountType/>
      </UserInfo>
    </Connect-Ondertekenaar>
    <Connect-Contractmanager xmlns="cb665cb2-4c1b-4338-95f1-4dd7cd771ce0">
      <UserInfo>
        <DisplayName/>
        <AccountId xsi:nil="true"/>
        <AccountType/>
      </UserInfo>
    </Connect-Contractmanager>
    <Connect-Subtitel xmlns="cb665cb2-4c1b-4338-95f1-4dd7cd771ce0" xsi:nil="true"/>
    <e28f84c711554a75a94a2dfe3a3bea15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Uitbesteden ingenieursdiensten realisatie</TermName>
          <TermId xmlns="http://schemas.microsoft.com/office/infopath/2007/PartnerControls">954bda42-d7e0-428f-9abe-cbe5d9aac565</TermId>
        </TermInfo>
      </Terms>
    </e28f84c711554a75a94a2dfe3a3bea15>
    <jbd8c863d0e84969b217bbeafdb75459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RWS Bedrijfsvertrouwelijk/geen</TermName>
          <TermId xmlns="http://schemas.microsoft.com/office/infopath/2007/PartnerControls">1523f3d8-a3f5-4033-a4d4-a04bf7d6d8cc</TermId>
        </TermInfo>
      </Terms>
    </jbd8c863d0e84969b217bbeafdb75459>
    <Connect-AuteurExtern xmlns="cb665cb2-4c1b-4338-95f1-4dd7cd771ce0" xsi:nil="true"/>
    <Connect-TechnischManager xmlns="cb665cb2-4c1b-4338-95f1-4dd7cd771ce0">
      <UserInfo>
        <DisplayName/>
        <AccountId xsi:nil="true"/>
        <AccountType/>
      </UserInfo>
    </Connect-TechnischManager>
    <md4a5e6ab761404298864f0be17ffc0c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Leeg</TermName>
          <TermId xmlns="http://schemas.microsoft.com/office/infopath/2007/PartnerControls">b042d779-67a1-4507-bb2d-b8d3e7d21720</TermId>
        </TermInfo>
      </Terms>
    </md4a5e6ab761404298864f0be17ffc0c>
    <d38b446f7b294aa48a544e5738eab49c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Leeg</TermName>
          <TermId xmlns="http://schemas.microsoft.com/office/infopath/2007/PartnerControls">9b3efbe6-c9de-4535-bb42-8f0c93fb04fc</TermId>
        </TermInfo>
      </Terms>
    </d38b446f7b294aa48a544e5738eab49c>
    <ka142704ec404179bc6dc96ce8d3373c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Specificatie</TermName>
          <TermId xmlns="http://schemas.microsoft.com/office/infopath/2007/PartnerControls">02acbdad-7a69-43a6-8c1f-c714cfd76a86</TermId>
        </TermInfo>
      </Terms>
    </ka142704ec404179bc6dc96ce8d3373c>
    <URL xmlns="http://schemas.microsoft.com/sharepoint/v3">
      <Url xsi:nil="true"/>
      <Description xsi:nil="true"/>
    </URL>
    <Connect-DossierId xmlns="cb665cb2-4c1b-4338-95f1-4dd7cd771ce0" xsi:nil="true"/>
    <Connect-Archiefwaardig xmlns="cb665cb2-4c1b-4338-95f1-4dd7cd771ce0">Ja</Connect-Archiefwaardig>
    <Connect-ManagerProjectbeheersing xmlns="cb665cb2-4c1b-4338-95f1-4dd7cd771ce0">
      <UserInfo>
        <DisplayName/>
        <AccountId xsi:nil="true"/>
        <AccountType/>
      </UserInfo>
    </Connect-ManagerProjectbeheersing>
    <Connect-Omgevingsmanager xmlns="cb665cb2-4c1b-4338-95f1-4dd7cd771ce0">
      <UserInfo>
        <DisplayName/>
        <AccountId xsi:nil="true"/>
        <AccountType/>
      </UserInfo>
    </Connect-Omgevingsmanager>
    <Connect-Auteur xmlns="cb665cb2-4c1b-4338-95f1-4dd7cd771ce0">
      <UserInfo>
        <DisplayName/>
        <AccountId xsi:nil="true"/>
        <AccountType/>
      </UserInfo>
    </Connect-Auteur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6.xml><?xml version="1.0" encoding="utf-8"?>
<?mso-contentType ?>
<SharedContentType xmlns="Microsoft.SharePoint.Taxonomy.ContentTypeSync" SourceId="ae033921-439f-46ba-b586-0b8c8775f769" ContentTypeId="0x0101006D56A7865C58A149A83C55730CE7EA18" PreviousValue="false"/>
</file>

<file path=customXml/itemProps1.xml><?xml version="1.0" encoding="utf-8"?>
<ds:datastoreItem xmlns:ds="http://schemas.openxmlformats.org/officeDocument/2006/customXml" ds:itemID="{65487FF1-7CA2-4E7A-BAFB-D9AF1CA88366}"/>
</file>

<file path=customXml/itemProps2.xml><?xml version="1.0" encoding="utf-8"?>
<ds:datastoreItem xmlns:ds="http://schemas.openxmlformats.org/officeDocument/2006/customXml" ds:itemID="{A77A99EF-D1F1-433E-A3D7-F0FFB7231626}"/>
</file>

<file path=customXml/itemProps3.xml><?xml version="1.0" encoding="utf-8"?>
<ds:datastoreItem xmlns:ds="http://schemas.openxmlformats.org/officeDocument/2006/customXml" ds:itemID="{6D59A599-083D-44D8-8B16-E4AAAE84EDBD}"/>
</file>

<file path=customXml/itemProps4.xml><?xml version="1.0" encoding="utf-8"?>
<ds:datastoreItem xmlns:ds="http://schemas.openxmlformats.org/officeDocument/2006/customXml" ds:itemID="{E426EC07-D23D-45F6-AEC8-9CB1CC519302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D6D5B87A-3D64-4FFA-9EFE-58CB054A3E53}"/>
</file>

<file path=customXml/itemProps6.xml><?xml version="1.0" encoding="utf-8"?>
<ds:datastoreItem xmlns:ds="http://schemas.openxmlformats.org/officeDocument/2006/customXml" ds:itemID="{C416B6C9-CE5A-4008-A71A-A1F44C822E15}"/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618</TotalTime>
  <Words>1038</Words>
  <Application>Microsoft Office PowerPoint</Application>
  <PresentationFormat>Breedbeeld</PresentationFormat>
  <Paragraphs>116</Paragraphs>
  <Slides>11</Slides>
  <Notes>5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Klundert, F.J. van de (Ferdi)</dc:creator>
  <cp:keywords>Schadeproces 2023</cp:keywords>
  <cp:lastModifiedBy>Boer, Rene de (PPO)</cp:lastModifiedBy>
  <cp:revision>46</cp:revision>
  <dcterms:created xsi:type="dcterms:W3CDTF">2020-11-19T08:23:06Z</dcterms:created>
  <dcterms:modified xsi:type="dcterms:W3CDTF">2022-03-29T07:31:58Z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0x0101006D56A7865C58A149A83C55730CE7EA1800F1416A786C0A874A8EB41175123DCD07</vt:lpwstr>
  </property>
  <property fmtid="{D5CDD505-2E9C-101B-9397-08002B2CF9AE}" pid="3" name="TaxKeyword">
    <vt:lpwstr>866;#Schadeproces 2023|f0d86083-9132-40df-8fd6-cce49f191596</vt:lpwstr>
  </property>
  <property fmtid="{D5CDD505-2E9C-101B-9397-08002B2CF9AE}" pid="4" name="Connect-Documenttype">
    <vt:lpwstr>100;#Specificatie|02acbdad-7a69-43a6-8c1f-c714cfd76a86</vt:lpwstr>
  </property>
  <property fmtid="{D5CDD505-2E9C-101B-9397-08002B2CF9AE}" pid="5" name="Connect-Proces">
    <vt:lpwstr>5;#Aanleg|74adf856-b63e-4236-a146-e36d782a6ba5</vt:lpwstr>
  </property>
  <property fmtid="{D5CDD505-2E9C-101B-9397-08002B2CF9AE}" pid="6" name="Connect-SEfase">
    <vt:lpwstr>7;#Leeg|a317a223-2af7-413e-9184-f5120578edb7</vt:lpwstr>
  </property>
  <property fmtid="{D5CDD505-2E9C-101B-9397-08002B2CF9AE}" pid="7" name="Connect-IPMrol">
    <vt:lpwstr>8;#Leeg|9b3efbe6-c9de-4535-bb42-8f0c93fb04fc</vt:lpwstr>
  </property>
  <property fmtid="{D5CDD505-2E9C-101B-9397-08002B2CF9AE}" pid="8" name="Connect-Projectnaam">
    <vt:lpwstr>3;#Cluster onderhoud droog Zuid-Nederland - Cluster|8bf2b5b9-86e5-40c6-97b7-4424fd77edfc</vt:lpwstr>
  </property>
  <property fmtid="{D5CDD505-2E9C-101B-9397-08002B2CF9AE}" pid="9" name="Connect-Activiteit">
    <vt:lpwstr>275;#Uitbesteden ingenieursdiensten realisatie|954bda42-d7e0-428f-9abe-cbe5d9aac565</vt:lpwstr>
  </property>
  <property fmtid="{D5CDD505-2E9C-101B-9397-08002B2CF9AE}" pid="10" name="Connect-Projectnummer">
    <vt:lpwstr>4;#S.003838|5b8637a8-54b2-4ad4-aee6-65ceecb311ce</vt:lpwstr>
  </property>
  <property fmtid="{D5CDD505-2E9C-101B-9397-08002B2CF9AE}" pid="11" name="Connect-Organisatieonderdeel">
    <vt:lpwstr>5;#Leeg|b042d779-67a1-4507-bb2d-b8d3e7d21720</vt:lpwstr>
  </property>
  <property fmtid="{D5CDD505-2E9C-101B-9397-08002B2CF9AE}" pid="12" name="Connect-Deelproces">
    <vt:lpwstr>15;#Projectmanagement|a237a121-6e46-4f60-9732-ab9a0258ebb6</vt:lpwstr>
  </property>
  <property fmtid="{D5CDD505-2E9C-101B-9397-08002B2CF9AE}" pid="13" name="Connect-Vertrouwelijkheid">
    <vt:lpwstr>3;#RWS Bedrijfsvertrouwelijk/geen|1523f3d8-a3f5-4033-a4d4-a04bf7d6d8cc</vt:lpwstr>
  </property>
  <property fmtid="{D5CDD505-2E9C-101B-9397-08002B2CF9AE}" pid="14" name="_dlc_DocIdItemGuid">
    <vt:lpwstr>122b8f31-c3cb-42b0-b7f5-7f9af6d4b2c6</vt:lpwstr>
  </property>
  <property fmtid="{D5CDD505-2E9C-101B-9397-08002B2CF9AE}" pid="15" name="Connect-Afzender">
    <vt:lpwstr/>
  </property>
  <property fmtid="{D5CDD505-2E9C-101B-9397-08002B2CF9AE}" pid="16" name="Connect-Geadresseerde">
    <vt:lpwstr/>
  </property>
  <property fmtid="{D5CDD505-2E9C-101B-9397-08002B2CF9AE}" pid="17" name="Connect-Postcode">
    <vt:lpwstr/>
  </property>
  <property fmtid="{D5CDD505-2E9C-101B-9397-08002B2CF9AE}" pid="18" name="Connect-Adres">
    <vt:lpwstr/>
  </property>
  <property fmtid="{D5CDD505-2E9C-101B-9397-08002B2CF9AE}" pid="19" name="Connect-Organisatie">
    <vt:lpwstr>11;#Leeg|3c10af35-abbd-4a20-9fae-ae664f1cc9bc</vt:lpwstr>
  </property>
  <property fmtid="{D5CDD505-2E9C-101B-9397-08002B2CF9AE}" pid="20" name="mf6f48d2ac1943c283ed42563d4d533a">
    <vt:lpwstr>Leeg|3c10af35-abbd-4a20-9fae-ae664f1cc9bc</vt:lpwstr>
  </property>
  <property fmtid="{D5CDD505-2E9C-101B-9397-08002B2CF9AE}" pid="21" name="Connect-Woonplaats">
    <vt:lpwstr/>
  </property>
  <property fmtid="{D5CDD505-2E9C-101B-9397-08002B2CF9AE}" pid="22" name="Connect-Kenmerk">
    <vt:lpwstr/>
  </property>
  <property fmtid="{D5CDD505-2E9C-101B-9397-08002B2CF9AE}" pid="23" name="Connect-Classificatiecode">
    <vt:lpwstr>6;#Leeg|3e64bc5a-cfd1-4b37-8b0e-02b7567d3256</vt:lpwstr>
  </property>
  <property fmtid="{D5CDD505-2E9C-101B-9397-08002B2CF9AE}" pid="24" name="Connect-Land">
    <vt:lpwstr/>
  </property>
  <property fmtid="{D5CDD505-2E9C-101B-9397-08002B2CF9AE}" pid="25" name="Connect-Richting">
    <vt:lpwstr/>
  </property>
  <property fmtid="{D5CDD505-2E9C-101B-9397-08002B2CF9AE}" pid="26" name="j7965235a8fd41fb89d2a664ecf0f7a1">
    <vt:lpwstr>Leeg|3e64bc5a-cfd1-4b37-8b0e-02b7567d3256</vt:lpwstr>
  </property>
</Properties>
</file>