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6"/>
    <p:sldMasterId id="2147483732" r:id="rId7"/>
  </p:sldMasterIdLst>
  <p:notesMasterIdLst>
    <p:notesMasterId r:id="rId21"/>
  </p:notesMasterIdLst>
  <p:handoutMasterIdLst>
    <p:handoutMasterId r:id="rId22"/>
  </p:handoutMasterIdLst>
  <p:sldIdLst>
    <p:sldId id="256" r:id="rId8"/>
    <p:sldId id="257" r:id="rId9"/>
    <p:sldId id="261" r:id="rId10"/>
    <p:sldId id="258" r:id="rId11"/>
    <p:sldId id="259" r:id="rId12"/>
    <p:sldId id="262" r:id="rId13"/>
    <p:sldId id="264" r:id="rId14"/>
    <p:sldId id="271" r:id="rId15"/>
    <p:sldId id="273" r:id="rId16"/>
    <p:sldId id="265" r:id="rId17"/>
    <p:sldId id="272" r:id="rId18"/>
    <p:sldId id="267" r:id="rId19"/>
    <p:sldId id="268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257"/>
            <p14:sldId id="261"/>
            <p14:sldId id="258"/>
            <p14:sldId id="259"/>
            <p14:sldId id="262"/>
            <p14:sldId id="264"/>
            <p14:sldId id="271"/>
            <p14:sldId id="273"/>
            <p14:sldId id="265"/>
            <p14:sldId id="272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70178" autoAdjust="0"/>
  </p:normalViewPr>
  <p:slideViewPr>
    <p:cSldViewPr snapToGrid="0">
      <p:cViewPr varScale="1">
        <p:scale>
          <a:sx n="59" d="100"/>
          <a:sy n="59" d="100"/>
        </p:scale>
        <p:origin x="79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79" d="100"/>
          <a:sy n="79" d="100"/>
        </p:scale>
        <p:origin x="397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16-4-2023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16-4-2023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2608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9854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2048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759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8947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0025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dirty="0" smtClean="0"/>
              <a:t>Bij onzekerheid</a:t>
            </a:r>
            <a:r>
              <a:rPr lang="nl-NL" baseline="0" dirty="0" smtClean="0"/>
              <a:t> over antwoord op vragen, altijd verwijzen naar het via Tendernet indienen van vragen.</a:t>
            </a:r>
            <a:endParaRPr lang="nl-NL" dirty="0" smtClean="0"/>
          </a:p>
          <a:p>
            <a:pPr lvl="0"/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034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40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16 april 2023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6627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16 april 2023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17" name="Tijdelijke aanduiding voor afbeelding 16"/>
          <p:cNvPicPr>
            <a:picLocks noGrp="1" noChangeAspect="1"/>
          </p:cNvPicPr>
          <p:nvPr>
            <p:ph type="pic" sz="quarter" idx="2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9" r="20589"/>
          <a:stretch>
            <a:fillRect/>
          </a:stretch>
        </p:blipFill>
        <p:spPr>
          <a:xfrm>
            <a:off x="-100" y="-12700"/>
            <a:ext cx="6096000" cy="6883400"/>
          </a:xfrm>
        </p:spPr>
      </p:pic>
      <p:sp>
        <p:nvSpPr>
          <p:cNvPr id="15" name="Tijdelijke aanduiding voor tekst 1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Productinkoop </a:t>
            </a:r>
            <a:r>
              <a:rPr lang="nl-NL" dirty="0"/>
              <a:t>Coördinatie en Administratieve afhandeling van het Schadeproces en Publieke Taken ZN-A </a:t>
            </a:r>
            <a:r>
              <a:rPr lang="nl-NL" dirty="0" smtClean="0"/>
              <a:t>Wegen </a:t>
            </a:r>
            <a:r>
              <a:rPr lang="nl-NL" dirty="0"/>
              <a:t>	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Algemene inlichtingen zaak nr</a:t>
            </a:r>
            <a:r>
              <a:rPr lang="nl-NL" dirty="0"/>
              <a:t>. </a:t>
            </a:r>
            <a:r>
              <a:rPr lang="nl-NL" dirty="0" smtClean="0"/>
              <a:t>31177903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René de Boer en Lucien </a:t>
            </a:r>
            <a:r>
              <a:rPr lang="nl-NL" dirty="0" smtClean="0"/>
              <a:t>Baert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17 april 2023</a:t>
            </a:r>
            <a:endParaRPr lang="nl-NL" dirty="0"/>
          </a:p>
        </p:txBody>
      </p:sp>
      <p:sp>
        <p:nvSpPr>
          <p:cNvPr id="18" name="Ondertitel 1"/>
          <p:cNvSpPr txBox="1">
            <a:spLocks/>
          </p:cNvSpPr>
          <p:nvPr/>
        </p:nvSpPr>
        <p:spPr>
          <a:xfrm>
            <a:off x="101500" y="0"/>
            <a:ext cx="5550000" cy="577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1200" dirty="0" smtClean="0">
              <a:solidFill>
                <a:schemeClr val="bg1"/>
              </a:solidFill>
            </a:endParaRPr>
          </a:p>
          <a:p>
            <a:r>
              <a:rPr lang="nl-NL" sz="1200" dirty="0" smtClean="0">
                <a:solidFill>
                  <a:schemeClr val="bg1"/>
                </a:solidFill>
              </a:rPr>
              <a:t>© </a:t>
            </a:r>
            <a:r>
              <a:rPr lang="nl-NL" sz="1200" dirty="0">
                <a:solidFill>
                  <a:schemeClr val="bg1"/>
                </a:solidFill>
              </a:rPr>
              <a:t>Bert Jansen/DCI </a:t>
            </a:r>
            <a:r>
              <a:rPr lang="nl-NL" sz="1200" dirty="0" smtClean="0">
                <a:solidFill>
                  <a:schemeClr val="bg1"/>
                </a:solidFill>
              </a:rPr>
              <a:t>Media (ed.nl)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pPr algn="ctr"/>
            <a:r>
              <a:rPr lang="nl-NL" dirty="0" smtClean="0"/>
              <a:t>Specifieke aandachtspunten 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4250" indent="-285750"/>
            <a:r>
              <a:rPr lang="nl-NL" dirty="0" smtClean="0"/>
              <a:t>Cluster ZN A Wegen is een omvangrijk team (ca 60 medewerkers)</a:t>
            </a:r>
          </a:p>
          <a:p>
            <a:pPr marL="1276113" lvl="3"/>
            <a:r>
              <a:rPr lang="nl-NL" dirty="0" smtClean="0">
                <a:solidFill>
                  <a:srgbClr val="0070C0"/>
                </a:solidFill>
              </a:rPr>
              <a:t>Cluster wordt aangestuurd door IPM team (tactisch en strategisch</a:t>
            </a:r>
            <a:r>
              <a:rPr lang="nl-NL" dirty="0" smtClean="0">
                <a:solidFill>
                  <a:srgbClr val="0070C0"/>
                </a:solidFill>
              </a:rPr>
              <a:t>);</a:t>
            </a:r>
            <a:endParaRPr lang="nl-NL" dirty="0" smtClean="0">
              <a:solidFill>
                <a:srgbClr val="0070C0"/>
              </a:solidFill>
            </a:endParaRPr>
          </a:p>
          <a:p>
            <a:pPr marL="1276113" lvl="3"/>
            <a:r>
              <a:rPr lang="nl-NL" dirty="0" smtClean="0">
                <a:solidFill>
                  <a:srgbClr val="0070C0"/>
                </a:solidFill>
              </a:rPr>
              <a:t>Ieder perceel West, Midden en </a:t>
            </a:r>
            <a:r>
              <a:rPr lang="nl-NL" dirty="0" err="1" smtClean="0">
                <a:solidFill>
                  <a:srgbClr val="0070C0"/>
                </a:solidFill>
              </a:rPr>
              <a:t>Zuid-Oost</a:t>
            </a:r>
            <a:r>
              <a:rPr lang="nl-NL" dirty="0" smtClean="0">
                <a:solidFill>
                  <a:srgbClr val="0070C0"/>
                </a:solidFill>
              </a:rPr>
              <a:t> heeft een eigen </a:t>
            </a:r>
            <a:r>
              <a:rPr lang="nl-NL" dirty="0" smtClean="0">
                <a:solidFill>
                  <a:srgbClr val="0070C0"/>
                </a:solidFill>
              </a:rPr>
              <a:t>PTO; (</a:t>
            </a:r>
            <a:r>
              <a:rPr lang="nl-NL" dirty="0" smtClean="0">
                <a:solidFill>
                  <a:srgbClr val="0070C0"/>
                </a:solidFill>
              </a:rPr>
              <a:t>projectteamorganisatie bestaande uit CM, TM, OM, PB) zij rapporteren aan het IPM team (PTO is zelfsturend</a:t>
            </a:r>
            <a:r>
              <a:rPr lang="nl-NL" dirty="0" smtClean="0">
                <a:solidFill>
                  <a:srgbClr val="0070C0"/>
                </a:solidFill>
              </a:rPr>
              <a:t>);</a:t>
            </a:r>
            <a:endParaRPr lang="nl-NL" dirty="0" smtClean="0">
              <a:solidFill>
                <a:srgbClr val="0070C0"/>
              </a:solidFill>
            </a:endParaRPr>
          </a:p>
          <a:p>
            <a:pPr marL="1276113" lvl="3"/>
            <a:r>
              <a:rPr lang="nl-NL" dirty="0" smtClean="0">
                <a:solidFill>
                  <a:srgbClr val="0070C0"/>
                </a:solidFill>
              </a:rPr>
              <a:t>Team is een mix van inhuur, RWS medewerkers en </a:t>
            </a:r>
            <a:r>
              <a:rPr lang="nl-NL" dirty="0" smtClean="0">
                <a:solidFill>
                  <a:srgbClr val="0070C0"/>
                </a:solidFill>
              </a:rPr>
              <a:t>medewerkers op productbasis;</a:t>
            </a:r>
            <a:endParaRPr lang="nl-NL" dirty="0" smtClean="0">
              <a:solidFill>
                <a:srgbClr val="0070C0"/>
              </a:solidFill>
            </a:endParaRPr>
          </a:p>
          <a:p>
            <a:pPr marL="1276113" lvl="3"/>
            <a:r>
              <a:rPr lang="nl-NL" dirty="0" smtClean="0">
                <a:solidFill>
                  <a:srgbClr val="0070C0"/>
                </a:solidFill>
              </a:rPr>
              <a:t>Contractadvisering is uitbesteed op </a:t>
            </a:r>
            <a:r>
              <a:rPr lang="nl-NL" dirty="0" smtClean="0">
                <a:solidFill>
                  <a:srgbClr val="0070C0"/>
                </a:solidFill>
              </a:rPr>
              <a:t>productbasis.</a:t>
            </a:r>
            <a:endParaRPr lang="nl-NL" dirty="0" smtClean="0">
              <a:solidFill>
                <a:srgbClr val="0070C0"/>
              </a:solidFill>
            </a:endParaRPr>
          </a:p>
          <a:p>
            <a:pPr marL="990363" lvl="3" indent="0">
              <a:buNone/>
            </a:pPr>
            <a:endParaRPr lang="nl-NL" dirty="0" smtClean="0">
              <a:solidFill>
                <a:srgbClr val="0070C0"/>
              </a:solidFill>
            </a:endParaRPr>
          </a:p>
          <a:p>
            <a:pPr marL="344250" indent="-285750"/>
            <a:r>
              <a:rPr lang="nl-NL" dirty="0" smtClean="0"/>
              <a:t>De Voortgangsrapportage in het contract is </a:t>
            </a:r>
            <a:r>
              <a:rPr lang="nl-NL" dirty="0" smtClean="0"/>
              <a:t>uitgebreid </a:t>
            </a:r>
            <a:r>
              <a:rPr lang="nl-NL" dirty="0" smtClean="0"/>
              <a:t>maar dient voor Opdrachtgever als basis voor de rechtmatigheid van betaling van de geleverde producten. </a:t>
            </a:r>
            <a:r>
              <a:rPr lang="nl-NL" dirty="0"/>
              <a:t>H</a:t>
            </a:r>
            <a:r>
              <a:rPr lang="nl-NL" dirty="0" smtClean="0"/>
              <a:t>iermee beoogd de Opdrachtgever met een minimale inspanning een termijn snel af te kunnen </a:t>
            </a:r>
            <a:r>
              <a:rPr lang="nl-NL" dirty="0" smtClean="0"/>
              <a:t>handelen.</a:t>
            </a:r>
            <a:endParaRPr lang="nl-NL" dirty="0" smtClean="0"/>
          </a:p>
          <a:p>
            <a:pPr marL="5850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06066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Specifieke aandachtspunten 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4250" indent="-285750"/>
            <a:r>
              <a:rPr lang="nl-NL" dirty="0"/>
              <a:t>Voor de schade afhandeling is binnen RWS medio april 2021het SVS geïmplementeerd, dit systeem wordt nog continue geoptimaliseerd en in functionaliteit </a:t>
            </a:r>
            <a:r>
              <a:rPr lang="nl-NL" dirty="0" smtClean="0"/>
              <a:t>uitgebreid;</a:t>
            </a:r>
            <a:endParaRPr lang="nl-NL" dirty="0" smtClean="0"/>
          </a:p>
          <a:p>
            <a:pPr marL="344250" indent="-285750"/>
            <a:endParaRPr lang="nl-NL" dirty="0"/>
          </a:p>
          <a:p>
            <a:pPr marL="344250" indent="-285750"/>
            <a:r>
              <a:rPr lang="nl-NL" dirty="0" smtClean="0"/>
              <a:t>Via het schadevolgsysteem worden ca 90 % van de calamiteiten afgehandeld ca 10% dienen administratief </a:t>
            </a:r>
            <a:r>
              <a:rPr lang="nl-NL" dirty="0"/>
              <a:t>b</a:t>
            </a:r>
            <a:r>
              <a:rPr lang="nl-NL" dirty="0" smtClean="0"/>
              <a:t>uiten het systeem om afgehandeld en vastgelegd (gedocumenteerd) te worden. Hierbij horen ook administratieve SAP handelingen zoals vastleggen </a:t>
            </a:r>
            <a:r>
              <a:rPr lang="nl-NL" dirty="0" smtClean="0"/>
              <a:t>ATB; </a:t>
            </a:r>
          </a:p>
          <a:p>
            <a:pPr marL="344250" indent="-285750"/>
            <a:endParaRPr lang="nl-NL" dirty="0"/>
          </a:p>
          <a:p>
            <a:pPr marL="344250" indent="-285750"/>
            <a:r>
              <a:rPr lang="nl-NL" dirty="0" smtClean="0"/>
              <a:t>Vereist zijn, binnen 2 dagen na een daartoe </a:t>
            </a:r>
            <a:r>
              <a:rPr lang="nl-NL" smtClean="0"/>
              <a:t>gedaan verzoek </a:t>
            </a:r>
            <a:r>
              <a:rPr lang="nl-NL" dirty="0" smtClean="0"/>
              <a:t>(3.1 aanbestedingsleidraad):</a:t>
            </a:r>
          </a:p>
          <a:p>
            <a:pPr marL="742950" lvl="1" indent="-285750"/>
            <a:r>
              <a:rPr lang="nl-NL" dirty="0" smtClean="0"/>
              <a:t>Gedragsverklaring aanbesteder (GVA);</a:t>
            </a:r>
          </a:p>
          <a:p>
            <a:pPr marL="742950" lvl="1" indent="-285750"/>
            <a:r>
              <a:rPr lang="nl-NL" dirty="0" smtClean="0"/>
              <a:t>Uittreksel handelsregister; </a:t>
            </a:r>
          </a:p>
          <a:p>
            <a:pPr marL="742950" lvl="1" indent="-285750"/>
            <a:r>
              <a:rPr lang="nl-NL" dirty="0" smtClean="0"/>
              <a:t>Verklaring belastingdienst.</a:t>
            </a:r>
            <a:endParaRPr lang="nl-NL" dirty="0" smtClean="0"/>
          </a:p>
          <a:p>
            <a:pPr marL="344250" indent="-285750"/>
            <a:endParaRPr lang="nl-NL" dirty="0" smtClean="0"/>
          </a:p>
          <a:p>
            <a:pPr marL="344250" indent="-285750"/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597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433850"/>
            <a:ext cx="11203200" cy="400110"/>
          </a:xfrm>
        </p:spPr>
        <p:txBody>
          <a:bodyPr/>
          <a:lstStyle/>
          <a:p>
            <a:r>
              <a:rPr lang="nl-NL" dirty="0" smtClean="0"/>
              <a:t>Aanbestedingsplanning</a:t>
            </a:r>
            <a:endParaRPr lang="nl-NL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677365"/>
              </p:ext>
            </p:extLst>
          </p:nvPr>
        </p:nvGraphicFramePr>
        <p:xfrm>
          <a:off x="624000" y="1117596"/>
          <a:ext cx="11297067" cy="5215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5548">
                  <a:extLst>
                    <a:ext uri="{9D8B030D-6E8A-4147-A177-3AD203B41FA5}">
                      <a16:colId xmlns:a16="http://schemas.microsoft.com/office/drawing/2014/main" val="3362872628"/>
                    </a:ext>
                  </a:extLst>
                </a:gridCol>
                <a:gridCol w="3041519">
                  <a:extLst>
                    <a:ext uri="{9D8B030D-6E8A-4147-A177-3AD203B41FA5}">
                      <a16:colId xmlns:a16="http://schemas.microsoft.com/office/drawing/2014/main" val="1241821617"/>
                    </a:ext>
                  </a:extLst>
                </a:gridCol>
              </a:tblGrid>
              <a:tr h="6629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Activiteit </a:t>
                      </a:r>
                      <a:r>
                        <a:rPr lang="nl-NL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269901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Verzenden aankondiging door publicatie op www.tenderned.nl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29-03-2023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297825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Inschrijvingsfase </a:t>
                      </a: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091966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Algemene Inlichtingenbijeenkomst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17-04-2023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602626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Individuele inlichtingen bijeenkomsten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01/05-05-2023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774200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Uiterste datum stellen vragen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15-05-2023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109492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Publicatie nota van inlichtingen inschrijvingsfase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22-05-2023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714154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Uiterste datum ontvangst van de inschrijvingen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12-06-2023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068604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Beoordelingsfase </a:t>
                      </a: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901395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Openen digitale kluis in </a:t>
                      </a:r>
                      <a:r>
                        <a:rPr lang="nl-NL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TenderNed</a:t>
                      </a: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met inschrijvingen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13-06-2023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543642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Verzenden gunningsbeslissing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21-07-2023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953977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Uiterste datum rechtsbeschermingstermijn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01-09-2023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58628"/>
                  </a:ext>
                </a:extLst>
              </a:tr>
              <a:tr h="379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Verzenden opdracht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22-09-2023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943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11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012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Welkom aanwezigen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Praktische </a:t>
            </a:r>
            <a:r>
              <a:rPr lang="nl-NL" dirty="0" smtClean="0"/>
              <a:t>afspraken; </a:t>
            </a:r>
            <a:endParaRPr lang="nl-NL" dirty="0" smtClean="0"/>
          </a:p>
          <a:p>
            <a:r>
              <a:rPr lang="nl-NL" dirty="0" smtClean="0"/>
              <a:t>Presentielijst;</a:t>
            </a:r>
            <a:endParaRPr lang="nl-NL" dirty="0" smtClean="0"/>
          </a:p>
          <a:p>
            <a:r>
              <a:rPr lang="nl-NL" dirty="0" smtClean="0"/>
              <a:t>Agenda;</a:t>
            </a:r>
            <a:endParaRPr lang="nl-NL" dirty="0" smtClean="0"/>
          </a:p>
          <a:p>
            <a:r>
              <a:rPr lang="nl-NL" dirty="0" smtClean="0"/>
              <a:t>Voorstelronde, namens Rijkswaterstaat Programma’s, Projecten en Onderhoud (RWS PPO):</a:t>
            </a:r>
          </a:p>
          <a:p>
            <a:pPr lvl="1"/>
            <a:r>
              <a:rPr lang="nl-N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René de Boer </a:t>
            </a:r>
            <a:r>
              <a:rPr lang="nl-NL" dirty="0">
                <a:solidFill>
                  <a:srgbClr val="007BC7"/>
                </a:solidFill>
                <a:latin typeface="+mj-lt"/>
                <a:ea typeface="+mj-ea"/>
                <a:cs typeface="+mj-cs"/>
              </a:rPr>
              <a:t>(Projectleider</a:t>
            </a:r>
            <a:r>
              <a:rPr lang="nl-NL" dirty="0" smtClean="0">
                <a:solidFill>
                  <a:srgbClr val="007BC7"/>
                </a:solidFill>
                <a:latin typeface="+mj-lt"/>
                <a:ea typeface="+mj-ea"/>
                <a:cs typeface="+mj-cs"/>
              </a:rPr>
              <a:t>);</a:t>
            </a:r>
            <a:endParaRPr lang="nl-NL" dirty="0">
              <a:solidFill>
                <a:srgbClr val="007BC7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nl-NL" dirty="0"/>
              <a:t>Lucien Baert </a:t>
            </a:r>
            <a:r>
              <a:rPr lang="nl-NL" dirty="0">
                <a:solidFill>
                  <a:srgbClr val="007BC7"/>
                </a:solidFill>
              </a:rPr>
              <a:t>(Senior adviseur </a:t>
            </a:r>
            <a:r>
              <a:rPr lang="nl-NL" dirty="0" smtClean="0">
                <a:solidFill>
                  <a:srgbClr val="007BC7"/>
                </a:solidFill>
              </a:rPr>
              <a:t>Inkoopadviseur).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59611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nl-NL" dirty="0"/>
              <a:t>Kenmerken van de </a:t>
            </a:r>
            <a:r>
              <a:rPr lang="nl-NL" dirty="0" smtClean="0"/>
              <a:t>aanbesteding;</a:t>
            </a:r>
            <a:endParaRPr lang="nl-NL" dirty="0"/>
          </a:p>
          <a:p>
            <a:pPr>
              <a:buFont typeface="+mj-lt"/>
              <a:buAutoNum type="arabicPeriod"/>
            </a:pPr>
            <a:r>
              <a:rPr lang="nl-NL" dirty="0"/>
              <a:t>Doel van deze </a:t>
            </a:r>
            <a:r>
              <a:rPr lang="nl-NL" dirty="0" smtClean="0"/>
              <a:t>inlichtingenbijeenkomst;</a:t>
            </a:r>
            <a:endParaRPr lang="nl-NL" dirty="0"/>
          </a:p>
          <a:p>
            <a:pPr>
              <a:buFont typeface="+mj-lt"/>
              <a:buAutoNum type="arabicPeriod"/>
            </a:pPr>
            <a:r>
              <a:rPr lang="nl-NL" dirty="0"/>
              <a:t>Verificatie </a:t>
            </a:r>
            <a:r>
              <a:rPr lang="nl-NL" dirty="0" smtClean="0"/>
              <a:t>contractdocumenten;</a:t>
            </a:r>
            <a:endParaRPr lang="nl-NL" dirty="0"/>
          </a:p>
          <a:p>
            <a:pPr>
              <a:buFont typeface="+mj-lt"/>
              <a:buAutoNum type="arabicPeriod"/>
            </a:pPr>
            <a:r>
              <a:rPr lang="nl-NL" dirty="0"/>
              <a:t>Toelichting op het </a:t>
            </a:r>
            <a:r>
              <a:rPr lang="nl-NL" dirty="0" smtClean="0"/>
              <a:t>project;</a:t>
            </a:r>
            <a:endParaRPr lang="nl-NL" dirty="0"/>
          </a:p>
          <a:p>
            <a:pPr>
              <a:buFont typeface="+mj-lt"/>
              <a:buAutoNum type="arabicPeriod"/>
            </a:pPr>
            <a:r>
              <a:rPr lang="nl-NL" dirty="0"/>
              <a:t>Specifieke aandachtspunten </a:t>
            </a:r>
            <a:r>
              <a:rPr lang="nl-NL" dirty="0" smtClean="0"/>
              <a:t>Cluster ZN A </a:t>
            </a:r>
            <a:r>
              <a:rPr lang="nl-NL" dirty="0" smtClean="0"/>
              <a:t>Wegen;</a:t>
            </a:r>
            <a:endParaRPr lang="nl-NL" dirty="0"/>
          </a:p>
          <a:p>
            <a:pPr>
              <a:buFont typeface="+mj-lt"/>
              <a:buAutoNum type="arabicPeriod"/>
            </a:pPr>
            <a:r>
              <a:rPr lang="nl-NL" dirty="0" smtClean="0"/>
              <a:t>Aanbestedingsplanning.</a:t>
            </a:r>
            <a:endParaRPr lang="nl-NL" dirty="0"/>
          </a:p>
          <a:p>
            <a:endParaRPr lang="nl-NL" dirty="0" smtClean="0">
              <a:solidFill>
                <a:srgbClr val="007BC7"/>
              </a:solidFill>
              <a:latin typeface="+mj-lt"/>
              <a:ea typeface="+mj-ea"/>
              <a:cs typeface="+mj-cs"/>
            </a:endParaRPr>
          </a:p>
          <a:p>
            <a:endParaRPr lang="nl-NL" dirty="0" smtClean="0">
              <a:solidFill>
                <a:srgbClr val="007BC7"/>
              </a:solidFill>
              <a:latin typeface="+mj-lt"/>
              <a:ea typeface="+mj-ea"/>
              <a:cs typeface="+mj-cs"/>
            </a:endParaRPr>
          </a:p>
          <a:p>
            <a:endParaRPr lang="nl-NL" dirty="0">
              <a:solidFill>
                <a:srgbClr val="007BC7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344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1110343"/>
            <a:ext cx="11203200" cy="400110"/>
          </a:xfrm>
        </p:spPr>
        <p:txBody>
          <a:bodyPr/>
          <a:lstStyle/>
          <a:p>
            <a:pPr algn="ctr"/>
            <a:r>
              <a:rPr lang="nl-NL" dirty="0" smtClean="0"/>
              <a:t>Kenmerken van de aanbesteding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>
          <a:xfrm>
            <a:off x="624417" y="1696109"/>
            <a:ext cx="11203200" cy="4513891"/>
          </a:xfrm>
        </p:spPr>
        <p:txBody>
          <a:bodyPr/>
          <a:lstStyle/>
          <a:p>
            <a:r>
              <a:rPr lang="nl-NL" dirty="0"/>
              <a:t>Procedure: </a:t>
            </a:r>
            <a:r>
              <a:rPr lang="nl-NL" dirty="0" smtClean="0">
                <a:solidFill>
                  <a:srgbClr val="0070C0"/>
                </a:solidFill>
              </a:rPr>
              <a:t>Openbare </a:t>
            </a:r>
            <a:r>
              <a:rPr lang="nl-NL" dirty="0">
                <a:solidFill>
                  <a:srgbClr val="0070C0"/>
                </a:solidFill>
              </a:rPr>
              <a:t>E</a:t>
            </a:r>
            <a:r>
              <a:rPr lang="nl-NL" dirty="0" smtClean="0">
                <a:solidFill>
                  <a:srgbClr val="0070C0"/>
                </a:solidFill>
              </a:rPr>
              <a:t>uropese </a:t>
            </a:r>
            <a:r>
              <a:rPr lang="nl-NL" dirty="0" smtClean="0">
                <a:solidFill>
                  <a:srgbClr val="0070C0"/>
                </a:solidFill>
              </a:rPr>
              <a:t>aanbesteding;</a:t>
            </a:r>
            <a:endParaRPr lang="nl-NL" dirty="0" smtClean="0">
              <a:solidFill>
                <a:srgbClr val="0070C0"/>
              </a:solidFill>
            </a:endParaRPr>
          </a:p>
          <a:p>
            <a:r>
              <a:rPr lang="nl-NL" dirty="0" smtClean="0"/>
              <a:t>Zaaknummer</a:t>
            </a:r>
            <a:r>
              <a:rPr lang="nl-NL" dirty="0"/>
              <a:t>: </a:t>
            </a:r>
            <a:r>
              <a:rPr lang="nl-NL" dirty="0" smtClean="0">
                <a:solidFill>
                  <a:srgbClr val="007BC7"/>
                </a:solidFill>
              </a:rPr>
              <a:t>31177903;</a:t>
            </a:r>
            <a:endParaRPr lang="nl-NL" dirty="0">
              <a:solidFill>
                <a:srgbClr val="007BC7"/>
              </a:solidFill>
            </a:endParaRPr>
          </a:p>
          <a:p>
            <a:r>
              <a:rPr lang="nl-NL" dirty="0"/>
              <a:t>Projectnaam: </a:t>
            </a:r>
            <a:r>
              <a:rPr lang="nl-NL" dirty="0">
                <a:solidFill>
                  <a:srgbClr val="0070C0"/>
                </a:solidFill>
              </a:rPr>
              <a:t>Productinkoop Coördinatie en Administratieve afhandeling van het Schadeproces en Publieke Taken ZN-A </a:t>
            </a:r>
            <a:r>
              <a:rPr lang="nl-NL" dirty="0" smtClean="0">
                <a:solidFill>
                  <a:srgbClr val="0070C0"/>
                </a:solidFill>
              </a:rPr>
              <a:t>Wegen; </a:t>
            </a:r>
            <a:endParaRPr lang="nl-NL" dirty="0">
              <a:solidFill>
                <a:srgbClr val="0070C0"/>
              </a:solidFill>
            </a:endParaRPr>
          </a:p>
          <a:p>
            <a:r>
              <a:rPr lang="nl-NL" dirty="0" smtClean="0"/>
              <a:t>Model: </a:t>
            </a:r>
            <a:r>
              <a:rPr lang="nl-NL" dirty="0" smtClean="0">
                <a:solidFill>
                  <a:srgbClr val="0070C0"/>
                </a:solidFill>
              </a:rPr>
              <a:t>Productinkoop (raamcontract</a:t>
            </a:r>
            <a:r>
              <a:rPr lang="nl-NL" dirty="0" smtClean="0">
                <a:solidFill>
                  <a:srgbClr val="0070C0"/>
                </a:solidFill>
              </a:rPr>
              <a:t>);</a:t>
            </a:r>
            <a:endParaRPr lang="nl-NL" dirty="0" smtClean="0">
              <a:solidFill>
                <a:srgbClr val="0070C0"/>
              </a:solidFill>
            </a:endParaRPr>
          </a:p>
          <a:p>
            <a:r>
              <a:rPr lang="nl-NL" dirty="0" smtClean="0"/>
              <a:t>Scope </a:t>
            </a:r>
            <a:r>
              <a:rPr lang="nl-NL" dirty="0"/>
              <a:t>op hoofdlijn: </a:t>
            </a:r>
            <a:endParaRPr lang="nl-NL" dirty="0" smtClean="0"/>
          </a:p>
          <a:p>
            <a:r>
              <a:rPr lang="nl-NL" dirty="0" smtClean="0">
                <a:solidFill>
                  <a:srgbClr val="0070C0"/>
                </a:solidFill>
              </a:rPr>
              <a:t>Coördinatie en administratieve afhandeling </a:t>
            </a:r>
            <a:r>
              <a:rPr lang="nl-NL" dirty="0" smtClean="0">
                <a:solidFill>
                  <a:srgbClr val="0070C0"/>
                </a:solidFill>
              </a:rPr>
              <a:t>van:</a:t>
            </a:r>
            <a:endParaRPr lang="nl-NL" dirty="0" smtClean="0">
              <a:solidFill>
                <a:srgbClr val="0070C0"/>
              </a:solidFill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Calamiteiten (schade gerelateerd</a:t>
            </a: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);</a:t>
            </a:r>
            <a:endParaRPr lang="nl-NL" dirty="0">
              <a:solidFill>
                <a:srgbClr val="0070C0"/>
              </a:solidFill>
              <a:ea typeface="+mn-ea"/>
              <a:cs typeface="+mn-cs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Definitief herstel n.a.v. calamiteiten (schade gerelateerd</a:t>
            </a: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);</a:t>
            </a:r>
            <a:endParaRPr lang="nl-NL" dirty="0" smtClean="0">
              <a:solidFill>
                <a:srgbClr val="0070C0"/>
              </a:solidFill>
              <a:ea typeface="+mn-ea"/>
              <a:cs typeface="+mn-cs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Calamiteiten (niet schade gerelateerd</a:t>
            </a:r>
            <a:r>
              <a:rPr lang="nl-NL" dirty="0" smtClean="0">
                <a:solidFill>
                  <a:srgbClr val="0070C0"/>
                </a:solidFill>
                <a:ea typeface="+mn-ea"/>
                <a:cs typeface="+mn-cs"/>
              </a:rPr>
              <a:t>);</a:t>
            </a:r>
            <a:endParaRPr lang="nl-NL" dirty="0">
              <a:solidFill>
                <a:srgbClr val="0070C0"/>
              </a:solidFill>
              <a:ea typeface="+mn-ea"/>
              <a:cs typeface="+mn-cs"/>
            </a:endParaRPr>
          </a:p>
          <a:p>
            <a:r>
              <a:rPr lang="nl-NL" dirty="0" smtClean="0"/>
              <a:t>Gunningscriterium: </a:t>
            </a:r>
            <a:r>
              <a:rPr lang="nl-NL" dirty="0" smtClean="0">
                <a:solidFill>
                  <a:srgbClr val="007BC7"/>
                </a:solidFill>
              </a:rPr>
              <a:t>beste prijs - kwaliteit verhouding (BPKV)</a:t>
            </a:r>
            <a:r>
              <a:rPr lang="nl-NL" dirty="0" smtClean="0">
                <a:solidFill>
                  <a:srgbClr val="007BC7"/>
                </a:solidFill>
              </a:rPr>
              <a:t> </a:t>
            </a:r>
          </a:p>
          <a:p>
            <a:pPr marL="0" indent="0">
              <a:buNone/>
            </a:pPr>
            <a:r>
              <a:rPr lang="nl-NL" dirty="0">
                <a:solidFill>
                  <a:srgbClr val="007BC7"/>
                </a:solidFill>
              </a:rPr>
              <a:t>	</a:t>
            </a:r>
            <a:r>
              <a:rPr lang="nl-NL" dirty="0" smtClean="0">
                <a:solidFill>
                  <a:srgbClr val="007BC7"/>
                </a:solidFill>
              </a:rPr>
              <a:t>kwaliteitsaspecten:</a:t>
            </a:r>
          </a:p>
          <a:p>
            <a:pPr marL="0" indent="0">
              <a:buNone/>
            </a:pPr>
            <a:r>
              <a:rPr lang="nl-NL" dirty="0">
                <a:solidFill>
                  <a:srgbClr val="007BC7"/>
                </a:solidFill>
              </a:rPr>
              <a:t>	</a:t>
            </a:r>
            <a:r>
              <a:rPr lang="nl-NL" dirty="0" smtClean="0">
                <a:solidFill>
                  <a:srgbClr val="007BC7"/>
                </a:solidFill>
              </a:rPr>
              <a:t>Samenwerking </a:t>
            </a:r>
            <a:r>
              <a:rPr lang="nl-NL" dirty="0" smtClean="0">
                <a:solidFill>
                  <a:srgbClr val="007BC7"/>
                </a:solidFill>
              </a:rPr>
              <a:t>binnen de </a:t>
            </a:r>
            <a:r>
              <a:rPr lang="nl-NL" dirty="0" smtClean="0">
                <a:solidFill>
                  <a:srgbClr val="007BC7"/>
                </a:solidFill>
              </a:rPr>
              <a:t>keten; </a:t>
            </a:r>
          </a:p>
          <a:p>
            <a:pPr marL="0" indent="0">
              <a:buNone/>
            </a:pPr>
            <a:r>
              <a:rPr lang="nl-NL" dirty="0">
                <a:solidFill>
                  <a:srgbClr val="007BC7"/>
                </a:solidFill>
              </a:rPr>
              <a:t>	</a:t>
            </a:r>
            <a:r>
              <a:rPr lang="nl-NL" dirty="0" smtClean="0">
                <a:solidFill>
                  <a:srgbClr val="007BC7"/>
                </a:solidFill>
              </a:rPr>
              <a:t>samenwerking binnen de</a:t>
            </a:r>
            <a:r>
              <a:rPr lang="nl-NL" dirty="0" smtClean="0">
                <a:solidFill>
                  <a:srgbClr val="007BC7"/>
                </a:solidFill>
              </a:rPr>
              <a:t> overeenkomst.</a:t>
            </a:r>
            <a:endParaRPr lang="nl-NL" dirty="0">
              <a:solidFill>
                <a:srgbClr val="007BC7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210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Doel van deze inlichtingenbijeenkomst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Omvang contractdocumenten </a:t>
            </a:r>
            <a:r>
              <a:rPr lang="nl-NL" dirty="0" smtClean="0"/>
              <a:t>verifiëren;</a:t>
            </a:r>
            <a:endParaRPr lang="nl-NL" dirty="0" smtClean="0"/>
          </a:p>
          <a:p>
            <a:r>
              <a:rPr lang="nl-NL" dirty="0" smtClean="0"/>
              <a:t>Aanleiding voor dit </a:t>
            </a:r>
            <a:r>
              <a:rPr lang="nl-NL" dirty="0" smtClean="0"/>
              <a:t>project;</a:t>
            </a:r>
            <a:endParaRPr lang="nl-NL" dirty="0" smtClean="0"/>
          </a:p>
          <a:p>
            <a:r>
              <a:rPr lang="nl-NL" dirty="0" smtClean="0"/>
              <a:t>Toelichting op de aard en omvang van het </a:t>
            </a:r>
            <a:r>
              <a:rPr lang="nl-NL" dirty="0" smtClean="0"/>
              <a:t>project;</a:t>
            </a:r>
            <a:endParaRPr lang="nl-NL" dirty="0" smtClean="0"/>
          </a:p>
          <a:p>
            <a:r>
              <a:rPr lang="nl-NL" dirty="0" smtClean="0"/>
              <a:t>Aangeven van specifieke </a:t>
            </a:r>
            <a:r>
              <a:rPr lang="nl-NL" dirty="0" smtClean="0"/>
              <a:t>aandachtspunten;</a:t>
            </a:r>
            <a:endParaRPr lang="nl-NL" dirty="0" smtClean="0"/>
          </a:p>
          <a:p>
            <a:r>
              <a:rPr lang="nl-NL" dirty="0" smtClean="0"/>
              <a:t>Gelegenheid tot het stellen van </a:t>
            </a:r>
            <a:r>
              <a:rPr lang="nl-NL" dirty="0" smtClean="0"/>
              <a:t>vragen.</a:t>
            </a: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007BC7"/>
                </a:solidFill>
              </a:rPr>
              <a:t>Uitgangspunten:</a:t>
            </a:r>
          </a:p>
          <a:p>
            <a:r>
              <a:rPr lang="nl-NL" dirty="0" smtClean="0"/>
              <a:t>Deze presentatie wordt als bijlage toegevoegd aan de Nota van </a:t>
            </a:r>
            <a:r>
              <a:rPr lang="nl-NL" dirty="0" smtClean="0"/>
              <a:t>Inlichtingen;</a:t>
            </a:r>
            <a:endParaRPr lang="nl-NL" dirty="0" smtClean="0"/>
          </a:p>
          <a:p>
            <a:r>
              <a:rPr lang="nl-NL" dirty="0" smtClean="0"/>
              <a:t>Formele vraagstelling en beantwoording enkel via </a:t>
            </a:r>
            <a:r>
              <a:rPr lang="nl-NL" dirty="0" err="1" smtClean="0"/>
              <a:t>TenderNed</a:t>
            </a:r>
            <a:r>
              <a:rPr lang="nl-NL" dirty="0" smtClean="0"/>
              <a:t>.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783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pPr algn="ctr"/>
            <a:r>
              <a:rPr lang="nl-NL" dirty="0" smtClean="0"/>
              <a:t>Verificatie contractdocumenten</a:t>
            </a:r>
            <a:endParaRPr lang="nl-NL" dirty="0"/>
          </a:p>
        </p:txBody>
      </p:sp>
      <p:cxnSp>
        <p:nvCxnSpPr>
          <p:cNvPr id="14" name="Rechte verbindingslijn met pijl 13"/>
          <p:cNvCxnSpPr/>
          <p:nvPr/>
        </p:nvCxnSpPr>
        <p:spPr bwMode="auto">
          <a:xfrm>
            <a:off x="3956180" y="3657600"/>
            <a:ext cx="914400" cy="914400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ijdelijke aanduiding voor tekst 8"/>
          <p:cNvSpPr>
            <a:spLocks noGrp="1"/>
          </p:cNvSpPr>
          <p:nvPr>
            <p:ph type="body" sz="quarter" idx="11"/>
          </p:nvPr>
        </p:nvSpPr>
        <p:spPr>
          <a:xfrm>
            <a:off x="8510670" y="2556587"/>
            <a:ext cx="2826024" cy="3047378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11 bestanden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0" y="2248716"/>
            <a:ext cx="6276005" cy="3355249"/>
          </a:xfrm>
          <a:prstGeom prst="rect">
            <a:avLst/>
          </a:prstGeom>
        </p:spPr>
      </p:pic>
      <p:cxnSp>
        <p:nvCxnSpPr>
          <p:cNvPr id="28" name="Rechte verbindingslijn met pijl 27"/>
          <p:cNvCxnSpPr/>
          <p:nvPr/>
        </p:nvCxnSpPr>
        <p:spPr bwMode="auto">
          <a:xfrm flipV="1">
            <a:off x="3956180" y="5264331"/>
            <a:ext cx="4366726" cy="16756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47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pPr algn="ctr"/>
            <a:r>
              <a:rPr lang="nl-NL" dirty="0" smtClean="0"/>
              <a:t>Toelichting op het project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1046177" y="1846760"/>
            <a:ext cx="103588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Deze inkoop/aanbesteding is ingezet ter opvolging van het aflopende schade </a:t>
            </a:r>
            <a:r>
              <a:rPr lang="nl-NL" dirty="0" smtClean="0"/>
              <a:t>contract; 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Cluster ZN A Wegen handelt 25% van de landelijke schades en calamiteiten </a:t>
            </a:r>
            <a:r>
              <a:rPr lang="nl-NL" dirty="0" smtClean="0"/>
              <a:t>af;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Cluster heeft 3 Basis </a:t>
            </a:r>
            <a:r>
              <a:rPr lang="nl-NL" dirty="0" smtClean="0"/>
              <a:t>Onderhouds</a:t>
            </a:r>
            <a:r>
              <a:rPr lang="nl-NL" dirty="0"/>
              <a:t>c</a:t>
            </a:r>
            <a:r>
              <a:rPr lang="nl-NL" dirty="0" smtClean="0"/>
              <a:t>ontracten </a:t>
            </a:r>
            <a:r>
              <a:rPr lang="nl-NL" dirty="0" smtClean="0"/>
              <a:t>operationeel (district West, Midden en </a:t>
            </a:r>
            <a:r>
              <a:rPr lang="nl-NL" dirty="0" err="1" smtClean="0"/>
              <a:t>Zuid-Oost</a:t>
            </a:r>
            <a:r>
              <a:rPr lang="nl-NL" dirty="0" smtClean="0"/>
              <a:t>);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Scope betreft de administratieve afhandeling van de schades en calamiteiten middels het SVS (Schade Volg Systeem</a:t>
            </a:r>
            <a:r>
              <a:rPr lang="nl-NL" dirty="0" smtClean="0"/>
              <a:t>);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Steekproef op rechtmatigheid (20%) van ingediend </a:t>
            </a:r>
            <a:r>
              <a:rPr lang="nl-NL" dirty="0" smtClean="0"/>
              <a:t>calamiteiten);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Schadeproces is een continuproces waarbij verschillende belangen </a:t>
            </a:r>
            <a:r>
              <a:rPr lang="nl-NL" dirty="0" smtClean="0"/>
              <a:t>spelen:</a:t>
            </a:r>
            <a:endParaRPr lang="nl-NL" dirty="0" smtClean="0"/>
          </a:p>
          <a:p>
            <a:pPr lvl="1"/>
            <a:r>
              <a:rPr lang="nl-NL" dirty="0" smtClean="0"/>
              <a:t>-	Opdrachtnemer (snelle facturering</a:t>
            </a:r>
            <a:r>
              <a:rPr lang="nl-NL" dirty="0" smtClean="0"/>
              <a:t>);</a:t>
            </a:r>
            <a:endParaRPr lang="nl-NL" dirty="0" smtClean="0"/>
          </a:p>
          <a:p>
            <a:pPr marL="742950" lvl="1" indent="-285750">
              <a:buFontTx/>
              <a:buChar char="-"/>
            </a:pPr>
            <a:r>
              <a:rPr lang="nl-NL" dirty="0" smtClean="0"/>
              <a:t>  Contractmanager (contactadviseurs) rechtmatigheid betalingen en met      </a:t>
            </a:r>
            <a:r>
              <a:rPr lang="nl-NL" dirty="0" smtClean="0"/>
              <a:t>	bekwame </a:t>
            </a:r>
            <a:r>
              <a:rPr lang="nl-NL" dirty="0" smtClean="0"/>
              <a:t>spoed </a:t>
            </a:r>
            <a:r>
              <a:rPr lang="nl-NL" dirty="0" smtClean="0"/>
              <a:t>afhandeling PV;</a:t>
            </a:r>
            <a:endParaRPr lang="nl-NL" dirty="0" smtClean="0"/>
          </a:p>
          <a:p>
            <a:pPr marL="742950" lvl="1" indent="-285750">
              <a:buFontTx/>
              <a:buChar char="-"/>
            </a:pPr>
            <a:r>
              <a:rPr lang="nl-NL" dirty="0" smtClean="0"/>
              <a:t>  CD (Corporate Dienst) onderbouwd verhalen </a:t>
            </a:r>
            <a:r>
              <a:rPr lang="nl-NL" dirty="0"/>
              <a:t>van de </a:t>
            </a:r>
            <a:r>
              <a:rPr lang="nl-NL" dirty="0" smtClean="0"/>
              <a:t>kosten;</a:t>
            </a:r>
            <a:endParaRPr lang="nl-NL" dirty="0" smtClean="0"/>
          </a:p>
          <a:p>
            <a:pPr marL="742950" lvl="1" indent="-285750">
              <a:buFontTx/>
              <a:buChar char="-"/>
            </a:pPr>
            <a:r>
              <a:rPr lang="nl-NL" dirty="0" smtClean="0"/>
              <a:t>  Schade </a:t>
            </a:r>
            <a:r>
              <a:rPr lang="nl-NL" dirty="0"/>
              <a:t>C</a:t>
            </a:r>
            <a:r>
              <a:rPr lang="nl-NL" dirty="0" smtClean="0"/>
              <a:t>oördinator (Coördineert en stuurt bij in het proces</a:t>
            </a:r>
            <a:r>
              <a:rPr lang="nl-NL" dirty="0" smtClean="0"/>
              <a:t>);</a:t>
            </a:r>
            <a:endParaRPr lang="nl-NL" dirty="0" smtClean="0"/>
          </a:p>
          <a:p>
            <a:pPr marL="742950" lvl="1" indent="-285750">
              <a:buFontTx/>
              <a:buChar char="-"/>
            </a:pPr>
            <a:r>
              <a:rPr lang="nl-NL" dirty="0" smtClean="0"/>
              <a:t>  Wisser (WVM) vastleggen schades en calamiteiten (veiligheid</a:t>
            </a:r>
            <a:r>
              <a:rPr lang="nl-NL" dirty="0" smtClean="0"/>
              <a:t>);</a:t>
            </a:r>
            <a:endParaRPr lang="nl-NL" dirty="0"/>
          </a:p>
          <a:p>
            <a:pPr marL="742950" lvl="1" indent="-285750">
              <a:buFontTx/>
              <a:buChar char="-"/>
            </a:pPr>
            <a:r>
              <a:rPr lang="nl-NL" dirty="0" smtClean="0"/>
              <a:t>  Technisch manager (beoordeling offertes definitief herstel</a:t>
            </a:r>
            <a:r>
              <a:rPr lang="nl-NL" dirty="0" smtClean="0"/>
              <a:t>).</a:t>
            </a:r>
            <a:endParaRPr lang="nl-NL" dirty="0" smtClean="0"/>
          </a:p>
          <a:p>
            <a:pPr marL="742950" lvl="1" indent="-285750"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3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Afbeelding 65" descr="http://corporate.intranet.rws.nl/Content/Media/c62afd1d-fd4d-46f0-9719-f0dd1ba0edf4/RWS_Organisatieonderdelen_kaart_feb202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51" y="1175657"/>
            <a:ext cx="4979966" cy="515982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Titel 7"/>
          <p:cNvSpPr>
            <a:spLocks noGrp="1"/>
          </p:cNvSpPr>
          <p:nvPr>
            <p:ph type="title"/>
          </p:nvPr>
        </p:nvSpPr>
        <p:spPr>
          <a:xfrm>
            <a:off x="395400" y="415889"/>
            <a:ext cx="11203200" cy="400110"/>
          </a:xfrm>
        </p:spPr>
        <p:txBody>
          <a:bodyPr/>
          <a:lstStyle/>
          <a:p>
            <a:r>
              <a:rPr lang="nl-NL" dirty="0" smtClean="0"/>
              <a:t>Toelichting op het project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18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490" y="1071924"/>
            <a:ext cx="7726680" cy="5248866"/>
          </a:xfrm>
          <a:prstGeom prst="rect">
            <a:avLst/>
          </a:prstGeom>
        </p:spPr>
      </p:pic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486840" y="507329"/>
            <a:ext cx="11203200" cy="400110"/>
          </a:xfrm>
        </p:spPr>
        <p:txBody>
          <a:bodyPr/>
          <a:lstStyle/>
          <a:p>
            <a:r>
              <a:rPr lang="nl-NL" dirty="0" smtClean="0"/>
              <a:t>Toelichting op het project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5757012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6D56A7865C58A149A83C55730CE7EA1800F1416A786C0A874A8EB41175123DCD07" ma:contentTypeVersion="11" ma:contentTypeDescription="Een nieuw document maken." ma:contentTypeScope="" ma:versionID="a61c8d8cb3903cbd03638fc9091d0a74">
  <xsd:schema xmlns:xsd="http://www.w3.org/2001/XMLSchema" xmlns:xs="http://www.w3.org/2001/XMLSchema" xmlns:p="http://schemas.microsoft.com/office/2006/metadata/properties" xmlns:ns1="http://schemas.microsoft.com/sharepoint/v3" xmlns:ns2="cb665cb2-4c1b-4338-95f1-4dd7cd771ce0" xmlns:ns3="3490091b-427d-439c-b828-3130da3d3d9d" targetNamespace="http://schemas.microsoft.com/office/2006/metadata/properties" ma:root="true" ma:fieldsID="62056ad1e4287bb08d4b6da8baee69f1" ns1:_="" ns2:_="" ns3:_="">
    <xsd:import namespace="http://schemas.microsoft.com/sharepoint/v3"/>
    <xsd:import namespace="cb665cb2-4c1b-4338-95f1-4dd7cd771ce0"/>
    <xsd:import namespace="3490091b-427d-439c-b828-3130da3d3d9d"/>
    <xsd:element name="properties">
      <xsd:complexType>
        <xsd:sequence>
          <xsd:element name="documentManagement">
            <xsd:complexType>
              <xsd:all>
                <xsd:element ref="ns2:Connect-DossierId" minOccurs="0"/>
                <xsd:element ref="ns2:Connect-Subtitel" minOccurs="0"/>
                <xsd:element ref="ns2:Connect-Toelichting" minOccurs="0"/>
                <xsd:element ref="ns2:Connect-Status"/>
                <xsd:element ref="ns2:Connect-Auteur" minOccurs="0"/>
                <xsd:element ref="ns2:Connect-AuteurExtern" minOccurs="0"/>
                <xsd:element ref="ns2:Connect-Ondertekenaar" minOccurs="0"/>
                <xsd:element ref="ns2:Connect-Archiefwaardig"/>
                <xsd:element ref="ns2:Connect-ManagerProjectbeheersing" minOccurs="0"/>
                <xsd:element ref="ns2:Connect-Contractmanager" minOccurs="0"/>
                <xsd:element ref="ns2:Connect-TechnischManager" minOccurs="0"/>
                <xsd:element ref="ns2:Connect-Omgevingsmanager" minOccurs="0"/>
                <xsd:element ref="ns2:e28f84c711554a75a94a2dfe3a3bea15" minOccurs="0"/>
                <xsd:element ref="ns2:ka142704ec404179bc6dc96ce8d3373c" minOccurs="0"/>
                <xsd:element ref="ns2:TaxCatchAll" minOccurs="0"/>
                <xsd:element ref="ns2:md4a5e6ab761404298864f0be17ffc0c" minOccurs="0"/>
                <xsd:element ref="ns2:TaxKeywordTaxHTField" minOccurs="0"/>
                <xsd:element ref="ns2:TaxCatchAllLabel" minOccurs="0"/>
                <xsd:element ref="ns2:j4385b9e35ef42c5bc2f4b49e945d3d0" minOccurs="0"/>
                <xsd:element ref="ns2:jbd8c863d0e84969b217bbeafdb75459" minOccurs="0"/>
                <xsd:element ref="ns2:d38b446f7b294aa48a544e5738eab49c" minOccurs="0"/>
                <xsd:element ref="ns1:UR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36" nillable="true" ma:displayName="URL" ma:hidden="true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65cb2-4c1b-4338-95f1-4dd7cd771ce0" elementFormDefault="qualified">
    <xsd:import namespace="http://schemas.microsoft.com/office/2006/documentManagement/types"/>
    <xsd:import namespace="http://schemas.microsoft.com/office/infopath/2007/PartnerControls"/>
    <xsd:element name="Connect-DossierId" ma:index="1" nillable="true" ma:displayName="Dossier Id" ma:internalName="Connect_x002d_DossierId" ma:readOnly="false">
      <xsd:simpleType>
        <xsd:restriction base="dms:Text">
          <xsd:maxLength value="255"/>
        </xsd:restriction>
      </xsd:simpleType>
    </xsd:element>
    <xsd:element name="Connect-Subtitel" ma:index="4" nillable="true" ma:displayName="Subtitel" ma:internalName="Connect_x002d_Subtitel" ma:readOnly="false">
      <xsd:simpleType>
        <xsd:restriction base="dms:Text">
          <xsd:maxLength value="255"/>
        </xsd:restriction>
      </xsd:simpleType>
    </xsd:element>
    <xsd:element name="Connect-Toelichting" ma:index="5" nillable="true" ma:displayName="Toelichting" ma:internalName="Connect_x002d_Toelichting" ma:readOnly="false">
      <xsd:simpleType>
        <xsd:restriction base="dms:Note"/>
      </xsd:simpleType>
    </xsd:element>
    <xsd:element name="Connect-Status" ma:index="7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Auteur" ma:index="10" nillable="true" ma:displayName="Auteur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11" nillable="true" ma:displayName="Auteur Extern" ma:internalName="Connect_x002d_AuteurExtern" ma:readOnly="false">
      <xsd:simpleType>
        <xsd:restriction base="dms:Text">
          <xsd:maxLength value="255"/>
        </xsd:restriction>
      </xsd:simpleType>
    </xsd:element>
    <xsd:element name="Connect-Ondertekenaar" ma:index="12" nillable="true" ma:displayName="Ondertekenaar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13" ma:displayName="Archiefwaardig" ma:default="Ja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ManagerProjectbeheersing" ma:index="14" nillable="true" ma:displayName="Manager Projectbeheersing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15" nillable="true" ma:displayName="Contractmanager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16" nillable="true" ma:displayName="Technisch Manager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17" nillable="true" ma:displayName="Omgevingsmanager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28f84c711554a75a94a2dfe3a3bea15" ma:index="21" nillable="true" ma:taxonomy="true" ma:internalName="e28f84c711554a75a94a2dfe3a3bea15" ma:taxonomyFieldName="Connect_x002d_Activiteit" ma:displayName="Activiteit" ma:readOnly="false" ma:fieldId="{e28f84c7-1155-4a75-a94a-2dfe3a3bea15}" ma:sspId="ae033921-439f-46ba-b586-0b8c8775f769" ma:termSetId="5ff294b5-fca9-4a8b-85d9-95c35ac3f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a142704ec404179bc6dc96ce8d3373c" ma:index="24" nillable="true" ma:taxonomy="true" ma:internalName="ka142704ec404179bc6dc96ce8d3373c" ma:taxonomyFieldName="Connect_x002d_Documenttype" ma:displayName="Documenttype" ma:readOnly="false" ma:fieldId="{4a142704-ec40-4179-bc6d-c96ce8d3373c}" ma:sspId="ae033921-439f-46ba-b586-0b8c8775f769" ma:termSetId="b32830c9-2f01-41a4-9584-76856be504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7" nillable="true" ma:displayName="Taxonomy Catch All Column" ma:hidden="true" ma:list="{04e55fd0-cf0b-4090-b91f-ffa43671cbcc}" ma:internalName="TaxCatchAll" ma:readOnly="false" ma:showField="CatchAllData" ma:web="3490091b-427d-439c-b828-3130da3d3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d4a5e6ab761404298864f0be17ffc0c" ma:index="28" nillable="true" ma:taxonomy="true" ma:internalName="md4a5e6ab761404298864f0be17ffc0c" ma:taxonomyFieldName="Connect_x002d_Organisatieonderdeel" ma:displayName="Organisatieonderdeel" ma:readOnly="false" ma:fieldId="{6d4a5e6a-b761-4042-9886-4f0be17ffc0c}" ma:sspId="ae033921-439f-46ba-b586-0b8c8775f769" ma:termSetId="c2b43861-9788-46fe-987a-73aa67229d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9" nillable="true" ma:taxonomy="true" ma:internalName="TaxKeywordTaxHTField" ma:taxonomyFieldName="TaxKeyword" ma:displayName="Ondernemingstrefwoorden" ma:readOnly="false" ma:fieldId="{23f27201-bee3-471e-b2e7-b64fd8b7ca38}" ma:taxonomyMulti="true" ma:sspId="ae033921-439f-46ba-b586-0b8c8775f76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32" nillable="true" ma:displayName="Taxonomy Catch All Column1" ma:hidden="true" ma:list="{04e55fd0-cf0b-4090-b91f-ffa43671cbcc}" ma:internalName="TaxCatchAllLabel" ma:readOnly="true" ma:showField="CatchAllDataLabel" ma:web="3490091b-427d-439c-b828-3130da3d3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385b9e35ef42c5bc2f4b49e945d3d0" ma:index="33" nillable="true" ma:taxonomy="true" ma:internalName="j4385b9e35ef42c5bc2f4b49e945d3d0" ma:taxonomyFieldName="Connect_x002d_SEfase" ma:displayName="SE-fase" ma:readOnly="false" ma:fieldId="{34385b9e-35ef-42c5-bc2f-4b49e945d3d0}" ma:sspId="ae033921-439f-46ba-b586-0b8c8775f769" ma:termSetId="f716fce9-825f-4685-8b2f-3ec3c4f171e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bd8c863d0e84969b217bbeafdb75459" ma:index="34" nillable="true" ma:taxonomy="true" ma:internalName="jbd8c863d0e84969b217bbeafdb75459" ma:taxonomyFieldName="Connect_x002d_Vertrouwelijkheid" ma:displayName="Vertrouwelijkheid" ma:readOnly="false" ma:default="3;#RWS Bedrijfsvertrouwelijk/geen|1523f3d8-a3f5-4033-a4d4-a04bf7d6d8cc" ma:fieldId="{3bd8c863-d0e8-4969-b217-bbeafdb75459}" ma:sspId="ae033921-439f-46ba-b586-0b8c8775f769" ma:termSetId="91227f9e-dc3b-4a5d-b701-63dd232956b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8b446f7b294aa48a544e5738eab49c" ma:index="35" nillable="true" ma:taxonomy="true" ma:internalName="d38b446f7b294aa48a544e5738eab49c" ma:taxonomyFieldName="Connect_x002d_IPMrol" ma:displayName="IPM-rol" ma:readOnly="false" ma:fieldId="{d38b446f-7b29-4aa4-8a54-4e5738eab49c}" ma:sspId="ae033921-439f-46ba-b586-0b8c8775f769" ma:termSetId="24bd5b06-8015-4365-ba06-edb9d679cf5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90091b-427d-439c-b828-3130da3d3d9d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38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Inhou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cb665cb2-4c1b-4338-95f1-4dd7cd771ce0">
      <Terms xmlns="http://schemas.microsoft.com/office/infopath/2007/PartnerControls"/>
    </TaxKeywordTaxHTField>
    <TaxCatchAll xmlns="cb665cb2-4c1b-4338-95f1-4dd7cd771ce0">
      <Value>84</Value>
      <Value>147</Value>
      <Value>8</Value>
      <Value>7</Value>
      <Value>6</Value>
      <Value>5</Value>
      <Value>3</Value>
      <Value>11</Value>
    </TaxCatchAll>
    <TaxCatchAllLabel xmlns="cb665cb2-4c1b-4338-95f1-4dd7cd771ce0"/>
    <Connect-Status xmlns="cb665cb2-4c1b-4338-95f1-4dd7cd771ce0">Definitief</Connect-Status>
    <j4385b9e35ef42c5bc2f4b49e945d3d0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Leeg</TermName>
          <TermId xmlns="http://schemas.microsoft.com/office/infopath/2007/PartnerControls">a317a223-2af7-413e-9184-f5120578edb7</TermId>
        </TermInfo>
      </Terms>
    </j4385b9e35ef42c5bc2f4b49e945d3d0>
    <Connect-Toelichting xmlns="cb665cb2-4c1b-4338-95f1-4dd7cd771ce0" xsi:nil="true"/>
    <Connect-Ondertekenaar xmlns="cb665cb2-4c1b-4338-95f1-4dd7cd771ce0">
      <UserInfo>
        <DisplayName/>
        <AccountId xsi:nil="true"/>
        <AccountType/>
      </UserInfo>
    </Connect-Ondertekenaar>
    <Connect-Contractmanager xmlns="cb665cb2-4c1b-4338-95f1-4dd7cd771ce0">
      <UserInfo>
        <DisplayName/>
        <AccountId xsi:nil="true"/>
        <AccountType/>
      </UserInfo>
    </Connect-Contractmanager>
    <Connect-Subtitel xmlns="cb665cb2-4c1b-4338-95f1-4dd7cd771ce0" xsi:nil="true"/>
    <e28f84c711554a75a94a2dfe3a3bea15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Beheersen realisatiecontract</TermName>
          <TermId xmlns="http://schemas.microsoft.com/office/infopath/2007/PartnerControls">2a0aa98b-cead-4fce-adec-4b3e767d3ecb</TermId>
        </TermInfo>
      </Terms>
    </e28f84c711554a75a94a2dfe3a3bea15>
    <jbd8c863d0e84969b217bbeafdb75459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jbd8c863d0e84969b217bbeafdb75459>
    <Connect-AuteurExtern xmlns="cb665cb2-4c1b-4338-95f1-4dd7cd771ce0" xsi:nil="true"/>
    <Connect-TechnischManager xmlns="cb665cb2-4c1b-4338-95f1-4dd7cd771ce0">
      <UserInfo>
        <DisplayName/>
        <AccountId xsi:nil="true"/>
        <AccountType/>
      </UserInfo>
    </Connect-TechnischManager>
    <md4a5e6ab761404298864f0be17ffc0c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Leeg</TermName>
          <TermId xmlns="http://schemas.microsoft.com/office/infopath/2007/PartnerControls">b042d779-67a1-4507-bb2d-b8d3e7d21720</TermId>
        </TermInfo>
      </Terms>
    </md4a5e6ab761404298864f0be17ffc0c>
    <d38b446f7b294aa48a544e5738eab49c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Leeg</TermName>
          <TermId xmlns="http://schemas.microsoft.com/office/infopath/2007/PartnerControls">9b3efbe6-c9de-4535-bb42-8f0c93fb04fc</TermId>
        </TermInfo>
      </Terms>
    </d38b446f7b294aa48a544e5738eab49c>
    <ka142704ec404179bc6dc96ce8d3373c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Overeenkomst - Contract</TermName>
          <TermId xmlns="http://schemas.microsoft.com/office/infopath/2007/PartnerControls">bcc5eb24-6b8e-44d8-bc7f-02f871b15c9d</TermId>
        </TermInfo>
      </Terms>
    </ka142704ec404179bc6dc96ce8d3373c>
    <URL xmlns="http://schemas.microsoft.com/sharepoint/v3">
      <Url xsi:nil="true"/>
      <Description xsi:nil="true"/>
    </URL>
    <Connect-DossierId xmlns="cb665cb2-4c1b-4338-95f1-4dd7cd771ce0" xsi:nil="true"/>
    <Connect-Archiefwaardig xmlns="cb665cb2-4c1b-4338-95f1-4dd7cd771ce0">Ja</Connect-Archiefwaardig>
    <Connect-ManagerProjectbeheersing xmlns="cb665cb2-4c1b-4338-95f1-4dd7cd771ce0">
      <UserInfo>
        <DisplayName/>
        <AccountId xsi:nil="true"/>
        <AccountType/>
      </UserInfo>
    </Connect-ManagerProjectbeheersing>
    <Connect-Omgevingsmanager xmlns="cb665cb2-4c1b-4338-95f1-4dd7cd771ce0">
      <UserInfo>
        <DisplayName/>
        <AccountId xsi:nil="true"/>
        <AccountType/>
      </UserInfo>
    </Connect-Omgevingsmanager>
    <Connect-Auteur xmlns="cb665cb2-4c1b-4338-95f1-4dd7cd771ce0">
      <UserInfo>
        <DisplayName/>
        <AccountId xsi:nil="true"/>
        <AccountType/>
      </UserInfo>
    </Connect-Auteur>
    <_dlc_DocId xmlns="3490091b-427d-439c-b828-3130da3d3d9d">CON00-1207446824-7515</_dlc_DocId>
    <_dlc_DocIdUrl xmlns="3490091b-427d-439c-b828-3130da3d3d9d">
      <Url>https://connect.sp02.rws.nl/sites/con0000495/_layouts/15/DocIdRedir.aspx?ID=CON00-1207446824-7515</Url>
      <Description>CON00-1207446824-7515</Description>
    </_dlc_DocIdUrl>
  </documentManagement>
</p:properties>
</file>

<file path=customXml/item3.xml><?xml version="1.0" encoding="utf-8"?>
<?mso-contentType ?>
<FormTemplates xmlns="http://schemas.microsoft.com/sharepoint/v3/contenttype/forms"/>
</file>

<file path=customXml/item4.xml><?xml version="1.0" encoding="utf-8"?>
<?mso-contentType ?>
<SharedContentType xmlns="Microsoft.SharePoint.Taxonomy.ContentTypeSync" SourceId="ae033921-439f-46ba-b586-0b8c8775f769" ContentTypeId="0x0101006D56A7865C58A149A83C55730CE7EA18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7D998AB-A5A9-40FC-8291-B45847A25E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665cb2-4c1b-4338-95f1-4dd7cd771ce0"/>
    <ds:schemaRef ds:uri="3490091b-427d-439c-b828-3130da3d3d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3357E2-852A-4D25-B88E-A9E0C8329F19}">
  <ds:schemaRefs>
    <ds:schemaRef ds:uri="http://schemas.microsoft.com/office/2006/metadata/properties"/>
    <ds:schemaRef ds:uri="cb665cb2-4c1b-4338-95f1-4dd7cd771ce0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3490091b-427d-439c-b828-3130da3d3d9d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BD0429D-193A-42F8-B6E6-BDD6C1FE441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B300A2C-DADE-4EEF-B7BC-E73B79F5F3A7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5C8EA7B5-3237-4B6E-829D-5F353B2D860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0</TotalTime>
  <Words>713</Words>
  <Application>Microsoft Office PowerPoint</Application>
  <PresentationFormat>Breedbeeld</PresentationFormat>
  <Paragraphs>123</Paragraphs>
  <Slides>13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RWS 16:9 NL</vt:lpstr>
      <vt:lpstr>Rijkswaterstaat</vt:lpstr>
      <vt:lpstr>Algemene inlichtingen zaak nr. 31177903</vt:lpstr>
      <vt:lpstr>Welkom aanwezigen</vt:lpstr>
      <vt:lpstr>Agenda</vt:lpstr>
      <vt:lpstr>Kenmerken van de aanbesteding</vt:lpstr>
      <vt:lpstr>Doel van deze inlichtingenbijeenkomst</vt:lpstr>
      <vt:lpstr>Verificatie contractdocumenten</vt:lpstr>
      <vt:lpstr>Toelichting op het project</vt:lpstr>
      <vt:lpstr>Toelichting op het project</vt:lpstr>
      <vt:lpstr>Toelichting op het project</vt:lpstr>
      <vt:lpstr>Specifieke aandachtspunten </vt:lpstr>
      <vt:lpstr>Specifieke aandachtspunten </vt:lpstr>
      <vt:lpstr>Aanbestedingsplanning</vt:lpstr>
      <vt:lpstr>Vragen?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:description/>
  <cp:lastModifiedBy/>
  <cp:revision>1</cp:revision>
  <dcterms:created xsi:type="dcterms:W3CDTF">2022-02-01T13:25:40Z</dcterms:created>
  <dcterms:modified xsi:type="dcterms:W3CDTF">2023-04-16T12:06:01Z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0x0101006D56A7865C58A149A83C55730CE7EA1800F1416A786C0A874A8EB41175123DCD07</vt:lpwstr>
  </property>
  <property fmtid="{D5CDD505-2E9C-101B-9397-08002B2CF9AE}" pid="3" name="TaxKeyword">
    <vt:lpwstr/>
  </property>
  <property fmtid="{D5CDD505-2E9C-101B-9397-08002B2CF9AE}" pid="4" name="Connect-Documenttype">
    <vt:lpwstr>147;#Overeenkomst - Contract|bcc5eb24-6b8e-44d8-bc7f-02f871b15c9d</vt:lpwstr>
  </property>
  <property fmtid="{D5CDD505-2E9C-101B-9397-08002B2CF9AE}" pid="5" name="Connect-Proces">
    <vt:lpwstr>4;#Beheer, Onderhoud en ondersteuning|3cd49983-55e7-40a9-9a78-0208c626ec2b</vt:lpwstr>
  </property>
  <property fmtid="{D5CDD505-2E9C-101B-9397-08002B2CF9AE}" pid="6" name="Connect-SEfase">
    <vt:lpwstr>7;#Leeg|a317a223-2af7-413e-9184-f5120578edb7</vt:lpwstr>
  </property>
  <property fmtid="{D5CDD505-2E9C-101B-9397-08002B2CF9AE}" pid="7" name="Connect-Projectnummer">
    <vt:lpwstr>3;#K1221703|c8e4affd-d1b6-4b86-b0cc-fbb3466e7fef</vt:lpwstr>
  </property>
  <property fmtid="{D5CDD505-2E9C-101B-9397-08002B2CF9AE}" pid="8" name="Connect-Organisatieonderdeel">
    <vt:lpwstr>5;#Leeg|b042d779-67a1-4507-bb2d-b8d3e7d21720</vt:lpwstr>
  </property>
  <property fmtid="{D5CDD505-2E9C-101B-9397-08002B2CF9AE}" pid="9" name="Connect-Deelproces">
    <vt:lpwstr>6;#Projectmanagement|a237a121-6e46-4f60-9732-ab9a0258ebb6</vt:lpwstr>
  </property>
  <property fmtid="{D5CDD505-2E9C-101B-9397-08002B2CF9AE}" pid="10" name="Connect-Vertrouwelijkheid">
    <vt:lpwstr>3;#RWS Bedrijfsvertrouwelijk/geen|1523f3d8-a3f5-4033-a4d4-a04bf7d6d8cc</vt:lpwstr>
  </property>
  <property fmtid="{D5CDD505-2E9C-101B-9397-08002B2CF9AE}" pid="11" name="Connect-IPMrol">
    <vt:lpwstr>8;#Leeg|9b3efbe6-c9de-4535-bb42-8f0c93fb04fc</vt:lpwstr>
  </property>
  <property fmtid="{D5CDD505-2E9C-101B-9397-08002B2CF9AE}" pid="12" name="Connect-Projectnaam">
    <vt:lpwstr>2;#ZN A Wegen - Voorbereiding en Service|a828e1af-87bf-4436-a03c-d2975edcc2ce</vt:lpwstr>
  </property>
  <property fmtid="{D5CDD505-2E9C-101B-9397-08002B2CF9AE}" pid="13" name="Connect-Activiteit">
    <vt:lpwstr>84;#Beheersen realisatiecontract|2a0aa98b-cead-4fce-adec-4b3e767d3ecb</vt:lpwstr>
  </property>
  <property fmtid="{D5CDD505-2E9C-101B-9397-08002B2CF9AE}" pid="14" name="_dlc_DocIdItemGuid">
    <vt:lpwstr>905fdefb-98b5-47f2-8a98-6504d92a3799</vt:lpwstr>
  </property>
  <property fmtid="{D5CDD505-2E9C-101B-9397-08002B2CF9AE}" pid="15" name="Connect-Afzender">
    <vt:lpwstr/>
  </property>
  <property fmtid="{D5CDD505-2E9C-101B-9397-08002B2CF9AE}" pid="16" name="Connect-Geadresseerde">
    <vt:lpwstr/>
  </property>
  <property fmtid="{D5CDD505-2E9C-101B-9397-08002B2CF9AE}" pid="17" name="Connect-Postcode">
    <vt:lpwstr/>
  </property>
  <property fmtid="{D5CDD505-2E9C-101B-9397-08002B2CF9AE}" pid="18" name="Connect-Adres">
    <vt:lpwstr/>
  </property>
  <property fmtid="{D5CDD505-2E9C-101B-9397-08002B2CF9AE}" pid="19" name="mf6f48d2ac1943c283ed42563d4d533a">
    <vt:lpwstr>Leeg|3c10af35-abbd-4a20-9fae-ae664f1cc9bc</vt:lpwstr>
  </property>
  <property fmtid="{D5CDD505-2E9C-101B-9397-08002B2CF9AE}" pid="20" name="Connect-Woonplaats">
    <vt:lpwstr/>
  </property>
  <property fmtid="{D5CDD505-2E9C-101B-9397-08002B2CF9AE}" pid="21" name="Connect-Kenmerk">
    <vt:lpwstr/>
  </property>
  <property fmtid="{D5CDD505-2E9C-101B-9397-08002B2CF9AE}" pid="22" name="Connect-Classificatiecode">
    <vt:lpwstr>6;#Leeg|3e64bc5a-cfd1-4b37-8b0e-02b7567d3256</vt:lpwstr>
  </property>
  <property fmtid="{D5CDD505-2E9C-101B-9397-08002B2CF9AE}" pid="23" name="Connect-Land">
    <vt:lpwstr/>
  </property>
  <property fmtid="{D5CDD505-2E9C-101B-9397-08002B2CF9AE}" pid="24" name="Connect-Richting">
    <vt:lpwstr/>
  </property>
  <property fmtid="{D5CDD505-2E9C-101B-9397-08002B2CF9AE}" pid="25" name="j7965235a8fd41fb89d2a664ecf0f7a1">
    <vt:lpwstr>Leeg|3e64bc5a-cfd1-4b37-8b0e-02b7567d3256</vt:lpwstr>
  </property>
  <property fmtid="{D5CDD505-2E9C-101B-9397-08002B2CF9AE}" pid="26" name="Connect-Organisatie">
    <vt:lpwstr>11;#Leeg|3c10af35-abbd-4a20-9fae-ae664f1cc9bc</vt:lpwstr>
  </property>
</Properties>
</file>