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7"/>
    <p:sldMasterId id="2147483732" r:id="rId8"/>
  </p:sldMasterIdLst>
  <p:notesMasterIdLst>
    <p:notesMasterId r:id="rId38"/>
  </p:notesMasterIdLst>
  <p:handoutMasterIdLst>
    <p:handoutMasterId r:id="rId39"/>
  </p:handoutMasterIdLst>
  <p:sldIdLst>
    <p:sldId id="256" r:id="rId9"/>
    <p:sldId id="260" r:id="rId10"/>
    <p:sldId id="259" r:id="rId11"/>
    <p:sldId id="261" r:id="rId12"/>
    <p:sldId id="262" r:id="rId13"/>
    <p:sldId id="264" r:id="rId14"/>
    <p:sldId id="281" r:id="rId15"/>
    <p:sldId id="287" r:id="rId16"/>
    <p:sldId id="282" r:id="rId17"/>
    <p:sldId id="283" r:id="rId18"/>
    <p:sldId id="270" r:id="rId19"/>
    <p:sldId id="279" r:id="rId20"/>
    <p:sldId id="293" r:id="rId21"/>
    <p:sldId id="294" r:id="rId22"/>
    <p:sldId id="295" r:id="rId23"/>
    <p:sldId id="296" r:id="rId24"/>
    <p:sldId id="265" r:id="rId25"/>
    <p:sldId id="278" r:id="rId26"/>
    <p:sldId id="284" r:id="rId27"/>
    <p:sldId id="285" r:id="rId28"/>
    <p:sldId id="286" r:id="rId29"/>
    <p:sldId id="266" r:id="rId30"/>
    <p:sldId id="267" r:id="rId31"/>
    <p:sldId id="268" r:id="rId32"/>
    <p:sldId id="288" r:id="rId33"/>
    <p:sldId id="289" r:id="rId34"/>
    <p:sldId id="290" r:id="rId35"/>
    <p:sldId id="291" r:id="rId36"/>
    <p:sldId id="292" r:id="rId37"/>
  </p:sldIdLst>
  <p:sldSz cx="12192000" cy="6858000"/>
  <p:notesSz cx="6805613" cy="99441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>
    <p:extLst/>
  </p:cmAuthor>
  <p:cmAuthor id="1" name="Arnout Drenthel" initials="AD" lastIdx="1" clrIdx="0">
    <p:extLst/>
  </p:cmAuthor>
  <p:cmAuthor id="8" name="Arnout Drenthel" initials="AD [8]" lastIdx="1" clrIdx="7">
    <p:extLst/>
  </p:cmAuthor>
  <p:cmAuthor id="2" name="Arnout Drenthel" initials="AD [2]" lastIdx="1" clrIdx="1">
    <p:extLst/>
  </p:cmAuthor>
  <p:cmAuthor id="9" name="Arnout Drenthel" initials="AD [9]" lastIdx="1" clrIdx="8">
    <p:extLst/>
  </p:cmAuthor>
  <p:cmAuthor id="3" name="Arnout Drenthel" initials="AD [3]" lastIdx="1" clrIdx="2">
    <p:extLst/>
  </p:cmAuthor>
  <p:cmAuthor id="4" name="Arnout Drenthel" initials="AD [4]" lastIdx="1" clrIdx="3">
    <p:extLst/>
  </p:cmAuthor>
  <p:cmAuthor id="5" name="Arnout Drenthel" initials="AD [5]" lastIdx="1" clrIdx="4">
    <p:extLst/>
  </p:cmAuthor>
  <p:cmAuthor id="6" name="Arnout Drenthel" initials="AD [6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2B1E"/>
    <a:srgbClr val="154273"/>
    <a:srgbClr val="F2D9E7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12" autoAdjust="0"/>
    <p:restoredTop sz="89691" autoAdjust="0"/>
  </p:normalViewPr>
  <p:slideViewPr>
    <p:cSldViewPr snapToGrid="0">
      <p:cViewPr varScale="1">
        <p:scale>
          <a:sx n="46" d="100"/>
          <a:sy n="46" d="100"/>
        </p:scale>
        <p:origin x="1332" y="5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2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commentAuthors" Target="commentAuthors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22-7-2021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22-7-2021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Freek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88299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Gert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84036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Gert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14573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Tijmen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906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Tijmen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07620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Tijmen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61099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Tijmen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27808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Tijmen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65487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Tijmen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35522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Tijmen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56561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Freek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8828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000" dirty="0" smtClean="0"/>
              <a:t>Freek: Welkom,</a:t>
            </a:r>
            <a:r>
              <a:rPr lang="nl-NL" sz="1000" baseline="0" dirty="0" smtClean="0"/>
              <a:t> </a:t>
            </a:r>
            <a:r>
              <a:rPr lang="nl-NL" sz="1000" dirty="0" smtClean="0"/>
              <a:t>Voorstellen,</a:t>
            </a:r>
            <a:r>
              <a:rPr lang="nl-NL" sz="1000" baseline="0" dirty="0" smtClean="0"/>
              <a:t> </a:t>
            </a:r>
            <a:r>
              <a:rPr lang="nl-NL" sz="1000" dirty="0" smtClean="0"/>
              <a:t>Presentielijst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81800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mtClean="0"/>
              <a:t>Freek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5205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Freek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2561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Freek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77305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Freek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93171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Gert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59739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Gert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10489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Gert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14629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Gert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4711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0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048400" y="6528572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28510C-BC5B-408F-A83E-20041DE7A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12192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50453"/>
            <a:ext cx="4997688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0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048400" y="6528572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>
                <a:solidFill>
                  <a:srgbClr val="000000"/>
                </a:solidFill>
              </a:rPr>
              <a:pPr/>
              <a:t>‹nr.›</a:t>
            </a:fld>
            <a:endParaRPr lang="nl-NL" dirty="0">
              <a:solidFill>
                <a:srgbClr val="000000"/>
              </a:solidFill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28510C-BC5B-408F-A83E-20041DE7A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889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3"/>
            <a:ext cx="12192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3749486"/>
            <a:ext cx="10925176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>
                <a:solidFill>
                  <a:srgbClr val="000000"/>
                </a:solidFill>
              </a:rPr>
              <a:pPr/>
              <a:t>‹nr.›</a:t>
            </a:fld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0001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979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>
                <a:solidFill>
                  <a:srgbClr val="000000"/>
                </a:solidFill>
              </a:rPr>
              <a:pPr/>
              <a:t>‹nr.›</a:t>
            </a:fld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1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681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>
                <a:solidFill>
                  <a:srgbClr val="000000"/>
                </a:solidFill>
              </a:rPr>
              <a:pPr/>
              <a:t>‹nr.›</a:t>
            </a:fld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0508682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2000" y="2350800"/>
            <a:ext cx="50112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>
                <a:solidFill>
                  <a:srgbClr val="000000"/>
                </a:solidFill>
              </a:rPr>
              <a:pPr/>
              <a:t>‹nr.›</a:t>
            </a:fld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99493110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2000" y="2350799"/>
            <a:ext cx="5004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>
                <a:solidFill>
                  <a:srgbClr val="000000"/>
                </a:solidFill>
              </a:rPr>
              <a:pPr/>
              <a:t>‹nr.›</a:t>
            </a:fld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2939681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0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0000" y="5298141"/>
            <a:ext cx="10923588" cy="923272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>
                <a:solidFill>
                  <a:srgbClr val="000000"/>
                </a:solidFill>
              </a:rPr>
              <a:pPr/>
              <a:t>‹nr.›</a:t>
            </a:fld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39407610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3"/>
            <a:ext cx="12192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3749486"/>
            <a:ext cx="10925176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0001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2000" y="1052513"/>
            <a:ext cx="5004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39154"/>
            <a:ext cx="50038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>
                <a:solidFill>
                  <a:srgbClr val="000000"/>
                </a:solidFill>
              </a:rPr>
              <a:pPr/>
              <a:t>‹nr.›</a:t>
            </a:fld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80643030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552000" y="2350800"/>
            <a:ext cx="5004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>
                <a:solidFill>
                  <a:srgbClr val="000000"/>
                </a:solidFill>
              </a:rPr>
              <a:pPr/>
              <a:t>‹nr.›</a:t>
            </a:fld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2070638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12192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>
                <a:solidFill>
                  <a:srgbClr val="000000"/>
                </a:solidFill>
              </a:rPr>
              <a:pPr/>
              <a:t>‹nr.›</a:t>
            </a:fld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31538320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>
                <a:solidFill>
                  <a:srgbClr val="000000"/>
                </a:solidFill>
              </a:rPr>
              <a:pPr/>
              <a:t>‹nr.›</a:t>
            </a:fld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547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50453"/>
            <a:ext cx="4997688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>
                <a:solidFill>
                  <a:srgbClr val="000000"/>
                </a:solidFill>
              </a:rPr>
              <a:pPr/>
              <a:t>‹nr.›</a:t>
            </a:fld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489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1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4697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2000" y="2350800"/>
            <a:ext cx="50112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2000" y="2350799"/>
            <a:ext cx="5004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0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0000" y="5298141"/>
            <a:ext cx="10923588" cy="923272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2000" y="1052513"/>
            <a:ext cx="5004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39154"/>
            <a:ext cx="50038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0636227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552000" y="2350800"/>
            <a:ext cx="5004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000" y="2349499"/>
            <a:ext cx="109332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8400" y="6528572"/>
            <a:ext cx="5112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13A800-9FFB-4505-9B39-BBE671EBBBE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666" r:id="rId2"/>
    <p:sldLayoutId id="2147483725" r:id="rId3"/>
    <p:sldLayoutId id="2147483731" r:id="rId4"/>
    <p:sldLayoutId id="2147483652" r:id="rId5"/>
    <p:sldLayoutId id="2147483728" r:id="rId6"/>
    <p:sldLayoutId id="2147483689" r:id="rId7"/>
    <p:sldLayoutId id="2147483730" r:id="rId8"/>
    <p:sldLayoutId id="2147483729" r:id="rId9"/>
    <p:sldLayoutId id="2147483716" r:id="rId10"/>
    <p:sldLayoutId id="2147483667" r:id="rId11"/>
    <p:sldLayoutId id="214748372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000" y="2349499"/>
            <a:ext cx="109332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8400" y="6528572"/>
            <a:ext cx="5112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>
                <a:solidFill>
                  <a:srgbClr val="000000"/>
                </a:solidFill>
              </a:rPr>
              <a:pPr/>
              <a:t>‹nr.›</a:t>
            </a:fld>
            <a:endParaRPr lang="nl-NL" dirty="0">
              <a:solidFill>
                <a:srgbClr val="000000"/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13A800-9FFB-4505-9B39-BBE671EBBBE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71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1e Inlichtingen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nl-NL" dirty="0" smtClean="0"/>
              <a:t>Cluster RWS ZDABB </a:t>
            </a:r>
            <a:endParaRPr lang="nl-NL" dirty="0"/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31160353 </a:t>
            </a:r>
            <a:br>
              <a:rPr lang="nl-NL" dirty="0" smtClean="0"/>
            </a:br>
            <a:r>
              <a:rPr lang="nl-NL" dirty="0" smtClean="0"/>
              <a:t>OSK Havens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 smtClean="0"/>
              <a:t>20 </a:t>
            </a:r>
            <a:r>
              <a:rPr lang="en-US" dirty="0" err="1" smtClean="0"/>
              <a:t>juli</a:t>
            </a:r>
            <a:r>
              <a:rPr lang="en-US" dirty="0" smtClean="0"/>
              <a:t> 2021</a:t>
            </a:r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smtClean="0"/>
              <a:t>RWS Informatie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0946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b="1" dirty="0" smtClean="0"/>
              <a:t>Verificatie en validatie</a:t>
            </a:r>
          </a:p>
          <a:p>
            <a:r>
              <a:rPr lang="nl-NL" dirty="0" smtClean="0"/>
              <a:t>Productspecifieke LCA-berekeningen conform procedure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b="1" dirty="0" smtClean="0"/>
              <a:t>Aantonen</a:t>
            </a:r>
          </a:p>
          <a:p>
            <a:r>
              <a:rPr lang="nl-NL" dirty="0" smtClean="0"/>
              <a:t>Geaccepteerde methode brandstofregistratie</a:t>
            </a:r>
          </a:p>
          <a:p>
            <a:r>
              <a:rPr lang="nl-NL" dirty="0" smtClean="0"/>
              <a:t>Brandstofboekhouding</a:t>
            </a:r>
          </a:p>
          <a:p>
            <a:r>
              <a:rPr lang="nl-NL" dirty="0" smtClean="0"/>
              <a:t>Periodieke controles door onafhankelijke derde partij</a:t>
            </a:r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10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3. Gunnen – proces bij uitvoering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324" y="3268808"/>
            <a:ext cx="3415967" cy="2001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3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E&amp;C-contract</a:t>
            </a:r>
          </a:p>
          <a:p>
            <a:r>
              <a:rPr lang="nl-NL" dirty="0" smtClean="0"/>
              <a:t>UAV-</a:t>
            </a:r>
            <a:r>
              <a:rPr lang="nl-NL" dirty="0" err="1" smtClean="0"/>
              <a:t>gc</a:t>
            </a:r>
            <a:r>
              <a:rPr lang="nl-NL" dirty="0" smtClean="0"/>
              <a:t> 2005</a:t>
            </a:r>
          </a:p>
          <a:p>
            <a:r>
              <a:rPr lang="nl-NL" dirty="0" smtClean="0"/>
              <a:t>Looptijd </a:t>
            </a:r>
            <a:r>
              <a:rPr lang="nl-NL" dirty="0"/>
              <a:t>3</a:t>
            </a:r>
            <a:r>
              <a:rPr lang="nl-NL" dirty="0" smtClean="0"/>
              <a:t> jaar</a:t>
            </a:r>
          </a:p>
          <a:p>
            <a:r>
              <a:rPr lang="nl-NL" dirty="0" smtClean="0"/>
              <a:t>Meten</a:t>
            </a:r>
            <a:r>
              <a:rPr lang="nl-NL" dirty="0"/>
              <a:t>, rapporteren en bijsturen MKI / </a:t>
            </a:r>
            <a:r>
              <a:rPr lang="nl-NL" dirty="0" smtClean="0"/>
              <a:t>brandstofgebruik</a:t>
            </a:r>
          </a:p>
          <a:p>
            <a:r>
              <a:rPr lang="en-US" dirty="0" smtClean="0"/>
              <a:t>Meten, </a:t>
            </a:r>
            <a:r>
              <a:rPr lang="en-US" dirty="0" err="1" smtClean="0"/>
              <a:t>rapporteren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bijsturen</a:t>
            </a:r>
            <a:r>
              <a:rPr lang="en-US" dirty="0" smtClean="0"/>
              <a:t> </a:t>
            </a:r>
            <a:r>
              <a:rPr lang="en-US" dirty="0" err="1" smtClean="0"/>
              <a:t>verwerkte</a:t>
            </a:r>
            <a:r>
              <a:rPr lang="en-US" dirty="0" smtClean="0"/>
              <a:t> </a:t>
            </a:r>
            <a:r>
              <a:rPr lang="en-US" dirty="0" err="1" smtClean="0"/>
              <a:t>baggerspecie</a:t>
            </a:r>
            <a:endParaRPr lang="nl-NL" dirty="0"/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11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4. Contract - kenmerken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7915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12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5</a:t>
            </a:r>
            <a:r>
              <a:rPr lang="nl-NL" dirty="0" smtClean="0"/>
              <a:t>. Omgeving - overzichtstekening</a:t>
            </a:r>
            <a:endParaRPr lang="nl-NL" dirty="0"/>
          </a:p>
        </p:txBody>
      </p:sp>
      <p:pic>
        <p:nvPicPr>
          <p:cNvPr id="6" name="Tijdelijke aanduiding voor inhoud 5"/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1192696" y="1979751"/>
            <a:ext cx="5109872" cy="32209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2313" y="2045844"/>
            <a:ext cx="4487287" cy="319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72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30000" y="2095500"/>
            <a:ext cx="10922400" cy="4219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dirty="0" smtClean="0"/>
              <a:t>In de afbeeldingen zijn de vakken weergegeven waar gebaggerd gaat worden</a:t>
            </a:r>
            <a:endParaRPr lang="nl-NL" sz="2000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13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Baggervakken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00" y="2635687"/>
            <a:ext cx="5453312" cy="3786029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2042" y="2618502"/>
            <a:ext cx="5347921" cy="369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2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14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Baggervakken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200" y="2942838"/>
            <a:ext cx="5039227" cy="347887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9779" y="2942838"/>
            <a:ext cx="5004221" cy="348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56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15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Baggervakken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00" y="2996301"/>
            <a:ext cx="5119715" cy="3532271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2673" y="2984344"/>
            <a:ext cx="4916827" cy="341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8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Effecten van verspreiding onderzocht door </a:t>
            </a:r>
            <a:r>
              <a:rPr lang="nl-NL" dirty="0" err="1" smtClean="0"/>
              <a:t>Deltares</a:t>
            </a:r>
            <a:endParaRPr lang="nl-NL" dirty="0" smtClean="0"/>
          </a:p>
          <a:p>
            <a:r>
              <a:rPr lang="nl-NL" dirty="0" smtClean="0"/>
              <a:t>5 locaties</a:t>
            </a:r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16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Verspreiding van de baggerspecie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8425" y="3059079"/>
            <a:ext cx="5133975" cy="36576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772" y="3134818"/>
            <a:ext cx="4771429" cy="33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2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0"/>
            <a:r>
              <a:rPr lang="nl-NL" dirty="0" smtClean="0"/>
              <a:t>Opstellen baggerprogramma’s</a:t>
            </a:r>
          </a:p>
          <a:p>
            <a:pPr lvl="0"/>
            <a:r>
              <a:rPr lang="nl-NL" dirty="0" smtClean="0"/>
              <a:t>Aanleveren planningsinformatie</a:t>
            </a:r>
            <a:endParaRPr lang="nl-NL" dirty="0"/>
          </a:p>
          <a:p>
            <a:pPr lvl="0"/>
            <a:r>
              <a:rPr lang="nl-NL" dirty="0"/>
              <a:t>Uitvoeren baggerwerkzaamheden</a:t>
            </a:r>
          </a:p>
          <a:p>
            <a:pPr lvl="0"/>
            <a:r>
              <a:rPr lang="nl-NL" dirty="0" smtClean="0"/>
              <a:t>Verspreiden/verwerken van </a:t>
            </a:r>
            <a:r>
              <a:rPr lang="nl-NL" dirty="0"/>
              <a:t>specie </a:t>
            </a:r>
            <a:endParaRPr lang="nl-NL" dirty="0" smtClean="0"/>
          </a:p>
          <a:p>
            <a:pPr lvl="0"/>
            <a:r>
              <a:rPr lang="nl-NL" dirty="0" smtClean="0"/>
              <a:t>Verzorgen </a:t>
            </a:r>
            <a:r>
              <a:rPr lang="nl-NL" dirty="0"/>
              <a:t>van vergunningen en meldingen</a:t>
            </a:r>
          </a:p>
          <a:p>
            <a:pPr lvl="0"/>
            <a:r>
              <a:rPr lang="nl-NL" dirty="0"/>
              <a:t>Verzorgen </a:t>
            </a:r>
            <a:r>
              <a:rPr lang="nl-NL" dirty="0" smtClean="0"/>
              <a:t>aanvullende (waterbodem-</a:t>
            </a:r>
            <a:r>
              <a:rPr lang="nl-NL" dirty="0"/>
              <a:t>)onderzoeken</a:t>
            </a:r>
          </a:p>
          <a:p>
            <a:pPr lvl="0"/>
            <a:r>
              <a:rPr lang="nl-NL" dirty="0" smtClean="0"/>
              <a:t>Uitvoeren </a:t>
            </a:r>
            <a:r>
              <a:rPr lang="nl-NL" dirty="0"/>
              <a:t>survey / </a:t>
            </a:r>
            <a:r>
              <a:rPr lang="nl-NL" dirty="0" smtClean="0"/>
              <a:t>lodingen</a:t>
            </a:r>
          </a:p>
          <a:p>
            <a:pPr lvl="0"/>
            <a:r>
              <a:rPr lang="nl-NL" dirty="0" smtClean="0"/>
              <a:t>Meewerken aan stakeholdermeetings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17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5</a:t>
            </a:r>
            <a:r>
              <a:rPr lang="nl-NL" dirty="0" smtClean="0"/>
              <a:t>. Omgeving - werkzaamheden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8386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nl-NL" dirty="0" smtClean="0"/>
              <a:t>Kwetsbaar gebied, Natura 2000, vertroebeling</a:t>
            </a:r>
          </a:p>
          <a:p>
            <a:pPr lvl="0"/>
            <a:r>
              <a:rPr lang="nl-NL" dirty="0" smtClean="0"/>
              <a:t>Binnen vergunning Wet Natuurbescherming </a:t>
            </a:r>
          </a:p>
          <a:p>
            <a:pPr lvl="0"/>
            <a:r>
              <a:rPr lang="nl-NL" dirty="0" smtClean="0"/>
              <a:t>Binnen verspreidingsstrategie</a:t>
            </a:r>
          </a:p>
          <a:p>
            <a:pPr lvl="0"/>
            <a:r>
              <a:rPr lang="nl-NL" dirty="0" smtClean="0"/>
              <a:t>Grootste deel van het werk binnen verboden vaargebied OSK</a:t>
            </a:r>
          </a:p>
          <a:p>
            <a:pPr lvl="0"/>
            <a:r>
              <a:rPr lang="nl-NL" dirty="0" smtClean="0"/>
              <a:t>Betrokken stakeholders met bedrijfsactiviteiten in en rondom de havens en verspreidingslocaties 	</a:t>
            </a:r>
          </a:p>
          <a:p>
            <a:pPr lvl="1"/>
            <a:r>
              <a:rPr lang="nl-NL" dirty="0" smtClean="0"/>
              <a:t>Informeren</a:t>
            </a:r>
          </a:p>
          <a:p>
            <a:pPr lvl="1"/>
            <a:r>
              <a:rPr lang="nl-NL" dirty="0" smtClean="0"/>
              <a:t>Bereikbaar zijn</a:t>
            </a:r>
            <a:endParaRPr lang="nl-NL" dirty="0"/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18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err="1" smtClean="0"/>
              <a:t>Rws</a:t>
            </a:r>
            <a:r>
              <a:rPr lang="nl-NL" dirty="0" smtClean="0"/>
              <a:t> informatie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5</a:t>
            </a:r>
            <a:r>
              <a:rPr lang="nl-NL" dirty="0" smtClean="0"/>
              <a:t>. Omgeving – bijzonderheden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517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err="1" smtClean="0"/>
              <a:t>Zie</a:t>
            </a:r>
            <a:r>
              <a:rPr lang="en-US" dirty="0" smtClean="0"/>
              <a:t> Annex II</a:t>
            </a:r>
          </a:p>
          <a:p>
            <a:pPr lvl="0"/>
            <a:r>
              <a:rPr lang="en-US" dirty="0" err="1" smtClean="0"/>
              <a:t>Gebaseerd</a:t>
            </a:r>
            <a:r>
              <a:rPr lang="en-US" dirty="0" smtClean="0"/>
              <a:t> op </a:t>
            </a:r>
            <a:r>
              <a:rPr lang="en-US" dirty="0" err="1" smtClean="0"/>
              <a:t>onderhoud</a:t>
            </a:r>
            <a:r>
              <a:rPr lang="en-US" dirty="0" smtClean="0"/>
              <a:t> OSK</a:t>
            </a:r>
          </a:p>
          <a:p>
            <a:pPr lvl="0"/>
            <a:r>
              <a:rPr lang="en-US" dirty="0" err="1" smtClean="0"/>
              <a:t>Gebaseerd</a:t>
            </a:r>
            <a:r>
              <a:rPr lang="en-US" dirty="0" smtClean="0"/>
              <a:t> op </a:t>
            </a:r>
            <a:r>
              <a:rPr lang="en-US" dirty="0" err="1" smtClean="0"/>
              <a:t>verspreidingstrategie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voorkomen</a:t>
            </a:r>
            <a:r>
              <a:rPr lang="en-US" dirty="0" smtClean="0"/>
              <a:t> </a:t>
            </a:r>
            <a:r>
              <a:rPr lang="en-US" dirty="0" err="1" smtClean="0"/>
              <a:t>vertroebeling</a:t>
            </a:r>
            <a:endParaRPr lang="en-US" dirty="0" smtClean="0"/>
          </a:p>
          <a:p>
            <a:pPr lvl="0"/>
            <a:r>
              <a:rPr lang="en-US" dirty="0" err="1" smtClean="0"/>
              <a:t>Gebaseerd</a:t>
            </a:r>
            <a:r>
              <a:rPr lang="en-US" dirty="0" smtClean="0"/>
              <a:t> op </a:t>
            </a:r>
            <a:r>
              <a:rPr lang="en-US" dirty="0" err="1" smtClean="0"/>
              <a:t>afspraken</a:t>
            </a:r>
            <a:r>
              <a:rPr lang="en-US" dirty="0" smtClean="0"/>
              <a:t> stakeholders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19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5</a:t>
            </a:r>
            <a:r>
              <a:rPr lang="nl-NL" dirty="0" smtClean="0"/>
              <a:t>. Omgeving - prioritering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2691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2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30000" y="1733054"/>
            <a:ext cx="10933200" cy="1069200"/>
          </a:xfrm>
        </p:spPr>
        <p:txBody>
          <a:bodyPr/>
          <a:lstStyle/>
          <a:p>
            <a:r>
              <a:rPr lang="nl-NL" dirty="0" smtClean="0"/>
              <a:t>1. Welkom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7820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err="1" smtClean="0"/>
              <a:t>Uitvoeren</a:t>
            </a:r>
            <a:r>
              <a:rPr lang="en-US" dirty="0" smtClean="0"/>
              <a:t> </a:t>
            </a:r>
            <a:r>
              <a:rPr lang="en-US" dirty="0" err="1" smtClean="0"/>
              <a:t>binnen</a:t>
            </a:r>
            <a:r>
              <a:rPr lang="en-US" dirty="0" smtClean="0"/>
              <a:t> </a:t>
            </a:r>
            <a:r>
              <a:rPr lang="en-US" dirty="0" err="1" smtClean="0"/>
              <a:t>vergunning</a:t>
            </a:r>
            <a:r>
              <a:rPr lang="en-US" dirty="0" smtClean="0"/>
              <a:t> WNB </a:t>
            </a:r>
          </a:p>
          <a:p>
            <a:pPr lvl="0"/>
            <a:r>
              <a:rPr lang="en-US" dirty="0" err="1" smtClean="0"/>
              <a:t>Passende</a:t>
            </a:r>
            <a:r>
              <a:rPr lang="en-US" dirty="0" smtClean="0"/>
              <a:t> </a:t>
            </a:r>
            <a:r>
              <a:rPr lang="en-US" dirty="0" err="1" smtClean="0"/>
              <a:t>beoordeling</a:t>
            </a:r>
            <a:r>
              <a:rPr lang="en-US" dirty="0" smtClean="0"/>
              <a:t> </a:t>
            </a:r>
            <a:r>
              <a:rPr lang="en-US" dirty="0" err="1" smtClean="0"/>
              <a:t>maakt</a:t>
            </a:r>
            <a:r>
              <a:rPr lang="en-US" dirty="0" smtClean="0"/>
              <a:t> </a:t>
            </a:r>
            <a:r>
              <a:rPr lang="en-US" dirty="0" err="1" smtClean="0"/>
              <a:t>deel</a:t>
            </a:r>
            <a:r>
              <a:rPr lang="en-US" dirty="0" smtClean="0"/>
              <a:t> </a:t>
            </a:r>
            <a:r>
              <a:rPr lang="en-US" dirty="0" err="1" smtClean="0"/>
              <a:t>uit</a:t>
            </a:r>
            <a:r>
              <a:rPr lang="en-US" dirty="0" smtClean="0"/>
              <a:t> van </a:t>
            </a:r>
            <a:r>
              <a:rPr lang="en-US" dirty="0" err="1" smtClean="0"/>
              <a:t>vergunning</a:t>
            </a:r>
            <a:r>
              <a:rPr lang="en-US" dirty="0" smtClean="0"/>
              <a:t> WNB (</a:t>
            </a:r>
            <a:r>
              <a:rPr lang="en-US" dirty="0" err="1" smtClean="0"/>
              <a:t>bijlage</a:t>
            </a:r>
            <a:r>
              <a:rPr lang="en-US" dirty="0" smtClean="0"/>
              <a:t> VSP)</a:t>
            </a:r>
          </a:p>
          <a:p>
            <a:pPr lvl="0"/>
            <a:r>
              <a:rPr lang="en-US" dirty="0" err="1" smtClean="0"/>
              <a:t>Verspreidingsstrategie</a:t>
            </a:r>
            <a:r>
              <a:rPr lang="en-US" dirty="0" smtClean="0"/>
              <a:t> </a:t>
            </a:r>
            <a:r>
              <a:rPr lang="en-US" dirty="0" err="1" smtClean="0"/>
              <a:t>maakt</a:t>
            </a:r>
            <a:r>
              <a:rPr lang="en-US" dirty="0" smtClean="0"/>
              <a:t> </a:t>
            </a:r>
            <a:r>
              <a:rPr lang="en-US" dirty="0" err="1" smtClean="0"/>
              <a:t>deel</a:t>
            </a:r>
            <a:r>
              <a:rPr lang="en-US" dirty="0" smtClean="0"/>
              <a:t> </a:t>
            </a:r>
            <a:r>
              <a:rPr lang="en-US" dirty="0" err="1" smtClean="0"/>
              <a:t>uit</a:t>
            </a:r>
            <a:r>
              <a:rPr lang="en-US" dirty="0" smtClean="0"/>
              <a:t> van de </a:t>
            </a:r>
            <a:r>
              <a:rPr lang="en-US" dirty="0" err="1" smtClean="0"/>
              <a:t>passende</a:t>
            </a:r>
            <a:r>
              <a:rPr lang="en-US" dirty="0" smtClean="0"/>
              <a:t> </a:t>
            </a:r>
            <a:r>
              <a:rPr lang="en-US" dirty="0" err="1" smtClean="0"/>
              <a:t>beoordeling</a:t>
            </a:r>
            <a:endParaRPr lang="en-US" dirty="0" smtClean="0"/>
          </a:p>
          <a:p>
            <a:r>
              <a:rPr lang="en-US" dirty="0" err="1" smtClean="0"/>
              <a:t>Onderliggende</a:t>
            </a:r>
            <a:r>
              <a:rPr lang="en-US" dirty="0" smtClean="0"/>
              <a:t> </a:t>
            </a:r>
            <a:r>
              <a:rPr lang="en-US" dirty="0" err="1" smtClean="0"/>
              <a:t>onderzoeken</a:t>
            </a:r>
            <a:r>
              <a:rPr lang="en-US" dirty="0" smtClean="0"/>
              <a:t>, </a:t>
            </a:r>
            <a:r>
              <a:rPr lang="en-US" dirty="0" err="1" smtClean="0"/>
              <a:t>inclusief</a:t>
            </a:r>
            <a:r>
              <a:rPr lang="en-US" dirty="0" smtClean="0"/>
              <a:t> </a:t>
            </a:r>
            <a:r>
              <a:rPr lang="en-US" dirty="0" err="1" smtClean="0"/>
              <a:t>uitgangspunten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randvoorwaarden</a:t>
            </a:r>
            <a:r>
              <a:rPr lang="en-US" dirty="0" smtClean="0"/>
              <a:t>, </a:t>
            </a:r>
            <a:r>
              <a:rPr lang="en-US" dirty="0" err="1" smtClean="0"/>
              <a:t>maken</a:t>
            </a:r>
            <a:r>
              <a:rPr lang="en-US" dirty="0" smtClean="0"/>
              <a:t> </a:t>
            </a:r>
            <a:r>
              <a:rPr lang="en-US" dirty="0" err="1"/>
              <a:t>deel</a:t>
            </a:r>
            <a:r>
              <a:rPr lang="en-US" dirty="0"/>
              <a:t> </a:t>
            </a:r>
            <a:r>
              <a:rPr lang="en-US" dirty="0" err="1"/>
              <a:t>uit</a:t>
            </a:r>
            <a:r>
              <a:rPr lang="en-US" dirty="0"/>
              <a:t> van </a:t>
            </a:r>
            <a:r>
              <a:rPr lang="en-US" dirty="0" err="1"/>
              <a:t>vergunning</a:t>
            </a:r>
            <a:r>
              <a:rPr lang="en-US" dirty="0"/>
              <a:t> </a:t>
            </a:r>
            <a:r>
              <a:rPr lang="en-US" dirty="0" smtClean="0"/>
              <a:t>WNB (</a:t>
            </a:r>
            <a:r>
              <a:rPr lang="en-US" dirty="0" err="1" smtClean="0"/>
              <a:t>bijlagen</a:t>
            </a:r>
            <a:r>
              <a:rPr lang="en-US" dirty="0" smtClean="0"/>
              <a:t> VSP)</a:t>
            </a:r>
            <a:endParaRPr lang="en-US" dirty="0"/>
          </a:p>
          <a:p>
            <a:pPr lvl="0"/>
            <a:r>
              <a:rPr lang="en-US" dirty="0" smtClean="0"/>
              <a:t>Rapportage van </a:t>
            </a:r>
            <a:r>
              <a:rPr lang="en-US" dirty="0" err="1" smtClean="0"/>
              <a:t>hoeveelheden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bijsturing</a:t>
            </a:r>
            <a:r>
              <a:rPr lang="en-US" dirty="0" smtClean="0"/>
              <a:t> op </a:t>
            </a:r>
            <a:r>
              <a:rPr lang="en-US" dirty="0" err="1" smtClean="0"/>
              <a:t>hoeveelheden</a:t>
            </a:r>
            <a:endParaRPr lang="en-US" dirty="0" smtClean="0"/>
          </a:p>
          <a:p>
            <a:pPr lvl="0"/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20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5</a:t>
            </a:r>
            <a:r>
              <a:rPr lang="nl-NL" dirty="0" smtClean="0"/>
              <a:t>. Omgeving – Vergunning WNB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427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err="1" smtClean="0"/>
              <a:t>Verboden</a:t>
            </a:r>
            <a:r>
              <a:rPr lang="en-US" dirty="0" smtClean="0"/>
              <a:t> </a:t>
            </a:r>
            <a:r>
              <a:rPr lang="en-US" dirty="0" err="1" smtClean="0"/>
              <a:t>vaargebied</a:t>
            </a:r>
            <a:r>
              <a:rPr lang="en-US" dirty="0" smtClean="0"/>
              <a:t> </a:t>
            </a:r>
            <a:r>
              <a:rPr lang="en-US" dirty="0" err="1" smtClean="0"/>
              <a:t>rondom</a:t>
            </a:r>
            <a:r>
              <a:rPr lang="en-US" dirty="0" smtClean="0"/>
              <a:t> OSK</a:t>
            </a:r>
          </a:p>
          <a:p>
            <a:pPr lvl="0"/>
            <a:r>
              <a:rPr lang="en-US" dirty="0" smtClean="0"/>
              <a:t>Voor </a:t>
            </a:r>
            <a:r>
              <a:rPr lang="en-US" dirty="0" err="1" smtClean="0"/>
              <a:t>varen</a:t>
            </a:r>
            <a:r>
              <a:rPr lang="en-US" dirty="0" smtClean="0"/>
              <a:t> in het </a:t>
            </a:r>
            <a:r>
              <a:rPr lang="en-US" dirty="0" err="1" smtClean="0"/>
              <a:t>verboden</a:t>
            </a:r>
            <a:r>
              <a:rPr lang="en-US" dirty="0" smtClean="0"/>
              <a:t> </a:t>
            </a:r>
            <a:r>
              <a:rPr lang="en-US" dirty="0" err="1" smtClean="0"/>
              <a:t>vaargebied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randvoorwaarden</a:t>
            </a:r>
            <a:r>
              <a:rPr lang="en-US" dirty="0" smtClean="0"/>
              <a:t> van </a:t>
            </a:r>
            <a:r>
              <a:rPr lang="en-US" dirty="0" err="1" smtClean="0"/>
              <a:t>toepassing</a:t>
            </a:r>
            <a:endParaRPr lang="en-US" dirty="0" smtClean="0"/>
          </a:p>
          <a:p>
            <a:pPr lvl="0"/>
            <a:r>
              <a:rPr lang="en-US" dirty="0" err="1" smtClean="0"/>
              <a:t>Randvoorwaarden</a:t>
            </a:r>
            <a:r>
              <a:rPr lang="en-US" dirty="0" smtClean="0"/>
              <a:t> </a:t>
            </a:r>
            <a:r>
              <a:rPr lang="en-US" dirty="0" err="1" smtClean="0"/>
              <a:t>opgenomen</a:t>
            </a:r>
            <a:r>
              <a:rPr lang="en-US" dirty="0" smtClean="0"/>
              <a:t> in </a:t>
            </a:r>
            <a:r>
              <a:rPr lang="en-US" dirty="0" err="1" smtClean="0"/>
              <a:t>bijlage</a:t>
            </a:r>
            <a:r>
              <a:rPr lang="en-US" dirty="0" smtClean="0"/>
              <a:t> W </a:t>
            </a:r>
            <a:r>
              <a:rPr lang="en-US" dirty="0" err="1" smtClean="0"/>
              <a:t>bij</a:t>
            </a:r>
            <a:r>
              <a:rPr lang="en-US" dirty="0" smtClean="0"/>
              <a:t> VSP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21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5</a:t>
            </a:r>
            <a:r>
              <a:rPr lang="nl-NL" dirty="0" smtClean="0"/>
              <a:t>. Omgeving – verboden vaargebied OSK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51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0"/>
            <a:r>
              <a:rPr lang="nl-NL" dirty="0"/>
              <a:t>Raakvlak buispalen </a:t>
            </a:r>
            <a:r>
              <a:rPr lang="nl-NL" dirty="0" smtClean="0"/>
              <a:t>Vluchthaven Neeltje Jans</a:t>
            </a:r>
          </a:p>
          <a:p>
            <a:pPr marL="0" lvl="0" indent="0">
              <a:buNone/>
            </a:pP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22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6</a:t>
            </a:r>
            <a:r>
              <a:rPr lang="nl-NL" dirty="0" smtClean="0"/>
              <a:t>. Mededelingen aanbesteder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1188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23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7</a:t>
            </a:r>
            <a:r>
              <a:rPr lang="nl-NL" dirty="0" smtClean="0"/>
              <a:t>. Vragen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4353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24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8</a:t>
            </a:r>
            <a:r>
              <a:rPr lang="nl-NL" dirty="0" smtClean="0"/>
              <a:t>. Afsluiting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6333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sz="quarter" idx="21"/>
          </p:nvPr>
        </p:nvSpPr>
        <p:spPr>
          <a:xfrm>
            <a:off x="6552000" y="5212081"/>
            <a:ext cx="5004000" cy="322075"/>
          </a:xfrm>
        </p:spPr>
        <p:txBody>
          <a:bodyPr/>
          <a:lstStyle/>
          <a:p>
            <a:r>
              <a:rPr lang="nl-NL" dirty="0" smtClean="0"/>
              <a:t>Tijmen Fongers</a:t>
            </a:r>
          </a:p>
          <a:p>
            <a:r>
              <a:rPr lang="nl-NL" dirty="0" smtClean="0"/>
              <a:t>Marcel Hintzen</a:t>
            </a:r>
            <a:br>
              <a:rPr lang="nl-NL" dirty="0" smtClean="0"/>
            </a:br>
            <a:endParaRPr lang="nl-NL" dirty="0"/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Toelichting </a:t>
            </a:r>
            <a:r>
              <a:rPr lang="nl-NL" dirty="0"/>
              <a:t>onderhouds-baggerwerkzaamheden havens</a:t>
            </a:r>
            <a:br>
              <a:rPr lang="nl-NL" dirty="0"/>
            </a:br>
            <a:r>
              <a:rPr lang="nl-NL" dirty="0"/>
              <a:t>Oosterscheldekering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nl-NL" dirty="0" smtClean="0"/>
              <a:t>17/18 – 12 -2020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25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0462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30000" y="2095500"/>
            <a:ext cx="10922400" cy="4219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dirty="0" smtClean="0"/>
              <a:t>In de afbeeldingen zijn de vakken weergegeven waar gebaggerd gaat worden</a:t>
            </a:r>
            <a:endParaRPr lang="nl-NL" sz="2000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26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Baggervakken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00" y="2635687"/>
            <a:ext cx="5453312" cy="3786029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2042" y="2618502"/>
            <a:ext cx="5347921" cy="369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04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27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Baggervakken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200" y="2942838"/>
            <a:ext cx="5039227" cy="347887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9779" y="2942838"/>
            <a:ext cx="5004221" cy="348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6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28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Baggervakken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00" y="2996301"/>
            <a:ext cx="5119715" cy="3532271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2673" y="2984344"/>
            <a:ext cx="4916827" cy="341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10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Effecten van verspreiding onderzocht door </a:t>
            </a:r>
            <a:r>
              <a:rPr lang="nl-NL" dirty="0" err="1" smtClean="0"/>
              <a:t>Deltares</a:t>
            </a:r>
            <a:endParaRPr lang="nl-NL" dirty="0" smtClean="0"/>
          </a:p>
          <a:p>
            <a:r>
              <a:rPr lang="nl-NL" dirty="0" smtClean="0"/>
              <a:t>5 locaties</a:t>
            </a:r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29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Verspreiding van de baggerspecie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8425" y="3059079"/>
            <a:ext cx="5133975" cy="36576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772" y="3134818"/>
            <a:ext cx="4771429" cy="33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41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dirty="0" smtClean="0"/>
              <a:t>Welkom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Procedureverloop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Gunnen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Contract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Omgeving</a:t>
            </a:r>
            <a:endParaRPr lang="nl-NL" dirty="0" smtClean="0"/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Mededelingen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Vragen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Afsluiting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3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Agenda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7925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l-NL" dirty="0" smtClean="0"/>
              <a:t>Europese, openbare procedure onder ARW2016.</a:t>
            </a:r>
          </a:p>
          <a:p>
            <a:endParaRPr lang="nl-NL" dirty="0"/>
          </a:p>
          <a:p>
            <a:r>
              <a:rPr lang="nl-NL" dirty="0" smtClean="0"/>
              <a:t>Publicatie aankondiging opdracht 		2 juli 2021</a:t>
            </a:r>
          </a:p>
          <a:p>
            <a:r>
              <a:rPr lang="nl-NL" dirty="0" smtClean="0"/>
              <a:t>1</a:t>
            </a:r>
            <a:r>
              <a:rPr lang="nl-NL" baseline="30000" dirty="0" smtClean="0"/>
              <a:t>e</a:t>
            </a:r>
            <a:r>
              <a:rPr lang="nl-NL" dirty="0" smtClean="0"/>
              <a:t> Inlichtingen					20 juli 2021</a:t>
            </a:r>
            <a:endParaRPr lang="nl-NL" dirty="0"/>
          </a:p>
          <a:p>
            <a:r>
              <a:rPr lang="nl-NL" dirty="0" smtClean="0"/>
              <a:t>Nadere (</a:t>
            </a:r>
            <a:r>
              <a:rPr lang="nl-NL" dirty="0" err="1" smtClean="0"/>
              <a:t>ind</a:t>
            </a:r>
            <a:r>
              <a:rPr lang="nl-NL" dirty="0" smtClean="0"/>
              <a:t>.) inlichtingen				26 juli t/m 30 juli 2021</a:t>
            </a:r>
          </a:p>
          <a:p>
            <a:r>
              <a:rPr lang="nl-NL" dirty="0" smtClean="0"/>
              <a:t>(aanmelden uiterlijk)                                      voor 23 juli 2021</a:t>
            </a:r>
          </a:p>
          <a:p>
            <a:r>
              <a:rPr lang="nl-NL" dirty="0" smtClean="0"/>
              <a:t>2</a:t>
            </a:r>
            <a:r>
              <a:rPr lang="nl-NL" baseline="30000" dirty="0" smtClean="0"/>
              <a:t>e</a:t>
            </a:r>
            <a:r>
              <a:rPr lang="nl-NL" dirty="0" smtClean="0"/>
              <a:t> Inlichtingen					24 augustus 2021</a:t>
            </a:r>
          </a:p>
          <a:p>
            <a:r>
              <a:rPr lang="nl-NL" dirty="0" smtClean="0"/>
              <a:t>Uiterste datum verzoek inlichtingen		27 augustus 2021</a:t>
            </a:r>
          </a:p>
          <a:p>
            <a:r>
              <a:rPr lang="nl-NL" dirty="0" smtClean="0"/>
              <a:t>Publicatie Nota van Inlichtingen			8 september 2021</a:t>
            </a:r>
          </a:p>
          <a:p>
            <a:r>
              <a:rPr lang="nl-NL" dirty="0" smtClean="0"/>
              <a:t>Inschrijving						29 september 2021</a:t>
            </a:r>
          </a:p>
          <a:p>
            <a:r>
              <a:rPr lang="nl-NL" dirty="0" smtClean="0"/>
              <a:t>Openen digitale kluis </a:t>
            </a:r>
            <a:r>
              <a:rPr lang="nl-NL" dirty="0" err="1" smtClean="0"/>
              <a:t>TenderNed</a:t>
            </a:r>
            <a:r>
              <a:rPr lang="nl-NL" dirty="0" smtClean="0"/>
              <a:t>                      30 september 2021</a:t>
            </a:r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4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2. Procedureverloop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0652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29999" y="2350800"/>
            <a:ext cx="11160381" cy="3964060"/>
          </a:xfrm>
        </p:spPr>
        <p:txBody>
          <a:bodyPr/>
          <a:lstStyle/>
          <a:p>
            <a:r>
              <a:rPr lang="nl-NL" dirty="0"/>
              <a:t>Gunningsbeslissing					</a:t>
            </a:r>
            <a:r>
              <a:rPr lang="nl-NL" dirty="0" smtClean="0"/>
              <a:t>3 november 2021</a:t>
            </a:r>
          </a:p>
          <a:p>
            <a:r>
              <a:rPr lang="nl-NL" dirty="0" smtClean="0"/>
              <a:t>Uiterste datum rechtsbescherming 		25 november 2021</a:t>
            </a:r>
          </a:p>
          <a:p>
            <a:r>
              <a:rPr lang="nl-NL" dirty="0" smtClean="0"/>
              <a:t>Verzenden opdracht					9 december 2021</a:t>
            </a:r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pPr marL="0" indent="0">
              <a:buNone/>
            </a:pPr>
            <a:r>
              <a:rPr lang="nl-NL" sz="1400" dirty="0" smtClean="0"/>
              <a:t>Planning indicatief</a:t>
            </a:r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5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2. Procedureverloop (vervolg)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0617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/>
              <a:t>Plafondbedrag</a:t>
            </a:r>
          </a:p>
          <a:p>
            <a:r>
              <a:rPr lang="nl-NL" dirty="0"/>
              <a:t>BPKV</a:t>
            </a:r>
          </a:p>
          <a:p>
            <a:r>
              <a:rPr lang="nl-NL" dirty="0"/>
              <a:t>Klimaat- en milieudoelstellingen</a:t>
            </a:r>
          </a:p>
          <a:p>
            <a:r>
              <a:rPr lang="nl-NL" dirty="0"/>
              <a:t>Instrumentarium: MKI en LCA</a:t>
            </a:r>
          </a:p>
          <a:p>
            <a:r>
              <a:rPr lang="nl-NL" dirty="0"/>
              <a:t>Kwaliteitsdeel: CO2 en MKI</a:t>
            </a:r>
          </a:p>
          <a:p>
            <a:r>
              <a:rPr lang="nl-NL" b="1" dirty="0"/>
              <a:t>Fictieve inschrijvingssom</a:t>
            </a:r>
            <a:r>
              <a:rPr lang="nl-NL" dirty="0"/>
              <a:t> (Inschrijfsom plus MKW minus kwaliteitswaarde CO</a:t>
            </a:r>
            <a:r>
              <a:rPr lang="nl-NL" baseline="-25000" dirty="0"/>
              <a:t>2</a:t>
            </a:r>
            <a:r>
              <a:rPr lang="nl-NL" dirty="0"/>
              <a:t>-ambitie)</a:t>
            </a:r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6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3. Gunnen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1173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nl-NL" dirty="0"/>
              <a:t>Maximum waarde MKI bepaald </a:t>
            </a:r>
          </a:p>
          <a:p>
            <a:r>
              <a:rPr lang="nl-NL" dirty="0"/>
              <a:t>Maximum CO</a:t>
            </a:r>
            <a:r>
              <a:rPr lang="nl-NL" baseline="-25000" dirty="0"/>
              <a:t>2</a:t>
            </a:r>
            <a:r>
              <a:rPr lang="nl-NL" dirty="0"/>
              <a:t> waarde bepaald</a:t>
            </a:r>
          </a:p>
          <a:p>
            <a:r>
              <a:rPr lang="nl-NL" dirty="0"/>
              <a:t>Aanpassing schaduwprijzen: CO</a:t>
            </a:r>
            <a:r>
              <a:rPr lang="nl-NL" baseline="-25000" dirty="0"/>
              <a:t>2</a:t>
            </a:r>
            <a:r>
              <a:rPr lang="nl-NL" dirty="0"/>
              <a:t> € 103/ton</a:t>
            </a:r>
          </a:p>
          <a:p>
            <a:r>
              <a:rPr lang="nl-NL" dirty="0"/>
              <a:t>MKI-vermindering t.o.v. maximum waarde</a:t>
            </a:r>
          </a:p>
          <a:p>
            <a:r>
              <a:rPr lang="nl-NL" dirty="0"/>
              <a:t>MKI * € 3 = MKW Fictieve bijtelling op inschrijfprijs</a:t>
            </a:r>
          </a:p>
          <a:p>
            <a:r>
              <a:rPr lang="nl-NL" dirty="0"/>
              <a:t>MKI-inschrijving </a:t>
            </a:r>
            <a:r>
              <a:rPr lang="nl-NL" dirty="0" smtClean="0"/>
              <a:t>voor het gehele werk</a:t>
            </a:r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7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3. Gunnen - MKW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5151" y="1111525"/>
            <a:ext cx="2381250" cy="704850"/>
          </a:xfrm>
          <a:prstGeom prst="rect">
            <a:avLst/>
          </a:prstGeom>
          <a:solidFill>
            <a:srgbClr val="009CD6"/>
          </a:solidFill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713" y="1816375"/>
            <a:ext cx="3905250" cy="2348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428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ijdelijke aanduiding voor inhoud 7"/>
          <p:cNvGraphicFramePr>
            <a:graphicFrameLocks noGrp="1"/>
          </p:cNvGraphicFramePr>
          <p:nvPr>
            <p:ph sz="quarter" idx="13"/>
            <p:extLst/>
          </p:nvPr>
        </p:nvGraphicFramePr>
        <p:xfrm>
          <a:off x="630001" y="2757482"/>
          <a:ext cx="10418399" cy="2971805"/>
        </p:xfrm>
        <a:graphic>
          <a:graphicData uri="http://schemas.openxmlformats.org/drawingml/2006/table">
            <a:tbl>
              <a:tblPr/>
              <a:tblGrid>
                <a:gridCol w="6430616">
                  <a:extLst>
                    <a:ext uri="{9D8B030D-6E8A-4147-A177-3AD203B41FA5}">
                      <a16:colId xmlns:a16="http://schemas.microsoft.com/office/drawing/2014/main" val="4157455528"/>
                    </a:ext>
                  </a:extLst>
                </a:gridCol>
                <a:gridCol w="2103715">
                  <a:extLst>
                    <a:ext uri="{9D8B030D-6E8A-4147-A177-3AD203B41FA5}">
                      <a16:colId xmlns:a16="http://schemas.microsoft.com/office/drawing/2014/main" val="3192934650"/>
                    </a:ext>
                  </a:extLst>
                </a:gridCol>
                <a:gridCol w="1884068">
                  <a:extLst>
                    <a:ext uri="{9D8B030D-6E8A-4147-A177-3AD203B41FA5}">
                      <a16:colId xmlns:a16="http://schemas.microsoft.com/office/drawing/2014/main" val="4262010972"/>
                    </a:ext>
                  </a:extLst>
                </a:gridCol>
              </a:tblGrid>
              <a:tr h="90934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V&amp;W Syntax (Adobe)" panose="020B0500000000000000" pitchFamily="34" charset="0"/>
                        </a:rPr>
                        <a:t>Subcriterium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V&amp;W Syntax (Adobe)" panose="020B0500000000000000" pitchFamily="34" charset="0"/>
                        </a:rPr>
                        <a:t>Behaalde kwaliteitswaarde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V&amp;W Syntax (Adobe)" panose="020B0500000000000000" pitchFamily="34" charset="0"/>
                        </a:rPr>
                        <a:t>(€)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V&amp;W Syntax (Adobe)" panose="020B0500000000000000" pitchFamily="34" charset="0"/>
                        </a:rPr>
                        <a:t>Totalen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V&amp;W Syntax (Adobe)" panose="020B0500000000000000" pitchFamily="34" charset="0"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V&amp;W Syntax (Adobe)" panose="020B0500000000000000" pitchFamily="34" charset="0"/>
                        </a:rPr>
                        <a:t>(€)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2931170"/>
                  </a:ext>
                </a:extLst>
              </a:tr>
              <a:tr h="303117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V&amp;W Syntax (Adobe)" panose="020B0500000000000000" pitchFamily="34" charset="0"/>
                        </a:rPr>
                        <a:t>Inschrijvingssom</a:t>
                      </a:r>
                      <a:endParaRPr lang="nl-NL" sz="9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V&amp;W Syntax (Adobe)" panose="020B0500000000000000" pitchFamily="34" charset="0"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V&amp;W Syntax (Adobe)" panose="020B0500000000000000" pitchFamily="34" charset="0"/>
                        </a:rPr>
                        <a:t> </a:t>
                      </a:r>
                      <a:endParaRPr lang="nl-NL" sz="9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8852180"/>
                  </a:ext>
                </a:extLst>
              </a:tr>
              <a:tr h="303117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V&amp;W Syntax (Adobe)" panose="020B0500000000000000" pitchFamily="34" charset="0"/>
                        </a:rPr>
                        <a:t>Kwaliteitswaarde prestatiecriterium Milieukostenwaarde (MKW): MKI * </a:t>
                      </a:r>
                      <a:r>
                        <a:rPr lang="nl-NL" sz="90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€ 3,00</a:t>
                      </a: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V&amp;W Syntax (Adobe)" panose="020B0500000000000000" pitchFamily="34" charset="0"/>
                        </a:rPr>
                        <a:t>+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V&amp;W Syntax (Adobe)" panose="020B0500000000000000" pitchFamily="34" charset="0"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9772873"/>
                  </a:ext>
                </a:extLst>
              </a:tr>
              <a:tr h="303117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nl-NL" sz="900" b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V&amp;W Syntax (Adobe)" panose="020B0500000000000000" pitchFamily="34" charset="0"/>
                        </a:rPr>
                        <a:t>Subtotaal</a:t>
                      </a:r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V&amp;W Syntax (Adobe)" panose="020B0500000000000000" pitchFamily="34" charset="0"/>
                        </a:rPr>
                        <a:t> (Inschrijfsom plus MKW)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V&amp;W Syntax (Adobe)" panose="020B0500000000000000" pitchFamily="34" charset="0"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highlight>
                            <a:srgbClr val="A9A9A9"/>
                          </a:highlight>
                          <a:latin typeface="Verdana" panose="020B0604030504040204" pitchFamily="34" charset="0"/>
                          <a:ea typeface="Calibri" panose="020F0502020204030204" pitchFamily="34" charset="0"/>
                          <a:cs typeface="V&amp;W Syntax (Adobe)" panose="020B0500000000000000" pitchFamily="34" charset="0"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71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7589666"/>
                  </a:ext>
                </a:extLst>
              </a:tr>
              <a:tr h="303117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V&amp;W Syntax (Adobe)" panose="020B0500000000000000" pitchFamily="34" charset="0"/>
                        </a:rPr>
                        <a:t>Kwaliteitswaarde CO</a:t>
                      </a:r>
                      <a:r>
                        <a:rPr lang="nl-NL" sz="900" baseline="-25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V&amp;W Syntax (Adobe)" panose="020B0500000000000000" pitchFamily="34" charset="0"/>
                        </a:rPr>
                        <a:t>2</a:t>
                      </a:r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V&amp;W Syntax (Adobe)" panose="020B0500000000000000" pitchFamily="34" charset="0"/>
                        </a:rPr>
                        <a:t>-ambitie (1, 2, 3, 4 of 5 %) van de inschrijvingssom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V&amp;W Syntax (Adobe)" panose="020B0500000000000000" pitchFamily="34" charset="0"/>
                        </a:rPr>
                        <a:t>-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V&amp;W Syntax (Adobe)" panose="020B0500000000000000" pitchFamily="34" charset="0"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2371779"/>
                  </a:ext>
                </a:extLst>
              </a:tr>
              <a:tr h="303117"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nl-NL" sz="900">
                          <a:solidFill>
                            <a:srgbClr val="E0E0E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V&amp;W Syntax (Adobe)" panose="020B0500000000000000" pitchFamily="34" charset="0"/>
                        </a:rPr>
                        <a:t>Optionele activiteiten: 60% van totaalbedrag van de Staat van optionele activiteiten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solidFill>
                            <a:srgbClr val="E0E0E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  <a:ea typeface="Calibri" panose="020F0502020204030204" pitchFamily="34" charset="0"/>
                          <a:cs typeface="V&amp;W Syntax (Adobe)" panose="020B0500000000000000" pitchFamily="34" charset="0"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275658"/>
                  </a:ext>
                </a:extLst>
              </a:tr>
              <a:tr h="546872"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1760220" algn="l"/>
                          <a:tab pos="7389495" algn="r"/>
                        </a:tabLst>
                      </a:pPr>
                      <a:r>
                        <a:rPr lang="nl-NL" sz="900" b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V&amp;W Syntax (Adobe)" panose="020B0500000000000000" pitchFamily="34" charset="0"/>
                        </a:rPr>
                        <a:t>Fictieve inschrijvingssom</a:t>
                      </a:r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V&amp;W Syntax (Adobe)" panose="020B0500000000000000" pitchFamily="34" charset="0"/>
                        </a:rPr>
                        <a:t> (Inschrijfsom plus MKW minus kwaliteitswaarde CO</a:t>
                      </a:r>
                      <a:r>
                        <a:rPr lang="nl-NL" sz="900" baseline="-25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V&amp;W Syntax (Adobe)" panose="020B0500000000000000" pitchFamily="34" charset="0"/>
                        </a:rPr>
                        <a:t>2</a:t>
                      </a:r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V&amp;W Syntax (Adobe)" panose="020B0500000000000000" pitchFamily="34" charset="0"/>
                        </a:rPr>
                        <a:t>-ambitie)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V&amp;W Syntax (Adobe)" panose="020B0500000000000000" pitchFamily="34" charset="0"/>
                        </a:rPr>
                        <a:t> </a:t>
                      </a:r>
                      <a:endParaRPr lang="nl-NL" sz="9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0312898"/>
                  </a:ext>
                </a:extLst>
              </a:tr>
            </a:tbl>
          </a:graphicData>
        </a:graphic>
      </p:graphicFrame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8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3. Gunnen </a:t>
            </a:r>
            <a:r>
              <a:rPr lang="nl-NL" dirty="0"/>
              <a:t>BPKV</a:t>
            </a:r>
          </a:p>
        </p:txBody>
      </p:sp>
    </p:spTree>
    <p:extLst>
      <p:ext uri="{BB962C8B-B14F-4D97-AF65-F5344CB8AC3E}">
        <p14:creationId xmlns:p14="http://schemas.microsoft.com/office/powerpoint/2010/main" val="206107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 smtClean="0"/>
              <a:t>Aanleveren van onderbouwing Staat van Ontleding (Bijlage I) </a:t>
            </a:r>
          </a:p>
          <a:p>
            <a:r>
              <a:rPr lang="nl-NL" dirty="0" smtClean="0"/>
              <a:t>Aanleveren van onderbouwing MKI</a:t>
            </a:r>
          </a:p>
          <a:p>
            <a:r>
              <a:rPr lang="nl-NL" dirty="0" smtClean="0"/>
              <a:t>Binnen 2 werkdagen na verzoek van de Aanbesteder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000" i="1" dirty="0" smtClean="0"/>
              <a:t>Dit geldt uitsluitend voor de inschrijver die in aanmerking komt voor het voorlopige </a:t>
            </a:r>
            <a:r>
              <a:rPr lang="nl-NL" sz="2000" i="1" dirty="0" smtClean="0"/>
              <a:t>gunningsbesluit.</a:t>
            </a:r>
            <a:endParaRPr lang="nl-NL" sz="2000" i="1" dirty="0"/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9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3. Gunnen – aanleveren onderbouwing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072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e RWS 16X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WS presentatie 16x9 NL.potx" id="{8488AE73-9A9E-406B-A442-A55021AEC5A3}" vid="{D98C7100-7CFA-4104-B0D7-513294810D4F}"/>
    </a:ext>
  </a:extLst>
</a:theme>
</file>

<file path=ppt/theme/theme2.xml><?xml version="1.0" encoding="utf-8"?>
<a:theme xmlns:a="http://schemas.openxmlformats.org/drawingml/2006/main" name="1_Presentatie RWS 16X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WS presentatie 16x9 NL.potx" id="{8488AE73-9A9E-406B-A442-A55021AEC5A3}" vid="{D98C7100-7CFA-4104-B0D7-513294810D4F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?mso-contentType ?>
<FormUrls xmlns="http://schemas.microsoft.com/sharepoint/v3/contenttype/forms/url">
  <Edit>_layouts/15/RWS.SharePoint.Connect/EditForm.aspx</Edit>
</FormUrl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RWS Document" ma:contentTypeID="0x0101008151F28DAC564DB284B88354B758737100E7E299DCBFE8BD40BDAA1811B2A8027C" ma:contentTypeVersion="6" ma:contentTypeDescription="" ma:contentTypeScope="" ma:versionID="e7dd530f2c0c94ad4f00f7aca3ecb77d">
  <xsd:schema xmlns:xsd="http://www.w3.org/2001/XMLSchema" xmlns:xs="http://www.w3.org/2001/XMLSchema" xmlns:p="http://schemas.microsoft.com/office/2006/metadata/properties" xmlns:ns1="208e46c2-bbcd-4624-8858-21bd42ce7c86" targetNamespace="http://schemas.microsoft.com/office/2006/metadata/properties" ma:root="true" ma:fieldsID="d08d3fe066c94ebafeaa3028230d1b7e" ns1:_="">
    <xsd:import namespace="208e46c2-bbcd-4624-8858-21bd42ce7c86"/>
    <xsd:element name="properties">
      <xsd:complexType>
        <xsd:sequence>
          <xsd:element name="documentManagement">
            <xsd:complexType>
              <xsd:all>
                <xsd:element ref="ns1:_dlc_DocIdUrl" minOccurs="0"/>
                <xsd:element ref="ns1:Connect-DossierId" minOccurs="0"/>
                <xsd:element ref="ns1:Connect-Documenttype_0" minOccurs="0"/>
                <xsd:element ref="ns1:Connect-Subtitel" minOccurs="0"/>
                <xsd:element ref="ns1:Connect-Toelichting" minOccurs="0"/>
                <xsd:element ref="ns1:TaxKeywordTaxHTField" minOccurs="0"/>
                <xsd:element ref="ns1:Connect-Status"/>
                <xsd:element ref="ns1:Connect-Vertrouwelijkheid_0" minOccurs="0"/>
                <xsd:element ref="ns1:Connect-Organisatieonderdeel_0" minOccurs="0"/>
                <xsd:element ref="ns1:Connect-Auteur" minOccurs="0"/>
                <xsd:element ref="ns1:Connect-AuteurExtern" minOccurs="0"/>
                <xsd:element ref="ns1:Connect-Ondertekenaar" minOccurs="0"/>
                <xsd:element ref="ns1:Connect-Archiefwaardig"/>
                <xsd:element ref="ns1:Connect-Proces_0" minOccurs="0"/>
                <xsd:element ref="ns1:Connect-Projectnaam_0" minOccurs="0"/>
                <xsd:element ref="ns1:Connect-Projectnummer_0" minOccurs="0"/>
                <xsd:element ref="ns1:Connect-Projectmanager" minOccurs="0"/>
                <xsd:element ref="ns1:Connect-Deelproces_0" minOccurs="0"/>
                <xsd:element ref="ns1:Connect-Directie_0" minOccurs="0"/>
                <xsd:element ref="ns1:Connect-Afdeling_0" minOccurs="0"/>
                <xsd:element ref="ns1:Connect-Cluster_0" minOccurs="0"/>
                <xsd:element ref="ns1:Connect-InformatieUitBronsysteem" minOccurs="0"/>
                <xsd:element ref="ns1:TaxCatchAll" minOccurs="0"/>
                <xsd:element ref="ns1:TaxCatchAllLabel" minOccurs="0"/>
                <xsd:element ref="ns1:_dlc_DocId" minOccurs="0"/>
                <xsd:element ref="ns1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8e46c2-bbcd-4624-8858-21bd42ce7c86" elementFormDefault="qualified">
    <xsd:import namespace="http://schemas.microsoft.com/office/2006/documentManagement/types"/>
    <xsd:import namespace="http://schemas.microsoft.com/office/infopath/2007/PartnerControls"/>
    <xsd:element name="_dlc_DocIdUrl" ma:index="0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Connect-DossierId" ma:index="1" nillable="true" ma:displayName="Dossier Id" ma:hidden="true" ma:internalName="Connect_x002d_DossierId" ma:readOnly="false">
      <xsd:simpleType>
        <xsd:restriction base="dms:Text"/>
      </xsd:simpleType>
    </xsd:element>
    <xsd:element name="Connect-Documenttype_0" ma:index="2" nillable="true" ma:taxonomy="true" ma:internalName="Connect_x002d_Documenttype_0" ma:taxonomyFieldName="Connect_x002d_Documenttype" ma:displayName="Documenttype" ma:readOnly="false" ma:fieldId="{632b2cf5-cb90-4d36-808e-e16a2a4c971f}" ma:sspId="c3f2f726-aef4-499f-b234-769b04ce551a" ma:termSetId="43b0bde4-4856-4446-9770-0f92a2c217a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Subtitel" ma:index="12" nillable="true" ma:displayName="Subtitel" ma:hidden="true" ma:internalName="Connect_x002d_Subtitel" ma:readOnly="false">
      <xsd:simpleType>
        <xsd:restriction base="dms:Text"/>
      </xsd:simpleType>
    </xsd:element>
    <xsd:element name="Connect-Toelichting" ma:index="13" nillable="true" ma:displayName="Toelichting" ma:hidden="true" ma:internalName="Connect_x002d_Toelichting" ma:readOnly="false">
      <xsd:simpleType>
        <xsd:restriction base="dms:Note"/>
      </xsd:simpleType>
    </xsd:element>
    <xsd:element name="TaxKeywordTaxHTField" ma:index="14" nillable="true" ma:taxonomy="true" ma:internalName="TaxKeywordTaxHTField" ma:taxonomyFieldName="TaxKeyword" ma:displayName="Trefwoorden" ma:readOnly="false" ma:fieldId="{23f27201-bee3-471e-b2e7-b64fd8b7ca38}" ma:taxonomyMulti="true" ma:sspId="c3f2f726-aef4-499f-b234-769b04ce551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Connect-Status" ma:index="16" ma:displayName="Status" ma:default="Concept" ma:format="Dropdown" ma:internalName="Connect_x002d_Status" ma:readOnly="false">
      <xsd:simpleType>
        <xsd:restriction base="dms:Choice">
          <xsd:enumeration value="Niet gestart"/>
          <xsd:enumeration value="Concept"/>
          <xsd:enumeration value="Herzien"/>
          <xsd:enumeration value="Gepland"/>
          <xsd:enumeration value="Gepubliceerd"/>
          <xsd:enumeration value="Definitief"/>
          <xsd:enumeration value="Verlopen"/>
        </xsd:restriction>
      </xsd:simpleType>
    </xsd:element>
    <xsd:element name="Connect-Vertrouwelijkheid_0" ma:index="17" nillable="true" ma:taxonomy="true" ma:internalName="Connect_x002d_Vertrouwelijkheid_0" ma:taxonomyFieldName="Connect_x002d_Vertrouwelijkheid" ma:displayName="Vertrouwelijkheid" ma:readOnly="false" ma:default="" ma:fieldId="{0a3aeea8-11c4-4527-8904-0f5f985ee5a6}" ma:sspId="c3f2f726-aef4-499f-b234-769b04ce551a" ma:termSetId="f9c70258-7cf7-4f9c-853e-bb4f1932dbf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Organisatieonderdeel_0" ma:index="19" nillable="true" ma:taxonomy="true" ma:internalName="Connect_x002d_Organisatieonderdeel_0" ma:taxonomyFieldName="Connect_x002d_Organisatieonderdeel" ma:displayName="Organisatieonderdeel" ma:readOnly="false" ma:fieldId="{dd84a8dd-b3af-44be-8c59-29bf0754231d}" ma:sspId="c3f2f726-aef4-499f-b234-769b04ce551a" ma:termSetId="bf61afce-0112-414a-9017-7a80500cb76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Auteur" ma:index="21" nillable="true" ma:displayName="Auteur" ma:hidden="true" ma:list="UserInfo" ma:SharePointGroup="0" ma:internalName="Connect_x002d_Auteu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uteurExtern" ma:index="22" nillable="true" ma:displayName="Auteur Extern" ma:hidden="true" ma:internalName="Connect_x002d_AuteurExtern" ma:readOnly="false">
      <xsd:simpleType>
        <xsd:restriction base="dms:Text"/>
      </xsd:simpleType>
    </xsd:element>
    <xsd:element name="Connect-Ondertekenaar" ma:index="23" nillable="true" ma:displayName="Ondertekenaar" ma:hidden="true" ma:list="UserInfo" ma:SharePointGroup="0" ma:internalName="Connect_x002d_Ondertekenaa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rchiefwaardig" ma:index="24" ma:displayName="Archiefwaardig" ma:default="Nee" ma:format="Dropdown" ma:internalName="Connect_x002d_Archiefwaardig" ma:readOnly="false">
      <xsd:simpleType>
        <xsd:restriction base="dms:Choice">
          <xsd:enumeration value="Ja"/>
          <xsd:enumeration value="Nee"/>
        </xsd:restriction>
      </xsd:simpleType>
    </xsd:element>
    <xsd:element name="Connect-Proces_0" ma:index="25" nillable="true" ma:taxonomy="true" ma:internalName="Connect_x002d_Proces_0" ma:taxonomyFieldName="Connect_x002d_Proces" ma:displayName="Proces" ma:readOnly="false" ma:fieldId="{37118139-45bd-448e-9bae-30bc82aaf201}" ma:sspId="c3f2f726-aef4-499f-b234-769b04ce551a" ma:termSetId="4bc165ce-5ce9-4888-9634-f9e6daefad8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naam_0" ma:index="27" nillable="true" ma:taxonomy="true" ma:internalName="Connect_x002d_Projectnaam_0" ma:taxonomyFieldName="Connect_x002d_Projectnaam" ma:displayName="Projectnaam" ma:readOnly="false" ma:fieldId="{42d501e0-d93b-4483-9fba-c71f3ead83b7}" ma:sspId="c3f2f726-aef4-499f-b234-769b04ce551a" ma:termSetId="b6ab4cf9-7c4c-49d0-9f6f-41b2c81a8ac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nummer_0" ma:index="29" nillable="true" ma:taxonomy="true" ma:internalName="Connect_x002d_Projectnummer_0" ma:taxonomyFieldName="Connect_x002d_Projectnummer" ma:displayName="Projectnummer" ma:readOnly="false" ma:fieldId="{c8976e3a-aa66-41e2-85ca-20a9328c0af5}" ma:sspId="c3f2f726-aef4-499f-b234-769b04ce551a" ma:termSetId="da7d066a-3b12-4d08-823a-99418ad91ae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manager" ma:index="31" nillable="true" ma:displayName="Projectmanager" ma:hidden="true" ma:list="UserInfo" ma:SharePointGroup="0" ma:internalName="Connect_x002d_Proje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Deelproces_0" ma:index="32" nillable="true" ma:taxonomy="true" ma:internalName="Connect_x002d_Deelproces_0" ma:taxonomyFieldName="Connect_x002d_Deelproces" ma:displayName="Deelproces" ma:readOnly="false" ma:fieldId="{c7a3b37a-d750-4b20-a47c-4ef43580f8ac}" ma:sspId="c3f2f726-aef4-499f-b234-769b04ce551a" ma:termSetId="72e7abac-d565-46dc-9817-62f4df16d9a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Directie_0" ma:index="34" nillable="true" ma:taxonomy="true" ma:internalName="Connect_x002d_Directie_0" ma:taxonomyFieldName="Connect_x002d_Directie" ma:displayName="Directie" ma:readOnly="false" ma:fieldId="{3d81b19f-d791-43eb-a074-0fa558d80bc5}" ma:sspId="c3f2f726-aef4-499f-b234-769b04ce551a" ma:termSetId="bf61afce-0112-414a-9017-7a80500cb76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Afdeling_0" ma:index="36" nillable="true" ma:taxonomy="true" ma:internalName="Connect_x002d_Afdeling_0" ma:taxonomyFieldName="Connect_x002d_Afdeling" ma:displayName="Afdeling" ma:readOnly="false" ma:fieldId="{0d97d0e4-3442-4954-bffa-0a44ceb4b46b}" ma:sspId="c3f2f726-aef4-499f-b234-769b04ce551a" ma:termSetId="bf61afce-0112-414a-9017-7a80500cb76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Cluster_0" ma:index="38" nillable="true" ma:taxonomy="true" ma:internalName="Connect_x002d_Cluster_0" ma:taxonomyFieldName="Connect_x002d_Cluster" ma:displayName="Cluster" ma:readOnly="false" ma:fieldId="{d9e56441-e79b-457b-98eb-f0943a361df1}" ma:sspId="c3f2f726-aef4-499f-b234-769b04ce551a" ma:termSetId="bf61afce-0112-414a-9017-7a80500cb76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InformatieUitBronsysteem" ma:index="40" nillable="true" ma:displayName="Informatie Uit Bronsysteem" ma:hidden="true" ma:internalName="Connect_x002d_InformatieUitBronsysteem" ma:readOnly="false">
      <xsd:simpleType>
        <xsd:restriction base="dms:Note"/>
      </xsd:simpleType>
    </xsd:element>
    <xsd:element name="TaxCatchAll" ma:index="41" nillable="true" ma:displayName="Taxonomy Catch All Column" ma:hidden="true" ma:list="{02102f9c-5255-4e10-a36b-ed18c5cefbc3}" ma:internalName="TaxCatchAll" ma:readOnly="false" ma:showField="CatchAllData" ma:web="ee6b63ab-bb1e-49f5-b083-fd9f99b989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42" nillable="true" ma:displayName="Taxonomy Catch All Column1" ma:hidden="true" ma:list="{02102f9c-5255-4e10-a36b-ed18c5cefbc3}" ma:internalName="TaxCatchAllLabel" ma:readOnly="false" ma:showField="CatchAllDataLabel" ma:web="ee6b63ab-bb1e-49f5-b083-fd9f99b989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43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PersistId" ma:index="44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Inhoudstype"/>
        <xsd:element ref="dc:title" minOccurs="0" maxOccurs="1" ma:index="8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?mso-contentType ?>
<SharedContentType xmlns="Microsoft.SharePoint.Taxonomy.ContentTypeSync" SourceId="c3f2f726-aef4-499f-b234-769b04ce551a" ContentTypeId="0x0101008151F28DAC564DB284B88354B7587371" PreviousValue="false"/>
</file>

<file path=customXml/item6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nnect-DossierId xmlns="208e46c2-bbcd-4624-8858-21bd42ce7c86" xsi:nil="true"/>
    <Connect-Afdeling_0 xmlns="208e46c2-bbcd-4624-8858-21bd42ce7c86">
      <Terms xmlns="http://schemas.microsoft.com/office/infopath/2007/PartnerControls"/>
    </Connect-Afdeling_0>
    <Connect-Subtitel xmlns="208e46c2-bbcd-4624-8858-21bd42ce7c86" xsi:nil="true"/>
    <TaxKeywordTaxHTField xmlns="208e46c2-bbcd-4624-8858-21bd42ce7c86">
      <Terms xmlns="http://schemas.microsoft.com/office/infopath/2007/PartnerControls"/>
    </TaxKeywordTaxHTField>
    <Connect-Status xmlns="208e46c2-bbcd-4624-8858-21bd42ce7c86">Definitief</Connect-Status>
    <Connect-Archiefwaardig xmlns="208e46c2-bbcd-4624-8858-21bd42ce7c86">Ja</Connect-Archiefwaardig>
    <Connect-InformatieUitBronsysteem xmlns="208e46c2-bbcd-4624-8858-21bd42ce7c86" xsi:nil="true"/>
    <Connect-Documenttype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Besluit - Ontwerpbesluit</TermName>
          <TermId xmlns="http://schemas.microsoft.com/office/infopath/2007/PartnerControls">cadcde87-d269-47eb-b672-3c47d0797a1a</TermId>
        </TermInfo>
      </Terms>
    </Connect-Documenttype_0>
    <TaxCatchAll xmlns="208e46c2-bbcd-4624-8858-21bd42ce7c86">
      <Value>6</Value>
      <Value>4</Value>
      <Value>107</Value>
      <Value>1</Value>
      <Value>2</Value>
    </TaxCatchAll>
    <TaxCatchAllLabel xmlns="208e46c2-bbcd-4624-8858-21bd42ce7c86"/>
    <Connect-Toelichting xmlns="208e46c2-bbcd-4624-8858-21bd42ce7c86" xsi:nil="true"/>
    <Connect-Ondertekenaar xmlns="208e46c2-bbcd-4624-8858-21bd42ce7c86">
      <UserInfo>
        <DisplayName/>
        <AccountId xsi:nil="true"/>
        <AccountType/>
      </UserInfo>
    </Connect-Ondertekenaar>
    <Connect-Auteur xmlns="208e46c2-bbcd-4624-8858-21bd42ce7c86">
      <UserInfo>
        <DisplayName/>
        <AccountId xsi:nil="true"/>
        <AccountType/>
      </UserInfo>
    </Connect-Auteur>
    <Connect-Projectnummer_0 xmlns="208e46c2-bbcd-4624-8858-21bd42ce7c86">
      <Terms xmlns="http://schemas.microsoft.com/office/infopath/2007/PartnerControls"/>
    </Connect-Projectnummer_0>
    <Connect-Cluster_0 xmlns="208e46c2-bbcd-4624-8858-21bd42ce7c86">
      <Terms xmlns="http://schemas.microsoft.com/office/infopath/2007/PartnerControls"/>
    </Connect-Cluster_0>
    <Connect-Vertrouwelijkheid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RWS Bedrijfsvertrouwelijk/geen</TermName>
          <TermId xmlns="http://schemas.microsoft.com/office/infopath/2007/PartnerControls">1523f3d8-a3f5-4033-a4d4-a04bf7d6d8cc</TermId>
        </TermInfo>
      </Terms>
    </Connect-Vertrouwelijkheid_0>
    <Connect-Proces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Beheer, Onderhoud en ondersteuning</TermName>
          <TermId xmlns="http://schemas.microsoft.com/office/infopath/2007/PartnerControls">3cd49983-55e7-40a9-9a78-0208c626ec2b</TermId>
        </TermInfo>
      </Terms>
    </Connect-Proces_0>
    <Connect-Projectnaam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Baggeren Oosterscheldekeringhavens</TermName>
          <TermId xmlns="http://schemas.microsoft.com/office/infopath/2007/PartnerControls">4965b921-f754-41c0-938e-8657aad0d9f6</TermId>
        </TermInfo>
      </Terms>
    </Connect-Projectnaam_0>
    <Connect-Directie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Dir. Bedrijfsv. en Projectbeheersing</TermName>
          <TermId xmlns="http://schemas.microsoft.com/office/infopath/2007/PartnerControls">de9c9069-9a3e-4e1f-9d8e-43e768d332bc</TermId>
        </TermInfo>
      </Terms>
    </Connect-Directie_0>
    <Connect-Deelproces_0 xmlns="208e46c2-bbcd-4624-8858-21bd42ce7c86">
      <Terms xmlns="http://schemas.microsoft.com/office/infopath/2007/PartnerControls"/>
    </Connect-Deelproces_0>
    <Connect-Organisatieonderdeel_0 xmlns="208e46c2-bbcd-4624-8858-21bd42ce7c86">
      <Terms xmlns="http://schemas.microsoft.com/office/infopath/2007/PartnerControls"/>
    </Connect-Organisatieonderdeel_0>
    <Connect-AuteurExtern xmlns="208e46c2-bbcd-4624-8858-21bd42ce7c86" xsi:nil="true"/>
    <Connect-Projectmanager xmlns="208e46c2-bbcd-4624-8858-21bd42ce7c86">
      <UserInfo>
        <DisplayName>Stofbergen, Edwin (PPO)</DisplayName>
        <AccountId>15</AccountId>
        <AccountType/>
      </UserInfo>
    </Connect-Projectmanager>
    <_dlc_DocId xmlns="208e46c2-bbcd-4624-8858-21bd42ce7c86">RWS01079-107709650-1407</_dlc_DocId>
    <_dlc_DocIdUrl xmlns="208e46c2-bbcd-4624-8858-21bd42ce7c86">
      <Url>http://connect.intranet.rijkswaterstaat.nl/sites/bag1/_layouts/15/DocIdRedir.aspx?ID=RWS01079-107709650-1407</Url>
      <Description>RWS01079-107709650-1407</Description>
    </_dlc_DocIdUrl>
  </documentManagement>
</p:properties>
</file>

<file path=customXml/itemProps1.xml><?xml version="1.0" encoding="utf-8"?>
<ds:datastoreItem xmlns:ds="http://schemas.openxmlformats.org/officeDocument/2006/customXml" ds:itemID="{75C2E8C8-532B-4350-9FC0-BA0333BAB7BE}">
  <ds:schemaRefs>
    <ds:schemaRef ds:uri="http://schemas.microsoft.com/sharepoint/v3/contenttype/forms/url"/>
  </ds:schemaRefs>
</ds:datastoreItem>
</file>

<file path=customXml/itemProps2.xml><?xml version="1.0" encoding="utf-8"?>
<ds:datastoreItem xmlns:ds="http://schemas.openxmlformats.org/officeDocument/2006/customXml" ds:itemID="{A591DECC-3539-4D01-B7C7-527A0A144B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8e46c2-bbcd-4624-8858-21bd42ce7c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4DD53F4-7985-4C9D-BFFA-BEC83D80ACE9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08158BE5-0C0E-4BA4-B6D7-A7D63B3CC102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3D0A418C-E042-4984-981A-BB895FA114B9}">
  <ds:schemaRefs>
    <ds:schemaRef ds:uri="Microsoft.SharePoint.Taxonomy.ContentTypeSync"/>
  </ds:schemaRefs>
</ds:datastoreItem>
</file>

<file path=customXml/itemProps6.xml><?xml version="1.0" encoding="utf-8"?>
<ds:datastoreItem xmlns:ds="http://schemas.openxmlformats.org/officeDocument/2006/customXml" ds:itemID="{8ADFDA8A-CC1D-4C5F-8B34-562835A89D63}">
  <ds:schemaRefs>
    <ds:schemaRef ds:uri="http://purl.org/dc/terms/"/>
    <ds:schemaRef ds:uri="208e46c2-bbcd-4624-8858-21bd42ce7c86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RWS 16X9 NL</Template>
  <TotalTime>1853</TotalTime>
  <Words>775</Words>
  <Application>Microsoft Office PowerPoint</Application>
  <PresentationFormat>Breedbeeld</PresentationFormat>
  <Paragraphs>243</Paragraphs>
  <Slides>29</Slides>
  <Notes>20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2</vt:i4>
      </vt:variant>
      <vt:variant>
        <vt:lpstr>Diatitels</vt:lpstr>
      </vt:variant>
      <vt:variant>
        <vt:i4>29</vt:i4>
      </vt:variant>
    </vt:vector>
  </HeadingPairs>
  <TitlesOfParts>
    <vt:vector size="37" baseType="lpstr">
      <vt:lpstr>Arial</vt:lpstr>
      <vt:lpstr>Calibri</vt:lpstr>
      <vt:lpstr>Times New Roman</vt:lpstr>
      <vt:lpstr>V&amp;W Syntax (Adobe)</vt:lpstr>
      <vt:lpstr>Verdana</vt:lpstr>
      <vt:lpstr>Wingdings</vt:lpstr>
      <vt:lpstr>Presentatie RWS 16X9 NL</vt:lpstr>
      <vt:lpstr>1_Presentatie RWS 16X9 NL</vt:lpstr>
      <vt:lpstr>31160353  OSK Havens</vt:lpstr>
      <vt:lpstr>1. Welkom</vt:lpstr>
      <vt:lpstr>Agenda</vt:lpstr>
      <vt:lpstr>2. Procedureverloop</vt:lpstr>
      <vt:lpstr>2. Procedureverloop (vervolg)</vt:lpstr>
      <vt:lpstr>3. Gunnen</vt:lpstr>
      <vt:lpstr>3. Gunnen - MKW</vt:lpstr>
      <vt:lpstr>3. Gunnen BPKV</vt:lpstr>
      <vt:lpstr>3. Gunnen – aanleveren onderbouwing</vt:lpstr>
      <vt:lpstr>3. Gunnen – proces bij uitvoering</vt:lpstr>
      <vt:lpstr>4. Contract - kenmerken</vt:lpstr>
      <vt:lpstr>5. Omgeving - overzichtstekening</vt:lpstr>
      <vt:lpstr>Baggervakken</vt:lpstr>
      <vt:lpstr>Baggervakken</vt:lpstr>
      <vt:lpstr>Baggervakken</vt:lpstr>
      <vt:lpstr>Verspreiding van de baggerspecie</vt:lpstr>
      <vt:lpstr>5. Omgeving - werkzaamheden</vt:lpstr>
      <vt:lpstr>5. Omgeving – bijzonderheden</vt:lpstr>
      <vt:lpstr>5. Omgeving - prioritering</vt:lpstr>
      <vt:lpstr>5. Omgeving – Vergunning WNB</vt:lpstr>
      <vt:lpstr>5. Omgeving – verboden vaargebied OSK</vt:lpstr>
      <vt:lpstr>6. Mededelingen aanbesteder</vt:lpstr>
      <vt:lpstr>7. Vragen</vt:lpstr>
      <vt:lpstr>8. Afsluiting</vt:lpstr>
      <vt:lpstr>Toelichting onderhouds-baggerwerkzaamheden havens Oosterscheldekering</vt:lpstr>
      <vt:lpstr>Baggervakken</vt:lpstr>
      <vt:lpstr>Baggervakken</vt:lpstr>
      <vt:lpstr>Baggervakken</vt:lpstr>
      <vt:lpstr>Verspreiding van de baggerspecie</vt:lpstr>
    </vt:vector>
  </TitlesOfParts>
  <Company>Rijkswaterstaat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OSK NvI</dc:title>
  <dc:creator>Dam, Tijs van (PPO)</dc:creator>
  <cp:keywords/>
  <dc:description>Template by Orange Pepper_x000d_
2018</dc:description>
  <cp:lastModifiedBy>Oudot, Marjolaine (PPO)</cp:lastModifiedBy>
  <cp:revision>114</cp:revision>
  <cp:lastPrinted>2019-11-11T07:18:42Z</cp:lastPrinted>
  <dcterms:created xsi:type="dcterms:W3CDTF">2019-11-06T11:54:37Z</dcterms:created>
  <dcterms:modified xsi:type="dcterms:W3CDTF">2021-07-22T08:20:02Z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0x0101008151F28DAC564DB284B88354B758737100E7E299DCBFE8BD40BDAA1811B2A8027C</vt:lpwstr>
  </property>
  <property fmtid="{D5CDD505-2E9C-101B-9397-08002B2CF9AE}" pid="3" name="TaxKeyword">
    <vt:lpwstr/>
  </property>
  <property fmtid="{D5CDD505-2E9C-101B-9397-08002B2CF9AE}" pid="4" name="Connect-Proces">
    <vt:lpwstr>2;#Beheer, Onderhoud en ondersteuning|3cd49983-55e7-40a9-9a78-0208c626ec2b</vt:lpwstr>
  </property>
  <property fmtid="{D5CDD505-2E9C-101B-9397-08002B2CF9AE}" pid="5" name="Connect-Directie">
    <vt:lpwstr>4;#Dir. Bedrijfsv. en Projectbeheersing|de9c9069-9a3e-4e1f-9d8e-43e768d332bc</vt:lpwstr>
  </property>
  <property fmtid="{D5CDD505-2E9C-101B-9397-08002B2CF9AE}" pid="6" name="Connect-Projectnaam">
    <vt:lpwstr>1;#Baggeren Oosterscheldekeringhavens|4965b921-f754-41c0-938e-8657aad0d9f6</vt:lpwstr>
  </property>
  <property fmtid="{D5CDD505-2E9C-101B-9397-08002B2CF9AE}" pid="7" name="_dlc_DocIdItemGuid">
    <vt:lpwstr>e5c3a9a9-c3b4-4e90-ac12-88930414bf44</vt:lpwstr>
  </property>
  <property fmtid="{D5CDD505-2E9C-101B-9397-08002B2CF9AE}" pid="8" name="Connect-Documenttype">
    <vt:lpwstr>107;#Besluit - Ontwerpbesluit|cadcde87-d269-47eb-b672-3c47d0797a1a</vt:lpwstr>
  </property>
  <property fmtid="{D5CDD505-2E9C-101B-9397-08002B2CF9AE}" pid="9" name="Connect-Cluster">
    <vt:lpwstr/>
  </property>
  <property fmtid="{D5CDD505-2E9C-101B-9397-08002B2CF9AE}" pid="10" name="Connect-Projectnummer">
    <vt:lpwstr/>
  </property>
  <property fmtid="{D5CDD505-2E9C-101B-9397-08002B2CF9AE}" pid="11" name="Connect-Organisatieonderdeel">
    <vt:lpwstr/>
  </property>
  <property fmtid="{D5CDD505-2E9C-101B-9397-08002B2CF9AE}" pid="12" name="Connect-Deelproces">
    <vt:lpwstr/>
  </property>
  <property fmtid="{D5CDD505-2E9C-101B-9397-08002B2CF9AE}" pid="13" name="Connect-Vertrouwelijkheid">
    <vt:lpwstr>6;#RWS Bedrijfsvertrouwelijk/geen|1523f3d8-a3f5-4033-a4d4-a04bf7d6d8cc</vt:lpwstr>
  </property>
  <property fmtid="{D5CDD505-2E9C-101B-9397-08002B2CF9AE}" pid="14" name="Connect-Afdeling">
    <vt:lpwstr/>
  </property>
</Properties>
</file>