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59" r:id="rId8"/>
    <p:sldId id="260" r:id="rId9"/>
    <p:sldId id="261" r:id="rId10"/>
    <p:sldId id="262" r:id="rId11"/>
    <p:sldId id="263" r:id="rId12"/>
    <p:sldId id="264" r:id="rId13"/>
    <p:sldId id="265" r:id="rId14"/>
  </p:sldIdLst>
  <p:sldSz cx="12801600" cy="9601200" type="A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k Heuts" initials="FH" lastIdx="1" clrIdx="0">
    <p:extLst>
      <p:ext uri="{19B8F6BF-5375-455C-9EA6-DF929625EA0E}">
        <p15:presenceInfo xmlns:p15="http://schemas.microsoft.com/office/powerpoint/2012/main" userId="S::Frank.Heuts@significant.nl::48b93542-f320-400e-a54a-44ee74326be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3" d="100"/>
          <a:sy n="83" d="100"/>
        </p:scale>
        <p:origin x="14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nl-NL"/>
              <a:t>Klik om stijl te bewerken</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9DB06B65-A2BC-447A-B5C4-456FD8560848}" type="datetimeFigureOut">
              <a:rPr lang="nl-NL" smtClean="0"/>
              <a:t>20-12-2022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2359254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9DB06B65-A2BC-447A-B5C4-456FD8560848}" type="datetimeFigureOut">
              <a:rPr lang="nl-NL" smtClean="0"/>
              <a:t>20-12-2022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2106300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9DB06B65-A2BC-447A-B5C4-456FD8560848}" type="datetimeFigureOut">
              <a:rPr lang="nl-NL" smtClean="0"/>
              <a:t>20-12-2022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3376909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9DB06B65-A2BC-447A-B5C4-456FD8560848}" type="datetimeFigureOut">
              <a:rPr lang="nl-NL" smtClean="0"/>
              <a:t>20-12-2022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2604689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nl-NL"/>
              <a:t>Klik om stijl te bewerken</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9DB06B65-A2BC-447A-B5C4-456FD8560848}" type="datetimeFigureOut">
              <a:rPr lang="nl-NL" smtClean="0"/>
              <a:t>20-12-2022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379942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9DB06B65-A2BC-447A-B5C4-456FD8560848}" type="datetimeFigureOut">
              <a:rPr lang="nl-NL" smtClean="0"/>
              <a:t>20-12-2022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1116154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nl-NL"/>
              <a:t>Klik om stijl te bewerken</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nl-NL"/>
              <a:t>Klikken om de tekststijl van het model te bewerken</a:t>
            </a:r>
          </a:p>
        </p:txBody>
      </p:sp>
      <p:sp>
        <p:nvSpPr>
          <p:cNvPr id="4" name="Content Placeholder 3"/>
          <p:cNvSpPr>
            <a:spLocks noGrp="1"/>
          </p:cNvSpPr>
          <p:nvPr>
            <p:ph sz="half" idx="2"/>
          </p:nvPr>
        </p:nvSpPr>
        <p:spPr>
          <a:xfrm>
            <a:off x="881779" y="3507105"/>
            <a:ext cx="5415676" cy="515842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nl-NL"/>
              <a:t>Klikken om de tekststijl van het model te bewerken</a:t>
            </a:r>
          </a:p>
        </p:txBody>
      </p:sp>
      <p:sp>
        <p:nvSpPr>
          <p:cNvPr id="6" name="Content Placeholder 5"/>
          <p:cNvSpPr>
            <a:spLocks noGrp="1"/>
          </p:cNvSpPr>
          <p:nvPr>
            <p:ph sz="quarter" idx="4"/>
          </p:nvPr>
        </p:nvSpPr>
        <p:spPr>
          <a:xfrm>
            <a:off x="6480811" y="3507105"/>
            <a:ext cx="5442347" cy="515842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9DB06B65-A2BC-447A-B5C4-456FD8560848}" type="datetimeFigureOut">
              <a:rPr lang="nl-NL" smtClean="0"/>
              <a:t>20-12-2022</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1682407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9DB06B65-A2BC-447A-B5C4-456FD8560848}" type="datetimeFigureOut">
              <a:rPr lang="nl-NL" smtClean="0"/>
              <a:t>20-12-2022</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890735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B06B65-A2BC-447A-B5C4-456FD8560848}" type="datetimeFigureOut">
              <a:rPr lang="nl-NL" smtClean="0"/>
              <a:t>20-12-2022</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405027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nl-NL"/>
              <a:t>Klik om stijl te bewerken</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9DB06B65-A2BC-447A-B5C4-456FD8560848}" type="datetimeFigureOut">
              <a:rPr lang="nl-NL" smtClean="0"/>
              <a:t>20-12-2022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2748747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nl-NL"/>
              <a:t>Klik om stijl te bewerken</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9DB06B65-A2BC-447A-B5C4-456FD8560848}" type="datetimeFigureOut">
              <a:rPr lang="nl-NL" smtClean="0"/>
              <a:t>20-12-2022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709BDD9B-5C93-4804-84A3-746FCD698777}" type="slidenum">
              <a:rPr lang="nl-NL" smtClean="0"/>
              <a:t>‹nr.›</a:t>
            </a:fld>
            <a:endParaRPr lang="nl-NL"/>
          </a:p>
        </p:txBody>
      </p:sp>
    </p:spTree>
    <p:extLst>
      <p:ext uri="{BB962C8B-B14F-4D97-AF65-F5344CB8AC3E}">
        <p14:creationId xmlns:p14="http://schemas.microsoft.com/office/powerpoint/2010/main" val="2384092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9DB06B65-A2BC-447A-B5C4-456FD8560848}" type="datetimeFigureOut">
              <a:rPr lang="nl-NL" smtClean="0"/>
              <a:t>20-12-2022</a:t>
            </a:fld>
            <a:endParaRPr lang="nl-NL"/>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709BDD9B-5C93-4804-84A3-746FCD698777}" type="slidenum">
              <a:rPr lang="nl-NL" smtClean="0"/>
              <a:t>‹nr.›</a:t>
            </a:fld>
            <a:endParaRPr lang="nl-NL"/>
          </a:p>
        </p:txBody>
      </p:sp>
    </p:spTree>
    <p:extLst>
      <p:ext uri="{BB962C8B-B14F-4D97-AF65-F5344CB8AC3E}">
        <p14:creationId xmlns:p14="http://schemas.microsoft.com/office/powerpoint/2010/main" val="18189433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80160" rtl="0" eaLnBrk="1" latinLnBrk="0" hangingPunct="1">
        <a:lnSpc>
          <a:spcPct val="90000"/>
        </a:lnSpc>
        <a:spcBef>
          <a:spcPct val="0"/>
        </a:spcBef>
        <a:buNone/>
        <a:defRPr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9pPr>
    </p:bodyStyle>
    <p:otherStyle>
      <a:defPPr>
        <a:defRPr lang="en-US"/>
      </a:defPPr>
      <a:lvl1pPr marL="0" algn="l" defTabSz="1280160" rtl="0" eaLnBrk="1" latinLnBrk="0" hangingPunct="1">
        <a:defRPr sz="2520" kern="1200">
          <a:solidFill>
            <a:schemeClr val="tx1"/>
          </a:solidFill>
          <a:latin typeface="+mn-lt"/>
          <a:ea typeface="+mn-ea"/>
          <a:cs typeface="+mn-cs"/>
        </a:defRPr>
      </a:lvl1pPr>
      <a:lvl2pPr marL="640080" algn="l" defTabSz="1280160" rtl="0" eaLnBrk="1" latinLnBrk="0" hangingPunct="1">
        <a:defRPr sz="2520" kern="1200">
          <a:solidFill>
            <a:schemeClr val="tx1"/>
          </a:solidFill>
          <a:latin typeface="+mn-lt"/>
          <a:ea typeface="+mn-ea"/>
          <a:cs typeface="+mn-cs"/>
        </a:defRPr>
      </a:lvl2pPr>
      <a:lvl3pPr marL="1280160" algn="l" defTabSz="1280160" rtl="0" eaLnBrk="1" latinLnBrk="0" hangingPunct="1">
        <a:defRPr sz="2520" kern="1200">
          <a:solidFill>
            <a:schemeClr val="tx1"/>
          </a:solidFill>
          <a:latin typeface="+mn-lt"/>
          <a:ea typeface="+mn-ea"/>
          <a:cs typeface="+mn-cs"/>
        </a:defRPr>
      </a:lvl3pPr>
      <a:lvl4pPr marL="1920240" algn="l" defTabSz="1280160" rtl="0" eaLnBrk="1" latinLnBrk="0" hangingPunct="1">
        <a:defRPr sz="2520" kern="1200">
          <a:solidFill>
            <a:schemeClr val="tx1"/>
          </a:solidFill>
          <a:latin typeface="+mn-lt"/>
          <a:ea typeface="+mn-ea"/>
          <a:cs typeface="+mn-cs"/>
        </a:defRPr>
      </a:lvl4pPr>
      <a:lvl5pPr marL="2560320" algn="l" defTabSz="1280160" rtl="0" eaLnBrk="1" latinLnBrk="0" hangingPunct="1">
        <a:defRPr sz="2520" kern="1200">
          <a:solidFill>
            <a:schemeClr val="tx1"/>
          </a:solidFill>
          <a:latin typeface="+mn-lt"/>
          <a:ea typeface="+mn-ea"/>
          <a:cs typeface="+mn-cs"/>
        </a:defRPr>
      </a:lvl5pPr>
      <a:lvl6pPr marL="3200400" algn="l" defTabSz="1280160" rtl="0" eaLnBrk="1" latinLnBrk="0" hangingPunct="1">
        <a:defRPr sz="2520" kern="1200">
          <a:solidFill>
            <a:schemeClr val="tx1"/>
          </a:solidFill>
          <a:latin typeface="+mn-lt"/>
          <a:ea typeface="+mn-ea"/>
          <a:cs typeface="+mn-cs"/>
        </a:defRPr>
      </a:lvl6pPr>
      <a:lvl7pPr marL="3840480" algn="l" defTabSz="1280160" rtl="0" eaLnBrk="1" latinLnBrk="0" hangingPunct="1">
        <a:defRPr sz="2520" kern="1200">
          <a:solidFill>
            <a:schemeClr val="tx1"/>
          </a:solidFill>
          <a:latin typeface="+mn-lt"/>
          <a:ea typeface="+mn-ea"/>
          <a:cs typeface="+mn-cs"/>
        </a:defRPr>
      </a:lvl7pPr>
      <a:lvl8pPr marL="4480560" algn="l" defTabSz="1280160" rtl="0" eaLnBrk="1" latinLnBrk="0" hangingPunct="1">
        <a:defRPr sz="2520" kern="1200">
          <a:solidFill>
            <a:schemeClr val="tx1"/>
          </a:solidFill>
          <a:latin typeface="+mn-lt"/>
          <a:ea typeface="+mn-ea"/>
          <a:cs typeface="+mn-cs"/>
        </a:defRPr>
      </a:lvl8pPr>
      <a:lvl9pPr marL="5120640" algn="l" defTabSz="1280160"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Title">
            <a:extLst>
              <a:ext uri="{FF2B5EF4-FFF2-40B4-BE49-F238E27FC236}">
                <a16:creationId xmlns:a16="http://schemas.microsoft.com/office/drawing/2014/main" id="{2BA9C749-F205-44BA-9957-D25B1F59993C}"/>
              </a:ext>
            </a:extLst>
          </p:cNvPr>
          <p:cNvSpPr txBox="1">
            <a:spLocks/>
          </p:cNvSpPr>
          <p:nvPr/>
        </p:nvSpPr>
        <p:spPr>
          <a:xfrm>
            <a:off x="1384200" y="3301729"/>
            <a:ext cx="10033200" cy="984885"/>
          </a:xfrm>
          <a:prstGeom prst="rect">
            <a:avLst/>
          </a:prstGeom>
        </p:spPr>
        <p:txBody>
          <a:bodyPr vert="horz" lIns="0" tIns="0" rIns="0" bIns="0" rtlCol="0" anchor="b">
            <a:noAutofit/>
          </a:bodyPr>
          <a:lstStyle>
            <a:lvl1pPr algn="l" defTabSz="914400" rtl="0" eaLnBrk="1" latinLnBrk="0" hangingPunct="1">
              <a:lnSpc>
                <a:spcPct val="80000"/>
              </a:lnSpc>
              <a:spcBef>
                <a:spcPct val="0"/>
              </a:spcBef>
              <a:buNone/>
              <a:defRPr sz="4000" b="1" kern="1200" cap="all" baseline="0">
                <a:solidFill>
                  <a:schemeClr val="tx2"/>
                </a:solidFill>
                <a:latin typeface="+mj-lt"/>
                <a:ea typeface="+mj-ea"/>
                <a:cs typeface="+mj-cs"/>
              </a:defRPr>
            </a:lvl1pPr>
          </a:lstStyle>
          <a:p>
            <a:pPr marL="0" marR="0" lvl="0" indent="0" algn="l" defTabSz="914400" rtl="0" eaLnBrk="1" fontAlgn="auto" latinLnBrk="0" hangingPunct="1">
              <a:lnSpc>
                <a:spcPct val="80000"/>
              </a:lnSpc>
              <a:spcBef>
                <a:spcPct val="0"/>
              </a:spcBef>
              <a:spcAft>
                <a:spcPts val="0"/>
              </a:spcAft>
              <a:buClrTx/>
              <a:buSzTx/>
              <a:buFontTx/>
              <a:buNone/>
              <a:tabLst/>
              <a:defRPr/>
            </a:pPr>
            <a:br>
              <a:rPr kumimoji="0" lang="nl-NL" sz="4000" b="1" i="0" u="none" strike="noStrike" kern="1200" cap="all" spc="0" normalizeH="0" baseline="0" noProof="0" dirty="0">
                <a:ln>
                  <a:noFill/>
                </a:ln>
                <a:solidFill>
                  <a:srgbClr val="002856"/>
                </a:solidFill>
                <a:effectLst/>
                <a:uLnTx/>
                <a:uFillTx/>
                <a:latin typeface="Arial"/>
                <a:ea typeface="+mj-ea"/>
                <a:cs typeface="+mj-cs"/>
              </a:rPr>
            </a:br>
            <a:r>
              <a:rPr kumimoji="0" lang="nl-NL" sz="4000" b="1" i="0" u="none" strike="noStrike" kern="1200" cap="all" spc="0" normalizeH="0" baseline="0" noProof="0" dirty="0">
                <a:ln>
                  <a:noFill/>
                </a:ln>
                <a:solidFill>
                  <a:srgbClr val="002856"/>
                </a:solidFill>
                <a:effectLst/>
                <a:uLnTx/>
                <a:uFillTx/>
                <a:latin typeface="Arial"/>
                <a:ea typeface="+mj-ea"/>
                <a:cs typeface="+mj-cs"/>
              </a:rPr>
              <a:t>invulinstructie </a:t>
            </a:r>
            <a:r>
              <a:rPr kumimoji="0" lang="nl-NL" sz="4000" b="1" i="0" u="none" strike="noStrike" kern="1200" cap="all" spc="0" normalizeH="0" baseline="0" noProof="0" dirty="0" err="1">
                <a:ln>
                  <a:noFill/>
                </a:ln>
                <a:solidFill>
                  <a:srgbClr val="002856"/>
                </a:solidFill>
                <a:effectLst/>
                <a:uLnTx/>
                <a:uFillTx/>
                <a:latin typeface="Arial"/>
                <a:ea typeface="+mj-ea"/>
                <a:cs typeface="+mj-cs"/>
              </a:rPr>
              <a:t>uea</a:t>
            </a:r>
            <a:endParaRPr kumimoji="0" lang="nl-NL" sz="4000" b="0" i="0" u="none" strike="noStrike" kern="1200" cap="all" spc="0" normalizeH="0" baseline="0" noProof="0" dirty="0">
              <a:ln>
                <a:noFill/>
              </a:ln>
              <a:solidFill>
                <a:srgbClr val="002856"/>
              </a:solidFill>
              <a:effectLst/>
              <a:uLnTx/>
              <a:uFillTx/>
              <a:latin typeface="Arial"/>
              <a:ea typeface="+mj-ea"/>
              <a:cs typeface="+mj-cs"/>
            </a:endParaRPr>
          </a:p>
        </p:txBody>
      </p:sp>
      <p:sp>
        <p:nvSpPr>
          <p:cNvPr id="16" name="sCustom1">
            <a:extLst>
              <a:ext uri="{FF2B5EF4-FFF2-40B4-BE49-F238E27FC236}">
                <a16:creationId xmlns:a16="http://schemas.microsoft.com/office/drawing/2014/main" id="{B73C07CF-F7A4-482F-829A-4D8BBDCBE4DB}"/>
              </a:ext>
            </a:extLst>
          </p:cNvPr>
          <p:cNvSpPr txBox="1">
            <a:spLocks/>
          </p:cNvSpPr>
          <p:nvPr/>
        </p:nvSpPr>
        <p:spPr>
          <a:xfrm>
            <a:off x="3112200" y="8780352"/>
            <a:ext cx="8305200" cy="183600"/>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1200" b="0"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dirty="0">
                <a:solidFill>
                  <a:srgbClr val="002856"/>
                </a:solidFill>
                <a:latin typeface="Arial"/>
              </a:rPr>
              <a:t>3 maart 2021</a:t>
            </a:r>
            <a:endParaRPr kumimoji="0" lang="nl-NL" sz="1200" b="0" i="0" u="none" strike="noStrike" kern="1200" cap="none" spc="0" normalizeH="0" baseline="0" noProof="0" dirty="0">
              <a:ln>
                <a:noFill/>
              </a:ln>
              <a:solidFill>
                <a:srgbClr val="002856"/>
              </a:solidFill>
              <a:effectLst/>
              <a:uLnTx/>
              <a:uFillTx/>
              <a:latin typeface="Arial"/>
              <a:ea typeface="+mn-ea"/>
              <a:cs typeface="+mn-cs"/>
            </a:endParaRPr>
          </a:p>
        </p:txBody>
      </p:sp>
      <p:sp>
        <p:nvSpPr>
          <p:cNvPr id="17" name="sCustom1Heading">
            <a:extLst>
              <a:ext uri="{FF2B5EF4-FFF2-40B4-BE49-F238E27FC236}">
                <a16:creationId xmlns:a16="http://schemas.microsoft.com/office/drawing/2014/main" id="{3B83769A-6EFF-475D-A890-DACC22FB3071}"/>
              </a:ext>
            </a:extLst>
          </p:cNvPr>
          <p:cNvSpPr txBox="1">
            <a:spLocks/>
          </p:cNvSpPr>
          <p:nvPr/>
        </p:nvSpPr>
        <p:spPr>
          <a:xfrm>
            <a:off x="1384201" y="8778863"/>
            <a:ext cx="1539875" cy="183600"/>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1200" b="1" kern="1200" cap="all" baseline="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nl-NL" sz="1200" b="1" i="0" u="none" strike="noStrike" kern="1200" cap="all" spc="0" normalizeH="0" baseline="0" noProof="0" dirty="0">
                <a:ln>
                  <a:noFill/>
                </a:ln>
                <a:solidFill>
                  <a:srgbClr val="002856"/>
                </a:solidFill>
                <a:effectLst/>
                <a:uLnTx/>
                <a:uFillTx/>
                <a:latin typeface="Arial"/>
                <a:ea typeface="+mn-ea"/>
                <a:cs typeface="+mn-cs"/>
              </a:rPr>
              <a:t>Datum</a:t>
            </a:r>
          </a:p>
        </p:txBody>
      </p:sp>
      <p:sp>
        <p:nvSpPr>
          <p:cNvPr id="20" name="sContent">
            <a:extLst>
              <a:ext uri="{FF2B5EF4-FFF2-40B4-BE49-F238E27FC236}">
                <a16:creationId xmlns:a16="http://schemas.microsoft.com/office/drawing/2014/main" id="{21F7247E-28F9-49E5-BA11-79C5D40E203D}"/>
              </a:ext>
            </a:extLst>
          </p:cNvPr>
          <p:cNvSpPr txBox="1">
            <a:spLocks/>
          </p:cNvSpPr>
          <p:nvPr/>
        </p:nvSpPr>
        <p:spPr>
          <a:xfrm>
            <a:off x="1384200" y="5922264"/>
            <a:ext cx="10033200" cy="729996"/>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400" u="none" strike="noStrike" kern="1200" cap="none" spc="0" normalizeH="0" baseline="0" noProof="0" dirty="0">
                <a:ln>
                  <a:noFill/>
                </a:ln>
                <a:solidFill>
                  <a:srgbClr val="002856"/>
                </a:solidFill>
                <a:effectLst/>
                <a:uLnTx/>
                <a:uFillTx/>
                <a:latin typeface="Arial"/>
                <a:ea typeface="+mn-ea"/>
                <a:cs typeface="+mn-cs"/>
              </a:rPr>
              <a:t>Onderliggende invulinstructie ondersteunt de inschrijver bij het invullen van het UEA en geeft waar nodig een beknopte toelichting. Het volledig en juist invullen van het Uniform Europees Aanbestedingsdocument (UEA) blijft te allen</a:t>
            </a:r>
            <a:r>
              <a:rPr lang="nl-NL" sz="1400" dirty="0">
                <a:solidFill>
                  <a:srgbClr val="002856"/>
                </a:solidFill>
                <a:latin typeface="Arial"/>
              </a:rPr>
              <a:t> tijde </a:t>
            </a:r>
            <a:r>
              <a:rPr kumimoji="0" lang="nl-NL" sz="1400" u="none" strike="noStrike" kern="1200" cap="none" spc="0" normalizeH="0" baseline="0" noProof="0" dirty="0">
                <a:ln>
                  <a:noFill/>
                </a:ln>
                <a:solidFill>
                  <a:srgbClr val="002856"/>
                </a:solidFill>
                <a:effectLst/>
                <a:uLnTx/>
                <a:uFillTx/>
                <a:latin typeface="Arial"/>
                <a:ea typeface="+mn-ea"/>
                <a:cs typeface="+mn-cs"/>
              </a:rPr>
              <a:t>een verantwoordelijkheid van de inschrijver. </a:t>
            </a:r>
            <a:endParaRPr kumimoji="0" lang="nl-NL" sz="1800" u="none" strike="noStrike" kern="1200" cap="none" spc="0" normalizeH="0" baseline="0" noProof="0" dirty="0">
              <a:ln>
                <a:noFill/>
              </a:ln>
              <a:solidFill>
                <a:srgbClr val="002856"/>
              </a:solidFill>
              <a:effectLst/>
              <a:uLnTx/>
              <a:uFillTx/>
              <a:latin typeface="Arial"/>
              <a:ea typeface="+mn-ea"/>
              <a:cs typeface="+mn-cs"/>
            </a:endParaRPr>
          </a:p>
        </p:txBody>
      </p:sp>
    </p:spTree>
    <p:extLst>
      <p:ext uri="{BB962C8B-B14F-4D97-AF65-F5344CB8AC3E}">
        <p14:creationId xmlns:p14="http://schemas.microsoft.com/office/powerpoint/2010/main" val="1524460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9990AB1A-5FEF-41C0-A023-0591FCAE7CC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6033" y="224224"/>
            <a:ext cx="6449565" cy="9120636"/>
          </a:xfrm>
          <a:prstGeom prst="rect">
            <a:avLst/>
          </a:prstGeom>
          <a:ln>
            <a:noFill/>
          </a:ln>
          <a:effectLst>
            <a:outerShdw blurRad="292100" dist="139700" dir="2700000" algn="tl" rotWithShape="0">
              <a:srgbClr val="333333">
                <a:alpha val="65000"/>
              </a:srgbClr>
            </a:outerShdw>
          </a:effectLst>
        </p:spPr>
      </p:pic>
      <p:sp>
        <p:nvSpPr>
          <p:cNvPr id="6" name="sContent">
            <a:extLst>
              <a:ext uri="{FF2B5EF4-FFF2-40B4-BE49-F238E27FC236}">
                <a16:creationId xmlns:a16="http://schemas.microsoft.com/office/drawing/2014/main" id="{E5BDFD1F-8062-46B8-8758-9447C2058F38}"/>
              </a:ext>
            </a:extLst>
          </p:cNvPr>
          <p:cNvSpPr txBox="1">
            <a:spLocks/>
          </p:cNvSpPr>
          <p:nvPr/>
        </p:nvSpPr>
        <p:spPr>
          <a:xfrm>
            <a:off x="7915548" y="4937761"/>
            <a:ext cx="4293216" cy="65532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Zorg dat het UEA-formulier wordt ondertekend door een rechtsgeldige vertegenwoordiger van de onderneming.</a:t>
            </a:r>
            <a:endParaRPr kumimoji="0" lang="nl-NL" sz="1600" b="1" i="0" strike="noStrike" kern="1200" cap="none" spc="0" normalizeH="0" baseline="0" noProof="0" dirty="0">
              <a:ln>
                <a:noFill/>
              </a:ln>
              <a:solidFill>
                <a:srgbClr val="002856"/>
              </a:solidFill>
              <a:effectLst/>
              <a:uLnTx/>
              <a:uFillTx/>
              <a:latin typeface="Arial"/>
              <a:ea typeface="+mn-ea"/>
              <a:cs typeface="+mn-cs"/>
            </a:endParaRPr>
          </a:p>
        </p:txBody>
      </p:sp>
      <p:cxnSp>
        <p:nvCxnSpPr>
          <p:cNvPr id="5" name="Rechte verbindingslijn met pijl 4">
            <a:extLst>
              <a:ext uri="{FF2B5EF4-FFF2-40B4-BE49-F238E27FC236}">
                <a16:creationId xmlns:a16="http://schemas.microsoft.com/office/drawing/2014/main" id="{D90C5BF7-167E-4162-AA8D-B1F305F2DCAF}"/>
              </a:ext>
            </a:extLst>
          </p:cNvPr>
          <p:cNvCxnSpPr>
            <a:cxnSpLocks/>
          </p:cNvCxnSpPr>
          <p:nvPr/>
        </p:nvCxnSpPr>
        <p:spPr>
          <a:xfrm flipH="1">
            <a:off x="3741418" y="5135882"/>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180619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descr="Afbeelding met tekst&#10;&#10;Automatisch gegenereerde beschrijving">
            <a:extLst>
              <a:ext uri="{FF2B5EF4-FFF2-40B4-BE49-F238E27FC236}">
                <a16:creationId xmlns:a16="http://schemas.microsoft.com/office/drawing/2014/main" id="{9990AB1A-5FEF-41C0-A023-0591FCAE7CC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56033" y="223573"/>
            <a:ext cx="6449568" cy="9121941"/>
          </a:xfrm>
          <a:prstGeom prst="rect">
            <a:avLst/>
          </a:prstGeom>
          <a:ln>
            <a:noFill/>
          </a:ln>
          <a:effectLst>
            <a:outerShdw blurRad="292100" dist="139700" dir="2700000" algn="tl" rotWithShape="0">
              <a:srgbClr val="333333">
                <a:alpha val="65000"/>
              </a:srgbClr>
            </a:outerShdw>
          </a:effectLst>
        </p:spPr>
      </p:pic>
      <p:sp>
        <p:nvSpPr>
          <p:cNvPr id="6" name="sContent">
            <a:extLst>
              <a:ext uri="{FF2B5EF4-FFF2-40B4-BE49-F238E27FC236}">
                <a16:creationId xmlns:a16="http://schemas.microsoft.com/office/drawing/2014/main" id="{DAFB6629-30DC-4CC1-B969-3969C2800264}"/>
              </a:ext>
            </a:extLst>
          </p:cNvPr>
          <p:cNvSpPr txBox="1">
            <a:spLocks/>
          </p:cNvSpPr>
          <p:nvPr/>
        </p:nvSpPr>
        <p:spPr>
          <a:xfrm>
            <a:off x="7740288" y="4800600"/>
            <a:ext cx="4293216" cy="447146"/>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Geen actie vereist van inschrijvers op deze pagina</a:t>
            </a:r>
            <a:endParaRPr kumimoji="0" lang="nl-NL" sz="1600" b="0" i="0" u="none" strike="noStrike" kern="1200" cap="none" spc="0" normalizeH="0" baseline="0" noProof="0" dirty="0">
              <a:ln>
                <a:noFill/>
              </a:ln>
              <a:solidFill>
                <a:srgbClr val="002856"/>
              </a:solidFill>
              <a:effectLst/>
              <a:uLnTx/>
              <a:uFillTx/>
              <a:latin typeface="Arial"/>
              <a:ea typeface="+mn-ea"/>
              <a:cs typeface="+mn-cs"/>
            </a:endParaRPr>
          </a:p>
        </p:txBody>
      </p:sp>
    </p:spTree>
    <p:extLst>
      <p:ext uri="{BB962C8B-B14F-4D97-AF65-F5344CB8AC3E}">
        <p14:creationId xmlns:p14="http://schemas.microsoft.com/office/powerpoint/2010/main" val="4209245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9990AB1A-5FEF-41C0-A023-0591FCAE7CC2}"/>
              </a:ext>
            </a:extLst>
          </p:cNvPr>
          <p:cNvPicPr>
            <a:picLocks noChangeAspect="1"/>
          </p:cNvPicPr>
          <p:nvPr/>
        </p:nvPicPr>
        <p:blipFill>
          <a:blip r:embed="rId2" cstate="hqprint">
            <a:extLst>
              <a:ext uri="{28A0092B-C50C-407E-A947-70E740481C1C}">
                <a14:useLocalDpi xmlns:a14="http://schemas.microsoft.com/office/drawing/2010/main" val="0"/>
              </a:ext>
            </a:extLst>
          </a:blip>
          <a:srcRect/>
          <a:stretch/>
        </p:blipFill>
        <p:spPr>
          <a:xfrm>
            <a:off x="256033" y="223573"/>
            <a:ext cx="6449568" cy="9121940"/>
          </a:xfrm>
          <a:prstGeom prst="rect">
            <a:avLst/>
          </a:prstGeom>
          <a:ln>
            <a:noFill/>
          </a:ln>
          <a:effectLst>
            <a:outerShdw blurRad="292100" dist="139700" dir="2700000" algn="tl" rotWithShape="0">
              <a:srgbClr val="333333">
                <a:alpha val="65000"/>
              </a:srgbClr>
            </a:outerShdw>
          </a:effectLst>
        </p:spPr>
      </p:pic>
      <p:sp>
        <p:nvSpPr>
          <p:cNvPr id="2" name="sContent">
            <a:extLst>
              <a:ext uri="{FF2B5EF4-FFF2-40B4-BE49-F238E27FC236}">
                <a16:creationId xmlns:a16="http://schemas.microsoft.com/office/drawing/2014/main" id="{CEBD15B7-32ED-46B5-9482-E6286AB17B26}"/>
              </a:ext>
            </a:extLst>
          </p:cNvPr>
          <p:cNvSpPr txBox="1">
            <a:spLocks/>
          </p:cNvSpPr>
          <p:nvPr/>
        </p:nvSpPr>
        <p:spPr>
          <a:xfrm>
            <a:off x="7740288" y="1810466"/>
            <a:ext cx="4293216" cy="194254"/>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Vul hier uw gegevens in als (hoofd)inschrijver</a:t>
            </a:r>
            <a:endParaRPr kumimoji="0" lang="nl-NL" sz="1600" b="0" i="0" u="none" strike="noStrike" kern="1200" cap="none" spc="0" normalizeH="0" baseline="0" noProof="0" dirty="0">
              <a:ln>
                <a:noFill/>
              </a:ln>
              <a:solidFill>
                <a:srgbClr val="002856"/>
              </a:solidFill>
              <a:effectLst/>
              <a:uLnTx/>
              <a:uFillTx/>
              <a:latin typeface="Arial"/>
              <a:ea typeface="+mn-ea"/>
              <a:cs typeface="+mn-cs"/>
            </a:endParaRPr>
          </a:p>
        </p:txBody>
      </p:sp>
      <p:sp>
        <p:nvSpPr>
          <p:cNvPr id="3" name="sContent">
            <a:extLst>
              <a:ext uri="{FF2B5EF4-FFF2-40B4-BE49-F238E27FC236}">
                <a16:creationId xmlns:a16="http://schemas.microsoft.com/office/drawing/2014/main" id="{B6B8D1D3-85CE-4B4C-8E9A-F7582BBAD8A2}"/>
              </a:ext>
            </a:extLst>
          </p:cNvPr>
          <p:cNvSpPr txBox="1">
            <a:spLocks/>
          </p:cNvSpPr>
          <p:nvPr/>
        </p:nvSpPr>
        <p:spPr>
          <a:xfrm>
            <a:off x="7740288" y="5050764"/>
            <a:ext cx="4293216" cy="447146"/>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Geef aan of uw onderneming een micro-, kleine of middelgrote onderneming is.</a:t>
            </a:r>
            <a:endParaRPr kumimoji="0" lang="nl-NL" sz="1600" b="0" i="0" u="none" strike="noStrike" kern="1200" cap="none" spc="0" normalizeH="0" baseline="0" noProof="0" dirty="0">
              <a:ln>
                <a:noFill/>
              </a:ln>
              <a:solidFill>
                <a:srgbClr val="002856"/>
              </a:solidFill>
              <a:effectLst/>
              <a:uLnTx/>
              <a:uFillTx/>
              <a:latin typeface="Arial"/>
              <a:ea typeface="+mn-ea"/>
              <a:cs typeface="+mn-cs"/>
            </a:endParaRPr>
          </a:p>
        </p:txBody>
      </p:sp>
      <p:sp>
        <p:nvSpPr>
          <p:cNvPr id="5" name="sContent">
            <a:extLst>
              <a:ext uri="{FF2B5EF4-FFF2-40B4-BE49-F238E27FC236}">
                <a16:creationId xmlns:a16="http://schemas.microsoft.com/office/drawing/2014/main" id="{6826E4B7-46BA-40B4-83B6-90EA8E49A14A}"/>
              </a:ext>
            </a:extLst>
          </p:cNvPr>
          <p:cNvSpPr txBox="1">
            <a:spLocks/>
          </p:cNvSpPr>
          <p:nvPr/>
        </p:nvSpPr>
        <p:spPr>
          <a:xfrm>
            <a:off x="7740288" y="6513804"/>
            <a:ext cx="4293216" cy="447146"/>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lvl="2" indent="0">
              <a:buNone/>
              <a:defRPr/>
            </a:pPr>
            <a:r>
              <a:rPr lang="nl-NL" sz="1200" i="1" dirty="0">
                <a:solidFill>
                  <a:srgbClr val="002856"/>
                </a:solidFill>
                <a:latin typeface="Arial"/>
              </a:rPr>
              <a:t>Geef aan of uw onderneming een sociale werkplaats of ‘sociale onderneming’ is.</a:t>
            </a:r>
          </a:p>
        </p:txBody>
      </p:sp>
      <p:sp>
        <p:nvSpPr>
          <p:cNvPr id="11" name="sContent">
            <a:extLst>
              <a:ext uri="{FF2B5EF4-FFF2-40B4-BE49-F238E27FC236}">
                <a16:creationId xmlns:a16="http://schemas.microsoft.com/office/drawing/2014/main" id="{D31E3614-C5F9-4A0F-ACB2-523FCA63F64B}"/>
              </a:ext>
            </a:extLst>
          </p:cNvPr>
          <p:cNvSpPr txBox="1">
            <a:spLocks/>
          </p:cNvSpPr>
          <p:nvPr/>
        </p:nvSpPr>
        <p:spPr>
          <a:xfrm>
            <a:off x="7642860" y="7739406"/>
            <a:ext cx="4293216" cy="1028701"/>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Geef hier aan of u als ondernemer alleen inschrijft of in een samenwerkingsvorm. Er zijn diverse samenwerkingsvormen, zoals, maar niet uitsluitend, een combinatie, consortium, joint venture, coöperatie enzovoort. Indien u als samenwerkingsvorm inschrijft, dient u dit hier aan te geven.</a:t>
            </a:r>
            <a:endParaRPr kumimoji="0" lang="nl-NL" sz="1600" b="0" i="0" u="none" strike="noStrike" kern="1200" cap="none" spc="0" normalizeH="0" baseline="0" noProof="0" dirty="0">
              <a:ln>
                <a:noFill/>
              </a:ln>
              <a:solidFill>
                <a:srgbClr val="002856"/>
              </a:solidFill>
              <a:effectLst/>
              <a:uLnTx/>
              <a:uFillTx/>
              <a:latin typeface="Arial"/>
              <a:ea typeface="+mn-ea"/>
              <a:cs typeface="+mn-cs"/>
            </a:endParaRPr>
          </a:p>
        </p:txBody>
      </p:sp>
      <p:cxnSp>
        <p:nvCxnSpPr>
          <p:cNvPr id="13" name="Rechte verbindingslijn met pijl 12">
            <a:extLst>
              <a:ext uri="{FF2B5EF4-FFF2-40B4-BE49-F238E27FC236}">
                <a16:creationId xmlns:a16="http://schemas.microsoft.com/office/drawing/2014/main" id="{A6928B39-DB62-4F74-8E1C-6DC3F6CC2F11}"/>
              </a:ext>
            </a:extLst>
          </p:cNvPr>
          <p:cNvCxnSpPr>
            <a:cxnSpLocks/>
          </p:cNvCxnSpPr>
          <p:nvPr/>
        </p:nvCxnSpPr>
        <p:spPr>
          <a:xfrm flipH="1">
            <a:off x="3162300" y="1907593"/>
            <a:ext cx="4480560" cy="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1" name="Rechte verbindingslijn met pijl 20">
            <a:extLst>
              <a:ext uri="{FF2B5EF4-FFF2-40B4-BE49-F238E27FC236}">
                <a16:creationId xmlns:a16="http://schemas.microsoft.com/office/drawing/2014/main" id="{2D0521FC-3FCF-4857-833C-00F8F53BA197}"/>
              </a:ext>
            </a:extLst>
          </p:cNvPr>
          <p:cNvCxnSpPr>
            <a:cxnSpLocks/>
          </p:cNvCxnSpPr>
          <p:nvPr/>
        </p:nvCxnSpPr>
        <p:spPr>
          <a:xfrm flipH="1">
            <a:off x="3817620" y="5274337"/>
            <a:ext cx="382524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3" name="Rechte verbindingslijn met pijl 22">
            <a:extLst>
              <a:ext uri="{FF2B5EF4-FFF2-40B4-BE49-F238E27FC236}">
                <a16:creationId xmlns:a16="http://schemas.microsoft.com/office/drawing/2014/main" id="{5B22B63D-89D7-4746-BBF0-410DB0448284}"/>
              </a:ext>
            </a:extLst>
          </p:cNvPr>
          <p:cNvCxnSpPr>
            <a:cxnSpLocks/>
          </p:cNvCxnSpPr>
          <p:nvPr/>
        </p:nvCxnSpPr>
        <p:spPr>
          <a:xfrm flipH="1">
            <a:off x="3817620" y="6737377"/>
            <a:ext cx="382524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4" name="Rechte verbindingslijn met pijl 23">
            <a:extLst>
              <a:ext uri="{FF2B5EF4-FFF2-40B4-BE49-F238E27FC236}">
                <a16:creationId xmlns:a16="http://schemas.microsoft.com/office/drawing/2014/main" id="{D192EF58-58D2-49C2-BC90-36B6419A4E8F}"/>
              </a:ext>
            </a:extLst>
          </p:cNvPr>
          <p:cNvCxnSpPr>
            <a:cxnSpLocks/>
          </p:cNvCxnSpPr>
          <p:nvPr/>
        </p:nvCxnSpPr>
        <p:spPr>
          <a:xfrm flipH="1">
            <a:off x="3817620" y="8253757"/>
            <a:ext cx="375666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733082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9990AB1A-5FEF-41C0-A023-0591FCAE7CC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6033" y="224223"/>
            <a:ext cx="6449568" cy="9120640"/>
          </a:xfrm>
          <a:prstGeom prst="rect">
            <a:avLst/>
          </a:prstGeom>
          <a:ln>
            <a:noFill/>
          </a:ln>
          <a:effectLst>
            <a:outerShdw blurRad="292100" dist="139700" dir="2700000" algn="tl" rotWithShape="0">
              <a:srgbClr val="333333">
                <a:alpha val="65000"/>
              </a:srgbClr>
            </a:outerShdw>
          </a:effectLst>
        </p:spPr>
      </p:pic>
      <p:sp>
        <p:nvSpPr>
          <p:cNvPr id="2" name="sContent">
            <a:extLst>
              <a:ext uri="{FF2B5EF4-FFF2-40B4-BE49-F238E27FC236}">
                <a16:creationId xmlns:a16="http://schemas.microsoft.com/office/drawing/2014/main" id="{CEBD15B7-32ED-46B5-9482-E6286AB17B26}"/>
              </a:ext>
            </a:extLst>
          </p:cNvPr>
          <p:cNvSpPr txBox="1">
            <a:spLocks/>
          </p:cNvSpPr>
          <p:nvPr/>
        </p:nvSpPr>
        <p:spPr>
          <a:xfrm>
            <a:off x="7740288" y="421005"/>
            <a:ext cx="4293216" cy="199263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Indien u als ondernemer deelneemt met anderen aan de aanbestedingsprocedure, dient u hier aan te geven wat u rol is in de samenwerking (onder a), wie de andere ondernemers zijn die deelnemen (onder b) en indien van toepassing, de naam van de deelnemende combinatie (onder c). Tevens dienen de overige betrokkenen afzonderlijk een UEA-formulier in te dienen.</a:t>
            </a:r>
            <a:endParaRPr lang="nl-NL" sz="1200" i="1" dirty="0">
              <a:solidFill>
                <a:srgbClr val="002856"/>
              </a:solidFill>
              <a:latin typeface="Arial"/>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1" i="1" u="none" strike="noStrike" kern="1200" cap="none" spc="0" normalizeH="0" baseline="0" noProof="0" dirty="0">
                <a:ln>
                  <a:noFill/>
                </a:ln>
                <a:solidFill>
                  <a:srgbClr val="002856"/>
                </a:solidFill>
                <a:effectLst/>
                <a:uLnTx/>
                <a:uFillTx/>
                <a:latin typeface="Arial"/>
                <a:ea typeface="+mn-ea"/>
                <a:cs typeface="+mn-cs"/>
              </a:rPr>
              <a:t>Let op: indien u </a:t>
            </a:r>
            <a:r>
              <a:rPr kumimoji="0" lang="nl-NL" sz="1200" b="1" i="1" u="sng" strike="noStrike" kern="1200" cap="none" spc="0" normalizeH="0" baseline="0" noProof="0" dirty="0">
                <a:ln>
                  <a:noFill/>
                </a:ln>
                <a:solidFill>
                  <a:srgbClr val="002856"/>
                </a:solidFill>
                <a:effectLst/>
                <a:uLnTx/>
                <a:uFillTx/>
                <a:latin typeface="Arial"/>
                <a:ea typeface="+mn-ea"/>
                <a:cs typeface="+mn-cs"/>
              </a:rPr>
              <a:t>niet</a:t>
            </a:r>
            <a:r>
              <a:rPr kumimoji="0" lang="nl-NL" sz="1200" b="1" i="1" strike="noStrike" kern="1200" cap="none" spc="0" normalizeH="0" baseline="0" noProof="0" dirty="0">
                <a:ln>
                  <a:noFill/>
                </a:ln>
                <a:solidFill>
                  <a:srgbClr val="002856"/>
                </a:solidFill>
                <a:effectLst/>
                <a:uLnTx/>
                <a:uFillTx/>
                <a:latin typeface="Arial"/>
                <a:ea typeface="+mn-ea"/>
                <a:cs typeface="+mn-cs"/>
              </a:rPr>
              <a:t> met anderen deelneemt aan de procedure en de optie ‘Nee’ </a:t>
            </a:r>
            <a:r>
              <a:rPr kumimoji="0" lang="nl-NL" sz="1200" b="1" i="1" strike="noStrike" kern="1200" cap="none" spc="0" normalizeH="0" baseline="0" noProof="0" dirty="0" err="1">
                <a:ln>
                  <a:noFill/>
                </a:ln>
                <a:solidFill>
                  <a:srgbClr val="002856"/>
                </a:solidFill>
                <a:effectLst/>
                <a:uLnTx/>
                <a:uFillTx/>
                <a:latin typeface="Arial"/>
                <a:ea typeface="+mn-ea"/>
                <a:cs typeface="+mn-cs"/>
              </a:rPr>
              <a:t>aanvinkt</a:t>
            </a:r>
            <a:r>
              <a:rPr kumimoji="0" lang="nl-NL" sz="1200" b="1" i="1" strike="noStrike" kern="1200" cap="none" spc="0" normalizeH="0" baseline="0" noProof="0" dirty="0">
                <a:ln>
                  <a:noFill/>
                </a:ln>
                <a:solidFill>
                  <a:srgbClr val="002856"/>
                </a:solidFill>
                <a:effectLst/>
                <a:uLnTx/>
                <a:uFillTx/>
                <a:latin typeface="Arial"/>
                <a:ea typeface="+mn-ea"/>
                <a:cs typeface="+mn-cs"/>
              </a:rPr>
              <a:t> bij de Wijze van deelneming, krijgt u deze vragen niet te zien.</a:t>
            </a:r>
            <a:endParaRPr kumimoji="0" lang="nl-NL" sz="1600" b="1" i="0" strike="noStrike" kern="1200" cap="none" spc="0" normalizeH="0" baseline="0" noProof="0" dirty="0">
              <a:ln>
                <a:noFill/>
              </a:ln>
              <a:solidFill>
                <a:srgbClr val="002856"/>
              </a:solidFill>
              <a:effectLst/>
              <a:uLnTx/>
              <a:uFillTx/>
              <a:latin typeface="Arial"/>
              <a:ea typeface="+mn-ea"/>
              <a:cs typeface="+mn-cs"/>
            </a:endParaRPr>
          </a:p>
        </p:txBody>
      </p:sp>
      <p:sp>
        <p:nvSpPr>
          <p:cNvPr id="3" name="sContent">
            <a:extLst>
              <a:ext uri="{FF2B5EF4-FFF2-40B4-BE49-F238E27FC236}">
                <a16:creationId xmlns:a16="http://schemas.microsoft.com/office/drawing/2014/main" id="{B6B8D1D3-85CE-4B4C-8E9A-F7582BBAD8A2}"/>
              </a:ext>
            </a:extLst>
          </p:cNvPr>
          <p:cNvSpPr txBox="1">
            <a:spLocks/>
          </p:cNvSpPr>
          <p:nvPr/>
        </p:nvSpPr>
        <p:spPr>
          <a:xfrm>
            <a:off x="7740288" y="4756098"/>
            <a:ext cx="4293216" cy="1201526"/>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Geef hier aan welke persoon rechtsgeldig gemachtigd om de ondernemer bij de aanbestedingsprocedure te vertegenwoordigen. </a:t>
            </a: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1" i="1" u="none" strike="noStrike" kern="1200" cap="none" spc="0" normalizeH="0" baseline="0" noProof="0" dirty="0">
                <a:ln>
                  <a:noFill/>
                </a:ln>
                <a:solidFill>
                  <a:srgbClr val="002856"/>
                </a:solidFill>
                <a:effectLst/>
                <a:uLnTx/>
                <a:uFillTx/>
                <a:latin typeface="Arial"/>
                <a:ea typeface="+mn-ea"/>
                <a:cs typeface="+mn-cs"/>
              </a:rPr>
              <a:t>Let op: de rechtsgeldige machtiging van een persoon om  de onderneming te vertegenwoordigen moet blijken uit het uittreksel van de Kamer van Koophandel.</a:t>
            </a:r>
            <a:endParaRPr kumimoji="0" lang="nl-NL" sz="1600" b="1" i="0" u="none" strike="noStrike" kern="1200" cap="none" spc="0" normalizeH="0" baseline="0" noProof="0" dirty="0">
              <a:ln>
                <a:noFill/>
              </a:ln>
              <a:solidFill>
                <a:srgbClr val="002856"/>
              </a:solidFill>
              <a:effectLst/>
              <a:uLnTx/>
              <a:uFillTx/>
              <a:latin typeface="Arial"/>
              <a:ea typeface="+mn-ea"/>
              <a:cs typeface="+mn-cs"/>
            </a:endParaRPr>
          </a:p>
        </p:txBody>
      </p:sp>
      <p:sp>
        <p:nvSpPr>
          <p:cNvPr id="4" name="sContent">
            <a:extLst>
              <a:ext uri="{FF2B5EF4-FFF2-40B4-BE49-F238E27FC236}">
                <a16:creationId xmlns:a16="http://schemas.microsoft.com/office/drawing/2014/main" id="{D73A0C1D-2339-446E-820E-3BD59AD42E6B}"/>
              </a:ext>
            </a:extLst>
          </p:cNvPr>
          <p:cNvSpPr txBox="1">
            <a:spLocks/>
          </p:cNvSpPr>
          <p:nvPr/>
        </p:nvSpPr>
        <p:spPr>
          <a:xfrm>
            <a:off x="7740288" y="2747010"/>
            <a:ext cx="4293216" cy="149733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Geef hier aan op welke percelen u wilt inschrijven. </a:t>
            </a: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Indien u met meerdere anderen inschrijft, geeft u hier ook voor de anderen aan op welk perceel zij inschrijven.</a:t>
            </a: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1" i="1" u="none" strike="noStrike" kern="1200" cap="none" spc="0" normalizeH="0" baseline="0" noProof="0" dirty="0">
                <a:ln>
                  <a:noFill/>
                </a:ln>
                <a:solidFill>
                  <a:srgbClr val="002856"/>
                </a:solidFill>
                <a:effectLst/>
                <a:uLnTx/>
                <a:uFillTx/>
                <a:latin typeface="Arial"/>
                <a:ea typeface="+mn-ea"/>
                <a:cs typeface="+mn-cs"/>
              </a:rPr>
              <a:t>Let op: schrijft een onderneming in op perceel 2? Dan is dezelfde onderneming verplicht om ook op perceel 1 in te schrijven (conform paragraaf 1.7 van het Beschrijvend document).</a:t>
            </a:r>
            <a:endParaRPr kumimoji="0" lang="nl-NL" sz="1600" b="1" i="0" u="none" strike="noStrike" kern="1200" cap="none" spc="0" normalizeH="0" baseline="0" noProof="0" dirty="0">
              <a:ln>
                <a:noFill/>
              </a:ln>
              <a:solidFill>
                <a:srgbClr val="002856"/>
              </a:solidFill>
              <a:effectLst/>
              <a:uLnTx/>
              <a:uFillTx/>
              <a:latin typeface="Arial"/>
              <a:ea typeface="+mn-ea"/>
              <a:cs typeface="+mn-cs"/>
            </a:endParaRPr>
          </a:p>
        </p:txBody>
      </p:sp>
      <p:cxnSp>
        <p:nvCxnSpPr>
          <p:cNvPr id="9" name="Rechte verbindingslijn met pijl 8">
            <a:extLst>
              <a:ext uri="{FF2B5EF4-FFF2-40B4-BE49-F238E27FC236}">
                <a16:creationId xmlns:a16="http://schemas.microsoft.com/office/drawing/2014/main" id="{40806621-4CC9-4FB0-A1A3-3F3F33F81CAB}"/>
              </a:ext>
            </a:extLst>
          </p:cNvPr>
          <p:cNvCxnSpPr>
            <a:cxnSpLocks/>
          </p:cNvCxnSpPr>
          <p:nvPr/>
        </p:nvCxnSpPr>
        <p:spPr>
          <a:xfrm flipH="1">
            <a:off x="4145280" y="1508760"/>
            <a:ext cx="3489960" cy="36576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4" name="Rechte verbindingslijn met pijl 13">
            <a:extLst>
              <a:ext uri="{FF2B5EF4-FFF2-40B4-BE49-F238E27FC236}">
                <a16:creationId xmlns:a16="http://schemas.microsoft.com/office/drawing/2014/main" id="{CE0958D9-3655-42AE-AAC9-81DD809DAA87}"/>
              </a:ext>
            </a:extLst>
          </p:cNvPr>
          <p:cNvCxnSpPr>
            <a:cxnSpLocks/>
          </p:cNvCxnSpPr>
          <p:nvPr/>
        </p:nvCxnSpPr>
        <p:spPr>
          <a:xfrm flipH="1">
            <a:off x="3009900" y="3013710"/>
            <a:ext cx="462534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31" name="Rechte verbindingslijn met pijl 30">
            <a:extLst>
              <a:ext uri="{FF2B5EF4-FFF2-40B4-BE49-F238E27FC236}">
                <a16:creationId xmlns:a16="http://schemas.microsoft.com/office/drawing/2014/main" id="{59824D14-74F1-439F-8833-1AE5ED2F2722}"/>
              </a:ext>
            </a:extLst>
          </p:cNvPr>
          <p:cNvCxnSpPr>
            <a:cxnSpLocks/>
          </p:cNvCxnSpPr>
          <p:nvPr/>
        </p:nvCxnSpPr>
        <p:spPr>
          <a:xfrm flipH="1">
            <a:off x="3611880" y="4876800"/>
            <a:ext cx="402336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690081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9990AB1A-5FEF-41C0-A023-0591FCAE7CC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6033" y="224223"/>
            <a:ext cx="6449567" cy="9120640"/>
          </a:xfrm>
          <a:prstGeom prst="rect">
            <a:avLst/>
          </a:prstGeom>
          <a:ln>
            <a:noFill/>
          </a:ln>
          <a:effectLst>
            <a:outerShdw blurRad="292100" dist="139700" dir="2700000" algn="tl" rotWithShape="0">
              <a:srgbClr val="333333">
                <a:alpha val="65000"/>
              </a:srgbClr>
            </a:outerShdw>
          </a:effectLst>
        </p:spPr>
      </p:pic>
      <p:sp>
        <p:nvSpPr>
          <p:cNvPr id="2" name="sContent">
            <a:extLst>
              <a:ext uri="{FF2B5EF4-FFF2-40B4-BE49-F238E27FC236}">
                <a16:creationId xmlns:a16="http://schemas.microsoft.com/office/drawing/2014/main" id="{CEBD15B7-32ED-46B5-9482-E6286AB17B26}"/>
              </a:ext>
            </a:extLst>
          </p:cNvPr>
          <p:cNvSpPr txBox="1">
            <a:spLocks/>
          </p:cNvSpPr>
          <p:nvPr/>
        </p:nvSpPr>
        <p:spPr>
          <a:xfrm>
            <a:off x="7740288" y="1082040"/>
            <a:ext cx="4293216" cy="179070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Indien u als inschrijver beroep doet op anderen om te voldoen aan de gestelde geschiktheidseisen, dan dient u hier aan te geven of dat het geval is en zo ja, op welke specifieke draagkracht een beroep wordt gedaan door inschrijver op anderen. </a:t>
            </a:r>
            <a:endParaRPr lang="nl-NL" sz="1200" i="1" dirty="0">
              <a:solidFill>
                <a:srgbClr val="002856"/>
              </a:solidFill>
              <a:latin typeface="Arial"/>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1" i="1" u="none" strike="noStrike" kern="1200" cap="none" spc="0" normalizeH="0" baseline="0" noProof="0" dirty="0">
                <a:ln>
                  <a:noFill/>
                </a:ln>
                <a:solidFill>
                  <a:srgbClr val="002856"/>
                </a:solidFill>
                <a:effectLst/>
                <a:uLnTx/>
                <a:uFillTx/>
                <a:latin typeface="Arial"/>
                <a:ea typeface="+mn-ea"/>
                <a:cs typeface="+mn-cs"/>
              </a:rPr>
              <a:t>Let op: indien u </a:t>
            </a:r>
            <a:r>
              <a:rPr kumimoji="0" lang="nl-NL" sz="1200" b="1" i="1" strike="noStrike" kern="1200" cap="none" spc="0" normalizeH="0" baseline="0" noProof="0" dirty="0">
                <a:ln>
                  <a:noFill/>
                </a:ln>
                <a:solidFill>
                  <a:srgbClr val="002856"/>
                </a:solidFill>
                <a:effectLst/>
                <a:uLnTx/>
                <a:uFillTx/>
                <a:latin typeface="Arial"/>
                <a:ea typeface="+mn-ea"/>
                <a:cs typeface="+mn-cs"/>
              </a:rPr>
              <a:t>beroep doet op anderen om te voldoen aan de geschiktheidseisen, dan zijn de andere ondernemingen afzonderlijk verplicht om ook het UEA-formulier in te vullen. </a:t>
            </a: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nl-NL" sz="1200" b="1" i="1" dirty="0">
              <a:solidFill>
                <a:srgbClr val="002856"/>
              </a:solidFill>
              <a:latin typeface="Arial"/>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nl-NL" sz="1600" b="1" i="0" strike="noStrike" kern="1200" cap="none" spc="0" normalizeH="0" baseline="0" noProof="0" dirty="0">
              <a:ln>
                <a:noFill/>
              </a:ln>
              <a:solidFill>
                <a:srgbClr val="002856"/>
              </a:solidFill>
              <a:effectLst/>
              <a:uLnTx/>
              <a:uFillTx/>
              <a:latin typeface="Arial"/>
              <a:ea typeface="+mn-ea"/>
              <a:cs typeface="+mn-cs"/>
            </a:endParaRPr>
          </a:p>
        </p:txBody>
      </p:sp>
      <p:sp>
        <p:nvSpPr>
          <p:cNvPr id="3" name="sContent">
            <a:extLst>
              <a:ext uri="{FF2B5EF4-FFF2-40B4-BE49-F238E27FC236}">
                <a16:creationId xmlns:a16="http://schemas.microsoft.com/office/drawing/2014/main" id="{B6B8D1D3-85CE-4B4C-8E9A-F7582BBAD8A2}"/>
              </a:ext>
            </a:extLst>
          </p:cNvPr>
          <p:cNvSpPr txBox="1">
            <a:spLocks/>
          </p:cNvSpPr>
          <p:nvPr/>
        </p:nvSpPr>
        <p:spPr>
          <a:xfrm>
            <a:off x="7740288" y="4283657"/>
            <a:ext cx="4293216" cy="1606603"/>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Indien u als inschrijver voornemens bent een gedeelte van de opdracht in </a:t>
            </a:r>
            <a:r>
              <a:rPr kumimoji="0" lang="nl-NL" sz="1200" b="0" i="1" u="none" strike="noStrike" kern="1200" cap="none" spc="0" normalizeH="0" baseline="0" noProof="0" dirty="0" err="1">
                <a:ln>
                  <a:noFill/>
                </a:ln>
                <a:solidFill>
                  <a:srgbClr val="002856"/>
                </a:solidFill>
                <a:effectLst/>
                <a:uLnTx/>
                <a:uFillTx/>
                <a:latin typeface="Arial"/>
                <a:ea typeface="+mn-ea"/>
                <a:cs typeface="+mn-cs"/>
              </a:rPr>
              <a:t>onderaanneming</a:t>
            </a:r>
            <a:r>
              <a:rPr kumimoji="0" lang="nl-NL" sz="1200" b="0" i="1" u="none" strike="noStrike" kern="1200" cap="none" spc="0" normalizeH="0" baseline="0" noProof="0" dirty="0">
                <a:ln>
                  <a:noFill/>
                </a:ln>
                <a:solidFill>
                  <a:srgbClr val="002856"/>
                </a:solidFill>
                <a:effectLst/>
                <a:uLnTx/>
                <a:uFillTx/>
                <a:latin typeface="Arial"/>
                <a:ea typeface="+mn-ea"/>
                <a:cs typeface="+mn-cs"/>
              </a:rPr>
              <a:t> aan derden te geven, maar u doet geen beroep op de draagkracht van deze derden om te voldoen aan de geschiktheidseisen, dan kunt u de betreffende onderaannemers hier vermelden (indien reeds bekend).</a:t>
            </a: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De betreffende onderaannemers, waar geen beroep op wordt gedaan om te voldoen aan de geschiktheidseisen, hoeven geen UEA-formulier in te dienen.</a:t>
            </a:r>
          </a:p>
        </p:txBody>
      </p:sp>
      <p:cxnSp>
        <p:nvCxnSpPr>
          <p:cNvPr id="6" name="Rechte verbindingslijn met pijl 5">
            <a:extLst>
              <a:ext uri="{FF2B5EF4-FFF2-40B4-BE49-F238E27FC236}">
                <a16:creationId xmlns:a16="http://schemas.microsoft.com/office/drawing/2014/main" id="{77A1CDE4-3730-45DF-BE29-758EC07E9A65}"/>
              </a:ext>
            </a:extLst>
          </p:cNvPr>
          <p:cNvCxnSpPr>
            <a:cxnSpLocks/>
          </p:cNvCxnSpPr>
          <p:nvPr/>
        </p:nvCxnSpPr>
        <p:spPr>
          <a:xfrm flipH="1">
            <a:off x="3585866" y="1653540"/>
            <a:ext cx="4026514"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9" name="Rechte verbindingslijn met pijl 8">
            <a:extLst>
              <a:ext uri="{FF2B5EF4-FFF2-40B4-BE49-F238E27FC236}">
                <a16:creationId xmlns:a16="http://schemas.microsoft.com/office/drawing/2014/main" id="{36B8D8CE-F151-4777-9F27-0E62C48C8842}"/>
              </a:ext>
            </a:extLst>
          </p:cNvPr>
          <p:cNvCxnSpPr>
            <a:cxnSpLocks/>
          </p:cNvCxnSpPr>
          <p:nvPr/>
        </p:nvCxnSpPr>
        <p:spPr>
          <a:xfrm flipH="1">
            <a:off x="3585866" y="5143500"/>
            <a:ext cx="4026514"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0" name="Rechte verbindingslijn met pijl 9">
            <a:extLst>
              <a:ext uri="{FF2B5EF4-FFF2-40B4-BE49-F238E27FC236}">
                <a16:creationId xmlns:a16="http://schemas.microsoft.com/office/drawing/2014/main" id="{D79426B5-6158-4008-981E-2FFE4FBDE0CB}"/>
              </a:ext>
            </a:extLst>
          </p:cNvPr>
          <p:cNvCxnSpPr>
            <a:cxnSpLocks/>
          </p:cNvCxnSpPr>
          <p:nvPr/>
        </p:nvCxnSpPr>
        <p:spPr>
          <a:xfrm flipH="1">
            <a:off x="3680460" y="1653540"/>
            <a:ext cx="3931920" cy="189738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774441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9990AB1A-5FEF-41C0-A023-0591FCAE7CC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6033" y="224223"/>
            <a:ext cx="6449567" cy="9120639"/>
          </a:xfrm>
          <a:prstGeom prst="rect">
            <a:avLst/>
          </a:prstGeom>
          <a:ln>
            <a:noFill/>
          </a:ln>
          <a:effectLst>
            <a:outerShdw blurRad="292100" dist="139700" dir="2700000" algn="tl" rotWithShape="0">
              <a:srgbClr val="333333">
                <a:alpha val="65000"/>
              </a:srgbClr>
            </a:outerShdw>
          </a:effectLst>
        </p:spPr>
      </p:pic>
      <p:sp>
        <p:nvSpPr>
          <p:cNvPr id="2" name="sContent">
            <a:extLst>
              <a:ext uri="{FF2B5EF4-FFF2-40B4-BE49-F238E27FC236}">
                <a16:creationId xmlns:a16="http://schemas.microsoft.com/office/drawing/2014/main" id="{CEBD15B7-32ED-46B5-9482-E6286AB17B26}"/>
              </a:ext>
            </a:extLst>
          </p:cNvPr>
          <p:cNvSpPr txBox="1">
            <a:spLocks/>
          </p:cNvSpPr>
          <p:nvPr/>
        </p:nvSpPr>
        <p:spPr>
          <a:xfrm>
            <a:off x="7907928" y="3817620"/>
            <a:ext cx="4293216" cy="65532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Door de optie ‘Nee’ aan te vinken, bevestigt u dat geen van de genoemde uitsluitingsgronden op u als ondernemer van toepassing zijn. </a:t>
            </a: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nl-NL" sz="1200" i="1" strike="noStrike" kern="1200" cap="none" spc="0" normalizeH="0" baseline="0" noProof="0" dirty="0">
              <a:ln>
                <a:noFill/>
              </a:ln>
              <a:solidFill>
                <a:srgbClr val="002856"/>
              </a:solidFill>
              <a:effectLst/>
              <a:uLnTx/>
              <a:uFillTx/>
              <a:latin typeface="Arial"/>
              <a:ea typeface="+mn-ea"/>
              <a:cs typeface="+mn-cs"/>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nl-NL" sz="1200" b="1" i="1" dirty="0">
              <a:solidFill>
                <a:srgbClr val="002856"/>
              </a:solidFill>
              <a:latin typeface="Arial"/>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nl-NL" sz="1600" b="1" i="0" strike="noStrike" kern="1200" cap="none" spc="0" normalizeH="0" baseline="0" noProof="0" dirty="0">
              <a:ln>
                <a:noFill/>
              </a:ln>
              <a:solidFill>
                <a:srgbClr val="002856"/>
              </a:solidFill>
              <a:effectLst/>
              <a:uLnTx/>
              <a:uFillTx/>
              <a:latin typeface="Arial"/>
              <a:ea typeface="+mn-ea"/>
              <a:cs typeface="+mn-cs"/>
            </a:endParaRPr>
          </a:p>
        </p:txBody>
      </p:sp>
      <p:sp>
        <p:nvSpPr>
          <p:cNvPr id="3" name="sContent">
            <a:extLst>
              <a:ext uri="{FF2B5EF4-FFF2-40B4-BE49-F238E27FC236}">
                <a16:creationId xmlns:a16="http://schemas.microsoft.com/office/drawing/2014/main" id="{B6B8D1D3-85CE-4B4C-8E9A-F7582BBAD8A2}"/>
              </a:ext>
            </a:extLst>
          </p:cNvPr>
          <p:cNvSpPr txBox="1">
            <a:spLocks/>
          </p:cNvSpPr>
          <p:nvPr/>
        </p:nvSpPr>
        <p:spPr>
          <a:xfrm>
            <a:off x="7907928" y="7459981"/>
            <a:ext cx="4293216" cy="464819"/>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Bevestig dat u als ondernemer heeft voldaan aan de betaling van belastingen en sociale premies.</a:t>
            </a:r>
          </a:p>
        </p:txBody>
      </p:sp>
      <p:cxnSp>
        <p:nvCxnSpPr>
          <p:cNvPr id="5" name="Rechte verbindingslijn met pijl 4">
            <a:extLst>
              <a:ext uri="{FF2B5EF4-FFF2-40B4-BE49-F238E27FC236}">
                <a16:creationId xmlns:a16="http://schemas.microsoft.com/office/drawing/2014/main" id="{A1BE3BFF-DDF1-43B9-90E6-1DD9C3D38848}"/>
              </a:ext>
            </a:extLst>
          </p:cNvPr>
          <p:cNvCxnSpPr>
            <a:cxnSpLocks/>
          </p:cNvCxnSpPr>
          <p:nvPr/>
        </p:nvCxnSpPr>
        <p:spPr>
          <a:xfrm flipH="1">
            <a:off x="3810000" y="4145280"/>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3" name="Rechte verbindingslijn met pijl 12">
            <a:extLst>
              <a:ext uri="{FF2B5EF4-FFF2-40B4-BE49-F238E27FC236}">
                <a16:creationId xmlns:a16="http://schemas.microsoft.com/office/drawing/2014/main" id="{427FEC17-78FF-4035-AB6F-5E446B0A53FE}"/>
              </a:ext>
            </a:extLst>
          </p:cNvPr>
          <p:cNvCxnSpPr>
            <a:cxnSpLocks/>
          </p:cNvCxnSpPr>
          <p:nvPr/>
        </p:nvCxnSpPr>
        <p:spPr>
          <a:xfrm flipH="1">
            <a:off x="3810000" y="7673340"/>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85945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9990AB1A-5FEF-41C0-A023-0591FCAE7CC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6033" y="224223"/>
            <a:ext cx="6449566" cy="9120639"/>
          </a:xfrm>
          <a:prstGeom prst="rect">
            <a:avLst/>
          </a:prstGeom>
          <a:ln>
            <a:noFill/>
          </a:ln>
          <a:effectLst>
            <a:outerShdw blurRad="292100" dist="139700" dir="2700000" algn="tl" rotWithShape="0">
              <a:srgbClr val="333333">
                <a:alpha val="65000"/>
              </a:srgbClr>
            </a:outerShdw>
          </a:effectLst>
        </p:spPr>
      </p:pic>
      <p:sp>
        <p:nvSpPr>
          <p:cNvPr id="2" name="sContent">
            <a:extLst>
              <a:ext uri="{FF2B5EF4-FFF2-40B4-BE49-F238E27FC236}">
                <a16:creationId xmlns:a16="http://schemas.microsoft.com/office/drawing/2014/main" id="{CEBD15B7-32ED-46B5-9482-E6286AB17B26}"/>
              </a:ext>
            </a:extLst>
          </p:cNvPr>
          <p:cNvSpPr txBox="1">
            <a:spLocks/>
          </p:cNvSpPr>
          <p:nvPr/>
        </p:nvSpPr>
        <p:spPr>
          <a:xfrm>
            <a:off x="7907928" y="2766060"/>
            <a:ext cx="4293216" cy="65532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Door de optie ‘</a:t>
            </a:r>
            <a:r>
              <a:rPr kumimoji="0" lang="nl-NL" sz="1200" b="1" i="1" u="none" strike="noStrike" kern="1200" cap="none" spc="0" normalizeH="0" baseline="0" noProof="0" dirty="0">
                <a:ln>
                  <a:noFill/>
                </a:ln>
                <a:solidFill>
                  <a:srgbClr val="002856"/>
                </a:solidFill>
                <a:effectLst/>
                <a:uLnTx/>
                <a:uFillTx/>
                <a:latin typeface="Arial"/>
                <a:ea typeface="+mn-ea"/>
                <a:cs typeface="+mn-cs"/>
              </a:rPr>
              <a:t>Nee</a:t>
            </a:r>
            <a:r>
              <a:rPr kumimoji="0" lang="nl-NL" sz="1200" b="0" i="1" u="none" strike="noStrike" kern="1200" cap="none" spc="0" normalizeH="0" baseline="0" noProof="0" dirty="0">
                <a:ln>
                  <a:noFill/>
                </a:ln>
                <a:solidFill>
                  <a:srgbClr val="002856"/>
                </a:solidFill>
                <a:effectLst/>
                <a:uLnTx/>
                <a:uFillTx/>
                <a:latin typeface="Arial"/>
                <a:ea typeface="+mn-ea"/>
                <a:cs typeface="+mn-cs"/>
              </a:rPr>
              <a:t>’ aan te vinken, bevestigt u, voor zover u weet, dat u als ondernemer geen milieu-, sociaal of arbeidsrecht geschonden heeft.</a:t>
            </a:r>
            <a:endParaRPr kumimoji="0" lang="nl-NL" sz="1200" i="1" strike="noStrike" kern="1200" cap="none" spc="0" normalizeH="0" baseline="0" noProof="0" dirty="0">
              <a:ln>
                <a:noFill/>
              </a:ln>
              <a:solidFill>
                <a:srgbClr val="002856"/>
              </a:solidFill>
              <a:effectLst/>
              <a:uLnTx/>
              <a:uFillTx/>
              <a:latin typeface="Arial"/>
              <a:ea typeface="+mn-ea"/>
              <a:cs typeface="+mn-cs"/>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nl-NL" sz="1200" b="1" i="1" dirty="0">
              <a:solidFill>
                <a:srgbClr val="002856"/>
              </a:solidFill>
              <a:latin typeface="Arial"/>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nl-NL" sz="1600" b="1" i="0" strike="noStrike" kern="1200" cap="none" spc="0" normalizeH="0" baseline="0" noProof="0" dirty="0">
              <a:ln>
                <a:noFill/>
              </a:ln>
              <a:solidFill>
                <a:srgbClr val="002856"/>
              </a:solidFill>
              <a:effectLst/>
              <a:uLnTx/>
              <a:uFillTx/>
              <a:latin typeface="Arial"/>
              <a:ea typeface="+mn-ea"/>
              <a:cs typeface="+mn-cs"/>
            </a:endParaRPr>
          </a:p>
        </p:txBody>
      </p:sp>
      <p:sp>
        <p:nvSpPr>
          <p:cNvPr id="4" name="sContent">
            <a:extLst>
              <a:ext uri="{FF2B5EF4-FFF2-40B4-BE49-F238E27FC236}">
                <a16:creationId xmlns:a16="http://schemas.microsoft.com/office/drawing/2014/main" id="{60819D03-F9C8-4F14-9417-B27E9F8D0C95}"/>
              </a:ext>
            </a:extLst>
          </p:cNvPr>
          <p:cNvSpPr txBox="1">
            <a:spLocks/>
          </p:cNvSpPr>
          <p:nvPr/>
        </p:nvSpPr>
        <p:spPr>
          <a:xfrm>
            <a:off x="7907928" y="3901441"/>
            <a:ext cx="4293216" cy="65532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Door de optie ‘</a:t>
            </a:r>
            <a:r>
              <a:rPr kumimoji="0" lang="nl-NL" sz="1200" b="1" i="1" u="none" strike="noStrike" kern="1200" cap="none" spc="0" normalizeH="0" baseline="0" noProof="0" dirty="0">
                <a:ln>
                  <a:noFill/>
                </a:ln>
                <a:solidFill>
                  <a:srgbClr val="002856"/>
                </a:solidFill>
                <a:effectLst/>
                <a:uLnTx/>
                <a:uFillTx/>
                <a:latin typeface="Arial"/>
                <a:ea typeface="+mn-ea"/>
                <a:cs typeface="+mn-cs"/>
              </a:rPr>
              <a:t>Nee</a:t>
            </a:r>
            <a:r>
              <a:rPr kumimoji="0" lang="nl-NL" sz="1200" b="0" i="1" u="none" strike="noStrike" kern="1200" cap="none" spc="0" normalizeH="0" baseline="0" noProof="0" dirty="0">
                <a:ln>
                  <a:noFill/>
                </a:ln>
                <a:solidFill>
                  <a:srgbClr val="002856"/>
                </a:solidFill>
                <a:effectLst/>
                <a:uLnTx/>
                <a:uFillTx/>
                <a:latin typeface="Arial"/>
                <a:ea typeface="+mn-ea"/>
                <a:cs typeface="+mn-cs"/>
              </a:rPr>
              <a:t>’ aan te vinken, bevestigt u dat faillissement, insolventie of gelijksoortig niet op u als ondernemer van toepassing is. </a:t>
            </a: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nl-NL" sz="1200" i="1" strike="noStrike" kern="1200" cap="none" spc="0" normalizeH="0" baseline="0" noProof="0" dirty="0">
              <a:ln>
                <a:noFill/>
              </a:ln>
              <a:solidFill>
                <a:srgbClr val="002856"/>
              </a:solidFill>
              <a:effectLst/>
              <a:uLnTx/>
              <a:uFillTx/>
              <a:latin typeface="Arial"/>
              <a:ea typeface="+mn-ea"/>
              <a:cs typeface="+mn-cs"/>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nl-NL" sz="1200" b="1" i="1" dirty="0">
              <a:solidFill>
                <a:srgbClr val="002856"/>
              </a:solidFill>
              <a:latin typeface="Arial"/>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nl-NL" sz="1600" b="1" i="0" strike="noStrike" kern="1200" cap="none" spc="0" normalizeH="0" baseline="0" noProof="0" dirty="0">
              <a:ln>
                <a:noFill/>
              </a:ln>
              <a:solidFill>
                <a:srgbClr val="002856"/>
              </a:solidFill>
              <a:effectLst/>
              <a:uLnTx/>
              <a:uFillTx/>
              <a:latin typeface="Arial"/>
              <a:ea typeface="+mn-ea"/>
              <a:cs typeface="+mn-cs"/>
            </a:endParaRPr>
          </a:p>
        </p:txBody>
      </p:sp>
      <p:sp>
        <p:nvSpPr>
          <p:cNvPr id="6" name="sContent">
            <a:extLst>
              <a:ext uri="{FF2B5EF4-FFF2-40B4-BE49-F238E27FC236}">
                <a16:creationId xmlns:a16="http://schemas.microsoft.com/office/drawing/2014/main" id="{E5BDFD1F-8062-46B8-8758-9447C2058F38}"/>
              </a:ext>
            </a:extLst>
          </p:cNvPr>
          <p:cNvSpPr txBox="1">
            <a:spLocks/>
          </p:cNvSpPr>
          <p:nvPr/>
        </p:nvSpPr>
        <p:spPr>
          <a:xfrm>
            <a:off x="7907928" y="6111240"/>
            <a:ext cx="4293216" cy="65532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Door de optie ‘</a:t>
            </a:r>
            <a:r>
              <a:rPr kumimoji="0" lang="nl-NL" sz="1200" b="1" i="1" u="none" strike="noStrike" kern="1200" cap="none" spc="0" normalizeH="0" baseline="0" noProof="0" dirty="0">
                <a:ln>
                  <a:noFill/>
                </a:ln>
                <a:solidFill>
                  <a:srgbClr val="002856"/>
                </a:solidFill>
                <a:effectLst/>
                <a:uLnTx/>
                <a:uFillTx/>
                <a:latin typeface="Arial"/>
                <a:ea typeface="+mn-ea"/>
                <a:cs typeface="+mn-cs"/>
              </a:rPr>
              <a:t>Nee</a:t>
            </a:r>
            <a:r>
              <a:rPr kumimoji="0" lang="nl-NL" sz="1200" b="0" i="1" u="none" strike="noStrike" kern="1200" cap="none" spc="0" normalizeH="0" baseline="0" noProof="0" dirty="0">
                <a:ln>
                  <a:noFill/>
                </a:ln>
                <a:solidFill>
                  <a:srgbClr val="002856"/>
                </a:solidFill>
                <a:effectLst/>
                <a:uLnTx/>
                <a:uFillTx/>
                <a:latin typeface="Arial"/>
                <a:ea typeface="+mn-ea"/>
                <a:cs typeface="+mn-cs"/>
              </a:rPr>
              <a:t>’ aan te vinken, bevestigt u dat u als ondernemer zich niet schuldig heeft gemaakt aan een ernstige beroepsfout.</a:t>
            </a:r>
            <a:endParaRPr kumimoji="0" lang="nl-NL" sz="1600" b="1" i="0" strike="noStrike" kern="1200" cap="none" spc="0" normalizeH="0" baseline="0" noProof="0" dirty="0">
              <a:ln>
                <a:noFill/>
              </a:ln>
              <a:solidFill>
                <a:srgbClr val="002856"/>
              </a:solidFill>
              <a:effectLst/>
              <a:uLnTx/>
              <a:uFillTx/>
              <a:latin typeface="Arial"/>
              <a:ea typeface="+mn-ea"/>
              <a:cs typeface="+mn-cs"/>
            </a:endParaRPr>
          </a:p>
        </p:txBody>
      </p:sp>
      <p:sp>
        <p:nvSpPr>
          <p:cNvPr id="10" name="sContent">
            <a:extLst>
              <a:ext uri="{FF2B5EF4-FFF2-40B4-BE49-F238E27FC236}">
                <a16:creationId xmlns:a16="http://schemas.microsoft.com/office/drawing/2014/main" id="{2FF75F52-2F60-437A-AC71-4119ACB31AB4}"/>
              </a:ext>
            </a:extLst>
          </p:cNvPr>
          <p:cNvSpPr txBox="1">
            <a:spLocks/>
          </p:cNvSpPr>
          <p:nvPr/>
        </p:nvSpPr>
        <p:spPr>
          <a:xfrm>
            <a:off x="7907928" y="7193281"/>
            <a:ext cx="4293216" cy="65532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Door de optie ‘</a:t>
            </a:r>
            <a:r>
              <a:rPr kumimoji="0" lang="nl-NL" sz="1200" b="1" i="1" u="none" strike="noStrike" kern="1200" cap="none" spc="0" normalizeH="0" baseline="0" noProof="0" dirty="0">
                <a:ln>
                  <a:noFill/>
                </a:ln>
                <a:solidFill>
                  <a:srgbClr val="002856"/>
                </a:solidFill>
                <a:effectLst/>
                <a:uLnTx/>
                <a:uFillTx/>
                <a:latin typeface="Arial"/>
                <a:ea typeface="+mn-ea"/>
                <a:cs typeface="+mn-cs"/>
              </a:rPr>
              <a:t>Nee</a:t>
            </a:r>
            <a:r>
              <a:rPr kumimoji="0" lang="nl-NL" sz="1200" b="0" i="1" u="none" strike="noStrike" kern="1200" cap="none" spc="0" normalizeH="0" baseline="0" noProof="0" dirty="0">
                <a:ln>
                  <a:noFill/>
                </a:ln>
                <a:solidFill>
                  <a:srgbClr val="002856"/>
                </a:solidFill>
                <a:effectLst/>
                <a:uLnTx/>
                <a:uFillTx/>
                <a:latin typeface="Arial"/>
                <a:ea typeface="+mn-ea"/>
                <a:cs typeface="+mn-cs"/>
              </a:rPr>
              <a:t>’ aan te vinken, bevestigt u dat u als ondernemer zich niet schuldig heeft gemaakt aan vervalsing van mededinging.</a:t>
            </a:r>
            <a:endParaRPr kumimoji="0" lang="nl-NL" sz="1600" b="1" i="0" strike="noStrike" kern="1200" cap="none" spc="0" normalizeH="0" baseline="0" noProof="0" dirty="0">
              <a:ln>
                <a:noFill/>
              </a:ln>
              <a:solidFill>
                <a:srgbClr val="002856"/>
              </a:solidFill>
              <a:effectLst/>
              <a:uLnTx/>
              <a:uFillTx/>
              <a:latin typeface="Arial"/>
              <a:ea typeface="+mn-ea"/>
              <a:cs typeface="+mn-cs"/>
            </a:endParaRPr>
          </a:p>
        </p:txBody>
      </p:sp>
      <p:cxnSp>
        <p:nvCxnSpPr>
          <p:cNvPr id="11" name="Rechte verbindingslijn met pijl 10">
            <a:extLst>
              <a:ext uri="{FF2B5EF4-FFF2-40B4-BE49-F238E27FC236}">
                <a16:creationId xmlns:a16="http://schemas.microsoft.com/office/drawing/2014/main" id="{A63DA85C-0B49-4E45-A7BE-6A9DCA35B4A6}"/>
              </a:ext>
            </a:extLst>
          </p:cNvPr>
          <p:cNvCxnSpPr>
            <a:cxnSpLocks/>
          </p:cNvCxnSpPr>
          <p:nvPr/>
        </p:nvCxnSpPr>
        <p:spPr>
          <a:xfrm flipH="1">
            <a:off x="3779520" y="3093720"/>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Rechte verbindingslijn met pijl 11">
            <a:extLst>
              <a:ext uri="{FF2B5EF4-FFF2-40B4-BE49-F238E27FC236}">
                <a16:creationId xmlns:a16="http://schemas.microsoft.com/office/drawing/2014/main" id="{CD4B2A96-F003-4836-960A-1717AA4B2B91}"/>
              </a:ext>
            </a:extLst>
          </p:cNvPr>
          <p:cNvCxnSpPr>
            <a:cxnSpLocks/>
          </p:cNvCxnSpPr>
          <p:nvPr/>
        </p:nvCxnSpPr>
        <p:spPr>
          <a:xfrm flipH="1">
            <a:off x="3779520" y="4168140"/>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3" name="Rechte verbindingslijn met pijl 12">
            <a:extLst>
              <a:ext uri="{FF2B5EF4-FFF2-40B4-BE49-F238E27FC236}">
                <a16:creationId xmlns:a16="http://schemas.microsoft.com/office/drawing/2014/main" id="{AC09AEF2-1A9D-4EC0-8BDD-10EBCE947979}"/>
              </a:ext>
            </a:extLst>
          </p:cNvPr>
          <p:cNvCxnSpPr>
            <a:cxnSpLocks/>
          </p:cNvCxnSpPr>
          <p:nvPr/>
        </p:nvCxnSpPr>
        <p:spPr>
          <a:xfrm flipH="1">
            <a:off x="3779520" y="6438900"/>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4" name="Rechte verbindingslijn met pijl 13">
            <a:extLst>
              <a:ext uri="{FF2B5EF4-FFF2-40B4-BE49-F238E27FC236}">
                <a16:creationId xmlns:a16="http://schemas.microsoft.com/office/drawing/2014/main" id="{3FA576CE-CE6D-4890-B2FA-3014968D4EC8}"/>
              </a:ext>
            </a:extLst>
          </p:cNvPr>
          <p:cNvCxnSpPr>
            <a:cxnSpLocks/>
          </p:cNvCxnSpPr>
          <p:nvPr/>
        </p:nvCxnSpPr>
        <p:spPr>
          <a:xfrm flipH="1">
            <a:off x="3779520" y="7520941"/>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46409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9990AB1A-5FEF-41C0-A023-0591FCAE7CC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6033" y="224224"/>
            <a:ext cx="6449566" cy="9120637"/>
          </a:xfrm>
          <a:prstGeom prst="rect">
            <a:avLst/>
          </a:prstGeom>
          <a:ln>
            <a:noFill/>
          </a:ln>
          <a:effectLst>
            <a:outerShdw blurRad="292100" dist="139700" dir="2700000" algn="tl" rotWithShape="0">
              <a:srgbClr val="333333">
                <a:alpha val="65000"/>
              </a:srgbClr>
            </a:outerShdw>
          </a:effectLst>
        </p:spPr>
      </p:pic>
      <p:sp>
        <p:nvSpPr>
          <p:cNvPr id="2" name="sContent">
            <a:extLst>
              <a:ext uri="{FF2B5EF4-FFF2-40B4-BE49-F238E27FC236}">
                <a16:creationId xmlns:a16="http://schemas.microsoft.com/office/drawing/2014/main" id="{CEBD15B7-32ED-46B5-9482-E6286AB17B26}"/>
              </a:ext>
            </a:extLst>
          </p:cNvPr>
          <p:cNvSpPr txBox="1">
            <a:spLocks/>
          </p:cNvSpPr>
          <p:nvPr/>
        </p:nvSpPr>
        <p:spPr>
          <a:xfrm>
            <a:off x="7907928" y="2339337"/>
            <a:ext cx="4293216" cy="65532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Door de optie </a:t>
            </a:r>
            <a:r>
              <a:rPr kumimoji="0" lang="nl-NL" sz="1200" i="1" u="none" strike="noStrike" kern="1200" cap="none" spc="0" normalizeH="0" baseline="0" noProof="0" dirty="0">
                <a:ln>
                  <a:noFill/>
                </a:ln>
                <a:solidFill>
                  <a:srgbClr val="002856"/>
                </a:solidFill>
                <a:effectLst/>
                <a:uLnTx/>
                <a:uFillTx/>
                <a:latin typeface="Arial"/>
                <a:ea typeface="+mn-ea"/>
                <a:cs typeface="+mn-cs"/>
              </a:rPr>
              <a:t>‘</a:t>
            </a:r>
            <a:r>
              <a:rPr kumimoji="0" lang="nl-NL" sz="1200" b="1" i="1" u="none" strike="noStrike" kern="1200" cap="none" spc="0" normalizeH="0" baseline="0" noProof="0" dirty="0">
                <a:ln>
                  <a:noFill/>
                </a:ln>
                <a:solidFill>
                  <a:srgbClr val="002856"/>
                </a:solidFill>
                <a:effectLst/>
                <a:uLnTx/>
                <a:uFillTx/>
                <a:latin typeface="Arial"/>
                <a:ea typeface="+mn-ea"/>
                <a:cs typeface="+mn-cs"/>
              </a:rPr>
              <a:t>Nee</a:t>
            </a:r>
            <a:r>
              <a:rPr lang="nl-NL" sz="1200" i="1" dirty="0">
                <a:solidFill>
                  <a:srgbClr val="002856"/>
                </a:solidFill>
                <a:latin typeface="Arial"/>
              </a:rPr>
              <a:t>’</a:t>
            </a:r>
            <a:r>
              <a:rPr kumimoji="0" lang="nl-NL" sz="1200" i="1" u="none" strike="noStrike" kern="1200" cap="none" spc="0" normalizeH="0" baseline="0" noProof="0" dirty="0">
                <a:ln>
                  <a:noFill/>
                </a:ln>
                <a:solidFill>
                  <a:srgbClr val="002856"/>
                </a:solidFill>
                <a:effectLst/>
                <a:uLnTx/>
                <a:uFillTx/>
                <a:latin typeface="Arial"/>
                <a:ea typeface="+mn-ea"/>
                <a:cs typeface="+mn-cs"/>
              </a:rPr>
              <a:t> </a:t>
            </a:r>
            <a:r>
              <a:rPr kumimoji="0" lang="nl-NL" sz="1200" b="0" i="1" u="none" strike="noStrike" kern="1200" cap="none" spc="0" normalizeH="0" baseline="0" noProof="0" dirty="0">
                <a:ln>
                  <a:noFill/>
                </a:ln>
                <a:solidFill>
                  <a:srgbClr val="002856"/>
                </a:solidFill>
                <a:effectLst/>
                <a:uLnTx/>
                <a:uFillTx/>
                <a:latin typeface="Arial"/>
                <a:ea typeface="+mn-ea"/>
                <a:cs typeface="+mn-cs"/>
              </a:rPr>
              <a:t>aan te vinken, bevestigt u dat u als ondernemer niet betrokken bent geweest bij de voorbereiding van de aanbesteding.</a:t>
            </a:r>
            <a:endParaRPr kumimoji="0" lang="nl-NL" sz="1600" b="1" i="0" strike="noStrike" kern="1200" cap="none" spc="0" normalizeH="0" baseline="0" noProof="0" dirty="0">
              <a:ln>
                <a:noFill/>
              </a:ln>
              <a:solidFill>
                <a:srgbClr val="002856"/>
              </a:solidFill>
              <a:effectLst/>
              <a:uLnTx/>
              <a:uFillTx/>
              <a:latin typeface="Arial"/>
              <a:ea typeface="+mn-ea"/>
              <a:cs typeface="+mn-cs"/>
            </a:endParaRPr>
          </a:p>
        </p:txBody>
      </p:sp>
      <p:sp>
        <p:nvSpPr>
          <p:cNvPr id="4" name="sContent">
            <a:extLst>
              <a:ext uri="{FF2B5EF4-FFF2-40B4-BE49-F238E27FC236}">
                <a16:creationId xmlns:a16="http://schemas.microsoft.com/office/drawing/2014/main" id="{60819D03-F9C8-4F14-9417-B27E9F8D0C95}"/>
              </a:ext>
            </a:extLst>
          </p:cNvPr>
          <p:cNvSpPr txBox="1">
            <a:spLocks/>
          </p:cNvSpPr>
          <p:nvPr/>
        </p:nvSpPr>
        <p:spPr>
          <a:xfrm>
            <a:off x="7907928" y="3573779"/>
            <a:ext cx="4293216" cy="65532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Door de optie </a:t>
            </a:r>
            <a:r>
              <a:rPr kumimoji="0" lang="nl-NL" sz="1200" i="1" u="none" strike="noStrike" kern="1200" cap="none" spc="0" normalizeH="0" baseline="0" noProof="0" dirty="0">
                <a:ln>
                  <a:noFill/>
                </a:ln>
                <a:solidFill>
                  <a:srgbClr val="002856"/>
                </a:solidFill>
                <a:effectLst/>
                <a:uLnTx/>
                <a:uFillTx/>
                <a:latin typeface="Arial"/>
                <a:ea typeface="+mn-ea"/>
                <a:cs typeface="+mn-cs"/>
              </a:rPr>
              <a:t>‘</a:t>
            </a:r>
            <a:r>
              <a:rPr kumimoji="0" lang="nl-NL" sz="1200" b="1" i="1" u="none" strike="noStrike" kern="1200" cap="none" spc="0" normalizeH="0" baseline="0" noProof="0" dirty="0">
                <a:ln>
                  <a:noFill/>
                </a:ln>
                <a:solidFill>
                  <a:srgbClr val="002856"/>
                </a:solidFill>
                <a:effectLst/>
                <a:uLnTx/>
                <a:uFillTx/>
                <a:latin typeface="Arial"/>
                <a:ea typeface="+mn-ea"/>
                <a:cs typeface="+mn-cs"/>
              </a:rPr>
              <a:t>Ja</a:t>
            </a:r>
            <a:r>
              <a:rPr kumimoji="0" lang="nl-NL" sz="1200" i="1" u="none" strike="noStrike" kern="1200" cap="none" spc="0" normalizeH="0" baseline="0" noProof="0" dirty="0">
                <a:ln>
                  <a:noFill/>
                </a:ln>
                <a:solidFill>
                  <a:srgbClr val="002856"/>
                </a:solidFill>
                <a:effectLst/>
                <a:uLnTx/>
                <a:uFillTx/>
                <a:latin typeface="Arial"/>
                <a:ea typeface="+mn-ea"/>
                <a:cs typeface="+mn-cs"/>
              </a:rPr>
              <a:t>’</a:t>
            </a:r>
            <a:r>
              <a:rPr kumimoji="0" lang="nl-NL" sz="1200" b="0" i="1" u="none" strike="noStrike" kern="1200" cap="none" spc="0" normalizeH="0" baseline="0" noProof="0" dirty="0">
                <a:ln>
                  <a:noFill/>
                </a:ln>
                <a:solidFill>
                  <a:srgbClr val="002856"/>
                </a:solidFill>
                <a:effectLst/>
                <a:uLnTx/>
                <a:uFillTx/>
                <a:latin typeface="Arial"/>
                <a:ea typeface="+mn-ea"/>
                <a:cs typeface="+mn-cs"/>
              </a:rPr>
              <a:t> aan te vinken, bevestigt u dat u zich als ondernemer niet schuldig heeft gemaakt aan onder andere valse verklaringen.</a:t>
            </a:r>
            <a:endParaRPr kumimoji="0" lang="nl-NL" sz="1200" i="1" strike="noStrike" kern="1200" cap="none" spc="0" normalizeH="0" baseline="0" noProof="0" dirty="0">
              <a:ln>
                <a:noFill/>
              </a:ln>
              <a:solidFill>
                <a:srgbClr val="002856"/>
              </a:solidFill>
              <a:effectLst/>
              <a:uLnTx/>
              <a:uFillTx/>
              <a:latin typeface="Arial"/>
              <a:ea typeface="+mn-ea"/>
              <a:cs typeface="+mn-cs"/>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lang="nl-NL" sz="1200" b="1" i="1" dirty="0">
              <a:solidFill>
                <a:srgbClr val="002856"/>
              </a:solidFill>
              <a:latin typeface="Arial"/>
            </a:endParaRPr>
          </a:p>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endParaRPr kumimoji="0" lang="nl-NL" sz="1600" b="1" i="0" strike="noStrike" kern="1200" cap="none" spc="0" normalizeH="0" baseline="0" noProof="0" dirty="0">
              <a:ln>
                <a:noFill/>
              </a:ln>
              <a:solidFill>
                <a:srgbClr val="002856"/>
              </a:solidFill>
              <a:effectLst/>
              <a:uLnTx/>
              <a:uFillTx/>
              <a:latin typeface="Arial"/>
              <a:ea typeface="+mn-ea"/>
              <a:cs typeface="+mn-cs"/>
            </a:endParaRPr>
          </a:p>
        </p:txBody>
      </p:sp>
      <p:sp>
        <p:nvSpPr>
          <p:cNvPr id="6" name="sContent">
            <a:extLst>
              <a:ext uri="{FF2B5EF4-FFF2-40B4-BE49-F238E27FC236}">
                <a16:creationId xmlns:a16="http://schemas.microsoft.com/office/drawing/2014/main" id="{E5BDFD1F-8062-46B8-8758-9447C2058F38}"/>
              </a:ext>
            </a:extLst>
          </p:cNvPr>
          <p:cNvSpPr txBox="1">
            <a:spLocks/>
          </p:cNvSpPr>
          <p:nvPr/>
        </p:nvSpPr>
        <p:spPr>
          <a:xfrm>
            <a:off x="7907928" y="5463541"/>
            <a:ext cx="4293216" cy="65532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Door de optie </a:t>
            </a:r>
            <a:r>
              <a:rPr kumimoji="0" lang="nl-NL" sz="1200" i="1" u="none" strike="noStrike" kern="1200" cap="none" spc="0" normalizeH="0" baseline="0" noProof="0" dirty="0">
                <a:ln>
                  <a:noFill/>
                </a:ln>
                <a:solidFill>
                  <a:srgbClr val="002856"/>
                </a:solidFill>
                <a:effectLst/>
                <a:uLnTx/>
                <a:uFillTx/>
                <a:latin typeface="Arial"/>
                <a:ea typeface="+mn-ea"/>
                <a:cs typeface="+mn-cs"/>
              </a:rPr>
              <a:t>‘</a:t>
            </a:r>
            <a:r>
              <a:rPr kumimoji="0" lang="nl-NL" sz="1200" b="1" i="1" u="none" strike="noStrike" kern="1200" cap="none" spc="0" normalizeH="0" baseline="0" noProof="0" dirty="0">
                <a:ln>
                  <a:noFill/>
                </a:ln>
                <a:solidFill>
                  <a:srgbClr val="002856"/>
                </a:solidFill>
                <a:effectLst/>
                <a:uLnTx/>
                <a:uFillTx/>
                <a:latin typeface="Arial"/>
                <a:ea typeface="+mn-ea"/>
                <a:cs typeface="+mn-cs"/>
              </a:rPr>
              <a:t>Ja</a:t>
            </a:r>
            <a:r>
              <a:rPr kumimoji="0" lang="nl-NL" sz="1200" i="1" u="none" strike="noStrike" kern="1200" cap="none" spc="0" normalizeH="0" baseline="0" noProof="0" dirty="0">
                <a:ln>
                  <a:noFill/>
                </a:ln>
                <a:solidFill>
                  <a:srgbClr val="002856"/>
                </a:solidFill>
                <a:effectLst/>
                <a:uLnTx/>
                <a:uFillTx/>
                <a:latin typeface="Arial"/>
                <a:ea typeface="+mn-ea"/>
                <a:cs typeface="+mn-cs"/>
              </a:rPr>
              <a:t>’</a:t>
            </a:r>
            <a:r>
              <a:rPr kumimoji="0" lang="nl-NL" sz="1200" b="1" i="1" u="none" strike="noStrike" kern="1200" cap="none" spc="0" normalizeH="0" baseline="0" noProof="0" dirty="0">
                <a:ln>
                  <a:noFill/>
                </a:ln>
                <a:solidFill>
                  <a:srgbClr val="002856"/>
                </a:solidFill>
                <a:effectLst/>
                <a:uLnTx/>
                <a:uFillTx/>
                <a:latin typeface="Arial"/>
                <a:ea typeface="+mn-ea"/>
                <a:cs typeface="+mn-cs"/>
              </a:rPr>
              <a:t> </a:t>
            </a:r>
            <a:r>
              <a:rPr kumimoji="0" lang="nl-NL" sz="1200" b="0" i="1" u="none" strike="noStrike" kern="1200" cap="none" spc="0" normalizeH="0" baseline="0" noProof="0" dirty="0">
                <a:ln>
                  <a:noFill/>
                </a:ln>
                <a:solidFill>
                  <a:srgbClr val="002856"/>
                </a:solidFill>
                <a:effectLst/>
                <a:uLnTx/>
                <a:uFillTx/>
                <a:latin typeface="Arial"/>
                <a:ea typeface="+mn-ea"/>
                <a:cs typeface="+mn-cs"/>
              </a:rPr>
              <a:t>aan te vinken, bevestigt u dat u als ondernemer niet heeft getracht het besluitvormingsproces van de aanbestedende dienst onrechtmatig te beïnvloeden.</a:t>
            </a:r>
            <a:endParaRPr kumimoji="0" lang="nl-NL" sz="1600" b="1" i="0" strike="noStrike" kern="1200" cap="none" spc="0" normalizeH="0" baseline="0" noProof="0" dirty="0">
              <a:ln>
                <a:noFill/>
              </a:ln>
              <a:solidFill>
                <a:srgbClr val="002856"/>
              </a:solidFill>
              <a:effectLst/>
              <a:uLnTx/>
              <a:uFillTx/>
              <a:latin typeface="Arial"/>
              <a:ea typeface="+mn-ea"/>
              <a:cs typeface="+mn-cs"/>
            </a:endParaRPr>
          </a:p>
        </p:txBody>
      </p:sp>
      <p:sp>
        <p:nvSpPr>
          <p:cNvPr id="3" name="sContent">
            <a:extLst>
              <a:ext uri="{FF2B5EF4-FFF2-40B4-BE49-F238E27FC236}">
                <a16:creationId xmlns:a16="http://schemas.microsoft.com/office/drawing/2014/main" id="{E94BF096-FC87-4F86-B5EF-36E30F3C5FA2}"/>
              </a:ext>
            </a:extLst>
          </p:cNvPr>
          <p:cNvSpPr txBox="1">
            <a:spLocks/>
          </p:cNvSpPr>
          <p:nvPr/>
        </p:nvSpPr>
        <p:spPr>
          <a:xfrm>
            <a:off x="7907928" y="1123942"/>
            <a:ext cx="4293216" cy="830579"/>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Door de optie ‘</a:t>
            </a:r>
            <a:r>
              <a:rPr kumimoji="0" lang="nl-NL" sz="1200" b="1" i="1" u="none" strike="noStrike" kern="1200" cap="none" spc="0" normalizeH="0" baseline="0" noProof="0" dirty="0">
                <a:ln>
                  <a:noFill/>
                </a:ln>
                <a:solidFill>
                  <a:srgbClr val="002856"/>
                </a:solidFill>
                <a:effectLst/>
                <a:uLnTx/>
                <a:uFillTx/>
                <a:latin typeface="Arial"/>
                <a:ea typeface="+mn-ea"/>
                <a:cs typeface="+mn-cs"/>
              </a:rPr>
              <a:t>Nee</a:t>
            </a:r>
            <a:r>
              <a:rPr kumimoji="0" lang="nl-NL" sz="1200" b="0" i="1" u="none" strike="noStrike" kern="1200" cap="none" spc="0" normalizeH="0" baseline="0" noProof="0" dirty="0">
                <a:ln>
                  <a:noFill/>
                </a:ln>
                <a:solidFill>
                  <a:srgbClr val="002856"/>
                </a:solidFill>
                <a:effectLst/>
                <a:uLnTx/>
                <a:uFillTx/>
                <a:latin typeface="Arial"/>
                <a:ea typeface="+mn-ea"/>
                <a:cs typeface="+mn-cs"/>
              </a:rPr>
              <a:t>’ aan te vinken, bevestigt u dat de ondernemer zich niet schuldig heeft gemaakt aan enig belangenconflict als gevolg van zijn deelneming aan de aanbestedingsprocedure.</a:t>
            </a:r>
            <a:endParaRPr kumimoji="0" lang="nl-NL" sz="1600" b="1" i="0" strike="noStrike" kern="1200" cap="none" spc="0" normalizeH="0" baseline="0" noProof="0" dirty="0">
              <a:ln>
                <a:noFill/>
              </a:ln>
              <a:solidFill>
                <a:srgbClr val="002856"/>
              </a:solidFill>
              <a:effectLst/>
              <a:uLnTx/>
              <a:uFillTx/>
              <a:latin typeface="Arial"/>
              <a:ea typeface="+mn-ea"/>
              <a:cs typeface="+mn-cs"/>
            </a:endParaRPr>
          </a:p>
        </p:txBody>
      </p:sp>
      <p:cxnSp>
        <p:nvCxnSpPr>
          <p:cNvPr id="9" name="Rechte verbindingslijn met pijl 8">
            <a:extLst>
              <a:ext uri="{FF2B5EF4-FFF2-40B4-BE49-F238E27FC236}">
                <a16:creationId xmlns:a16="http://schemas.microsoft.com/office/drawing/2014/main" id="{71F45496-BC9E-4CA2-B49C-9785DA8D4D68}"/>
              </a:ext>
            </a:extLst>
          </p:cNvPr>
          <p:cNvCxnSpPr>
            <a:cxnSpLocks/>
          </p:cNvCxnSpPr>
          <p:nvPr/>
        </p:nvCxnSpPr>
        <p:spPr>
          <a:xfrm flipH="1">
            <a:off x="3802380" y="5745481"/>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1" name="Rechte verbindingslijn met pijl 10">
            <a:extLst>
              <a:ext uri="{FF2B5EF4-FFF2-40B4-BE49-F238E27FC236}">
                <a16:creationId xmlns:a16="http://schemas.microsoft.com/office/drawing/2014/main" id="{26AF230E-FE68-4098-B044-857F0D58B46A}"/>
              </a:ext>
            </a:extLst>
          </p:cNvPr>
          <p:cNvCxnSpPr>
            <a:cxnSpLocks/>
          </p:cNvCxnSpPr>
          <p:nvPr/>
        </p:nvCxnSpPr>
        <p:spPr>
          <a:xfrm flipH="1">
            <a:off x="3802380" y="3870961"/>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Rechte verbindingslijn met pijl 11">
            <a:extLst>
              <a:ext uri="{FF2B5EF4-FFF2-40B4-BE49-F238E27FC236}">
                <a16:creationId xmlns:a16="http://schemas.microsoft.com/office/drawing/2014/main" id="{F8C1686C-6826-4DA2-AF6F-5E636AA90635}"/>
              </a:ext>
            </a:extLst>
          </p:cNvPr>
          <p:cNvCxnSpPr>
            <a:cxnSpLocks/>
          </p:cNvCxnSpPr>
          <p:nvPr/>
        </p:nvCxnSpPr>
        <p:spPr>
          <a:xfrm flipH="1">
            <a:off x="3802380" y="2590801"/>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3" name="Rechte verbindingslijn met pijl 12">
            <a:extLst>
              <a:ext uri="{FF2B5EF4-FFF2-40B4-BE49-F238E27FC236}">
                <a16:creationId xmlns:a16="http://schemas.microsoft.com/office/drawing/2014/main" id="{C75B8BEE-C69F-4365-A00F-F8A5A1105093}"/>
              </a:ext>
            </a:extLst>
          </p:cNvPr>
          <p:cNvCxnSpPr>
            <a:cxnSpLocks/>
          </p:cNvCxnSpPr>
          <p:nvPr/>
        </p:nvCxnSpPr>
        <p:spPr>
          <a:xfrm flipH="1">
            <a:off x="3802380" y="1508761"/>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04611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9990AB1A-5FEF-41C0-A023-0591FCAE7CC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56033" y="224224"/>
            <a:ext cx="6449565" cy="9120637"/>
          </a:xfrm>
          <a:prstGeom prst="rect">
            <a:avLst/>
          </a:prstGeom>
          <a:ln>
            <a:noFill/>
          </a:ln>
          <a:effectLst>
            <a:outerShdw blurRad="292100" dist="139700" dir="2700000" algn="tl" rotWithShape="0">
              <a:srgbClr val="333333">
                <a:alpha val="65000"/>
              </a:srgbClr>
            </a:outerShdw>
          </a:effectLst>
        </p:spPr>
      </p:pic>
      <p:sp>
        <p:nvSpPr>
          <p:cNvPr id="6" name="sContent">
            <a:extLst>
              <a:ext uri="{FF2B5EF4-FFF2-40B4-BE49-F238E27FC236}">
                <a16:creationId xmlns:a16="http://schemas.microsoft.com/office/drawing/2014/main" id="{E5BDFD1F-8062-46B8-8758-9447C2058F38}"/>
              </a:ext>
            </a:extLst>
          </p:cNvPr>
          <p:cNvSpPr txBox="1">
            <a:spLocks/>
          </p:cNvSpPr>
          <p:nvPr/>
        </p:nvSpPr>
        <p:spPr>
          <a:xfrm>
            <a:off x="7907928" y="2872741"/>
            <a:ext cx="4293216" cy="65532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Deel V is niet van toepassing op deze procedure. U hoeft hier niks in te vullen.</a:t>
            </a:r>
            <a:endParaRPr kumimoji="0" lang="nl-NL" sz="1600" b="1" i="0" strike="noStrike" kern="1200" cap="none" spc="0" normalizeH="0" baseline="0" noProof="0" dirty="0">
              <a:ln>
                <a:noFill/>
              </a:ln>
              <a:solidFill>
                <a:srgbClr val="002856"/>
              </a:solidFill>
              <a:effectLst/>
              <a:uLnTx/>
              <a:uFillTx/>
              <a:latin typeface="Arial"/>
              <a:ea typeface="+mn-ea"/>
              <a:cs typeface="+mn-cs"/>
            </a:endParaRPr>
          </a:p>
        </p:txBody>
      </p:sp>
      <p:sp>
        <p:nvSpPr>
          <p:cNvPr id="3" name="sContent">
            <a:extLst>
              <a:ext uri="{FF2B5EF4-FFF2-40B4-BE49-F238E27FC236}">
                <a16:creationId xmlns:a16="http://schemas.microsoft.com/office/drawing/2014/main" id="{E94BF096-FC87-4F86-B5EF-36E30F3C5FA2}"/>
              </a:ext>
            </a:extLst>
          </p:cNvPr>
          <p:cNvSpPr txBox="1">
            <a:spLocks/>
          </p:cNvSpPr>
          <p:nvPr/>
        </p:nvSpPr>
        <p:spPr>
          <a:xfrm>
            <a:off x="7907928" y="1786891"/>
            <a:ext cx="4293216" cy="419100"/>
          </a:xfrm>
          <a:prstGeom prst="rect">
            <a:avLst/>
          </a:prstGeom>
        </p:spPr>
        <p:txBody>
          <a:bodyPr vert="horz" lIns="0" tIns="0" rIns="0" bIns="0" rtlCol="0">
            <a:noAutofit/>
          </a:bodyPr>
          <a:lstStyle>
            <a:lvl1pPr marL="0" indent="0" algn="l" defTabSz="914400" rtl="0" eaLnBrk="1" latinLnBrk="0" hangingPunct="1">
              <a:lnSpc>
                <a:spcPct val="125000"/>
              </a:lnSpc>
              <a:spcBef>
                <a:spcPts val="0"/>
              </a:spcBef>
              <a:spcAft>
                <a:spcPts val="2000"/>
              </a:spcAft>
              <a:buFont typeface="Arial" panose="020B0604020202020204" pitchFamily="34" charset="0"/>
              <a:buChar char="​"/>
              <a:defRPr sz="2000" b="1" kern="1200">
                <a:solidFill>
                  <a:schemeClr val="tx2"/>
                </a:solidFill>
                <a:latin typeface="+mn-lt"/>
                <a:ea typeface="+mn-ea"/>
                <a:cs typeface="+mn-cs"/>
              </a:defRPr>
            </a:lvl1pPr>
            <a:lvl2pPr marL="0" indent="0" algn="l" defTabSz="914400" rtl="0" eaLnBrk="1" latinLnBrk="0" hangingPunct="1">
              <a:lnSpc>
                <a:spcPct val="110000"/>
              </a:lnSpc>
              <a:spcBef>
                <a:spcPts val="0"/>
              </a:spcBef>
              <a:spcAft>
                <a:spcPts val="2400"/>
              </a:spcAft>
              <a:buFont typeface="Arial" panose="020B0604020202020204" pitchFamily="34" charset="0"/>
              <a:buChar char="​"/>
              <a:defRPr sz="2000" kern="1200">
                <a:solidFill>
                  <a:schemeClr val="tx2"/>
                </a:solidFill>
                <a:latin typeface="+mn-lt"/>
                <a:ea typeface="+mn-ea"/>
                <a:cs typeface="+mn-cs"/>
              </a:defRPr>
            </a:lvl2pPr>
            <a:lvl3pPr marL="1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3pPr>
            <a:lvl4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4pPr>
            <a:lvl5pPr marL="54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5pPr>
            <a:lvl6pPr marL="72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6pPr>
            <a:lvl7pPr marL="90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7pPr>
            <a:lvl8pPr marL="108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8pPr>
            <a:lvl9pPr marL="1260000" indent="-180000" algn="l" defTabSz="914400" rtl="0" eaLnBrk="1" latinLnBrk="0" hangingPunct="1">
              <a:lnSpc>
                <a:spcPct val="100000"/>
              </a:lnSpc>
              <a:spcBef>
                <a:spcPts val="600"/>
              </a:spcBef>
              <a:buFont typeface="Arial" panose="020B0604020202020204" pitchFamily="34" charset="0"/>
              <a:buChar char="•"/>
              <a:defRPr sz="1800" kern="1200">
                <a:solidFill>
                  <a:schemeClr val="tx2"/>
                </a:solidFill>
                <a:latin typeface="+mn-lt"/>
                <a:ea typeface="+mn-ea"/>
                <a:cs typeface="+mn-cs"/>
              </a:defRPr>
            </a:lvl9pPr>
          </a:lstStyle>
          <a:p>
            <a:pPr marL="0" marR="0" lvl="2"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nl-NL" sz="1200" b="0" i="1" u="none" strike="noStrike" kern="1200" cap="none" spc="0" normalizeH="0" baseline="0" noProof="0" dirty="0">
                <a:ln>
                  <a:noFill/>
                </a:ln>
                <a:solidFill>
                  <a:srgbClr val="002856"/>
                </a:solidFill>
                <a:effectLst/>
                <a:uLnTx/>
                <a:uFillTx/>
                <a:latin typeface="Arial"/>
                <a:ea typeface="+mn-ea"/>
                <a:cs typeface="+mn-cs"/>
              </a:rPr>
              <a:t>Door de optie ‘</a:t>
            </a:r>
            <a:r>
              <a:rPr kumimoji="0" lang="nl-NL" sz="1200" b="1" i="1" u="none" strike="noStrike" kern="1200" cap="none" spc="0" normalizeH="0" baseline="0" noProof="0" dirty="0">
                <a:ln>
                  <a:noFill/>
                </a:ln>
                <a:solidFill>
                  <a:srgbClr val="002856"/>
                </a:solidFill>
                <a:effectLst/>
                <a:uLnTx/>
                <a:uFillTx/>
                <a:latin typeface="Arial"/>
                <a:ea typeface="+mn-ea"/>
                <a:cs typeface="+mn-cs"/>
              </a:rPr>
              <a:t>Ja</a:t>
            </a:r>
            <a:r>
              <a:rPr kumimoji="0" lang="nl-NL" sz="1200" i="1" u="none" strike="noStrike" kern="1200" cap="none" spc="0" normalizeH="0" baseline="0" noProof="0" dirty="0">
                <a:ln>
                  <a:noFill/>
                </a:ln>
                <a:solidFill>
                  <a:srgbClr val="002856"/>
                </a:solidFill>
                <a:effectLst/>
                <a:uLnTx/>
                <a:uFillTx/>
                <a:latin typeface="Arial"/>
                <a:ea typeface="+mn-ea"/>
                <a:cs typeface="+mn-cs"/>
              </a:rPr>
              <a:t>’ aan te vinken, bevestigt u dat u voldoet aan de gestelde selectiecriteria (waaronder de geschiktheidseisen). </a:t>
            </a:r>
            <a:endParaRPr kumimoji="0" lang="nl-NL" sz="1600" b="1" i="0" strike="noStrike" kern="1200" cap="none" spc="0" normalizeH="0" baseline="0" noProof="0" dirty="0">
              <a:ln>
                <a:noFill/>
              </a:ln>
              <a:solidFill>
                <a:srgbClr val="002856"/>
              </a:solidFill>
              <a:effectLst/>
              <a:uLnTx/>
              <a:uFillTx/>
              <a:latin typeface="Arial"/>
              <a:ea typeface="+mn-ea"/>
              <a:cs typeface="+mn-cs"/>
            </a:endParaRPr>
          </a:p>
        </p:txBody>
      </p:sp>
      <p:cxnSp>
        <p:nvCxnSpPr>
          <p:cNvPr id="7" name="Rechte verbindingslijn met pijl 6">
            <a:extLst>
              <a:ext uri="{FF2B5EF4-FFF2-40B4-BE49-F238E27FC236}">
                <a16:creationId xmlns:a16="http://schemas.microsoft.com/office/drawing/2014/main" id="{E0B66AC7-F773-418A-A819-7E5CA7933FA2}"/>
              </a:ext>
            </a:extLst>
          </p:cNvPr>
          <p:cNvCxnSpPr>
            <a:cxnSpLocks/>
          </p:cNvCxnSpPr>
          <p:nvPr/>
        </p:nvCxnSpPr>
        <p:spPr>
          <a:xfrm flipH="1">
            <a:off x="3787138" y="1981202"/>
            <a:ext cx="40005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487266771"/>
      </p:ext>
    </p:extLst>
  </p:cSld>
  <p:clrMapOvr>
    <a:masterClrMapping/>
  </p:clrMapOvr>
</p:sld>
</file>

<file path=ppt/theme/theme1.xml><?xml version="1.0" encoding="utf-8"?>
<a:theme xmlns:a="http://schemas.openxmlformats.org/drawingml/2006/main" name="Kantoorthema">
  <a:themeElements>
    <a:clrScheme name="Kantoorth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B45B13C7C94034B915134AB44E167C0" ma:contentTypeVersion="4" ma:contentTypeDescription="Een nieuw document maken." ma:contentTypeScope="" ma:versionID="53a4088a9d322bf64aec0eb28d2d86f3">
  <xsd:schema xmlns:xsd="http://www.w3.org/2001/XMLSchema" xmlns:xs="http://www.w3.org/2001/XMLSchema" xmlns:p="http://schemas.microsoft.com/office/2006/metadata/properties" xmlns:ns2="04dd72bd-2919-4479-8388-52f8c4b1dec7" xmlns:ns3="1fdce27a-2271-4f10-ad71-4ef44f524645" targetNamespace="http://schemas.microsoft.com/office/2006/metadata/properties" ma:root="true" ma:fieldsID="f5322e148b587dbd280a81aa64a26da3" ns2:_="" ns3:_="">
    <xsd:import namespace="04dd72bd-2919-4479-8388-52f8c4b1dec7"/>
    <xsd:import namespace="1fdce27a-2271-4f10-ad71-4ef44f52464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dd72bd-2919-4479-8388-52f8c4b1de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fdce27a-2271-4f10-ad71-4ef44f524645"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F647005-DE32-4FB5-A2D8-91167A7D0E44}">
  <ds:schemaRefs>
    <ds:schemaRef ds:uri="http://schemas.microsoft.com/sharepoint/v3/contenttype/forms"/>
  </ds:schemaRefs>
</ds:datastoreItem>
</file>

<file path=customXml/itemProps2.xml><?xml version="1.0" encoding="utf-8"?>
<ds:datastoreItem xmlns:ds="http://schemas.openxmlformats.org/officeDocument/2006/customXml" ds:itemID="{E2132D63-2634-4D7D-AE46-20EBF9DFA14C}">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4D2B181-4130-4F33-BAC5-F6F6F96206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4dd72bd-2919-4479-8388-52f8c4b1dec7"/>
    <ds:schemaRef ds:uri="1fdce27a-2271-4f10-ad71-4ef44f5246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213</TotalTime>
  <Words>820</Words>
  <Application>Microsoft Office PowerPoint</Application>
  <PresentationFormat>A3 (297 x 420 mm)</PresentationFormat>
  <Paragraphs>35</Paragraphs>
  <Slides>10</Slides>
  <Notes>0</Notes>
  <HiddenSlides>0</HiddenSlides>
  <MMClips>0</MMClips>
  <ScaleCrop>false</ScaleCrop>
  <HeadingPairs>
    <vt:vector size="4" baseType="variant">
      <vt:variant>
        <vt:lpstr>Thema</vt:lpstr>
      </vt:variant>
      <vt:variant>
        <vt:i4>1</vt:i4>
      </vt:variant>
      <vt:variant>
        <vt:lpstr>Diatitels</vt:lpstr>
      </vt:variant>
      <vt:variant>
        <vt:i4>10</vt:i4>
      </vt:variant>
    </vt:vector>
  </HeadingPairs>
  <TitlesOfParts>
    <vt:vector size="11" baseType="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Frank Heuts</dc:creator>
  <cp:lastModifiedBy>Jeroen Vreeling</cp:lastModifiedBy>
  <cp:revision>16</cp:revision>
  <dcterms:created xsi:type="dcterms:W3CDTF">2020-11-12T11:40:08Z</dcterms:created>
  <dcterms:modified xsi:type="dcterms:W3CDTF">2022-12-20T09:59:50Z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0x0101001B45B13C7C94034B915134AB44E167C0</vt:lpwstr>
  </property>
</Properties>
</file>